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303" r:id="rId2"/>
    <p:sldId id="270" r:id="rId3"/>
    <p:sldId id="271" r:id="rId4"/>
    <p:sldId id="272" r:id="rId5"/>
    <p:sldId id="273" r:id="rId6"/>
    <p:sldId id="274" r:id="rId7"/>
    <p:sldId id="275" r:id="rId8"/>
    <p:sldId id="276" r:id="rId9"/>
    <p:sldId id="277" r:id="rId10"/>
    <p:sldId id="278" r:id="rId11"/>
    <p:sldId id="279" r:id="rId12"/>
    <p:sldId id="280" r:id="rId13"/>
    <p:sldId id="297" r:id="rId14"/>
    <p:sldId id="298" r:id="rId15"/>
    <p:sldId id="30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en Owen" initials="SO" lastIdx="22" clrIdx="1">
    <p:extLst>
      <p:ext uri="{19B8F6BF-5375-455C-9EA6-DF929625EA0E}">
        <p15:presenceInfo xmlns:p15="http://schemas.microsoft.com/office/powerpoint/2012/main" userId="Stephen Owen" providerId="None"/>
      </p:ext>
    </p:extLst>
  </p:cmAuthor>
  <p:cmAuthor id="2" name="Rachel Hawkes" initials="RH" lastIdx="5" clrIdx="0">
    <p:extLst>
      <p:ext uri="{19B8F6BF-5375-455C-9EA6-DF929625EA0E}">
        <p15:presenceInfo xmlns:p15="http://schemas.microsoft.com/office/powerpoint/2012/main" userId="Rachel Hawkes" providerId="None"/>
      </p:ext>
    </p:extLst>
  </p:cmAuthor>
  <p:cmAuthor id="3" name="Emma Marsden" initials="EM" lastIdx="13" clrIdx="2">
    <p:extLst>
      <p:ext uri="{19B8F6BF-5375-455C-9EA6-DF929625EA0E}">
        <p15:presenceInfo xmlns:p15="http://schemas.microsoft.com/office/powerpoint/2012/main" userId="Emma Marsden" providerId="None"/>
      </p:ext>
    </p:extLst>
  </p:cmAuthor>
  <p:cmAuthor id="4" name="Microsoft Office User" initials="MOU" lastIdx="23" clrIdx="3">
    <p:extLst>
      <p:ext uri="{19B8F6BF-5375-455C-9EA6-DF929625EA0E}">
        <p15:presenceInfo xmlns:p15="http://schemas.microsoft.com/office/powerpoint/2012/main" userId="Microsoft Office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BF0D5"/>
    <a:srgbClr val="DAA520"/>
    <a:srgbClr val="115076"/>
    <a:srgbClr val="E3EA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54" autoAdjust="0"/>
    <p:restoredTop sz="81752" autoAdjust="0"/>
  </p:normalViewPr>
  <p:slideViewPr>
    <p:cSldViewPr snapToGrid="0">
      <p:cViewPr varScale="1">
        <p:scale>
          <a:sx n="71" d="100"/>
          <a:sy n="71" d="100"/>
        </p:scale>
        <p:origin x="132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9BAE9C-ACF2-4362-814B-1AB50972AD2E}" type="datetimeFigureOut">
              <a:rPr lang="en-GB" smtClean="0"/>
              <a:t>07/01/2020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1212F4-EB5A-464B-92EC-DACFCB1CC2CD}" type="slidenum">
              <a:rPr lang="en-GB" smtClean="0"/>
              <a:t>‹#›</a:t>
            </a:fld>
            <a:endParaRPr lang="en-GB"/>
          </a:p>
        </p:txBody>
      </p:sp>
    </p:spTree>
    <p:extLst>
      <p:ext uri="{BB962C8B-B14F-4D97-AF65-F5344CB8AC3E}">
        <p14:creationId xmlns:p14="http://schemas.microsoft.com/office/powerpoint/2010/main" val="2351856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4705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C’est</a:t>
            </a:r>
            <a:r>
              <a:rPr lang="en-GB" dirty="0"/>
              <a:t> un cheval.</a:t>
            </a:r>
          </a:p>
        </p:txBody>
      </p:sp>
      <p:sp>
        <p:nvSpPr>
          <p:cNvPr id="4" name="Slide Number Placeholder 3"/>
          <p:cNvSpPr>
            <a:spLocks noGrp="1"/>
          </p:cNvSpPr>
          <p:nvPr>
            <p:ph type="sldNum" sz="quarter" idx="10"/>
          </p:nvPr>
        </p:nvSpPr>
        <p:spPr/>
        <p:txBody>
          <a:bodyPr/>
          <a:lstStyle/>
          <a:p>
            <a:fld id="{051212F4-EB5A-464B-92EC-DACFCB1CC2CD}" type="slidenum">
              <a:rPr lang="en-GB" smtClean="0"/>
              <a:t>10</a:t>
            </a:fld>
            <a:endParaRPr lang="en-GB"/>
          </a:p>
        </p:txBody>
      </p:sp>
    </p:spTree>
    <p:extLst>
      <p:ext uri="{BB962C8B-B14F-4D97-AF65-F5344CB8AC3E}">
        <p14:creationId xmlns:p14="http://schemas.microsoft.com/office/powerpoint/2010/main" val="34109990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C’est</a:t>
            </a:r>
            <a:r>
              <a:rPr lang="en-GB" dirty="0"/>
              <a:t> </a:t>
            </a:r>
            <a:r>
              <a:rPr lang="en-GB" dirty="0" err="1"/>
              <a:t>une</a:t>
            </a:r>
            <a:r>
              <a:rPr lang="en-GB" dirty="0"/>
              <a:t> photo.</a:t>
            </a:r>
          </a:p>
        </p:txBody>
      </p:sp>
      <p:sp>
        <p:nvSpPr>
          <p:cNvPr id="4" name="Slide Number Placeholder 3"/>
          <p:cNvSpPr>
            <a:spLocks noGrp="1"/>
          </p:cNvSpPr>
          <p:nvPr>
            <p:ph type="sldNum" sz="quarter" idx="10"/>
          </p:nvPr>
        </p:nvSpPr>
        <p:spPr/>
        <p:txBody>
          <a:bodyPr/>
          <a:lstStyle/>
          <a:p>
            <a:fld id="{051212F4-EB5A-464B-92EC-DACFCB1CC2CD}" type="slidenum">
              <a:rPr lang="en-GB" smtClean="0"/>
              <a:t>11</a:t>
            </a:fld>
            <a:endParaRPr lang="en-GB"/>
          </a:p>
        </p:txBody>
      </p:sp>
    </p:spTree>
    <p:extLst>
      <p:ext uri="{BB962C8B-B14F-4D97-AF65-F5344CB8AC3E}">
        <p14:creationId xmlns:p14="http://schemas.microsoft.com/office/powerpoint/2010/main" val="21427734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C’est</a:t>
            </a:r>
            <a:r>
              <a:rPr lang="en-GB" dirty="0"/>
              <a:t> un livre.</a:t>
            </a:r>
          </a:p>
        </p:txBody>
      </p:sp>
      <p:sp>
        <p:nvSpPr>
          <p:cNvPr id="4" name="Slide Number Placeholder 3"/>
          <p:cNvSpPr>
            <a:spLocks noGrp="1"/>
          </p:cNvSpPr>
          <p:nvPr>
            <p:ph type="sldNum" sz="quarter" idx="10"/>
          </p:nvPr>
        </p:nvSpPr>
        <p:spPr/>
        <p:txBody>
          <a:bodyPr/>
          <a:lstStyle/>
          <a:p>
            <a:fld id="{051212F4-EB5A-464B-92EC-DACFCB1CC2CD}" type="slidenum">
              <a:rPr lang="en-GB" smtClean="0"/>
              <a:t>12</a:t>
            </a:fld>
            <a:endParaRPr lang="en-GB"/>
          </a:p>
        </p:txBody>
      </p:sp>
    </p:spTree>
    <p:extLst>
      <p:ext uri="{BB962C8B-B14F-4D97-AF65-F5344CB8AC3E}">
        <p14:creationId xmlns:p14="http://schemas.microsoft.com/office/powerpoint/2010/main" val="25595344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Learners</a:t>
            </a:r>
            <a:r>
              <a:rPr lang="en-GB" baseline="0" dirty="0"/>
              <a:t> practise using the previously introduced construction “</a:t>
            </a:r>
            <a:r>
              <a:rPr lang="en-GB" baseline="0" dirty="0" err="1"/>
              <a:t>C’est</a:t>
            </a:r>
            <a:r>
              <a:rPr lang="en-GB" baseline="0" dirty="0"/>
              <a:t>...”, plus the indefinite article and noun, to describe to a partner what is pictured on their card. They have to listen and write the English for what their partner tells them is on their card. They should compare cards at the end, to check their answers. This is Partner A’s card</a:t>
            </a:r>
            <a:r>
              <a:rPr lang="en-GB" baseline="0"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Letters, rather than numbers, are used to designate the items, since in the scheme of work Notes we have the alphabet presented in Week 4. Learners are also likely to have encountered the alphabet in primary school, if they have studied French in KS1 or KS2. Letters a-h could be practised prior to this activity.</a:t>
            </a:r>
            <a:endParaRPr lang="en-GB" baseline="0" dirty="0"/>
          </a:p>
          <a:p>
            <a:endParaRPr lang="en-GB" dirty="0"/>
          </a:p>
          <a:p>
            <a:r>
              <a:rPr lang="fr-FR" sz="1200" b="1" i="0" u="none" strike="noStrike" kern="1200" dirty="0" err="1">
                <a:solidFill>
                  <a:schemeClr val="tx1"/>
                </a:solidFill>
                <a:effectLst/>
                <a:latin typeface="+mn-lt"/>
                <a:ea typeface="+mn-ea"/>
                <a:cs typeface="+mn-cs"/>
              </a:rPr>
              <a:t>Vocabulary</a:t>
            </a:r>
            <a:r>
              <a:rPr lang="fr-FR" sz="1200" b="1" i="0" u="none" strike="noStrike" kern="1200" dirty="0">
                <a:solidFill>
                  <a:schemeClr val="tx1"/>
                </a:solidFill>
                <a:effectLst/>
                <a:latin typeface="+mn-lt"/>
                <a:ea typeface="+mn-ea"/>
                <a:cs typeface="+mn-cs"/>
              </a:rPr>
              <a:t> (</a:t>
            </a:r>
            <a:r>
              <a:rPr lang="fr-FR" sz="1200" b="1" i="0" u="none" strike="noStrike" kern="1200" dirty="0" err="1">
                <a:solidFill>
                  <a:schemeClr val="tx1"/>
                </a:solidFill>
                <a:effectLst/>
                <a:latin typeface="+mn-lt"/>
                <a:ea typeface="+mn-ea"/>
                <a:cs typeface="+mn-cs"/>
              </a:rPr>
              <a:t>phonics</a:t>
            </a:r>
            <a:r>
              <a:rPr lang="fr-FR" sz="1200" b="1" i="0" u="none" strike="noStrike" kern="1200" dirty="0">
                <a:solidFill>
                  <a:schemeClr val="tx1"/>
                </a:solidFill>
                <a:effectLst/>
                <a:latin typeface="+mn-lt"/>
                <a:ea typeface="+mn-ea"/>
                <a:cs typeface="+mn-cs"/>
              </a:rPr>
              <a:t> cluster </a:t>
            </a:r>
            <a:r>
              <a:rPr lang="fr-FR" sz="1200" b="1" i="0" u="none" strike="noStrike" kern="1200" dirty="0" err="1">
                <a:solidFill>
                  <a:schemeClr val="tx1"/>
                </a:solidFill>
                <a:effectLst/>
                <a:latin typeface="+mn-lt"/>
                <a:ea typeface="+mn-ea"/>
                <a:cs typeface="+mn-cs"/>
              </a:rPr>
              <a:t>word</a:t>
            </a:r>
            <a:r>
              <a:rPr lang="fr-FR" sz="1200" b="1" i="0" u="none" strike="noStrike" kern="1200" dirty="0">
                <a:solidFill>
                  <a:schemeClr val="tx1"/>
                </a:solidFill>
                <a:effectLst/>
                <a:latin typeface="+mn-lt"/>
                <a:ea typeface="+mn-ea"/>
                <a:cs typeface="+mn-cs"/>
              </a:rPr>
              <a:t> inclusions in </a:t>
            </a:r>
            <a:r>
              <a:rPr lang="fr-FR" sz="1200" b="1" i="0" u="none" strike="noStrike" kern="1200" dirty="0" err="1">
                <a:solidFill>
                  <a:schemeClr val="tx1"/>
                </a:solidFill>
                <a:effectLst/>
                <a:latin typeface="+mn-lt"/>
                <a:ea typeface="+mn-ea"/>
                <a:cs typeface="+mn-cs"/>
              </a:rPr>
              <a:t>bold</a:t>
            </a:r>
            <a:r>
              <a:rPr lang="fr-FR" sz="1200" b="1" i="0" u="none" strike="noStrike" kern="1200" dirty="0">
                <a:solidFill>
                  <a:schemeClr val="tx1"/>
                </a:solidFill>
                <a:effectLst/>
                <a:latin typeface="+mn-lt"/>
                <a:ea typeface="+mn-ea"/>
                <a:cs typeface="+mn-cs"/>
              </a:rPr>
              <a:t>)</a:t>
            </a:r>
          </a:p>
          <a:p>
            <a:r>
              <a:rPr lang="fr-FR" sz="1200" b="0" i="0" u="none" strike="noStrike" kern="1200" dirty="0">
                <a:solidFill>
                  <a:schemeClr val="tx1"/>
                </a:solidFill>
                <a:effectLst/>
                <a:latin typeface="+mn-lt"/>
                <a:ea typeface="+mn-ea"/>
                <a:cs typeface="+mn-cs"/>
              </a:rPr>
              <a:t>un, une [3], chien [1744], </a:t>
            </a:r>
            <a:r>
              <a:rPr lang="fr-FR" sz="1200" b="1" i="0" u="none" strike="noStrike" kern="1200" dirty="0">
                <a:solidFill>
                  <a:schemeClr val="tx1"/>
                </a:solidFill>
                <a:effectLst/>
                <a:latin typeface="+mn-lt"/>
                <a:ea typeface="+mn-ea"/>
                <a:cs typeface="+mn-cs"/>
              </a:rPr>
              <a:t>cheval</a:t>
            </a:r>
            <a:r>
              <a:rPr lang="fr-FR" sz="1200" b="0" i="0" u="none" strike="noStrike" kern="1200" dirty="0">
                <a:solidFill>
                  <a:schemeClr val="tx1"/>
                </a:solidFill>
                <a:effectLst/>
                <a:latin typeface="+mn-lt"/>
                <a:ea typeface="+mn-ea"/>
                <a:cs typeface="+mn-cs"/>
              </a:rPr>
              <a:t> [2220], livre [358], portable [4002], chambre [633], </a:t>
            </a:r>
            <a:r>
              <a:rPr lang="fr-FR" sz="1200" b="1" i="0" u="none" strike="noStrike" kern="1200" dirty="0">
                <a:solidFill>
                  <a:schemeClr val="tx1"/>
                </a:solidFill>
                <a:effectLst/>
                <a:latin typeface="+mn-lt"/>
                <a:ea typeface="+mn-ea"/>
                <a:cs typeface="+mn-cs"/>
              </a:rPr>
              <a:t>photo</a:t>
            </a:r>
            <a:r>
              <a:rPr lang="fr-FR" sz="1200" b="0" i="0" u="none" strike="noStrike" kern="1200" dirty="0">
                <a:solidFill>
                  <a:schemeClr val="tx1"/>
                </a:solidFill>
                <a:effectLst/>
                <a:latin typeface="+mn-lt"/>
                <a:ea typeface="+mn-ea"/>
                <a:cs typeface="+mn-cs"/>
              </a:rPr>
              <a:t> [1412], ordinateur [2201], règle [488]</a:t>
            </a:r>
            <a:r>
              <a:rPr lang="fr-FR"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i="0" kern="1200" dirty="0">
                <a:solidFill>
                  <a:schemeClr val="tx1"/>
                </a:solidFill>
                <a:effectLst/>
                <a:latin typeface="+mn-lt"/>
                <a:ea typeface="+mn-ea"/>
                <a:cs typeface="+mn-cs"/>
              </a:rPr>
              <a:t>Source: </a:t>
            </a:r>
            <a:r>
              <a:rPr lang="en-GB" sz="1200" kern="1200" dirty="0" err="1">
                <a:solidFill>
                  <a:schemeClr val="tx1"/>
                </a:solidFill>
                <a:effectLst/>
                <a:latin typeface="+mn-lt"/>
                <a:ea typeface="+mn-ea"/>
                <a:cs typeface="+mn-cs"/>
              </a:rPr>
              <a:t>Londsale</a:t>
            </a:r>
            <a:r>
              <a:rPr lang="en-GB" sz="1200" kern="1200" dirty="0">
                <a:solidFill>
                  <a:schemeClr val="tx1"/>
                </a:solidFill>
                <a:effectLst/>
                <a:latin typeface="+mn-lt"/>
                <a:ea typeface="+mn-ea"/>
                <a:cs typeface="+mn-cs"/>
              </a:rPr>
              <a:t>, D., &amp; Le Bras, Y.  (2009). </a:t>
            </a:r>
            <a:r>
              <a:rPr lang="en-GB" sz="1200" i="1" kern="1200" dirty="0">
                <a:solidFill>
                  <a:schemeClr val="tx1"/>
                </a:solidFill>
                <a:effectLst/>
                <a:latin typeface="+mn-lt"/>
                <a:ea typeface="+mn-ea"/>
                <a:cs typeface="+mn-cs"/>
              </a:rPr>
              <a:t>A Frequency Dictionary of French: Core vocabulary for learners </a:t>
            </a:r>
            <a:r>
              <a:rPr lang="en-GB" sz="1200" kern="1200" dirty="0">
                <a:solidFill>
                  <a:schemeClr val="tx1"/>
                </a:solidFill>
                <a:effectLst/>
                <a:latin typeface="+mn-lt"/>
                <a:ea typeface="+mn-ea"/>
                <a:cs typeface="+mn-cs"/>
              </a:rPr>
              <a:t>London: Routledge.</a:t>
            </a:r>
          </a:p>
          <a:p>
            <a:endParaRPr lang="fr-FR" sz="1200" b="1"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064E2A9-A970-48BE-B31A-B4EAD540047D}" type="slidenum">
              <a:rPr lang="en-GB" smtClean="0"/>
              <a:t>13</a:t>
            </a:fld>
            <a:endParaRPr lang="en-GB" dirty="0"/>
          </a:p>
        </p:txBody>
      </p:sp>
    </p:spTree>
    <p:extLst>
      <p:ext uri="{BB962C8B-B14F-4D97-AF65-F5344CB8AC3E}">
        <p14:creationId xmlns:p14="http://schemas.microsoft.com/office/powerpoint/2010/main" val="26431820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This </a:t>
            </a:r>
            <a:r>
              <a:rPr lang="en-GB" baseline="0" dirty="0"/>
              <a:t>is Partner B’s card</a:t>
            </a:r>
            <a:r>
              <a:rPr lang="en-GB" baseline="0" dirty="0" smtClean="0"/>
              <a:t>. Explanatory notes are on previous slide.</a:t>
            </a:r>
            <a:endParaRPr lang="en-GB" baseline="0" dirty="0"/>
          </a:p>
          <a:p>
            <a:endParaRPr lang="en-GB" dirty="0"/>
          </a:p>
          <a:p>
            <a:r>
              <a:rPr lang="fr-FR" sz="1200" b="1" i="0" u="none" strike="noStrike" kern="1200" dirty="0" err="1">
                <a:solidFill>
                  <a:schemeClr val="tx1"/>
                </a:solidFill>
                <a:effectLst/>
                <a:latin typeface="+mn-lt"/>
                <a:ea typeface="+mn-ea"/>
                <a:cs typeface="+mn-cs"/>
              </a:rPr>
              <a:t>Vocabulary</a:t>
            </a:r>
            <a:r>
              <a:rPr lang="fr-FR" sz="1200" b="1" i="0" u="none" strike="noStrike" kern="1200" dirty="0">
                <a:solidFill>
                  <a:schemeClr val="tx1"/>
                </a:solidFill>
                <a:effectLst/>
                <a:latin typeface="+mn-lt"/>
                <a:ea typeface="+mn-ea"/>
                <a:cs typeface="+mn-cs"/>
              </a:rPr>
              <a:t> (</a:t>
            </a:r>
            <a:r>
              <a:rPr lang="fr-FR" sz="1200" b="1" i="0" u="none" strike="noStrike" kern="1200" dirty="0" err="1">
                <a:solidFill>
                  <a:schemeClr val="tx1"/>
                </a:solidFill>
                <a:effectLst/>
                <a:latin typeface="+mn-lt"/>
                <a:ea typeface="+mn-ea"/>
                <a:cs typeface="+mn-cs"/>
              </a:rPr>
              <a:t>phonics</a:t>
            </a:r>
            <a:r>
              <a:rPr lang="fr-FR" sz="1200" b="1" i="0" u="none" strike="noStrike" kern="1200" dirty="0">
                <a:solidFill>
                  <a:schemeClr val="tx1"/>
                </a:solidFill>
                <a:effectLst/>
                <a:latin typeface="+mn-lt"/>
                <a:ea typeface="+mn-ea"/>
                <a:cs typeface="+mn-cs"/>
              </a:rPr>
              <a:t> cluster </a:t>
            </a:r>
            <a:r>
              <a:rPr lang="fr-FR" sz="1200" b="1" i="0" u="none" strike="noStrike" kern="1200" dirty="0" err="1">
                <a:solidFill>
                  <a:schemeClr val="tx1"/>
                </a:solidFill>
                <a:effectLst/>
                <a:latin typeface="+mn-lt"/>
                <a:ea typeface="+mn-ea"/>
                <a:cs typeface="+mn-cs"/>
              </a:rPr>
              <a:t>word</a:t>
            </a:r>
            <a:r>
              <a:rPr lang="fr-FR" sz="1200" b="1" i="0" u="none" strike="noStrike" kern="1200" dirty="0">
                <a:solidFill>
                  <a:schemeClr val="tx1"/>
                </a:solidFill>
                <a:effectLst/>
                <a:latin typeface="+mn-lt"/>
                <a:ea typeface="+mn-ea"/>
                <a:cs typeface="+mn-cs"/>
              </a:rPr>
              <a:t> inclusions in </a:t>
            </a:r>
            <a:r>
              <a:rPr lang="fr-FR" sz="1200" b="1" i="0" u="none" strike="noStrike" kern="1200" dirty="0" err="1">
                <a:solidFill>
                  <a:schemeClr val="tx1"/>
                </a:solidFill>
                <a:effectLst/>
                <a:latin typeface="+mn-lt"/>
                <a:ea typeface="+mn-ea"/>
                <a:cs typeface="+mn-cs"/>
              </a:rPr>
              <a:t>bold</a:t>
            </a:r>
            <a:endParaRPr lang="fr-FR" sz="1200" b="1" i="0" u="none" strike="noStrike" kern="1200" dirty="0">
              <a:solidFill>
                <a:schemeClr val="tx1"/>
              </a:solidFill>
              <a:effectLst/>
              <a:latin typeface="+mn-lt"/>
              <a:ea typeface="+mn-ea"/>
              <a:cs typeface="+mn-cs"/>
            </a:endParaRPr>
          </a:p>
          <a:p>
            <a:r>
              <a:rPr lang="fr-FR" sz="1200" b="0" i="0" u="none" strike="noStrike" kern="1200" dirty="0">
                <a:solidFill>
                  <a:schemeClr val="tx1"/>
                </a:solidFill>
                <a:effectLst/>
                <a:latin typeface="+mn-lt"/>
                <a:ea typeface="+mn-ea"/>
                <a:cs typeface="+mn-cs"/>
              </a:rPr>
              <a:t>un [3], une [3], chien [1744], </a:t>
            </a:r>
            <a:r>
              <a:rPr lang="fr-FR" sz="1200" b="1" i="0" u="none" strike="noStrike" kern="1200" dirty="0">
                <a:solidFill>
                  <a:schemeClr val="tx1"/>
                </a:solidFill>
                <a:effectLst/>
                <a:latin typeface="+mn-lt"/>
                <a:ea typeface="+mn-ea"/>
                <a:cs typeface="+mn-cs"/>
              </a:rPr>
              <a:t>cheval</a:t>
            </a:r>
            <a:r>
              <a:rPr lang="fr-FR" sz="1200" b="0" i="0" u="none" strike="noStrike" kern="1200" dirty="0">
                <a:solidFill>
                  <a:schemeClr val="tx1"/>
                </a:solidFill>
                <a:effectLst/>
                <a:latin typeface="+mn-lt"/>
                <a:ea typeface="+mn-ea"/>
                <a:cs typeface="+mn-cs"/>
              </a:rPr>
              <a:t> [2220], livre [358], portable [4002], chambre [633], </a:t>
            </a:r>
            <a:r>
              <a:rPr lang="fr-FR" sz="1200" b="1" i="0" u="none" strike="noStrike" kern="1200" dirty="0">
                <a:solidFill>
                  <a:schemeClr val="tx1"/>
                </a:solidFill>
                <a:effectLst/>
                <a:latin typeface="+mn-lt"/>
                <a:ea typeface="+mn-ea"/>
                <a:cs typeface="+mn-cs"/>
              </a:rPr>
              <a:t>photo</a:t>
            </a:r>
            <a:r>
              <a:rPr lang="fr-FR" sz="1200" b="0" i="0" u="none" strike="noStrike" kern="1200" dirty="0">
                <a:solidFill>
                  <a:schemeClr val="tx1"/>
                </a:solidFill>
                <a:effectLst/>
                <a:latin typeface="+mn-lt"/>
                <a:ea typeface="+mn-ea"/>
                <a:cs typeface="+mn-cs"/>
              </a:rPr>
              <a:t> [1412], ordinateur [2201], règle [488]</a:t>
            </a:r>
            <a:r>
              <a:rPr lang="fr-FR"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i="0" kern="1200" dirty="0">
                <a:solidFill>
                  <a:schemeClr val="tx1"/>
                </a:solidFill>
                <a:effectLst/>
                <a:latin typeface="+mn-lt"/>
                <a:ea typeface="+mn-ea"/>
                <a:cs typeface="+mn-cs"/>
              </a:rPr>
              <a:t>Source: </a:t>
            </a:r>
            <a:r>
              <a:rPr lang="en-GB" sz="1200" kern="1200" dirty="0" err="1">
                <a:solidFill>
                  <a:schemeClr val="tx1"/>
                </a:solidFill>
                <a:effectLst/>
                <a:latin typeface="+mn-lt"/>
                <a:ea typeface="+mn-ea"/>
                <a:cs typeface="+mn-cs"/>
              </a:rPr>
              <a:t>Londsale</a:t>
            </a:r>
            <a:r>
              <a:rPr lang="en-GB" sz="1200" kern="1200" dirty="0">
                <a:solidFill>
                  <a:schemeClr val="tx1"/>
                </a:solidFill>
                <a:effectLst/>
                <a:latin typeface="+mn-lt"/>
                <a:ea typeface="+mn-ea"/>
                <a:cs typeface="+mn-cs"/>
              </a:rPr>
              <a:t>, D., &amp; Le Bras, Y.  (2009). </a:t>
            </a:r>
            <a:r>
              <a:rPr lang="en-GB" sz="1200" i="1" kern="1200" dirty="0">
                <a:solidFill>
                  <a:schemeClr val="tx1"/>
                </a:solidFill>
                <a:effectLst/>
                <a:latin typeface="+mn-lt"/>
                <a:ea typeface="+mn-ea"/>
                <a:cs typeface="+mn-cs"/>
              </a:rPr>
              <a:t>A Frequency Dictionary of French: Core vocabulary for learners </a:t>
            </a:r>
            <a:r>
              <a:rPr lang="en-GB" sz="1200" kern="1200" dirty="0">
                <a:solidFill>
                  <a:schemeClr val="tx1"/>
                </a:solidFill>
                <a:effectLst/>
                <a:latin typeface="+mn-lt"/>
                <a:ea typeface="+mn-ea"/>
                <a:cs typeface="+mn-cs"/>
              </a:rPr>
              <a:t>London: Routledge.</a:t>
            </a:r>
          </a:p>
          <a:p>
            <a:endParaRPr lang="fr-FR" sz="1200" b="1"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064E2A9-A970-48BE-B31A-B4EAD540047D}" type="slidenum">
              <a:rPr lang="en-GB" smtClean="0"/>
              <a:t>14</a:t>
            </a:fld>
            <a:endParaRPr lang="en-GB" dirty="0"/>
          </a:p>
        </p:txBody>
      </p:sp>
    </p:spTree>
    <p:extLst>
      <p:ext uri="{BB962C8B-B14F-4D97-AF65-F5344CB8AC3E}">
        <p14:creationId xmlns:p14="http://schemas.microsoft.com/office/powerpoint/2010/main" val="30198381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baseline="0" dirty="0" smtClean="0"/>
              <a:t>This task challenges learners to produce the language previously needed for the speaking task on slides 33-34 in written form. They could annotate their card (if printed) for the speaking task; alternatively, they could write the sentences in their exercise books.</a:t>
            </a:r>
          </a:p>
          <a:p>
            <a:pPr marL="0" indent="0">
              <a:buNone/>
            </a:pPr>
            <a:endParaRPr lang="en-GB" baseline="0" dirty="0"/>
          </a:p>
          <a:p>
            <a:r>
              <a:rPr lang="fr-FR" sz="1200" b="1" i="0" u="none" strike="noStrike" kern="1200" dirty="0" err="1">
                <a:solidFill>
                  <a:schemeClr val="tx1"/>
                </a:solidFill>
                <a:effectLst/>
                <a:latin typeface="+mn-lt"/>
                <a:ea typeface="+mn-ea"/>
                <a:cs typeface="+mn-cs"/>
              </a:rPr>
              <a:t>Vocabulary</a:t>
            </a:r>
            <a:endParaRPr lang="fr-FR" sz="1200" b="1" i="0" u="none" strike="noStrike" kern="1200" dirty="0">
              <a:solidFill>
                <a:schemeClr val="tx1"/>
              </a:solidFill>
              <a:effectLst/>
              <a:latin typeface="+mn-lt"/>
              <a:ea typeface="+mn-ea"/>
              <a:cs typeface="+mn-cs"/>
            </a:endParaRPr>
          </a:p>
          <a:p>
            <a:r>
              <a:rPr lang="fr-FR" sz="1200" b="0" i="0" u="none" strike="noStrike" kern="1200" dirty="0">
                <a:solidFill>
                  <a:schemeClr val="tx1"/>
                </a:solidFill>
                <a:effectLst/>
                <a:latin typeface="+mn-lt"/>
                <a:ea typeface="+mn-ea"/>
                <a:cs typeface="+mn-cs"/>
              </a:rPr>
              <a:t>un [3], une [3], animal [1002], chien [1744], livre [358], portable [4002], chambre [633], chose [125], idée [239], règle [488]</a:t>
            </a:r>
            <a:r>
              <a:rPr lang="fr-FR"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i="0" kern="1200" dirty="0">
                <a:solidFill>
                  <a:schemeClr val="tx1"/>
                </a:solidFill>
                <a:effectLst/>
                <a:latin typeface="+mn-lt"/>
                <a:ea typeface="+mn-ea"/>
                <a:cs typeface="+mn-cs"/>
              </a:rPr>
              <a:t>Source: </a:t>
            </a:r>
            <a:r>
              <a:rPr lang="en-GB" sz="1200" kern="1200" dirty="0" err="1">
                <a:solidFill>
                  <a:schemeClr val="tx1"/>
                </a:solidFill>
                <a:effectLst/>
                <a:latin typeface="+mn-lt"/>
                <a:ea typeface="+mn-ea"/>
                <a:cs typeface="+mn-cs"/>
              </a:rPr>
              <a:t>Londsale</a:t>
            </a:r>
            <a:r>
              <a:rPr lang="en-GB" sz="1200" kern="1200" dirty="0">
                <a:solidFill>
                  <a:schemeClr val="tx1"/>
                </a:solidFill>
                <a:effectLst/>
                <a:latin typeface="+mn-lt"/>
                <a:ea typeface="+mn-ea"/>
                <a:cs typeface="+mn-cs"/>
              </a:rPr>
              <a:t>, D., &amp; Le Bras, Y.  (2009). </a:t>
            </a:r>
            <a:r>
              <a:rPr lang="en-GB" sz="1200" i="1" kern="1200" dirty="0">
                <a:solidFill>
                  <a:schemeClr val="tx1"/>
                </a:solidFill>
                <a:effectLst/>
                <a:latin typeface="+mn-lt"/>
                <a:ea typeface="+mn-ea"/>
                <a:cs typeface="+mn-cs"/>
              </a:rPr>
              <a:t>A Frequency Dictionary of French: Core vocabulary for learners </a:t>
            </a:r>
            <a:r>
              <a:rPr lang="en-GB" sz="1200" kern="1200" dirty="0">
                <a:solidFill>
                  <a:schemeClr val="tx1"/>
                </a:solidFill>
                <a:effectLst/>
                <a:latin typeface="+mn-lt"/>
                <a:ea typeface="+mn-ea"/>
                <a:cs typeface="+mn-cs"/>
              </a:rPr>
              <a:t>London: Routledge.</a:t>
            </a:r>
          </a:p>
          <a:p>
            <a:endParaRPr lang="fr-FR" sz="1200" b="1" i="0" u="none" strike="noStrike" kern="1200" dirty="0">
              <a:solidFill>
                <a:schemeClr val="tx1"/>
              </a:solidFill>
              <a:effectLst/>
              <a:latin typeface="+mn-lt"/>
              <a:ea typeface="+mn-ea"/>
              <a:cs typeface="+mn-cs"/>
            </a:endParaRPr>
          </a:p>
          <a:p>
            <a:pPr marL="0" indent="0">
              <a:buNone/>
            </a:pP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725327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slide revises</a:t>
            </a:r>
            <a:r>
              <a:rPr lang="en-GB" baseline="0" dirty="0"/>
              <a:t> two things introduced previously: the construction ‘</a:t>
            </a:r>
            <a:r>
              <a:rPr lang="en-GB" baseline="0" dirty="0" err="1"/>
              <a:t>c’est</a:t>
            </a:r>
            <a:r>
              <a:rPr lang="en-GB" baseline="0" dirty="0"/>
              <a:t>’, and the use of the indefinite article, taking account of the gender of nouns.</a:t>
            </a:r>
          </a:p>
          <a:p>
            <a:endParaRPr lang="en-GB" baseline="0" dirty="0"/>
          </a:p>
          <a:p>
            <a:r>
              <a:rPr lang="en-GB" baseline="0" dirty="0"/>
              <a:t>The following slides provide some practice in applying these two things to vocabulary previously encountered, thereby also providing useful vocabulary revision.</a:t>
            </a:r>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t>2</a:t>
            </a:fld>
            <a:endParaRPr lang="en-GB"/>
          </a:p>
        </p:txBody>
      </p:sp>
    </p:spTree>
    <p:extLst>
      <p:ext uri="{BB962C8B-B14F-4D97-AF65-F5344CB8AC3E}">
        <p14:creationId xmlns:p14="http://schemas.microsoft.com/office/powerpoint/2010/main" val="3529323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a:t>
            </a:r>
            <a:r>
              <a:rPr lang="en-GB" baseline="0" dirty="0"/>
              <a:t> slide, along with the six slides which follow it, slowly reveal the image of one of the items of vocabulary just introduced. Learners can be challenged to guess the item (in French) at the earliest opportunity, gaining more ‘points’, for example, the earlier they do so.</a:t>
            </a:r>
            <a:endParaRPr lang="en-GB" dirty="0"/>
          </a:p>
          <a:p>
            <a:r>
              <a:rPr lang="en-GB" dirty="0"/>
              <a:t>Encourage the pupils to say the full phrase “ </a:t>
            </a:r>
            <a:r>
              <a:rPr lang="en-GB" dirty="0" err="1"/>
              <a:t>c’est</a:t>
            </a:r>
            <a:r>
              <a:rPr lang="en-GB" dirty="0"/>
              <a:t> … un / </a:t>
            </a:r>
            <a:r>
              <a:rPr lang="en-GB" dirty="0" err="1"/>
              <a:t>une</a:t>
            </a:r>
            <a:r>
              <a:rPr lang="en-GB" dirty="0"/>
              <a:t> ..” each time</a:t>
            </a:r>
          </a:p>
          <a:p>
            <a:r>
              <a:rPr lang="en-GB" dirty="0"/>
              <a:t>The notes for each slide state the vocabulary item sought, e.g. (for this</a:t>
            </a:r>
            <a:r>
              <a:rPr lang="en-GB" baseline="0" dirty="0"/>
              <a:t> slide):</a:t>
            </a:r>
          </a:p>
          <a:p>
            <a:r>
              <a:rPr lang="en-GB" dirty="0" err="1"/>
              <a:t>C’est</a:t>
            </a:r>
            <a:r>
              <a:rPr lang="en-GB" dirty="0"/>
              <a:t> un </a:t>
            </a:r>
            <a:r>
              <a:rPr lang="en-GB" dirty="0" err="1"/>
              <a:t>ordinateur</a:t>
            </a:r>
            <a:r>
              <a:rPr lang="en-GB" dirty="0"/>
              <a:t>.</a:t>
            </a:r>
          </a:p>
        </p:txBody>
      </p:sp>
      <p:sp>
        <p:nvSpPr>
          <p:cNvPr id="4" name="Slide Number Placeholder 3"/>
          <p:cNvSpPr>
            <a:spLocks noGrp="1"/>
          </p:cNvSpPr>
          <p:nvPr>
            <p:ph type="sldNum" sz="quarter" idx="10"/>
          </p:nvPr>
        </p:nvSpPr>
        <p:spPr/>
        <p:txBody>
          <a:bodyPr/>
          <a:lstStyle/>
          <a:p>
            <a:fld id="{051212F4-EB5A-464B-92EC-DACFCB1CC2CD}" type="slidenum">
              <a:rPr lang="en-GB" smtClean="0"/>
              <a:t>3</a:t>
            </a:fld>
            <a:endParaRPr lang="en-GB"/>
          </a:p>
        </p:txBody>
      </p:sp>
    </p:spTree>
    <p:extLst>
      <p:ext uri="{BB962C8B-B14F-4D97-AF65-F5344CB8AC3E}">
        <p14:creationId xmlns:p14="http://schemas.microsoft.com/office/powerpoint/2010/main" val="28559414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C’est</a:t>
            </a:r>
            <a:r>
              <a:rPr lang="en-GB" dirty="0"/>
              <a:t> </a:t>
            </a:r>
            <a:r>
              <a:rPr lang="en-GB" dirty="0" err="1"/>
              <a:t>une</a:t>
            </a:r>
            <a:r>
              <a:rPr lang="en-GB" dirty="0"/>
              <a:t> </a:t>
            </a:r>
            <a:r>
              <a:rPr lang="en-GB" dirty="0" err="1"/>
              <a:t>voiture</a:t>
            </a:r>
            <a:r>
              <a:rPr lang="en-GB" dirty="0"/>
              <a:t>.</a:t>
            </a:r>
          </a:p>
        </p:txBody>
      </p:sp>
      <p:sp>
        <p:nvSpPr>
          <p:cNvPr id="4" name="Slide Number Placeholder 3"/>
          <p:cNvSpPr>
            <a:spLocks noGrp="1"/>
          </p:cNvSpPr>
          <p:nvPr>
            <p:ph type="sldNum" sz="quarter" idx="10"/>
          </p:nvPr>
        </p:nvSpPr>
        <p:spPr/>
        <p:txBody>
          <a:bodyPr/>
          <a:lstStyle/>
          <a:p>
            <a:fld id="{051212F4-EB5A-464B-92EC-DACFCB1CC2CD}" type="slidenum">
              <a:rPr lang="en-GB" smtClean="0"/>
              <a:t>4</a:t>
            </a:fld>
            <a:endParaRPr lang="en-GB"/>
          </a:p>
        </p:txBody>
      </p:sp>
    </p:spTree>
    <p:extLst>
      <p:ext uri="{BB962C8B-B14F-4D97-AF65-F5344CB8AC3E}">
        <p14:creationId xmlns:p14="http://schemas.microsoft.com/office/powerpoint/2010/main" val="8402180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kern="1200" baseline="0" dirty="0" err="1">
                <a:solidFill>
                  <a:schemeClr val="tx1"/>
                </a:solidFill>
                <a:effectLst/>
                <a:latin typeface="+mn-lt"/>
                <a:ea typeface="+mn-ea"/>
                <a:cs typeface="+mn-cs"/>
              </a:rPr>
              <a:t>C’est</a:t>
            </a:r>
            <a:r>
              <a:rPr lang="en-GB" sz="1200" b="0" kern="1200" baseline="0" dirty="0">
                <a:solidFill>
                  <a:schemeClr val="tx1"/>
                </a:solidFill>
                <a:effectLst/>
                <a:latin typeface="+mn-lt"/>
                <a:ea typeface="+mn-ea"/>
                <a:cs typeface="+mn-cs"/>
              </a:rPr>
              <a:t> un </a:t>
            </a:r>
            <a:r>
              <a:rPr lang="en-GB" sz="1200" b="0" kern="1200" baseline="0" dirty="0" err="1">
                <a:solidFill>
                  <a:schemeClr val="tx1"/>
                </a:solidFill>
                <a:effectLst/>
                <a:latin typeface="+mn-lt"/>
                <a:ea typeface="+mn-ea"/>
                <a:cs typeface="+mn-cs"/>
              </a:rPr>
              <a:t>vélo</a:t>
            </a:r>
            <a:r>
              <a:rPr lang="en-GB" sz="1200" b="0" kern="1200" baseline="0" dirty="0">
                <a:solidFill>
                  <a:schemeClr val="tx1"/>
                </a:solidFill>
                <a:effectLst/>
                <a:latin typeface="+mn-lt"/>
                <a:ea typeface="+mn-ea"/>
                <a:cs typeface="+mn-cs"/>
              </a:rPr>
              <a:t>. </a:t>
            </a:r>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t>5</a:t>
            </a:fld>
            <a:endParaRPr lang="en-GB"/>
          </a:p>
        </p:txBody>
      </p:sp>
    </p:spTree>
    <p:extLst>
      <p:ext uri="{BB962C8B-B14F-4D97-AF65-F5344CB8AC3E}">
        <p14:creationId xmlns:p14="http://schemas.microsoft.com/office/powerpoint/2010/main" val="32227406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C’est</a:t>
            </a:r>
            <a:r>
              <a:rPr lang="en-GB" dirty="0"/>
              <a:t> </a:t>
            </a:r>
            <a:r>
              <a:rPr lang="en-GB" dirty="0" err="1"/>
              <a:t>une</a:t>
            </a:r>
            <a:r>
              <a:rPr lang="en-GB" dirty="0"/>
              <a:t> </a:t>
            </a:r>
            <a:r>
              <a:rPr lang="en-GB" dirty="0" err="1"/>
              <a:t>règle</a:t>
            </a:r>
            <a:r>
              <a:rPr lang="en-GB" dirty="0"/>
              <a:t>.</a:t>
            </a:r>
          </a:p>
        </p:txBody>
      </p:sp>
      <p:sp>
        <p:nvSpPr>
          <p:cNvPr id="4" name="Slide Number Placeholder 3"/>
          <p:cNvSpPr>
            <a:spLocks noGrp="1"/>
          </p:cNvSpPr>
          <p:nvPr>
            <p:ph type="sldNum" sz="quarter" idx="10"/>
          </p:nvPr>
        </p:nvSpPr>
        <p:spPr/>
        <p:txBody>
          <a:bodyPr/>
          <a:lstStyle/>
          <a:p>
            <a:fld id="{051212F4-EB5A-464B-92EC-DACFCB1CC2CD}" type="slidenum">
              <a:rPr lang="en-GB" smtClean="0"/>
              <a:t>6</a:t>
            </a:fld>
            <a:endParaRPr lang="en-GB"/>
          </a:p>
        </p:txBody>
      </p:sp>
    </p:spTree>
    <p:extLst>
      <p:ext uri="{BB962C8B-B14F-4D97-AF65-F5344CB8AC3E}">
        <p14:creationId xmlns:p14="http://schemas.microsoft.com/office/powerpoint/2010/main" val="29616129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C’est</a:t>
            </a:r>
            <a:r>
              <a:rPr lang="en-GB" dirty="0"/>
              <a:t> un portable.</a:t>
            </a:r>
          </a:p>
        </p:txBody>
      </p:sp>
      <p:sp>
        <p:nvSpPr>
          <p:cNvPr id="4" name="Slide Number Placeholder 3"/>
          <p:cNvSpPr>
            <a:spLocks noGrp="1"/>
          </p:cNvSpPr>
          <p:nvPr>
            <p:ph type="sldNum" sz="quarter" idx="10"/>
          </p:nvPr>
        </p:nvSpPr>
        <p:spPr/>
        <p:txBody>
          <a:bodyPr/>
          <a:lstStyle/>
          <a:p>
            <a:fld id="{051212F4-EB5A-464B-92EC-DACFCB1CC2CD}" type="slidenum">
              <a:rPr lang="en-GB" smtClean="0"/>
              <a:t>7</a:t>
            </a:fld>
            <a:endParaRPr lang="en-GB"/>
          </a:p>
        </p:txBody>
      </p:sp>
    </p:spTree>
    <p:extLst>
      <p:ext uri="{BB962C8B-B14F-4D97-AF65-F5344CB8AC3E}">
        <p14:creationId xmlns:p14="http://schemas.microsoft.com/office/powerpoint/2010/main" val="17059645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C’est</a:t>
            </a:r>
            <a:r>
              <a:rPr lang="en-GB" dirty="0"/>
              <a:t> </a:t>
            </a:r>
            <a:r>
              <a:rPr lang="en-GB" dirty="0" err="1"/>
              <a:t>une</a:t>
            </a:r>
            <a:r>
              <a:rPr lang="en-GB" dirty="0"/>
              <a:t> </a:t>
            </a:r>
            <a:r>
              <a:rPr lang="en-GB" dirty="0" err="1"/>
              <a:t>chambre</a:t>
            </a:r>
            <a:r>
              <a:rPr lang="en-GB" dirty="0"/>
              <a:t>.</a:t>
            </a:r>
          </a:p>
        </p:txBody>
      </p:sp>
      <p:sp>
        <p:nvSpPr>
          <p:cNvPr id="4" name="Slide Number Placeholder 3"/>
          <p:cNvSpPr>
            <a:spLocks noGrp="1"/>
          </p:cNvSpPr>
          <p:nvPr>
            <p:ph type="sldNum" sz="quarter" idx="10"/>
          </p:nvPr>
        </p:nvSpPr>
        <p:spPr/>
        <p:txBody>
          <a:bodyPr/>
          <a:lstStyle/>
          <a:p>
            <a:fld id="{051212F4-EB5A-464B-92EC-DACFCB1CC2CD}" type="slidenum">
              <a:rPr lang="en-GB" smtClean="0"/>
              <a:t>8</a:t>
            </a:fld>
            <a:endParaRPr lang="en-GB"/>
          </a:p>
        </p:txBody>
      </p:sp>
    </p:spTree>
    <p:extLst>
      <p:ext uri="{BB962C8B-B14F-4D97-AF65-F5344CB8AC3E}">
        <p14:creationId xmlns:p14="http://schemas.microsoft.com/office/powerpoint/2010/main" val="27893897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C’est</a:t>
            </a:r>
            <a:r>
              <a:rPr lang="en-GB" dirty="0"/>
              <a:t> un </a:t>
            </a:r>
            <a:r>
              <a:rPr lang="en-GB" dirty="0" err="1"/>
              <a:t>chien</a:t>
            </a:r>
            <a:r>
              <a:rPr lang="en-GB" dirty="0"/>
              <a:t>.</a:t>
            </a:r>
          </a:p>
        </p:txBody>
      </p:sp>
      <p:sp>
        <p:nvSpPr>
          <p:cNvPr id="4" name="Slide Number Placeholder 3"/>
          <p:cNvSpPr>
            <a:spLocks noGrp="1"/>
          </p:cNvSpPr>
          <p:nvPr>
            <p:ph type="sldNum" sz="quarter" idx="10"/>
          </p:nvPr>
        </p:nvSpPr>
        <p:spPr/>
        <p:txBody>
          <a:bodyPr/>
          <a:lstStyle/>
          <a:p>
            <a:fld id="{051212F4-EB5A-464B-92EC-DACFCB1CC2CD}" type="slidenum">
              <a:rPr lang="en-GB" smtClean="0"/>
              <a:t>9</a:t>
            </a:fld>
            <a:endParaRPr lang="en-GB"/>
          </a:p>
        </p:txBody>
      </p:sp>
    </p:spTree>
    <p:extLst>
      <p:ext uri="{BB962C8B-B14F-4D97-AF65-F5344CB8AC3E}">
        <p14:creationId xmlns:p14="http://schemas.microsoft.com/office/powerpoint/2010/main" val="17369901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solidFill>
                  <a:schemeClr val="accent5">
                    <a:lumMod val="50000"/>
                  </a:schemeClr>
                </a:solidFill>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lumMod val="5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083859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07/01/2020</a:t>
            </a:fld>
            <a:endParaRPr lang="en-GB"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595811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07/01/2020</a:t>
            </a:fld>
            <a:endParaRPr lang="en-GB"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3462000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37907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accent5">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837081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1798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01343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531769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07/01/2020</a:t>
            </a:fld>
            <a:endParaRPr lang="en-GB" dirty="0">
              <a:solidFill>
                <a:prstClr val="black"/>
              </a:solidFill>
            </a:endParaRPr>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179418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07/01/2020</a:t>
            </a:fld>
            <a:endParaRPr lang="en-GB" dirty="0">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687476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07/01/2020</a:t>
            </a:fld>
            <a:endParaRPr lang="en-GB" dirty="0">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376745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hyperlink" Target="https://creativecommons.org/licenses/by-nc-sa/4.0/"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43073"/>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485120" y="-61459"/>
            <a:ext cx="1627856" cy="563137"/>
          </a:xfrm>
          <a:prstGeom prst="rect">
            <a:avLst/>
          </a:prstGeom>
        </p:spPr>
      </p:pic>
      <p:pic>
        <p:nvPicPr>
          <p:cNvPr id="7" name="Picture 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 y="0"/>
            <a:ext cx="4775200" cy="417830"/>
          </a:xfrm>
          <a:prstGeom prst="rect">
            <a:avLst/>
          </a:prstGeom>
        </p:spPr>
      </p:pic>
      <p:sp>
        <p:nvSpPr>
          <p:cNvPr id="4" name="Rectangle 3"/>
          <p:cNvSpPr/>
          <p:nvPr userDrawn="1"/>
        </p:nvSpPr>
        <p:spPr>
          <a:xfrm>
            <a:off x="9088583" y="6572243"/>
            <a:ext cx="8434647" cy="430887"/>
          </a:xfrm>
          <a:prstGeom prst="rect">
            <a:avLst/>
          </a:prstGeom>
        </p:spPr>
        <p:txBody>
          <a:bodyPr wrap="square">
            <a:spAutoFit/>
          </a:bodyPr>
          <a:lstStyle/>
          <a:p>
            <a:r>
              <a:rPr lang="en-GB" sz="1100" dirty="0">
                <a:solidFill>
                  <a:srgbClr val="002060"/>
                </a:solidFill>
                <a:latin typeface="Century Gothic" panose="020B0502020202020204" pitchFamily="34" charset="0"/>
              </a:rPr>
              <a:t>Material</a:t>
            </a:r>
            <a:r>
              <a:rPr lang="en-GB" sz="1100" dirty="0">
                <a:solidFill>
                  <a:srgbClr val="002060"/>
                </a:solidFill>
                <a:latin typeface="Arial" panose="020B0604020202020204" pitchFamily="34" charset="0"/>
              </a:rPr>
              <a:t> </a:t>
            </a:r>
            <a:r>
              <a:rPr lang="en-GB" sz="1100" dirty="0">
                <a:solidFill>
                  <a:srgbClr val="002060"/>
                </a:solidFill>
                <a:latin typeface="Century Gothic" panose="020B0502020202020204" pitchFamily="34" charset="0"/>
              </a:rPr>
              <a:t>licensed as </a:t>
            </a:r>
            <a:r>
              <a:rPr lang="en-GB" sz="1100" b="1" u="sng" dirty="0">
                <a:solidFill>
                  <a:srgbClr val="FFFFFF"/>
                </a:solidFill>
                <a:latin typeface="Century Gothic" panose="020B0502020202020204" pitchFamily="34" charset="0"/>
                <a:hlinkClick r:id="rId16"/>
              </a:rPr>
              <a:t>CC BY-NC-SA 4.0</a:t>
            </a:r>
            <a:r>
              <a:rPr lang="en-GB" sz="1100" dirty="0">
                <a:solidFill>
                  <a:prstClr val="black"/>
                </a:solidFill>
                <a:latin typeface="Century Gothic" panose="020B0502020202020204" pitchFamily="34" charset="0"/>
              </a:rPr>
              <a:t/>
            </a:r>
            <a:br>
              <a:rPr lang="en-GB" sz="1100" dirty="0">
                <a:solidFill>
                  <a:prstClr val="black"/>
                </a:solidFill>
                <a:latin typeface="Century Gothic" panose="020B0502020202020204" pitchFamily="34" charset="0"/>
              </a:rPr>
            </a:br>
            <a:endParaRPr lang="en-GB" sz="1100" dirty="0">
              <a:solidFill>
                <a:prstClr val="black"/>
              </a:solidFill>
              <a:latin typeface="Century Gothic" panose="020B0502020202020204" pitchFamily="34" charset="0"/>
            </a:endParaRPr>
          </a:p>
        </p:txBody>
      </p:sp>
      <p:sp>
        <p:nvSpPr>
          <p:cNvPr id="8" name="Rectangle 7"/>
          <p:cNvSpPr/>
          <p:nvPr userDrawn="1"/>
        </p:nvSpPr>
        <p:spPr>
          <a:xfrm>
            <a:off x="2" y="6572241"/>
            <a:ext cx="8434647" cy="261610"/>
          </a:xfrm>
          <a:prstGeom prst="rect">
            <a:avLst/>
          </a:prstGeom>
        </p:spPr>
        <p:txBody>
          <a:bodyPr wrap="square">
            <a:spAutoFit/>
          </a:bodyPr>
          <a:lstStyle/>
          <a:p>
            <a:r>
              <a:rPr lang="en-GB" sz="1050" dirty="0">
                <a:solidFill>
                  <a:srgbClr val="002060"/>
                </a:solidFill>
                <a:latin typeface="Century Gothic" panose="020B0502020202020204" pitchFamily="34" charset="0"/>
              </a:rPr>
              <a:t>Rachel Hawkes</a:t>
            </a:r>
            <a:endParaRPr lang="en-GB" sz="1050"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5996265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15.png"/><Relationship Id="rId7"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4.png"/><Relationship Id="rId10" Type="http://schemas.openxmlformats.org/officeDocument/2006/relationships/image" Target="../media/image16.png"/><Relationship Id="rId4" Type="http://schemas.openxmlformats.org/officeDocument/2006/relationships/image" Target="../media/image9.png"/><Relationship Id="rId9" Type="http://schemas.openxmlformats.org/officeDocument/2006/relationships/image" Target="../media/image12.png"/></Relationships>
</file>

<file path=ppt/slides/_rels/slide14.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15.png"/><Relationship Id="rId7"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4.png"/><Relationship Id="rId10" Type="http://schemas.openxmlformats.org/officeDocument/2006/relationships/image" Target="../media/image16.png"/><Relationship Id="rId4" Type="http://schemas.openxmlformats.org/officeDocument/2006/relationships/image" Target="../media/image9.png"/><Relationship Id="rId9" Type="http://schemas.openxmlformats.org/officeDocument/2006/relationships/image" Target="../media/image12.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56445" y="0"/>
            <a:ext cx="12192000" cy="6858000"/>
            <a:chOff x="-56445" y="0"/>
            <a:chExt cx="12192000" cy="6858000"/>
          </a:xfrm>
        </p:grpSpPr>
        <p:grpSp>
          <p:nvGrpSpPr>
            <p:cNvPr id="8" name="Group 7"/>
            <p:cNvGrpSpPr/>
            <p:nvPr/>
          </p:nvGrpSpPr>
          <p:grpSpPr>
            <a:xfrm>
              <a:off x="-56445" y="0"/>
              <a:ext cx="12192000" cy="6858000"/>
              <a:chOff x="0" y="0"/>
              <a:chExt cx="12192000" cy="6858000"/>
            </a:xfrm>
            <a:solidFill>
              <a:srgbClr val="E3EAFD"/>
            </a:solidFill>
          </p:grpSpPr>
          <p:sp>
            <p:nvSpPr>
              <p:cNvPr id="9" name="Isosceles Triangle 8"/>
              <p:cNvSpPr/>
              <p:nvPr/>
            </p:nvSpPr>
            <p:spPr>
              <a:xfrm rot="5400000">
                <a:off x="4992512" y="-341488"/>
                <a:ext cx="6857998" cy="7540978"/>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 name="Rectangle 9"/>
              <p:cNvSpPr/>
              <p:nvPr/>
            </p:nvSpPr>
            <p:spPr>
              <a:xfrm>
                <a:off x="0" y="0"/>
                <a:ext cx="4651022"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sp>
          <p:nvSpPr>
            <p:cNvPr id="4" name="Isosceles Triangle 3"/>
            <p:cNvSpPr/>
            <p:nvPr/>
          </p:nvSpPr>
          <p:spPr>
            <a:xfrm rot="5400000">
              <a:off x="4636029" y="-341488"/>
              <a:ext cx="6857998" cy="7540978"/>
            </a:xfrm>
            <a:prstGeom prst="triangle">
              <a:avLst>
                <a:gd name="adj" fmla="val 0"/>
              </a:avLst>
            </a:prstGeom>
            <a:solidFill>
              <a:srgbClr val="1150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5" name="Rectangle 4"/>
            <p:cNvSpPr/>
            <p:nvPr/>
          </p:nvSpPr>
          <p:spPr>
            <a:xfrm>
              <a:off x="-56445" y="0"/>
              <a:ext cx="4350984" cy="6858000"/>
            </a:xfrm>
            <a:prstGeom prst="rect">
              <a:avLst/>
            </a:prstGeom>
            <a:solidFill>
              <a:srgbClr val="1150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45561" y="6458444"/>
            <a:ext cx="3077513" cy="288077"/>
          </a:xfrm>
          <a:prstGeom prst="rect">
            <a:avLst/>
          </a:prstGeom>
        </p:spPr>
      </p:pic>
      <p:sp>
        <p:nvSpPr>
          <p:cNvPr id="11" name="TextBox 10"/>
          <p:cNvSpPr txBox="1"/>
          <p:nvPr/>
        </p:nvSpPr>
        <p:spPr>
          <a:xfrm>
            <a:off x="294094" y="1768677"/>
            <a:ext cx="7879645"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smtClean="0">
                <a:ln>
                  <a:noFill/>
                </a:ln>
                <a:solidFill>
                  <a:prstClr val="white"/>
                </a:solidFill>
                <a:effectLst/>
                <a:uLnTx/>
                <a:uFillTx/>
                <a:latin typeface="Century Gothic" panose="020B0502020202020204" pitchFamily="34" charset="0"/>
                <a:ea typeface="+mn-ea"/>
                <a:cs typeface="+mn-cs"/>
              </a:rPr>
              <a:t>Grammar</a:t>
            </a:r>
            <a:endPar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12" name="Title 3"/>
          <p:cNvSpPr txBox="1">
            <a:spLocks/>
          </p:cNvSpPr>
          <p:nvPr/>
        </p:nvSpPr>
        <p:spPr>
          <a:xfrm>
            <a:off x="281968" y="3259055"/>
            <a:ext cx="5320595" cy="849313"/>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pPr lvl="0">
              <a:defRPr/>
            </a:pPr>
            <a:r>
              <a:rPr lang="en-GB" sz="3200" b="1" dirty="0" err="1" smtClean="0">
                <a:solidFill>
                  <a:schemeClr val="bg1"/>
                </a:solidFill>
              </a:rPr>
              <a:t>C’est</a:t>
            </a:r>
            <a:r>
              <a:rPr lang="en-GB" sz="3200" b="1" dirty="0" smtClean="0">
                <a:solidFill>
                  <a:schemeClr val="bg1"/>
                </a:solidFill>
              </a:rPr>
              <a:t> ... plus indefinite article and noun</a:t>
            </a:r>
            <a:endParaRPr lang="en-GB" sz="3200" i="1" baseline="0" dirty="0">
              <a:solidFill>
                <a:prstClr val="white"/>
              </a:solidFill>
              <a:latin typeface="Century Gothic" panose="020B0502020202020204" pitchFamily="34" charset="0"/>
            </a:endParaRPr>
          </a:p>
        </p:txBody>
      </p:sp>
      <p:sp>
        <p:nvSpPr>
          <p:cNvPr id="16" name="Title 3">
            <a:extLst>
              <a:ext uri="{FF2B5EF4-FFF2-40B4-BE49-F238E27FC236}">
                <a16:creationId xmlns:a16="http://schemas.microsoft.com/office/drawing/2014/main" id="{7B424077-B2D5-46AA-BDA8-6FF15DA500E8}"/>
              </a:ext>
            </a:extLst>
          </p:cNvPr>
          <p:cNvSpPr txBox="1">
            <a:spLocks/>
          </p:cNvSpPr>
          <p:nvPr/>
        </p:nvSpPr>
        <p:spPr>
          <a:xfrm>
            <a:off x="311028" y="5378857"/>
            <a:ext cx="5784972" cy="998893"/>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Y7 French </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Term </a:t>
            </a:r>
            <a:r>
              <a:rPr kumimoji="0" lang="en-GB" sz="1800" b="0" i="0" u="none" strike="noStrike" kern="1200" cap="none" spc="0" normalizeH="0" baseline="0" noProof="0" dirty="0" smtClean="0">
                <a:ln>
                  <a:noFill/>
                </a:ln>
                <a:solidFill>
                  <a:prstClr val="white"/>
                </a:solidFill>
                <a:effectLst/>
                <a:uLnTx/>
                <a:uFillTx/>
                <a:latin typeface="Century Gothic" panose="020B0502020202020204" pitchFamily="34" charset="0"/>
                <a:ea typeface="+mj-ea"/>
                <a:cs typeface="+mj-cs"/>
              </a:rPr>
              <a:t>1.1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 Week </a:t>
            </a:r>
            <a:r>
              <a:rPr kumimoji="0" lang="en-GB" sz="1800" b="0" i="0" u="none" strike="noStrike" kern="1200" cap="none" spc="0" normalizeH="0" baseline="0" noProof="0" dirty="0" smtClean="0">
                <a:ln>
                  <a:noFill/>
                </a:ln>
                <a:solidFill>
                  <a:prstClr val="white"/>
                </a:solidFill>
                <a:effectLst/>
                <a:uLnTx/>
                <a:uFillTx/>
                <a:latin typeface="Century Gothic" panose="020B0502020202020204" pitchFamily="34" charset="0"/>
                <a:ea typeface="+mj-ea"/>
                <a:cs typeface="+mj-cs"/>
              </a:rPr>
              <a:t>5</a:t>
            </a: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p:txBody>
      </p:sp>
      <p:sp>
        <p:nvSpPr>
          <p:cNvPr id="17" name="Title 3">
            <a:extLst>
              <a:ext uri="{FF2B5EF4-FFF2-40B4-BE49-F238E27FC236}">
                <a16:creationId xmlns:a16="http://schemas.microsoft.com/office/drawing/2014/main" id="{5B5B5B8C-B08D-7A42-903A-4E973AFABCAA}"/>
              </a:ext>
            </a:extLst>
          </p:cNvPr>
          <p:cNvSpPr txBox="1">
            <a:spLocks/>
          </p:cNvSpPr>
          <p:nvPr/>
        </p:nvSpPr>
        <p:spPr>
          <a:xfrm>
            <a:off x="311028" y="6161349"/>
            <a:ext cx="5784972" cy="594189"/>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GB" sz="1400" dirty="0" smtClean="0">
                <a:solidFill>
                  <a:prstClr val="white"/>
                </a:solidFill>
                <a:latin typeface="Century Gothic" panose="020B0502020202020204" pitchFamily="34" charset="0"/>
              </a:rPr>
              <a:t>Stephen Owen / Emma Marsden</a:t>
            </a:r>
            <a:r>
              <a:rPr kumimoji="0" lang="en-GB" sz="1400" b="0" i="0" u="none" strike="noStrike" kern="1200" cap="none" spc="0" normalizeH="0" baseline="0" noProof="0" dirty="0" smtClean="0">
                <a:ln>
                  <a:noFill/>
                </a:ln>
                <a:solidFill>
                  <a:prstClr val="white"/>
                </a:solidFill>
                <a:effectLst/>
                <a:uLnTx/>
                <a:uFillTx/>
                <a:latin typeface="Century Gothic" panose="020B0502020202020204" pitchFamily="34" charset="0"/>
                <a:ea typeface="+mj-ea"/>
                <a:cs typeface="+mj-cs"/>
              </a:rPr>
              <a:t> </a:t>
            </a:r>
            <a:endParaRPr kumimoji="0" lang="en-GB" sz="14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16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Date updated: </a:t>
            </a:r>
            <a:r>
              <a:rPr kumimoji="0" lang="en-GB" sz="1400" b="0" i="0" u="none" strike="noStrike" kern="1200" cap="none" spc="0" normalizeH="0" baseline="0" noProof="0" dirty="0" smtClean="0">
                <a:ln>
                  <a:noFill/>
                </a:ln>
                <a:solidFill>
                  <a:prstClr val="white"/>
                </a:solidFill>
                <a:effectLst/>
                <a:uLnTx/>
                <a:uFillTx/>
                <a:latin typeface="Century Gothic" panose="020B0502020202020204" pitchFamily="34" charset="0"/>
                <a:ea typeface="+mj-ea"/>
                <a:cs typeface="+mj-cs"/>
              </a:rPr>
              <a:t>07/01/20</a:t>
            </a:r>
            <a:endParaRPr kumimoji="0" lang="en-GB" sz="14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p:txBody>
      </p:sp>
    </p:spTree>
    <p:extLst>
      <p:ext uri="{BB962C8B-B14F-4D97-AF65-F5344CB8AC3E}">
        <p14:creationId xmlns:p14="http://schemas.microsoft.com/office/powerpoint/2010/main" val="40523626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04845" y="503162"/>
            <a:ext cx="3553860" cy="5299620"/>
          </a:xfrm>
          <a:prstGeom prst="rect">
            <a:avLst/>
          </a:prstGeom>
        </p:spPr>
      </p:pic>
      <p:sp>
        <p:nvSpPr>
          <p:cNvPr id="17" name="Rectangle 16"/>
          <p:cNvSpPr/>
          <p:nvPr/>
        </p:nvSpPr>
        <p:spPr>
          <a:xfrm>
            <a:off x="3340100" y="4656492"/>
            <a:ext cx="6465888" cy="1446550"/>
          </a:xfrm>
          <a:prstGeom prst="rect">
            <a:avLst/>
          </a:prstGeom>
          <a:solidFill>
            <a:srgbClr val="115076"/>
          </a:solidFill>
        </p:spPr>
        <p:txBody>
          <a:bodyPr wrap="square" lIns="91440" tIns="45720" rIns="91440" bIns="45720">
            <a:spAutoFit/>
          </a:bodyPr>
          <a:lstStyle/>
          <a:p>
            <a:pPr algn="ctr"/>
            <a:r>
              <a:rPr lang="en-US" sz="8800" b="1" dirty="0">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rPr>
              <a:t> un cheval</a:t>
            </a:r>
            <a:endParaRPr lang="en-US" sz="8800" b="1" cap="none" spc="0" dirty="0">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endParaRPr>
          </a:p>
        </p:txBody>
      </p:sp>
      <p:sp>
        <p:nvSpPr>
          <p:cNvPr id="37" name="Rectangle 36"/>
          <p:cNvSpPr/>
          <p:nvPr/>
        </p:nvSpPr>
        <p:spPr>
          <a:xfrm>
            <a:off x="3143250" y="4179586"/>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p:cNvSpPr/>
          <p:nvPr/>
        </p:nvSpPr>
        <p:spPr>
          <a:xfrm>
            <a:off x="5486400" y="2194978"/>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p:cNvSpPr/>
          <p:nvPr/>
        </p:nvSpPr>
        <p:spPr>
          <a:xfrm>
            <a:off x="0" y="149219"/>
            <a:ext cx="2776538" cy="707886"/>
          </a:xfrm>
          <a:prstGeom prst="rect">
            <a:avLst/>
          </a:prstGeom>
          <a:solidFill>
            <a:srgbClr val="115076"/>
          </a:solidFill>
        </p:spPr>
        <p:txBody>
          <a:bodyPr wrap="square" lIns="91440" tIns="45720" rIns="91440" bIns="45720">
            <a:spAutoFit/>
          </a:bodyPr>
          <a:lstStyle/>
          <a:p>
            <a:pPr algn="ctr"/>
            <a:r>
              <a:rPr lang="en-US" sz="4000" b="1" dirty="0" err="1">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rPr>
              <a:t>C’est</a:t>
            </a:r>
            <a:r>
              <a:rPr lang="en-US" sz="4000" b="1" dirty="0">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rPr>
              <a:t>...</a:t>
            </a:r>
            <a:endParaRPr lang="en-US" sz="4000" b="1" cap="none" spc="0" dirty="0">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endParaRPr>
          </a:p>
        </p:txBody>
      </p:sp>
      <p:sp>
        <p:nvSpPr>
          <p:cNvPr id="32" name="Rectangle 31"/>
          <p:cNvSpPr/>
          <p:nvPr/>
        </p:nvSpPr>
        <p:spPr>
          <a:xfrm>
            <a:off x="5486400" y="210370"/>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p:cNvSpPr/>
          <p:nvPr/>
        </p:nvSpPr>
        <p:spPr>
          <a:xfrm>
            <a:off x="7829550" y="210370"/>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p:cNvSpPr/>
          <p:nvPr/>
        </p:nvSpPr>
        <p:spPr>
          <a:xfrm>
            <a:off x="3143250" y="2194978"/>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p:cNvSpPr/>
          <p:nvPr/>
        </p:nvSpPr>
        <p:spPr>
          <a:xfrm>
            <a:off x="7829550" y="2194978"/>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p:cNvSpPr/>
          <p:nvPr/>
        </p:nvSpPr>
        <p:spPr>
          <a:xfrm>
            <a:off x="5486400" y="4179586"/>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p:cNvSpPr/>
          <p:nvPr/>
        </p:nvSpPr>
        <p:spPr>
          <a:xfrm>
            <a:off x="3143250" y="210370"/>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p:cNvSpPr/>
          <p:nvPr/>
        </p:nvSpPr>
        <p:spPr>
          <a:xfrm>
            <a:off x="7829550" y="4179586"/>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p:cNvSpPr txBox="1"/>
          <p:nvPr/>
        </p:nvSpPr>
        <p:spPr>
          <a:xfrm>
            <a:off x="6769100" y="6494075"/>
            <a:ext cx="3458635"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Victoria Hobson &amp; Stephen Owen</a:t>
            </a:r>
          </a:p>
        </p:txBody>
      </p:sp>
    </p:spTree>
    <p:extLst>
      <p:ext uri="{BB962C8B-B14F-4D97-AF65-F5344CB8AC3E}">
        <p14:creationId xmlns:p14="http://schemas.microsoft.com/office/powerpoint/2010/main" val="2717981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xit" presetSubtype="4" fill="hold" grpId="0" nodeType="clickEffect">
                                  <p:stCondLst>
                                    <p:cond delay="0"/>
                                  </p:stCondLst>
                                  <p:childTnLst>
                                    <p:animEffect transition="out" filter="wipe(down)">
                                      <p:cBhvr>
                                        <p:cTn id="10" dur="500"/>
                                        <p:tgtEl>
                                          <p:spTgt spid="37"/>
                                        </p:tgtEl>
                                      </p:cBhvr>
                                    </p:animEffect>
                                    <p:set>
                                      <p:cBhvr>
                                        <p:cTn id="11" dur="1" fill="hold">
                                          <p:stCondLst>
                                            <p:cond delay="499"/>
                                          </p:stCondLst>
                                        </p:cTn>
                                        <p:tgtEl>
                                          <p:spTgt spid="37"/>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22" presetClass="exit" presetSubtype="4" fill="hold" grpId="0" nodeType="clickEffect">
                                  <p:stCondLst>
                                    <p:cond delay="0"/>
                                  </p:stCondLst>
                                  <p:childTnLst>
                                    <p:animEffect transition="out" filter="wipe(down)">
                                      <p:cBhvr>
                                        <p:cTn id="15" dur="500"/>
                                        <p:tgtEl>
                                          <p:spTgt spid="33"/>
                                        </p:tgtEl>
                                      </p:cBhvr>
                                    </p:animEffect>
                                    <p:set>
                                      <p:cBhvr>
                                        <p:cTn id="16" dur="1" fill="hold">
                                          <p:stCondLst>
                                            <p:cond delay="499"/>
                                          </p:stCondLst>
                                        </p:cTn>
                                        <p:tgtEl>
                                          <p:spTgt spid="33"/>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22" presetClass="exit" presetSubtype="4" fill="hold" grpId="0" nodeType="clickEffect">
                                  <p:stCondLst>
                                    <p:cond delay="0"/>
                                  </p:stCondLst>
                                  <p:childTnLst>
                                    <p:animEffect transition="out" filter="wipe(down)">
                                      <p:cBhvr>
                                        <p:cTn id="20" dur="500"/>
                                        <p:tgtEl>
                                          <p:spTgt spid="39"/>
                                        </p:tgtEl>
                                      </p:cBhvr>
                                    </p:animEffect>
                                    <p:set>
                                      <p:cBhvr>
                                        <p:cTn id="21" dur="1" fill="hold">
                                          <p:stCondLst>
                                            <p:cond delay="499"/>
                                          </p:stCondLst>
                                        </p:cTn>
                                        <p:tgtEl>
                                          <p:spTgt spid="39"/>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22" presetClass="exit" presetSubtype="4" fill="hold" grpId="0" nodeType="clickEffect">
                                  <p:stCondLst>
                                    <p:cond delay="0"/>
                                  </p:stCondLst>
                                  <p:childTnLst>
                                    <p:animEffect transition="out" filter="wipe(down)">
                                      <p:cBhvr>
                                        <p:cTn id="25" dur="500"/>
                                        <p:tgtEl>
                                          <p:spTgt spid="40"/>
                                        </p:tgtEl>
                                      </p:cBhvr>
                                    </p:animEffect>
                                    <p:set>
                                      <p:cBhvr>
                                        <p:cTn id="26" dur="1" fill="hold">
                                          <p:stCondLst>
                                            <p:cond delay="499"/>
                                          </p:stCondLst>
                                        </p:cTn>
                                        <p:tgtEl>
                                          <p:spTgt spid="40"/>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2" presetClass="exit" presetSubtype="4" fill="hold" grpId="0" nodeType="clickEffect">
                                  <p:stCondLst>
                                    <p:cond delay="0"/>
                                  </p:stCondLst>
                                  <p:childTnLst>
                                    <p:animEffect transition="out" filter="wipe(down)">
                                      <p:cBhvr>
                                        <p:cTn id="30" dur="500"/>
                                        <p:tgtEl>
                                          <p:spTgt spid="35"/>
                                        </p:tgtEl>
                                      </p:cBhvr>
                                    </p:animEffect>
                                    <p:set>
                                      <p:cBhvr>
                                        <p:cTn id="31" dur="1" fill="hold">
                                          <p:stCondLst>
                                            <p:cond delay="499"/>
                                          </p:stCondLst>
                                        </p:cTn>
                                        <p:tgtEl>
                                          <p:spTgt spid="35"/>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22" presetClass="exit" presetSubtype="4" fill="hold" grpId="0" nodeType="clickEffect">
                                  <p:stCondLst>
                                    <p:cond delay="0"/>
                                  </p:stCondLst>
                                  <p:childTnLst>
                                    <p:animEffect transition="out" filter="wipe(down)">
                                      <p:cBhvr>
                                        <p:cTn id="35" dur="500"/>
                                        <p:tgtEl>
                                          <p:spTgt spid="36"/>
                                        </p:tgtEl>
                                      </p:cBhvr>
                                    </p:animEffect>
                                    <p:set>
                                      <p:cBhvr>
                                        <p:cTn id="36" dur="1" fill="hold">
                                          <p:stCondLst>
                                            <p:cond delay="499"/>
                                          </p:stCondLst>
                                        </p:cTn>
                                        <p:tgtEl>
                                          <p:spTgt spid="36"/>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22" presetClass="exit" presetSubtype="4" fill="hold" grpId="0" nodeType="clickEffect">
                                  <p:stCondLst>
                                    <p:cond delay="0"/>
                                  </p:stCondLst>
                                  <p:childTnLst>
                                    <p:animEffect transition="out" filter="wipe(down)">
                                      <p:cBhvr>
                                        <p:cTn id="40" dur="500"/>
                                        <p:tgtEl>
                                          <p:spTgt spid="34"/>
                                        </p:tgtEl>
                                      </p:cBhvr>
                                    </p:animEffect>
                                    <p:set>
                                      <p:cBhvr>
                                        <p:cTn id="41" dur="1" fill="hold">
                                          <p:stCondLst>
                                            <p:cond delay="499"/>
                                          </p:stCondLst>
                                        </p:cTn>
                                        <p:tgtEl>
                                          <p:spTgt spid="34"/>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22" presetClass="exit" presetSubtype="4" fill="hold" grpId="0" nodeType="clickEffect">
                                  <p:stCondLst>
                                    <p:cond delay="0"/>
                                  </p:stCondLst>
                                  <p:childTnLst>
                                    <p:animEffect transition="out" filter="wipe(down)">
                                      <p:cBhvr>
                                        <p:cTn id="45" dur="500"/>
                                        <p:tgtEl>
                                          <p:spTgt spid="38"/>
                                        </p:tgtEl>
                                      </p:cBhvr>
                                    </p:animEffect>
                                    <p:set>
                                      <p:cBhvr>
                                        <p:cTn id="46" dur="1" fill="hold">
                                          <p:stCondLst>
                                            <p:cond delay="499"/>
                                          </p:stCondLst>
                                        </p:cTn>
                                        <p:tgtEl>
                                          <p:spTgt spid="38"/>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22" presetClass="exit" presetSubtype="4" fill="hold" grpId="0" nodeType="clickEffect">
                                  <p:stCondLst>
                                    <p:cond delay="0"/>
                                  </p:stCondLst>
                                  <p:childTnLst>
                                    <p:animEffect transition="out" filter="wipe(down)">
                                      <p:cBhvr>
                                        <p:cTn id="50" dur="500"/>
                                        <p:tgtEl>
                                          <p:spTgt spid="32"/>
                                        </p:tgtEl>
                                      </p:cBhvr>
                                    </p:animEffect>
                                    <p:set>
                                      <p:cBhvr>
                                        <p:cTn id="51" dur="1" fill="hold">
                                          <p:stCondLst>
                                            <p:cond delay="499"/>
                                          </p:stCondLst>
                                        </p:cTn>
                                        <p:tgtEl>
                                          <p:spTgt spid="32"/>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37" grpId="0" animBg="1"/>
      <p:bldP spid="34" grpId="0" animBg="1"/>
      <p:bldP spid="18" grpId="0" animBg="1"/>
      <p:bldP spid="32" grpId="0" animBg="1"/>
      <p:bldP spid="33" grpId="0" animBg="1"/>
      <p:bldP spid="35" grpId="0" animBg="1"/>
      <p:bldP spid="36" grpId="0" animBg="1"/>
      <p:bldP spid="38" grpId="0" animBg="1"/>
      <p:bldP spid="39" grpId="0" animBg="1"/>
      <p:bldP spid="4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92624" y="361002"/>
            <a:ext cx="6013364" cy="5652560"/>
          </a:xfrm>
          <a:prstGeom prst="rect">
            <a:avLst/>
          </a:prstGeom>
        </p:spPr>
      </p:pic>
      <p:sp>
        <p:nvSpPr>
          <p:cNvPr id="17" name="Rectangle 16"/>
          <p:cNvSpPr/>
          <p:nvPr/>
        </p:nvSpPr>
        <p:spPr>
          <a:xfrm>
            <a:off x="3327400" y="4656493"/>
            <a:ext cx="6478588" cy="1446550"/>
          </a:xfrm>
          <a:prstGeom prst="rect">
            <a:avLst/>
          </a:prstGeom>
          <a:solidFill>
            <a:srgbClr val="115076"/>
          </a:solidFill>
        </p:spPr>
        <p:txBody>
          <a:bodyPr wrap="square" lIns="91440" tIns="45720" rIns="91440" bIns="45720">
            <a:spAutoFit/>
          </a:bodyPr>
          <a:lstStyle/>
          <a:p>
            <a:pPr algn="ctr"/>
            <a:r>
              <a:rPr lang="en-US" sz="8800" b="1" dirty="0" err="1">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rPr>
              <a:t>une</a:t>
            </a:r>
            <a:r>
              <a:rPr lang="en-US" sz="8800" b="1" dirty="0">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rPr>
              <a:t> photo</a:t>
            </a:r>
            <a:endParaRPr lang="en-US" sz="8800" b="1" cap="none" spc="0" dirty="0">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endParaRPr>
          </a:p>
        </p:txBody>
      </p:sp>
      <p:sp>
        <p:nvSpPr>
          <p:cNvPr id="37" name="Rectangle 36"/>
          <p:cNvSpPr/>
          <p:nvPr/>
        </p:nvSpPr>
        <p:spPr>
          <a:xfrm>
            <a:off x="3143250" y="4180199"/>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p:cNvSpPr/>
          <p:nvPr/>
        </p:nvSpPr>
        <p:spPr>
          <a:xfrm>
            <a:off x="5486400" y="2194978"/>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p:cNvSpPr/>
          <p:nvPr/>
        </p:nvSpPr>
        <p:spPr>
          <a:xfrm>
            <a:off x="0" y="149219"/>
            <a:ext cx="2776538" cy="707886"/>
          </a:xfrm>
          <a:prstGeom prst="rect">
            <a:avLst/>
          </a:prstGeom>
          <a:solidFill>
            <a:srgbClr val="115076"/>
          </a:solidFill>
        </p:spPr>
        <p:txBody>
          <a:bodyPr wrap="square" lIns="91440" tIns="45720" rIns="91440" bIns="45720">
            <a:spAutoFit/>
          </a:bodyPr>
          <a:lstStyle/>
          <a:p>
            <a:pPr algn="ctr"/>
            <a:r>
              <a:rPr lang="en-US" sz="4000" b="1" dirty="0" err="1">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rPr>
              <a:t>C’est</a:t>
            </a:r>
            <a:r>
              <a:rPr lang="en-US" sz="4000" b="1" dirty="0">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rPr>
              <a:t>...</a:t>
            </a:r>
            <a:endParaRPr lang="en-US" sz="4000" b="1" cap="none" spc="0" dirty="0">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endParaRPr>
          </a:p>
        </p:txBody>
      </p:sp>
      <p:sp>
        <p:nvSpPr>
          <p:cNvPr id="32" name="Rectangle 31"/>
          <p:cNvSpPr/>
          <p:nvPr/>
        </p:nvSpPr>
        <p:spPr>
          <a:xfrm>
            <a:off x="5486400" y="210370"/>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p:cNvSpPr/>
          <p:nvPr/>
        </p:nvSpPr>
        <p:spPr>
          <a:xfrm>
            <a:off x="7829550" y="210370"/>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p:cNvSpPr/>
          <p:nvPr/>
        </p:nvSpPr>
        <p:spPr>
          <a:xfrm>
            <a:off x="3143250" y="2194978"/>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p:cNvSpPr/>
          <p:nvPr/>
        </p:nvSpPr>
        <p:spPr>
          <a:xfrm>
            <a:off x="7829550" y="2194978"/>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p:cNvSpPr/>
          <p:nvPr/>
        </p:nvSpPr>
        <p:spPr>
          <a:xfrm>
            <a:off x="5486400" y="4179586"/>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p:cNvSpPr/>
          <p:nvPr/>
        </p:nvSpPr>
        <p:spPr>
          <a:xfrm>
            <a:off x="3143250" y="210370"/>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p:cNvSpPr/>
          <p:nvPr/>
        </p:nvSpPr>
        <p:spPr>
          <a:xfrm>
            <a:off x="7829550" y="4179586"/>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p:cNvSpPr txBox="1"/>
          <p:nvPr/>
        </p:nvSpPr>
        <p:spPr>
          <a:xfrm>
            <a:off x="6769100" y="6494075"/>
            <a:ext cx="3458635"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Victoria Hobson &amp; Stephen Owen</a:t>
            </a:r>
          </a:p>
        </p:txBody>
      </p:sp>
    </p:spTree>
    <p:extLst>
      <p:ext uri="{BB962C8B-B14F-4D97-AF65-F5344CB8AC3E}">
        <p14:creationId xmlns:p14="http://schemas.microsoft.com/office/powerpoint/2010/main" val="1829073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xit" presetSubtype="4" fill="hold" grpId="0" nodeType="clickEffect">
                                  <p:stCondLst>
                                    <p:cond delay="0"/>
                                  </p:stCondLst>
                                  <p:childTnLst>
                                    <p:animEffect transition="out" filter="wipe(down)">
                                      <p:cBhvr>
                                        <p:cTn id="10" dur="500"/>
                                        <p:tgtEl>
                                          <p:spTgt spid="37"/>
                                        </p:tgtEl>
                                      </p:cBhvr>
                                    </p:animEffect>
                                    <p:set>
                                      <p:cBhvr>
                                        <p:cTn id="11" dur="1" fill="hold">
                                          <p:stCondLst>
                                            <p:cond delay="499"/>
                                          </p:stCondLst>
                                        </p:cTn>
                                        <p:tgtEl>
                                          <p:spTgt spid="37"/>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22" presetClass="exit" presetSubtype="4" fill="hold" grpId="0" nodeType="clickEffect">
                                  <p:stCondLst>
                                    <p:cond delay="0"/>
                                  </p:stCondLst>
                                  <p:childTnLst>
                                    <p:animEffect transition="out" filter="wipe(down)">
                                      <p:cBhvr>
                                        <p:cTn id="15" dur="500"/>
                                        <p:tgtEl>
                                          <p:spTgt spid="33"/>
                                        </p:tgtEl>
                                      </p:cBhvr>
                                    </p:animEffect>
                                    <p:set>
                                      <p:cBhvr>
                                        <p:cTn id="16" dur="1" fill="hold">
                                          <p:stCondLst>
                                            <p:cond delay="499"/>
                                          </p:stCondLst>
                                        </p:cTn>
                                        <p:tgtEl>
                                          <p:spTgt spid="33"/>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22" presetClass="exit" presetSubtype="4" fill="hold" grpId="0" nodeType="clickEffect">
                                  <p:stCondLst>
                                    <p:cond delay="0"/>
                                  </p:stCondLst>
                                  <p:childTnLst>
                                    <p:animEffect transition="out" filter="wipe(down)">
                                      <p:cBhvr>
                                        <p:cTn id="20" dur="500"/>
                                        <p:tgtEl>
                                          <p:spTgt spid="39"/>
                                        </p:tgtEl>
                                      </p:cBhvr>
                                    </p:animEffect>
                                    <p:set>
                                      <p:cBhvr>
                                        <p:cTn id="21" dur="1" fill="hold">
                                          <p:stCondLst>
                                            <p:cond delay="499"/>
                                          </p:stCondLst>
                                        </p:cTn>
                                        <p:tgtEl>
                                          <p:spTgt spid="39"/>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22" presetClass="exit" presetSubtype="4" fill="hold" grpId="0" nodeType="clickEffect">
                                  <p:stCondLst>
                                    <p:cond delay="0"/>
                                  </p:stCondLst>
                                  <p:childTnLst>
                                    <p:animEffect transition="out" filter="wipe(down)">
                                      <p:cBhvr>
                                        <p:cTn id="25" dur="500"/>
                                        <p:tgtEl>
                                          <p:spTgt spid="40"/>
                                        </p:tgtEl>
                                      </p:cBhvr>
                                    </p:animEffect>
                                    <p:set>
                                      <p:cBhvr>
                                        <p:cTn id="26" dur="1" fill="hold">
                                          <p:stCondLst>
                                            <p:cond delay="499"/>
                                          </p:stCondLst>
                                        </p:cTn>
                                        <p:tgtEl>
                                          <p:spTgt spid="40"/>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2" presetClass="exit" presetSubtype="4" fill="hold" grpId="0" nodeType="clickEffect">
                                  <p:stCondLst>
                                    <p:cond delay="0"/>
                                  </p:stCondLst>
                                  <p:childTnLst>
                                    <p:animEffect transition="out" filter="wipe(down)">
                                      <p:cBhvr>
                                        <p:cTn id="30" dur="500"/>
                                        <p:tgtEl>
                                          <p:spTgt spid="35"/>
                                        </p:tgtEl>
                                      </p:cBhvr>
                                    </p:animEffect>
                                    <p:set>
                                      <p:cBhvr>
                                        <p:cTn id="31" dur="1" fill="hold">
                                          <p:stCondLst>
                                            <p:cond delay="499"/>
                                          </p:stCondLst>
                                        </p:cTn>
                                        <p:tgtEl>
                                          <p:spTgt spid="35"/>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22" presetClass="exit" presetSubtype="4" fill="hold" grpId="0" nodeType="clickEffect">
                                  <p:stCondLst>
                                    <p:cond delay="0"/>
                                  </p:stCondLst>
                                  <p:childTnLst>
                                    <p:animEffect transition="out" filter="wipe(down)">
                                      <p:cBhvr>
                                        <p:cTn id="35" dur="500"/>
                                        <p:tgtEl>
                                          <p:spTgt spid="36"/>
                                        </p:tgtEl>
                                      </p:cBhvr>
                                    </p:animEffect>
                                    <p:set>
                                      <p:cBhvr>
                                        <p:cTn id="36" dur="1" fill="hold">
                                          <p:stCondLst>
                                            <p:cond delay="499"/>
                                          </p:stCondLst>
                                        </p:cTn>
                                        <p:tgtEl>
                                          <p:spTgt spid="36"/>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22" presetClass="exit" presetSubtype="4" fill="hold" grpId="0" nodeType="clickEffect">
                                  <p:stCondLst>
                                    <p:cond delay="0"/>
                                  </p:stCondLst>
                                  <p:childTnLst>
                                    <p:animEffect transition="out" filter="wipe(down)">
                                      <p:cBhvr>
                                        <p:cTn id="40" dur="500"/>
                                        <p:tgtEl>
                                          <p:spTgt spid="34"/>
                                        </p:tgtEl>
                                      </p:cBhvr>
                                    </p:animEffect>
                                    <p:set>
                                      <p:cBhvr>
                                        <p:cTn id="41" dur="1" fill="hold">
                                          <p:stCondLst>
                                            <p:cond delay="499"/>
                                          </p:stCondLst>
                                        </p:cTn>
                                        <p:tgtEl>
                                          <p:spTgt spid="34"/>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22" presetClass="exit" presetSubtype="4" fill="hold" grpId="0" nodeType="clickEffect">
                                  <p:stCondLst>
                                    <p:cond delay="0"/>
                                  </p:stCondLst>
                                  <p:childTnLst>
                                    <p:animEffect transition="out" filter="wipe(down)">
                                      <p:cBhvr>
                                        <p:cTn id="45" dur="500"/>
                                        <p:tgtEl>
                                          <p:spTgt spid="38"/>
                                        </p:tgtEl>
                                      </p:cBhvr>
                                    </p:animEffect>
                                    <p:set>
                                      <p:cBhvr>
                                        <p:cTn id="46" dur="1" fill="hold">
                                          <p:stCondLst>
                                            <p:cond delay="499"/>
                                          </p:stCondLst>
                                        </p:cTn>
                                        <p:tgtEl>
                                          <p:spTgt spid="38"/>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22" presetClass="exit" presetSubtype="4" fill="hold" grpId="0" nodeType="clickEffect">
                                  <p:stCondLst>
                                    <p:cond delay="0"/>
                                  </p:stCondLst>
                                  <p:childTnLst>
                                    <p:animEffect transition="out" filter="wipe(down)">
                                      <p:cBhvr>
                                        <p:cTn id="50" dur="500"/>
                                        <p:tgtEl>
                                          <p:spTgt spid="32"/>
                                        </p:tgtEl>
                                      </p:cBhvr>
                                    </p:animEffect>
                                    <p:set>
                                      <p:cBhvr>
                                        <p:cTn id="51" dur="1" fill="hold">
                                          <p:stCondLst>
                                            <p:cond delay="499"/>
                                          </p:stCondLst>
                                        </p:cTn>
                                        <p:tgtEl>
                                          <p:spTgt spid="32"/>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37" grpId="0" animBg="1"/>
      <p:bldP spid="34" grpId="0" animBg="1"/>
      <p:bldP spid="18" grpId="0" animBg="1"/>
      <p:bldP spid="32" grpId="0" animBg="1"/>
      <p:bldP spid="33" grpId="0" animBg="1"/>
      <p:bldP spid="35" grpId="0" animBg="1"/>
      <p:bldP spid="36" grpId="0" animBg="1"/>
      <p:bldP spid="38" grpId="0" animBg="1"/>
      <p:bldP spid="39" grpId="0" animBg="1"/>
      <p:bldP spid="4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96542" y="1371467"/>
            <a:ext cx="5386908" cy="3965364"/>
          </a:xfrm>
          <a:prstGeom prst="rect">
            <a:avLst/>
          </a:prstGeom>
        </p:spPr>
      </p:pic>
      <p:sp>
        <p:nvSpPr>
          <p:cNvPr id="17" name="Rectangle 16"/>
          <p:cNvSpPr/>
          <p:nvPr/>
        </p:nvSpPr>
        <p:spPr>
          <a:xfrm>
            <a:off x="3327400" y="4656493"/>
            <a:ext cx="6478588" cy="1446550"/>
          </a:xfrm>
          <a:prstGeom prst="rect">
            <a:avLst/>
          </a:prstGeom>
          <a:solidFill>
            <a:srgbClr val="115076"/>
          </a:solidFill>
        </p:spPr>
        <p:txBody>
          <a:bodyPr wrap="square" lIns="91440" tIns="45720" rIns="91440" bIns="45720">
            <a:spAutoFit/>
          </a:bodyPr>
          <a:lstStyle/>
          <a:p>
            <a:pPr algn="ctr"/>
            <a:r>
              <a:rPr lang="en-US" sz="8800" b="1" dirty="0">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rPr>
              <a:t> un livre</a:t>
            </a:r>
            <a:endParaRPr lang="en-US" sz="8800" b="1" cap="none" spc="0" dirty="0">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endParaRPr>
          </a:p>
        </p:txBody>
      </p:sp>
      <p:sp>
        <p:nvSpPr>
          <p:cNvPr id="37" name="Rectangle 36"/>
          <p:cNvSpPr/>
          <p:nvPr/>
        </p:nvSpPr>
        <p:spPr>
          <a:xfrm>
            <a:off x="3143250" y="4180199"/>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p:cNvSpPr/>
          <p:nvPr/>
        </p:nvSpPr>
        <p:spPr>
          <a:xfrm>
            <a:off x="5486400" y="2194978"/>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p:cNvSpPr/>
          <p:nvPr/>
        </p:nvSpPr>
        <p:spPr>
          <a:xfrm>
            <a:off x="0" y="149219"/>
            <a:ext cx="2776538" cy="707886"/>
          </a:xfrm>
          <a:prstGeom prst="rect">
            <a:avLst/>
          </a:prstGeom>
          <a:solidFill>
            <a:srgbClr val="115076"/>
          </a:solidFill>
        </p:spPr>
        <p:txBody>
          <a:bodyPr wrap="square" lIns="91440" tIns="45720" rIns="91440" bIns="45720">
            <a:spAutoFit/>
          </a:bodyPr>
          <a:lstStyle/>
          <a:p>
            <a:pPr algn="ctr"/>
            <a:r>
              <a:rPr lang="en-US" sz="4000" b="1" dirty="0" err="1">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rPr>
              <a:t>C’est</a:t>
            </a:r>
            <a:r>
              <a:rPr lang="en-US" sz="4000" b="1" dirty="0">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rPr>
              <a:t>...</a:t>
            </a:r>
            <a:endParaRPr lang="en-US" sz="4000" b="1" cap="none" spc="0" dirty="0">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endParaRPr>
          </a:p>
        </p:txBody>
      </p:sp>
      <p:sp>
        <p:nvSpPr>
          <p:cNvPr id="32" name="Rectangle 31"/>
          <p:cNvSpPr/>
          <p:nvPr/>
        </p:nvSpPr>
        <p:spPr>
          <a:xfrm>
            <a:off x="5486400" y="210370"/>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p:cNvSpPr/>
          <p:nvPr/>
        </p:nvSpPr>
        <p:spPr>
          <a:xfrm>
            <a:off x="7829550" y="210370"/>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p:cNvSpPr/>
          <p:nvPr/>
        </p:nvSpPr>
        <p:spPr>
          <a:xfrm>
            <a:off x="3143250" y="2194978"/>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p:cNvSpPr/>
          <p:nvPr/>
        </p:nvSpPr>
        <p:spPr>
          <a:xfrm>
            <a:off x="7829550" y="2194978"/>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p:cNvSpPr/>
          <p:nvPr/>
        </p:nvSpPr>
        <p:spPr>
          <a:xfrm>
            <a:off x="5486400" y="4179586"/>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p:cNvSpPr/>
          <p:nvPr/>
        </p:nvSpPr>
        <p:spPr>
          <a:xfrm>
            <a:off x="3143250" y="210370"/>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p:cNvSpPr/>
          <p:nvPr/>
        </p:nvSpPr>
        <p:spPr>
          <a:xfrm>
            <a:off x="7829550" y="4179586"/>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p:cNvSpPr txBox="1"/>
          <p:nvPr/>
        </p:nvSpPr>
        <p:spPr>
          <a:xfrm>
            <a:off x="6769100" y="6494075"/>
            <a:ext cx="3458635"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Victoria Hobson &amp; Stephen Owen</a:t>
            </a:r>
          </a:p>
        </p:txBody>
      </p:sp>
    </p:spTree>
    <p:extLst>
      <p:ext uri="{BB962C8B-B14F-4D97-AF65-F5344CB8AC3E}">
        <p14:creationId xmlns:p14="http://schemas.microsoft.com/office/powerpoint/2010/main" val="4187042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xit" presetSubtype="4" fill="hold" grpId="0" nodeType="clickEffect">
                                  <p:stCondLst>
                                    <p:cond delay="0"/>
                                  </p:stCondLst>
                                  <p:childTnLst>
                                    <p:animEffect transition="out" filter="wipe(down)">
                                      <p:cBhvr>
                                        <p:cTn id="10" dur="500"/>
                                        <p:tgtEl>
                                          <p:spTgt spid="37"/>
                                        </p:tgtEl>
                                      </p:cBhvr>
                                    </p:animEffect>
                                    <p:set>
                                      <p:cBhvr>
                                        <p:cTn id="11" dur="1" fill="hold">
                                          <p:stCondLst>
                                            <p:cond delay="499"/>
                                          </p:stCondLst>
                                        </p:cTn>
                                        <p:tgtEl>
                                          <p:spTgt spid="37"/>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22" presetClass="exit" presetSubtype="4" fill="hold" grpId="0" nodeType="clickEffect">
                                  <p:stCondLst>
                                    <p:cond delay="0"/>
                                  </p:stCondLst>
                                  <p:childTnLst>
                                    <p:animEffect transition="out" filter="wipe(down)">
                                      <p:cBhvr>
                                        <p:cTn id="15" dur="500"/>
                                        <p:tgtEl>
                                          <p:spTgt spid="33"/>
                                        </p:tgtEl>
                                      </p:cBhvr>
                                    </p:animEffect>
                                    <p:set>
                                      <p:cBhvr>
                                        <p:cTn id="16" dur="1" fill="hold">
                                          <p:stCondLst>
                                            <p:cond delay="499"/>
                                          </p:stCondLst>
                                        </p:cTn>
                                        <p:tgtEl>
                                          <p:spTgt spid="33"/>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22" presetClass="exit" presetSubtype="4" fill="hold" grpId="0" nodeType="clickEffect">
                                  <p:stCondLst>
                                    <p:cond delay="0"/>
                                  </p:stCondLst>
                                  <p:childTnLst>
                                    <p:animEffect transition="out" filter="wipe(down)">
                                      <p:cBhvr>
                                        <p:cTn id="20" dur="500"/>
                                        <p:tgtEl>
                                          <p:spTgt spid="39"/>
                                        </p:tgtEl>
                                      </p:cBhvr>
                                    </p:animEffect>
                                    <p:set>
                                      <p:cBhvr>
                                        <p:cTn id="21" dur="1" fill="hold">
                                          <p:stCondLst>
                                            <p:cond delay="499"/>
                                          </p:stCondLst>
                                        </p:cTn>
                                        <p:tgtEl>
                                          <p:spTgt spid="39"/>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22" presetClass="exit" presetSubtype="4" fill="hold" grpId="0" nodeType="clickEffect">
                                  <p:stCondLst>
                                    <p:cond delay="0"/>
                                  </p:stCondLst>
                                  <p:childTnLst>
                                    <p:animEffect transition="out" filter="wipe(down)">
                                      <p:cBhvr>
                                        <p:cTn id="25" dur="500"/>
                                        <p:tgtEl>
                                          <p:spTgt spid="40"/>
                                        </p:tgtEl>
                                      </p:cBhvr>
                                    </p:animEffect>
                                    <p:set>
                                      <p:cBhvr>
                                        <p:cTn id="26" dur="1" fill="hold">
                                          <p:stCondLst>
                                            <p:cond delay="499"/>
                                          </p:stCondLst>
                                        </p:cTn>
                                        <p:tgtEl>
                                          <p:spTgt spid="40"/>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2" presetClass="exit" presetSubtype="4" fill="hold" grpId="0" nodeType="clickEffect">
                                  <p:stCondLst>
                                    <p:cond delay="0"/>
                                  </p:stCondLst>
                                  <p:childTnLst>
                                    <p:animEffect transition="out" filter="wipe(down)">
                                      <p:cBhvr>
                                        <p:cTn id="30" dur="500"/>
                                        <p:tgtEl>
                                          <p:spTgt spid="35"/>
                                        </p:tgtEl>
                                      </p:cBhvr>
                                    </p:animEffect>
                                    <p:set>
                                      <p:cBhvr>
                                        <p:cTn id="31" dur="1" fill="hold">
                                          <p:stCondLst>
                                            <p:cond delay="499"/>
                                          </p:stCondLst>
                                        </p:cTn>
                                        <p:tgtEl>
                                          <p:spTgt spid="35"/>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22" presetClass="exit" presetSubtype="4" fill="hold" grpId="0" nodeType="clickEffect">
                                  <p:stCondLst>
                                    <p:cond delay="0"/>
                                  </p:stCondLst>
                                  <p:childTnLst>
                                    <p:animEffect transition="out" filter="wipe(down)">
                                      <p:cBhvr>
                                        <p:cTn id="35" dur="500"/>
                                        <p:tgtEl>
                                          <p:spTgt spid="36"/>
                                        </p:tgtEl>
                                      </p:cBhvr>
                                    </p:animEffect>
                                    <p:set>
                                      <p:cBhvr>
                                        <p:cTn id="36" dur="1" fill="hold">
                                          <p:stCondLst>
                                            <p:cond delay="499"/>
                                          </p:stCondLst>
                                        </p:cTn>
                                        <p:tgtEl>
                                          <p:spTgt spid="36"/>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22" presetClass="exit" presetSubtype="4" fill="hold" grpId="0" nodeType="clickEffect">
                                  <p:stCondLst>
                                    <p:cond delay="0"/>
                                  </p:stCondLst>
                                  <p:childTnLst>
                                    <p:animEffect transition="out" filter="wipe(down)">
                                      <p:cBhvr>
                                        <p:cTn id="40" dur="500"/>
                                        <p:tgtEl>
                                          <p:spTgt spid="34"/>
                                        </p:tgtEl>
                                      </p:cBhvr>
                                    </p:animEffect>
                                    <p:set>
                                      <p:cBhvr>
                                        <p:cTn id="41" dur="1" fill="hold">
                                          <p:stCondLst>
                                            <p:cond delay="499"/>
                                          </p:stCondLst>
                                        </p:cTn>
                                        <p:tgtEl>
                                          <p:spTgt spid="34"/>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22" presetClass="exit" presetSubtype="4" fill="hold" grpId="0" nodeType="clickEffect">
                                  <p:stCondLst>
                                    <p:cond delay="0"/>
                                  </p:stCondLst>
                                  <p:childTnLst>
                                    <p:animEffect transition="out" filter="wipe(down)">
                                      <p:cBhvr>
                                        <p:cTn id="45" dur="500"/>
                                        <p:tgtEl>
                                          <p:spTgt spid="38"/>
                                        </p:tgtEl>
                                      </p:cBhvr>
                                    </p:animEffect>
                                    <p:set>
                                      <p:cBhvr>
                                        <p:cTn id="46" dur="1" fill="hold">
                                          <p:stCondLst>
                                            <p:cond delay="499"/>
                                          </p:stCondLst>
                                        </p:cTn>
                                        <p:tgtEl>
                                          <p:spTgt spid="38"/>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22" presetClass="exit" presetSubtype="4" fill="hold" grpId="0" nodeType="clickEffect">
                                  <p:stCondLst>
                                    <p:cond delay="0"/>
                                  </p:stCondLst>
                                  <p:childTnLst>
                                    <p:animEffect transition="out" filter="wipe(down)">
                                      <p:cBhvr>
                                        <p:cTn id="50" dur="500"/>
                                        <p:tgtEl>
                                          <p:spTgt spid="32"/>
                                        </p:tgtEl>
                                      </p:cBhvr>
                                    </p:animEffect>
                                    <p:set>
                                      <p:cBhvr>
                                        <p:cTn id="51" dur="1" fill="hold">
                                          <p:stCondLst>
                                            <p:cond delay="499"/>
                                          </p:stCondLst>
                                        </p:cTn>
                                        <p:tgtEl>
                                          <p:spTgt spid="32"/>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37" grpId="0" animBg="1"/>
      <p:bldP spid="34" grpId="0" animBg="1"/>
      <p:bldP spid="18" grpId="0" animBg="1"/>
      <p:bldP spid="32" grpId="0" animBg="1"/>
      <p:bldP spid="33" grpId="0" animBg="1"/>
      <p:bldP spid="35" grpId="0" animBg="1"/>
      <p:bldP spid="36" grpId="0" animBg="1"/>
      <p:bldP spid="38" grpId="0" animBg="1"/>
      <p:bldP spid="39" grpId="0" animBg="1"/>
      <p:bldP spid="4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le 21"/>
          <p:cNvGraphicFramePr>
            <a:graphicFrameLocks noGrp="1"/>
          </p:cNvGraphicFramePr>
          <p:nvPr>
            <p:extLst>
              <p:ext uri="{D42A27DB-BD31-4B8C-83A1-F6EECF244321}">
                <p14:modId xmlns:p14="http://schemas.microsoft.com/office/powerpoint/2010/main" val="749409344"/>
              </p:ext>
            </p:extLst>
          </p:nvPr>
        </p:nvGraphicFramePr>
        <p:xfrm>
          <a:off x="444804" y="1881670"/>
          <a:ext cx="11038376" cy="4427893"/>
        </p:xfrm>
        <a:graphic>
          <a:graphicData uri="http://schemas.openxmlformats.org/drawingml/2006/table">
            <a:tbl>
              <a:tblPr firstRow="1" bandRow="1">
                <a:tableStyleId>{5C22544A-7EE6-4342-B048-85BDC9FD1C3A}</a:tableStyleId>
              </a:tblPr>
              <a:tblGrid>
                <a:gridCol w="1839729">
                  <a:extLst>
                    <a:ext uri="{9D8B030D-6E8A-4147-A177-3AD203B41FA5}">
                      <a16:colId xmlns:a16="http://schemas.microsoft.com/office/drawing/2014/main" val="615763476"/>
                    </a:ext>
                  </a:extLst>
                </a:gridCol>
                <a:gridCol w="1839730">
                  <a:extLst>
                    <a:ext uri="{9D8B030D-6E8A-4147-A177-3AD203B41FA5}">
                      <a16:colId xmlns:a16="http://schemas.microsoft.com/office/drawing/2014/main" val="2031465699"/>
                    </a:ext>
                  </a:extLst>
                </a:gridCol>
                <a:gridCol w="1839729">
                  <a:extLst>
                    <a:ext uri="{9D8B030D-6E8A-4147-A177-3AD203B41FA5}">
                      <a16:colId xmlns:a16="http://schemas.microsoft.com/office/drawing/2014/main" val="567755642"/>
                    </a:ext>
                  </a:extLst>
                </a:gridCol>
                <a:gridCol w="1839729">
                  <a:extLst>
                    <a:ext uri="{9D8B030D-6E8A-4147-A177-3AD203B41FA5}">
                      <a16:colId xmlns:a16="http://schemas.microsoft.com/office/drawing/2014/main" val="713444903"/>
                    </a:ext>
                  </a:extLst>
                </a:gridCol>
                <a:gridCol w="1839730">
                  <a:extLst>
                    <a:ext uri="{9D8B030D-6E8A-4147-A177-3AD203B41FA5}">
                      <a16:colId xmlns:a16="http://schemas.microsoft.com/office/drawing/2014/main" val="194830491"/>
                    </a:ext>
                  </a:extLst>
                </a:gridCol>
                <a:gridCol w="1839729">
                  <a:extLst>
                    <a:ext uri="{9D8B030D-6E8A-4147-A177-3AD203B41FA5}">
                      <a16:colId xmlns:a16="http://schemas.microsoft.com/office/drawing/2014/main" val="2119317957"/>
                    </a:ext>
                  </a:extLst>
                </a:gridCol>
              </a:tblGrid>
              <a:tr h="1105958">
                <a:tc>
                  <a:txBody>
                    <a:bodyPr/>
                    <a:lstStyle/>
                    <a:p>
                      <a:pPr algn="ctr"/>
                      <a:r>
                        <a:rPr lang="en-GB" sz="4800" b="1" dirty="0">
                          <a:solidFill>
                            <a:srgbClr val="002060"/>
                          </a:solidFill>
                          <a:latin typeface="Century Gothic" panose="020B05020202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4800" b="1" dirty="0">
                          <a:solidFill>
                            <a:srgbClr val="002060"/>
                          </a:solidFill>
                          <a:latin typeface="Century Gothic" panose="020B05020202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8679953"/>
                  </a:ext>
                </a:extLst>
              </a:tr>
              <a:tr h="1105958">
                <a:tc>
                  <a:txBody>
                    <a:bodyPr/>
                    <a:lstStyle/>
                    <a:p>
                      <a:pPr algn="ctr"/>
                      <a:r>
                        <a:rPr lang="en-GB" sz="4800" b="1" dirty="0">
                          <a:solidFill>
                            <a:srgbClr val="002060"/>
                          </a:solidFill>
                          <a:latin typeface="Century Gothic" panose="020B0502020202020204" pitchFamily="34" charset="0"/>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4800" b="1" dirty="0">
                          <a:solidFill>
                            <a:srgbClr val="002060"/>
                          </a:solidFill>
                          <a:latin typeface="Century Gothic" panose="020B0502020202020204" pitchFamily="34" charset="0"/>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59350070"/>
                  </a:ext>
                </a:extLst>
              </a:tr>
              <a:tr h="1110019">
                <a:tc>
                  <a:txBody>
                    <a:bodyPr/>
                    <a:lstStyle/>
                    <a:p>
                      <a:pPr algn="ctr"/>
                      <a:r>
                        <a:rPr lang="en-GB" sz="4800" b="1" dirty="0">
                          <a:solidFill>
                            <a:srgbClr val="002060"/>
                          </a:solidFill>
                          <a:latin typeface="Century Gothic" panose="020B0502020202020204" pitchFamily="34" charset="0"/>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4800" b="1" dirty="0">
                          <a:solidFill>
                            <a:srgbClr val="002060"/>
                          </a:solidFill>
                          <a:latin typeface="Century Gothic" panose="020B0502020202020204" pitchFamily="34" charset="0"/>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43867994"/>
                  </a:ext>
                </a:extLst>
              </a:tr>
              <a:tr h="1105958">
                <a:tc>
                  <a:txBody>
                    <a:bodyPr/>
                    <a:lstStyle/>
                    <a:p>
                      <a:pPr algn="ctr"/>
                      <a:r>
                        <a:rPr lang="en-GB" sz="4800" b="1" dirty="0">
                          <a:solidFill>
                            <a:srgbClr val="002060"/>
                          </a:solidFill>
                          <a:latin typeface="Century Gothic" panose="020B0502020202020204" pitchFamily="34" charset="0"/>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4800" b="1" dirty="0">
                          <a:solidFill>
                            <a:srgbClr val="002060"/>
                          </a:solidFill>
                          <a:latin typeface="Century Gothic" panose="020B0502020202020204" pitchFamily="34" charset="0"/>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3812342"/>
                  </a:ext>
                </a:extLst>
              </a:tr>
            </a:tbl>
          </a:graphicData>
        </a:graphic>
      </p:graphicFrame>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21277" y="3193650"/>
            <a:ext cx="897383" cy="661072"/>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04398" y="4404369"/>
            <a:ext cx="1331142" cy="634511"/>
          </a:xfrm>
          <a:prstGeom prst="rect">
            <a:avLst/>
          </a:prstGeom>
        </p:spPr>
      </p:pic>
      <p:pic>
        <p:nvPicPr>
          <p:cNvPr id="13" name="Picture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66540" y="1938801"/>
            <a:ext cx="1052339" cy="989198"/>
          </a:xfrm>
          <a:prstGeom prst="rect">
            <a:avLst/>
          </a:prstGeom>
        </p:spPr>
      </p:pic>
      <p:pic>
        <p:nvPicPr>
          <p:cNvPr id="16" name="Picture 1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967372" y="4125715"/>
            <a:ext cx="1450674" cy="1018868"/>
          </a:xfrm>
          <a:prstGeom prst="rect">
            <a:avLst/>
          </a:prstGeom>
        </p:spPr>
      </p:pic>
      <p:pic>
        <p:nvPicPr>
          <p:cNvPr id="17" name="Picture 1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440667" y="3063555"/>
            <a:ext cx="504084" cy="1039673"/>
          </a:xfrm>
          <a:prstGeom prst="rect">
            <a:avLst/>
          </a:prstGeom>
        </p:spPr>
      </p:pic>
      <p:pic>
        <p:nvPicPr>
          <p:cNvPr id="18" name="Picture 1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305651" y="5191104"/>
            <a:ext cx="708578" cy="1057579"/>
          </a:xfrm>
          <a:prstGeom prst="rect">
            <a:avLst/>
          </a:prstGeom>
        </p:spPr>
      </p:pic>
      <p:sp>
        <p:nvSpPr>
          <p:cNvPr id="37" name="TextBox 36"/>
          <p:cNvSpPr txBox="1"/>
          <p:nvPr/>
        </p:nvSpPr>
        <p:spPr>
          <a:xfrm>
            <a:off x="9418046" y="-2853"/>
            <a:ext cx="3733800"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err="1">
                <a:ln>
                  <a:noFill/>
                </a:ln>
                <a:solidFill>
                  <a:srgbClr val="4472C4">
                    <a:lumMod val="50000"/>
                  </a:srgbClr>
                </a:solidFill>
                <a:effectLst/>
                <a:uLnTx/>
                <a:uFillTx/>
                <a:latin typeface="Century Gothic" panose="020B0502020202020204" pitchFamily="34" charset="0"/>
                <a:ea typeface="+mn-ea"/>
                <a:cs typeface="+mn-cs"/>
              </a:rPr>
              <a:t>Parler</a:t>
            </a:r>
            <a:endParaRPr kumimoji="0" lang="en-GB" sz="3200" b="1"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endParaRPr>
          </a:p>
        </p:txBody>
      </p:sp>
      <p:sp>
        <p:nvSpPr>
          <p:cNvPr id="38" name="TextBox 37"/>
          <p:cNvSpPr txBox="1"/>
          <p:nvPr/>
        </p:nvSpPr>
        <p:spPr>
          <a:xfrm>
            <a:off x="6701011" y="6493224"/>
            <a:ext cx="2963850" cy="276999"/>
          </a:xfrm>
          <a:prstGeom prst="rect">
            <a:avLst/>
          </a:prstGeom>
          <a:noFill/>
        </p:spPr>
        <p:txBody>
          <a:bodyPr wrap="square" rtlCol="0">
            <a:spAutoFit/>
          </a:bodyPr>
          <a:lstStyle/>
          <a:p>
            <a:r>
              <a:rPr lang="en-GB" sz="1200" dirty="0">
                <a:solidFill>
                  <a:schemeClr val="bg1"/>
                </a:solidFill>
                <a:latin typeface="Century Gothic" panose="020B0502020202020204" pitchFamily="34" charset="0"/>
              </a:rPr>
              <a:t>Stephen Owen</a:t>
            </a:r>
          </a:p>
        </p:txBody>
      </p:sp>
      <p:pic>
        <p:nvPicPr>
          <p:cNvPr id="20" name="Picture 1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663192" y="1986854"/>
            <a:ext cx="894410" cy="867578"/>
          </a:xfrm>
          <a:prstGeom prst="rect">
            <a:avLst/>
          </a:prstGeom>
        </p:spPr>
      </p:pic>
      <p:sp>
        <p:nvSpPr>
          <p:cNvPr id="5" name="TextBox 4"/>
          <p:cNvSpPr txBox="1"/>
          <p:nvPr/>
        </p:nvSpPr>
        <p:spPr>
          <a:xfrm>
            <a:off x="1259531" y="401231"/>
            <a:ext cx="9817368" cy="923330"/>
          </a:xfrm>
          <a:prstGeom prst="rect">
            <a:avLst/>
          </a:prstGeom>
          <a:noFill/>
        </p:spPr>
        <p:txBody>
          <a:bodyPr wrap="square" rtlCol="0">
            <a:spAutoFit/>
          </a:bodyPr>
          <a:lstStyle/>
          <a:p>
            <a:r>
              <a:rPr lang="en-GB" b="1" dirty="0">
                <a:solidFill>
                  <a:srgbClr val="002060"/>
                </a:solidFill>
                <a:latin typeface="Century Gothic" panose="020B0502020202020204" pitchFamily="34" charset="0"/>
              </a:rPr>
              <a:t>Tell your partner what is on your card, e.g. “(a) </a:t>
            </a:r>
            <a:r>
              <a:rPr lang="en-GB" b="1" dirty="0" err="1">
                <a:solidFill>
                  <a:srgbClr val="002060"/>
                </a:solidFill>
                <a:latin typeface="Century Gothic" panose="020B0502020202020204" pitchFamily="34" charset="0"/>
                <a:cs typeface="Calibri" panose="020F0502020204030204" pitchFamily="34" charset="0"/>
              </a:rPr>
              <a:t>C’est</a:t>
            </a:r>
            <a:r>
              <a:rPr lang="en-GB" b="1" dirty="0">
                <a:solidFill>
                  <a:srgbClr val="002060"/>
                </a:solidFill>
                <a:latin typeface="Century Gothic" panose="020B0502020202020204" pitchFamily="34" charset="0"/>
                <a:cs typeface="Calibri" panose="020F0502020204030204" pitchFamily="34" charset="0"/>
              </a:rPr>
              <a:t> un </a:t>
            </a:r>
            <a:r>
              <a:rPr lang="en-GB" b="1" dirty="0" err="1">
                <a:solidFill>
                  <a:srgbClr val="002060"/>
                </a:solidFill>
                <a:latin typeface="Century Gothic" panose="020B0502020202020204" pitchFamily="34" charset="0"/>
                <a:cs typeface="Calibri" panose="020F0502020204030204" pitchFamily="34" charset="0"/>
              </a:rPr>
              <a:t>chien</a:t>
            </a:r>
            <a:r>
              <a:rPr lang="en-GB" b="1" dirty="0">
                <a:solidFill>
                  <a:srgbClr val="002060"/>
                </a:solidFill>
                <a:latin typeface="Calibri" panose="020F0502020204030204" pitchFamily="34" charset="0"/>
                <a:cs typeface="Calibri" panose="020F0502020204030204" pitchFamily="34" charset="0"/>
              </a:rPr>
              <a:t>”.</a:t>
            </a:r>
          </a:p>
          <a:p>
            <a:r>
              <a:rPr lang="en-GB" b="1" dirty="0">
                <a:solidFill>
                  <a:srgbClr val="002060"/>
                </a:solidFill>
                <a:latin typeface="Century Gothic" panose="020B0502020202020204" pitchFamily="34" charset="0"/>
                <a:cs typeface="Calibri" panose="020F0502020204030204" pitchFamily="34" charset="0"/>
              </a:rPr>
              <a:t>Write down in ENGLISH what your partner says is on his/her card.</a:t>
            </a:r>
          </a:p>
          <a:p>
            <a:r>
              <a:rPr lang="en-GB" b="1" dirty="0">
                <a:solidFill>
                  <a:srgbClr val="002060"/>
                </a:solidFill>
                <a:latin typeface="Century Gothic" panose="020B0502020202020204" pitchFamily="34" charset="0"/>
                <a:cs typeface="Calibri" panose="020F0502020204030204" pitchFamily="34" charset="0"/>
              </a:rPr>
              <a:t>Take it in turns to speak.</a:t>
            </a:r>
            <a:endParaRPr lang="en-GB" b="1" dirty="0">
              <a:solidFill>
                <a:srgbClr val="002060"/>
              </a:solidFill>
              <a:latin typeface="Century Gothic" panose="020B0502020202020204" pitchFamily="34" charset="0"/>
            </a:endParaRPr>
          </a:p>
        </p:txBody>
      </p:sp>
      <p:sp>
        <p:nvSpPr>
          <p:cNvPr id="7" name="TextBox 6"/>
          <p:cNvSpPr txBox="1"/>
          <p:nvPr/>
        </p:nvSpPr>
        <p:spPr>
          <a:xfrm>
            <a:off x="2111618" y="1481560"/>
            <a:ext cx="2116700" cy="400110"/>
          </a:xfrm>
          <a:prstGeom prst="rect">
            <a:avLst/>
          </a:prstGeom>
          <a:noFill/>
        </p:spPr>
        <p:txBody>
          <a:bodyPr wrap="square" rtlCol="0">
            <a:spAutoFit/>
          </a:bodyPr>
          <a:lstStyle/>
          <a:p>
            <a:r>
              <a:rPr lang="en-GB" sz="2000" b="1" dirty="0" err="1">
                <a:solidFill>
                  <a:srgbClr val="002060"/>
                </a:solidFill>
                <a:latin typeface="Century Gothic" panose="020B0502020202020204" pitchFamily="34" charset="0"/>
              </a:rPr>
              <a:t>C’est</a:t>
            </a:r>
            <a:r>
              <a:rPr lang="en-GB" sz="2000" b="1" dirty="0">
                <a:solidFill>
                  <a:srgbClr val="002060"/>
                </a:solidFill>
                <a:latin typeface="Century Gothic" panose="020B0502020202020204" pitchFamily="34" charset="0"/>
              </a:rPr>
              <a:t> un/</a:t>
            </a:r>
            <a:r>
              <a:rPr lang="en-GB" sz="2000" b="1" dirty="0" err="1">
                <a:solidFill>
                  <a:srgbClr val="002060"/>
                </a:solidFill>
                <a:latin typeface="Century Gothic" panose="020B0502020202020204" pitchFamily="34" charset="0"/>
              </a:rPr>
              <a:t>une</a:t>
            </a:r>
            <a:r>
              <a:rPr lang="en-GB" sz="2000" b="1" dirty="0">
                <a:solidFill>
                  <a:srgbClr val="002060"/>
                </a:solidFill>
                <a:latin typeface="Century Gothic" panose="020B0502020202020204" pitchFamily="34" charset="0"/>
              </a:rPr>
              <a:t>...</a:t>
            </a:r>
            <a:endParaRPr lang="en-GB" b="1" dirty="0">
              <a:solidFill>
                <a:srgbClr val="002060"/>
              </a:solidFill>
            </a:endParaRPr>
          </a:p>
        </p:txBody>
      </p:sp>
      <p:sp>
        <p:nvSpPr>
          <p:cNvPr id="26" name="TextBox 25"/>
          <p:cNvSpPr txBox="1"/>
          <p:nvPr/>
        </p:nvSpPr>
        <p:spPr>
          <a:xfrm>
            <a:off x="4096635" y="1481560"/>
            <a:ext cx="2071580" cy="400110"/>
          </a:xfrm>
          <a:prstGeom prst="rect">
            <a:avLst/>
          </a:prstGeom>
          <a:noFill/>
        </p:spPr>
        <p:txBody>
          <a:bodyPr wrap="square" rtlCol="0">
            <a:spAutoFit/>
          </a:bodyPr>
          <a:lstStyle/>
          <a:p>
            <a:r>
              <a:rPr lang="en-GB" sz="2000" b="1" dirty="0">
                <a:solidFill>
                  <a:srgbClr val="002060"/>
                </a:solidFill>
                <a:latin typeface="Century Gothic" panose="020B0502020202020204" pitchFamily="34" charset="0"/>
              </a:rPr>
              <a:t>Partner’s card?</a:t>
            </a:r>
            <a:endParaRPr lang="en-GB" b="1" dirty="0">
              <a:solidFill>
                <a:srgbClr val="002060"/>
              </a:solidFill>
            </a:endParaRPr>
          </a:p>
        </p:txBody>
      </p:sp>
      <p:sp>
        <p:nvSpPr>
          <p:cNvPr id="28" name="TextBox 27"/>
          <p:cNvSpPr txBox="1"/>
          <p:nvPr/>
        </p:nvSpPr>
        <p:spPr>
          <a:xfrm>
            <a:off x="7682995" y="1454196"/>
            <a:ext cx="2116700" cy="400110"/>
          </a:xfrm>
          <a:prstGeom prst="rect">
            <a:avLst/>
          </a:prstGeom>
          <a:noFill/>
        </p:spPr>
        <p:txBody>
          <a:bodyPr wrap="square" rtlCol="0">
            <a:spAutoFit/>
          </a:bodyPr>
          <a:lstStyle/>
          <a:p>
            <a:r>
              <a:rPr lang="en-GB" sz="2000" b="1" dirty="0" err="1">
                <a:solidFill>
                  <a:srgbClr val="002060"/>
                </a:solidFill>
                <a:latin typeface="Century Gothic" panose="020B0502020202020204" pitchFamily="34" charset="0"/>
              </a:rPr>
              <a:t>C’est</a:t>
            </a:r>
            <a:r>
              <a:rPr lang="en-GB" sz="2000" b="1" dirty="0">
                <a:solidFill>
                  <a:srgbClr val="002060"/>
                </a:solidFill>
                <a:latin typeface="Century Gothic" panose="020B0502020202020204" pitchFamily="34" charset="0"/>
              </a:rPr>
              <a:t> un/</a:t>
            </a:r>
            <a:r>
              <a:rPr lang="en-GB" sz="2000" b="1" dirty="0" err="1">
                <a:solidFill>
                  <a:srgbClr val="002060"/>
                </a:solidFill>
                <a:latin typeface="Century Gothic" panose="020B0502020202020204" pitchFamily="34" charset="0"/>
              </a:rPr>
              <a:t>une</a:t>
            </a:r>
            <a:r>
              <a:rPr lang="en-GB" sz="2000" b="1" dirty="0">
                <a:solidFill>
                  <a:srgbClr val="002060"/>
                </a:solidFill>
                <a:latin typeface="Century Gothic" panose="020B0502020202020204" pitchFamily="34" charset="0"/>
              </a:rPr>
              <a:t>...</a:t>
            </a:r>
            <a:endParaRPr lang="en-GB" b="1" dirty="0">
              <a:solidFill>
                <a:srgbClr val="002060"/>
              </a:solidFill>
            </a:endParaRPr>
          </a:p>
        </p:txBody>
      </p:sp>
      <p:sp>
        <p:nvSpPr>
          <p:cNvPr id="31" name="TextBox 30"/>
          <p:cNvSpPr txBox="1"/>
          <p:nvPr/>
        </p:nvSpPr>
        <p:spPr>
          <a:xfrm>
            <a:off x="9622892" y="1474719"/>
            <a:ext cx="2124262" cy="400110"/>
          </a:xfrm>
          <a:prstGeom prst="rect">
            <a:avLst/>
          </a:prstGeom>
          <a:noFill/>
        </p:spPr>
        <p:txBody>
          <a:bodyPr wrap="square" rtlCol="0">
            <a:spAutoFit/>
          </a:bodyPr>
          <a:lstStyle/>
          <a:p>
            <a:r>
              <a:rPr lang="en-GB" sz="2000" b="1" dirty="0">
                <a:solidFill>
                  <a:srgbClr val="002060"/>
                </a:solidFill>
                <a:latin typeface="Century Gothic" panose="020B0502020202020204" pitchFamily="34" charset="0"/>
              </a:rPr>
              <a:t>Partner’s card?</a:t>
            </a:r>
            <a:endParaRPr lang="en-GB" b="1" dirty="0">
              <a:solidFill>
                <a:srgbClr val="002060"/>
              </a:solidFill>
            </a:endParaRPr>
          </a:p>
        </p:txBody>
      </p:sp>
      <p:sp>
        <p:nvSpPr>
          <p:cNvPr id="2" name="TextBox 1"/>
          <p:cNvSpPr txBox="1"/>
          <p:nvPr/>
        </p:nvSpPr>
        <p:spPr>
          <a:xfrm>
            <a:off x="203504" y="-7624"/>
            <a:ext cx="934278" cy="830997"/>
          </a:xfrm>
          <a:prstGeom prst="rect">
            <a:avLst/>
          </a:prstGeom>
          <a:noFill/>
        </p:spPr>
        <p:txBody>
          <a:bodyPr wrap="square" rtlCol="0">
            <a:spAutoFit/>
          </a:bodyPr>
          <a:lstStyle/>
          <a:p>
            <a:r>
              <a:rPr lang="en-GB" sz="4800" b="1" dirty="0">
                <a:solidFill>
                  <a:srgbClr val="002060"/>
                </a:solidFill>
                <a:latin typeface="Century Gothic" panose="020B0502020202020204" pitchFamily="34" charset="0"/>
              </a:rPr>
              <a:t>A</a:t>
            </a:r>
          </a:p>
        </p:txBody>
      </p:sp>
      <p:pic>
        <p:nvPicPr>
          <p:cNvPr id="33" name="Picture 3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663192" y="5438990"/>
            <a:ext cx="852407" cy="630781"/>
          </a:xfrm>
          <a:prstGeom prst="rect">
            <a:avLst/>
          </a:prstGeom>
        </p:spPr>
      </p:pic>
    </p:spTree>
    <p:extLst>
      <p:ext uri="{BB962C8B-B14F-4D97-AF65-F5344CB8AC3E}">
        <p14:creationId xmlns:p14="http://schemas.microsoft.com/office/powerpoint/2010/main" val="35555131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le 21"/>
          <p:cNvGraphicFramePr>
            <a:graphicFrameLocks noGrp="1"/>
          </p:cNvGraphicFramePr>
          <p:nvPr>
            <p:extLst>
              <p:ext uri="{D42A27DB-BD31-4B8C-83A1-F6EECF244321}">
                <p14:modId xmlns:p14="http://schemas.microsoft.com/office/powerpoint/2010/main" val="1871588817"/>
              </p:ext>
            </p:extLst>
          </p:nvPr>
        </p:nvGraphicFramePr>
        <p:xfrm>
          <a:off x="444804" y="1881670"/>
          <a:ext cx="11038376" cy="4427893"/>
        </p:xfrm>
        <a:graphic>
          <a:graphicData uri="http://schemas.openxmlformats.org/drawingml/2006/table">
            <a:tbl>
              <a:tblPr firstRow="1" bandRow="1">
                <a:tableStyleId>{5C22544A-7EE6-4342-B048-85BDC9FD1C3A}</a:tableStyleId>
              </a:tblPr>
              <a:tblGrid>
                <a:gridCol w="1839729">
                  <a:extLst>
                    <a:ext uri="{9D8B030D-6E8A-4147-A177-3AD203B41FA5}">
                      <a16:colId xmlns:a16="http://schemas.microsoft.com/office/drawing/2014/main" val="615763476"/>
                    </a:ext>
                  </a:extLst>
                </a:gridCol>
                <a:gridCol w="1839730">
                  <a:extLst>
                    <a:ext uri="{9D8B030D-6E8A-4147-A177-3AD203B41FA5}">
                      <a16:colId xmlns:a16="http://schemas.microsoft.com/office/drawing/2014/main" val="2031465699"/>
                    </a:ext>
                  </a:extLst>
                </a:gridCol>
                <a:gridCol w="1839729">
                  <a:extLst>
                    <a:ext uri="{9D8B030D-6E8A-4147-A177-3AD203B41FA5}">
                      <a16:colId xmlns:a16="http://schemas.microsoft.com/office/drawing/2014/main" val="567755642"/>
                    </a:ext>
                  </a:extLst>
                </a:gridCol>
                <a:gridCol w="1839729">
                  <a:extLst>
                    <a:ext uri="{9D8B030D-6E8A-4147-A177-3AD203B41FA5}">
                      <a16:colId xmlns:a16="http://schemas.microsoft.com/office/drawing/2014/main" val="713444903"/>
                    </a:ext>
                  </a:extLst>
                </a:gridCol>
                <a:gridCol w="1839730">
                  <a:extLst>
                    <a:ext uri="{9D8B030D-6E8A-4147-A177-3AD203B41FA5}">
                      <a16:colId xmlns:a16="http://schemas.microsoft.com/office/drawing/2014/main" val="194830491"/>
                    </a:ext>
                  </a:extLst>
                </a:gridCol>
                <a:gridCol w="1839729">
                  <a:extLst>
                    <a:ext uri="{9D8B030D-6E8A-4147-A177-3AD203B41FA5}">
                      <a16:colId xmlns:a16="http://schemas.microsoft.com/office/drawing/2014/main" val="2119317957"/>
                    </a:ext>
                  </a:extLst>
                </a:gridCol>
              </a:tblGrid>
              <a:tr h="1105958">
                <a:tc>
                  <a:txBody>
                    <a:bodyPr/>
                    <a:lstStyle/>
                    <a:p>
                      <a:pPr algn="ctr"/>
                      <a:r>
                        <a:rPr lang="en-GB" sz="4800" b="1" dirty="0">
                          <a:solidFill>
                            <a:srgbClr val="002060"/>
                          </a:solidFill>
                          <a:latin typeface="Century Gothic" panose="020B0502020202020204" pitchFamily="34" charset="0"/>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4800" b="1" dirty="0">
                          <a:solidFill>
                            <a:srgbClr val="002060"/>
                          </a:solidFill>
                          <a:latin typeface="Century Gothic" panose="020B0502020202020204" pitchFamily="34" charset="0"/>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8679953"/>
                  </a:ext>
                </a:extLst>
              </a:tr>
              <a:tr h="1105958">
                <a:tc>
                  <a:txBody>
                    <a:bodyPr/>
                    <a:lstStyle/>
                    <a:p>
                      <a:pPr algn="ctr"/>
                      <a:r>
                        <a:rPr lang="en-GB" sz="4800" b="1" dirty="0">
                          <a:solidFill>
                            <a:srgbClr val="002060"/>
                          </a:solidFill>
                          <a:latin typeface="Century Gothic" panose="020B0502020202020204" pitchFamily="34" charset="0"/>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4800" b="1" dirty="0">
                          <a:solidFill>
                            <a:srgbClr val="002060"/>
                          </a:solidFill>
                          <a:latin typeface="Century Gothic" panose="020B0502020202020204" pitchFamily="34" charset="0"/>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59350070"/>
                  </a:ext>
                </a:extLst>
              </a:tr>
              <a:tr h="1110019">
                <a:tc>
                  <a:txBody>
                    <a:bodyPr/>
                    <a:lstStyle/>
                    <a:p>
                      <a:pPr algn="ctr"/>
                      <a:r>
                        <a:rPr lang="en-GB" sz="4800" b="1" dirty="0">
                          <a:solidFill>
                            <a:srgbClr val="002060"/>
                          </a:solidFill>
                          <a:latin typeface="Century Gothic" panose="020B0502020202020204" pitchFamily="34" charset="0"/>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4800" b="1" dirty="0">
                          <a:solidFill>
                            <a:srgbClr val="002060"/>
                          </a:solidFill>
                          <a:latin typeface="Century Gothic" panose="020B0502020202020204" pitchFamily="34" charset="0"/>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43867994"/>
                  </a:ext>
                </a:extLst>
              </a:tr>
              <a:tr h="1105958">
                <a:tc>
                  <a:txBody>
                    <a:bodyPr/>
                    <a:lstStyle/>
                    <a:p>
                      <a:pPr algn="ctr"/>
                      <a:r>
                        <a:rPr lang="en-GB" sz="4800" b="1" dirty="0">
                          <a:solidFill>
                            <a:srgbClr val="002060"/>
                          </a:solidFill>
                          <a:latin typeface="Century Gothic" panose="020B0502020202020204" pitchFamily="34" charset="0"/>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4800" b="1" dirty="0">
                          <a:solidFill>
                            <a:srgbClr val="002060"/>
                          </a:solidFill>
                          <a:latin typeface="Century Gothic" panose="020B0502020202020204" pitchFamily="34" charset="0"/>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3812342"/>
                  </a:ext>
                </a:extLst>
              </a:tr>
            </a:tbl>
          </a:graphicData>
        </a:graphic>
      </p:graphicFrame>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21277" y="5463419"/>
            <a:ext cx="897383" cy="661072"/>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94369" y="3193650"/>
            <a:ext cx="1331142" cy="634511"/>
          </a:xfrm>
          <a:prstGeom prst="rect">
            <a:avLst/>
          </a:prstGeom>
        </p:spPr>
      </p:pic>
      <p:pic>
        <p:nvPicPr>
          <p:cNvPr id="13" name="Picture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566321" y="4166758"/>
            <a:ext cx="1052339" cy="989198"/>
          </a:xfrm>
          <a:prstGeom prst="rect">
            <a:avLst/>
          </a:prstGeom>
        </p:spPr>
      </p:pic>
      <p:pic>
        <p:nvPicPr>
          <p:cNvPr id="16" name="Picture 1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444631" y="3020699"/>
            <a:ext cx="1450674" cy="1018868"/>
          </a:xfrm>
          <a:prstGeom prst="rect">
            <a:avLst/>
          </a:prstGeom>
        </p:spPr>
      </p:pic>
      <p:pic>
        <p:nvPicPr>
          <p:cNvPr id="17" name="Picture 1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917926" y="1913657"/>
            <a:ext cx="504084" cy="1039673"/>
          </a:xfrm>
          <a:prstGeom prst="rect">
            <a:avLst/>
          </a:prstGeom>
        </p:spPr>
      </p:pic>
      <p:pic>
        <p:nvPicPr>
          <p:cNvPr id="18" name="Picture 1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347579" y="1936016"/>
            <a:ext cx="708578" cy="1057579"/>
          </a:xfrm>
          <a:prstGeom prst="rect">
            <a:avLst/>
          </a:prstGeom>
        </p:spPr>
      </p:pic>
      <p:sp>
        <p:nvSpPr>
          <p:cNvPr id="38" name="TextBox 37"/>
          <p:cNvSpPr txBox="1"/>
          <p:nvPr/>
        </p:nvSpPr>
        <p:spPr>
          <a:xfrm>
            <a:off x="6701011" y="6493224"/>
            <a:ext cx="2963850" cy="276999"/>
          </a:xfrm>
          <a:prstGeom prst="rect">
            <a:avLst/>
          </a:prstGeom>
          <a:noFill/>
        </p:spPr>
        <p:txBody>
          <a:bodyPr wrap="square" rtlCol="0">
            <a:spAutoFit/>
          </a:bodyPr>
          <a:lstStyle/>
          <a:p>
            <a:r>
              <a:rPr lang="en-GB" sz="1200" dirty="0">
                <a:solidFill>
                  <a:schemeClr val="bg1"/>
                </a:solidFill>
                <a:latin typeface="Century Gothic" panose="020B0502020202020204" pitchFamily="34" charset="0"/>
              </a:rPr>
              <a:t>Stephen Owen</a:t>
            </a:r>
          </a:p>
        </p:txBody>
      </p:sp>
      <p:pic>
        <p:nvPicPr>
          <p:cNvPr id="20" name="Picture 1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212735" y="4350885"/>
            <a:ext cx="894410" cy="867578"/>
          </a:xfrm>
          <a:prstGeom prst="rect">
            <a:avLst/>
          </a:prstGeom>
        </p:spPr>
      </p:pic>
      <p:sp>
        <p:nvSpPr>
          <p:cNvPr id="7" name="TextBox 6"/>
          <p:cNvSpPr txBox="1"/>
          <p:nvPr/>
        </p:nvSpPr>
        <p:spPr>
          <a:xfrm>
            <a:off x="2111618" y="1481560"/>
            <a:ext cx="2116700" cy="400110"/>
          </a:xfrm>
          <a:prstGeom prst="rect">
            <a:avLst/>
          </a:prstGeom>
          <a:noFill/>
        </p:spPr>
        <p:txBody>
          <a:bodyPr wrap="square" rtlCol="0">
            <a:spAutoFit/>
          </a:bodyPr>
          <a:lstStyle/>
          <a:p>
            <a:r>
              <a:rPr lang="en-GB" sz="2000" b="1" dirty="0" err="1">
                <a:solidFill>
                  <a:srgbClr val="002060"/>
                </a:solidFill>
                <a:latin typeface="Century Gothic" panose="020B0502020202020204" pitchFamily="34" charset="0"/>
              </a:rPr>
              <a:t>C’est</a:t>
            </a:r>
            <a:r>
              <a:rPr lang="en-GB" sz="2000" b="1" dirty="0">
                <a:solidFill>
                  <a:srgbClr val="002060"/>
                </a:solidFill>
                <a:latin typeface="Century Gothic" panose="020B0502020202020204" pitchFamily="34" charset="0"/>
              </a:rPr>
              <a:t> un/</a:t>
            </a:r>
            <a:r>
              <a:rPr lang="en-GB" sz="2000" b="1" dirty="0" err="1">
                <a:solidFill>
                  <a:srgbClr val="002060"/>
                </a:solidFill>
                <a:latin typeface="Century Gothic" panose="020B0502020202020204" pitchFamily="34" charset="0"/>
              </a:rPr>
              <a:t>une</a:t>
            </a:r>
            <a:r>
              <a:rPr lang="en-GB" sz="2000" b="1" dirty="0">
                <a:solidFill>
                  <a:srgbClr val="002060"/>
                </a:solidFill>
                <a:latin typeface="Century Gothic" panose="020B0502020202020204" pitchFamily="34" charset="0"/>
              </a:rPr>
              <a:t>...</a:t>
            </a:r>
            <a:endParaRPr lang="en-GB" b="1" dirty="0">
              <a:solidFill>
                <a:srgbClr val="002060"/>
              </a:solidFill>
            </a:endParaRPr>
          </a:p>
        </p:txBody>
      </p:sp>
      <p:sp>
        <p:nvSpPr>
          <p:cNvPr id="26" name="TextBox 25"/>
          <p:cNvSpPr txBox="1"/>
          <p:nvPr/>
        </p:nvSpPr>
        <p:spPr>
          <a:xfrm>
            <a:off x="4096635" y="1481560"/>
            <a:ext cx="2071580" cy="400110"/>
          </a:xfrm>
          <a:prstGeom prst="rect">
            <a:avLst/>
          </a:prstGeom>
          <a:noFill/>
        </p:spPr>
        <p:txBody>
          <a:bodyPr wrap="square" rtlCol="0">
            <a:spAutoFit/>
          </a:bodyPr>
          <a:lstStyle/>
          <a:p>
            <a:r>
              <a:rPr lang="en-GB" sz="2000" b="1" dirty="0">
                <a:solidFill>
                  <a:srgbClr val="002060"/>
                </a:solidFill>
                <a:latin typeface="Century Gothic" panose="020B0502020202020204" pitchFamily="34" charset="0"/>
              </a:rPr>
              <a:t>Partner’s card?</a:t>
            </a:r>
            <a:endParaRPr lang="en-GB" b="1" dirty="0">
              <a:solidFill>
                <a:srgbClr val="002060"/>
              </a:solidFill>
            </a:endParaRPr>
          </a:p>
        </p:txBody>
      </p:sp>
      <p:sp>
        <p:nvSpPr>
          <p:cNvPr id="28" name="TextBox 27"/>
          <p:cNvSpPr txBox="1"/>
          <p:nvPr/>
        </p:nvSpPr>
        <p:spPr>
          <a:xfrm>
            <a:off x="7682995" y="1454196"/>
            <a:ext cx="2116700" cy="400110"/>
          </a:xfrm>
          <a:prstGeom prst="rect">
            <a:avLst/>
          </a:prstGeom>
          <a:noFill/>
        </p:spPr>
        <p:txBody>
          <a:bodyPr wrap="square" rtlCol="0">
            <a:spAutoFit/>
          </a:bodyPr>
          <a:lstStyle/>
          <a:p>
            <a:r>
              <a:rPr lang="en-GB" sz="2000" b="1" dirty="0" err="1">
                <a:solidFill>
                  <a:srgbClr val="002060"/>
                </a:solidFill>
                <a:latin typeface="Century Gothic" panose="020B0502020202020204" pitchFamily="34" charset="0"/>
              </a:rPr>
              <a:t>C’est</a:t>
            </a:r>
            <a:r>
              <a:rPr lang="en-GB" sz="2000" b="1" dirty="0">
                <a:solidFill>
                  <a:srgbClr val="002060"/>
                </a:solidFill>
                <a:latin typeface="Century Gothic" panose="020B0502020202020204" pitchFamily="34" charset="0"/>
              </a:rPr>
              <a:t> un/</a:t>
            </a:r>
            <a:r>
              <a:rPr lang="en-GB" sz="2000" b="1" dirty="0" err="1">
                <a:solidFill>
                  <a:srgbClr val="002060"/>
                </a:solidFill>
                <a:latin typeface="Century Gothic" panose="020B0502020202020204" pitchFamily="34" charset="0"/>
              </a:rPr>
              <a:t>une</a:t>
            </a:r>
            <a:r>
              <a:rPr lang="en-GB" sz="2000" b="1" dirty="0">
                <a:solidFill>
                  <a:srgbClr val="002060"/>
                </a:solidFill>
                <a:latin typeface="Century Gothic" panose="020B0502020202020204" pitchFamily="34" charset="0"/>
              </a:rPr>
              <a:t>...</a:t>
            </a:r>
            <a:endParaRPr lang="en-GB" b="1" dirty="0">
              <a:solidFill>
                <a:srgbClr val="002060"/>
              </a:solidFill>
            </a:endParaRPr>
          </a:p>
        </p:txBody>
      </p:sp>
      <p:sp>
        <p:nvSpPr>
          <p:cNvPr id="31" name="TextBox 30"/>
          <p:cNvSpPr txBox="1"/>
          <p:nvPr/>
        </p:nvSpPr>
        <p:spPr>
          <a:xfrm>
            <a:off x="9622892" y="1474719"/>
            <a:ext cx="2124262" cy="400110"/>
          </a:xfrm>
          <a:prstGeom prst="rect">
            <a:avLst/>
          </a:prstGeom>
          <a:noFill/>
        </p:spPr>
        <p:txBody>
          <a:bodyPr wrap="square" rtlCol="0">
            <a:spAutoFit/>
          </a:bodyPr>
          <a:lstStyle/>
          <a:p>
            <a:r>
              <a:rPr lang="en-GB" sz="2000" b="1" dirty="0">
                <a:solidFill>
                  <a:srgbClr val="002060"/>
                </a:solidFill>
                <a:latin typeface="Century Gothic" panose="020B0502020202020204" pitchFamily="34" charset="0"/>
              </a:rPr>
              <a:t>Partner’s card?</a:t>
            </a:r>
            <a:endParaRPr lang="en-GB" b="1" dirty="0">
              <a:solidFill>
                <a:srgbClr val="002060"/>
              </a:solidFill>
            </a:endParaRPr>
          </a:p>
        </p:txBody>
      </p:sp>
      <p:pic>
        <p:nvPicPr>
          <p:cNvPr id="19" name="Picture 18"/>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182936" y="5463419"/>
            <a:ext cx="852407" cy="630781"/>
          </a:xfrm>
          <a:prstGeom prst="rect">
            <a:avLst/>
          </a:prstGeom>
        </p:spPr>
      </p:pic>
      <p:sp>
        <p:nvSpPr>
          <p:cNvPr id="21" name="TextBox 20"/>
          <p:cNvSpPr txBox="1"/>
          <p:nvPr/>
        </p:nvSpPr>
        <p:spPr>
          <a:xfrm>
            <a:off x="9418046" y="-2853"/>
            <a:ext cx="3733800"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err="1">
                <a:ln>
                  <a:noFill/>
                </a:ln>
                <a:solidFill>
                  <a:srgbClr val="4472C4">
                    <a:lumMod val="50000"/>
                  </a:srgbClr>
                </a:solidFill>
                <a:effectLst/>
                <a:uLnTx/>
                <a:uFillTx/>
                <a:latin typeface="Century Gothic" panose="020B0502020202020204" pitchFamily="34" charset="0"/>
                <a:ea typeface="+mn-ea"/>
                <a:cs typeface="+mn-cs"/>
              </a:rPr>
              <a:t>Parler</a:t>
            </a:r>
            <a:endParaRPr kumimoji="0" lang="en-GB" sz="3200" b="1"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endParaRPr>
          </a:p>
        </p:txBody>
      </p:sp>
      <p:sp>
        <p:nvSpPr>
          <p:cNvPr id="23" name="TextBox 22"/>
          <p:cNvSpPr txBox="1"/>
          <p:nvPr/>
        </p:nvSpPr>
        <p:spPr>
          <a:xfrm>
            <a:off x="203504" y="-7624"/>
            <a:ext cx="934278" cy="3046988"/>
          </a:xfrm>
          <a:prstGeom prst="rect">
            <a:avLst/>
          </a:prstGeom>
          <a:noFill/>
        </p:spPr>
        <p:txBody>
          <a:bodyPr wrap="square" rtlCol="0">
            <a:spAutoFit/>
          </a:bodyPr>
          <a:lstStyle/>
          <a:p>
            <a:r>
              <a:rPr lang="en-GB" sz="4800" b="1" dirty="0">
                <a:solidFill>
                  <a:srgbClr val="002060"/>
                </a:solidFill>
                <a:latin typeface="Century Gothic" panose="020B0502020202020204" pitchFamily="34" charset="0"/>
              </a:rPr>
              <a:t>B</a:t>
            </a:r>
          </a:p>
          <a:p>
            <a:endParaRPr lang="en-GB" sz="4800" b="1" dirty="0">
              <a:solidFill>
                <a:srgbClr val="002060"/>
              </a:solidFill>
              <a:latin typeface="Century Gothic" panose="020B0502020202020204" pitchFamily="34" charset="0"/>
            </a:endParaRPr>
          </a:p>
          <a:p>
            <a:endParaRPr lang="en-GB" sz="4800" b="1" dirty="0">
              <a:solidFill>
                <a:srgbClr val="002060"/>
              </a:solidFill>
              <a:latin typeface="Century Gothic" panose="020B0502020202020204" pitchFamily="34" charset="0"/>
            </a:endParaRPr>
          </a:p>
          <a:p>
            <a:endParaRPr lang="en-GB" sz="4800" b="1" dirty="0">
              <a:solidFill>
                <a:srgbClr val="002060"/>
              </a:solidFill>
              <a:latin typeface="Century Gothic" panose="020B0502020202020204" pitchFamily="34" charset="0"/>
            </a:endParaRPr>
          </a:p>
        </p:txBody>
      </p:sp>
      <p:sp>
        <p:nvSpPr>
          <p:cNvPr id="24" name="TextBox 23"/>
          <p:cNvSpPr txBox="1"/>
          <p:nvPr/>
        </p:nvSpPr>
        <p:spPr>
          <a:xfrm>
            <a:off x="1259531" y="401231"/>
            <a:ext cx="9817368" cy="923330"/>
          </a:xfrm>
          <a:prstGeom prst="rect">
            <a:avLst/>
          </a:prstGeom>
          <a:noFill/>
        </p:spPr>
        <p:txBody>
          <a:bodyPr wrap="square" rtlCol="0">
            <a:spAutoFit/>
          </a:bodyPr>
          <a:lstStyle/>
          <a:p>
            <a:r>
              <a:rPr lang="en-GB" b="1" dirty="0">
                <a:solidFill>
                  <a:srgbClr val="002060"/>
                </a:solidFill>
                <a:latin typeface="Century Gothic" panose="020B0502020202020204" pitchFamily="34" charset="0"/>
              </a:rPr>
              <a:t>Tell your partner what is on your card, e.g. “(a) </a:t>
            </a:r>
            <a:r>
              <a:rPr lang="en-GB" b="1" dirty="0" err="1">
                <a:solidFill>
                  <a:srgbClr val="002060"/>
                </a:solidFill>
                <a:latin typeface="Century Gothic" panose="020B0502020202020204" pitchFamily="34" charset="0"/>
              </a:rPr>
              <a:t>C</a:t>
            </a:r>
            <a:r>
              <a:rPr lang="en-GB" b="1" dirty="0" err="1">
                <a:solidFill>
                  <a:srgbClr val="002060"/>
                </a:solidFill>
                <a:latin typeface="Century Gothic" panose="020B0502020202020204" pitchFamily="34" charset="0"/>
                <a:cs typeface="Calibri" panose="020F0502020204030204" pitchFamily="34" charset="0"/>
              </a:rPr>
              <a:t>’est</a:t>
            </a:r>
            <a:r>
              <a:rPr lang="en-GB" b="1" dirty="0">
                <a:solidFill>
                  <a:srgbClr val="002060"/>
                </a:solidFill>
                <a:latin typeface="Century Gothic" panose="020B0502020202020204" pitchFamily="34" charset="0"/>
                <a:cs typeface="Calibri" panose="020F0502020204030204" pitchFamily="34" charset="0"/>
              </a:rPr>
              <a:t> un portable</a:t>
            </a:r>
            <a:r>
              <a:rPr lang="en-GB" b="1" dirty="0">
                <a:solidFill>
                  <a:srgbClr val="002060"/>
                </a:solidFill>
                <a:latin typeface="Calibri" panose="020F0502020204030204" pitchFamily="34" charset="0"/>
                <a:cs typeface="Calibri" panose="020F0502020204030204" pitchFamily="34" charset="0"/>
              </a:rPr>
              <a:t>”.</a:t>
            </a:r>
          </a:p>
          <a:p>
            <a:r>
              <a:rPr lang="en-GB" b="1" dirty="0">
                <a:solidFill>
                  <a:srgbClr val="002060"/>
                </a:solidFill>
                <a:latin typeface="Century Gothic" panose="020B0502020202020204" pitchFamily="34" charset="0"/>
                <a:cs typeface="Calibri" panose="020F0502020204030204" pitchFamily="34" charset="0"/>
              </a:rPr>
              <a:t>Write in ENGLISH what your partner says is on his/her card.</a:t>
            </a:r>
          </a:p>
          <a:p>
            <a:r>
              <a:rPr lang="en-GB" b="1" dirty="0">
                <a:solidFill>
                  <a:srgbClr val="002060"/>
                </a:solidFill>
                <a:latin typeface="Century Gothic" panose="020B0502020202020204" pitchFamily="34" charset="0"/>
                <a:cs typeface="Calibri" panose="020F0502020204030204" pitchFamily="34" charset="0"/>
              </a:rPr>
              <a:t>Take it in turns to speak.</a:t>
            </a:r>
            <a:endParaRPr lang="en-GB" b="1" dirty="0">
              <a:solidFill>
                <a:srgbClr val="002060"/>
              </a:solidFill>
              <a:latin typeface="Century Gothic" panose="020B0502020202020204" pitchFamily="34" charset="0"/>
            </a:endParaRPr>
          </a:p>
        </p:txBody>
      </p:sp>
    </p:spTree>
    <p:extLst>
      <p:ext uri="{BB962C8B-B14F-4D97-AF65-F5344CB8AC3E}">
        <p14:creationId xmlns:p14="http://schemas.microsoft.com/office/powerpoint/2010/main" val="32719201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4"/>
          <p:cNvGraphicFramePr>
            <a:graphicFrameLocks noGrp="1"/>
          </p:cNvGraphicFramePr>
          <p:nvPr>
            <p:ph idx="1"/>
            <p:extLst>
              <p:ext uri="{D42A27DB-BD31-4B8C-83A1-F6EECF244321}">
                <p14:modId xmlns:p14="http://schemas.microsoft.com/office/powerpoint/2010/main" val="582662513"/>
              </p:ext>
            </p:extLst>
          </p:nvPr>
        </p:nvGraphicFramePr>
        <p:xfrm>
          <a:off x="711986" y="1939130"/>
          <a:ext cx="11087218" cy="2388364"/>
        </p:xfrm>
        <a:graphic>
          <a:graphicData uri="http://schemas.openxmlformats.org/drawingml/2006/table">
            <a:tbl>
              <a:tblPr firstRow="1" bandRow="1">
                <a:tableStyleId>{5C22544A-7EE6-4342-B048-85BDC9FD1C3A}</a:tableStyleId>
              </a:tblPr>
              <a:tblGrid>
                <a:gridCol w="11087218">
                  <a:extLst>
                    <a:ext uri="{9D8B030D-6E8A-4147-A177-3AD203B41FA5}">
                      <a16:colId xmlns:a16="http://schemas.microsoft.com/office/drawing/2014/main" val="2548973513"/>
                    </a:ext>
                  </a:extLst>
                </a:gridCol>
              </a:tblGrid>
              <a:tr h="23883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Now write a sentence in FRENCH for every item on your </a:t>
                      </a:r>
                      <a:r>
                        <a:rPr kumimoji="0" lang="en-GB" sz="2000" b="1" i="0" u="none" strike="noStrike" kern="1200" cap="none" spc="0" normalizeH="0" baseline="0" noProof="0" dirty="0" smtClean="0">
                          <a:ln>
                            <a:noFill/>
                          </a:ln>
                          <a:solidFill>
                            <a:srgbClr val="115076"/>
                          </a:solidFill>
                          <a:effectLst/>
                          <a:uLnTx/>
                          <a:uFillTx/>
                          <a:latin typeface="Century Gothic" panose="020B0502020202020204" pitchFamily="34" charset="0"/>
                          <a:ea typeface="+mn-ea"/>
                          <a:cs typeface="+mn-cs"/>
                        </a:rPr>
                        <a:t>card for the speaking task, </a:t>
                      </a:r>
                      <a:r>
                        <a:rPr kumimoji="0" lang="en-GB" sz="20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e.g.,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0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Partner A – (a) </a:t>
                      </a:r>
                      <a:r>
                        <a:rPr kumimoji="0" lang="en-GB" sz="2000" b="1" i="0" u="none" strike="noStrike" kern="1200" cap="none" spc="0" normalizeH="0" baseline="0" noProof="0" dirty="0" err="1">
                          <a:ln>
                            <a:noFill/>
                          </a:ln>
                          <a:solidFill>
                            <a:srgbClr val="115076"/>
                          </a:solidFill>
                          <a:effectLst/>
                          <a:uLnTx/>
                          <a:uFillTx/>
                          <a:latin typeface="Century Gothic" panose="020B0502020202020204" pitchFamily="34" charset="0"/>
                          <a:ea typeface="+mn-ea"/>
                          <a:cs typeface="+mn-cs"/>
                        </a:rPr>
                        <a:t>C’est</a:t>
                      </a:r>
                      <a:r>
                        <a:rPr kumimoji="0" lang="en-GB" sz="20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 un </a:t>
                      </a:r>
                      <a:r>
                        <a:rPr kumimoji="0" lang="en-GB" sz="2000" b="1" i="0" u="none" strike="noStrike" kern="1200" cap="none" spc="0" normalizeH="0" baseline="0" noProof="0" dirty="0" err="1">
                          <a:ln>
                            <a:noFill/>
                          </a:ln>
                          <a:solidFill>
                            <a:srgbClr val="115076"/>
                          </a:solidFill>
                          <a:effectLst/>
                          <a:uLnTx/>
                          <a:uFillTx/>
                          <a:latin typeface="Century Gothic" panose="020B0502020202020204" pitchFamily="34" charset="0"/>
                          <a:ea typeface="+mn-ea"/>
                          <a:cs typeface="+mn-cs"/>
                        </a:rPr>
                        <a:t>chien</a:t>
                      </a:r>
                      <a:r>
                        <a:rPr kumimoji="0" lang="en-GB" sz="20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0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Partner B – (a) </a:t>
                      </a:r>
                      <a:r>
                        <a:rPr kumimoji="0" lang="en-GB" sz="2000" b="1" i="0" u="none" strike="noStrike" kern="1200" cap="none" spc="0" normalizeH="0" baseline="0" noProof="0" dirty="0" err="1">
                          <a:ln>
                            <a:noFill/>
                          </a:ln>
                          <a:solidFill>
                            <a:srgbClr val="115076"/>
                          </a:solidFill>
                          <a:effectLst/>
                          <a:uLnTx/>
                          <a:uFillTx/>
                          <a:latin typeface="Century Gothic" panose="020B0502020202020204" pitchFamily="34" charset="0"/>
                          <a:ea typeface="+mn-ea"/>
                          <a:cs typeface="+mn-cs"/>
                        </a:rPr>
                        <a:t>C’est</a:t>
                      </a:r>
                      <a:r>
                        <a:rPr kumimoji="0" lang="en-GB" sz="20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 un portable.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0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Compare what you have written with your partner.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1482725"/>
                  </a:ext>
                </a:extLst>
              </a:tr>
            </a:tbl>
          </a:graphicData>
        </a:graphic>
      </p:graphicFrame>
      <p:sp>
        <p:nvSpPr>
          <p:cNvPr id="4" name="TextBox 3"/>
          <p:cNvSpPr txBox="1"/>
          <p:nvPr/>
        </p:nvSpPr>
        <p:spPr>
          <a:xfrm>
            <a:off x="8369300" y="99594"/>
            <a:ext cx="3733800"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err="1">
                <a:ln>
                  <a:noFill/>
                </a:ln>
                <a:solidFill>
                  <a:srgbClr val="4472C4">
                    <a:lumMod val="50000"/>
                  </a:srgbClr>
                </a:solidFill>
                <a:effectLst/>
                <a:uLnTx/>
                <a:uFillTx/>
                <a:latin typeface="Century Gothic" panose="020B0502020202020204" pitchFamily="34" charset="0"/>
                <a:ea typeface="+mn-ea"/>
                <a:cs typeface="+mn-cs"/>
              </a:rPr>
              <a:t>Écrire</a:t>
            </a:r>
            <a:endParaRPr kumimoji="0" lang="en-GB" sz="3200" b="1"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endParaRPr>
          </a:p>
        </p:txBody>
      </p:sp>
      <p:sp>
        <p:nvSpPr>
          <p:cNvPr id="20" name="TextBox 19"/>
          <p:cNvSpPr txBox="1"/>
          <p:nvPr/>
        </p:nvSpPr>
        <p:spPr>
          <a:xfrm>
            <a:off x="7836452" y="6487183"/>
            <a:ext cx="3135086"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Stephen Owen</a:t>
            </a:r>
          </a:p>
        </p:txBody>
      </p:sp>
      <p:sp>
        <p:nvSpPr>
          <p:cNvPr id="37" name="TextBox 36"/>
          <p:cNvSpPr txBox="1"/>
          <p:nvPr/>
        </p:nvSpPr>
        <p:spPr>
          <a:xfrm>
            <a:off x="711986" y="99594"/>
            <a:ext cx="3733800" cy="58477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GB" sz="3200" b="1" i="1"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Challenge</a:t>
            </a:r>
          </a:p>
        </p:txBody>
      </p:sp>
      <p:sp>
        <p:nvSpPr>
          <p:cNvPr id="3" name="TextBox 2"/>
          <p:cNvSpPr txBox="1"/>
          <p:nvPr/>
        </p:nvSpPr>
        <p:spPr>
          <a:xfrm>
            <a:off x="4445786" y="985023"/>
            <a:ext cx="4210936" cy="954107"/>
          </a:xfrm>
          <a:prstGeom prst="rect">
            <a:avLst/>
          </a:prstGeom>
          <a:noFill/>
        </p:spPr>
        <p:txBody>
          <a:bodyPr wrap="square" rtlCol="0">
            <a:spAutoFit/>
          </a:bodyPr>
          <a:lstStyle/>
          <a:p>
            <a:r>
              <a:rPr lang="en-GB" sz="2800" b="1" dirty="0" err="1">
                <a:solidFill>
                  <a:srgbClr val="002060"/>
                </a:solidFill>
                <a:latin typeface="Century Gothic" panose="020B0502020202020204" pitchFamily="34" charset="0"/>
              </a:rPr>
              <a:t>Écris</a:t>
            </a:r>
            <a:r>
              <a:rPr lang="en-GB" sz="2800" b="1" dirty="0">
                <a:solidFill>
                  <a:srgbClr val="002060"/>
                </a:solidFill>
                <a:latin typeface="Century Gothic" panose="020B0502020202020204" pitchFamily="34" charset="0"/>
              </a:rPr>
              <a:t> </a:t>
            </a:r>
            <a:r>
              <a:rPr lang="en-GB" sz="2800" b="1" dirty="0" err="1">
                <a:solidFill>
                  <a:srgbClr val="002060"/>
                </a:solidFill>
                <a:latin typeface="Century Gothic" panose="020B0502020202020204" pitchFamily="34" charset="0"/>
              </a:rPr>
              <a:t>en</a:t>
            </a:r>
            <a:r>
              <a:rPr lang="en-GB" sz="2800" b="1" dirty="0">
                <a:solidFill>
                  <a:srgbClr val="002060"/>
                </a:solidFill>
                <a:latin typeface="Century Gothic" panose="020B0502020202020204" pitchFamily="34" charset="0"/>
              </a:rPr>
              <a:t> </a:t>
            </a:r>
            <a:r>
              <a:rPr lang="en-GB" sz="2800" b="1" dirty="0" err="1" smtClean="0">
                <a:solidFill>
                  <a:srgbClr val="002060"/>
                </a:solidFill>
                <a:latin typeface="Century Gothic" panose="020B0502020202020204" pitchFamily="34" charset="0"/>
              </a:rPr>
              <a:t>français</a:t>
            </a:r>
            <a:r>
              <a:rPr lang="en-GB" sz="2800" b="1" dirty="0" smtClean="0">
                <a:solidFill>
                  <a:srgbClr val="002060"/>
                </a:solidFill>
                <a:latin typeface="Century Gothic" panose="020B0502020202020204" pitchFamily="34" charset="0"/>
              </a:rPr>
              <a:t> ! </a:t>
            </a:r>
            <a:endParaRPr lang="en-GB" sz="2800" dirty="0">
              <a:solidFill>
                <a:srgbClr val="002060"/>
              </a:solidFill>
              <a:latin typeface="Century Gothic" panose="020B0502020202020204" pitchFamily="34" charset="0"/>
            </a:endParaRPr>
          </a:p>
          <a:p>
            <a:endParaRPr lang="en-GB" sz="2800" dirty="0">
              <a:solidFill>
                <a:srgbClr val="002060"/>
              </a:solidFill>
            </a:endParaRPr>
          </a:p>
        </p:txBody>
      </p:sp>
    </p:spTree>
    <p:extLst>
      <p:ext uri="{BB962C8B-B14F-4D97-AF65-F5344CB8AC3E}">
        <p14:creationId xmlns:p14="http://schemas.microsoft.com/office/powerpoint/2010/main" val="4644642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296864"/>
            <a:ext cx="6457246" cy="867128"/>
          </a:xfrm>
          <a:prstGeom prst="rect">
            <a:avLst/>
          </a:prstGeom>
        </p:spPr>
      </p:pic>
      <p:sp>
        <p:nvSpPr>
          <p:cNvPr id="4" name="Title 3"/>
          <p:cNvSpPr>
            <a:spLocks noGrp="1"/>
          </p:cNvSpPr>
          <p:nvPr>
            <p:ph type="title"/>
          </p:nvPr>
        </p:nvSpPr>
        <p:spPr>
          <a:xfrm>
            <a:off x="300038" y="338225"/>
            <a:ext cx="5265384" cy="707849"/>
          </a:xfrm>
        </p:spPr>
        <p:txBody>
          <a:bodyPr>
            <a:noAutofit/>
          </a:bodyPr>
          <a:lstStyle/>
          <a:p>
            <a:r>
              <a:rPr lang="en-GB" sz="4000" b="1" dirty="0" err="1">
                <a:solidFill>
                  <a:schemeClr val="bg1"/>
                </a:solidFill>
              </a:rPr>
              <a:t>C’est</a:t>
            </a:r>
            <a:r>
              <a:rPr lang="en-GB" sz="4000" b="1" dirty="0">
                <a:solidFill>
                  <a:schemeClr val="bg1"/>
                </a:solidFill>
              </a:rPr>
              <a:t> </a:t>
            </a:r>
            <a:r>
              <a:rPr lang="en-GB" sz="3200" b="1" dirty="0">
                <a:solidFill>
                  <a:schemeClr val="bg1"/>
                </a:solidFill>
              </a:rPr>
              <a:t>and</a:t>
            </a:r>
            <a:r>
              <a:rPr lang="en-GB" sz="4000" b="1" dirty="0">
                <a:solidFill>
                  <a:schemeClr val="bg1"/>
                </a:solidFill>
              </a:rPr>
              <a:t> un / </a:t>
            </a:r>
            <a:r>
              <a:rPr lang="en-GB" sz="4000" b="1" dirty="0" err="1">
                <a:solidFill>
                  <a:schemeClr val="bg1"/>
                </a:solidFill>
              </a:rPr>
              <a:t>une</a:t>
            </a:r>
            <a:endParaRPr lang="en-GB" sz="4000" b="1" dirty="0">
              <a:solidFill>
                <a:schemeClr val="bg1"/>
              </a:solidFill>
            </a:endParaRPr>
          </a:p>
        </p:txBody>
      </p:sp>
      <p:sp>
        <p:nvSpPr>
          <p:cNvPr id="6" name="TextBox 5"/>
          <p:cNvSpPr txBox="1"/>
          <p:nvPr/>
        </p:nvSpPr>
        <p:spPr>
          <a:xfrm>
            <a:off x="8240891" y="6494075"/>
            <a:ext cx="1986844" cy="276999"/>
          </a:xfrm>
          <a:prstGeom prst="rect">
            <a:avLst/>
          </a:prstGeom>
          <a:noFill/>
        </p:spPr>
        <p:txBody>
          <a:bodyPr wrap="square" rtlCol="0">
            <a:spAutoFit/>
          </a:bodyPr>
          <a:lstStyle/>
          <a:p>
            <a:r>
              <a:rPr lang="en-GB" sz="1200" dirty="0">
                <a:solidFill>
                  <a:schemeClr val="bg1"/>
                </a:solidFill>
                <a:latin typeface="Century Gothic" panose="020B0502020202020204" pitchFamily="34" charset="0"/>
              </a:rPr>
              <a:t>Stephen Owen</a:t>
            </a:r>
          </a:p>
        </p:txBody>
      </p:sp>
      <p:sp>
        <p:nvSpPr>
          <p:cNvPr id="2" name="TextBox 1"/>
          <p:cNvSpPr txBox="1"/>
          <p:nvPr/>
        </p:nvSpPr>
        <p:spPr>
          <a:xfrm>
            <a:off x="485094" y="1425654"/>
            <a:ext cx="11379200" cy="1815882"/>
          </a:xfrm>
          <a:prstGeom prst="rect">
            <a:avLst/>
          </a:prstGeom>
          <a:noFill/>
        </p:spPr>
        <p:txBody>
          <a:bodyPr wrap="square" rtlCol="0">
            <a:spAutoFit/>
          </a:bodyPr>
          <a:lstStyle/>
          <a:p>
            <a:pPr algn="ctr"/>
            <a:r>
              <a:rPr lang="en-GB" sz="2800" dirty="0">
                <a:solidFill>
                  <a:srgbClr val="002060"/>
                </a:solidFill>
                <a:latin typeface="Century Gothic" panose="020B0502020202020204" pitchFamily="34" charset="0"/>
              </a:rPr>
              <a:t>Remember, to say “</a:t>
            </a:r>
            <a:r>
              <a:rPr lang="en-GB" sz="2800" b="1" dirty="0">
                <a:solidFill>
                  <a:srgbClr val="002060"/>
                </a:solidFill>
                <a:latin typeface="Century Gothic" panose="020B0502020202020204" pitchFamily="34" charset="0"/>
              </a:rPr>
              <a:t>It is a... (It’s a...)</a:t>
            </a:r>
            <a:r>
              <a:rPr lang="en-GB" sz="2800" dirty="0">
                <a:solidFill>
                  <a:srgbClr val="002060"/>
                </a:solidFill>
                <a:latin typeface="Century Gothic" panose="020B0502020202020204" pitchFamily="34" charset="0"/>
              </a:rPr>
              <a:t>” in French to introduce something, use </a:t>
            </a:r>
            <a:r>
              <a:rPr lang="en-GB" sz="2800" b="1" i="1" dirty="0" err="1">
                <a:solidFill>
                  <a:srgbClr val="002060"/>
                </a:solidFill>
                <a:latin typeface="Century Gothic" panose="020B0502020202020204" pitchFamily="34" charset="0"/>
              </a:rPr>
              <a:t>C’est</a:t>
            </a:r>
            <a:r>
              <a:rPr lang="en-GB" sz="2800" b="1" i="1" dirty="0">
                <a:solidFill>
                  <a:srgbClr val="002060"/>
                </a:solidFill>
                <a:latin typeface="Century Gothic" panose="020B0502020202020204" pitchFamily="34" charset="0"/>
              </a:rPr>
              <a:t>... </a:t>
            </a:r>
          </a:p>
          <a:p>
            <a:pPr algn="ctr"/>
            <a:r>
              <a:rPr lang="en-GB" sz="2800" dirty="0">
                <a:solidFill>
                  <a:srgbClr val="002060"/>
                </a:solidFill>
                <a:latin typeface="Century Gothic" panose="020B0502020202020204" pitchFamily="34" charset="0"/>
              </a:rPr>
              <a:t>plus the indefinite article </a:t>
            </a:r>
          </a:p>
          <a:p>
            <a:pPr algn="ctr"/>
            <a:r>
              <a:rPr lang="en-GB" sz="2800" b="1" i="1" dirty="0">
                <a:solidFill>
                  <a:srgbClr val="002060"/>
                </a:solidFill>
                <a:latin typeface="Century Gothic" panose="020B0502020202020204" pitchFamily="34" charset="0"/>
              </a:rPr>
              <a:t>un</a:t>
            </a:r>
            <a:r>
              <a:rPr lang="en-GB" sz="2800" dirty="0">
                <a:solidFill>
                  <a:srgbClr val="002060"/>
                </a:solidFill>
                <a:latin typeface="Century Gothic" panose="020B0502020202020204" pitchFamily="34" charset="0"/>
              </a:rPr>
              <a:t> or </a:t>
            </a:r>
            <a:r>
              <a:rPr lang="en-GB" sz="2800" b="1" i="1" dirty="0" err="1">
                <a:solidFill>
                  <a:srgbClr val="002060"/>
                </a:solidFill>
                <a:latin typeface="Century Gothic" panose="020B0502020202020204" pitchFamily="34" charset="0"/>
              </a:rPr>
              <a:t>une</a:t>
            </a:r>
            <a:r>
              <a:rPr lang="en-GB" sz="2800" b="1" i="1" dirty="0">
                <a:solidFill>
                  <a:srgbClr val="002060"/>
                </a:solidFill>
                <a:latin typeface="Century Gothic" panose="020B0502020202020204" pitchFamily="34" charset="0"/>
              </a:rPr>
              <a:t> </a:t>
            </a:r>
            <a:r>
              <a:rPr lang="en-GB" sz="2800" i="1" dirty="0">
                <a:solidFill>
                  <a:srgbClr val="002060"/>
                </a:solidFill>
                <a:latin typeface="Century Gothic" panose="020B0502020202020204" pitchFamily="34" charset="0"/>
              </a:rPr>
              <a:t>(a)</a:t>
            </a:r>
            <a:r>
              <a:rPr lang="en-GB" sz="2800" dirty="0">
                <a:solidFill>
                  <a:srgbClr val="002060"/>
                </a:solidFill>
                <a:latin typeface="Century Gothic" panose="020B0502020202020204" pitchFamily="34" charset="0"/>
              </a:rPr>
              <a:t>, according to the </a:t>
            </a:r>
            <a:r>
              <a:rPr lang="en-GB" sz="2800" b="1" i="1" dirty="0">
                <a:solidFill>
                  <a:srgbClr val="002060"/>
                </a:solidFill>
                <a:latin typeface="Century Gothic" panose="020B0502020202020204" pitchFamily="34" charset="0"/>
              </a:rPr>
              <a:t>gender</a:t>
            </a:r>
            <a:r>
              <a:rPr lang="en-GB" sz="2800" dirty="0">
                <a:solidFill>
                  <a:srgbClr val="002060"/>
                </a:solidFill>
                <a:latin typeface="Century Gothic" panose="020B0502020202020204" pitchFamily="34" charset="0"/>
              </a:rPr>
              <a:t> of the noun introduced:</a:t>
            </a:r>
            <a:endParaRPr lang="en-GB" sz="2800" b="1" i="1" dirty="0">
              <a:solidFill>
                <a:srgbClr val="002060"/>
              </a:solidFill>
              <a:latin typeface="Century Gothic" panose="020B0502020202020204" pitchFamily="34" charset="0"/>
            </a:endParaRPr>
          </a:p>
        </p:txBody>
      </p:sp>
      <p:sp>
        <p:nvSpPr>
          <p:cNvPr id="3" name="TextBox 2"/>
          <p:cNvSpPr txBox="1"/>
          <p:nvPr/>
        </p:nvSpPr>
        <p:spPr>
          <a:xfrm>
            <a:off x="754092" y="3046978"/>
            <a:ext cx="10216444" cy="3724096"/>
          </a:xfrm>
          <a:prstGeom prst="rect">
            <a:avLst/>
          </a:prstGeom>
          <a:noFill/>
        </p:spPr>
        <p:txBody>
          <a:bodyPr wrap="square" rtlCol="0">
            <a:spAutoFit/>
          </a:bodyPr>
          <a:lstStyle/>
          <a:p>
            <a:r>
              <a:rPr lang="en-GB" sz="3200" b="1" dirty="0">
                <a:solidFill>
                  <a:srgbClr val="002060"/>
                </a:solidFill>
                <a:latin typeface="Century Gothic" panose="020B0502020202020204" pitchFamily="34" charset="0"/>
              </a:rPr>
              <a:t>			</a:t>
            </a:r>
            <a:endParaRPr lang="en-GB" sz="3200" dirty="0">
              <a:solidFill>
                <a:srgbClr val="002060"/>
              </a:solidFill>
              <a:latin typeface="Century Gothic" panose="020B0502020202020204" pitchFamily="34" charset="0"/>
            </a:endParaRPr>
          </a:p>
          <a:p>
            <a:r>
              <a:rPr lang="en-GB" sz="3200" dirty="0">
                <a:solidFill>
                  <a:srgbClr val="002060"/>
                </a:solidFill>
                <a:latin typeface="Century Gothic" panose="020B0502020202020204" pitchFamily="34" charset="0"/>
              </a:rPr>
              <a:t>		</a:t>
            </a:r>
            <a:r>
              <a:rPr lang="en-GB" sz="2800" dirty="0">
                <a:solidFill>
                  <a:srgbClr val="002060"/>
                </a:solidFill>
                <a:latin typeface="Century Gothic" panose="020B0502020202020204" pitchFamily="34" charset="0"/>
              </a:rPr>
              <a:t>e.g. 	</a:t>
            </a:r>
            <a:r>
              <a:rPr lang="en-GB" sz="2800" dirty="0" err="1">
                <a:solidFill>
                  <a:srgbClr val="002060"/>
                </a:solidFill>
                <a:latin typeface="Century Gothic" panose="020B0502020202020204" pitchFamily="34" charset="0"/>
              </a:rPr>
              <a:t>C’est</a:t>
            </a:r>
            <a:r>
              <a:rPr lang="en-GB" sz="2800" dirty="0">
                <a:solidFill>
                  <a:srgbClr val="002060"/>
                </a:solidFill>
                <a:latin typeface="Century Gothic" panose="020B0502020202020204" pitchFamily="34" charset="0"/>
              </a:rPr>
              <a:t> </a:t>
            </a:r>
            <a:r>
              <a:rPr lang="en-GB" sz="2800" b="1" dirty="0">
                <a:solidFill>
                  <a:srgbClr val="002060"/>
                </a:solidFill>
                <a:latin typeface="Century Gothic" panose="020B0502020202020204" pitchFamily="34" charset="0"/>
              </a:rPr>
              <a:t>un</a:t>
            </a:r>
            <a:r>
              <a:rPr lang="en-GB" sz="2800" dirty="0">
                <a:solidFill>
                  <a:srgbClr val="002060"/>
                </a:solidFill>
                <a:latin typeface="Century Gothic" panose="020B0502020202020204" pitchFamily="34" charset="0"/>
              </a:rPr>
              <a:t> livre.		It’s a book. 								</a:t>
            </a:r>
            <a:r>
              <a:rPr lang="en-GB" sz="2800" b="1" i="1" dirty="0">
                <a:solidFill>
                  <a:srgbClr val="002060"/>
                </a:solidFill>
                <a:latin typeface="Century Gothic" panose="020B0502020202020204" pitchFamily="34" charset="0"/>
              </a:rPr>
              <a:t>(masculine)</a:t>
            </a:r>
          </a:p>
          <a:p>
            <a:r>
              <a:rPr lang="en-GB" sz="2800" dirty="0">
                <a:solidFill>
                  <a:srgbClr val="002060"/>
                </a:solidFill>
                <a:latin typeface="Century Gothic" panose="020B0502020202020204" pitchFamily="34" charset="0"/>
              </a:rPr>
              <a:t>			</a:t>
            </a:r>
          </a:p>
          <a:p>
            <a:r>
              <a:rPr lang="en-GB" sz="2800" dirty="0">
                <a:solidFill>
                  <a:srgbClr val="002060"/>
                </a:solidFill>
                <a:latin typeface="Century Gothic" panose="020B0502020202020204" pitchFamily="34" charset="0"/>
              </a:rPr>
              <a:t>			</a:t>
            </a:r>
            <a:r>
              <a:rPr lang="en-GB" sz="2800" dirty="0" err="1">
                <a:solidFill>
                  <a:srgbClr val="002060"/>
                </a:solidFill>
                <a:latin typeface="Century Gothic" panose="020B0502020202020204" pitchFamily="34" charset="0"/>
              </a:rPr>
              <a:t>C’est</a:t>
            </a:r>
            <a:r>
              <a:rPr lang="en-GB" sz="2800" dirty="0">
                <a:solidFill>
                  <a:srgbClr val="002060"/>
                </a:solidFill>
                <a:latin typeface="Century Gothic" panose="020B0502020202020204" pitchFamily="34" charset="0"/>
              </a:rPr>
              <a:t> </a:t>
            </a:r>
            <a:r>
              <a:rPr lang="en-GB" sz="2800" b="1" dirty="0" err="1">
                <a:solidFill>
                  <a:srgbClr val="002060"/>
                </a:solidFill>
                <a:latin typeface="Century Gothic" panose="020B0502020202020204" pitchFamily="34" charset="0"/>
              </a:rPr>
              <a:t>une</a:t>
            </a:r>
            <a:r>
              <a:rPr lang="en-GB" sz="2800" dirty="0">
                <a:solidFill>
                  <a:srgbClr val="002060"/>
                </a:solidFill>
                <a:latin typeface="Century Gothic" panose="020B0502020202020204" pitchFamily="34" charset="0"/>
              </a:rPr>
              <a:t> </a:t>
            </a:r>
            <a:r>
              <a:rPr lang="en-GB" sz="2800" dirty="0" err="1">
                <a:solidFill>
                  <a:srgbClr val="002060"/>
                </a:solidFill>
                <a:latin typeface="Century Gothic" panose="020B0502020202020204" pitchFamily="34" charset="0"/>
              </a:rPr>
              <a:t>règle</a:t>
            </a:r>
            <a:r>
              <a:rPr lang="en-GB" sz="2800" dirty="0">
                <a:solidFill>
                  <a:srgbClr val="002060"/>
                </a:solidFill>
                <a:latin typeface="Century Gothic" panose="020B0502020202020204" pitchFamily="34" charset="0"/>
              </a:rPr>
              <a:t>.		It’s a ruler. </a:t>
            </a:r>
          </a:p>
          <a:p>
            <a:r>
              <a:rPr lang="en-GB" sz="2800" b="1" i="1" dirty="0">
                <a:solidFill>
                  <a:srgbClr val="002060"/>
                </a:solidFill>
                <a:latin typeface="Century Gothic" panose="020B0502020202020204" pitchFamily="34" charset="0"/>
              </a:rPr>
              <a:t>							(feminine)</a:t>
            </a:r>
          </a:p>
          <a:p>
            <a:endParaRPr lang="en-GB" sz="2800" dirty="0">
              <a:solidFill>
                <a:srgbClr val="002060"/>
              </a:solidFill>
              <a:latin typeface="Century Gothic" panose="020B0502020202020204" pitchFamily="34" charset="0"/>
            </a:endParaRPr>
          </a:p>
          <a:p>
            <a:r>
              <a:rPr lang="en-GB" sz="3200" dirty="0">
                <a:solidFill>
                  <a:srgbClr val="002060"/>
                </a:solidFill>
                <a:latin typeface="Century Gothic" panose="020B0502020202020204" pitchFamily="34" charset="0"/>
              </a:rPr>
              <a:t>			</a:t>
            </a:r>
          </a:p>
        </p:txBody>
      </p:sp>
    </p:spTree>
    <p:extLst>
      <p:ext uri="{BB962C8B-B14F-4D97-AF65-F5344CB8AC3E}">
        <p14:creationId xmlns:p14="http://schemas.microsoft.com/office/powerpoint/2010/main" val="409164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75410" y="882089"/>
            <a:ext cx="6393054" cy="4730861"/>
          </a:xfrm>
          <a:prstGeom prst="rect">
            <a:avLst/>
          </a:prstGeom>
        </p:spPr>
      </p:pic>
      <p:sp>
        <p:nvSpPr>
          <p:cNvPr id="34" name="Rectangle 33"/>
          <p:cNvSpPr/>
          <p:nvPr/>
        </p:nvSpPr>
        <p:spPr>
          <a:xfrm>
            <a:off x="5486400" y="2194978"/>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a:off x="3418681" y="4651743"/>
            <a:ext cx="6478588" cy="1446550"/>
          </a:xfrm>
          <a:prstGeom prst="rect">
            <a:avLst/>
          </a:prstGeom>
          <a:solidFill>
            <a:srgbClr val="115076"/>
          </a:solidFill>
        </p:spPr>
        <p:txBody>
          <a:bodyPr wrap="square" lIns="91440" tIns="45720" rIns="91440" bIns="45720">
            <a:spAutoFit/>
          </a:bodyPr>
          <a:lstStyle/>
          <a:p>
            <a:pPr algn="ctr"/>
            <a:r>
              <a:rPr lang="en-US" sz="8800" b="1" dirty="0">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rPr>
              <a:t> </a:t>
            </a:r>
            <a:r>
              <a:rPr lang="en-US" sz="6000" b="1" dirty="0">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rPr>
              <a:t>un </a:t>
            </a:r>
            <a:r>
              <a:rPr lang="en-US" sz="6000" b="1" dirty="0" err="1">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rPr>
              <a:t>ordinateur</a:t>
            </a:r>
            <a:endParaRPr lang="en-US" sz="6000" b="1" cap="none" spc="0" dirty="0">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endParaRPr>
          </a:p>
        </p:txBody>
      </p:sp>
      <p:sp>
        <p:nvSpPr>
          <p:cNvPr id="37" name="Rectangle 36"/>
          <p:cNvSpPr/>
          <p:nvPr/>
        </p:nvSpPr>
        <p:spPr>
          <a:xfrm>
            <a:off x="3143250" y="4180199"/>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p:cNvSpPr/>
          <p:nvPr/>
        </p:nvSpPr>
        <p:spPr>
          <a:xfrm>
            <a:off x="0" y="149219"/>
            <a:ext cx="2776538" cy="707886"/>
          </a:xfrm>
          <a:prstGeom prst="rect">
            <a:avLst/>
          </a:prstGeom>
          <a:solidFill>
            <a:srgbClr val="115076"/>
          </a:solidFill>
        </p:spPr>
        <p:txBody>
          <a:bodyPr wrap="square" lIns="91440" tIns="45720" rIns="91440" bIns="45720">
            <a:spAutoFit/>
          </a:bodyPr>
          <a:lstStyle/>
          <a:p>
            <a:pPr algn="ctr"/>
            <a:r>
              <a:rPr lang="en-US" sz="4000" b="1" dirty="0" err="1">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rPr>
              <a:t>C’est</a:t>
            </a:r>
            <a:r>
              <a:rPr lang="en-US" sz="4000" b="1" dirty="0">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rPr>
              <a:t>...</a:t>
            </a:r>
            <a:endParaRPr lang="en-US" sz="4000" b="1" cap="none" spc="0" dirty="0">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endParaRPr>
          </a:p>
        </p:txBody>
      </p:sp>
      <p:sp>
        <p:nvSpPr>
          <p:cNvPr id="32" name="Rectangle 31"/>
          <p:cNvSpPr/>
          <p:nvPr/>
        </p:nvSpPr>
        <p:spPr>
          <a:xfrm>
            <a:off x="5486400" y="210370"/>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p:cNvSpPr/>
          <p:nvPr/>
        </p:nvSpPr>
        <p:spPr>
          <a:xfrm>
            <a:off x="7829550" y="210370"/>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p:cNvSpPr/>
          <p:nvPr/>
        </p:nvSpPr>
        <p:spPr>
          <a:xfrm>
            <a:off x="3143250" y="2194978"/>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p:cNvSpPr/>
          <p:nvPr/>
        </p:nvSpPr>
        <p:spPr>
          <a:xfrm>
            <a:off x="7829550" y="2194978"/>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p:cNvSpPr/>
          <p:nvPr/>
        </p:nvSpPr>
        <p:spPr>
          <a:xfrm>
            <a:off x="5486400" y="4179586"/>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p:cNvSpPr/>
          <p:nvPr/>
        </p:nvSpPr>
        <p:spPr>
          <a:xfrm>
            <a:off x="3143250" y="210370"/>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p:cNvSpPr/>
          <p:nvPr/>
        </p:nvSpPr>
        <p:spPr>
          <a:xfrm>
            <a:off x="7829550" y="4179586"/>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p:cNvSpPr txBox="1"/>
          <p:nvPr/>
        </p:nvSpPr>
        <p:spPr>
          <a:xfrm>
            <a:off x="6769100" y="6494075"/>
            <a:ext cx="3458635"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Victoria Hobson &amp; Stephen Owen</a:t>
            </a:r>
          </a:p>
        </p:txBody>
      </p:sp>
    </p:spTree>
    <p:extLst>
      <p:ext uri="{BB962C8B-B14F-4D97-AF65-F5344CB8AC3E}">
        <p14:creationId xmlns:p14="http://schemas.microsoft.com/office/powerpoint/2010/main" val="1293374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xit" presetSubtype="4" fill="hold" grpId="0" nodeType="clickEffect">
                                  <p:stCondLst>
                                    <p:cond delay="0"/>
                                  </p:stCondLst>
                                  <p:childTnLst>
                                    <p:animEffect transition="out" filter="wipe(down)">
                                      <p:cBhvr>
                                        <p:cTn id="10" dur="500"/>
                                        <p:tgtEl>
                                          <p:spTgt spid="37"/>
                                        </p:tgtEl>
                                      </p:cBhvr>
                                    </p:animEffect>
                                    <p:set>
                                      <p:cBhvr>
                                        <p:cTn id="11" dur="1" fill="hold">
                                          <p:stCondLst>
                                            <p:cond delay="499"/>
                                          </p:stCondLst>
                                        </p:cTn>
                                        <p:tgtEl>
                                          <p:spTgt spid="37"/>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22" presetClass="exit" presetSubtype="4" fill="hold" grpId="0" nodeType="clickEffect">
                                  <p:stCondLst>
                                    <p:cond delay="0"/>
                                  </p:stCondLst>
                                  <p:childTnLst>
                                    <p:animEffect transition="out" filter="wipe(down)">
                                      <p:cBhvr>
                                        <p:cTn id="15" dur="500"/>
                                        <p:tgtEl>
                                          <p:spTgt spid="33"/>
                                        </p:tgtEl>
                                      </p:cBhvr>
                                    </p:animEffect>
                                    <p:set>
                                      <p:cBhvr>
                                        <p:cTn id="16" dur="1" fill="hold">
                                          <p:stCondLst>
                                            <p:cond delay="499"/>
                                          </p:stCondLst>
                                        </p:cTn>
                                        <p:tgtEl>
                                          <p:spTgt spid="33"/>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22" presetClass="exit" presetSubtype="4" fill="hold" grpId="0" nodeType="clickEffect">
                                  <p:stCondLst>
                                    <p:cond delay="0"/>
                                  </p:stCondLst>
                                  <p:childTnLst>
                                    <p:animEffect transition="out" filter="wipe(down)">
                                      <p:cBhvr>
                                        <p:cTn id="20" dur="500"/>
                                        <p:tgtEl>
                                          <p:spTgt spid="39"/>
                                        </p:tgtEl>
                                      </p:cBhvr>
                                    </p:animEffect>
                                    <p:set>
                                      <p:cBhvr>
                                        <p:cTn id="21" dur="1" fill="hold">
                                          <p:stCondLst>
                                            <p:cond delay="499"/>
                                          </p:stCondLst>
                                        </p:cTn>
                                        <p:tgtEl>
                                          <p:spTgt spid="39"/>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22" presetClass="exit" presetSubtype="4" fill="hold" grpId="0" nodeType="clickEffect">
                                  <p:stCondLst>
                                    <p:cond delay="0"/>
                                  </p:stCondLst>
                                  <p:childTnLst>
                                    <p:animEffect transition="out" filter="wipe(down)">
                                      <p:cBhvr>
                                        <p:cTn id="25" dur="500"/>
                                        <p:tgtEl>
                                          <p:spTgt spid="40"/>
                                        </p:tgtEl>
                                      </p:cBhvr>
                                    </p:animEffect>
                                    <p:set>
                                      <p:cBhvr>
                                        <p:cTn id="26" dur="1" fill="hold">
                                          <p:stCondLst>
                                            <p:cond delay="499"/>
                                          </p:stCondLst>
                                        </p:cTn>
                                        <p:tgtEl>
                                          <p:spTgt spid="40"/>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2" presetClass="exit" presetSubtype="4" fill="hold" grpId="0" nodeType="clickEffect">
                                  <p:stCondLst>
                                    <p:cond delay="0"/>
                                  </p:stCondLst>
                                  <p:childTnLst>
                                    <p:animEffect transition="out" filter="wipe(down)">
                                      <p:cBhvr>
                                        <p:cTn id="30" dur="500"/>
                                        <p:tgtEl>
                                          <p:spTgt spid="35"/>
                                        </p:tgtEl>
                                      </p:cBhvr>
                                    </p:animEffect>
                                    <p:set>
                                      <p:cBhvr>
                                        <p:cTn id="31" dur="1" fill="hold">
                                          <p:stCondLst>
                                            <p:cond delay="499"/>
                                          </p:stCondLst>
                                        </p:cTn>
                                        <p:tgtEl>
                                          <p:spTgt spid="35"/>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22" presetClass="exit" presetSubtype="4" fill="hold" grpId="0" nodeType="clickEffect">
                                  <p:stCondLst>
                                    <p:cond delay="0"/>
                                  </p:stCondLst>
                                  <p:childTnLst>
                                    <p:animEffect transition="out" filter="wipe(down)">
                                      <p:cBhvr>
                                        <p:cTn id="35" dur="500"/>
                                        <p:tgtEl>
                                          <p:spTgt spid="36"/>
                                        </p:tgtEl>
                                      </p:cBhvr>
                                    </p:animEffect>
                                    <p:set>
                                      <p:cBhvr>
                                        <p:cTn id="36" dur="1" fill="hold">
                                          <p:stCondLst>
                                            <p:cond delay="499"/>
                                          </p:stCondLst>
                                        </p:cTn>
                                        <p:tgtEl>
                                          <p:spTgt spid="36"/>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22" presetClass="exit" presetSubtype="4" fill="hold" grpId="0" nodeType="clickEffect">
                                  <p:stCondLst>
                                    <p:cond delay="0"/>
                                  </p:stCondLst>
                                  <p:childTnLst>
                                    <p:animEffect transition="out" filter="wipe(down)">
                                      <p:cBhvr>
                                        <p:cTn id="40" dur="500"/>
                                        <p:tgtEl>
                                          <p:spTgt spid="34"/>
                                        </p:tgtEl>
                                      </p:cBhvr>
                                    </p:animEffect>
                                    <p:set>
                                      <p:cBhvr>
                                        <p:cTn id="41" dur="1" fill="hold">
                                          <p:stCondLst>
                                            <p:cond delay="499"/>
                                          </p:stCondLst>
                                        </p:cTn>
                                        <p:tgtEl>
                                          <p:spTgt spid="34"/>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22" presetClass="exit" presetSubtype="4" fill="hold" grpId="0" nodeType="clickEffect">
                                  <p:stCondLst>
                                    <p:cond delay="0"/>
                                  </p:stCondLst>
                                  <p:childTnLst>
                                    <p:animEffect transition="out" filter="wipe(down)">
                                      <p:cBhvr>
                                        <p:cTn id="45" dur="500"/>
                                        <p:tgtEl>
                                          <p:spTgt spid="38"/>
                                        </p:tgtEl>
                                      </p:cBhvr>
                                    </p:animEffect>
                                    <p:set>
                                      <p:cBhvr>
                                        <p:cTn id="46" dur="1" fill="hold">
                                          <p:stCondLst>
                                            <p:cond delay="499"/>
                                          </p:stCondLst>
                                        </p:cTn>
                                        <p:tgtEl>
                                          <p:spTgt spid="38"/>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22" presetClass="exit" presetSubtype="4" fill="hold" grpId="0" nodeType="clickEffect">
                                  <p:stCondLst>
                                    <p:cond delay="0"/>
                                  </p:stCondLst>
                                  <p:childTnLst>
                                    <p:animEffect transition="out" filter="wipe(down)">
                                      <p:cBhvr>
                                        <p:cTn id="50" dur="500"/>
                                        <p:tgtEl>
                                          <p:spTgt spid="32"/>
                                        </p:tgtEl>
                                      </p:cBhvr>
                                    </p:animEffect>
                                    <p:set>
                                      <p:cBhvr>
                                        <p:cTn id="51" dur="1" fill="hold">
                                          <p:stCondLst>
                                            <p:cond delay="499"/>
                                          </p:stCondLst>
                                        </p:cTn>
                                        <p:tgtEl>
                                          <p:spTgt spid="32"/>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17" grpId="0" animBg="1"/>
      <p:bldP spid="37" grpId="0" animBg="1"/>
      <p:bldP spid="18" grpId="0" animBg="1"/>
      <p:bldP spid="32" grpId="0" animBg="1"/>
      <p:bldP spid="33" grpId="0" animBg="1"/>
      <p:bldP spid="35" grpId="0" animBg="1"/>
      <p:bldP spid="36" grpId="0" animBg="1"/>
      <p:bldP spid="38" grpId="0" animBg="1"/>
      <p:bldP spid="39" grpId="0" animBg="1"/>
      <p:bldP spid="4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p:cNvPicPr>
          <p:nvPr/>
        </p:nvPicPr>
        <p:blipFill>
          <a:blip r:embed="rId3">
            <a:extLst>
              <a:ext uri="{28A0092B-C50C-407E-A947-70E740481C1C}">
                <a14:useLocalDpi xmlns:a14="http://schemas.microsoft.com/office/drawing/2010/main" val="0"/>
              </a:ext>
            </a:extLst>
          </a:blip>
          <a:stretch>
            <a:fillRect/>
          </a:stretch>
        </p:blipFill>
        <p:spPr>
          <a:xfrm>
            <a:off x="3213350" y="406919"/>
            <a:ext cx="6874451" cy="4582967"/>
          </a:xfrm>
          <a:prstGeom prst="rect">
            <a:avLst/>
          </a:prstGeom>
        </p:spPr>
      </p:pic>
      <p:sp>
        <p:nvSpPr>
          <p:cNvPr id="17" name="Rectangle 16"/>
          <p:cNvSpPr/>
          <p:nvPr/>
        </p:nvSpPr>
        <p:spPr>
          <a:xfrm>
            <a:off x="3418681" y="5148531"/>
            <a:ext cx="6478588" cy="1015663"/>
          </a:xfrm>
          <a:prstGeom prst="rect">
            <a:avLst/>
          </a:prstGeom>
          <a:solidFill>
            <a:srgbClr val="115076"/>
          </a:solidFill>
        </p:spPr>
        <p:txBody>
          <a:bodyPr wrap="square" lIns="91440" tIns="45720" rIns="91440" bIns="45720">
            <a:spAutoFit/>
          </a:bodyPr>
          <a:lstStyle/>
          <a:p>
            <a:pPr algn="ctr"/>
            <a:r>
              <a:rPr lang="en-US" sz="6000" b="1" dirty="0">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rPr>
              <a:t> </a:t>
            </a:r>
            <a:r>
              <a:rPr lang="en-US" sz="6000" b="1" dirty="0" err="1">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rPr>
              <a:t>une</a:t>
            </a:r>
            <a:r>
              <a:rPr lang="en-US" sz="6000" b="1" dirty="0">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rPr>
              <a:t> </a:t>
            </a:r>
            <a:r>
              <a:rPr lang="en-US" sz="6000" b="1" dirty="0" err="1">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rPr>
              <a:t>voiture</a:t>
            </a:r>
            <a:r>
              <a:rPr lang="en-US" sz="6000" b="1" dirty="0">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rPr>
              <a:t> </a:t>
            </a:r>
            <a:endParaRPr lang="en-US" sz="6000" b="1" cap="none" spc="0" dirty="0">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endParaRPr>
          </a:p>
        </p:txBody>
      </p:sp>
      <p:sp>
        <p:nvSpPr>
          <p:cNvPr id="37" name="Rectangle 36"/>
          <p:cNvSpPr/>
          <p:nvPr/>
        </p:nvSpPr>
        <p:spPr>
          <a:xfrm>
            <a:off x="3143250" y="4180199"/>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p:cNvSpPr/>
          <p:nvPr/>
        </p:nvSpPr>
        <p:spPr>
          <a:xfrm>
            <a:off x="5486400" y="2194978"/>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p:cNvSpPr/>
          <p:nvPr/>
        </p:nvSpPr>
        <p:spPr>
          <a:xfrm>
            <a:off x="0" y="149219"/>
            <a:ext cx="2776538" cy="707886"/>
          </a:xfrm>
          <a:prstGeom prst="rect">
            <a:avLst/>
          </a:prstGeom>
          <a:solidFill>
            <a:srgbClr val="115076"/>
          </a:solidFill>
        </p:spPr>
        <p:txBody>
          <a:bodyPr wrap="square" lIns="91440" tIns="45720" rIns="91440" bIns="45720">
            <a:spAutoFit/>
          </a:bodyPr>
          <a:lstStyle/>
          <a:p>
            <a:pPr algn="ctr"/>
            <a:r>
              <a:rPr lang="en-US" sz="4000" b="1" dirty="0" err="1">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rPr>
              <a:t>C’est</a:t>
            </a:r>
            <a:r>
              <a:rPr lang="en-US" sz="4000" b="1" dirty="0">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rPr>
              <a:t>...</a:t>
            </a:r>
            <a:endParaRPr lang="en-US" sz="4000" b="1" cap="none" spc="0" dirty="0">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endParaRPr>
          </a:p>
        </p:txBody>
      </p:sp>
      <p:sp>
        <p:nvSpPr>
          <p:cNvPr id="32" name="Rectangle 31"/>
          <p:cNvSpPr/>
          <p:nvPr/>
        </p:nvSpPr>
        <p:spPr>
          <a:xfrm>
            <a:off x="5486400" y="210370"/>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p:cNvSpPr/>
          <p:nvPr/>
        </p:nvSpPr>
        <p:spPr>
          <a:xfrm>
            <a:off x="7829550" y="210370"/>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p:cNvSpPr/>
          <p:nvPr/>
        </p:nvSpPr>
        <p:spPr>
          <a:xfrm>
            <a:off x="3143250" y="2194978"/>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p:cNvSpPr/>
          <p:nvPr/>
        </p:nvSpPr>
        <p:spPr>
          <a:xfrm>
            <a:off x="7829550" y="2194978"/>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p:cNvSpPr/>
          <p:nvPr/>
        </p:nvSpPr>
        <p:spPr>
          <a:xfrm>
            <a:off x="5486400" y="4179586"/>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p:cNvSpPr/>
          <p:nvPr/>
        </p:nvSpPr>
        <p:spPr>
          <a:xfrm>
            <a:off x="3143250" y="210370"/>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p:cNvSpPr/>
          <p:nvPr/>
        </p:nvSpPr>
        <p:spPr>
          <a:xfrm>
            <a:off x="7829550" y="4179586"/>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p:cNvSpPr txBox="1"/>
          <p:nvPr/>
        </p:nvSpPr>
        <p:spPr>
          <a:xfrm>
            <a:off x="6769100" y="6494075"/>
            <a:ext cx="3458635"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Victoria Hobson &amp; Stephen Owen</a:t>
            </a:r>
          </a:p>
        </p:txBody>
      </p:sp>
    </p:spTree>
    <p:extLst>
      <p:ext uri="{BB962C8B-B14F-4D97-AF65-F5344CB8AC3E}">
        <p14:creationId xmlns:p14="http://schemas.microsoft.com/office/powerpoint/2010/main" val="569202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xit" presetSubtype="4" fill="hold" grpId="0" nodeType="clickEffect">
                                  <p:stCondLst>
                                    <p:cond delay="0"/>
                                  </p:stCondLst>
                                  <p:childTnLst>
                                    <p:animEffect transition="out" filter="wipe(down)">
                                      <p:cBhvr>
                                        <p:cTn id="10" dur="500"/>
                                        <p:tgtEl>
                                          <p:spTgt spid="37"/>
                                        </p:tgtEl>
                                      </p:cBhvr>
                                    </p:animEffect>
                                    <p:set>
                                      <p:cBhvr>
                                        <p:cTn id="11" dur="1" fill="hold">
                                          <p:stCondLst>
                                            <p:cond delay="499"/>
                                          </p:stCondLst>
                                        </p:cTn>
                                        <p:tgtEl>
                                          <p:spTgt spid="37"/>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22" presetClass="exit" presetSubtype="4" fill="hold" grpId="0" nodeType="clickEffect">
                                  <p:stCondLst>
                                    <p:cond delay="0"/>
                                  </p:stCondLst>
                                  <p:childTnLst>
                                    <p:animEffect transition="out" filter="wipe(down)">
                                      <p:cBhvr>
                                        <p:cTn id="15" dur="500"/>
                                        <p:tgtEl>
                                          <p:spTgt spid="33"/>
                                        </p:tgtEl>
                                      </p:cBhvr>
                                    </p:animEffect>
                                    <p:set>
                                      <p:cBhvr>
                                        <p:cTn id="16" dur="1" fill="hold">
                                          <p:stCondLst>
                                            <p:cond delay="499"/>
                                          </p:stCondLst>
                                        </p:cTn>
                                        <p:tgtEl>
                                          <p:spTgt spid="33"/>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22" presetClass="exit" presetSubtype="4" fill="hold" grpId="0" nodeType="clickEffect">
                                  <p:stCondLst>
                                    <p:cond delay="0"/>
                                  </p:stCondLst>
                                  <p:childTnLst>
                                    <p:animEffect transition="out" filter="wipe(down)">
                                      <p:cBhvr>
                                        <p:cTn id="20" dur="500"/>
                                        <p:tgtEl>
                                          <p:spTgt spid="39"/>
                                        </p:tgtEl>
                                      </p:cBhvr>
                                    </p:animEffect>
                                    <p:set>
                                      <p:cBhvr>
                                        <p:cTn id="21" dur="1" fill="hold">
                                          <p:stCondLst>
                                            <p:cond delay="499"/>
                                          </p:stCondLst>
                                        </p:cTn>
                                        <p:tgtEl>
                                          <p:spTgt spid="39"/>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22" presetClass="exit" presetSubtype="4" fill="hold" grpId="0" nodeType="clickEffect">
                                  <p:stCondLst>
                                    <p:cond delay="0"/>
                                  </p:stCondLst>
                                  <p:childTnLst>
                                    <p:animEffect transition="out" filter="wipe(down)">
                                      <p:cBhvr>
                                        <p:cTn id="25" dur="500"/>
                                        <p:tgtEl>
                                          <p:spTgt spid="40"/>
                                        </p:tgtEl>
                                      </p:cBhvr>
                                    </p:animEffect>
                                    <p:set>
                                      <p:cBhvr>
                                        <p:cTn id="26" dur="1" fill="hold">
                                          <p:stCondLst>
                                            <p:cond delay="499"/>
                                          </p:stCondLst>
                                        </p:cTn>
                                        <p:tgtEl>
                                          <p:spTgt spid="40"/>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2" presetClass="exit" presetSubtype="4" fill="hold" grpId="0" nodeType="clickEffect">
                                  <p:stCondLst>
                                    <p:cond delay="0"/>
                                  </p:stCondLst>
                                  <p:childTnLst>
                                    <p:animEffect transition="out" filter="wipe(down)">
                                      <p:cBhvr>
                                        <p:cTn id="30" dur="500"/>
                                        <p:tgtEl>
                                          <p:spTgt spid="35"/>
                                        </p:tgtEl>
                                      </p:cBhvr>
                                    </p:animEffect>
                                    <p:set>
                                      <p:cBhvr>
                                        <p:cTn id="31" dur="1" fill="hold">
                                          <p:stCondLst>
                                            <p:cond delay="499"/>
                                          </p:stCondLst>
                                        </p:cTn>
                                        <p:tgtEl>
                                          <p:spTgt spid="35"/>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22" presetClass="exit" presetSubtype="4" fill="hold" grpId="0" nodeType="clickEffect">
                                  <p:stCondLst>
                                    <p:cond delay="0"/>
                                  </p:stCondLst>
                                  <p:childTnLst>
                                    <p:animEffect transition="out" filter="wipe(down)">
                                      <p:cBhvr>
                                        <p:cTn id="35" dur="500"/>
                                        <p:tgtEl>
                                          <p:spTgt spid="36"/>
                                        </p:tgtEl>
                                      </p:cBhvr>
                                    </p:animEffect>
                                    <p:set>
                                      <p:cBhvr>
                                        <p:cTn id="36" dur="1" fill="hold">
                                          <p:stCondLst>
                                            <p:cond delay="499"/>
                                          </p:stCondLst>
                                        </p:cTn>
                                        <p:tgtEl>
                                          <p:spTgt spid="36"/>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22" presetClass="exit" presetSubtype="4" fill="hold" grpId="0" nodeType="clickEffect">
                                  <p:stCondLst>
                                    <p:cond delay="0"/>
                                  </p:stCondLst>
                                  <p:childTnLst>
                                    <p:animEffect transition="out" filter="wipe(down)">
                                      <p:cBhvr>
                                        <p:cTn id="40" dur="500"/>
                                        <p:tgtEl>
                                          <p:spTgt spid="34"/>
                                        </p:tgtEl>
                                      </p:cBhvr>
                                    </p:animEffect>
                                    <p:set>
                                      <p:cBhvr>
                                        <p:cTn id="41" dur="1" fill="hold">
                                          <p:stCondLst>
                                            <p:cond delay="499"/>
                                          </p:stCondLst>
                                        </p:cTn>
                                        <p:tgtEl>
                                          <p:spTgt spid="34"/>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22" presetClass="exit" presetSubtype="4" fill="hold" grpId="0" nodeType="clickEffect">
                                  <p:stCondLst>
                                    <p:cond delay="0"/>
                                  </p:stCondLst>
                                  <p:childTnLst>
                                    <p:animEffect transition="out" filter="wipe(down)">
                                      <p:cBhvr>
                                        <p:cTn id="45" dur="500"/>
                                        <p:tgtEl>
                                          <p:spTgt spid="38"/>
                                        </p:tgtEl>
                                      </p:cBhvr>
                                    </p:animEffect>
                                    <p:set>
                                      <p:cBhvr>
                                        <p:cTn id="46" dur="1" fill="hold">
                                          <p:stCondLst>
                                            <p:cond delay="499"/>
                                          </p:stCondLst>
                                        </p:cTn>
                                        <p:tgtEl>
                                          <p:spTgt spid="38"/>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22" presetClass="exit" presetSubtype="4" fill="hold" grpId="0" nodeType="clickEffect">
                                  <p:stCondLst>
                                    <p:cond delay="0"/>
                                  </p:stCondLst>
                                  <p:childTnLst>
                                    <p:animEffect transition="out" filter="wipe(down)">
                                      <p:cBhvr>
                                        <p:cTn id="50" dur="500"/>
                                        <p:tgtEl>
                                          <p:spTgt spid="32"/>
                                        </p:tgtEl>
                                      </p:cBhvr>
                                    </p:animEffect>
                                    <p:set>
                                      <p:cBhvr>
                                        <p:cTn id="51" dur="1" fill="hold">
                                          <p:stCondLst>
                                            <p:cond delay="499"/>
                                          </p:stCondLst>
                                        </p:cTn>
                                        <p:tgtEl>
                                          <p:spTgt spid="32"/>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37" grpId="0" animBg="1"/>
      <p:bldP spid="34" grpId="0" animBg="1"/>
      <p:bldP spid="18" grpId="0" animBg="1"/>
      <p:bldP spid="32" grpId="0" animBg="1"/>
      <p:bldP spid="33" grpId="0" animBg="1"/>
      <p:bldP spid="35" grpId="0" animBg="1"/>
      <p:bldP spid="36" grpId="0" animBg="1"/>
      <p:bldP spid="38" grpId="0" animBg="1"/>
      <p:bldP spid="39" grpId="0" animBg="1"/>
      <p:bldP spid="4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27400" y="822060"/>
            <a:ext cx="6767810" cy="4782586"/>
          </a:xfrm>
          <a:prstGeom prst="rect">
            <a:avLst/>
          </a:prstGeom>
        </p:spPr>
      </p:pic>
      <p:sp>
        <p:nvSpPr>
          <p:cNvPr id="17" name="Rectangle 16"/>
          <p:cNvSpPr/>
          <p:nvPr/>
        </p:nvSpPr>
        <p:spPr>
          <a:xfrm>
            <a:off x="3327400" y="4656493"/>
            <a:ext cx="6478588" cy="1446550"/>
          </a:xfrm>
          <a:prstGeom prst="rect">
            <a:avLst/>
          </a:prstGeom>
          <a:solidFill>
            <a:srgbClr val="115076"/>
          </a:solidFill>
        </p:spPr>
        <p:txBody>
          <a:bodyPr wrap="square" lIns="91440" tIns="45720" rIns="91440" bIns="45720">
            <a:spAutoFit/>
          </a:bodyPr>
          <a:lstStyle/>
          <a:p>
            <a:pPr algn="ctr"/>
            <a:r>
              <a:rPr lang="en-US" sz="8800" b="1" dirty="0">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rPr>
              <a:t>un </a:t>
            </a:r>
            <a:r>
              <a:rPr lang="en-US" sz="8800" b="1" dirty="0" err="1">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rPr>
              <a:t>vélo</a:t>
            </a:r>
            <a:endParaRPr lang="en-US" sz="8800" b="1" cap="none" spc="0" dirty="0">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endParaRPr>
          </a:p>
        </p:txBody>
      </p:sp>
      <p:sp>
        <p:nvSpPr>
          <p:cNvPr id="37" name="Rectangle 36"/>
          <p:cNvSpPr/>
          <p:nvPr/>
        </p:nvSpPr>
        <p:spPr>
          <a:xfrm>
            <a:off x="3143250" y="4180199"/>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p:cNvSpPr/>
          <p:nvPr/>
        </p:nvSpPr>
        <p:spPr>
          <a:xfrm>
            <a:off x="5486400" y="2194978"/>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p:cNvSpPr/>
          <p:nvPr/>
        </p:nvSpPr>
        <p:spPr>
          <a:xfrm>
            <a:off x="0" y="149219"/>
            <a:ext cx="2776538" cy="707886"/>
          </a:xfrm>
          <a:prstGeom prst="rect">
            <a:avLst/>
          </a:prstGeom>
          <a:solidFill>
            <a:srgbClr val="115076"/>
          </a:solidFill>
        </p:spPr>
        <p:txBody>
          <a:bodyPr wrap="square" lIns="91440" tIns="45720" rIns="91440" bIns="45720">
            <a:spAutoFit/>
          </a:bodyPr>
          <a:lstStyle/>
          <a:p>
            <a:pPr algn="ctr"/>
            <a:r>
              <a:rPr lang="en-US" sz="4000" b="1" dirty="0" err="1">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rPr>
              <a:t>C’est</a:t>
            </a:r>
            <a:r>
              <a:rPr lang="en-US" sz="4000" b="1" dirty="0">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rPr>
              <a:t>...</a:t>
            </a:r>
            <a:endParaRPr lang="en-US" sz="4000" b="1" cap="none" spc="0" dirty="0">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endParaRPr>
          </a:p>
        </p:txBody>
      </p:sp>
      <p:sp>
        <p:nvSpPr>
          <p:cNvPr id="32" name="Rectangle 31"/>
          <p:cNvSpPr/>
          <p:nvPr/>
        </p:nvSpPr>
        <p:spPr>
          <a:xfrm>
            <a:off x="5486400" y="210370"/>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p:cNvSpPr/>
          <p:nvPr/>
        </p:nvSpPr>
        <p:spPr>
          <a:xfrm>
            <a:off x="7829550" y="210370"/>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p:cNvSpPr/>
          <p:nvPr/>
        </p:nvSpPr>
        <p:spPr>
          <a:xfrm>
            <a:off x="3143250" y="2194978"/>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p:cNvSpPr/>
          <p:nvPr/>
        </p:nvSpPr>
        <p:spPr>
          <a:xfrm>
            <a:off x="7829550" y="2194978"/>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p:cNvSpPr/>
          <p:nvPr/>
        </p:nvSpPr>
        <p:spPr>
          <a:xfrm>
            <a:off x="5486400" y="4179586"/>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p:cNvSpPr/>
          <p:nvPr/>
        </p:nvSpPr>
        <p:spPr>
          <a:xfrm>
            <a:off x="3143250" y="210370"/>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p:cNvSpPr/>
          <p:nvPr/>
        </p:nvSpPr>
        <p:spPr>
          <a:xfrm>
            <a:off x="7829550" y="4179586"/>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p:cNvSpPr txBox="1"/>
          <p:nvPr/>
        </p:nvSpPr>
        <p:spPr>
          <a:xfrm>
            <a:off x="6769100" y="6494075"/>
            <a:ext cx="3458635"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Victoria Hobson &amp; Stephen Owen</a:t>
            </a:r>
          </a:p>
        </p:txBody>
      </p:sp>
    </p:spTree>
    <p:extLst>
      <p:ext uri="{BB962C8B-B14F-4D97-AF65-F5344CB8AC3E}">
        <p14:creationId xmlns:p14="http://schemas.microsoft.com/office/powerpoint/2010/main" val="1232685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xit" presetSubtype="4" fill="hold" grpId="0" nodeType="clickEffect">
                                  <p:stCondLst>
                                    <p:cond delay="0"/>
                                  </p:stCondLst>
                                  <p:childTnLst>
                                    <p:animEffect transition="out" filter="wipe(down)">
                                      <p:cBhvr>
                                        <p:cTn id="10" dur="500"/>
                                        <p:tgtEl>
                                          <p:spTgt spid="37"/>
                                        </p:tgtEl>
                                      </p:cBhvr>
                                    </p:animEffect>
                                    <p:set>
                                      <p:cBhvr>
                                        <p:cTn id="11" dur="1" fill="hold">
                                          <p:stCondLst>
                                            <p:cond delay="499"/>
                                          </p:stCondLst>
                                        </p:cTn>
                                        <p:tgtEl>
                                          <p:spTgt spid="37"/>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22" presetClass="exit" presetSubtype="4" fill="hold" grpId="0" nodeType="clickEffect">
                                  <p:stCondLst>
                                    <p:cond delay="0"/>
                                  </p:stCondLst>
                                  <p:childTnLst>
                                    <p:animEffect transition="out" filter="wipe(down)">
                                      <p:cBhvr>
                                        <p:cTn id="15" dur="500"/>
                                        <p:tgtEl>
                                          <p:spTgt spid="33"/>
                                        </p:tgtEl>
                                      </p:cBhvr>
                                    </p:animEffect>
                                    <p:set>
                                      <p:cBhvr>
                                        <p:cTn id="16" dur="1" fill="hold">
                                          <p:stCondLst>
                                            <p:cond delay="499"/>
                                          </p:stCondLst>
                                        </p:cTn>
                                        <p:tgtEl>
                                          <p:spTgt spid="33"/>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22" presetClass="exit" presetSubtype="4" fill="hold" grpId="0" nodeType="clickEffect">
                                  <p:stCondLst>
                                    <p:cond delay="0"/>
                                  </p:stCondLst>
                                  <p:childTnLst>
                                    <p:animEffect transition="out" filter="wipe(down)">
                                      <p:cBhvr>
                                        <p:cTn id="20" dur="500"/>
                                        <p:tgtEl>
                                          <p:spTgt spid="39"/>
                                        </p:tgtEl>
                                      </p:cBhvr>
                                    </p:animEffect>
                                    <p:set>
                                      <p:cBhvr>
                                        <p:cTn id="21" dur="1" fill="hold">
                                          <p:stCondLst>
                                            <p:cond delay="499"/>
                                          </p:stCondLst>
                                        </p:cTn>
                                        <p:tgtEl>
                                          <p:spTgt spid="39"/>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22" presetClass="exit" presetSubtype="4" fill="hold" grpId="0" nodeType="clickEffect">
                                  <p:stCondLst>
                                    <p:cond delay="0"/>
                                  </p:stCondLst>
                                  <p:childTnLst>
                                    <p:animEffect transition="out" filter="wipe(down)">
                                      <p:cBhvr>
                                        <p:cTn id="25" dur="500"/>
                                        <p:tgtEl>
                                          <p:spTgt spid="40"/>
                                        </p:tgtEl>
                                      </p:cBhvr>
                                    </p:animEffect>
                                    <p:set>
                                      <p:cBhvr>
                                        <p:cTn id="26" dur="1" fill="hold">
                                          <p:stCondLst>
                                            <p:cond delay="499"/>
                                          </p:stCondLst>
                                        </p:cTn>
                                        <p:tgtEl>
                                          <p:spTgt spid="40"/>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2" presetClass="exit" presetSubtype="4" fill="hold" grpId="0" nodeType="clickEffect">
                                  <p:stCondLst>
                                    <p:cond delay="0"/>
                                  </p:stCondLst>
                                  <p:childTnLst>
                                    <p:animEffect transition="out" filter="wipe(down)">
                                      <p:cBhvr>
                                        <p:cTn id="30" dur="500"/>
                                        <p:tgtEl>
                                          <p:spTgt spid="35"/>
                                        </p:tgtEl>
                                      </p:cBhvr>
                                    </p:animEffect>
                                    <p:set>
                                      <p:cBhvr>
                                        <p:cTn id="31" dur="1" fill="hold">
                                          <p:stCondLst>
                                            <p:cond delay="499"/>
                                          </p:stCondLst>
                                        </p:cTn>
                                        <p:tgtEl>
                                          <p:spTgt spid="35"/>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22" presetClass="exit" presetSubtype="4" fill="hold" grpId="0" nodeType="clickEffect">
                                  <p:stCondLst>
                                    <p:cond delay="0"/>
                                  </p:stCondLst>
                                  <p:childTnLst>
                                    <p:animEffect transition="out" filter="wipe(down)">
                                      <p:cBhvr>
                                        <p:cTn id="35" dur="500"/>
                                        <p:tgtEl>
                                          <p:spTgt spid="36"/>
                                        </p:tgtEl>
                                      </p:cBhvr>
                                    </p:animEffect>
                                    <p:set>
                                      <p:cBhvr>
                                        <p:cTn id="36" dur="1" fill="hold">
                                          <p:stCondLst>
                                            <p:cond delay="499"/>
                                          </p:stCondLst>
                                        </p:cTn>
                                        <p:tgtEl>
                                          <p:spTgt spid="36"/>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22" presetClass="exit" presetSubtype="4" fill="hold" grpId="0" nodeType="clickEffect">
                                  <p:stCondLst>
                                    <p:cond delay="0"/>
                                  </p:stCondLst>
                                  <p:childTnLst>
                                    <p:animEffect transition="out" filter="wipe(down)">
                                      <p:cBhvr>
                                        <p:cTn id="40" dur="500"/>
                                        <p:tgtEl>
                                          <p:spTgt spid="34"/>
                                        </p:tgtEl>
                                      </p:cBhvr>
                                    </p:animEffect>
                                    <p:set>
                                      <p:cBhvr>
                                        <p:cTn id="41" dur="1" fill="hold">
                                          <p:stCondLst>
                                            <p:cond delay="499"/>
                                          </p:stCondLst>
                                        </p:cTn>
                                        <p:tgtEl>
                                          <p:spTgt spid="34"/>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22" presetClass="exit" presetSubtype="4" fill="hold" grpId="0" nodeType="clickEffect">
                                  <p:stCondLst>
                                    <p:cond delay="0"/>
                                  </p:stCondLst>
                                  <p:childTnLst>
                                    <p:animEffect transition="out" filter="wipe(down)">
                                      <p:cBhvr>
                                        <p:cTn id="45" dur="500"/>
                                        <p:tgtEl>
                                          <p:spTgt spid="38"/>
                                        </p:tgtEl>
                                      </p:cBhvr>
                                    </p:animEffect>
                                    <p:set>
                                      <p:cBhvr>
                                        <p:cTn id="46" dur="1" fill="hold">
                                          <p:stCondLst>
                                            <p:cond delay="499"/>
                                          </p:stCondLst>
                                        </p:cTn>
                                        <p:tgtEl>
                                          <p:spTgt spid="38"/>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22" presetClass="exit" presetSubtype="4" fill="hold" grpId="0" nodeType="clickEffect">
                                  <p:stCondLst>
                                    <p:cond delay="0"/>
                                  </p:stCondLst>
                                  <p:childTnLst>
                                    <p:animEffect transition="out" filter="wipe(down)">
                                      <p:cBhvr>
                                        <p:cTn id="50" dur="500"/>
                                        <p:tgtEl>
                                          <p:spTgt spid="32"/>
                                        </p:tgtEl>
                                      </p:cBhvr>
                                    </p:animEffect>
                                    <p:set>
                                      <p:cBhvr>
                                        <p:cTn id="51" dur="1" fill="hold">
                                          <p:stCondLst>
                                            <p:cond delay="499"/>
                                          </p:stCondLst>
                                        </p:cTn>
                                        <p:tgtEl>
                                          <p:spTgt spid="32"/>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37" grpId="0" animBg="1"/>
      <p:bldP spid="34" grpId="0" animBg="1"/>
      <p:bldP spid="18" grpId="0" animBg="1"/>
      <p:bldP spid="32" grpId="0" animBg="1"/>
      <p:bldP spid="33" grpId="0" animBg="1"/>
      <p:bldP spid="35" grpId="0" animBg="1"/>
      <p:bldP spid="36" grpId="0" animBg="1"/>
      <p:bldP spid="38" grpId="0" animBg="1"/>
      <p:bldP spid="39" grpId="0" animBg="1"/>
      <p:bldP spid="4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41245" y="1436064"/>
            <a:ext cx="6655710" cy="3172556"/>
          </a:xfrm>
          <a:prstGeom prst="rect">
            <a:avLst/>
          </a:prstGeom>
        </p:spPr>
      </p:pic>
      <p:sp>
        <p:nvSpPr>
          <p:cNvPr id="17" name="Rectangle 16"/>
          <p:cNvSpPr/>
          <p:nvPr/>
        </p:nvSpPr>
        <p:spPr>
          <a:xfrm>
            <a:off x="3327400" y="4656493"/>
            <a:ext cx="6478588" cy="1446550"/>
          </a:xfrm>
          <a:prstGeom prst="rect">
            <a:avLst/>
          </a:prstGeom>
          <a:solidFill>
            <a:srgbClr val="115076"/>
          </a:solidFill>
        </p:spPr>
        <p:txBody>
          <a:bodyPr wrap="square" lIns="91440" tIns="45720" rIns="91440" bIns="45720">
            <a:spAutoFit/>
          </a:bodyPr>
          <a:lstStyle/>
          <a:p>
            <a:pPr algn="ctr"/>
            <a:r>
              <a:rPr lang="en-US" sz="8800" b="1" dirty="0">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rPr>
              <a:t> </a:t>
            </a:r>
            <a:r>
              <a:rPr lang="en-US" sz="8800" b="1" dirty="0" err="1">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rPr>
              <a:t>une</a:t>
            </a:r>
            <a:r>
              <a:rPr lang="en-US" sz="8800" b="1" dirty="0">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rPr>
              <a:t> </a:t>
            </a:r>
            <a:r>
              <a:rPr lang="en-US" sz="8800" b="1" dirty="0" err="1">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rPr>
              <a:t>règle</a:t>
            </a:r>
            <a:endParaRPr lang="en-US" sz="8800" b="1" cap="none" spc="0" dirty="0">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endParaRPr>
          </a:p>
        </p:txBody>
      </p:sp>
      <p:sp>
        <p:nvSpPr>
          <p:cNvPr id="37" name="Rectangle 36"/>
          <p:cNvSpPr/>
          <p:nvPr/>
        </p:nvSpPr>
        <p:spPr>
          <a:xfrm>
            <a:off x="3143250" y="4180199"/>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p:cNvSpPr/>
          <p:nvPr/>
        </p:nvSpPr>
        <p:spPr>
          <a:xfrm>
            <a:off x="5486400" y="2194978"/>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p:cNvSpPr/>
          <p:nvPr/>
        </p:nvSpPr>
        <p:spPr>
          <a:xfrm>
            <a:off x="0" y="149219"/>
            <a:ext cx="2776538" cy="707886"/>
          </a:xfrm>
          <a:prstGeom prst="rect">
            <a:avLst/>
          </a:prstGeom>
          <a:solidFill>
            <a:srgbClr val="115076"/>
          </a:solidFill>
        </p:spPr>
        <p:txBody>
          <a:bodyPr wrap="square" lIns="91440" tIns="45720" rIns="91440" bIns="45720">
            <a:spAutoFit/>
          </a:bodyPr>
          <a:lstStyle/>
          <a:p>
            <a:pPr algn="ctr"/>
            <a:r>
              <a:rPr lang="en-US" sz="4000" b="1" dirty="0" err="1">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rPr>
              <a:t>C’est</a:t>
            </a:r>
            <a:r>
              <a:rPr lang="en-US" sz="4000" b="1" dirty="0">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rPr>
              <a:t>...</a:t>
            </a:r>
            <a:endParaRPr lang="en-US" sz="4000" b="1" cap="none" spc="0" dirty="0">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endParaRPr>
          </a:p>
        </p:txBody>
      </p:sp>
      <p:sp>
        <p:nvSpPr>
          <p:cNvPr id="32" name="Rectangle 31"/>
          <p:cNvSpPr/>
          <p:nvPr/>
        </p:nvSpPr>
        <p:spPr>
          <a:xfrm>
            <a:off x="5486400" y="210370"/>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p:cNvSpPr/>
          <p:nvPr/>
        </p:nvSpPr>
        <p:spPr>
          <a:xfrm>
            <a:off x="7829550" y="210370"/>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p:cNvSpPr/>
          <p:nvPr/>
        </p:nvSpPr>
        <p:spPr>
          <a:xfrm>
            <a:off x="3143250" y="2194978"/>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p:cNvSpPr/>
          <p:nvPr/>
        </p:nvSpPr>
        <p:spPr>
          <a:xfrm>
            <a:off x="7829550" y="2194978"/>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p:cNvSpPr/>
          <p:nvPr/>
        </p:nvSpPr>
        <p:spPr>
          <a:xfrm>
            <a:off x="5486400" y="4179586"/>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p:cNvSpPr/>
          <p:nvPr/>
        </p:nvSpPr>
        <p:spPr>
          <a:xfrm>
            <a:off x="3143250" y="210370"/>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p:cNvSpPr/>
          <p:nvPr/>
        </p:nvSpPr>
        <p:spPr>
          <a:xfrm>
            <a:off x="7829550" y="4179586"/>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p:cNvSpPr txBox="1"/>
          <p:nvPr/>
        </p:nvSpPr>
        <p:spPr>
          <a:xfrm>
            <a:off x="6769100" y="6494075"/>
            <a:ext cx="3458635"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Victoria Hobson &amp; Stephen Owen</a:t>
            </a:r>
          </a:p>
        </p:txBody>
      </p:sp>
    </p:spTree>
    <p:extLst>
      <p:ext uri="{BB962C8B-B14F-4D97-AF65-F5344CB8AC3E}">
        <p14:creationId xmlns:p14="http://schemas.microsoft.com/office/powerpoint/2010/main" val="3479596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xit" presetSubtype="4" fill="hold" grpId="0" nodeType="clickEffect">
                                  <p:stCondLst>
                                    <p:cond delay="0"/>
                                  </p:stCondLst>
                                  <p:childTnLst>
                                    <p:animEffect transition="out" filter="wipe(down)">
                                      <p:cBhvr>
                                        <p:cTn id="10" dur="500"/>
                                        <p:tgtEl>
                                          <p:spTgt spid="37"/>
                                        </p:tgtEl>
                                      </p:cBhvr>
                                    </p:animEffect>
                                    <p:set>
                                      <p:cBhvr>
                                        <p:cTn id="11" dur="1" fill="hold">
                                          <p:stCondLst>
                                            <p:cond delay="499"/>
                                          </p:stCondLst>
                                        </p:cTn>
                                        <p:tgtEl>
                                          <p:spTgt spid="37"/>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22" presetClass="exit" presetSubtype="4" fill="hold" grpId="0" nodeType="clickEffect">
                                  <p:stCondLst>
                                    <p:cond delay="0"/>
                                  </p:stCondLst>
                                  <p:childTnLst>
                                    <p:animEffect transition="out" filter="wipe(down)">
                                      <p:cBhvr>
                                        <p:cTn id="15" dur="500"/>
                                        <p:tgtEl>
                                          <p:spTgt spid="33"/>
                                        </p:tgtEl>
                                      </p:cBhvr>
                                    </p:animEffect>
                                    <p:set>
                                      <p:cBhvr>
                                        <p:cTn id="16" dur="1" fill="hold">
                                          <p:stCondLst>
                                            <p:cond delay="499"/>
                                          </p:stCondLst>
                                        </p:cTn>
                                        <p:tgtEl>
                                          <p:spTgt spid="33"/>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22" presetClass="exit" presetSubtype="4" fill="hold" grpId="0" nodeType="clickEffect">
                                  <p:stCondLst>
                                    <p:cond delay="0"/>
                                  </p:stCondLst>
                                  <p:childTnLst>
                                    <p:animEffect transition="out" filter="wipe(down)">
                                      <p:cBhvr>
                                        <p:cTn id="20" dur="500"/>
                                        <p:tgtEl>
                                          <p:spTgt spid="39"/>
                                        </p:tgtEl>
                                      </p:cBhvr>
                                    </p:animEffect>
                                    <p:set>
                                      <p:cBhvr>
                                        <p:cTn id="21" dur="1" fill="hold">
                                          <p:stCondLst>
                                            <p:cond delay="499"/>
                                          </p:stCondLst>
                                        </p:cTn>
                                        <p:tgtEl>
                                          <p:spTgt spid="39"/>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22" presetClass="exit" presetSubtype="4" fill="hold" grpId="0" nodeType="clickEffect">
                                  <p:stCondLst>
                                    <p:cond delay="0"/>
                                  </p:stCondLst>
                                  <p:childTnLst>
                                    <p:animEffect transition="out" filter="wipe(down)">
                                      <p:cBhvr>
                                        <p:cTn id="25" dur="500"/>
                                        <p:tgtEl>
                                          <p:spTgt spid="40"/>
                                        </p:tgtEl>
                                      </p:cBhvr>
                                    </p:animEffect>
                                    <p:set>
                                      <p:cBhvr>
                                        <p:cTn id="26" dur="1" fill="hold">
                                          <p:stCondLst>
                                            <p:cond delay="499"/>
                                          </p:stCondLst>
                                        </p:cTn>
                                        <p:tgtEl>
                                          <p:spTgt spid="40"/>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2" presetClass="exit" presetSubtype="4" fill="hold" grpId="0" nodeType="clickEffect">
                                  <p:stCondLst>
                                    <p:cond delay="0"/>
                                  </p:stCondLst>
                                  <p:childTnLst>
                                    <p:animEffect transition="out" filter="wipe(down)">
                                      <p:cBhvr>
                                        <p:cTn id="30" dur="500"/>
                                        <p:tgtEl>
                                          <p:spTgt spid="35"/>
                                        </p:tgtEl>
                                      </p:cBhvr>
                                    </p:animEffect>
                                    <p:set>
                                      <p:cBhvr>
                                        <p:cTn id="31" dur="1" fill="hold">
                                          <p:stCondLst>
                                            <p:cond delay="499"/>
                                          </p:stCondLst>
                                        </p:cTn>
                                        <p:tgtEl>
                                          <p:spTgt spid="35"/>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22" presetClass="exit" presetSubtype="4" fill="hold" grpId="0" nodeType="clickEffect">
                                  <p:stCondLst>
                                    <p:cond delay="0"/>
                                  </p:stCondLst>
                                  <p:childTnLst>
                                    <p:animEffect transition="out" filter="wipe(down)">
                                      <p:cBhvr>
                                        <p:cTn id="35" dur="500"/>
                                        <p:tgtEl>
                                          <p:spTgt spid="36"/>
                                        </p:tgtEl>
                                      </p:cBhvr>
                                    </p:animEffect>
                                    <p:set>
                                      <p:cBhvr>
                                        <p:cTn id="36" dur="1" fill="hold">
                                          <p:stCondLst>
                                            <p:cond delay="499"/>
                                          </p:stCondLst>
                                        </p:cTn>
                                        <p:tgtEl>
                                          <p:spTgt spid="36"/>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22" presetClass="exit" presetSubtype="4" fill="hold" grpId="0" nodeType="clickEffect">
                                  <p:stCondLst>
                                    <p:cond delay="0"/>
                                  </p:stCondLst>
                                  <p:childTnLst>
                                    <p:animEffect transition="out" filter="wipe(down)">
                                      <p:cBhvr>
                                        <p:cTn id="40" dur="500"/>
                                        <p:tgtEl>
                                          <p:spTgt spid="34"/>
                                        </p:tgtEl>
                                      </p:cBhvr>
                                    </p:animEffect>
                                    <p:set>
                                      <p:cBhvr>
                                        <p:cTn id="41" dur="1" fill="hold">
                                          <p:stCondLst>
                                            <p:cond delay="499"/>
                                          </p:stCondLst>
                                        </p:cTn>
                                        <p:tgtEl>
                                          <p:spTgt spid="34"/>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22" presetClass="exit" presetSubtype="4" fill="hold" grpId="0" nodeType="clickEffect">
                                  <p:stCondLst>
                                    <p:cond delay="0"/>
                                  </p:stCondLst>
                                  <p:childTnLst>
                                    <p:animEffect transition="out" filter="wipe(down)">
                                      <p:cBhvr>
                                        <p:cTn id="45" dur="500"/>
                                        <p:tgtEl>
                                          <p:spTgt spid="38"/>
                                        </p:tgtEl>
                                      </p:cBhvr>
                                    </p:animEffect>
                                    <p:set>
                                      <p:cBhvr>
                                        <p:cTn id="46" dur="1" fill="hold">
                                          <p:stCondLst>
                                            <p:cond delay="499"/>
                                          </p:stCondLst>
                                        </p:cTn>
                                        <p:tgtEl>
                                          <p:spTgt spid="38"/>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22" presetClass="exit" presetSubtype="4" fill="hold" grpId="0" nodeType="clickEffect">
                                  <p:stCondLst>
                                    <p:cond delay="0"/>
                                  </p:stCondLst>
                                  <p:childTnLst>
                                    <p:animEffect transition="out" filter="wipe(down)">
                                      <p:cBhvr>
                                        <p:cTn id="50" dur="500"/>
                                        <p:tgtEl>
                                          <p:spTgt spid="32"/>
                                        </p:tgtEl>
                                      </p:cBhvr>
                                    </p:animEffect>
                                    <p:set>
                                      <p:cBhvr>
                                        <p:cTn id="51" dur="1" fill="hold">
                                          <p:stCondLst>
                                            <p:cond delay="499"/>
                                          </p:stCondLst>
                                        </p:cTn>
                                        <p:tgtEl>
                                          <p:spTgt spid="32"/>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37" grpId="0" animBg="1"/>
      <p:bldP spid="34" grpId="0" animBg="1"/>
      <p:bldP spid="18" grpId="0" animBg="1"/>
      <p:bldP spid="32" grpId="0" animBg="1"/>
      <p:bldP spid="33" grpId="0" animBg="1"/>
      <p:bldP spid="35" grpId="0" animBg="1"/>
      <p:bldP spid="36" grpId="0" animBg="1"/>
      <p:bldP spid="38" grpId="0" animBg="1"/>
      <p:bldP spid="39" grpId="0" animBg="1"/>
      <p:bldP spid="4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p:cNvPicPr>
            <a:picLocks/>
          </p:cNvPicPr>
          <p:nvPr/>
        </p:nvPicPr>
        <p:blipFill>
          <a:blip r:embed="rId3">
            <a:extLst>
              <a:ext uri="{28A0092B-C50C-407E-A947-70E740481C1C}">
                <a14:useLocalDpi xmlns:a14="http://schemas.microsoft.com/office/drawing/2010/main" val="0"/>
              </a:ext>
            </a:extLst>
          </a:blip>
          <a:stretch>
            <a:fillRect/>
          </a:stretch>
        </p:blipFill>
        <p:spPr>
          <a:xfrm>
            <a:off x="5145723" y="542885"/>
            <a:ext cx="3024504" cy="5198366"/>
          </a:xfrm>
          <a:prstGeom prst="rect">
            <a:avLst/>
          </a:prstGeom>
        </p:spPr>
      </p:pic>
      <p:sp>
        <p:nvSpPr>
          <p:cNvPr id="17" name="Rectangle 16"/>
          <p:cNvSpPr/>
          <p:nvPr/>
        </p:nvSpPr>
        <p:spPr>
          <a:xfrm>
            <a:off x="3418681" y="5148531"/>
            <a:ext cx="6478588" cy="1015663"/>
          </a:xfrm>
          <a:prstGeom prst="rect">
            <a:avLst/>
          </a:prstGeom>
          <a:solidFill>
            <a:srgbClr val="115076"/>
          </a:solidFill>
        </p:spPr>
        <p:txBody>
          <a:bodyPr wrap="square" lIns="91440" tIns="45720" rIns="91440" bIns="45720">
            <a:spAutoFit/>
          </a:bodyPr>
          <a:lstStyle/>
          <a:p>
            <a:pPr algn="ctr"/>
            <a:r>
              <a:rPr lang="en-US" sz="6000" b="1" dirty="0">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rPr>
              <a:t> un portable</a:t>
            </a:r>
            <a:endParaRPr lang="en-US" sz="6000" b="1" cap="none" spc="0" dirty="0">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endParaRPr>
          </a:p>
        </p:txBody>
      </p:sp>
      <p:sp>
        <p:nvSpPr>
          <p:cNvPr id="37" name="Rectangle 36"/>
          <p:cNvSpPr/>
          <p:nvPr/>
        </p:nvSpPr>
        <p:spPr>
          <a:xfrm>
            <a:off x="3143250" y="4180199"/>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p:cNvSpPr/>
          <p:nvPr/>
        </p:nvSpPr>
        <p:spPr>
          <a:xfrm>
            <a:off x="5486400" y="2194978"/>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p:cNvSpPr/>
          <p:nvPr/>
        </p:nvSpPr>
        <p:spPr>
          <a:xfrm>
            <a:off x="0" y="149219"/>
            <a:ext cx="2776538" cy="707886"/>
          </a:xfrm>
          <a:prstGeom prst="rect">
            <a:avLst/>
          </a:prstGeom>
          <a:solidFill>
            <a:srgbClr val="115076"/>
          </a:solidFill>
        </p:spPr>
        <p:txBody>
          <a:bodyPr wrap="square" lIns="91440" tIns="45720" rIns="91440" bIns="45720">
            <a:spAutoFit/>
          </a:bodyPr>
          <a:lstStyle/>
          <a:p>
            <a:pPr algn="ctr"/>
            <a:r>
              <a:rPr lang="en-US" sz="4000" b="1" dirty="0" err="1">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rPr>
              <a:t>C’est</a:t>
            </a:r>
            <a:r>
              <a:rPr lang="en-US" sz="4000" b="1" dirty="0">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rPr>
              <a:t>...</a:t>
            </a:r>
            <a:endParaRPr lang="en-US" sz="4000" b="1" cap="none" spc="0" dirty="0">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endParaRPr>
          </a:p>
        </p:txBody>
      </p:sp>
      <p:sp>
        <p:nvSpPr>
          <p:cNvPr id="32" name="Rectangle 31"/>
          <p:cNvSpPr/>
          <p:nvPr/>
        </p:nvSpPr>
        <p:spPr>
          <a:xfrm>
            <a:off x="5486400" y="210370"/>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p:cNvSpPr/>
          <p:nvPr/>
        </p:nvSpPr>
        <p:spPr>
          <a:xfrm>
            <a:off x="7829550" y="210370"/>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p:cNvSpPr/>
          <p:nvPr/>
        </p:nvSpPr>
        <p:spPr>
          <a:xfrm>
            <a:off x="3143250" y="2194978"/>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p:cNvSpPr/>
          <p:nvPr/>
        </p:nvSpPr>
        <p:spPr>
          <a:xfrm>
            <a:off x="7829550" y="2194978"/>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p:cNvSpPr/>
          <p:nvPr/>
        </p:nvSpPr>
        <p:spPr>
          <a:xfrm>
            <a:off x="5486400" y="4179586"/>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p:cNvSpPr/>
          <p:nvPr/>
        </p:nvSpPr>
        <p:spPr>
          <a:xfrm>
            <a:off x="3143250" y="210370"/>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p:cNvSpPr/>
          <p:nvPr/>
        </p:nvSpPr>
        <p:spPr>
          <a:xfrm>
            <a:off x="7829550" y="4179586"/>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p:cNvSpPr txBox="1"/>
          <p:nvPr/>
        </p:nvSpPr>
        <p:spPr>
          <a:xfrm>
            <a:off x="6769100" y="6494075"/>
            <a:ext cx="3458635"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Victoria Hobson &amp; Stephen Owen</a:t>
            </a:r>
          </a:p>
        </p:txBody>
      </p:sp>
    </p:spTree>
    <p:extLst>
      <p:ext uri="{BB962C8B-B14F-4D97-AF65-F5344CB8AC3E}">
        <p14:creationId xmlns:p14="http://schemas.microsoft.com/office/powerpoint/2010/main" val="3338129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xit" presetSubtype="4" fill="hold" grpId="0" nodeType="clickEffect">
                                  <p:stCondLst>
                                    <p:cond delay="0"/>
                                  </p:stCondLst>
                                  <p:childTnLst>
                                    <p:animEffect transition="out" filter="wipe(down)">
                                      <p:cBhvr>
                                        <p:cTn id="10" dur="500"/>
                                        <p:tgtEl>
                                          <p:spTgt spid="37"/>
                                        </p:tgtEl>
                                      </p:cBhvr>
                                    </p:animEffect>
                                    <p:set>
                                      <p:cBhvr>
                                        <p:cTn id="11" dur="1" fill="hold">
                                          <p:stCondLst>
                                            <p:cond delay="499"/>
                                          </p:stCondLst>
                                        </p:cTn>
                                        <p:tgtEl>
                                          <p:spTgt spid="37"/>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22" presetClass="exit" presetSubtype="4" fill="hold" grpId="0" nodeType="clickEffect">
                                  <p:stCondLst>
                                    <p:cond delay="0"/>
                                  </p:stCondLst>
                                  <p:childTnLst>
                                    <p:animEffect transition="out" filter="wipe(down)">
                                      <p:cBhvr>
                                        <p:cTn id="15" dur="500"/>
                                        <p:tgtEl>
                                          <p:spTgt spid="33"/>
                                        </p:tgtEl>
                                      </p:cBhvr>
                                    </p:animEffect>
                                    <p:set>
                                      <p:cBhvr>
                                        <p:cTn id="16" dur="1" fill="hold">
                                          <p:stCondLst>
                                            <p:cond delay="499"/>
                                          </p:stCondLst>
                                        </p:cTn>
                                        <p:tgtEl>
                                          <p:spTgt spid="33"/>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22" presetClass="exit" presetSubtype="4" fill="hold" grpId="0" nodeType="clickEffect">
                                  <p:stCondLst>
                                    <p:cond delay="0"/>
                                  </p:stCondLst>
                                  <p:childTnLst>
                                    <p:animEffect transition="out" filter="wipe(down)">
                                      <p:cBhvr>
                                        <p:cTn id="20" dur="500"/>
                                        <p:tgtEl>
                                          <p:spTgt spid="39"/>
                                        </p:tgtEl>
                                      </p:cBhvr>
                                    </p:animEffect>
                                    <p:set>
                                      <p:cBhvr>
                                        <p:cTn id="21" dur="1" fill="hold">
                                          <p:stCondLst>
                                            <p:cond delay="499"/>
                                          </p:stCondLst>
                                        </p:cTn>
                                        <p:tgtEl>
                                          <p:spTgt spid="39"/>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22" presetClass="exit" presetSubtype="4" fill="hold" grpId="0" nodeType="clickEffect">
                                  <p:stCondLst>
                                    <p:cond delay="0"/>
                                  </p:stCondLst>
                                  <p:childTnLst>
                                    <p:animEffect transition="out" filter="wipe(down)">
                                      <p:cBhvr>
                                        <p:cTn id="25" dur="500"/>
                                        <p:tgtEl>
                                          <p:spTgt spid="40"/>
                                        </p:tgtEl>
                                      </p:cBhvr>
                                    </p:animEffect>
                                    <p:set>
                                      <p:cBhvr>
                                        <p:cTn id="26" dur="1" fill="hold">
                                          <p:stCondLst>
                                            <p:cond delay="499"/>
                                          </p:stCondLst>
                                        </p:cTn>
                                        <p:tgtEl>
                                          <p:spTgt spid="40"/>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2" presetClass="exit" presetSubtype="4" fill="hold" grpId="0" nodeType="clickEffect">
                                  <p:stCondLst>
                                    <p:cond delay="0"/>
                                  </p:stCondLst>
                                  <p:childTnLst>
                                    <p:animEffect transition="out" filter="wipe(down)">
                                      <p:cBhvr>
                                        <p:cTn id="30" dur="500"/>
                                        <p:tgtEl>
                                          <p:spTgt spid="35"/>
                                        </p:tgtEl>
                                      </p:cBhvr>
                                    </p:animEffect>
                                    <p:set>
                                      <p:cBhvr>
                                        <p:cTn id="31" dur="1" fill="hold">
                                          <p:stCondLst>
                                            <p:cond delay="499"/>
                                          </p:stCondLst>
                                        </p:cTn>
                                        <p:tgtEl>
                                          <p:spTgt spid="35"/>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22" presetClass="exit" presetSubtype="4" fill="hold" grpId="0" nodeType="clickEffect">
                                  <p:stCondLst>
                                    <p:cond delay="0"/>
                                  </p:stCondLst>
                                  <p:childTnLst>
                                    <p:animEffect transition="out" filter="wipe(down)">
                                      <p:cBhvr>
                                        <p:cTn id="35" dur="500"/>
                                        <p:tgtEl>
                                          <p:spTgt spid="36"/>
                                        </p:tgtEl>
                                      </p:cBhvr>
                                    </p:animEffect>
                                    <p:set>
                                      <p:cBhvr>
                                        <p:cTn id="36" dur="1" fill="hold">
                                          <p:stCondLst>
                                            <p:cond delay="499"/>
                                          </p:stCondLst>
                                        </p:cTn>
                                        <p:tgtEl>
                                          <p:spTgt spid="36"/>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22" presetClass="exit" presetSubtype="4" fill="hold" grpId="0" nodeType="clickEffect">
                                  <p:stCondLst>
                                    <p:cond delay="0"/>
                                  </p:stCondLst>
                                  <p:childTnLst>
                                    <p:animEffect transition="out" filter="wipe(down)">
                                      <p:cBhvr>
                                        <p:cTn id="40" dur="500"/>
                                        <p:tgtEl>
                                          <p:spTgt spid="34"/>
                                        </p:tgtEl>
                                      </p:cBhvr>
                                    </p:animEffect>
                                    <p:set>
                                      <p:cBhvr>
                                        <p:cTn id="41" dur="1" fill="hold">
                                          <p:stCondLst>
                                            <p:cond delay="499"/>
                                          </p:stCondLst>
                                        </p:cTn>
                                        <p:tgtEl>
                                          <p:spTgt spid="34"/>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22" presetClass="exit" presetSubtype="4" fill="hold" grpId="0" nodeType="clickEffect">
                                  <p:stCondLst>
                                    <p:cond delay="0"/>
                                  </p:stCondLst>
                                  <p:childTnLst>
                                    <p:animEffect transition="out" filter="wipe(down)">
                                      <p:cBhvr>
                                        <p:cTn id="45" dur="500"/>
                                        <p:tgtEl>
                                          <p:spTgt spid="38"/>
                                        </p:tgtEl>
                                      </p:cBhvr>
                                    </p:animEffect>
                                    <p:set>
                                      <p:cBhvr>
                                        <p:cTn id="46" dur="1" fill="hold">
                                          <p:stCondLst>
                                            <p:cond delay="499"/>
                                          </p:stCondLst>
                                        </p:cTn>
                                        <p:tgtEl>
                                          <p:spTgt spid="38"/>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22" presetClass="exit" presetSubtype="4" fill="hold" grpId="0" nodeType="clickEffect">
                                  <p:stCondLst>
                                    <p:cond delay="0"/>
                                  </p:stCondLst>
                                  <p:childTnLst>
                                    <p:animEffect transition="out" filter="wipe(down)">
                                      <p:cBhvr>
                                        <p:cTn id="50" dur="500"/>
                                        <p:tgtEl>
                                          <p:spTgt spid="32"/>
                                        </p:tgtEl>
                                      </p:cBhvr>
                                    </p:animEffect>
                                    <p:set>
                                      <p:cBhvr>
                                        <p:cTn id="51" dur="1" fill="hold">
                                          <p:stCondLst>
                                            <p:cond delay="499"/>
                                          </p:stCondLst>
                                        </p:cTn>
                                        <p:tgtEl>
                                          <p:spTgt spid="32"/>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37" grpId="0" animBg="1"/>
      <p:bldP spid="34" grpId="0" animBg="1"/>
      <p:bldP spid="18" grpId="0" animBg="1"/>
      <p:bldP spid="32" grpId="0" animBg="1"/>
      <p:bldP spid="33" grpId="0" animBg="1"/>
      <p:bldP spid="35" grpId="0" animBg="1"/>
      <p:bldP spid="36" grpId="0" animBg="1"/>
      <p:bldP spid="38" grpId="0" animBg="1"/>
      <p:bldP spid="39" grpId="0" animBg="1"/>
      <p:bldP spid="4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76358" y="857105"/>
            <a:ext cx="6963234" cy="4890566"/>
          </a:xfrm>
          <a:prstGeom prst="rect">
            <a:avLst/>
          </a:prstGeom>
        </p:spPr>
      </p:pic>
      <p:sp>
        <p:nvSpPr>
          <p:cNvPr id="17" name="Rectangle 16"/>
          <p:cNvSpPr/>
          <p:nvPr/>
        </p:nvSpPr>
        <p:spPr>
          <a:xfrm>
            <a:off x="3418681" y="5148531"/>
            <a:ext cx="6478588" cy="1015663"/>
          </a:xfrm>
          <a:prstGeom prst="rect">
            <a:avLst/>
          </a:prstGeom>
          <a:solidFill>
            <a:srgbClr val="115076"/>
          </a:solidFill>
        </p:spPr>
        <p:txBody>
          <a:bodyPr wrap="square" lIns="91440" tIns="45720" rIns="91440" bIns="45720">
            <a:spAutoFit/>
          </a:bodyPr>
          <a:lstStyle/>
          <a:p>
            <a:pPr algn="ctr"/>
            <a:r>
              <a:rPr lang="en-US" sz="6000" b="1" dirty="0">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rPr>
              <a:t> </a:t>
            </a:r>
            <a:r>
              <a:rPr lang="en-US" sz="6000" b="1" dirty="0" err="1">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rPr>
              <a:t>une</a:t>
            </a:r>
            <a:r>
              <a:rPr lang="en-US" sz="6000" b="1" dirty="0">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rPr>
              <a:t> </a:t>
            </a:r>
            <a:r>
              <a:rPr lang="en-US" sz="6000" b="1" dirty="0" err="1">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rPr>
              <a:t>chambre</a:t>
            </a:r>
            <a:endParaRPr lang="en-US" sz="6000" b="1" cap="none" spc="0" dirty="0">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endParaRPr>
          </a:p>
        </p:txBody>
      </p:sp>
      <p:sp>
        <p:nvSpPr>
          <p:cNvPr id="37" name="Rectangle 36"/>
          <p:cNvSpPr/>
          <p:nvPr/>
        </p:nvSpPr>
        <p:spPr>
          <a:xfrm>
            <a:off x="3143250" y="4180199"/>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p:cNvSpPr/>
          <p:nvPr/>
        </p:nvSpPr>
        <p:spPr>
          <a:xfrm>
            <a:off x="5486400" y="2194978"/>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p:cNvSpPr/>
          <p:nvPr/>
        </p:nvSpPr>
        <p:spPr>
          <a:xfrm>
            <a:off x="0" y="149219"/>
            <a:ext cx="2776538" cy="707886"/>
          </a:xfrm>
          <a:prstGeom prst="rect">
            <a:avLst/>
          </a:prstGeom>
          <a:solidFill>
            <a:srgbClr val="115076"/>
          </a:solidFill>
        </p:spPr>
        <p:txBody>
          <a:bodyPr wrap="square" lIns="91440" tIns="45720" rIns="91440" bIns="45720">
            <a:spAutoFit/>
          </a:bodyPr>
          <a:lstStyle/>
          <a:p>
            <a:pPr algn="ctr"/>
            <a:r>
              <a:rPr lang="en-US" sz="4000" b="1" dirty="0" err="1">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rPr>
              <a:t>C’est</a:t>
            </a:r>
            <a:r>
              <a:rPr lang="en-US" sz="4000" b="1" dirty="0">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rPr>
              <a:t>...</a:t>
            </a:r>
            <a:endParaRPr lang="en-US" sz="4000" b="1" cap="none" spc="0" dirty="0">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endParaRPr>
          </a:p>
        </p:txBody>
      </p:sp>
      <p:sp>
        <p:nvSpPr>
          <p:cNvPr id="32" name="Rectangle 31"/>
          <p:cNvSpPr/>
          <p:nvPr/>
        </p:nvSpPr>
        <p:spPr>
          <a:xfrm>
            <a:off x="5486400" y="210370"/>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p:cNvSpPr/>
          <p:nvPr/>
        </p:nvSpPr>
        <p:spPr>
          <a:xfrm>
            <a:off x="7829550" y="210370"/>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p:cNvSpPr/>
          <p:nvPr/>
        </p:nvSpPr>
        <p:spPr>
          <a:xfrm>
            <a:off x="3143250" y="2194978"/>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p:cNvSpPr/>
          <p:nvPr/>
        </p:nvSpPr>
        <p:spPr>
          <a:xfrm>
            <a:off x="7829550" y="2194978"/>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p:cNvSpPr/>
          <p:nvPr/>
        </p:nvSpPr>
        <p:spPr>
          <a:xfrm>
            <a:off x="5486400" y="4179586"/>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p:cNvSpPr/>
          <p:nvPr/>
        </p:nvSpPr>
        <p:spPr>
          <a:xfrm>
            <a:off x="3143250" y="210370"/>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p:cNvSpPr/>
          <p:nvPr/>
        </p:nvSpPr>
        <p:spPr>
          <a:xfrm>
            <a:off x="7829550" y="4179586"/>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p:cNvSpPr txBox="1"/>
          <p:nvPr/>
        </p:nvSpPr>
        <p:spPr>
          <a:xfrm>
            <a:off x="6769100" y="6494075"/>
            <a:ext cx="3458635"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Victoria Hobson &amp; Stephen Owen</a:t>
            </a:r>
          </a:p>
        </p:txBody>
      </p:sp>
    </p:spTree>
    <p:extLst>
      <p:ext uri="{BB962C8B-B14F-4D97-AF65-F5344CB8AC3E}">
        <p14:creationId xmlns:p14="http://schemas.microsoft.com/office/powerpoint/2010/main" val="1299286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xit" presetSubtype="4" fill="hold" grpId="0" nodeType="clickEffect">
                                  <p:stCondLst>
                                    <p:cond delay="0"/>
                                  </p:stCondLst>
                                  <p:childTnLst>
                                    <p:animEffect transition="out" filter="wipe(down)">
                                      <p:cBhvr>
                                        <p:cTn id="10" dur="500"/>
                                        <p:tgtEl>
                                          <p:spTgt spid="37"/>
                                        </p:tgtEl>
                                      </p:cBhvr>
                                    </p:animEffect>
                                    <p:set>
                                      <p:cBhvr>
                                        <p:cTn id="11" dur="1" fill="hold">
                                          <p:stCondLst>
                                            <p:cond delay="499"/>
                                          </p:stCondLst>
                                        </p:cTn>
                                        <p:tgtEl>
                                          <p:spTgt spid="37"/>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22" presetClass="exit" presetSubtype="4" fill="hold" grpId="0" nodeType="clickEffect">
                                  <p:stCondLst>
                                    <p:cond delay="0"/>
                                  </p:stCondLst>
                                  <p:childTnLst>
                                    <p:animEffect transition="out" filter="wipe(down)">
                                      <p:cBhvr>
                                        <p:cTn id="15" dur="500"/>
                                        <p:tgtEl>
                                          <p:spTgt spid="33"/>
                                        </p:tgtEl>
                                      </p:cBhvr>
                                    </p:animEffect>
                                    <p:set>
                                      <p:cBhvr>
                                        <p:cTn id="16" dur="1" fill="hold">
                                          <p:stCondLst>
                                            <p:cond delay="499"/>
                                          </p:stCondLst>
                                        </p:cTn>
                                        <p:tgtEl>
                                          <p:spTgt spid="33"/>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22" presetClass="exit" presetSubtype="4" fill="hold" grpId="0" nodeType="clickEffect">
                                  <p:stCondLst>
                                    <p:cond delay="0"/>
                                  </p:stCondLst>
                                  <p:childTnLst>
                                    <p:animEffect transition="out" filter="wipe(down)">
                                      <p:cBhvr>
                                        <p:cTn id="20" dur="500"/>
                                        <p:tgtEl>
                                          <p:spTgt spid="39"/>
                                        </p:tgtEl>
                                      </p:cBhvr>
                                    </p:animEffect>
                                    <p:set>
                                      <p:cBhvr>
                                        <p:cTn id="21" dur="1" fill="hold">
                                          <p:stCondLst>
                                            <p:cond delay="499"/>
                                          </p:stCondLst>
                                        </p:cTn>
                                        <p:tgtEl>
                                          <p:spTgt spid="39"/>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22" presetClass="exit" presetSubtype="4" fill="hold" grpId="0" nodeType="clickEffect">
                                  <p:stCondLst>
                                    <p:cond delay="0"/>
                                  </p:stCondLst>
                                  <p:childTnLst>
                                    <p:animEffect transition="out" filter="wipe(down)">
                                      <p:cBhvr>
                                        <p:cTn id="25" dur="500"/>
                                        <p:tgtEl>
                                          <p:spTgt spid="40"/>
                                        </p:tgtEl>
                                      </p:cBhvr>
                                    </p:animEffect>
                                    <p:set>
                                      <p:cBhvr>
                                        <p:cTn id="26" dur="1" fill="hold">
                                          <p:stCondLst>
                                            <p:cond delay="499"/>
                                          </p:stCondLst>
                                        </p:cTn>
                                        <p:tgtEl>
                                          <p:spTgt spid="40"/>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2" presetClass="exit" presetSubtype="4" fill="hold" grpId="0" nodeType="clickEffect">
                                  <p:stCondLst>
                                    <p:cond delay="0"/>
                                  </p:stCondLst>
                                  <p:childTnLst>
                                    <p:animEffect transition="out" filter="wipe(down)">
                                      <p:cBhvr>
                                        <p:cTn id="30" dur="500"/>
                                        <p:tgtEl>
                                          <p:spTgt spid="35"/>
                                        </p:tgtEl>
                                      </p:cBhvr>
                                    </p:animEffect>
                                    <p:set>
                                      <p:cBhvr>
                                        <p:cTn id="31" dur="1" fill="hold">
                                          <p:stCondLst>
                                            <p:cond delay="499"/>
                                          </p:stCondLst>
                                        </p:cTn>
                                        <p:tgtEl>
                                          <p:spTgt spid="35"/>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22" presetClass="exit" presetSubtype="4" fill="hold" grpId="0" nodeType="clickEffect">
                                  <p:stCondLst>
                                    <p:cond delay="0"/>
                                  </p:stCondLst>
                                  <p:childTnLst>
                                    <p:animEffect transition="out" filter="wipe(down)">
                                      <p:cBhvr>
                                        <p:cTn id="35" dur="500"/>
                                        <p:tgtEl>
                                          <p:spTgt spid="36"/>
                                        </p:tgtEl>
                                      </p:cBhvr>
                                    </p:animEffect>
                                    <p:set>
                                      <p:cBhvr>
                                        <p:cTn id="36" dur="1" fill="hold">
                                          <p:stCondLst>
                                            <p:cond delay="499"/>
                                          </p:stCondLst>
                                        </p:cTn>
                                        <p:tgtEl>
                                          <p:spTgt spid="36"/>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22" presetClass="exit" presetSubtype="4" fill="hold" grpId="0" nodeType="clickEffect">
                                  <p:stCondLst>
                                    <p:cond delay="0"/>
                                  </p:stCondLst>
                                  <p:childTnLst>
                                    <p:animEffect transition="out" filter="wipe(down)">
                                      <p:cBhvr>
                                        <p:cTn id="40" dur="500"/>
                                        <p:tgtEl>
                                          <p:spTgt spid="34"/>
                                        </p:tgtEl>
                                      </p:cBhvr>
                                    </p:animEffect>
                                    <p:set>
                                      <p:cBhvr>
                                        <p:cTn id="41" dur="1" fill="hold">
                                          <p:stCondLst>
                                            <p:cond delay="499"/>
                                          </p:stCondLst>
                                        </p:cTn>
                                        <p:tgtEl>
                                          <p:spTgt spid="34"/>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22" presetClass="exit" presetSubtype="4" fill="hold" grpId="0" nodeType="clickEffect">
                                  <p:stCondLst>
                                    <p:cond delay="0"/>
                                  </p:stCondLst>
                                  <p:childTnLst>
                                    <p:animEffect transition="out" filter="wipe(down)">
                                      <p:cBhvr>
                                        <p:cTn id="45" dur="500"/>
                                        <p:tgtEl>
                                          <p:spTgt spid="38"/>
                                        </p:tgtEl>
                                      </p:cBhvr>
                                    </p:animEffect>
                                    <p:set>
                                      <p:cBhvr>
                                        <p:cTn id="46" dur="1" fill="hold">
                                          <p:stCondLst>
                                            <p:cond delay="499"/>
                                          </p:stCondLst>
                                        </p:cTn>
                                        <p:tgtEl>
                                          <p:spTgt spid="38"/>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22" presetClass="exit" presetSubtype="4" fill="hold" grpId="0" nodeType="clickEffect">
                                  <p:stCondLst>
                                    <p:cond delay="0"/>
                                  </p:stCondLst>
                                  <p:childTnLst>
                                    <p:animEffect transition="out" filter="wipe(down)">
                                      <p:cBhvr>
                                        <p:cTn id="50" dur="500"/>
                                        <p:tgtEl>
                                          <p:spTgt spid="32"/>
                                        </p:tgtEl>
                                      </p:cBhvr>
                                    </p:animEffect>
                                    <p:set>
                                      <p:cBhvr>
                                        <p:cTn id="51" dur="1" fill="hold">
                                          <p:stCondLst>
                                            <p:cond delay="499"/>
                                          </p:stCondLst>
                                        </p:cTn>
                                        <p:tgtEl>
                                          <p:spTgt spid="32"/>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37" grpId="0" animBg="1"/>
      <p:bldP spid="34" grpId="0" animBg="1"/>
      <p:bldP spid="18" grpId="0" animBg="1"/>
      <p:bldP spid="32" grpId="0" animBg="1"/>
      <p:bldP spid="33" grpId="0" animBg="1"/>
      <p:bldP spid="35" grpId="0" animBg="1"/>
      <p:bldP spid="36" grpId="0" animBg="1"/>
      <p:bldP spid="38" grpId="0" animBg="1"/>
      <p:bldP spid="39" grpId="0" animBg="1"/>
      <p:bldP spid="4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83464" y="810969"/>
            <a:ext cx="5366460" cy="5205466"/>
          </a:xfrm>
          <a:prstGeom prst="rect">
            <a:avLst/>
          </a:prstGeom>
        </p:spPr>
      </p:pic>
      <p:sp>
        <p:nvSpPr>
          <p:cNvPr id="17" name="Rectangle 16"/>
          <p:cNvSpPr/>
          <p:nvPr/>
        </p:nvSpPr>
        <p:spPr>
          <a:xfrm>
            <a:off x="3327400" y="4656493"/>
            <a:ext cx="6478588" cy="1446550"/>
          </a:xfrm>
          <a:prstGeom prst="rect">
            <a:avLst/>
          </a:prstGeom>
          <a:solidFill>
            <a:srgbClr val="115076"/>
          </a:solidFill>
        </p:spPr>
        <p:txBody>
          <a:bodyPr wrap="square" lIns="91440" tIns="45720" rIns="91440" bIns="45720">
            <a:spAutoFit/>
          </a:bodyPr>
          <a:lstStyle/>
          <a:p>
            <a:pPr algn="ctr"/>
            <a:r>
              <a:rPr lang="en-US" sz="8800" b="1" dirty="0">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rPr>
              <a:t> un </a:t>
            </a:r>
            <a:r>
              <a:rPr lang="en-US" sz="8800" b="1" dirty="0" err="1">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rPr>
              <a:t>chien</a:t>
            </a:r>
            <a:endParaRPr lang="en-US" sz="8800" b="1" cap="none" spc="0" dirty="0">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endParaRPr>
          </a:p>
        </p:txBody>
      </p:sp>
      <p:sp>
        <p:nvSpPr>
          <p:cNvPr id="37" name="Rectangle 36"/>
          <p:cNvSpPr/>
          <p:nvPr/>
        </p:nvSpPr>
        <p:spPr>
          <a:xfrm>
            <a:off x="3143250" y="4180199"/>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p:cNvSpPr/>
          <p:nvPr/>
        </p:nvSpPr>
        <p:spPr>
          <a:xfrm>
            <a:off x="5486400" y="2194978"/>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p:cNvSpPr/>
          <p:nvPr/>
        </p:nvSpPr>
        <p:spPr>
          <a:xfrm>
            <a:off x="0" y="149219"/>
            <a:ext cx="2776538" cy="707886"/>
          </a:xfrm>
          <a:prstGeom prst="rect">
            <a:avLst/>
          </a:prstGeom>
          <a:solidFill>
            <a:srgbClr val="115076"/>
          </a:solidFill>
        </p:spPr>
        <p:txBody>
          <a:bodyPr wrap="square" lIns="91440" tIns="45720" rIns="91440" bIns="45720">
            <a:spAutoFit/>
          </a:bodyPr>
          <a:lstStyle/>
          <a:p>
            <a:pPr algn="ctr"/>
            <a:r>
              <a:rPr lang="en-US" sz="4000" b="1" dirty="0" err="1">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rPr>
              <a:t>C’est</a:t>
            </a:r>
            <a:r>
              <a:rPr lang="en-US" sz="4000" b="1" dirty="0">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rPr>
              <a:t>...</a:t>
            </a:r>
            <a:endParaRPr lang="en-US" sz="4000" b="1" cap="none" spc="0" dirty="0">
              <a:ln w="6600">
                <a:solidFill>
                  <a:schemeClr val="accent2"/>
                </a:solidFill>
                <a:prstDash val="solid"/>
              </a:ln>
              <a:solidFill>
                <a:srgbClr val="FFFFFF"/>
              </a:solidFill>
              <a:effectLst>
                <a:outerShdw dist="38100" dir="2700000" algn="tl" rotWithShape="0">
                  <a:schemeClr val="accent2"/>
                </a:outerShdw>
              </a:effectLst>
              <a:latin typeface="Century Gothic" panose="020B0502020202020204" pitchFamily="34" charset="0"/>
            </a:endParaRPr>
          </a:p>
        </p:txBody>
      </p:sp>
      <p:sp>
        <p:nvSpPr>
          <p:cNvPr id="32" name="Rectangle 31"/>
          <p:cNvSpPr/>
          <p:nvPr/>
        </p:nvSpPr>
        <p:spPr>
          <a:xfrm>
            <a:off x="5486400" y="210370"/>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p:cNvSpPr/>
          <p:nvPr/>
        </p:nvSpPr>
        <p:spPr>
          <a:xfrm>
            <a:off x="7829550" y="210370"/>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p:cNvSpPr/>
          <p:nvPr/>
        </p:nvSpPr>
        <p:spPr>
          <a:xfrm>
            <a:off x="3143250" y="2194978"/>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p:cNvSpPr/>
          <p:nvPr/>
        </p:nvSpPr>
        <p:spPr>
          <a:xfrm>
            <a:off x="7829550" y="2194978"/>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p:cNvSpPr/>
          <p:nvPr/>
        </p:nvSpPr>
        <p:spPr>
          <a:xfrm>
            <a:off x="5486400" y="4179586"/>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p:cNvSpPr/>
          <p:nvPr/>
        </p:nvSpPr>
        <p:spPr>
          <a:xfrm>
            <a:off x="3143250" y="210370"/>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p:cNvSpPr/>
          <p:nvPr/>
        </p:nvSpPr>
        <p:spPr>
          <a:xfrm>
            <a:off x="7829550" y="4179586"/>
            <a:ext cx="2343150" cy="1984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p:cNvSpPr txBox="1"/>
          <p:nvPr/>
        </p:nvSpPr>
        <p:spPr>
          <a:xfrm>
            <a:off x="6769100" y="6494075"/>
            <a:ext cx="3458635"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Victoria Hobson &amp; Stephen Owen</a:t>
            </a:r>
          </a:p>
        </p:txBody>
      </p:sp>
    </p:spTree>
    <p:extLst>
      <p:ext uri="{BB962C8B-B14F-4D97-AF65-F5344CB8AC3E}">
        <p14:creationId xmlns:p14="http://schemas.microsoft.com/office/powerpoint/2010/main" val="2925601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xit" presetSubtype="4" fill="hold" grpId="0" nodeType="clickEffect">
                                  <p:stCondLst>
                                    <p:cond delay="0"/>
                                  </p:stCondLst>
                                  <p:childTnLst>
                                    <p:animEffect transition="out" filter="wipe(down)">
                                      <p:cBhvr>
                                        <p:cTn id="10" dur="500"/>
                                        <p:tgtEl>
                                          <p:spTgt spid="37"/>
                                        </p:tgtEl>
                                      </p:cBhvr>
                                    </p:animEffect>
                                    <p:set>
                                      <p:cBhvr>
                                        <p:cTn id="11" dur="1" fill="hold">
                                          <p:stCondLst>
                                            <p:cond delay="499"/>
                                          </p:stCondLst>
                                        </p:cTn>
                                        <p:tgtEl>
                                          <p:spTgt spid="37"/>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22" presetClass="exit" presetSubtype="4" fill="hold" grpId="0" nodeType="clickEffect">
                                  <p:stCondLst>
                                    <p:cond delay="0"/>
                                  </p:stCondLst>
                                  <p:childTnLst>
                                    <p:animEffect transition="out" filter="wipe(down)">
                                      <p:cBhvr>
                                        <p:cTn id="15" dur="500"/>
                                        <p:tgtEl>
                                          <p:spTgt spid="33"/>
                                        </p:tgtEl>
                                      </p:cBhvr>
                                    </p:animEffect>
                                    <p:set>
                                      <p:cBhvr>
                                        <p:cTn id="16" dur="1" fill="hold">
                                          <p:stCondLst>
                                            <p:cond delay="499"/>
                                          </p:stCondLst>
                                        </p:cTn>
                                        <p:tgtEl>
                                          <p:spTgt spid="33"/>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22" presetClass="exit" presetSubtype="4" fill="hold" grpId="0" nodeType="clickEffect">
                                  <p:stCondLst>
                                    <p:cond delay="0"/>
                                  </p:stCondLst>
                                  <p:childTnLst>
                                    <p:animEffect transition="out" filter="wipe(down)">
                                      <p:cBhvr>
                                        <p:cTn id="20" dur="500"/>
                                        <p:tgtEl>
                                          <p:spTgt spid="39"/>
                                        </p:tgtEl>
                                      </p:cBhvr>
                                    </p:animEffect>
                                    <p:set>
                                      <p:cBhvr>
                                        <p:cTn id="21" dur="1" fill="hold">
                                          <p:stCondLst>
                                            <p:cond delay="499"/>
                                          </p:stCondLst>
                                        </p:cTn>
                                        <p:tgtEl>
                                          <p:spTgt spid="39"/>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22" presetClass="exit" presetSubtype="4" fill="hold" grpId="0" nodeType="clickEffect">
                                  <p:stCondLst>
                                    <p:cond delay="0"/>
                                  </p:stCondLst>
                                  <p:childTnLst>
                                    <p:animEffect transition="out" filter="wipe(down)">
                                      <p:cBhvr>
                                        <p:cTn id="25" dur="500"/>
                                        <p:tgtEl>
                                          <p:spTgt spid="40"/>
                                        </p:tgtEl>
                                      </p:cBhvr>
                                    </p:animEffect>
                                    <p:set>
                                      <p:cBhvr>
                                        <p:cTn id="26" dur="1" fill="hold">
                                          <p:stCondLst>
                                            <p:cond delay="499"/>
                                          </p:stCondLst>
                                        </p:cTn>
                                        <p:tgtEl>
                                          <p:spTgt spid="40"/>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2" presetClass="exit" presetSubtype="4" fill="hold" grpId="0" nodeType="clickEffect">
                                  <p:stCondLst>
                                    <p:cond delay="0"/>
                                  </p:stCondLst>
                                  <p:childTnLst>
                                    <p:animEffect transition="out" filter="wipe(down)">
                                      <p:cBhvr>
                                        <p:cTn id="30" dur="500"/>
                                        <p:tgtEl>
                                          <p:spTgt spid="35"/>
                                        </p:tgtEl>
                                      </p:cBhvr>
                                    </p:animEffect>
                                    <p:set>
                                      <p:cBhvr>
                                        <p:cTn id="31" dur="1" fill="hold">
                                          <p:stCondLst>
                                            <p:cond delay="499"/>
                                          </p:stCondLst>
                                        </p:cTn>
                                        <p:tgtEl>
                                          <p:spTgt spid="35"/>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22" presetClass="exit" presetSubtype="4" fill="hold" grpId="0" nodeType="clickEffect">
                                  <p:stCondLst>
                                    <p:cond delay="0"/>
                                  </p:stCondLst>
                                  <p:childTnLst>
                                    <p:animEffect transition="out" filter="wipe(down)">
                                      <p:cBhvr>
                                        <p:cTn id="35" dur="500"/>
                                        <p:tgtEl>
                                          <p:spTgt spid="36"/>
                                        </p:tgtEl>
                                      </p:cBhvr>
                                    </p:animEffect>
                                    <p:set>
                                      <p:cBhvr>
                                        <p:cTn id="36" dur="1" fill="hold">
                                          <p:stCondLst>
                                            <p:cond delay="499"/>
                                          </p:stCondLst>
                                        </p:cTn>
                                        <p:tgtEl>
                                          <p:spTgt spid="36"/>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22" presetClass="exit" presetSubtype="4" fill="hold" grpId="0" nodeType="clickEffect">
                                  <p:stCondLst>
                                    <p:cond delay="0"/>
                                  </p:stCondLst>
                                  <p:childTnLst>
                                    <p:animEffect transition="out" filter="wipe(down)">
                                      <p:cBhvr>
                                        <p:cTn id="40" dur="500"/>
                                        <p:tgtEl>
                                          <p:spTgt spid="34"/>
                                        </p:tgtEl>
                                      </p:cBhvr>
                                    </p:animEffect>
                                    <p:set>
                                      <p:cBhvr>
                                        <p:cTn id="41" dur="1" fill="hold">
                                          <p:stCondLst>
                                            <p:cond delay="499"/>
                                          </p:stCondLst>
                                        </p:cTn>
                                        <p:tgtEl>
                                          <p:spTgt spid="34"/>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22" presetClass="exit" presetSubtype="4" fill="hold" grpId="0" nodeType="clickEffect">
                                  <p:stCondLst>
                                    <p:cond delay="0"/>
                                  </p:stCondLst>
                                  <p:childTnLst>
                                    <p:animEffect transition="out" filter="wipe(down)">
                                      <p:cBhvr>
                                        <p:cTn id="45" dur="500"/>
                                        <p:tgtEl>
                                          <p:spTgt spid="38"/>
                                        </p:tgtEl>
                                      </p:cBhvr>
                                    </p:animEffect>
                                    <p:set>
                                      <p:cBhvr>
                                        <p:cTn id="46" dur="1" fill="hold">
                                          <p:stCondLst>
                                            <p:cond delay="499"/>
                                          </p:stCondLst>
                                        </p:cTn>
                                        <p:tgtEl>
                                          <p:spTgt spid="38"/>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22" presetClass="exit" presetSubtype="4" fill="hold" grpId="0" nodeType="clickEffect">
                                  <p:stCondLst>
                                    <p:cond delay="0"/>
                                  </p:stCondLst>
                                  <p:childTnLst>
                                    <p:animEffect transition="out" filter="wipe(down)">
                                      <p:cBhvr>
                                        <p:cTn id="50" dur="500"/>
                                        <p:tgtEl>
                                          <p:spTgt spid="32"/>
                                        </p:tgtEl>
                                      </p:cBhvr>
                                    </p:animEffect>
                                    <p:set>
                                      <p:cBhvr>
                                        <p:cTn id="51" dur="1" fill="hold">
                                          <p:stCondLst>
                                            <p:cond delay="499"/>
                                          </p:stCondLst>
                                        </p:cTn>
                                        <p:tgtEl>
                                          <p:spTgt spid="32"/>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37" grpId="0" animBg="1"/>
      <p:bldP spid="34" grpId="0" animBg="1"/>
      <p:bldP spid="18" grpId="0" animBg="1"/>
      <p:bldP spid="32" grpId="0" animBg="1"/>
      <p:bldP spid="33" grpId="0" animBg="1"/>
      <p:bldP spid="35" grpId="0" animBg="1"/>
      <p:bldP spid="36" grpId="0" animBg="1"/>
      <p:bldP spid="38" grpId="0" animBg="1"/>
      <p:bldP spid="39" grpId="0" animBg="1"/>
      <p:bldP spid="40" grpId="0" animBg="1"/>
    </p:bld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rman SSCs Presentation" id="{D7EAE5A2-D63E-41EC-90F5-265942C6CAF1}" vid="{1E1D1D12-6C51-42D5-AE20-3CDAAE0CA8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1248</TotalTime>
  <Words>960</Words>
  <Application>Microsoft Office PowerPoint</Application>
  <PresentationFormat>Widescreen</PresentationFormat>
  <Paragraphs>145</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Century Gothic</vt:lpstr>
      <vt:lpstr>Tw Cen MT</vt:lpstr>
      <vt:lpstr>1_Office Theme</vt:lpstr>
      <vt:lpstr>PowerPoint Presentation</vt:lpstr>
      <vt:lpstr>C’est and un / une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Hawkes</dc:creator>
  <cp:lastModifiedBy>Stephen Owen</cp:lastModifiedBy>
  <cp:revision>202</cp:revision>
  <dcterms:created xsi:type="dcterms:W3CDTF">2019-03-27T07:30:03Z</dcterms:created>
  <dcterms:modified xsi:type="dcterms:W3CDTF">2020-01-07T15:41:11Z</dcterms:modified>
</cp:coreProperties>
</file>