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1"/>
  </p:notesMasterIdLst>
  <p:sldIdLst>
    <p:sldId id="259" r:id="rId4"/>
    <p:sldId id="292" r:id="rId5"/>
    <p:sldId id="297" r:id="rId6"/>
    <p:sldId id="326" r:id="rId7"/>
    <p:sldId id="306" r:id="rId8"/>
    <p:sldId id="327" r:id="rId9"/>
    <p:sldId id="30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Finlayson" initials="NF" lastIdx="7" clrIdx="0">
    <p:extLst>
      <p:ext uri="{19B8F6BF-5375-455C-9EA6-DF929625EA0E}">
        <p15:presenceInfo xmlns:p15="http://schemas.microsoft.com/office/powerpoint/2012/main" userId="Natalie Finlay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115076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66605" autoAdjust="0"/>
  </p:normalViewPr>
  <p:slideViewPr>
    <p:cSldViewPr snapToGrid="0">
      <p:cViewPr varScale="1">
        <p:scale>
          <a:sx n="74" d="100"/>
          <a:sy n="74" d="100"/>
        </p:scale>
        <p:origin x="16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29/04/2020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 out that students normally use the abbreviation</a:t>
            </a:r>
            <a:r>
              <a:rPr lang="en-GB" baseline="0" dirty="0"/>
              <a:t> </a:t>
            </a:r>
            <a:r>
              <a:rPr lang="en-GB" i="1" baseline="0" dirty="0" err="1"/>
              <a:t>Mathe</a:t>
            </a:r>
            <a:r>
              <a:rPr lang="en-GB" baseline="0" dirty="0"/>
              <a:t>, rather than the full form </a:t>
            </a:r>
            <a:r>
              <a:rPr lang="en-GB" i="1" baseline="0" dirty="0" err="1"/>
              <a:t>Mathematik</a:t>
            </a:r>
            <a:r>
              <a:rPr lang="en-GB" i="1" baseline="0" dirty="0"/>
              <a:t>.</a:t>
            </a:r>
          </a:p>
          <a:p>
            <a:endParaRPr lang="en-GB" i="1" baseline="0" dirty="0"/>
          </a:p>
          <a:p>
            <a:r>
              <a:rPr lang="en-GB" b="1" i="0" baseline="0" dirty="0"/>
              <a:t>Note: </a:t>
            </a:r>
            <a:r>
              <a:rPr lang="en-GB" i="0" baseline="0" dirty="0"/>
              <a:t>Students may wonder why </a:t>
            </a:r>
            <a:r>
              <a:rPr lang="en-GB" i="1" baseline="0" dirty="0" err="1"/>
              <a:t>nicht</a:t>
            </a:r>
            <a:r>
              <a:rPr lang="en-GB" i="0" baseline="0" dirty="0"/>
              <a:t> is used as a negation here rather than </a:t>
            </a:r>
            <a:r>
              <a:rPr lang="en-GB" i="1" baseline="0" dirty="0" err="1"/>
              <a:t>kein</a:t>
            </a:r>
            <a:r>
              <a:rPr lang="en-GB" i="1" baseline="0" dirty="0"/>
              <a:t>, </a:t>
            </a:r>
            <a:r>
              <a:rPr lang="en-GB" i="0" baseline="0" dirty="0"/>
              <a:t>as they have learned to negate nouns with </a:t>
            </a:r>
            <a:r>
              <a:rPr lang="en-GB" i="1" baseline="0" dirty="0" err="1"/>
              <a:t>kein</a:t>
            </a:r>
            <a:r>
              <a:rPr lang="en-GB" i="0" baseline="0" dirty="0"/>
              <a:t>. If asked, teacher explains that </a:t>
            </a:r>
            <a:r>
              <a:rPr lang="en-GB" i="1" baseline="0" dirty="0" err="1"/>
              <a:t>Ich</a:t>
            </a:r>
            <a:r>
              <a:rPr lang="en-GB" i="1" baseline="0" dirty="0"/>
              <a:t> mag </a:t>
            </a:r>
            <a:r>
              <a:rPr lang="en-GB" i="1" baseline="0" dirty="0" err="1"/>
              <a:t>kein</a:t>
            </a:r>
            <a:r>
              <a:rPr lang="en-GB" i="1" baseline="0" dirty="0"/>
              <a:t> </a:t>
            </a:r>
            <a:r>
              <a:rPr lang="en-GB" i="1" baseline="0" dirty="0" err="1"/>
              <a:t>Mathe</a:t>
            </a:r>
            <a:r>
              <a:rPr lang="en-GB" i="0" baseline="0" dirty="0"/>
              <a:t> is also correct, but less common (students have not yet learned that nouns used without articles may be negated using either </a:t>
            </a:r>
            <a:r>
              <a:rPr lang="en-GB" i="1" baseline="0" dirty="0" err="1"/>
              <a:t>nicht</a:t>
            </a:r>
            <a:r>
              <a:rPr lang="en-GB" i="0" baseline="0" dirty="0"/>
              <a:t> or </a:t>
            </a:r>
            <a:r>
              <a:rPr lang="en-GB" i="1" baseline="0" dirty="0" err="1"/>
              <a:t>kein</a:t>
            </a:r>
            <a:r>
              <a:rPr lang="en-GB" i="0" baseline="0" dirty="0"/>
              <a:t>. </a:t>
            </a:r>
            <a:r>
              <a:rPr lang="en-GB" i="1" baseline="0" dirty="0" err="1"/>
              <a:t>Nicht</a:t>
            </a:r>
            <a:r>
              <a:rPr lang="en-GB" i="0" baseline="0" dirty="0"/>
              <a:t> is chosen here as this is the more frequently used option).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55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listening exercise, students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practise connecting the first and second person singular forms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mögen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meaning. They also practise this week’s vocabulary, and revise use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make negative statements.</a:t>
            </a:r>
          </a:p>
          <a:p>
            <a:pPr lvl="0"/>
            <a:endParaRPr lang="en-GB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highlight the plural forms of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Fremdsprache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Naturwissenschaft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used here. Teachers can relate this back to the rule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gender for most feminine nouns - add -n/-</a:t>
            </a:r>
            <a:r>
              <a:rPr lang="en-GB" sz="120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Audio (with pronouns obscured) played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letter clicks.</a:t>
            </a:r>
          </a:p>
          <a:p>
            <a:pPr lvl="0"/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words in [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are not voiced.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[Du]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Naturwissenschaften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mag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Naturwissenschaften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mag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Fremdsprachen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[du]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Fremdsprachen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[Du]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mag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mag den Lehrer. [Du]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Lehrer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[Du]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Deutsch. [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 mag Deutsch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If teachers have time, they could pick up on ‘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from sentence E and elicit its meaning from students.  It was revised for last lesson, but is one of those HF words that easily slips off the radar.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90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Full audio (including pronouns)</a:t>
            </a:r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played on letter clicks.</a:t>
            </a:r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 (in pairs) revealed on clicks.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  <a:b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Du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Naturwissenschaften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Naturwissenschaften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Fremdsprachen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Fremdsprachen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Du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 den Lehrer. Du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Lehrer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Du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Deutsch.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mag Deutsch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If teachers have time, they could pick up on ‘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leider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from sentence E and elicit its meaning from students.  It was revised for last lesson, but is one of those HF words that easily slips off the radar.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49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26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Students can check their answers by listening to the recording of the text, which plays on clicking the speaker icon (pronouns included).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Answers revealed individually on clicks. These can be revealed while the audio plays</a:t>
            </a:r>
            <a:r>
              <a:rPr lang="en-GB" baseline="0" dirty="0" smtClean="0"/>
              <a:t>.  The audio is in two parts, </a:t>
            </a:r>
            <a:r>
              <a:rPr lang="en-GB" baseline="0" smtClean="0"/>
              <a:t>for convenience.</a:t>
            </a: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/>
              <a:t>Teacher to draw attention to use of </a:t>
            </a:r>
            <a:r>
              <a:rPr lang="en-GB" i="1" baseline="0" dirty="0" err="1"/>
              <a:t>oder</a:t>
            </a:r>
            <a:r>
              <a:rPr lang="en-GB" i="1" baseline="0" dirty="0"/>
              <a:t>?</a:t>
            </a:r>
            <a:r>
              <a:rPr lang="en-GB" i="0" baseline="0" dirty="0"/>
              <a:t> instead of </a:t>
            </a:r>
            <a:r>
              <a:rPr lang="en-GB" i="1" baseline="0" dirty="0" err="1"/>
              <a:t>nicht</a:t>
            </a:r>
            <a:r>
              <a:rPr lang="en-GB" i="1" baseline="0" dirty="0"/>
              <a:t> </a:t>
            </a:r>
            <a:r>
              <a:rPr lang="en-GB" i="1" baseline="0" dirty="0" err="1"/>
              <a:t>wahr</a:t>
            </a:r>
            <a:r>
              <a:rPr lang="en-GB" i="0" baseline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0" baseline="0" dirty="0"/>
              <a:t>Teacher to explain the use of </a:t>
            </a:r>
            <a:r>
              <a:rPr lang="en-GB" i="1" baseline="0" dirty="0" err="1"/>
              <a:t>es</a:t>
            </a:r>
            <a:r>
              <a:rPr lang="en-GB" i="0" baseline="0" dirty="0"/>
              <a:t> in </a:t>
            </a:r>
            <a:r>
              <a:rPr lang="en-GB" i="1" baseline="0" dirty="0" err="1"/>
              <a:t>Ich</a:t>
            </a:r>
            <a:r>
              <a:rPr lang="en-GB" i="1" baseline="0" dirty="0"/>
              <a:t> </a:t>
            </a:r>
            <a:r>
              <a:rPr lang="en-GB" i="1" baseline="0" dirty="0" err="1"/>
              <a:t>verstehe</a:t>
            </a:r>
            <a:r>
              <a:rPr lang="en-GB" i="1" baseline="0" dirty="0"/>
              <a:t> </a:t>
            </a:r>
            <a:r>
              <a:rPr lang="en-GB" i="1" baseline="0" dirty="0" err="1"/>
              <a:t>es</a:t>
            </a:r>
            <a:r>
              <a:rPr lang="en-GB" i="1" baseline="0" dirty="0"/>
              <a:t> </a:t>
            </a:r>
            <a:r>
              <a:rPr lang="en-GB" i="1" baseline="0" dirty="0" err="1"/>
              <a:t>nicht</a:t>
            </a:r>
            <a:r>
              <a:rPr lang="en-GB" i="0" baseline="0" dirty="0"/>
              <a:t>. Here, </a:t>
            </a:r>
            <a:r>
              <a:rPr lang="en-GB" i="1" baseline="0" dirty="0" err="1"/>
              <a:t>es</a:t>
            </a:r>
            <a:r>
              <a:rPr lang="en-GB" i="0" baseline="0" dirty="0"/>
              <a:t> does not refer to a neuter subject or object, but to a general idea, ‘</a:t>
            </a:r>
            <a:r>
              <a:rPr lang="en-GB" i="1" baseline="0" dirty="0"/>
              <a:t>it</a:t>
            </a:r>
            <a:r>
              <a:rPr lang="en-GB" i="0" baseline="0" dirty="0"/>
              <a:t>’. Students have encountered this before in structures such as </a:t>
            </a:r>
            <a:r>
              <a:rPr lang="en-GB" i="1" baseline="0" dirty="0" err="1"/>
              <a:t>Ist</a:t>
            </a:r>
            <a:r>
              <a:rPr lang="en-GB" i="1" baseline="0" dirty="0"/>
              <a:t> </a:t>
            </a:r>
            <a:r>
              <a:rPr lang="en-GB" i="1" baseline="0" dirty="0" err="1"/>
              <a:t>es</a:t>
            </a:r>
            <a:r>
              <a:rPr lang="en-GB" i="1" baseline="0" dirty="0"/>
              <a:t> warm/</a:t>
            </a:r>
            <a:r>
              <a:rPr lang="en-GB" i="1" baseline="0" dirty="0" err="1"/>
              <a:t>kalt</a:t>
            </a:r>
            <a:r>
              <a:rPr lang="en-GB" i="1" baseline="0" dirty="0"/>
              <a:t> </a:t>
            </a:r>
            <a:r>
              <a:rPr lang="en-GB" i="1" baseline="0" dirty="0" err="1"/>
              <a:t>heute</a:t>
            </a:r>
            <a:r>
              <a:rPr lang="en-GB" i="1" baseline="0" dirty="0"/>
              <a:t> </a:t>
            </a:r>
            <a:r>
              <a:rPr lang="en-GB" i="0" baseline="0" dirty="0"/>
              <a:t>and </a:t>
            </a:r>
            <a:r>
              <a:rPr lang="en-GB" i="1" baseline="0" dirty="0" err="1"/>
              <a:t>Wie</a:t>
            </a:r>
            <a:r>
              <a:rPr lang="en-GB" i="1" baseline="0" dirty="0"/>
              <a:t> </a:t>
            </a:r>
            <a:r>
              <a:rPr lang="en-GB" i="1" baseline="0" dirty="0" err="1"/>
              <a:t>geht</a:t>
            </a:r>
            <a:r>
              <a:rPr lang="en-GB" i="1" baseline="0" dirty="0"/>
              <a:t> </a:t>
            </a:r>
            <a:r>
              <a:rPr lang="en-GB" i="1" baseline="0" dirty="0" err="1"/>
              <a:t>es</a:t>
            </a:r>
            <a:r>
              <a:rPr lang="en-GB" i="1" baseline="0" dirty="0"/>
              <a:t> </a:t>
            </a:r>
            <a:r>
              <a:rPr lang="en-GB" i="1" baseline="0" dirty="0" err="1"/>
              <a:t>dir</a:t>
            </a:r>
            <a:r>
              <a:rPr lang="en-GB" i="0" baseline="0" dirty="0"/>
              <a:t>?</a:t>
            </a:r>
            <a:r>
              <a:rPr lang="en-GB" i="1" baseline="0" dirty="0"/>
              <a:t> </a:t>
            </a:r>
            <a:endParaRPr lang="en-GB" baseline="0" dirty="0"/>
          </a:p>
        </p:txBody>
      </p:sp>
      <p:sp>
        <p:nvSpPr>
          <p:cNvPr id="146" name="Google Shape;14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defRPr/>
            </a:pPr>
            <a:fld id="{00000000-1234-1234-1234-123412341234}" type="slidenum">
              <a:rPr lang="en-GB">
                <a:solidFill>
                  <a:prstClr val="black"/>
                </a:solidFill>
              </a:rPr>
              <a:pPr>
                <a:defRPr/>
              </a:pPr>
              <a:t>6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94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/>
              <a:t>In this exercise, students bring together the first, second and third person forms of </a:t>
            </a:r>
            <a:r>
              <a:rPr lang="en-GB" b="0" i="1" dirty="0" err="1"/>
              <a:t>mögen</a:t>
            </a:r>
            <a:r>
              <a:rPr lang="en-GB" b="0" i="0" dirty="0"/>
              <a:t>,</a:t>
            </a:r>
            <a:r>
              <a:rPr lang="en-GB" b="0" i="0" baseline="0" dirty="0"/>
              <a:t> and practise speaking and writing this week’s vocabulary.</a:t>
            </a:r>
            <a:endParaRPr lang="en-GB" b="0" i="1" dirty="0"/>
          </a:p>
          <a:p>
            <a:endParaRPr lang="en-GB" b="0" i="0" dirty="0"/>
          </a:p>
          <a:p>
            <a:r>
              <a:rPr lang="en-GB" b="0" i="0" dirty="0"/>
              <a:t>The slide can be printed and given to pupils, or they can simply complete in their workbooks.</a:t>
            </a:r>
            <a:endParaRPr lang="en-GB" b="0" dirty="0"/>
          </a:p>
          <a:p>
            <a:endParaRPr lang="en-GB" b="0" dirty="0"/>
          </a:p>
          <a:p>
            <a:r>
              <a:rPr lang="en-GB" b="0" dirty="0"/>
              <a:t>On completion, teacher can elicit oral responses, e.g. </a:t>
            </a:r>
            <a:r>
              <a:rPr lang="en-GB" b="0" i="1" dirty="0"/>
              <a:t>‘Mag Mary </a:t>
            </a:r>
            <a:r>
              <a:rPr lang="en-GB" b="0" i="1" dirty="0" err="1"/>
              <a:t>Musik</a:t>
            </a:r>
            <a:r>
              <a:rPr lang="en-GB" b="0" i="1" dirty="0"/>
              <a:t>?  </a:t>
            </a:r>
            <a:r>
              <a:rPr lang="en-GB" b="0" i="1" dirty="0" err="1"/>
              <a:t>Ja</a:t>
            </a:r>
            <a:r>
              <a:rPr lang="en-GB" b="0" i="1" dirty="0"/>
              <a:t>, Mary mag </a:t>
            </a:r>
            <a:r>
              <a:rPr lang="en-GB" b="0" i="1" dirty="0" err="1"/>
              <a:t>Musik</a:t>
            </a:r>
            <a:r>
              <a:rPr lang="en-GB" b="0" i="0" dirty="0"/>
              <a:t>‘</a:t>
            </a:r>
            <a:r>
              <a:rPr lang="en-GB" b="0" i="1" baseline="0" dirty="0"/>
              <a:t> </a:t>
            </a:r>
            <a:r>
              <a:rPr lang="en-GB" b="0" i="1" dirty="0"/>
              <a:t>etc.</a:t>
            </a: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24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7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13800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77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9983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38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5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5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29/04/2020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99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29/04/2020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0325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29/04/2020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551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29/04/2020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974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29/04/2020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45950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792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24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828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3751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16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87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825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34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526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29/04/2020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8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5" y="6572245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latin typeface="Century Gothic" panose="020B0502020202020204" pitchFamily="34" charset="0"/>
              </a:rPr>
              <a:t/>
            </a: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12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3.wav"/><Relationship Id="rId11" Type="http://schemas.openxmlformats.org/officeDocument/2006/relationships/image" Target="../media/image8.tiff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10" Type="http://schemas.openxmlformats.org/officeDocument/2006/relationships/image" Target="../media/image7.tiff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audio" Target="../media/audio9.wav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8.wav"/><Relationship Id="rId11" Type="http://schemas.openxmlformats.org/officeDocument/2006/relationships/image" Target="../media/image8.tiff"/><Relationship Id="rId5" Type="http://schemas.openxmlformats.org/officeDocument/2006/relationships/audio" Target="../media/audio7.wav"/><Relationship Id="rId15" Type="http://schemas.openxmlformats.org/officeDocument/2006/relationships/image" Target="../media/image13.png"/><Relationship Id="rId10" Type="http://schemas.openxmlformats.org/officeDocument/2006/relationships/image" Target="../media/image7.tiff"/><Relationship Id="rId4" Type="http://schemas.openxmlformats.org/officeDocument/2006/relationships/audio" Target="../media/audio6.wav"/><Relationship Id="rId9" Type="http://schemas.openxmlformats.org/officeDocument/2006/relationships/audio" Target="../media/audio10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microsoft.com/office/2007/relationships/media" Target="../media/media2.wav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8.png"/><Relationship Id="rId4" Type="http://schemas.openxmlformats.org/officeDocument/2006/relationships/audio" Target="../media/media2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image" Target="../media/image8.tiff"/><Relationship Id="rId10" Type="http://schemas.openxmlformats.org/officeDocument/2006/relationships/image" Target="../media/image22.png"/><Relationship Id="rId4" Type="http://schemas.openxmlformats.org/officeDocument/2006/relationships/image" Target="../media/image7.tif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181" y="2429594"/>
            <a:ext cx="8198716" cy="148542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 smtClean="0">
                <a:solidFill>
                  <a:prstClr val="white"/>
                </a:solidFill>
              </a:rPr>
              <a:t>Grammar</a:t>
            </a:r>
            <a:r>
              <a:rPr lang="en-GB" b="1" dirty="0">
                <a:solidFill>
                  <a:prstClr val="white"/>
                </a:solidFill>
              </a:rPr>
              <a:t/>
            </a:r>
            <a:br>
              <a:rPr lang="en-GB" b="1" dirty="0">
                <a:solidFill>
                  <a:prstClr val="white"/>
                </a:solidFill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81" y="3172305"/>
            <a:ext cx="7042527" cy="1120726"/>
          </a:xfrm>
        </p:spPr>
        <p:txBody>
          <a:bodyPr>
            <a:noAutofit/>
          </a:bodyPr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MÖGEN </a:t>
            </a:r>
            <a:r>
              <a:rPr lang="de-DE" dirty="0">
                <a:solidFill>
                  <a:schemeClr val="bg1"/>
                </a:solidFill>
              </a:rPr>
              <a:t>- ich mag / du </a:t>
            </a:r>
            <a:r>
              <a:rPr lang="de-DE" dirty="0" smtClean="0">
                <a:solidFill>
                  <a:schemeClr val="bg1"/>
                </a:solidFill>
              </a:rPr>
              <a:t>magst / er, sie, es 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95181" y="5069525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Y7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1800" dirty="0">
                <a:solidFill>
                  <a:prstClr val="white"/>
                </a:solidFill>
                <a:latin typeface="Century Gothic" panose="020B0502020202020204" pitchFamily="34" charset="0"/>
              </a:rPr>
              <a:t>2.1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xmlns="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95181" y="5922444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Natalie Finlayson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 </a:t>
            </a:r>
            <a:r>
              <a:rPr lang="en-GB" sz="1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14/01/19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"/>
    </mc:Choice>
    <mc:Fallback xmlns="">
      <p:transition spd="slow" advTm="134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2102" y="1410511"/>
            <a:ext cx="11487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Mögen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an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irregular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verb used to talk about things you like and dislike.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4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+ </a:t>
            </a:r>
            <a:r>
              <a:rPr lang="en-GB" sz="24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mögen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=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			</a:t>
            </a:r>
            <a:r>
              <a:rPr lang="en-GB" sz="2400" b="1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Du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+ </a:t>
            </a:r>
            <a:r>
              <a:rPr lang="en-GB" sz="2400" b="1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mögen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= du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magst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	</a:t>
            </a: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565" y="313762"/>
            <a:ext cx="5631481" cy="707849"/>
          </a:xfrm>
        </p:spPr>
        <p:txBody>
          <a:bodyPr>
            <a:normAutofit/>
          </a:bodyPr>
          <a:lstStyle/>
          <a:p>
            <a:r>
              <a:rPr lang="en-GB" sz="3600" b="1" i="1" dirty="0" err="1">
                <a:solidFill>
                  <a:schemeClr val="bg1"/>
                </a:solidFill>
              </a:rPr>
              <a:t>mögen</a:t>
            </a:r>
            <a:r>
              <a:rPr lang="en-GB" sz="3600" b="1" dirty="0">
                <a:solidFill>
                  <a:schemeClr val="bg1"/>
                </a:solidFill>
              </a:rPr>
              <a:t> – to like, liking  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301591" y="258220"/>
            <a:ext cx="157928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Grammatik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2102" y="1410511"/>
            <a:ext cx="1159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8E7C80-D267-4A86-AF3C-B8EB7763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17419" y="3254246"/>
            <a:ext cx="1612141" cy="155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4FC01B-7F33-4B79-905C-20616322A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566" y="4428059"/>
            <a:ext cx="1522338" cy="1551338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flipH="1">
            <a:off x="7320052" y="3565259"/>
            <a:ext cx="2657324" cy="1334149"/>
          </a:xfrm>
          <a:prstGeom prst="wedgeEllipseCallout">
            <a:avLst>
              <a:gd name="adj1" fmla="val -32237"/>
              <a:gd name="adj2" fmla="val 6114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Ja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____ mag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Mathe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! Und du?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3129561" y="2999965"/>
            <a:ext cx="2541639" cy="1334149"/>
          </a:xfrm>
          <a:prstGeom prst="wedgeEllipseCallout">
            <a:avLst>
              <a:gd name="adj1" fmla="val -32237"/>
              <a:gd name="adj2" fmla="val 6114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Magst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___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Mathe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, Mia?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3129560" y="4805462"/>
            <a:ext cx="2541639" cy="1334149"/>
          </a:xfrm>
          <a:prstGeom prst="wedgeEllipseCallout">
            <a:avLst>
              <a:gd name="adj1" fmla="val -32237"/>
              <a:gd name="adj2" fmla="val -60456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Nein, 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____ mag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Mathe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nicht</a:t>
            </a:r>
            <a:r>
              <a:rPr lang="en-GB" sz="22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97035" y="2248641"/>
            <a:ext cx="1535404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915421" y="2209845"/>
            <a:ext cx="2105614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9021035" y="2143737"/>
            <a:ext cx="1535404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563461" y="3132155"/>
            <a:ext cx="568978" cy="398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63213" y="3691948"/>
            <a:ext cx="641032" cy="398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endParaRPr lang="en-GB" sz="2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58216" y="1999930"/>
            <a:ext cx="2574756" cy="2000069"/>
          </a:xfrm>
          <a:prstGeom prst="wedgeRoundRectCallout">
            <a:avLst>
              <a:gd name="adj1" fmla="val -62648"/>
              <a:gd name="adj2" fmla="val 22520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Remember! </a:t>
            </a:r>
          </a:p>
          <a:p>
            <a:pPr algn="ctr"/>
            <a:r>
              <a:rPr lang="en-GB" sz="2200" dirty="0">
                <a:latin typeface="Century Gothic" panose="020B0502020202020204" pitchFamily="34" charset="0"/>
              </a:rPr>
              <a:t>To ask a yes/no question, </a:t>
            </a:r>
            <a:r>
              <a:rPr lang="en-GB" sz="2200" b="1" dirty="0">
                <a:latin typeface="Century Gothic" panose="020B0502020202020204" pitchFamily="34" charset="0"/>
              </a:rPr>
              <a:t>swap</a:t>
            </a:r>
            <a:r>
              <a:rPr lang="en-GB" sz="2200" dirty="0">
                <a:latin typeface="Century Gothic" panose="020B0502020202020204" pitchFamily="34" charset="0"/>
              </a:rPr>
              <a:t> the verb and subject.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5453545" y="4173839"/>
            <a:ext cx="2579427" cy="2000069"/>
          </a:xfrm>
          <a:prstGeom prst="wedgeRoundRectCallout">
            <a:avLst>
              <a:gd name="adj1" fmla="val -62648"/>
              <a:gd name="adj2" fmla="val -23198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latin typeface="Century Gothic" panose="020B0502020202020204" pitchFamily="34" charset="0"/>
              </a:rPr>
              <a:t>To say you </a:t>
            </a:r>
            <a:r>
              <a:rPr lang="en-GB" sz="2200" b="1" dirty="0">
                <a:latin typeface="Century Gothic" panose="020B0502020202020204" pitchFamily="34" charset="0"/>
              </a:rPr>
              <a:t>don’t like</a:t>
            </a:r>
            <a:r>
              <a:rPr lang="en-GB" sz="2200" dirty="0">
                <a:latin typeface="Century Gothic" panose="020B0502020202020204" pitchFamily="34" charset="0"/>
              </a:rPr>
              <a:t> something, add </a:t>
            </a:r>
            <a:r>
              <a:rPr lang="en-GB" sz="2200" i="1" dirty="0" err="1">
                <a:latin typeface="Century Gothic" panose="020B0502020202020204" pitchFamily="34" charset="0"/>
              </a:rPr>
              <a:t>nicht</a:t>
            </a:r>
            <a:r>
              <a:rPr lang="en-GB" sz="2200" dirty="0">
                <a:latin typeface="Century Gothic" panose="020B0502020202020204" pitchFamily="34" charset="0"/>
              </a:rPr>
              <a:t> to the end of your statement.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70232" y="4932929"/>
            <a:ext cx="641032" cy="3985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endParaRPr lang="en-GB" sz="2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0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1" grpId="0" animBg="1"/>
      <p:bldP spid="24" grpId="0" animBg="1"/>
      <p:bldP spid="25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886" y="338225"/>
            <a:ext cx="511279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Wer</a:t>
            </a:r>
            <a:r>
              <a:rPr lang="en-GB" sz="3600" b="1" dirty="0">
                <a:solidFill>
                  <a:schemeClr val="bg1"/>
                </a:solidFill>
              </a:rPr>
              <a:t> mag was?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A37B2CF-F27A-454D-970F-E6B46CF980F8}"/>
              </a:ext>
            </a:extLst>
          </p:cNvPr>
          <p:cNvSpPr/>
          <p:nvPr/>
        </p:nvSpPr>
        <p:spPr>
          <a:xfrm>
            <a:off x="10722148" y="254800"/>
            <a:ext cx="1169814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A500173-7AE1-4980-9C52-2DFAE38768EA}"/>
              </a:ext>
            </a:extLst>
          </p:cNvPr>
          <p:cNvSpPr txBox="1"/>
          <p:nvPr/>
        </p:nvSpPr>
        <p:spPr>
          <a:xfrm>
            <a:off x="216358" y="1262382"/>
            <a:ext cx="1152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Wolfgang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redet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mit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Mia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über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die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Wer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mag was?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4" name="Table 24" descr="Table for exercises">
            <a:extLst>
              <a:ext uri="{FF2B5EF4-FFF2-40B4-BE49-F238E27FC236}">
                <a16:creationId xmlns:a16="http://schemas.microsoft.com/office/drawing/2014/main" xmlns="" id="{1E39B82F-41F3-4CE0-B621-32FEC7913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919214"/>
              </p:ext>
            </p:extLst>
          </p:nvPr>
        </p:nvGraphicFramePr>
        <p:xfrm>
          <a:off x="2996871" y="1904136"/>
          <a:ext cx="6713472" cy="415858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63679">
                  <a:extLst>
                    <a:ext uri="{9D8B030D-6E8A-4147-A177-3AD203B41FA5}">
                      <a16:colId xmlns:a16="http://schemas.microsoft.com/office/drawing/2014/main" xmlns="" val="2218395770"/>
                    </a:ext>
                  </a:extLst>
                </a:gridCol>
                <a:gridCol w="1898695">
                  <a:extLst>
                    <a:ext uri="{9D8B030D-6E8A-4147-A177-3AD203B41FA5}">
                      <a16:colId xmlns:a16="http://schemas.microsoft.com/office/drawing/2014/main" xmlns="" val="3328270413"/>
                    </a:ext>
                  </a:extLst>
                </a:gridCol>
                <a:gridCol w="2057413">
                  <a:extLst>
                    <a:ext uri="{9D8B030D-6E8A-4147-A177-3AD203B41FA5}">
                      <a16:colId xmlns:a16="http://schemas.microsoft.com/office/drawing/2014/main" xmlns="" val="313040105"/>
                    </a:ext>
                  </a:extLst>
                </a:gridCol>
                <a:gridCol w="2093685">
                  <a:extLst>
                    <a:ext uri="{9D8B030D-6E8A-4147-A177-3AD203B41FA5}">
                      <a16:colId xmlns:a16="http://schemas.microsoft.com/office/drawing/2014/main" xmlns="" val="4057324009"/>
                    </a:ext>
                  </a:extLst>
                </a:gridCol>
              </a:tblGrid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9287854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600" dirty="0">
                          <a:latin typeface="Century" panose="02040604050505020304" pitchFamily="18" charset="0"/>
                        </a:rPr>
                        <a:t>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4955753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4331294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8564831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3184148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0453463"/>
                  </a:ext>
                </a:extLst>
              </a:tr>
            </a:tbl>
          </a:graphicData>
        </a:graphic>
      </p:graphicFrame>
      <p:sp>
        <p:nvSpPr>
          <p:cNvPr id="26" name="Google Shape;613;p26">
            <a:hlinkClick r:id="" action="ppaction://noaction" highlightClick="1">
              <a:snd r:embed="rId4" name="1A - Q.wav"/>
            </a:hlinkClick>
            <a:extLst>
              <a:ext uri="{FF2B5EF4-FFF2-40B4-BE49-F238E27FC236}">
                <a16:creationId xmlns:a16="http://schemas.microsoft.com/office/drawing/2014/main" xmlns="" id="{E81506B0-A3F8-47F6-A818-34153DC67087}"/>
              </a:ext>
            </a:extLst>
          </p:cNvPr>
          <p:cNvSpPr/>
          <p:nvPr/>
        </p:nvSpPr>
        <p:spPr>
          <a:xfrm>
            <a:off x="3145821" y="2774815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614;p26">
            <a:hlinkClick r:id="" action="ppaction://noaction" highlightClick="1">
              <a:snd r:embed="rId5" name="1B - Q.wav"/>
            </a:hlinkClick>
            <a:extLst>
              <a:ext uri="{FF2B5EF4-FFF2-40B4-BE49-F238E27FC236}">
                <a16:creationId xmlns:a16="http://schemas.microsoft.com/office/drawing/2014/main" xmlns="" id="{2A2E30D2-841A-4ED1-B670-1C83F228DED0}"/>
              </a:ext>
            </a:extLst>
          </p:cNvPr>
          <p:cNvSpPr/>
          <p:nvPr/>
        </p:nvSpPr>
        <p:spPr>
          <a:xfrm>
            <a:off x="3145574" y="3465438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Google Shape;615;p26">
            <a:hlinkClick r:id="" action="ppaction://noaction" highlightClick="1">
              <a:snd r:embed="rId6" name="1C - Q.wav"/>
            </a:hlinkClick>
            <a:extLst>
              <a:ext uri="{FF2B5EF4-FFF2-40B4-BE49-F238E27FC236}">
                <a16:creationId xmlns:a16="http://schemas.microsoft.com/office/drawing/2014/main" xmlns="" id="{598D57C1-09CA-4B85-A901-8BF5F8E2B844}"/>
              </a:ext>
            </a:extLst>
          </p:cNvPr>
          <p:cNvSpPr/>
          <p:nvPr/>
        </p:nvSpPr>
        <p:spPr>
          <a:xfrm>
            <a:off x="3144865" y="4156061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9" name="Google Shape;616;p26">
            <a:hlinkClick r:id="" action="ppaction://noaction" highlightClick="1">
              <a:snd r:embed="rId7" name="1D - Q.wav"/>
            </a:hlinkClick>
            <a:extLst>
              <a:ext uri="{FF2B5EF4-FFF2-40B4-BE49-F238E27FC236}">
                <a16:creationId xmlns:a16="http://schemas.microsoft.com/office/drawing/2014/main" xmlns="" id="{E034BFCB-0288-4166-9636-7DA2D26FF970}"/>
              </a:ext>
            </a:extLst>
          </p:cNvPr>
          <p:cNvSpPr/>
          <p:nvPr/>
        </p:nvSpPr>
        <p:spPr>
          <a:xfrm>
            <a:off x="3140383" y="4846684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" name="Picture 2" descr="Man in front of white boar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26" y="4651142"/>
            <a:ext cx="748630" cy="7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Google Shape;616;p26">
            <a:hlinkClick r:id="" action="ppaction://noaction" highlightClick="1">
              <a:snd r:embed="rId9" name="1E - Q.wav"/>
            </a:hlinkClick>
            <a:extLst>
              <a:ext uri="{FF2B5EF4-FFF2-40B4-BE49-F238E27FC236}">
                <a16:creationId xmlns:a16="http://schemas.microsoft.com/office/drawing/2014/main" xmlns="" id="{E034BFCB-0288-4166-9636-7DA2D26FF970}"/>
              </a:ext>
            </a:extLst>
          </p:cNvPr>
          <p:cNvSpPr/>
          <p:nvPr/>
        </p:nvSpPr>
        <p:spPr>
          <a:xfrm>
            <a:off x="3145821" y="5537308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38E7C80-D267-4A86-AF3C-B8EB776331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689799" y="1958361"/>
            <a:ext cx="573207" cy="55154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5B4FC01B-7F33-4B79-905C-20616322A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7781" y="1968487"/>
            <a:ext cx="537787" cy="548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4243" y="1994493"/>
            <a:ext cx="1261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endParaRPr lang="en-GB" sz="2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70924" y="2016073"/>
            <a:ext cx="1261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du</a:t>
            </a:r>
          </a:p>
        </p:txBody>
      </p:sp>
      <p:pic>
        <p:nvPicPr>
          <p:cNvPr id="58" name="Picture 4" descr="Chemical Lab Flasks Clip 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64" y="2714335"/>
            <a:ext cx="478299" cy="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Waving German Flag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75" y="5521735"/>
            <a:ext cx="543830" cy="4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874494" y="3465438"/>
            <a:ext cx="1566176" cy="340899"/>
            <a:chOff x="8731256" y="2148819"/>
            <a:chExt cx="2114610" cy="404199"/>
          </a:xfrm>
        </p:grpSpPr>
        <p:pic>
          <p:nvPicPr>
            <p:cNvPr id="32" name="Picture 4" descr="United Kingdom Flag Clip Ar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1256" y="2154001"/>
              <a:ext cx="696630" cy="39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Spain Clip Ar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256" y="2148819"/>
              <a:ext cx="604493" cy="402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France Clip Ar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567" y="2148819"/>
              <a:ext cx="606299" cy="40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2" descr="Painter Color Palette With Brush Cartoon Clip 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41" y="4119957"/>
            <a:ext cx="414752" cy="40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37" y="4119957"/>
            <a:ext cx="613826" cy="4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886" y="338225"/>
            <a:ext cx="5804748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Wer</a:t>
            </a:r>
            <a:r>
              <a:rPr lang="en-GB" sz="3600" b="1" dirty="0">
                <a:solidFill>
                  <a:schemeClr val="bg1"/>
                </a:solidFill>
              </a:rPr>
              <a:t> mag was? (</a:t>
            </a:r>
            <a:r>
              <a:rPr lang="en-GB" sz="3600" b="1" dirty="0" err="1">
                <a:solidFill>
                  <a:schemeClr val="bg1"/>
                </a:solidFill>
              </a:rPr>
              <a:t>Antworten</a:t>
            </a:r>
            <a:r>
              <a:rPr lang="en-GB" sz="3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A37B2CF-F27A-454D-970F-E6B46CF980F8}"/>
              </a:ext>
            </a:extLst>
          </p:cNvPr>
          <p:cNvSpPr/>
          <p:nvPr/>
        </p:nvSpPr>
        <p:spPr>
          <a:xfrm>
            <a:off x="10722148" y="254800"/>
            <a:ext cx="1169814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A500173-7AE1-4980-9C52-2DFAE38768EA}"/>
              </a:ext>
            </a:extLst>
          </p:cNvPr>
          <p:cNvSpPr txBox="1"/>
          <p:nvPr/>
        </p:nvSpPr>
        <p:spPr>
          <a:xfrm>
            <a:off x="216358" y="1247470"/>
            <a:ext cx="1152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Wolfgang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redet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mit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Mia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über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die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Schule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Wer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</a:rPr>
              <a:t> mag was?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4" name="Table 24" descr="Table for exercises">
            <a:extLst>
              <a:ext uri="{FF2B5EF4-FFF2-40B4-BE49-F238E27FC236}">
                <a16:creationId xmlns:a16="http://schemas.microsoft.com/office/drawing/2014/main" xmlns="" id="{1E39B82F-41F3-4CE0-B621-32FEC791372C}"/>
              </a:ext>
            </a:extLst>
          </p:cNvPr>
          <p:cNvGraphicFramePr>
            <a:graphicFrameLocks noGrp="1"/>
          </p:cNvGraphicFramePr>
          <p:nvPr/>
        </p:nvGraphicFramePr>
        <p:xfrm>
          <a:off x="2996871" y="1904136"/>
          <a:ext cx="6713472" cy="4158582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63679">
                  <a:extLst>
                    <a:ext uri="{9D8B030D-6E8A-4147-A177-3AD203B41FA5}">
                      <a16:colId xmlns:a16="http://schemas.microsoft.com/office/drawing/2014/main" xmlns="" val="2218395770"/>
                    </a:ext>
                  </a:extLst>
                </a:gridCol>
                <a:gridCol w="1898695">
                  <a:extLst>
                    <a:ext uri="{9D8B030D-6E8A-4147-A177-3AD203B41FA5}">
                      <a16:colId xmlns:a16="http://schemas.microsoft.com/office/drawing/2014/main" xmlns="" val="3328270413"/>
                    </a:ext>
                  </a:extLst>
                </a:gridCol>
                <a:gridCol w="2057413">
                  <a:extLst>
                    <a:ext uri="{9D8B030D-6E8A-4147-A177-3AD203B41FA5}">
                      <a16:colId xmlns:a16="http://schemas.microsoft.com/office/drawing/2014/main" xmlns="" val="313040105"/>
                    </a:ext>
                  </a:extLst>
                </a:gridCol>
                <a:gridCol w="2093685">
                  <a:extLst>
                    <a:ext uri="{9D8B030D-6E8A-4147-A177-3AD203B41FA5}">
                      <a16:colId xmlns:a16="http://schemas.microsoft.com/office/drawing/2014/main" xmlns="" val="4057324009"/>
                    </a:ext>
                  </a:extLst>
                </a:gridCol>
              </a:tblGrid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9287854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GB" sz="1600" dirty="0">
                          <a:latin typeface="Century" panose="02040604050505020304" pitchFamily="18" charset="0"/>
                        </a:rPr>
                        <a:t>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4955753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4331294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8564831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3184148"/>
                  </a:ext>
                </a:extLst>
              </a:tr>
              <a:tr h="69309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1600" dirty="0">
                        <a:latin typeface="Century" panose="020406040505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0453463"/>
                  </a:ext>
                </a:extLst>
              </a:tr>
            </a:tbl>
          </a:graphicData>
        </a:graphic>
      </p:graphicFrame>
      <p:sp>
        <p:nvSpPr>
          <p:cNvPr id="26" name="Google Shape;613;p26">
            <a:hlinkClick r:id="" action="ppaction://noaction" highlightClick="1">
              <a:snd r:embed="rId4" name="1A - A.wav"/>
            </a:hlinkClick>
            <a:extLst>
              <a:ext uri="{FF2B5EF4-FFF2-40B4-BE49-F238E27FC236}">
                <a16:creationId xmlns:a16="http://schemas.microsoft.com/office/drawing/2014/main" xmlns="" id="{E81506B0-A3F8-47F6-A818-34153DC67087}"/>
              </a:ext>
            </a:extLst>
          </p:cNvPr>
          <p:cNvSpPr/>
          <p:nvPr/>
        </p:nvSpPr>
        <p:spPr>
          <a:xfrm>
            <a:off x="3145821" y="2774815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 descr="black cross">
            <a:extLst>
              <a:ext uri="{FF2B5EF4-FFF2-40B4-BE49-F238E27FC236}">
                <a16:creationId xmlns:a16="http://schemas.microsoft.com/office/drawing/2014/main" xmlns="" id="{81DC4C5E-A443-4B7E-8A40-A8F17DD2D82D}"/>
              </a:ext>
            </a:extLst>
          </p:cNvPr>
          <p:cNvSpPr txBox="1"/>
          <p:nvPr/>
        </p:nvSpPr>
        <p:spPr>
          <a:xfrm>
            <a:off x="6480787" y="2701123"/>
            <a:ext cx="623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115076"/>
                </a:solidFill>
                <a:latin typeface="Century" panose="02040604050505020304" pitchFamily="18" charset="0"/>
              </a:rPr>
              <a:t>✔</a:t>
            </a:r>
          </a:p>
        </p:txBody>
      </p:sp>
      <p:sp>
        <p:nvSpPr>
          <p:cNvPr id="37" name="TextBox 36" descr="black checkmark">
            <a:extLst>
              <a:ext uri="{FF2B5EF4-FFF2-40B4-BE49-F238E27FC236}">
                <a16:creationId xmlns:a16="http://schemas.microsoft.com/office/drawing/2014/main" xmlns="" id="{0B2C84E0-831D-4E7D-B0F2-16F50071930D}"/>
              </a:ext>
            </a:extLst>
          </p:cNvPr>
          <p:cNvSpPr txBox="1"/>
          <p:nvPr/>
        </p:nvSpPr>
        <p:spPr>
          <a:xfrm>
            <a:off x="8437888" y="2764381"/>
            <a:ext cx="527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15076"/>
                </a:solidFill>
                <a:latin typeface="Century Gothic" panose="020B0502020202020204" pitchFamily="34" charset="0"/>
              </a:rPr>
              <a:t>✖</a:t>
            </a:r>
            <a:endParaRPr lang="en-GB" sz="22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27" name="Google Shape;614;p26">
            <a:hlinkClick r:id="" action="ppaction://noaction" highlightClick="1">
              <a:snd r:embed="rId5" name="1B - A.wav"/>
            </a:hlinkClick>
            <a:extLst>
              <a:ext uri="{FF2B5EF4-FFF2-40B4-BE49-F238E27FC236}">
                <a16:creationId xmlns:a16="http://schemas.microsoft.com/office/drawing/2014/main" xmlns="" id="{2A2E30D2-841A-4ED1-B670-1C83F228DED0}"/>
              </a:ext>
            </a:extLst>
          </p:cNvPr>
          <p:cNvSpPr/>
          <p:nvPr/>
        </p:nvSpPr>
        <p:spPr>
          <a:xfrm>
            <a:off x="3145574" y="3465438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8" name="TextBox 37" descr="black cross">
            <a:extLst>
              <a:ext uri="{FF2B5EF4-FFF2-40B4-BE49-F238E27FC236}">
                <a16:creationId xmlns:a16="http://schemas.microsoft.com/office/drawing/2014/main" xmlns="" id="{65E0F4A9-08AC-4BD1-AF5F-3AC6573D59F1}"/>
              </a:ext>
            </a:extLst>
          </p:cNvPr>
          <p:cNvSpPr txBox="1"/>
          <p:nvPr/>
        </p:nvSpPr>
        <p:spPr>
          <a:xfrm>
            <a:off x="6480787" y="3395813"/>
            <a:ext cx="6232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15076"/>
                </a:solidFill>
                <a:latin typeface="Century Gothic" panose="020B0502020202020204" pitchFamily="34" charset="0"/>
              </a:rPr>
              <a:t>✖</a:t>
            </a:r>
            <a:endParaRPr lang="en-GB" sz="22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40" name="TextBox 39" descr="black checkmark">
            <a:extLst>
              <a:ext uri="{FF2B5EF4-FFF2-40B4-BE49-F238E27FC236}">
                <a16:creationId xmlns:a16="http://schemas.microsoft.com/office/drawing/2014/main" xmlns="" id="{E09B2B03-159C-4DF8-8358-6D2D3656D0AA}"/>
              </a:ext>
            </a:extLst>
          </p:cNvPr>
          <p:cNvSpPr txBox="1"/>
          <p:nvPr/>
        </p:nvSpPr>
        <p:spPr>
          <a:xfrm>
            <a:off x="8415752" y="3445287"/>
            <a:ext cx="527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✔</a:t>
            </a:r>
          </a:p>
        </p:txBody>
      </p:sp>
      <p:sp>
        <p:nvSpPr>
          <p:cNvPr id="28" name="Google Shape;615;p26">
            <a:hlinkClick r:id="" action="ppaction://noaction" highlightClick="1">
              <a:snd r:embed="rId6" name="1C - A.wav"/>
            </a:hlinkClick>
            <a:extLst>
              <a:ext uri="{FF2B5EF4-FFF2-40B4-BE49-F238E27FC236}">
                <a16:creationId xmlns:a16="http://schemas.microsoft.com/office/drawing/2014/main" xmlns="" id="{598D57C1-09CA-4B85-A901-8BF5F8E2B844}"/>
              </a:ext>
            </a:extLst>
          </p:cNvPr>
          <p:cNvSpPr/>
          <p:nvPr/>
        </p:nvSpPr>
        <p:spPr>
          <a:xfrm>
            <a:off x="3144865" y="4156061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2" name="TextBox 41" descr="black checkmark">
            <a:extLst>
              <a:ext uri="{FF2B5EF4-FFF2-40B4-BE49-F238E27FC236}">
                <a16:creationId xmlns:a16="http://schemas.microsoft.com/office/drawing/2014/main" xmlns="" id="{92C00245-4A46-44B7-8EF6-C0F601A01478}"/>
              </a:ext>
            </a:extLst>
          </p:cNvPr>
          <p:cNvSpPr txBox="1"/>
          <p:nvPr/>
        </p:nvSpPr>
        <p:spPr>
          <a:xfrm>
            <a:off x="6491855" y="4090503"/>
            <a:ext cx="527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✔</a:t>
            </a:r>
          </a:p>
        </p:txBody>
      </p:sp>
      <p:sp>
        <p:nvSpPr>
          <p:cNvPr id="41" name="TextBox 40" descr="black cross">
            <a:extLst>
              <a:ext uri="{FF2B5EF4-FFF2-40B4-BE49-F238E27FC236}">
                <a16:creationId xmlns:a16="http://schemas.microsoft.com/office/drawing/2014/main" xmlns="" id="{1BD1630E-5D6E-46A8-817B-6271C66EFA56}"/>
              </a:ext>
            </a:extLst>
          </p:cNvPr>
          <p:cNvSpPr txBox="1"/>
          <p:nvPr/>
        </p:nvSpPr>
        <p:spPr>
          <a:xfrm>
            <a:off x="8437888" y="4126193"/>
            <a:ext cx="505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dirty="0">
                <a:solidFill>
                  <a:srgbClr val="115076"/>
                </a:solidFill>
                <a:latin typeface="Century" panose="02040604050505020304" pitchFamily="18" charset="0"/>
              </a:rPr>
              <a:t>✔</a:t>
            </a:r>
          </a:p>
        </p:txBody>
      </p:sp>
      <p:sp>
        <p:nvSpPr>
          <p:cNvPr id="29" name="Google Shape;616;p26">
            <a:hlinkClick r:id="" action="ppaction://noaction" highlightClick="1">
              <a:snd r:embed="rId7" name="1D - A.wav"/>
            </a:hlinkClick>
            <a:extLst>
              <a:ext uri="{FF2B5EF4-FFF2-40B4-BE49-F238E27FC236}">
                <a16:creationId xmlns:a16="http://schemas.microsoft.com/office/drawing/2014/main" xmlns="" id="{E034BFCB-0288-4166-9636-7DA2D26FF970}"/>
              </a:ext>
            </a:extLst>
          </p:cNvPr>
          <p:cNvSpPr/>
          <p:nvPr/>
        </p:nvSpPr>
        <p:spPr>
          <a:xfrm>
            <a:off x="3140383" y="4846684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3" name="TextBox 42" descr="black cross">
            <a:extLst>
              <a:ext uri="{FF2B5EF4-FFF2-40B4-BE49-F238E27FC236}">
                <a16:creationId xmlns:a16="http://schemas.microsoft.com/office/drawing/2014/main" xmlns="" id="{35A4C22D-E126-4E27-A11F-84DD99837C90}"/>
              </a:ext>
            </a:extLst>
          </p:cNvPr>
          <p:cNvSpPr txBox="1"/>
          <p:nvPr/>
        </p:nvSpPr>
        <p:spPr>
          <a:xfrm>
            <a:off x="6491855" y="4785193"/>
            <a:ext cx="505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200" dirty="0">
                <a:solidFill>
                  <a:srgbClr val="115076"/>
                </a:solidFill>
                <a:latin typeface="Century" panose="02040604050505020304" pitchFamily="18" charset="0"/>
              </a:rPr>
              <a:t>✔</a:t>
            </a:r>
          </a:p>
        </p:txBody>
      </p:sp>
      <p:pic>
        <p:nvPicPr>
          <p:cNvPr id="2" name="Picture 2" descr="Man in front of white boar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26" y="4651142"/>
            <a:ext cx="748630" cy="74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 descr="black checkmark">
            <a:extLst>
              <a:ext uri="{FF2B5EF4-FFF2-40B4-BE49-F238E27FC236}">
                <a16:creationId xmlns:a16="http://schemas.microsoft.com/office/drawing/2014/main" xmlns="" id="{6372F0EF-44B6-4168-B1D7-653482B50320}"/>
              </a:ext>
            </a:extLst>
          </p:cNvPr>
          <p:cNvSpPr txBox="1"/>
          <p:nvPr/>
        </p:nvSpPr>
        <p:spPr>
          <a:xfrm>
            <a:off x="8437888" y="4807099"/>
            <a:ext cx="527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 dirty="0">
                <a:solidFill>
                  <a:srgbClr val="115076"/>
                </a:solidFill>
                <a:latin typeface="Century Gothic" panose="020B0502020202020204" pitchFamily="34" charset="0"/>
              </a:rPr>
              <a:t>✖</a:t>
            </a:r>
            <a:endParaRPr lang="en-GB" sz="22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33" name="Google Shape;616;p26">
            <a:hlinkClick r:id="" action="ppaction://noaction" highlightClick="1">
              <a:snd r:embed="rId9" name="1E - A.wav"/>
            </a:hlinkClick>
            <a:extLst>
              <a:ext uri="{FF2B5EF4-FFF2-40B4-BE49-F238E27FC236}">
                <a16:creationId xmlns:a16="http://schemas.microsoft.com/office/drawing/2014/main" xmlns="" id="{E034BFCB-0288-4166-9636-7DA2D26FF970}"/>
              </a:ext>
            </a:extLst>
          </p:cNvPr>
          <p:cNvSpPr/>
          <p:nvPr/>
        </p:nvSpPr>
        <p:spPr>
          <a:xfrm>
            <a:off x="3145821" y="5537308"/>
            <a:ext cx="355003" cy="32025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5" name="TextBox 44" descr="black cross">
            <a:extLst>
              <a:ext uri="{FF2B5EF4-FFF2-40B4-BE49-F238E27FC236}">
                <a16:creationId xmlns:a16="http://schemas.microsoft.com/office/drawing/2014/main" xmlns="" id="{4CC8F948-DC38-4B6E-8716-5CCC29EFCA46}"/>
              </a:ext>
            </a:extLst>
          </p:cNvPr>
          <p:cNvSpPr txBox="1"/>
          <p:nvPr/>
        </p:nvSpPr>
        <p:spPr>
          <a:xfrm>
            <a:off x="6491855" y="5479882"/>
            <a:ext cx="505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00">
                <a:solidFill>
                  <a:srgbClr val="115076"/>
                </a:solidFill>
                <a:latin typeface="Century Gothic" panose="020B0502020202020204" pitchFamily="34" charset="0"/>
              </a:rPr>
              <a:t>✖</a:t>
            </a:r>
            <a:endParaRPr lang="en-GB" sz="2200" dirty="0">
              <a:solidFill>
                <a:srgbClr val="115076"/>
              </a:solidFill>
              <a:latin typeface="Century" panose="02040604050505020304" pitchFamily="18" charset="0"/>
            </a:endParaRPr>
          </a:p>
        </p:txBody>
      </p:sp>
      <p:sp>
        <p:nvSpPr>
          <p:cNvPr id="46" name="TextBox 45" descr="black checkmark">
            <a:extLst>
              <a:ext uri="{FF2B5EF4-FFF2-40B4-BE49-F238E27FC236}">
                <a16:creationId xmlns:a16="http://schemas.microsoft.com/office/drawing/2014/main" xmlns="" id="{CF8E407F-3AFF-4450-BC44-5A04FF83BF39}"/>
              </a:ext>
            </a:extLst>
          </p:cNvPr>
          <p:cNvSpPr txBox="1"/>
          <p:nvPr/>
        </p:nvSpPr>
        <p:spPr>
          <a:xfrm>
            <a:off x="8437889" y="5488006"/>
            <a:ext cx="527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rgbClr val="115076"/>
                </a:solidFill>
                <a:latin typeface="Century" panose="02040604050505020304" pitchFamily="18" charset="0"/>
              </a:rPr>
              <a:t>✔</a:t>
            </a:r>
          </a:p>
          <a:p>
            <a:pPr lvl="0">
              <a:defRPr/>
            </a:pPr>
            <a:endParaRPr lang="en-GB" sz="2200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438E7C80-D267-4A86-AF3C-B8EB776331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689799" y="1958361"/>
            <a:ext cx="573207" cy="55154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5B4FC01B-7F33-4B79-905C-20616322A3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7781" y="1968487"/>
            <a:ext cx="537787" cy="548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4243" y="1994493"/>
            <a:ext cx="1261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endParaRPr lang="en-GB" sz="22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070924" y="2016073"/>
            <a:ext cx="1261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du</a:t>
            </a:r>
          </a:p>
        </p:txBody>
      </p:sp>
      <p:pic>
        <p:nvPicPr>
          <p:cNvPr id="58" name="Picture 4" descr="Chemical Lab Flasks Clip 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64" y="2714335"/>
            <a:ext cx="478299" cy="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Waving German Flag Clip 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075" y="5521735"/>
            <a:ext cx="543830" cy="4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874494" y="3465438"/>
            <a:ext cx="1566176" cy="340899"/>
            <a:chOff x="8731256" y="2148819"/>
            <a:chExt cx="2114610" cy="404199"/>
          </a:xfrm>
        </p:grpSpPr>
        <p:pic>
          <p:nvPicPr>
            <p:cNvPr id="32" name="Picture 4" descr="United Kingdom Flag Clip Ar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1256" y="2154001"/>
              <a:ext cx="696630" cy="39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Spain Clip Art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7256" y="2148819"/>
              <a:ext cx="604493" cy="402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France Clip Ar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567" y="2148819"/>
              <a:ext cx="606299" cy="404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2" descr="Painter Color Palette With Brush Cartoon Clip Ar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41" y="4119957"/>
            <a:ext cx="414752" cy="40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37" y="4119957"/>
            <a:ext cx="613826" cy="4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40" grpId="0"/>
      <p:bldP spid="42" grpId="0"/>
      <p:bldP spid="41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7566" y="1410511"/>
            <a:ext cx="118915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you know, </a:t>
            </a:r>
            <a:r>
              <a:rPr lang="en-GB" sz="24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mögen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is an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irregular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verb: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Ich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Deutsch.	(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 like German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).	Du </a:t>
            </a:r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magst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Deutsch. (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You like German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)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To say </a:t>
            </a:r>
            <a:r>
              <a:rPr lang="en-GB" sz="24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er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en-GB" sz="24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sie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/es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/name + </a:t>
            </a:r>
            <a:r>
              <a:rPr lang="en-GB" sz="24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mögen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Er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he/it likes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)	 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Sie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(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she/it likes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) 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(  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it likes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)   Mia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Mia likes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) 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The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first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and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third person singular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forms of </a:t>
            </a:r>
            <a:r>
              <a:rPr lang="en-GB" sz="2400" i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mögen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are identical.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</a:t>
            </a:r>
            <a:r>
              <a:rPr lang="en-GB" sz="2400" i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Deutsch.				Mia 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Deutsch.</a:t>
            </a: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7565" y="313762"/>
            <a:ext cx="5631481" cy="707849"/>
          </a:xfrm>
        </p:spPr>
        <p:txBody>
          <a:bodyPr>
            <a:normAutofit/>
          </a:bodyPr>
          <a:lstStyle/>
          <a:p>
            <a:r>
              <a:rPr lang="en-GB" sz="3600" b="1" i="1" dirty="0" err="1">
                <a:solidFill>
                  <a:schemeClr val="bg1"/>
                </a:solidFill>
              </a:rPr>
              <a:t>mögen</a:t>
            </a:r>
            <a:r>
              <a:rPr lang="en-GB" sz="3600" b="1" dirty="0">
                <a:solidFill>
                  <a:schemeClr val="bg1"/>
                </a:solidFill>
              </a:rPr>
              <a:t> – to like, liking  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xmlns="" id="{483D7EB9-C2AA-4190-98DE-925F861600E9}"/>
              </a:ext>
            </a:extLst>
          </p:cNvPr>
          <p:cNvSpPr/>
          <p:nvPr/>
        </p:nvSpPr>
        <p:spPr>
          <a:xfrm>
            <a:off x="10301591" y="258220"/>
            <a:ext cx="157928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Grammatik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98845" y="2166079"/>
            <a:ext cx="1294675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____ ____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28640" y="2166079"/>
            <a:ext cx="1503680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____ ____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528560" y="3677576"/>
            <a:ext cx="1046480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 ___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471471" y="3672668"/>
            <a:ext cx="1239519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 ___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00563" y="3651870"/>
            <a:ext cx="1457325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 ___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443038" y="3651870"/>
            <a:ext cx="1357311" cy="398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___ ___</a:t>
            </a:r>
          </a:p>
        </p:txBody>
      </p:sp>
    </p:spTree>
    <p:extLst>
      <p:ext uri="{BB962C8B-B14F-4D97-AF65-F5344CB8AC3E}">
        <p14:creationId xmlns:p14="http://schemas.microsoft.com/office/powerpoint/2010/main" val="187599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94041"/>
            <a:ext cx="6807200" cy="86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"/>
          <p:cNvSpPr txBox="1">
            <a:spLocks noGrp="1"/>
          </p:cNvSpPr>
          <p:nvPr>
            <p:ph type="title"/>
          </p:nvPr>
        </p:nvSpPr>
        <p:spPr>
          <a:xfrm>
            <a:off x="-1" y="294041"/>
            <a:ext cx="5909733" cy="707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GB" sz="3600" b="1" dirty="0">
                <a:solidFill>
                  <a:schemeClr val="lt1"/>
                </a:solidFill>
              </a:rPr>
              <a:t> Das </a:t>
            </a:r>
            <a:r>
              <a:rPr lang="en-GB" sz="3600" b="1" dirty="0" err="1">
                <a:solidFill>
                  <a:schemeClr val="lt1"/>
                </a:solidFill>
              </a:rPr>
              <a:t>ist</a:t>
            </a:r>
            <a:r>
              <a:rPr lang="en-GB" sz="3600" b="1" dirty="0">
                <a:solidFill>
                  <a:schemeClr val="lt1"/>
                </a:solidFill>
              </a:rPr>
              <a:t> </a:t>
            </a:r>
            <a:r>
              <a:rPr lang="en-GB" sz="3600" b="1" dirty="0" err="1">
                <a:solidFill>
                  <a:schemeClr val="lt1"/>
                </a:solidFill>
              </a:rPr>
              <a:t>meine</a:t>
            </a:r>
            <a:r>
              <a:rPr lang="en-GB" sz="3600" b="1" dirty="0">
                <a:solidFill>
                  <a:schemeClr val="lt1"/>
                </a:solidFill>
              </a:rPr>
              <a:t> </a:t>
            </a:r>
            <a:r>
              <a:rPr lang="en-GB" sz="3600" b="1" dirty="0" err="1">
                <a:solidFill>
                  <a:schemeClr val="lt1"/>
                </a:solidFill>
              </a:rPr>
              <a:t>Schwester</a:t>
            </a:r>
            <a:endParaRPr sz="3600" b="1" dirty="0">
              <a:solidFill>
                <a:schemeClr val="l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4994" y="1740675"/>
            <a:ext cx="1913468" cy="339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4994" y="2792229"/>
            <a:ext cx="1913468" cy="270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4994" y="3775313"/>
            <a:ext cx="1761067" cy="270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04993" y="4825394"/>
            <a:ext cx="1761067" cy="270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04993" y="5741481"/>
            <a:ext cx="2150539" cy="405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Google Shape;150;p2"/>
          <p:cNvSpPr/>
          <p:nvPr/>
        </p:nvSpPr>
        <p:spPr>
          <a:xfrm>
            <a:off x="10359027" y="294041"/>
            <a:ext cx="1516788" cy="457237"/>
          </a:xfrm>
          <a:prstGeom prst="roundRect">
            <a:avLst>
              <a:gd name="adj" fmla="val 16667"/>
            </a:avLst>
          </a:prstGeom>
          <a:solidFill>
            <a:srgbClr val="DAA52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r>
              <a:rPr lang="en-GB" b="1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lesen</a:t>
            </a:r>
            <a:endParaRPr b="1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38E7C80-D267-4A86-AF3C-B8EB776331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92852" y="4652697"/>
            <a:ext cx="1612141" cy="1551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6057" y="871538"/>
            <a:ext cx="1295400" cy="1543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365" y="1163991"/>
            <a:ext cx="11714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Wolfgang introduces </a:t>
            </a:r>
            <a:r>
              <a:rPr lang="en-GB" sz="2200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Mehmet 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to Mia. He does not think they will get on!</a:t>
            </a:r>
          </a:p>
          <a:p>
            <a:endParaRPr lang="en-GB" sz="22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Wer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mag was?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Schreib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du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(Max)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oder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(Mia).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2528888" y="2414588"/>
            <a:ext cx="7715250" cy="3732212"/>
          </a:xfrm>
          <a:prstGeom prst="wedgeRoundRectCallout">
            <a:avLst>
              <a:gd name="adj1" fmla="val -55277"/>
              <a:gd name="adj2" fmla="val 1924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5525" y="2611444"/>
            <a:ext cx="72585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Das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meine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Schwester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, Mia. </a:t>
            </a:r>
            <a:r>
              <a:rPr lang="en-GB" sz="22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mag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Mathe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und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Fremdsprachen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 </a:t>
            </a:r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Du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magst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Naturwissenschaften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und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Kunst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nicht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wahr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Magst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du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auch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Fremdsprachen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  <a:p>
            <a:endParaRPr lang="en-GB" sz="22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Du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magst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Rammstein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 </a:t>
            </a:r>
            <a:r>
              <a:rPr lang="en-GB" sz="22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mag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Rockmusik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nicht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 </a:t>
            </a:r>
            <a:r>
              <a:rPr lang="en-GB" sz="22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mag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Popmusik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!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Ich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verstehe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nicht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sz="22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Magst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du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Sport? </a:t>
            </a:r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Du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magst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Fußball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oder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 </a:t>
            </a:r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mag </a:t>
            </a:r>
            <a:r>
              <a:rPr lang="en-GB" sz="2200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Fußball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aber</a:t>
            </a:r>
            <a:r>
              <a:rPr lang="en-GB" sz="2200" dirty="0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Sie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 mag Tennis </a:t>
            </a:r>
            <a:r>
              <a:rPr lang="en-GB" sz="2200" dirty="0" err="1" smtClean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nicht</a:t>
            </a:r>
            <a:r>
              <a:rPr lang="en-GB" sz="2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4297" y="2611444"/>
            <a:ext cx="488612" cy="451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56314" y="3041574"/>
            <a:ext cx="371475" cy="304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68512" y="3316043"/>
            <a:ext cx="432326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10928" y="4003591"/>
            <a:ext cx="432326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36186" y="3977345"/>
            <a:ext cx="432326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330367" y="4003591"/>
            <a:ext cx="432326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06534" y="5006356"/>
            <a:ext cx="432326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120217" y="5006355"/>
            <a:ext cx="432326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429876" y="5017509"/>
            <a:ext cx="520160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48190" y="5333964"/>
            <a:ext cx="520160" cy="407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dirty="0">
                <a:solidFill>
                  <a:srgbClr val="5B9BD5">
                    <a:lumMod val="50000"/>
                  </a:srgbClr>
                </a:solidFill>
              </a:rPr>
              <a:t>___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775" y="2533191"/>
            <a:ext cx="1563294" cy="1935328"/>
          </a:xfrm>
          <a:prstGeom prst="rect">
            <a:avLst/>
          </a:prstGeom>
        </p:spPr>
      </p:pic>
      <p:pic>
        <p:nvPicPr>
          <p:cNvPr id="8" name="2.1.3 par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58957" y="2891255"/>
            <a:ext cx="609600" cy="609600"/>
          </a:xfrm>
          <a:prstGeom prst="rect">
            <a:avLst/>
          </a:prstGeom>
        </p:spPr>
      </p:pic>
      <p:pic>
        <p:nvPicPr>
          <p:cNvPr id="9" name="2.1.3 part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30978" y="4003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8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33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885" y="338225"/>
            <a:ext cx="5627897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Und was </a:t>
            </a:r>
            <a:r>
              <a:rPr lang="en-GB" sz="3600" b="1" dirty="0" err="1">
                <a:solidFill>
                  <a:schemeClr val="bg1"/>
                </a:solidFill>
              </a:rPr>
              <a:t>magst</a:t>
            </a:r>
            <a:r>
              <a:rPr lang="en-GB" sz="3600" b="1" dirty="0">
                <a:solidFill>
                  <a:schemeClr val="bg1"/>
                </a:solidFill>
              </a:rPr>
              <a:t> du (</a:t>
            </a:r>
            <a:r>
              <a:rPr lang="en-GB" sz="3600" b="1" dirty="0" err="1">
                <a:solidFill>
                  <a:schemeClr val="bg1"/>
                </a:solidFill>
              </a:rPr>
              <a:t>nicht</a:t>
            </a:r>
            <a:r>
              <a:rPr lang="en-GB" sz="3600" b="1" dirty="0">
                <a:solidFill>
                  <a:schemeClr val="bg1"/>
                </a:solidFill>
              </a:rPr>
              <a:t>)?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BA37B2CF-F27A-454D-970F-E6B46CF980F8}"/>
              </a:ext>
            </a:extLst>
          </p:cNvPr>
          <p:cNvSpPr/>
          <p:nvPr/>
        </p:nvSpPr>
        <p:spPr>
          <a:xfrm>
            <a:off x="9287691" y="254800"/>
            <a:ext cx="2604271" cy="400919"/>
          </a:xfrm>
          <a:prstGeom prst="roundRect">
            <a:avLst/>
          </a:prstGeom>
          <a:solidFill>
            <a:srgbClr val="DAA52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383" y="1319070"/>
            <a:ext cx="1170432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Was mag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dein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Partner /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deine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Partner?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Rede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zusammen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und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schreib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sechs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</a:rPr>
              <a:t>Sätze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1. 	          _____________________________	      2. 	             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3. 	          _____________________________	      4. 	             _____________________________</a:t>
            </a: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5. 	          _____________________________	      6. 	             _____________________________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38E7C80-D267-4A86-AF3C-B8EB77633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4031" y="2310605"/>
            <a:ext cx="964524" cy="928073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 flipH="1">
            <a:off x="4384636" y="2153390"/>
            <a:ext cx="2397620" cy="954788"/>
          </a:xfrm>
          <a:prstGeom prst="wedgeEllipseCallout">
            <a:avLst>
              <a:gd name="adj1" fmla="val -32237"/>
              <a:gd name="adj2" fmla="val 6114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Ja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ich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mag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Sport!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5B4FC01B-7F33-4B79-905C-20616322A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013" y="2237969"/>
            <a:ext cx="987217" cy="1006023"/>
          </a:xfrm>
          <a:prstGeom prst="rect">
            <a:avLst/>
          </a:prstGeom>
        </p:spPr>
      </p:pic>
      <p:sp>
        <p:nvSpPr>
          <p:cNvPr id="49" name="Oval Callout 48"/>
          <p:cNvSpPr/>
          <p:nvPr/>
        </p:nvSpPr>
        <p:spPr>
          <a:xfrm>
            <a:off x="1648555" y="2153390"/>
            <a:ext cx="2397620" cy="954788"/>
          </a:xfrm>
          <a:prstGeom prst="wedgeEllipseCallout">
            <a:avLst>
              <a:gd name="adj1" fmla="val -32237"/>
              <a:gd name="adj2" fmla="val 61144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Magst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du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Sport?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95619" y="2586447"/>
            <a:ext cx="3396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Lucida Handwriting" panose="03010101010101010101" pitchFamily="66" charset="0"/>
              </a:rPr>
              <a:t>Mia mag Sport.             </a:t>
            </a:r>
          </a:p>
        </p:txBody>
      </p:sp>
      <p:pic>
        <p:nvPicPr>
          <p:cNvPr id="4098" name="Picture 2" descr="Pencil 3 Clip 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3638" flipH="1">
            <a:off x="11239405" y="2373218"/>
            <a:ext cx="421799" cy="64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Chemical Lab Flasks Clip Ar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61" y="3806017"/>
            <a:ext cx="478299" cy="4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ainter Color Palette With Brush Cartoon Clip 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3807431"/>
            <a:ext cx="493324" cy="48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Waving German Flag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30" y="4779515"/>
            <a:ext cx="543830" cy="4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Slate-apple Clip 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674645"/>
            <a:ext cx="518106" cy="6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nited Kingdom Flag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15" y="5724830"/>
            <a:ext cx="690818" cy="3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31F508C5-A5F6-43EB-AEEE-62A452183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930" y="5673733"/>
            <a:ext cx="543830" cy="5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DE201B1D-F283-4761-B109-34C1B42736A8}" vid="{4FD433AE-AD99-42F2-91AA-464A1A1B2D7C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_25_most_common_verbs_1_SEIN" id="{AF319847-DCEF-8D45-8E9E-74434EE6BD95}" vid="{38398282-AAD3-0A44-9C21-E798DEF5F2C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German_template (1)</Template>
  <TotalTime>4391</TotalTime>
  <Words>755</Words>
  <Application>Microsoft Office PowerPoint</Application>
  <PresentationFormat>Widescreen</PresentationFormat>
  <Paragraphs>161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Century</vt:lpstr>
      <vt:lpstr>Century Gothic</vt:lpstr>
      <vt:lpstr>Lucida Handwriting</vt:lpstr>
      <vt:lpstr>Tw Cen MT</vt:lpstr>
      <vt:lpstr>1_Office Theme</vt:lpstr>
      <vt:lpstr>2_Office Theme</vt:lpstr>
      <vt:lpstr>3_Office Theme</vt:lpstr>
      <vt:lpstr>Grammar </vt:lpstr>
      <vt:lpstr>mögen – to like, liking  </vt:lpstr>
      <vt:lpstr>Wer mag was?</vt:lpstr>
      <vt:lpstr>Wer mag was? (Antworten)</vt:lpstr>
      <vt:lpstr>mögen – to like, liking  </vt:lpstr>
      <vt:lpstr> Das ist meine Schwester</vt:lpstr>
      <vt:lpstr>Und was magst du (nicht)?</vt:lpstr>
    </vt:vector>
  </TitlesOfParts>
  <Company>University of York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Natalie Finlayson</dc:creator>
  <cp:lastModifiedBy>Rachel Hawkes</cp:lastModifiedBy>
  <cp:revision>194</cp:revision>
  <dcterms:created xsi:type="dcterms:W3CDTF">2019-12-04T12:16:07Z</dcterms:created>
  <dcterms:modified xsi:type="dcterms:W3CDTF">2020-04-29T16:43:25Z</dcterms:modified>
</cp:coreProperties>
</file>