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3" r:id="rId2"/>
    <p:sldId id="259" r:id="rId3"/>
    <p:sldId id="503" r:id="rId4"/>
    <p:sldId id="354" r:id="rId5"/>
    <p:sldId id="476" r:id="rId6"/>
    <p:sldId id="504" r:id="rId7"/>
    <p:sldId id="505" r:id="rId8"/>
    <p:sldId id="506" r:id="rId9"/>
    <p:sldId id="507" r:id="rId10"/>
    <p:sldId id="508" r:id="rId11"/>
    <p:sldId id="509" r:id="rId12"/>
    <p:sldId id="485" r:id="rId13"/>
    <p:sldId id="510" r:id="rId14"/>
    <p:sldId id="511" r:id="rId15"/>
    <p:sldId id="512" r:id="rId16"/>
    <p:sldId id="513" r:id="rId17"/>
    <p:sldId id="489" r:id="rId18"/>
    <p:sldId id="491" r:id="rId19"/>
    <p:sldId id="490" r:id="rId20"/>
    <p:sldId id="4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Marsden" initials="EM" lastIdx="15" clrIdx="0">
    <p:extLst>
      <p:ext uri="{19B8F6BF-5375-455C-9EA6-DF929625EA0E}">
        <p15:presenceInfo xmlns:p15="http://schemas.microsoft.com/office/powerpoint/2012/main" userId="Emma Marsden" providerId="None"/>
      </p:ext>
    </p:extLst>
  </p:cmAuthor>
  <p:cmAuthor id="2" name="Natalie Finlayson" initials="NF" lastIdx="1" clrIdx="1">
    <p:extLst>
      <p:ext uri="{19B8F6BF-5375-455C-9EA6-DF929625EA0E}">
        <p15:presenceInfo xmlns:p15="http://schemas.microsoft.com/office/powerpoint/2012/main" userId="S::Natalie.Finlayson@glasgow.ac.uk::fffa9436-0c20-47f6-a103-b85039ead72e" providerId="AD"/>
      </p:ext>
    </p:extLst>
  </p:cmAuthor>
  <p:cmAuthor id="3" name="Stephen Owen" initials="SO" lastIdx="13" clrIdx="2">
    <p:extLst>
      <p:ext uri="{19B8F6BF-5375-455C-9EA6-DF929625EA0E}">
        <p15:presenceInfo xmlns:p15="http://schemas.microsoft.com/office/powerpoint/2012/main" userId="Stephen 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F00"/>
    <a:srgbClr val="105076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8" autoAdjust="0"/>
    <p:restoredTop sz="86376" autoAdjust="0"/>
  </p:normalViewPr>
  <p:slideViewPr>
    <p:cSldViewPr snapToGrid="0">
      <p:cViewPr varScale="1">
        <p:scale>
          <a:sx n="73" d="100"/>
          <a:sy n="73" d="100"/>
        </p:scale>
        <p:origin x="200" y="8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70244-FCD1-461C-A73B-AD6DF66BA447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1776-69C2-4E12-A70F-79050CFBB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71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Learning aims for Week 3:</a:t>
            </a:r>
          </a:p>
          <a:p>
            <a:pPr marL="171450" indent="-171450">
              <a:buFontTx/>
              <a:buChar char="-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SSC ‘j/soft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and ‘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</a:p>
          <a:p>
            <a:pPr marL="171450" indent="-171450">
              <a:buFontTx/>
              <a:buChar char="-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tense used with its simple and continuous meanings</a:t>
            </a:r>
          </a:p>
          <a:p>
            <a:pPr marL="171450" indent="-171450">
              <a:buFontTx/>
              <a:buChar char="-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to -ER verbs with je,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à (donner)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3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Basic translation</a:t>
            </a:r>
            <a:r>
              <a:rPr lang="en-GB" b="0" baseline="0" dirty="0"/>
              <a:t> exercise to introduce present tenses and revise vocabulary from Term 1 weeks 2 and 7.</a:t>
            </a:r>
          </a:p>
          <a:p>
            <a:endParaRPr lang="en-GB" baseline="0" dirty="0"/>
          </a:p>
          <a:p>
            <a:r>
              <a:rPr lang="en-GB" baseline="0" dirty="0"/>
              <a:t>Students hear Nick’s English voice. The adverbs are obscured by noises. Students must work out from the </a:t>
            </a:r>
            <a:r>
              <a:rPr lang="en-GB" b="1" baseline="0" dirty="0"/>
              <a:t>present tense form alone </a:t>
            </a:r>
            <a:r>
              <a:rPr lang="en-GB" b="0" baseline="0" dirty="0"/>
              <a:t>whether these things happen every week, or are happening at the moment.</a:t>
            </a:r>
          </a:p>
          <a:p>
            <a:endParaRPr lang="en-GB" b="0" baseline="0" dirty="0"/>
          </a:p>
          <a:p>
            <a:r>
              <a:rPr lang="en-GB" b="0" baseline="0" dirty="0"/>
              <a:t>Two equally plausible events are connected by </a:t>
            </a:r>
            <a:r>
              <a:rPr lang="en-GB" b="0" i="1" baseline="0" dirty="0" err="1"/>
              <a:t>mais</a:t>
            </a:r>
            <a:r>
              <a:rPr lang="en-GB" b="0" i="0" baseline="0" dirty="0"/>
              <a:t> in each case so that students cannot guess from context.</a:t>
            </a:r>
          </a:p>
          <a:p>
            <a:endParaRPr lang="en-GB" b="0" i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 new verbs are introduced at this point; all sentences contain the previously introduced </a:t>
            </a:r>
            <a:r>
              <a:rPr lang="en-GB" i="1" baseline="0" dirty="0" err="1"/>
              <a:t>être</a:t>
            </a:r>
            <a:r>
              <a:rPr lang="en-GB" i="0" baseline="0" dirty="0"/>
              <a:t>, </a:t>
            </a:r>
            <a:r>
              <a:rPr lang="en-GB" i="1" baseline="0" dirty="0" err="1"/>
              <a:t>avoir</a:t>
            </a:r>
            <a:r>
              <a:rPr lang="en-GB" i="1" baseline="0" dirty="0"/>
              <a:t> </a:t>
            </a:r>
            <a:r>
              <a:rPr lang="en-GB" i="0" baseline="0" dirty="0"/>
              <a:t>and </a:t>
            </a:r>
            <a:r>
              <a:rPr lang="en-GB" i="1" baseline="0" dirty="0"/>
              <a:t>faire.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Students will be familiar with all vocabulary from this week and previous weeks,</a:t>
            </a:r>
            <a:r>
              <a:rPr lang="en-GB" baseline="0" dirty="0"/>
              <a:t> with the exception of madame [294] which is a highly frequent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Audio plays on clicking individual letters.</a:t>
            </a:r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Mrs Petit goes on a tour [noise] but is cooking [noise].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Mr Petit is making the bed [noise] and does the housework [noise].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Géraldine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making a model [noise] and goes for a walk [noise].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Jacques is being naughty [noise] but does his homework [noise].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0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Answers revealed on clicks. Full recordings including adverbs play on clicking individual letters.</a:t>
            </a:r>
            <a:endParaRPr lang="en-GB" b="0" baseline="0" dirty="0"/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Mrs Petit goes on a tour every week but is cooking at the moment.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Mr Petit is making the bed at the moment and does the housework every week.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Géraldine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making a model at the moment and goes for a walk every week.</a:t>
            </a:r>
          </a:p>
          <a:p>
            <a:pPr rtl="0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Jacques is being naughty at the moment but does his homework every week.</a:t>
            </a: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			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3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to highlight the fact the verb is </a:t>
            </a:r>
            <a:r>
              <a:rPr lang="en-GB" b="1" dirty="0"/>
              <a:t>never</a:t>
            </a:r>
            <a:r>
              <a:rPr lang="en-GB" b="0" dirty="0"/>
              <a:t> in the infinitive form when used with a pronoun. </a:t>
            </a:r>
          </a:p>
          <a:p>
            <a:endParaRPr lang="en-GB" b="0" dirty="0"/>
          </a:p>
          <a:p>
            <a:r>
              <a:rPr lang="en-GB" b="1" dirty="0"/>
              <a:t>Explain that the infinitive gives information about the ‘what’, but not about the ‘who’.</a:t>
            </a:r>
          </a:p>
          <a:p>
            <a:endParaRPr lang="en-GB" b="1" dirty="0"/>
          </a:p>
          <a:p>
            <a:r>
              <a:rPr lang="en-GB" b="0" dirty="0"/>
              <a:t>The information about </a:t>
            </a:r>
            <a:r>
              <a:rPr lang="en-GB" b="1" dirty="0"/>
              <a:t>who</a:t>
            </a:r>
            <a:r>
              <a:rPr lang="en-GB" b="0" dirty="0"/>
              <a:t> comes from the verb 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31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revealed on clicks.</a:t>
            </a:r>
          </a:p>
          <a:p>
            <a:endParaRPr lang="en-GB" dirty="0"/>
          </a:p>
          <a:p>
            <a:r>
              <a:rPr lang="en-GB" dirty="0"/>
              <a:t>Students will be familiar with all vocabulary from this week and previous weeks.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aimer [242], le [1], </a:t>
            </a:r>
            <a:r>
              <a:rPr lang="en-GB" dirty="0" err="1"/>
              <a:t>professeur</a:t>
            </a:r>
            <a:r>
              <a:rPr lang="en-GB" dirty="0"/>
              <a:t> [1150], passer [90], </a:t>
            </a:r>
            <a:r>
              <a:rPr lang="en-GB" dirty="0" err="1"/>
              <a:t>une</a:t>
            </a:r>
            <a:r>
              <a:rPr lang="en-GB" dirty="0"/>
              <a:t> [ 3], </a:t>
            </a:r>
            <a:r>
              <a:rPr lang="en-GB" dirty="0" err="1"/>
              <a:t>semaine</a:t>
            </a:r>
            <a:r>
              <a:rPr lang="en-GB" dirty="0"/>
              <a:t> [245], </a:t>
            </a:r>
            <a:r>
              <a:rPr lang="en-GB" dirty="0" err="1"/>
              <a:t>intéressant</a:t>
            </a:r>
            <a:r>
              <a:rPr lang="en-GB" dirty="0"/>
              <a:t> [1244], porter [105], un [3], </a:t>
            </a:r>
            <a:r>
              <a:rPr lang="en-GB" dirty="0" err="1"/>
              <a:t>uniforme</a:t>
            </a:r>
            <a:r>
              <a:rPr lang="en-GB" baseline="0" dirty="0"/>
              <a:t> [1801], </a:t>
            </a:r>
            <a:r>
              <a:rPr lang="en-GB" dirty="0"/>
              <a:t>bleu [1216], vert [1060], </a:t>
            </a:r>
            <a:r>
              <a:rPr lang="en-GB" dirty="0" err="1"/>
              <a:t>sympa</a:t>
            </a:r>
            <a:r>
              <a:rPr lang="en-GB" dirty="0"/>
              <a:t>(</a:t>
            </a:r>
            <a:r>
              <a:rPr lang="en-GB" dirty="0" err="1"/>
              <a:t>thique</a:t>
            </a:r>
            <a:r>
              <a:rPr lang="en-GB" dirty="0"/>
              <a:t>)</a:t>
            </a:r>
            <a:r>
              <a:rPr lang="en-GB" baseline="0" dirty="0"/>
              <a:t> [4164], </a:t>
            </a:r>
            <a:r>
              <a:rPr lang="en-GB" baseline="0" dirty="0" err="1"/>
              <a:t>anglais</a:t>
            </a:r>
            <a:r>
              <a:rPr lang="en-GB" baseline="0" dirty="0"/>
              <a:t> [784]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86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 to highlight the fact the verb is </a:t>
            </a:r>
            <a:r>
              <a:rPr lang="en-GB" b="1" dirty="0"/>
              <a:t>never</a:t>
            </a:r>
            <a:r>
              <a:rPr lang="en-GB" b="0" dirty="0"/>
              <a:t> in the infinitive form when used with a pronoun. </a:t>
            </a:r>
          </a:p>
          <a:p>
            <a:endParaRPr lang="en-GB" b="0" dirty="0"/>
          </a:p>
          <a:p>
            <a:r>
              <a:rPr lang="en-GB" b="1" dirty="0"/>
              <a:t>Explain that the infinitive gives information about the ‘what’, but not about the ‘who’.</a:t>
            </a:r>
          </a:p>
          <a:p>
            <a:endParaRPr lang="en-GB" b="1" dirty="0"/>
          </a:p>
          <a:p>
            <a:r>
              <a:rPr lang="en-GB" b="0" dirty="0"/>
              <a:t>The information about </a:t>
            </a:r>
            <a:r>
              <a:rPr lang="en-GB" b="1" dirty="0"/>
              <a:t>who</a:t>
            </a:r>
            <a:r>
              <a:rPr lang="en-GB" b="0" dirty="0"/>
              <a:t> comes from the verb ending.</a:t>
            </a:r>
          </a:p>
          <a:p>
            <a:endParaRPr lang="en-GB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59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trike="noStrike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It is important to highlight to students that it donner must </a:t>
            </a:r>
            <a:r>
              <a:rPr lang="en-GB" sz="1200" b="1" strike="noStrike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always </a:t>
            </a:r>
            <a:r>
              <a:rPr lang="en-GB" sz="1200" b="0" strike="noStrike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be used with</a:t>
            </a:r>
            <a:r>
              <a:rPr lang="en-GB" sz="1200" strike="noStrike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à, and let them know that many of the verbs they will encounter in the homework for next week are also used with 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strike="noStrike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trike="noStrike" dirty="0">
                <a:solidFill>
                  <a:srgbClr val="105076"/>
                </a:solidFill>
                <a:latin typeface="Century Gothic" panose="020B0502020202020204" pitchFamily="34" charset="0"/>
              </a:rPr>
              <a:t>Teacher to stress the fact that the </a:t>
            </a:r>
            <a:r>
              <a:rPr lang="en-GB" sz="1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à </a:t>
            </a:r>
            <a:r>
              <a:rPr lang="en-GB" sz="1200" b="0" dirty="0">
                <a:solidFill>
                  <a:srgbClr val="105076"/>
                </a:solidFill>
                <a:latin typeface="Century Gothic" panose="020B0502020202020204" pitchFamily="34" charset="0"/>
              </a:rPr>
              <a:t>cannot be dropped in French.</a:t>
            </a:r>
            <a:endParaRPr lang="en-GB" b="1" strike="noStrike" dirty="0"/>
          </a:p>
          <a:p>
            <a:endParaRPr lang="en-GB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7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revealed on clicks.</a:t>
            </a:r>
          </a:p>
          <a:p>
            <a:endParaRPr lang="en-GB" dirty="0"/>
          </a:p>
          <a:p>
            <a:r>
              <a:rPr lang="en-GB" dirty="0"/>
              <a:t>Students will be familiar with all vocabulary from this week and previous weeks,</a:t>
            </a:r>
            <a:r>
              <a:rPr lang="en-GB" baseline="0" dirty="0"/>
              <a:t> with the exception of monsieur [79] and madame [294] which are highly frequent words.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Vocabulary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aimer [242], faire [25], la [1], cuisine [2618],</a:t>
            </a:r>
            <a:r>
              <a:rPr lang="en-GB" baseline="0" dirty="0"/>
              <a:t> donner [46], un [3], </a:t>
            </a:r>
            <a:r>
              <a:rPr lang="en-GB" baseline="0" dirty="0" err="1"/>
              <a:t>cadeau</a:t>
            </a:r>
            <a:r>
              <a:rPr lang="en-GB" baseline="0" dirty="0"/>
              <a:t> [2298],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à [4], </a:t>
            </a:r>
            <a:r>
              <a:rPr lang="en-GB" baseline="0" dirty="0"/>
              <a:t>monsieur [79], </a:t>
            </a:r>
            <a:r>
              <a:rPr lang="en-GB" dirty="0"/>
              <a:t>porter [105], </a:t>
            </a:r>
            <a:r>
              <a:rPr lang="en-GB" dirty="0" err="1"/>
              <a:t>uniforme</a:t>
            </a:r>
            <a:r>
              <a:rPr lang="en-GB" baseline="0" dirty="0"/>
              <a:t> [1801], </a:t>
            </a:r>
            <a:r>
              <a:rPr lang="en-GB" baseline="0" dirty="0" err="1"/>
              <a:t>moderne</a:t>
            </a:r>
            <a:r>
              <a:rPr lang="en-GB" baseline="0" dirty="0"/>
              <a:t> [1239], </a:t>
            </a:r>
            <a:r>
              <a:rPr lang="en-GB" dirty="0"/>
              <a:t>passer [90], </a:t>
            </a:r>
            <a:r>
              <a:rPr lang="en-GB" dirty="0" err="1"/>
              <a:t>une</a:t>
            </a:r>
            <a:r>
              <a:rPr lang="en-GB" dirty="0"/>
              <a:t> [ 3], </a:t>
            </a:r>
            <a:r>
              <a:rPr lang="en-GB" dirty="0" err="1"/>
              <a:t>semaine</a:t>
            </a:r>
            <a:r>
              <a:rPr lang="en-GB" dirty="0"/>
              <a:t> [245], </a:t>
            </a:r>
            <a:r>
              <a:rPr lang="en-GB" dirty="0" err="1"/>
              <a:t>sympa</a:t>
            </a:r>
            <a:r>
              <a:rPr lang="en-GB" dirty="0"/>
              <a:t>(</a:t>
            </a:r>
            <a:r>
              <a:rPr lang="en-GB" dirty="0" err="1"/>
              <a:t>thique</a:t>
            </a:r>
            <a:r>
              <a:rPr lang="en-GB" dirty="0"/>
              <a:t>)</a:t>
            </a:r>
            <a:r>
              <a:rPr lang="en-GB" baseline="0" dirty="0"/>
              <a:t> [4164], solution [608], intelligent [2509], </a:t>
            </a:r>
            <a:r>
              <a:rPr lang="en-GB" baseline="0" dirty="0" err="1"/>
              <a:t>magasin</a:t>
            </a:r>
            <a:r>
              <a:rPr lang="en-GB" baseline="0" dirty="0"/>
              <a:t> [1736], madame [294] , </a:t>
            </a:r>
            <a:r>
              <a:rPr lang="en-GB" baseline="0" dirty="0" err="1"/>
              <a:t>trouver</a:t>
            </a:r>
            <a:r>
              <a:rPr lang="en-GB" baseline="0" dirty="0"/>
              <a:t> [83]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29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exercise brings </a:t>
            </a:r>
            <a:r>
              <a:rPr lang="en-GB" baseline="0" dirty="0"/>
              <a:t>together the grammar points from this week and vocabulary from this week and previous weeks. </a:t>
            </a:r>
          </a:p>
          <a:p>
            <a:endParaRPr lang="en-GB" baseline="0" dirty="0"/>
          </a:p>
          <a:p>
            <a:r>
              <a:rPr lang="en-GB" baseline="0" dirty="0"/>
              <a:t>Students work creatively to form and say sentences from prompts. Use of adjectives will allow for the creation of sentences of varying complexity, allowing for differentiation. 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Here, Partner A describes</a:t>
            </a:r>
            <a:r>
              <a:rPr lang="en-GB" baseline="0" dirty="0"/>
              <a:t> the situation, and Partner B writes what s/he hears.</a:t>
            </a:r>
          </a:p>
          <a:p>
            <a:endParaRPr lang="en-GB" baseline="0" dirty="0"/>
          </a:p>
          <a:p>
            <a:r>
              <a:rPr lang="en-GB" baseline="0" dirty="0"/>
              <a:t>The cards can be printed, or simply displayed on the screen.</a:t>
            </a:r>
          </a:p>
          <a:p>
            <a:endParaRPr lang="en-GB" baseline="0" dirty="0"/>
          </a:p>
          <a:p>
            <a:r>
              <a:rPr lang="en-GB" baseline="0" dirty="0"/>
              <a:t>Suggested solutions to the above:</a:t>
            </a:r>
          </a:p>
          <a:p>
            <a:endParaRPr lang="en-GB" baseline="0" dirty="0"/>
          </a:p>
          <a:p>
            <a:pPr marL="228600" indent="-228600">
              <a:buAutoNum type="alphaUcParenR"/>
            </a:pPr>
            <a:r>
              <a:rPr lang="en-GB" baseline="0" dirty="0"/>
              <a:t>Il </a:t>
            </a:r>
            <a:r>
              <a:rPr lang="en-GB" baseline="0" dirty="0" err="1"/>
              <a:t>porte</a:t>
            </a:r>
            <a:r>
              <a:rPr lang="en-GB" baseline="0" dirty="0"/>
              <a:t> un </a:t>
            </a:r>
            <a:r>
              <a:rPr lang="en-GB" baseline="0" dirty="0" err="1"/>
              <a:t>uniforme</a:t>
            </a:r>
            <a:r>
              <a:rPr lang="en-GB" baseline="0" dirty="0"/>
              <a:t> bleu.</a:t>
            </a:r>
          </a:p>
          <a:p>
            <a:pPr marL="228600" indent="-228600">
              <a:buAutoNum type="alphaUcParenR"/>
            </a:pPr>
            <a:endParaRPr lang="en-GB" baseline="0" dirty="0"/>
          </a:p>
          <a:p>
            <a:pPr marL="228600" indent="-228600">
              <a:buAutoNum type="alphaUcParenR"/>
            </a:pPr>
            <a:r>
              <a:rPr lang="en-GB" baseline="0" dirty="0"/>
              <a:t>Elle </a:t>
            </a:r>
            <a:r>
              <a:rPr lang="en-GB" baseline="0" dirty="0" err="1"/>
              <a:t>donne</a:t>
            </a:r>
            <a:r>
              <a:rPr lang="en-GB" baseline="0" dirty="0"/>
              <a:t> un </a:t>
            </a:r>
            <a:r>
              <a:rPr lang="en-GB" baseline="0" dirty="0" err="1"/>
              <a:t>cadeau</a:t>
            </a:r>
            <a:r>
              <a:rPr lang="en-GB" baseline="0" dirty="0"/>
              <a:t> 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à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l’homme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(NB</a:t>
            </a:r>
            <a:r>
              <a:rPr lang="en-GB" sz="1200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l’homme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must be used here to avoid the complexity of ‘au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garçon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’)</a:t>
            </a:r>
            <a:endParaRPr lang="en-GB" baseline="0" dirty="0"/>
          </a:p>
          <a:p>
            <a:pPr marL="228600" indent="-228600">
              <a:buAutoNum type="alphaUcParenR"/>
            </a:pPr>
            <a:endParaRPr lang="en-GB" dirty="0"/>
          </a:p>
          <a:p>
            <a:pPr marL="228600" indent="-228600">
              <a:buAutoNum type="alphaUcParenR"/>
            </a:pP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aimes</a:t>
            </a:r>
            <a:r>
              <a:rPr lang="en-GB" dirty="0"/>
              <a:t> </a:t>
            </a:r>
            <a:r>
              <a:rPr lang="en-GB" dirty="0" err="1"/>
              <a:t>l’ordinateur</a:t>
            </a:r>
            <a:r>
              <a:rPr lang="en-GB" dirty="0"/>
              <a:t>.</a:t>
            </a:r>
          </a:p>
          <a:p>
            <a:pPr marL="228600" indent="-228600">
              <a:buAutoNum type="alphaUcParenR"/>
            </a:pPr>
            <a:endParaRPr lang="en-GB" dirty="0"/>
          </a:p>
          <a:p>
            <a:pPr marL="228600" indent="-228600">
              <a:buAutoNum type="alphaUcParenR"/>
            </a:pPr>
            <a:r>
              <a:rPr lang="en-GB" dirty="0"/>
              <a:t>Je</a:t>
            </a:r>
            <a:r>
              <a:rPr lang="en-GB" baseline="0" dirty="0"/>
              <a:t> </a:t>
            </a:r>
            <a:r>
              <a:rPr lang="en-GB" baseline="0" dirty="0" err="1"/>
              <a:t>trouve</a:t>
            </a:r>
            <a:r>
              <a:rPr lang="en-GB" baseline="0" dirty="0"/>
              <a:t> un </a:t>
            </a:r>
            <a:r>
              <a:rPr lang="en-GB" baseline="0" dirty="0" err="1"/>
              <a:t>vélo</a:t>
            </a:r>
            <a:r>
              <a:rPr lang="en-GB" baseline="0" dirty="0"/>
              <a:t> </a:t>
            </a:r>
            <a:r>
              <a:rPr lang="en-GB" baseline="0" dirty="0" err="1"/>
              <a:t>jaune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0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Partner</a:t>
            </a:r>
            <a:r>
              <a:rPr lang="en-GB" baseline="0" dirty="0"/>
              <a:t> B writes down the sentences s/he hears. Teacher should encourage students to pay very close attention to verbs endings.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There is also scope to introduce some conversational vocabulary hear ‘Pardon/Comment?’ etc.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Suggested solutions appear on clicks, but teacher to welcome and praise the (correct) use of alternative adjectives.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3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Here, Partner B describes</a:t>
            </a:r>
            <a:r>
              <a:rPr lang="en-GB" baseline="0" dirty="0"/>
              <a:t> the situation, and Partner A writes what s/he hears.</a:t>
            </a:r>
          </a:p>
          <a:p>
            <a:endParaRPr lang="en-GB" baseline="0" dirty="0"/>
          </a:p>
          <a:p>
            <a:r>
              <a:rPr lang="en-GB" baseline="0" dirty="0"/>
              <a:t>Suggested solutions to the above:</a:t>
            </a:r>
          </a:p>
          <a:p>
            <a:endParaRPr lang="en-GB" baseline="0" dirty="0"/>
          </a:p>
          <a:p>
            <a:pPr marL="0" indent="0">
              <a:buNone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A) Il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donne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cadeau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à la femme/la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fille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B) </a:t>
            </a:r>
            <a:r>
              <a:rPr lang="en-GB" dirty="0" err="1"/>
              <a:t>J’aime</a:t>
            </a:r>
            <a:r>
              <a:rPr lang="en-GB" dirty="0"/>
              <a:t> la </a:t>
            </a:r>
            <a:r>
              <a:rPr lang="en-GB" dirty="0" err="1"/>
              <a:t>voiture</a:t>
            </a:r>
            <a:r>
              <a:rPr lang="en-GB" baseline="0" dirty="0"/>
              <a:t> </a:t>
            </a:r>
            <a:r>
              <a:rPr lang="en-GB" baseline="0" dirty="0" err="1"/>
              <a:t>violette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  <a:p>
            <a:r>
              <a:rPr lang="en-GB" dirty="0"/>
              <a:t>C) Elle </a:t>
            </a:r>
            <a:r>
              <a:rPr lang="en-GB" dirty="0" err="1"/>
              <a:t>porte</a:t>
            </a:r>
            <a:r>
              <a:rPr lang="en-GB" dirty="0"/>
              <a:t> un </a:t>
            </a:r>
            <a:r>
              <a:rPr lang="en-GB" dirty="0" err="1"/>
              <a:t>uniforme</a:t>
            </a:r>
            <a:r>
              <a:rPr lang="en-GB" baseline="0" dirty="0"/>
              <a:t> vert.</a:t>
            </a:r>
            <a:endParaRPr lang="en-GB" dirty="0"/>
          </a:p>
          <a:p>
            <a:endParaRPr lang="en-GB" dirty="0"/>
          </a:p>
          <a:p>
            <a:r>
              <a:rPr lang="en-GB" dirty="0"/>
              <a:t>D)</a:t>
            </a:r>
            <a:r>
              <a:rPr lang="en-GB" baseline="0" dirty="0"/>
              <a:t> </a:t>
            </a:r>
            <a:r>
              <a:rPr lang="en-GB" baseline="0" dirty="0" err="1"/>
              <a:t>Tu</a:t>
            </a:r>
            <a:r>
              <a:rPr lang="en-GB" baseline="0" dirty="0"/>
              <a:t> </a:t>
            </a:r>
            <a:r>
              <a:rPr lang="en-GB" baseline="0" dirty="0" err="1"/>
              <a:t>trouves</a:t>
            </a:r>
            <a:r>
              <a:rPr lang="en-GB" baseline="0" dirty="0"/>
              <a:t> un bateau rouge.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03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 knowledge of verb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absolutely critical for learning a language. That is, the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 of verbs – ‘go’, ‘eat’, ‘be’, ‘play’, ‘love’ – not the grammar of verbs in their different tenses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forms. It would be useful to explain this to students. It is something that we take for granted in our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 language.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in year 7 should all know what a verb is, from their primary school lessons. It might, however,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worth checking this in the initial stages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Before showing this slide, ask students to define a </a:t>
            </a:r>
            <a:r>
              <a:rPr lang="en-GB" i="1" dirty="0"/>
              <a:t>verb</a:t>
            </a:r>
            <a:r>
              <a:rPr lang="en-GB" i="0" dirty="0"/>
              <a:t> and give some examples.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66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Partner</a:t>
            </a:r>
            <a:r>
              <a:rPr lang="en-GB" baseline="0" dirty="0"/>
              <a:t> A writes down the sentences s/he hears. Teacher should encourage students to pay very close attention to verb endings.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There is also scope to introduce some conversational vocabulary hear ‘Pardon/Comment?’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02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Awareness</a:t>
            </a:r>
            <a:r>
              <a:rPr lang="en-GB" baseline="0" dirty="0"/>
              <a:t>-raising exercise in English to teach students to recognise different forms of verbs. This is in preparation for a lot of work with verbs and, in particular, the two forms of the present in English with the one equivalent form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revealed on clicks.</a:t>
            </a:r>
          </a:p>
          <a:p>
            <a:pPr marL="0" indent="0"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go further you could ask students to: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you what the ‘infinitive’, the dictionary form, of each verb is in English (shown in square brackets above)</a:t>
            </a:r>
          </a:p>
          <a:p>
            <a:pPr marL="0" indent="0">
              <a:buFontTx/>
              <a:buNone/>
            </a:pPr>
            <a:br>
              <a:rPr lang="en-GB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change the ‘dictionary’ form into as many different versions of the same VERB as they can,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turning it into a different word class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(part of speech)! e.g. 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think, thinks, thinking, thought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all forms of the same verb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BUT…. thoughtful, thoughtless, thinker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NOT verbs, but they come from the same word family.</a:t>
            </a:r>
          </a:p>
          <a:p>
            <a:pPr marL="0" indent="0">
              <a:buFontTx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you some words that can be both a noun and a verb (e.g., head; captain; chair; cook).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15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Here, the metalanguage (</a:t>
            </a:r>
            <a:r>
              <a:rPr lang="en-GB" b="1" dirty="0"/>
              <a:t>present simple</a:t>
            </a:r>
            <a:r>
              <a:rPr lang="en-GB" dirty="0"/>
              <a:t>, </a:t>
            </a:r>
            <a:r>
              <a:rPr lang="en-GB" b="1" dirty="0"/>
              <a:t>present continuous </a:t>
            </a:r>
            <a:r>
              <a:rPr lang="en-GB" dirty="0"/>
              <a:t>and </a:t>
            </a:r>
            <a:r>
              <a:rPr lang="en-GB" b="1" dirty="0"/>
              <a:t>adverbs</a:t>
            </a:r>
            <a:r>
              <a:rPr lang="en-GB" dirty="0"/>
              <a:t>) used to talk about verbs in this and subsequent sequences is described and explained.</a:t>
            </a:r>
          </a:p>
          <a:p>
            <a:endParaRPr lang="en-GB" dirty="0"/>
          </a:p>
          <a:p>
            <a:r>
              <a:rPr lang="en-GB" dirty="0"/>
              <a:t>Teacher to highlight the distinction between present simple for </a:t>
            </a:r>
            <a:r>
              <a:rPr lang="en-GB" b="1" dirty="0"/>
              <a:t>routine actions</a:t>
            </a:r>
            <a:r>
              <a:rPr lang="en-GB" b="0" dirty="0"/>
              <a:t> and present continuous for </a:t>
            </a:r>
            <a:r>
              <a:rPr lang="en-GB" b="1" dirty="0"/>
              <a:t>current/ongoing actions.</a:t>
            </a:r>
            <a:endParaRPr lang="en-GB" dirty="0"/>
          </a:p>
          <a:p>
            <a:endParaRPr lang="en-GB" dirty="0"/>
          </a:p>
          <a:p>
            <a:r>
              <a:rPr lang="en-GB" dirty="0"/>
              <a:t>Teacher to stress the fact that the BE + -</a:t>
            </a:r>
            <a:r>
              <a:rPr lang="en-GB" dirty="0" err="1"/>
              <a:t>ing</a:t>
            </a:r>
            <a:r>
              <a:rPr lang="en-GB" dirty="0"/>
              <a:t> form is an English construction only. </a:t>
            </a:r>
            <a:r>
              <a:rPr lang="en-GB" dirty="0" err="1"/>
              <a:t>Être</a:t>
            </a:r>
            <a:r>
              <a:rPr lang="en-GB" dirty="0"/>
              <a:t> cannot be used with a verb this 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66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majority of this week’s vocabulary items will be formally introduced in lesson 2, but these phrases are used in the activities that follow.</a:t>
            </a:r>
          </a:p>
          <a:p>
            <a:endParaRPr lang="en-GB" dirty="0"/>
          </a:p>
          <a:p>
            <a:r>
              <a:rPr lang="en-GB" dirty="0"/>
              <a:t>Teacher to elicit pronunciation and English meaning from students.</a:t>
            </a:r>
          </a:p>
          <a:p>
            <a:endParaRPr lang="en-GB" dirty="0"/>
          </a:p>
          <a:p>
            <a:r>
              <a:rPr lang="en-GB" b="0" baseline="0" dirty="0"/>
              <a:t>To prepare for the listening exercise that follows, the teacher writes ‘</a:t>
            </a:r>
            <a:r>
              <a:rPr lang="en-GB" b="0" baseline="0" dirty="0" err="1"/>
              <a:t>chaque</a:t>
            </a:r>
            <a:r>
              <a:rPr lang="en-GB" b="0" baseline="0" dirty="0"/>
              <a:t> </a:t>
            </a:r>
            <a:r>
              <a:rPr lang="en-GB" b="0" baseline="0" dirty="0" err="1"/>
              <a:t>semaine</a:t>
            </a:r>
            <a:r>
              <a:rPr lang="en-GB" b="0" baseline="0" dirty="0"/>
              <a:t> and ‘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ce</a:t>
            </a:r>
            <a:r>
              <a:rPr lang="en-GB" b="0" baseline="0" dirty="0"/>
              <a:t> moment’ on the board, and asks students which form of the English present tense is indicated by each.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262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Awareness</a:t>
            </a:r>
            <a:r>
              <a:rPr lang="en-GB" baseline="0" dirty="0"/>
              <a:t>-raising exercise in English to teach students to connect temporal adverbs with tense.</a:t>
            </a:r>
            <a:br>
              <a:rPr lang="en-GB" baseline="0" dirty="0"/>
            </a:br>
            <a:br>
              <a:rPr lang="en-GB" baseline="0" dirty="0"/>
            </a:br>
            <a:r>
              <a:rPr lang="en-GB" baseline="0" dirty="0"/>
              <a:t>Note choice of French names incorporates this week’s SSCs: </a:t>
            </a:r>
            <a:r>
              <a:rPr lang="en-GB" sz="1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J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acques and</a:t>
            </a:r>
            <a:r>
              <a:rPr lang="en-GB" sz="1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</a:t>
            </a:r>
            <a:r>
              <a:rPr lang="en-GB" sz="1200" b="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éraldine</a:t>
            </a:r>
            <a:r>
              <a:rPr lang="en-GB" sz="1200" b="0" baseline="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  <a:endParaRPr lang="en-GB" sz="1200" b="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22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Awareness</a:t>
            </a:r>
            <a:r>
              <a:rPr lang="en-GB" baseline="0" dirty="0"/>
              <a:t>-raising exercise in English to teach pupils to connect temporal adverbs with tense.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E1776-69C2-4E12-A70F-79050CFBB1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0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Basic translation</a:t>
            </a:r>
            <a:r>
              <a:rPr lang="en-GB" b="0" baseline="0" dirty="0"/>
              <a:t> exercise to introduce present tenses and revise vocabulary from Term 1 weeks 2 and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Teacher explains that the temporal adverbs are not given in the English translation because the verb tense provides information about whether things happen routinely, or are ongoing right now.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Teacher d</a:t>
            </a:r>
            <a:r>
              <a:rPr lang="en-GB" baseline="0" dirty="0"/>
              <a:t>raws attention to fact that French tense is the same throughout, and that students will have to listen out for the adverb in French to find out this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 new verbs are introduced at this point; all sentences contain the previously introduced </a:t>
            </a:r>
            <a:r>
              <a:rPr lang="en-GB" i="1" baseline="0" dirty="0" err="1"/>
              <a:t>être</a:t>
            </a:r>
            <a:r>
              <a:rPr lang="en-GB" i="0" baseline="0" dirty="0"/>
              <a:t>, </a:t>
            </a:r>
            <a:r>
              <a:rPr lang="en-GB" i="1" baseline="0" dirty="0" err="1"/>
              <a:t>avoir</a:t>
            </a:r>
            <a:r>
              <a:rPr lang="en-GB" i="1" baseline="0" dirty="0"/>
              <a:t> </a:t>
            </a:r>
            <a:r>
              <a:rPr lang="en-GB" i="0" baseline="0" dirty="0"/>
              <a:t>and </a:t>
            </a:r>
            <a:r>
              <a:rPr lang="en-GB" i="1" baseline="0" dirty="0"/>
              <a:t>faire.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Students will be familiar with all vocabulary from this week and previous weeks,</a:t>
            </a:r>
            <a:r>
              <a:rPr lang="en-GB" baseline="0" dirty="0"/>
              <a:t> with the exception of madame [294] which is a highly frequent word.</a:t>
            </a:r>
            <a:endParaRPr lang="en-GB" i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Audio plays on clicking the letters.</a:t>
            </a:r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r>
              <a:rPr lang="en-GB" baseline="0" dirty="0"/>
              <a:t>Audio plays on individual letter clicks.</a:t>
            </a:r>
          </a:p>
          <a:p>
            <a:endParaRPr lang="en-GB" baseline="0" dirty="0"/>
          </a:p>
          <a:p>
            <a:r>
              <a:rPr lang="en-GB" baseline="0" dirty="0"/>
              <a:t>A. Jacques fait les devoirs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ce</a:t>
            </a:r>
            <a:r>
              <a:rPr lang="en-GB" baseline="0" dirty="0"/>
              <a:t> moment.</a:t>
            </a:r>
          </a:p>
          <a:p>
            <a:r>
              <a:rPr lang="en-GB" baseline="0" dirty="0"/>
              <a:t>B. Jacques a </a:t>
            </a:r>
            <a:r>
              <a:rPr lang="en-GB" baseline="0" dirty="0" err="1"/>
              <a:t>une</a:t>
            </a:r>
            <a:r>
              <a:rPr lang="en-GB" baseline="0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idée</a:t>
            </a:r>
            <a:r>
              <a:rPr lang="en-GB" dirty="0"/>
              <a:t> </a:t>
            </a:r>
            <a:r>
              <a:rPr lang="en-GB" dirty="0" err="1"/>
              <a:t>chaque</a:t>
            </a:r>
            <a:r>
              <a:rPr lang="en-GB" dirty="0"/>
              <a:t> </a:t>
            </a:r>
            <a:r>
              <a:rPr lang="en-GB" dirty="0" err="1"/>
              <a:t>semaine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C.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fait le ménage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moment.</a:t>
            </a: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D.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méchante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fait la cuisine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baseline="0" dirty="0"/>
          </a:p>
          <a:p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			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34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Answers revealed on clicks.</a:t>
            </a:r>
            <a:endParaRPr lang="en-GB" b="0" baseline="0" dirty="0"/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r>
              <a:rPr lang="en-GB" baseline="0" dirty="0"/>
              <a:t>A. Jacques fait les devoirs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ce</a:t>
            </a:r>
            <a:r>
              <a:rPr lang="en-GB" baseline="0" dirty="0"/>
              <a:t> moment.</a:t>
            </a:r>
          </a:p>
          <a:p>
            <a:r>
              <a:rPr lang="en-GB" baseline="0" dirty="0"/>
              <a:t>B. Jacques a </a:t>
            </a:r>
            <a:r>
              <a:rPr lang="en-GB" baseline="0" dirty="0" err="1"/>
              <a:t>une</a:t>
            </a:r>
            <a:r>
              <a:rPr lang="en-GB" baseline="0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idée</a:t>
            </a:r>
            <a:r>
              <a:rPr lang="en-GB" dirty="0"/>
              <a:t> </a:t>
            </a:r>
            <a:r>
              <a:rPr lang="en-GB" dirty="0" err="1"/>
              <a:t>chaque</a:t>
            </a:r>
            <a:r>
              <a:rPr lang="en-GB" dirty="0"/>
              <a:t> </a:t>
            </a:r>
            <a:r>
              <a:rPr lang="en-GB" dirty="0" err="1"/>
              <a:t>semaine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C.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fait le ménage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moment.</a:t>
            </a: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D.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est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méchante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Géraldine</a:t>
            </a:r>
            <a:r>
              <a:rPr lang="en-GB" sz="1200" dirty="0">
                <a:solidFill>
                  <a:srgbClr val="105076"/>
                </a:solidFill>
                <a:latin typeface="Century Gothic" panose="020B0502020202020204" pitchFamily="34" charset="0"/>
              </a:rPr>
              <a:t> fait la cuisine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1200" b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baseline="0" dirty="0"/>
          </a:p>
          <a:p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			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52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397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9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1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3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56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9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4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2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2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3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5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audio" Target="../media/audio6.wav"/><Relationship Id="rId4" Type="http://schemas.openxmlformats.org/officeDocument/2006/relationships/image" Target="../media/image8.png"/><Relationship Id="rId9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audio" Target="../media/audio6.wav"/><Relationship Id="rId4" Type="http://schemas.openxmlformats.org/officeDocument/2006/relationships/image" Target="../media/image8.png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E3EAFD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A79F1802-C871-1F44-A5F9-1035FB0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3" y="186258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prstClr val="white"/>
                </a:solidFill>
              </a:rPr>
              <a:t>Grammar</a:t>
            </a:r>
            <a:endParaRPr lang="en-US" sz="4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C98102-8B67-464D-9A7A-7FBF0D46B95E}"/>
              </a:ext>
            </a:extLst>
          </p:cNvPr>
          <p:cNvGrpSpPr/>
          <p:nvPr/>
        </p:nvGrpSpPr>
        <p:grpSpPr>
          <a:xfrm>
            <a:off x="168926" y="4332631"/>
            <a:ext cx="5791386" cy="2413890"/>
            <a:chOff x="-204" y="5828736"/>
            <a:chExt cx="5791386" cy="1267778"/>
          </a:xfrm>
        </p:grpSpPr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7B424077-B2D5-46AA-BDA8-6FF15DA500E8}"/>
                </a:ext>
              </a:extLst>
            </p:cNvPr>
            <p:cNvSpPr txBox="1">
              <a:spLocks/>
            </p:cNvSpPr>
            <p:nvPr/>
          </p:nvSpPr>
          <p:spPr>
            <a:xfrm>
              <a:off x="6210" y="5828736"/>
              <a:ext cx="5784972" cy="998893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ea typeface="+mj-ea"/>
                  <a:cs typeface="+mj-cs"/>
                </a:defRPr>
              </a:lvl1pPr>
            </a:lstStyle>
            <a:p>
              <a:r>
                <a:rPr lang="en-GB" sz="22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Year 7 French </a:t>
              </a:r>
            </a:p>
            <a:p>
              <a:r>
                <a:rPr lang="en-GB" sz="22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Term 1.2 - Week 3 </a:t>
              </a:r>
            </a:p>
            <a:p>
              <a:endParaRPr lang="en-GB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endParaRPr lang="en-GB" sz="22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C0508B9B-5891-4D3C-9F6E-ECDA43B43AC2}"/>
                </a:ext>
              </a:extLst>
            </p:cNvPr>
            <p:cNvSpPr txBox="1">
              <a:spLocks/>
            </p:cNvSpPr>
            <p:nvPr/>
          </p:nvSpPr>
          <p:spPr>
            <a:xfrm>
              <a:off x="-204" y="6247201"/>
              <a:ext cx="5784972" cy="849313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accent5">
                      <a:lumMod val="50000"/>
                    </a:schemeClr>
                  </a:solidFill>
                  <a:latin typeface="Tw Cen MT" panose="020B0602020104020603" pitchFamily="34" charset="0"/>
                  <a:ea typeface="+mj-ea"/>
                  <a:cs typeface="+mj-cs"/>
                </a:defRPr>
              </a:lvl1pPr>
            </a:lstStyle>
            <a:p>
              <a:r>
                <a:rPr lang="en-GB" sz="16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Natalie Finlayson / Emma Marsden /</a:t>
              </a:r>
            </a:p>
            <a:p>
              <a:r>
                <a:rPr lang="en-GB" sz="16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Stephen Owen</a:t>
              </a:r>
            </a:p>
            <a:p>
              <a:endParaRPr lang="en-GB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  <a:p>
              <a:r>
                <a:rPr lang="en-GB" sz="16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Last updated: 27/4/20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70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0038" y="1254102"/>
            <a:ext cx="11626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is talking about the Petit family in English. Decide whether to translate what he says with ‘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moment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chaque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11266F-110D-443E-84E6-EE6491CE5D9C}"/>
              </a:ext>
            </a:extLst>
          </p:cNvPr>
          <p:cNvGrpSpPr/>
          <p:nvPr/>
        </p:nvGrpSpPr>
        <p:grpSpPr>
          <a:xfrm>
            <a:off x="510382" y="2308021"/>
            <a:ext cx="9398855" cy="769441"/>
            <a:chOff x="510382" y="2308021"/>
            <a:chExt cx="9583950" cy="769441"/>
          </a:xfrm>
        </p:grpSpPr>
        <p:sp>
          <p:nvSpPr>
            <p:cNvPr id="23" name="Action Button: Custom 12">
              <a:hlinkClick r:id="" action="ppaction://noaction" highlightClick="1">
                <a:snd r:embed="rId4" name="Question A.wav"/>
              </a:hlinkClick>
              <a:extLst>
                <a:ext uri="{FF2B5EF4-FFF2-40B4-BE49-F238E27FC236}">
                  <a16:creationId xmlns:a16="http://schemas.microsoft.com/office/drawing/2014/main" id="{B29211D2-CC5A-4E66-A61B-CE162D488E4F}"/>
                </a:ext>
              </a:extLst>
            </p:cNvPr>
            <p:cNvSpPr/>
            <p:nvPr/>
          </p:nvSpPr>
          <p:spPr>
            <a:xfrm>
              <a:off x="510382" y="2345050"/>
              <a:ext cx="626655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7CA740-1F7B-4972-AFFD-A67D4663A1FE}"/>
                </a:ext>
              </a:extLst>
            </p:cNvPr>
            <p:cNvSpPr txBox="1"/>
            <p:nvPr/>
          </p:nvSpPr>
          <p:spPr>
            <a:xfrm>
              <a:off x="1235385" y="2308021"/>
              <a:ext cx="8858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Madame Petit fait le tour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la cuisine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3ECC2C-FFAB-482A-A16C-7B0C54065402}"/>
              </a:ext>
            </a:extLst>
          </p:cNvPr>
          <p:cNvGrpSpPr/>
          <p:nvPr/>
        </p:nvGrpSpPr>
        <p:grpSpPr>
          <a:xfrm>
            <a:off x="510382" y="3279383"/>
            <a:ext cx="9069838" cy="769441"/>
            <a:chOff x="510382" y="2339804"/>
            <a:chExt cx="9197456" cy="769441"/>
          </a:xfrm>
        </p:grpSpPr>
        <p:sp>
          <p:nvSpPr>
            <p:cNvPr id="49" name="Action Button: Custom 12">
              <a:hlinkClick r:id="" action="ppaction://noaction" highlightClick="1">
                <a:snd r:embed="rId5" name="Question B.wav"/>
              </a:hlinkClick>
              <a:extLst>
                <a:ext uri="{FF2B5EF4-FFF2-40B4-BE49-F238E27FC236}">
                  <a16:creationId xmlns:a16="http://schemas.microsoft.com/office/drawing/2014/main" id="{1D44F11E-90D2-434A-A9E0-0009CF11B15F}"/>
                </a:ext>
              </a:extLst>
            </p:cNvPr>
            <p:cNvSpPr/>
            <p:nvPr/>
          </p:nvSpPr>
          <p:spPr>
            <a:xfrm>
              <a:off x="510382" y="2345050"/>
              <a:ext cx="626655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1EF478-F97D-44CA-AAD5-F67B319CC387}"/>
                </a:ext>
              </a:extLst>
            </p:cNvPr>
            <p:cNvSpPr txBox="1"/>
            <p:nvPr/>
          </p:nvSpPr>
          <p:spPr>
            <a:xfrm>
              <a:off x="1231387" y="2339804"/>
              <a:ext cx="8476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Monsieur Petit fait le lit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et fait le m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énage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E5EE03-86E9-4E81-8D84-778D85025786}"/>
              </a:ext>
            </a:extLst>
          </p:cNvPr>
          <p:cNvGrpSpPr/>
          <p:nvPr/>
        </p:nvGrpSpPr>
        <p:grpSpPr>
          <a:xfrm>
            <a:off x="527538" y="4189945"/>
            <a:ext cx="9167068" cy="769441"/>
            <a:chOff x="510382" y="2298415"/>
            <a:chExt cx="10831768" cy="769441"/>
          </a:xfrm>
        </p:grpSpPr>
        <p:sp>
          <p:nvSpPr>
            <p:cNvPr id="52" name="Action Button: Custom 12">
              <a:hlinkClick r:id="" action="ppaction://noaction" highlightClick="1">
                <a:snd r:embed="rId6" name="Question C.wav"/>
              </a:hlinkClick>
              <a:extLst>
                <a:ext uri="{FF2B5EF4-FFF2-40B4-BE49-F238E27FC236}">
                  <a16:creationId xmlns:a16="http://schemas.microsoft.com/office/drawing/2014/main" id="{CEF0722D-405F-46D8-B312-0D396084CE9C}"/>
                </a:ext>
              </a:extLst>
            </p:cNvPr>
            <p:cNvSpPr/>
            <p:nvPr/>
          </p:nvSpPr>
          <p:spPr>
            <a:xfrm>
              <a:off x="510382" y="2345050"/>
              <a:ext cx="705881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CB219FE-9C38-4565-9B2D-66F231DD7448}"/>
                </a:ext>
              </a:extLst>
            </p:cNvPr>
            <p:cNvSpPr txBox="1"/>
            <p:nvPr/>
          </p:nvSpPr>
          <p:spPr>
            <a:xfrm>
              <a:off x="1330226" y="2298415"/>
              <a:ext cx="10011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Géraldine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le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modèle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et fait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promenade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5CB9FB-D030-4BCA-A73B-6FEE815AEDF7}"/>
              </a:ext>
            </a:extLst>
          </p:cNvPr>
          <p:cNvGrpSpPr/>
          <p:nvPr/>
        </p:nvGrpSpPr>
        <p:grpSpPr>
          <a:xfrm>
            <a:off x="527538" y="5141896"/>
            <a:ext cx="9167068" cy="769441"/>
            <a:chOff x="510382" y="2298415"/>
            <a:chExt cx="10831768" cy="769441"/>
          </a:xfrm>
        </p:grpSpPr>
        <p:sp>
          <p:nvSpPr>
            <p:cNvPr id="55" name="Action Button: Custom 12">
              <a:hlinkClick r:id="" action="ppaction://noaction" highlightClick="1">
                <a:snd r:embed="rId7" name="Question D.wav"/>
              </a:hlinkClick>
              <a:extLst>
                <a:ext uri="{FF2B5EF4-FFF2-40B4-BE49-F238E27FC236}">
                  <a16:creationId xmlns:a16="http://schemas.microsoft.com/office/drawing/2014/main" id="{1C810373-FB25-436C-AE3E-CD9AA8585C91}"/>
                </a:ext>
              </a:extLst>
            </p:cNvPr>
            <p:cNvSpPr/>
            <p:nvPr/>
          </p:nvSpPr>
          <p:spPr>
            <a:xfrm>
              <a:off x="510382" y="2345050"/>
              <a:ext cx="705881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2A27BE-738A-44C8-8DA6-FB9C2E339258}"/>
                </a:ext>
              </a:extLst>
            </p:cNvPr>
            <p:cNvSpPr txBox="1"/>
            <p:nvPr/>
          </p:nvSpPr>
          <p:spPr>
            <a:xfrm>
              <a:off x="1330226" y="2298415"/>
              <a:ext cx="10011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Jacques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méchant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les devoirs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sp>
        <p:nvSpPr>
          <p:cNvPr id="37" name="Speech Bubble: Oval 1">
            <a:extLst>
              <a:ext uri="{FF2B5EF4-FFF2-40B4-BE49-F238E27FC236}">
                <a16:creationId xmlns:a16="http://schemas.microsoft.com/office/drawing/2014/main" id="{AEF796EC-1C0B-4861-B9BC-13559DEA4B9D}"/>
              </a:ext>
            </a:extLst>
          </p:cNvPr>
          <p:cNvSpPr/>
          <p:nvPr/>
        </p:nvSpPr>
        <p:spPr>
          <a:xfrm>
            <a:off x="11312277" y="3869333"/>
            <a:ext cx="639092" cy="480686"/>
          </a:xfrm>
          <a:prstGeom prst="wedgeEllipseCallout">
            <a:avLst>
              <a:gd name="adj1" fmla="val -34702"/>
              <a:gd name="adj2" fmla="val 6910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FC414-78B6-E14C-8B14-BCA5C92E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2" y="14478"/>
            <a:ext cx="5488858" cy="81102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  <p:pic>
        <p:nvPicPr>
          <p:cNvPr id="29" name="Picture 2" descr="Boy Face Cartoon Clip Art">
            <a:extLst>
              <a:ext uri="{FF2B5EF4-FFF2-40B4-BE49-F238E27FC236}">
                <a16:creationId xmlns:a16="http://schemas.microsoft.com/office/drawing/2014/main" id="{A443940B-3D59-4391-B5FD-3E357B2B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10" y="4574665"/>
            <a:ext cx="1322413" cy="13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3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0038" y="1254102"/>
            <a:ext cx="11626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is talking about the Petit family in English. Decide whether to translate what he says with ‘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moment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chaque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11266F-110D-443E-84E6-EE6491CE5D9C}"/>
              </a:ext>
            </a:extLst>
          </p:cNvPr>
          <p:cNvGrpSpPr/>
          <p:nvPr/>
        </p:nvGrpSpPr>
        <p:grpSpPr>
          <a:xfrm>
            <a:off x="510382" y="2308021"/>
            <a:ext cx="9398855" cy="769441"/>
            <a:chOff x="510382" y="2308021"/>
            <a:chExt cx="9583950" cy="769441"/>
          </a:xfrm>
        </p:grpSpPr>
        <p:sp>
          <p:nvSpPr>
            <p:cNvPr id="23" name="Action Button: Custom 12">
              <a:hlinkClick r:id="" action="ppaction://noaction" highlightClick="1">
                <a:snd r:embed="rId4" name="Answer A.wav"/>
              </a:hlinkClick>
              <a:extLst>
                <a:ext uri="{FF2B5EF4-FFF2-40B4-BE49-F238E27FC236}">
                  <a16:creationId xmlns:a16="http://schemas.microsoft.com/office/drawing/2014/main" id="{B29211D2-CC5A-4E66-A61B-CE162D488E4F}"/>
                </a:ext>
              </a:extLst>
            </p:cNvPr>
            <p:cNvSpPr/>
            <p:nvPr/>
          </p:nvSpPr>
          <p:spPr>
            <a:xfrm>
              <a:off x="510382" y="2345050"/>
              <a:ext cx="626655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7CA740-1F7B-4972-AFFD-A67D4663A1FE}"/>
                </a:ext>
              </a:extLst>
            </p:cNvPr>
            <p:cNvSpPr txBox="1"/>
            <p:nvPr/>
          </p:nvSpPr>
          <p:spPr>
            <a:xfrm>
              <a:off x="1235385" y="2308021"/>
              <a:ext cx="88589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Madame Petit fait le tour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elle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la cuisine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3ECC2C-FFAB-482A-A16C-7B0C54065402}"/>
              </a:ext>
            </a:extLst>
          </p:cNvPr>
          <p:cNvGrpSpPr/>
          <p:nvPr/>
        </p:nvGrpSpPr>
        <p:grpSpPr>
          <a:xfrm>
            <a:off x="510382" y="3279383"/>
            <a:ext cx="9069838" cy="769441"/>
            <a:chOff x="510382" y="2339804"/>
            <a:chExt cx="9197456" cy="769441"/>
          </a:xfrm>
        </p:grpSpPr>
        <p:sp>
          <p:nvSpPr>
            <p:cNvPr id="49" name="Action Button: Custom 12">
              <a:hlinkClick r:id="" action="ppaction://noaction" highlightClick="1">
                <a:snd r:embed="rId5" name="Answer B.wav"/>
              </a:hlinkClick>
              <a:extLst>
                <a:ext uri="{FF2B5EF4-FFF2-40B4-BE49-F238E27FC236}">
                  <a16:creationId xmlns:a16="http://schemas.microsoft.com/office/drawing/2014/main" id="{1D44F11E-90D2-434A-A9E0-0009CF11B15F}"/>
                </a:ext>
              </a:extLst>
            </p:cNvPr>
            <p:cNvSpPr/>
            <p:nvPr/>
          </p:nvSpPr>
          <p:spPr>
            <a:xfrm>
              <a:off x="510382" y="2345050"/>
              <a:ext cx="626655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1EF478-F97D-44CA-AAD5-F67B319CC387}"/>
                </a:ext>
              </a:extLst>
            </p:cNvPr>
            <p:cNvSpPr txBox="1"/>
            <p:nvPr/>
          </p:nvSpPr>
          <p:spPr>
            <a:xfrm>
              <a:off x="1231387" y="2339804"/>
              <a:ext cx="8476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Monsieur Petit fait le lit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et fait le m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énage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E5EE03-86E9-4E81-8D84-778D85025786}"/>
              </a:ext>
            </a:extLst>
          </p:cNvPr>
          <p:cNvGrpSpPr/>
          <p:nvPr/>
        </p:nvGrpSpPr>
        <p:grpSpPr>
          <a:xfrm>
            <a:off x="527538" y="4189945"/>
            <a:ext cx="9167068" cy="769441"/>
            <a:chOff x="510382" y="2298415"/>
            <a:chExt cx="10831768" cy="769441"/>
          </a:xfrm>
        </p:grpSpPr>
        <p:sp>
          <p:nvSpPr>
            <p:cNvPr id="52" name="Action Button: Custom 12">
              <a:hlinkClick r:id="" action="ppaction://noaction" highlightClick="1">
                <a:snd r:embed="rId6" name="Answer C.wav"/>
              </a:hlinkClick>
              <a:extLst>
                <a:ext uri="{FF2B5EF4-FFF2-40B4-BE49-F238E27FC236}">
                  <a16:creationId xmlns:a16="http://schemas.microsoft.com/office/drawing/2014/main" id="{CEF0722D-405F-46D8-B312-0D396084CE9C}"/>
                </a:ext>
              </a:extLst>
            </p:cNvPr>
            <p:cNvSpPr/>
            <p:nvPr/>
          </p:nvSpPr>
          <p:spPr>
            <a:xfrm>
              <a:off x="510382" y="2345050"/>
              <a:ext cx="705881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CB219FE-9C38-4565-9B2D-66F231DD7448}"/>
                </a:ext>
              </a:extLst>
            </p:cNvPr>
            <p:cNvSpPr txBox="1"/>
            <p:nvPr/>
          </p:nvSpPr>
          <p:spPr>
            <a:xfrm>
              <a:off x="1330226" y="2298415"/>
              <a:ext cx="10011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Géraldine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le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modèle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et fait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promenade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5CB9FB-D030-4BCA-A73B-6FEE815AEDF7}"/>
              </a:ext>
            </a:extLst>
          </p:cNvPr>
          <p:cNvGrpSpPr/>
          <p:nvPr/>
        </p:nvGrpSpPr>
        <p:grpSpPr>
          <a:xfrm>
            <a:off x="527538" y="5141896"/>
            <a:ext cx="9167068" cy="769441"/>
            <a:chOff x="510382" y="2298415"/>
            <a:chExt cx="10831768" cy="769441"/>
          </a:xfrm>
        </p:grpSpPr>
        <p:sp>
          <p:nvSpPr>
            <p:cNvPr id="55" name="Action Button: Custom 12">
              <a:hlinkClick r:id="" action="ppaction://noaction" highlightClick="1">
                <a:snd r:embed="rId7" name="Answer D.wav"/>
              </a:hlinkClick>
              <a:extLst>
                <a:ext uri="{FF2B5EF4-FFF2-40B4-BE49-F238E27FC236}">
                  <a16:creationId xmlns:a16="http://schemas.microsoft.com/office/drawing/2014/main" id="{1C810373-FB25-436C-AE3E-CD9AA8585C91}"/>
                </a:ext>
              </a:extLst>
            </p:cNvPr>
            <p:cNvSpPr/>
            <p:nvPr/>
          </p:nvSpPr>
          <p:spPr>
            <a:xfrm>
              <a:off x="510382" y="2345050"/>
              <a:ext cx="705881" cy="676173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F2A27BE-738A-44C8-8DA6-FB9C2E339258}"/>
                </a:ext>
              </a:extLst>
            </p:cNvPr>
            <p:cNvSpPr txBox="1"/>
            <p:nvPr/>
          </p:nvSpPr>
          <p:spPr>
            <a:xfrm>
              <a:off x="1330226" y="2298415"/>
              <a:ext cx="100119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rPr>
                <a:t>Jacques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méchant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mais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il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fait les devoirs [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moment /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chaque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semaine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].	</a:t>
              </a:r>
            </a:p>
          </p:txBody>
        </p:sp>
      </p:grpSp>
      <p:sp>
        <p:nvSpPr>
          <p:cNvPr id="37" name="Speech Bubble: Oval 1">
            <a:extLst>
              <a:ext uri="{FF2B5EF4-FFF2-40B4-BE49-F238E27FC236}">
                <a16:creationId xmlns:a16="http://schemas.microsoft.com/office/drawing/2014/main" id="{AEF796EC-1C0B-4861-B9BC-13559DEA4B9D}"/>
              </a:ext>
            </a:extLst>
          </p:cNvPr>
          <p:cNvSpPr/>
          <p:nvPr/>
        </p:nvSpPr>
        <p:spPr>
          <a:xfrm>
            <a:off x="11312277" y="3869333"/>
            <a:ext cx="639092" cy="480686"/>
          </a:xfrm>
          <a:prstGeom prst="wedgeEllipseCallout">
            <a:avLst>
              <a:gd name="adj1" fmla="val -34702"/>
              <a:gd name="adj2" fmla="val 6910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9" name="Picture 2" descr="Boy Face Cartoon Clip Art">
            <a:extLst>
              <a:ext uri="{FF2B5EF4-FFF2-40B4-BE49-F238E27FC236}">
                <a16:creationId xmlns:a16="http://schemas.microsoft.com/office/drawing/2014/main" id="{A443940B-3D59-4391-B5FD-3E357B2B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10" y="4574665"/>
            <a:ext cx="1322413" cy="13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F3000-C389-CB41-9AE3-EBE0B719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" y="43758"/>
            <a:ext cx="5717428" cy="822768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58FF9C-DD49-4D12-8DA5-1C537F52FE9B}"/>
              </a:ext>
            </a:extLst>
          </p:cNvPr>
          <p:cNvCxnSpPr>
            <a:cxnSpLocks/>
          </p:cNvCxnSpPr>
          <p:nvPr/>
        </p:nvCxnSpPr>
        <p:spPr>
          <a:xfrm>
            <a:off x="4856307" y="2533836"/>
            <a:ext cx="2025756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CD4BCA-0081-4900-B6EA-AB42D72588B5}"/>
              </a:ext>
            </a:extLst>
          </p:cNvPr>
          <p:cNvCxnSpPr>
            <a:cxnSpLocks/>
          </p:cNvCxnSpPr>
          <p:nvPr/>
        </p:nvCxnSpPr>
        <p:spPr>
          <a:xfrm>
            <a:off x="6882063" y="2873413"/>
            <a:ext cx="2261937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78406D-EFF0-482B-9B55-2EA26E3CD68E}"/>
              </a:ext>
            </a:extLst>
          </p:cNvPr>
          <p:cNvCxnSpPr>
            <a:cxnSpLocks/>
          </p:cNvCxnSpPr>
          <p:nvPr/>
        </p:nvCxnSpPr>
        <p:spPr>
          <a:xfrm>
            <a:off x="3846899" y="3869333"/>
            <a:ext cx="2025756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F3ED24-6117-4168-979B-E0574304DD89}"/>
              </a:ext>
            </a:extLst>
          </p:cNvPr>
          <p:cNvCxnSpPr>
            <a:cxnSpLocks/>
          </p:cNvCxnSpPr>
          <p:nvPr/>
        </p:nvCxnSpPr>
        <p:spPr>
          <a:xfrm>
            <a:off x="6782099" y="3537285"/>
            <a:ext cx="2181428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2D812-8CBF-4BE3-A679-5170001D4CA8}"/>
              </a:ext>
            </a:extLst>
          </p:cNvPr>
          <p:cNvCxnSpPr>
            <a:cxnSpLocks/>
          </p:cNvCxnSpPr>
          <p:nvPr/>
        </p:nvCxnSpPr>
        <p:spPr>
          <a:xfrm>
            <a:off x="7163099" y="4447674"/>
            <a:ext cx="2181428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95353-F62B-4463-9A19-C714A885FB05}"/>
              </a:ext>
            </a:extLst>
          </p:cNvPr>
          <p:cNvCxnSpPr>
            <a:cxnSpLocks/>
          </p:cNvCxnSpPr>
          <p:nvPr/>
        </p:nvCxnSpPr>
        <p:spPr>
          <a:xfrm>
            <a:off x="4600671" y="4780548"/>
            <a:ext cx="2181428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BCE742-F389-4870-ABDE-45DFFA4E713A}"/>
              </a:ext>
            </a:extLst>
          </p:cNvPr>
          <p:cNvCxnSpPr>
            <a:cxnSpLocks/>
          </p:cNvCxnSpPr>
          <p:nvPr/>
        </p:nvCxnSpPr>
        <p:spPr>
          <a:xfrm>
            <a:off x="7163099" y="5382127"/>
            <a:ext cx="2181428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BF3826-E936-4CE1-9EBA-1197BAC39E26}"/>
              </a:ext>
            </a:extLst>
          </p:cNvPr>
          <p:cNvCxnSpPr>
            <a:cxnSpLocks/>
          </p:cNvCxnSpPr>
          <p:nvPr/>
        </p:nvCxnSpPr>
        <p:spPr>
          <a:xfrm>
            <a:off x="4275818" y="5731043"/>
            <a:ext cx="2181428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0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grammaire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6" y="1212565"/>
            <a:ext cx="118023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In French, </a:t>
            </a:r>
            <a:r>
              <a:rPr lang="en-GB" sz="20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regular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verb endings change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to </a:t>
            </a:r>
            <a:r>
              <a:rPr lang="en-GB" sz="20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match pronouns.</a:t>
            </a:r>
          </a:p>
          <a:p>
            <a:endParaRPr lang="en-GB" sz="20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Sometimes, this happens in English too.</a:t>
            </a: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‘I’ + regular -ER verb 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in French, the verb is in the short form and ends in </a:t>
            </a:r>
            <a:r>
              <a:rPr lang="en-GB" sz="20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-e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aim</a:t>
            </a:r>
            <a:r>
              <a:rPr lang="en-GB" sz="20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					</a:t>
            </a: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‘you (singular)’ + regular –ER verb 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in French, the verb is in the short form and ends in </a:t>
            </a:r>
            <a:r>
              <a:rPr lang="en-GB" sz="20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-es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00035" y="1787359"/>
            <a:ext cx="315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Je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port</a:t>
            </a:r>
            <a:r>
              <a:rPr lang="en-GB" sz="2000" b="1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452025" y="1790518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port</a:t>
            </a:r>
            <a:r>
              <a:rPr lang="en-GB" sz="2000" b="1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6604016" y="1787317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Elle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port</a:t>
            </a:r>
            <a:r>
              <a:rPr lang="en-GB" sz="2000" b="1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00035" y="3014550"/>
            <a:ext cx="315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I wear a uniform.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452025" y="3008337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You wear a uniform.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6604015" y="2997134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She wear</a:t>
            </a:r>
            <a:r>
              <a:rPr lang="en-GB" sz="20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a uniform.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452024" y="4494974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J’aim</a:t>
            </a:r>
            <a:r>
              <a:rPr lang="en-GB" sz="2000" b="1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le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452024" y="5721491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aim</a:t>
            </a:r>
            <a:r>
              <a:rPr lang="en-GB" sz="2000" b="1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 le </a:t>
            </a:r>
            <a:r>
              <a:rPr lang="en-GB" sz="20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26" name="Picture 2" descr="Police Officer, Female, Police, Woman, Blue, Unifo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379" y="1212565"/>
            <a:ext cx="1092340" cy="21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xplosion: 8 Points 20">
            <a:extLst>
              <a:ext uri="{FF2B5EF4-FFF2-40B4-BE49-F238E27FC236}">
                <a16:creationId xmlns:a16="http://schemas.microsoft.com/office/drawing/2014/main" id="{608D6088-26AE-4412-A13D-48C65CA9A46B}"/>
              </a:ext>
            </a:extLst>
          </p:cNvPr>
          <p:cNvSpPr/>
          <p:nvPr/>
        </p:nvSpPr>
        <p:spPr>
          <a:xfrm>
            <a:off x="6943016" y="2746496"/>
            <a:ext cx="4948948" cy="3496955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J’aime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= Je +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aime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Je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contracts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to j’ before a vowel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DB49457-A84D-914C-82DC-E203A137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521"/>
            <a:ext cx="5451231" cy="759140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167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7" grpId="0"/>
      <p:bldP spid="19" grpId="0"/>
      <p:bldP spid="22" grpId="0"/>
      <p:bldP spid="23" grpId="0"/>
      <p:bldP spid="24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/>
        </p:nvGraphicFramePr>
        <p:xfrm>
          <a:off x="743975" y="1707492"/>
          <a:ext cx="10812381" cy="398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81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334870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911595">
                <a:tc gridSpan="8">
                  <a:txBody>
                    <a:bodyPr/>
                    <a:lstStyle/>
                    <a:p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Nick is chatting to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Géraldine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Is he speaking about himself </a:t>
                      </a:r>
                      <a:r>
                        <a:rPr lang="en-GB" sz="24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(je)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or about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Géraldine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)?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82725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aime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professeur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         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vert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         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passe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intéressante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passes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bleu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         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aimes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’anglais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    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</a:tbl>
          </a:graphicData>
        </a:graphic>
      </p:graphicFrame>
      <p:sp>
        <p:nvSpPr>
          <p:cNvPr id="4" name="Title 3"/>
          <p:cNvSpPr txBox="1">
            <a:spLocks/>
          </p:cNvSpPr>
          <p:nvPr/>
        </p:nvSpPr>
        <p:spPr>
          <a:xfrm>
            <a:off x="300037" y="198209"/>
            <a:ext cx="532767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Regular –ER verbs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72414" y="2722169"/>
            <a:ext cx="1282224" cy="851295"/>
            <a:chOff x="4560641" y="2485017"/>
            <a:chExt cx="1282224" cy="851295"/>
          </a:xfrm>
        </p:grpSpPr>
        <p:pic>
          <p:nvPicPr>
            <p:cNvPr id="2050" name="Picture 2" descr="Lady Face Cartoon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562" y="2485017"/>
              <a:ext cx="430303" cy="44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60641" y="2963151"/>
              <a:ext cx="405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4730" y="2966980"/>
              <a:ext cx="405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36665" y="2722168"/>
            <a:ext cx="1346770" cy="847467"/>
            <a:chOff x="10048834" y="2485016"/>
            <a:chExt cx="1346770" cy="847467"/>
          </a:xfrm>
        </p:grpSpPr>
        <p:pic>
          <p:nvPicPr>
            <p:cNvPr id="13" name="Picture 2" descr="Lady Face Cartoon Clip Ar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5301" y="2485016"/>
              <a:ext cx="430303" cy="442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0048834" y="2963151"/>
              <a:ext cx="405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77469" y="2963151"/>
              <a:ext cx="405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tu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89" y="3717769"/>
            <a:ext cx="498794" cy="519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81" y="4420439"/>
            <a:ext cx="498794" cy="5195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81" y="5089128"/>
            <a:ext cx="498794" cy="519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21" y="5120194"/>
            <a:ext cx="498794" cy="519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32" y="3748835"/>
            <a:ext cx="498794" cy="519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80" y="4440636"/>
            <a:ext cx="498794" cy="519576"/>
          </a:xfrm>
          <a:prstGeom prst="rect">
            <a:avLst/>
          </a:prstGeom>
        </p:spPr>
      </p:pic>
      <p:pic>
        <p:nvPicPr>
          <p:cNvPr id="24" name="Picture 2" descr="Boy Face Cartoon Clip Art">
            <a:extLst>
              <a:ext uri="{FF2B5EF4-FFF2-40B4-BE49-F238E27FC236}">
                <a16:creationId xmlns:a16="http://schemas.microsoft.com/office/drawing/2014/main" id="{7018C3A7-DD71-4163-B64F-251F8189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43" y="2728780"/>
            <a:ext cx="457137" cy="4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Boy Face Cartoon Clip Art">
            <a:extLst>
              <a:ext uri="{FF2B5EF4-FFF2-40B4-BE49-F238E27FC236}">
                <a16:creationId xmlns:a16="http://schemas.microsoft.com/office/drawing/2014/main" id="{8CDB98E0-D1D2-411F-96AE-28384A45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79" y="2735391"/>
            <a:ext cx="457137" cy="4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AFBAB2-A800-1643-BDDD-F4A4DB29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-154613"/>
            <a:ext cx="478951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563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7" y="1470894"/>
            <a:ext cx="118919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regular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 endings change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match pronouns.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‘you (singular)’ + regular –ER verb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the verb is in the short form and ends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‘s/he’ + regular –ER verb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the verb is in the short form, and ends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228623" y="4207911"/>
            <a:ext cx="5339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2C295-4056-4E5B-862C-BD9D6205E850}"/>
              </a:ext>
            </a:extLst>
          </p:cNvPr>
          <p:cNvSpPr txBox="1"/>
          <p:nvPr/>
        </p:nvSpPr>
        <p:spPr>
          <a:xfrm>
            <a:off x="3228623" y="2665075"/>
            <a:ext cx="3334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01919-D83F-4E8F-B5A5-B63AE2FCC8E9}"/>
              </a:ext>
            </a:extLst>
          </p:cNvPr>
          <p:cNvSpPr txBox="1"/>
          <p:nvPr/>
        </p:nvSpPr>
        <p:spPr>
          <a:xfrm>
            <a:off x="3228623" y="4839950"/>
            <a:ext cx="5339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sympa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3AE79-0D0E-4604-8165-2B73F9330006}"/>
              </a:ext>
            </a:extLst>
          </p:cNvPr>
          <p:cNvSpPr txBox="1"/>
          <p:nvPr/>
        </p:nvSpPr>
        <p:spPr>
          <a:xfrm>
            <a:off x="3228623" y="5471989"/>
            <a:ext cx="5339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Jacques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Géraldine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DE1FC9-4353-E446-8072-ED3ECA59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-6753"/>
            <a:ext cx="4789514" cy="107927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97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7" y="1363173"/>
            <a:ext cx="116974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French verbs are used with preposition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which means ‘to.’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Jacques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Géraldine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Jacques is giving a gift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Géraldine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Sometimes, we leave out the ‘to’ in English. This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cannot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happen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will meet more verbs with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next week.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4F567EF-E3F6-0C46-A65A-3B9752EC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-160752"/>
            <a:ext cx="3635089" cy="1325563"/>
          </a:xfrm>
        </p:spPr>
        <p:txBody>
          <a:bodyPr/>
          <a:lstStyle/>
          <a:p>
            <a:r>
              <a:rPr lang="en-GB" sz="3600" b="1" dirty="0">
                <a:solidFill>
                  <a:prstClr val="white"/>
                </a:solidFill>
              </a:rPr>
              <a:t>Preposition </a:t>
            </a:r>
            <a:r>
              <a:rPr lang="en-GB" sz="3600" b="1" dirty="0" err="1">
                <a:solidFill>
                  <a:prstClr val="white"/>
                </a:solidFill>
              </a:rPr>
              <a:t>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EB541-783D-4A86-9739-954996EF75A3}"/>
              </a:ext>
            </a:extLst>
          </p:cNvPr>
          <p:cNvSpPr txBox="1"/>
          <p:nvPr/>
        </p:nvSpPr>
        <p:spPr>
          <a:xfrm>
            <a:off x="6399661" y="6012675"/>
            <a:ext cx="506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1DF59CD-3405-4DCD-A996-6D195E9DF710}"/>
              </a:ext>
            </a:extLst>
          </p:cNvPr>
          <p:cNvSpPr/>
          <p:nvPr/>
        </p:nvSpPr>
        <p:spPr>
          <a:xfrm>
            <a:off x="4964530" y="3461076"/>
            <a:ext cx="2298584" cy="209725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4" name="Picture 2" descr="Lady Face Cartoon Clip Art">
            <a:extLst>
              <a:ext uri="{FF2B5EF4-FFF2-40B4-BE49-F238E27FC236}">
                <a16:creationId xmlns:a16="http://schemas.microsoft.com/office/drawing/2014/main" id="{B621771D-9D44-40D1-89AA-91D3C31E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39" y="3107359"/>
            <a:ext cx="809517" cy="8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raped Gift Clip Art">
            <a:extLst>
              <a:ext uri="{FF2B5EF4-FFF2-40B4-BE49-F238E27FC236}">
                <a16:creationId xmlns:a16="http://schemas.microsoft.com/office/drawing/2014/main" id="{33A3F7E2-294B-42A7-86F9-A573656A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05" y="3009265"/>
            <a:ext cx="962418" cy="10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C0369-1664-494D-84B3-DCD68A1A1E68}"/>
              </a:ext>
            </a:extLst>
          </p:cNvPr>
          <p:cNvSpPr txBox="1"/>
          <p:nvPr/>
        </p:nvSpPr>
        <p:spPr>
          <a:xfrm>
            <a:off x="6600223" y="4424340"/>
            <a:ext cx="597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… OR Jacques is giving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Géraldine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gift.</a:t>
            </a:r>
          </a:p>
        </p:txBody>
      </p:sp>
      <p:pic>
        <p:nvPicPr>
          <p:cNvPr id="16" name="Picture 15" descr="Smiling Man Face Clip Art">
            <a:extLst>
              <a:ext uri="{FF2B5EF4-FFF2-40B4-BE49-F238E27FC236}">
                <a16:creationId xmlns:a16="http://schemas.microsoft.com/office/drawing/2014/main" id="{B1890248-D16C-4910-B138-9C2CBADC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622" y="3067931"/>
            <a:ext cx="821667" cy="8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/>
        </p:nvGraphicFramePr>
        <p:xfrm>
          <a:off x="689809" y="1323750"/>
          <a:ext cx="10812381" cy="4721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81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477672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334870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911595">
                <a:tc gridSpan="8">
                  <a:txBody>
                    <a:bodyPr/>
                    <a:lstStyle/>
                    <a:p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Nick wants to get to know the children. He asks </a:t>
                      </a:r>
                      <a:r>
                        <a:rPr lang="en-GB" sz="24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Géraldine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some questions. Is he asking about her (</a:t>
                      </a:r>
                      <a:r>
                        <a:rPr lang="en-GB" sz="2400" b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 or about Jacques (</a:t>
                      </a:r>
                      <a:r>
                        <a:rPr lang="en-GB" sz="2400" b="1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482725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aime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faire la cuisine?          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donnes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solution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donne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à Monsieur Petit? 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aimes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faire les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magasins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moderne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donnes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cadeau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à Madame Petit? 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669889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...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passe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trouve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solution?</a:t>
                      </a: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</a:tbl>
          </a:graphicData>
        </a:graphic>
      </p:graphicFrame>
      <p:sp>
        <p:nvSpPr>
          <p:cNvPr id="4" name="Title 3"/>
          <p:cNvSpPr txBox="1">
            <a:spLocks/>
          </p:cNvSpPr>
          <p:nvPr/>
        </p:nvSpPr>
        <p:spPr>
          <a:xfrm>
            <a:off x="300037" y="198209"/>
            <a:ext cx="532767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Regular –ER verbs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510C7AE-34C7-034A-B906-0538D3AF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99" y="-147066"/>
            <a:ext cx="4447793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  <p:pic>
        <p:nvPicPr>
          <p:cNvPr id="2050" name="Picture 2" descr="Lady Face Cartoon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86" y="2337688"/>
            <a:ext cx="430303" cy="4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ady Face Cartoon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155" y="2345076"/>
            <a:ext cx="430303" cy="4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5717" y="2842571"/>
            <a:ext cx="4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29803" y="2842571"/>
            <a:ext cx="4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6220" y="2842571"/>
            <a:ext cx="4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12545" y="2842571"/>
            <a:ext cx="40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03" y="4692409"/>
            <a:ext cx="498794" cy="519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6" y="3326335"/>
            <a:ext cx="498794" cy="5195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74" y="3337402"/>
            <a:ext cx="498794" cy="519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10" y="4048174"/>
            <a:ext cx="498794" cy="519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31" y="5447106"/>
            <a:ext cx="498794" cy="5195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10" y="4692409"/>
            <a:ext cx="498794" cy="519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92" y="5408649"/>
            <a:ext cx="498794" cy="519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1" y="4040072"/>
            <a:ext cx="498794" cy="519576"/>
          </a:xfrm>
          <a:prstGeom prst="rect">
            <a:avLst/>
          </a:prstGeom>
        </p:spPr>
      </p:pic>
      <p:pic>
        <p:nvPicPr>
          <p:cNvPr id="3" name="Picture 2" descr="Smiling Man Face Clip Art">
            <a:extLst>
              <a:ext uri="{FF2B5EF4-FFF2-40B4-BE49-F238E27FC236}">
                <a16:creationId xmlns:a16="http://schemas.microsoft.com/office/drawing/2014/main" id="{95975AAA-7745-4BCC-9443-0A55D204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41" y="2323577"/>
            <a:ext cx="430304" cy="4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miling Man Face Clip Art">
            <a:extLst>
              <a:ext uri="{FF2B5EF4-FFF2-40B4-BE49-F238E27FC236}">
                <a16:creationId xmlns:a16="http://schemas.microsoft.com/office/drawing/2014/main" id="{CE2F9D8C-479A-4BE1-9CDF-8A24D535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394" y="2323577"/>
            <a:ext cx="430304" cy="4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1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7" y="1363173"/>
            <a:ext cx="1169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" y="1248697"/>
            <a:ext cx="1152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A Task 1.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Who is doing what? Describe the situations below to a partner.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Parle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13" name="Google Shape;613;p26">
            <a:extLst>
              <a:ext uri="{FF2B5EF4-FFF2-40B4-BE49-F238E27FC236}">
                <a16:creationId xmlns:a16="http://schemas.microsoft.com/office/drawing/2014/main" id="{E81506B0-A3F8-47F6-A818-34153DC67087}"/>
              </a:ext>
            </a:extLst>
          </p:cNvPr>
          <p:cNvSpPr/>
          <p:nvPr/>
        </p:nvSpPr>
        <p:spPr>
          <a:xfrm>
            <a:off x="435311" y="297730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21079" y="2977301"/>
            <a:ext cx="2406425" cy="2245703"/>
            <a:chOff x="386149" y="2691282"/>
            <a:chExt cx="2406425" cy="2245703"/>
          </a:xfrm>
        </p:grpSpPr>
        <p:sp>
          <p:nvSpPr>
            <p:cNvPr id="19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51490" y="4506098"/>
              <a:ext cx="11410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 err="1">
                  <a:solidFill>
                    <a:srgbClr val="105076"/>
                  </a:solidFill>
                  <a:latin typeface="Century Gothic" panose="020B0502020202020204" pitchFamily="34" charset="0"/>
                </a:rPr>
                <a:t>elle</a:t>
              </a:r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 …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53839" y="2977301"/>
            <a:ext cx="2217237" cy="2245702"/>
            <a:chOff x="386149" y="2691282"/>
            <a:chExt cx="2217237" cy="2245702"/>
          </a:xfrm>
        </p:grpSpPr>
        <p:sp>
          <p:nvSpPr>
            <p:cNvPr id="25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71208" y="4506097"/>
              <a:ext cx="9321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 err="1">
                  <a:solidFill>
                    <a:srgbClr val="105076"/>
                  </a:solidFill>
                  <a:latin typeface="Century Gothic" panose="020B0502020202020204" pitchFamily="34" charset="0"/>
                </a:rPr>
                <a:t>tu</a:t>
              </a:r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 …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39390" y="2977301"/>
            <a:ext cx="1947159" cy="2245703"/>
            <a:chOff x="386149" y="2691282"/>
            <a:chExt cx="1947159" cy="2245703"/>
          </a:xfrm>
        </p:grpSpPr>
        <p:sp>
          <p:nvSpPr>
            <p:cNvPr id="29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14418" y="4506098"/>
              <a:ext cx="8188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je …</a:t>
              </a:r>
            </a:p>
          </p:txBody>
        </p:sp>
      </p:grpSp>
      <p:pic>
        <p:nvPicPr>
          <p:cNvPr id="31" name="Picture 2" descr="Mailman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64" y="2977300"/>
            <a:ext cx="1323827" cy="13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65674" y="4738814"/>
            <a:ext cx="2160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e.g.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il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porte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bleu</a:t>
            </a:r>
          </a:p>
        </p:txBody>
      </p:sp>
      <p:pic>
        <p:nvPicPr>
          <p:cNvPr id="4106" name="Picture 10" descr="Gift, Men, Giving, Couple - Relationship, Wom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36" y="3045024"/>
            <a:ext cx="1764686" cy="126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9745163" y="2906838"/>
            <a:ext cx="2031062" cy="1530267"/>
            <a:chOff x="9745163" y="2906838"/>
            <a:chExt cx="2031062" cy="1530267"/>
          </a:xfrm>
        </p:grpSpPr>
        <p:pic>
          <p:nvPicPr>
            <p:cNvPr id="41" name="Picture 2" descr="Luke Lamborn Reaching Down Clip 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163" y="2906838"/>
              <a:ext cx="1178720" cy="153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10666894" y="2972593"/>
              <a:ext cx="1109331" cy="1150321"/>
              <a:chOff x="8387227" y="1463718"/>
              <a:chExt cx="1353326" cy="1500317"/>
            </a:xfrm>
          </p:grpSpPr>
          <p:pic>
            <p:nvPicPr>
              <p:cNvPr id="4118" name="Picture 22" descr="Magnifying Glass Clip Ar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7227" y="1463718"/>
                <a:ext cx="1353326" cy="1500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6" name="Picture 20" descr="Lunanaut Bicycle Sign Symbol Clip Ar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87486">
                <a:off x="9071097" y="1647762"/>
                <a:ext cx="615146" cy="342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6986443" y="2733368"/>
            <a:ext cx="1671178" cy="1642869"/>
            <a:chOff x="6986443" y="2733368"/>
            <a:chExt cx="1671178" cy="1642869"/>
          </a:xfrm>
        </p:grpSpPr>
        <p:grpSp>
          <p:nvGrpSpPr>
            <p:cNvPr id="12" name="Group 11"/>
            <p:cNvGrpSpPr/>
            <p:nvPr/>
          </p:nvGrpSpPr>
          <p:grpSpPr>
            <a:xfrm>
              <a:off x="6986443" y="2733368"/>
              <a:ext cx="1646280" cy="1575143"/>
              <a:chOff x="6986443" y="2733368"/>
              <a:chExt cx="1646280" cy="1575143"/>
            </a:xfrm>
          </p:grpSpPr>
          <p:pic>
            <p:nvPicPr>
              <p:cNvPr id="36" name="Picture 2" descr="C:\Users\wdj\Google Drive\Primary\Y5 SoW\From Tracy\Pronouns\i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6443" y="3275750"/>
                <a:ext cx="441170" cy="1032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Cloud Callout 10"/>
              <p:cNvSpPr/>
              <p:nvPr/>
            </p:nvSpPr>
            <p:spPr>
              <a:xfrm>
                <a:off x="7690807" y="2733368"/>
                <a:ext cx="941916" cy="747251"/>
              </a:xfrm>
              <a:prstGeom prst="cloudCallout">
                <a:avLst>
                  <a:gd name="adj1" fmla="val -74070"/>
                  <a:gd name="adj2" fmla="val 36184"/>
                </a:avLst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112" name="Picture 16" descr="Heart 5 Clip Art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4987" y="2946867"/>
                <a:ext cx="344357" cy="320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214" y="3745456"/>
              <a:ext cx="852407" cy="630781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DC1BA101-7F4A-3347-B50E-7EF342C3A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114512"/>
            <a:ext cx="5363308" cy="77160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0044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79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7" y="1363173"/>
            <a:ext cx="1169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" y="1248697"/>
            <a:ext cx="1152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B Task 1.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Who is doing what? Write what you hear.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Écris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308" y="2638941"/>
            <a:ext cx="11156924" cy="3155121"/>
            <a:chOff x="435308" y="2638941"/>
            <a:chExt cx="11156924" cy="3155121"/>
          </a:xfrm>
        </p:grpSpPr>
        <p:grpSp>
          <p:nvGrpSpPr>
            <p:cNvPr id="8" name="Group 7"/>
            <p:cNvGrpSpPr/>
            <p:nvPr/>
          </p:nvGrpSpPr>
          <p:grpSpPr>
            <a:xfrm>
              <a:off x="435308" y="2638941"/>
              <a:ext cx="358733" cy="3099802"/>
              <a:chOff x="435308" y="2937420"/>
              <a:chExt cx="358733" cy="3099802"/>
            </a:xfrm>
          </p:grpSpPr>
          <p:sp>
            <p:nvSpPr>
              <p:cNvPr id="13" name="Google Shape;613;p26">
                <a:extLst>
                  <a:ext uri="{FF2B5EF4-FFF2-40B4-BE49-F238E27FC236}">
                    <a16:creationId xmlns:a16="http://schemas.microsoft.com/office/drawing/2014/main" id="{E81506B0-A3F8-47F6-A818-34153DC67087}"/>
                  </a:ext>
                </a:extLst>
              </p:cNvPr>
              <p:cNvSpPr/>
              <p:nvPr/>
            </p:nvSpPr>
            <p:spPr>
              <a:xfrm>
                <a:off x="435309" y="2937420"/>
                <a:ext cx="355003" cy="32025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AA520"/>
              </a:solidFill>
              <a:ln w="12700" cap="flat" cmpd="sng">
                <a:solidFill>
                  <a:srgbClr val="11507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</a:t>
                </a:r>
                <a:endParaRPr sz="22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Google Shape;613;p26">
                <a:extLst>
                  <a:ext uri="{FF2B5EF4-FFF2-40B4-BE49-F238E27FC236}">
                    <a16:creationId xmlns:a16="http://schemas.microsoft.com/office/drawing/2014/main" id="{E81506B0-A3F8-47F6-A818-34153DC67087}"/>
                  </a:ext>
                </a:extLst>
              </p:cNvPr>
              <p:cNvSpPr/>
              <p:nvPr/>
            </p:nvSpPr>
            <p:spPr>
              <a:xfrm>
                <a:off x="435308" y="3835255"/>
                <a:ext cx="355003" cy="32025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AA520"/>
              </a:solidFill>
              <a:ln w="12700" cap="flat" cmpd="sng">
                <a:solidFill>
                  <a:srgbClr val="11507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B</a:t>
                </a:r>
                <a:endParaRPr sz="22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Google Shape;613;p26">
                <a:extLst>
                  <a:ext uri="{FF2B5EF4-FFF2-40B4-BE49-F238E27FC236}">
                    <a16:creationId xmlns:a16="http://schemas.microsoft.com/office/drawing/2014/main" id="{E81506B0-A3F8-47F6-A818-34153DC67087}"/>
                  </a:ext>
                </a:extLst>
              </p:cNvPr>
              <p:cNvSpPr/>
              <p:nvPr/>
            </p:nvSpPr>
            <p:spPr>
              <a:xfrm>
                <a:off x="439038" y="4776113"/>
                <a:ext cx="355003" cy="32025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AA520"/>
              </a:solidFill>
              <a:ln w="12700" cap="flat" cmpd="sng">
                <a:solidFill>
                  <a:srgbClr val="11507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</a:t>
                </a:r>
                <a:endParaRPr sz="22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Google Shape;613;p26">
                <a:extLst>
                  <a:ext uri="{FF2B5EF4-FFF2-40B4-BE49-F238E27FC236}">
                    <a16:creationId xmlns:a16="http://schemas.microsoft.com/office/drawing/2014/main" id="{E81506B0-A3F8-47F6-A818-34153DC67087}"/>
                  </a:ext>
                </a:extLst>
              </p:cNvPr>
              <p:cNvSpPr/>
              <p:nvPr/>
            </p:nvSpPr>
            <p:spPr>
              <a:xfrm>
                <a:off x="435308" y="5716971"/>
                <a:ext cx="355003" cy="320251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AA520"/>
              </a:solidFill>
              <a:ln w="12700" cap="flat" cmpd="sng">
                <a:solidFill>
                  <a:srgbClr val="11507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</a:t>
                </a:r>
                <a:endParaRPr sz="22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963561" y="2999073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63560" y="3939932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63560" y="4880791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63559" y="5794062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894734" y="2585314"/>
            <a:ext cx="35878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Il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porte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bleu.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94734" y="3481459"/>
            <a:ext cx="49584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Elle donne un cadeau à l’homme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4733" y="4422317"/>
            <a:ext cx="3090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Tu aimes l’ordinateur.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94733" y="5363175"/>
            <a:ext cx="34724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Je trouve un vélo jaune.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AF5DBF-49A6-9048-9AFB-0072C26C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31" y="129729"/>
            <a:ext cx="5416062" cy="74285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74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7" y="1363173"/>
            <a:ext cx="1169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" y="1248697"/>
            <a:ext cx="1152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B Task 2.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Who is doing what? Describe the situations below to a partner.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Parle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5311" y="2977301"/>
            <a:ext cx="1738117" cy="2171526"/>
            <a:chOff x="386149" y="2691282"/>
            <a:chExt cx="1738117" cy="2171526"/>
          </a:xfrm>
        </p:grpSpPr>
        <p:sp>
          <p:nvSpPr>
            <p:cNvPr id="13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69598" y="4431921"/>
              <a:ext cx="6546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 err="1">
                  <a:solidFill>
                    <a:srgbClr val="105076"/>
                  </a:solidFill>
                  <a:latin typeface="Century Gothic" panose="020B0502020202020204" pitchFamily="34" charset="0"/>
                </a:rPr>
                <a:t>il</a:t>
              </a:r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 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21079" y="2977301"/>
            <a:ext cx="1939178" cy="2234988"/>
            <a:chOff x="386149" y="2691282"/>
            <a:chExt cx="1939178" cy="2234988"/>
          </a:xfrm>
        </p:grpSpPr>
        <p:sp>
          <p:nvSpPr>
            <p:cNvPr id="19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69380" y="4495383"/>
              <a:ext cx="8559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je …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53839" y="2977301"/>
            <a:ext cx="2093748" cy="2245704"/>
            <a:chOff x="386149" y="2691282"/>
            <a:chExt cx="2093748" cy="2245704"/>
          </a:xfrm>
        </p:grpSpPr>
        <p:sp>
          <p:nvSpPr>
            <p:cNvPr id="25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88516" y="4506099"/>
              <a:ext cx="109138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 err="1">
                  <a:solidFill>
                    <a:srgbClr val="105076"/>
                  </a:solidFill>
                  <a:latin typeface="Century Gothic" panose="020B0502020202020204" pitchFamily="34" charset="0"/>
                </a:rPr>
                <a:t>elle</a:t>
              </a:r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 …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39390" y="2977301"/>
            <a:ext cx="1810179" cy="2245704"/>
            <a:chOff x="386149" y="2691282"/>
            <a:chExt cx="1810179" cy="2245704"/>
          </a:xfrm>
        </p:grpSpPr>
        <p:sp>
          <p:nvSpPr>
            <p:cNvPr id="29" name="Google Shape;613;p26">
              <a:extLst>
                <a:ext uri="{FF2B5EF4-FFF2-40B4-BE49-F238E27FC236}">
                  <a16:creationId xmlns:a16="http://schemas.microsoft.com/office/drawing/2014/main" id="{E81506B0-A3F8-47F6-A818-34153DC67087}"/>
                </a:ext>
              </a:extLst>
            </p:cNvPr>
            <p:cNvSpPr/>
            <p:nvPr/>
          </p:nvSpPr>
          <p:spPr>
            <a:xfrm>
              <a:off x="386149" y="2691282"/>
              <a:ext cx="355003" cy="3202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DAA520"/>
            </a:solidFill>
            <a:ln w="12700" cap="flat" cmpd="sng">
              <a:solidFill>
                <a:srgbClr val="11507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</a:t>
              </a:r>
              <a:endParaRPr sz="2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62242" y="4506099"/>
              <a:ext cx="1034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dirty="0" err="1">
                  <a:solidFill>
                    <a:srgbClr val="105076"/>
                  </a:solidFill>
                  <a:latin typeface="Century Gothic" panose="020B0502020202020204" pitchFamily="34" charset="0"/>
                </a:rPr>
                <a:t>tu</a:t>
              </a:r>
              <a:r>
                <a:rPr lang="en-GB" sz="2200" dirty="0">
                  <a:solidFill>
                    <a:srgbClr val="105076"/>
                  </a:solidFill>
                  <a:latin typeface="Century Gothic" panose="020B0502020202020204" pitchFamily="34" charset="0"/>
                </a:rPr>
                <a:t> …</a:t>
              </a:r>
            </a:p>
          </p:txBody>
        </p:sp>
      </p:grpSp>
      <p:pic>
        <p:nvPicPr>
          <p:cNvPr id="4100" name="Picture 4" descr="Heart, Love, Gift, Bear, Bears, Romance, Giving, Gi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32" y="2977301"/>
            <a:ext cx="1201277" cy="155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5311" y="5339431"/>
            <a:ext cx="3021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e.g.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il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donne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cadeau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à la femme</a:t>
            </a:r>
          </a:p>
        </p:txBody>
      </p:sp>
      <p:pic>
        <p:nvPicPr>
          <p:cNvPr id="5124" name="Picture 4" descr="General, Uniform, Army, Military, Soldi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68" y="2904576"/>
            <a:ext cx="1168074" cy="173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9797144" y="2976217"/>
            <a:ext cx="2031062" cy="1530267"/>
            <a:chOff x="9745163" y="2906838"/>
            <a:chExt cx="2031062" cy="1530267"/>
          </a:xfrm>
        </p:grpSpPr>
        <p:pic>
          <p:nvPicPr>
            <p:cNvPr id="37" name="Picture 2" descr="Luke Lamborn Reaching Down Clip 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163" y="2906838"/>
              <a:ext cx="1178720" cy="153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2" descr="Magnifying Glass Clip A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894" y="2972593"/>
              <a:ext cx="1109331" cy="1150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Red Sail Boat Clip 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277" y="3108525"/>
            <a:ext cx="400844" cy="3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979672" y="3022566"/>
            <a:ext cx="1646280" cy="1612491"/>
            <a:chOff x="3979672" y="3022566"/>
            <a:chExt cx="1646280" cy="1612491"/>
          </a:xfrm>
        </p:grpSpPr>
        <p:grpSp>
          <p:nvGrpSpPr>
            <p:cNvPr id="31" name="Group 30"/>
            <p:cNvGrpSpPr/>
            <p:nvPr/>
          </p:nvGrpSpPr>
          <p:grpSpPr>
            <a:xfrm>
              <a:off x="3979672" y="3022566"/>
              <a:ext cx="1646280" cy="1575143"/>
              <a:chOff x="6986443" y="2733368"/>
              <a:chExt cx="1646280" cy="1575143"/>
            </a:xfrm>
          </p:grpSpPr>
          <p:pic>
            <p:nvPicPr>
              <p:cNvPr id="32" name="Picture 2" descr="C:\Users\wdj\Google Drive\Primary\Y5 SoW\From Tracy\Pronouns\i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6443" y="3275750"/>
                <a:ext cx="441170" cy="1032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Cloud Callout 32"/>
              <p:cNvSpPr/>
              <p:nvPr/>
            </p:nvSpPr>
            <p:spPr>
              <a:xfrm>
                <a:off x="7690807" y="2733368"/>
                <a:ext cx="941916" cy="747251"/>
              </a:xfrm>
              <a:prstGeom prst="cloudCallout">
                <a:avLst>
                  <a:gd name="adj1" fmla="val -74070"/>
                  <a:gd name="adj2" fmla="val 36184"/>
                </a:avLst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5" name="Picture 16" descr="Heart 5 Clip Art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4987" y="2946867"/>
                <a:ext cx="344357" cy="320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0" name="Picture 10" descr="Dodge Neon (pink) Clip Ar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414" y="4090542"/>
              <a:ext cx="739160" cy="54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5566B4FC-CBBA-9949-9116-6998A658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31" y="61356"/>
            <a:ext cx="5524574" cy="781294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987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254492" y="99321"/>
            <a:ext cx="1821839" cy="514828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grammaire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815B0B-123E-1E4D-B92A-3DF0AC8D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9" y="-162158"/>
            <a:ext cx="2314767" cy="1325563"/>
          </a:xfrm>
        </p:spPr>
        <p:txBody>
          <a:bodyPr/>
          <a:lstStyle/>
          <a:p>
            <a:pPr lvl="0">
              <a:defRPr/>
            </a:pPr>
            <a:r>
              <a:rPr lang="en-GB" sz="3600" b="1" dirty="0">
                <a:solidFill>
                  <a:prstClr val="white"/>
                </a:solidFill>
                <a:ea typeface="+mn-ea"/>
                <a:cs typeface="+mn-cs"/>
              </a:rPr>
              <a:t>Le </a:t>
            </a:r>
            <a:r>
              <a:rPr lang="en-GB" sz="3600" b="1" dirty="0" err="1">
                <a:solidFill>
                  <a:prstClr val="white"/>
                </a:solidFill>
                <a:ea typeface="+mn-ea"/>
                <a:cs typeface="+mn-cs"/>
              </a:rPr>
              <a:t>verbe</a:t>
            </a:r>
            <a:endParaRPr lang="en-GB" sz="3600" b="1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284" y="1201057"/>
            <a:ext cx="119447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Verbs tell you how two nouns relate to each other.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Verbs are not just action words! They can mean things that we can’t see or hear: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In English, you can add ‘-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ed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’ or ‘-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’ to the end of verbs and put ‘to’ in front of them. 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Verbs can have other verbs in front of them, like ‘do’, ‘was’, ‘is’, or ‘has’.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2688E-1319-455B-80B7-36B43AF99647}"/>
              </a:ext>
            </a:extLst>
          </p:cNvPr>
          <p:cNvSpPr txBox="1"/>
          <p:nvPr/>
        </p:nvSpPr>
        <p:spPr>
          <a:xfrm>
            <a:off x="7896000" y="2000893"/>
            <a:ext cx="1009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66FF"/>
                </a:solidFill>
                <a:latin typeface="Century Gothic" panose="020B0502020202020204" pitchFamily="34" charset="0"/>
              </a:rPr>
              <a:t>loves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60037-0105-4942-8E73-FC9C18DABF19}"/>
              </a:ext>
            </a:extLst>
          </p:cNvPr>
          <p:cNvSpPr txBox="1"/>
          <p:nvPr/>
        </p:nvSpPr>
        <p:spPr>
          <a:xfrm>
            <a:off x="2839688" y="2000892"/>
            <a:ext cx="1146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studies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5E3FD-431D-44F0-9614-459B7047CA88}"/>
              </a:ext>
            </a:extLst>
          </p:cNvPr>
          <p:cNvSpPr txBox="1"/>
          <p:nvPr/>
        </p:nvSpPr>
        <p:spPr>
          <a:xfrm>
            <a:off x="3985966" y="2000893"/>
            <a:ext cx="958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hates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4F11F-AA69-4649-B2BA-87CB80E293EB}"/>
              </a:ext>
            </a:extLst>
          </p:cNvPr>
          <p:cNvSpPr txBox="1"/>
          <p:nvPr/>
        </p:nvSpPr>
        <p:spPr>
          <a:xfrm>
            <a:off x="8905134" y="2000893"/>
            <a:ext cx="1169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speaks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4BD8D-99F2-4F4F-8066-8ED5FB167270}"/>
              </a:ext>
            </a:extLst>
          </p:cNvPr>
          <p:cNvSpPr txBox="1"/>
          <p:nvPr/>
        </p:nvSpPr>
        <p:spPr>
          <a:xfrm>
            <a:off x="5023163" y="2000894"/>
            <a:ext cx="2793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 girl ??? French.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FFA6E2-B79D-46C4-A2F7-0BEC3A397B68}"/>
              </a:ext>
            </a:extLst>
          </p:cNvPr>
          <p:cNvSpPr txBox="1"/>
          <p:nvPr/>
        </p:nvSpPr>
        <p:spPr>
          <a:xfrm>
            <a:off x="3312452" y="3654432"/>
            <a:ext cx="642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4FC66E-7455-419F-BC03-BE75964DF03D}"/>
              </a:ext>
            </a:extLst>
          </p:cNvPr>
          <p:cNvSpPr txBox="1"/>
          <p:nvPr/>
        </p:nvSpPr>
        <p:spPr>
          <a:xfrm>
            <a:off x="4027084" y="3654431"/>
            <a:ext cx="1009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66FF"/>
                </a:solidFill>
                <a:latin typeface="Century Gothic" panose="020B0502020202020204" pitchFamily="34" charset="0"/>
              </a:rPr>
              <a:t>have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9A9B5-6041-4BFE-B0AB-FFAF9A812FEC}"/>
              </a:ext>
            </a:extLst>
          </p:cNvPr>
          <p:cNvSpPr txBox="1"/>
          <p:nvPr/>
        </p:nvSpPr>
        <p:spPr>
          <a:xfrm>
            <a:off x="5036219" y="3654427"/>
            <a:ext cx="10091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want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7A8D72-1E61-46E1-B811-D183BA78DE11}"/>
              </a:ext>
            </a:extLst>
          </p:cNvPr>
          <p:cNvSpPr txBox="1"/>
          <p:nvPr/>
        </p:nvSpPr>
        <p:spPr>
          <a:xfrm>
            <a:off x="6049473" y="3654428"/>
            <a:ext cx="650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14255D-56A6-44C1-A8F0-D9D54BF3F230}"/>
              </a:ext>
            </a:extLst>
          </p:cNvPr>
          <p:cNvSpPr txBox="1"/>
          <p:nvPr/>
        </p:nvSpPr>
        <p:spPr>
          <a:xfrm>
            <a:off x="6842367" y="3654428"/>
            <a:ext cx="1379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become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3518E7-5508-440E-96DF-5E66C84F3C05}"/>
              </a:ext>
            </a:extLst>
          </p:cNvPr>
          <p:cNvSpPr txBox="1"/>
          <p:nvPr/>
        </p:nvSpPr>
        <p:spPr>
          <a:xfrm>
            <a:off x="8222203" y="3654427"/>
            <a:ext cx="1379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happen</a:t>
            </a:r>
          </a:p>
        </p:txBody>
      </p:sp>
    </p:spTree>
    <p:extLst>
      <p:ext uri="{BB962C8B-B14F-4D97-AF65-F5344CB8AC3E}">
        <p14:creationId xmlns:p14="http://schemas.microsoft.com/office/powerpoint/2010/main" val="290312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2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parler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écrire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037" y="1363173"/>
            <a:ext cx="11697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" y="1248697"/>
            <a:ext cx="11528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A Task 2.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Who is doing what? Write what you hear.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Écris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63560" y="2999073"/>
            <a:ext cx="10628672" cy="2827727"/>
            <a:chOff x="963560" y="2999073"/>
            <a:chExt cx="10628672" cy="282772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63561" y="2999073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963560" y="3939932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63560" y="4880791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963560" y="5826800"/>
              <a:ext cx="10628671" cy="0"/>
            </a:xfrm>
            <a:prstGeom prst="line">
              <a:avLst/>
            </a:prstGeom>
            <a:ln w="19050">
              <a:solidFill>
                <a:srgbClr val="10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Google Shape;613;p26">
            <a:extLst>
              <a:ext uri="{FF2B5EF4-FFF2-40B4-BE49-F238E27FC236}">
                <a16:creationId xmlns:a16="http://schemas.microsoft.com/office/drawing/2014/main" id="{E81506B0-A3F8-47F6-A818-34153DC67087}"/>
              </a:ext>
            </a:extLst>
          </p:cNvPr>
          <p:cNvSpPr/>
          <p:nvPr/>
        </p:nvSpPr>
        <p:spPr>
          <a:xfrm>
            <a:off x="435309" y="263894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Google Shape;613;p26">
            <a:extLst>
              <a:ext uri="{FF2B5EF4-FFF2-40B4-BE49-F238E27FC236}">
                <a16:creationId xmlns:a16="http://schemas.microsoft.com/office/drawing/2014/main" id="{E81506B0-A3F8-47F6-A818-34153DC67087}"/>
              </a:ext>
            </a:extLst>
          </p:cNvPr>
          <p:cNvSpPr/>
          <p:nvPr/>
        </p:nvSpPr>
        <p:spPr>
          <a:xfrm>
            <a:off x="435308" y="3536776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Google Shape;613;p26">
            <a:extLst>
              <a:ext uri="{FF2B5EF4-FFF2-40B4-BE49-F238E27FC236}">
                <a16:creationId xmlns:a16="http://schemas.microsoft.com/office/drawing/2014/main" id="{E81506B0-A3F8-47F6-A818-34153DC67087}"/>
              </a:ext>
            </a:extLst>
          </p:cNvPr>
          <p:cNvSpPr/>
          <p:nvPr/>
        </p:nvSpPr>
        <p:spPr>
          <a:xfrm>
            <a:off x="439038" y="4477634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endParaRPr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613;p26">
            <a:extLst>
              <a:ext uri="{FF2B5EF4-FFF2-40B4-BE49-F238E27FC236}">
                <a16:creationId xmlns:a16="http://schemas.microsoft.com/office/drawing/2014/main" id="{E81506B0-A3F8-47F6-A818-34153DC67087}"/>
              </a:ext>
            </a:extLst>
          </p:cNvPr>
          <p:cNvSpPr/>
          <p:nvPr/>
        </p:nvSpPr>
        <p:spPr>
          <a:xfrm>
            <a:off x="435308" y="5418492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endParaRPr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4734" y="2585314"/>
            <a:ext cx="46410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Il donne un cadeau à la femme.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94734" y="3481459"/>
            <a:ext cx="3623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J’aime la voiture violette.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94733" y="4422317"/>
            <a:ext cx="38314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Elle porte un uniforme vert.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4733" y="5363175"/>
            <a:ext cx="41168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Tu trouves un bateau rouge.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6D4D62-30AC-4B42-95C8-1C5FD15E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159722"/>
            <a:ext cx="5363308" cy="65950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Regular –ER verbs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8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254492" y="99321"/>
            <a:ext cx="1821839" cy="514828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grammaire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669" y="979307"/>
            <a:ext cx="116974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Circle the verb/verbs in the following sentences.</a:t>
            </a:r>
          </a:p>
          <a:p>
            <a:endParaRPr lang="en-GB" sz="8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1. George plays computer games for three hours every day.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2. Helen loves detective stories.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3. Everyone thinks that it is great.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4. He never really liked fizzy drinks.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5. The climate is getting warmer.</a:t>
            </a:r>
          </a:p>
          <a:p>
            <a:pPr>
              <a:lnSpc>
                <a:spcPct val="150000"/>
              </a:lnSpc>
            </a:pP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6. If the match had been more exciting, the players would have been happier.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7. Are you becoming a bore?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8. What kind of taste do you detect?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9. The fish was eaten by the shark. </a:t>
            </a:r>
            <a:b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</a:b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10. Making myself do sport is my ambition this year! </a:t>
            </a:r>
          </a:p>
        </p:txBody>
      </p:sp>
      <p:pic>
        <p:nvPicPr>
          <p:cNvPr id="1026" name="Picture 2" descr="School, Pencil, Pen, Write, Sketch, Draw, Author">
            <a:extLst>
              <a:ext uri="{FF2B5EF4-FFF2-40B4-BE49-F238E27FC236}">
                <a16:creationId xmlns:a16="http://schemas.microsoft.com/office/drawing/2014/main" id="{FFFDF23F-C64A-40A1-9D39-F9F1C9315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3573">
            <a:off x="4819034" y="-507082"/>
            <a:ext cx="2659436" cy="13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5669" y="1533657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1. George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plays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computer games for three hours every day.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play]</a:t>
            </a:r>
            <a:endParaRPr lang="en-GB" sz="21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15668" y="2011492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2. Helen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loves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detective stories.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love]</a:t>
            </a:r>
            <a:endParaRPr lang="en-GB" sz="21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115667" y="2491194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3. Everyone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thinks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that it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is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great.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think, to be]</a:t>
            </a:r>
            <a:endParaRPr lang="en-GB" sz="21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15666" y="2969029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4. He never really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liked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fizzy drinks.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like]</a:t>
            </a:r>
            <a:endParaRPr lang="en-GB" sz="21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115665" y="3445296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5. The climate is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getting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warmer.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get]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5664" y="3938940"/>
            <a:ext cx="1207633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6. If the match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had been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more exciting, the players would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have been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happier.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be, to be]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5664" y="4399398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7. Are you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becoming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a bore?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become]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15664" y="4859856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8. What kind of taste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do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you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detect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?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do, to detect]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5663" y="5355590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9. The fish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was eaten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by the shark.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eat]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5662" y="5816048"/>
            <a:ext cx="1160409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10.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Making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myself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do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sport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is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my ambition this year!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[to make, to do, to be]</a:t>
            </a:r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115449-AE8B-6B4D-A2EE-4BCC1430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2" y="142761"/>
            <a:ext cx="3986213" cy="71759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Le </a:t>
            </a:r>
            <a:r>
              <a:rPr lang="en-GB" sz="3600" b="1" dirty="0" err="1">
                <a:solidFill>
                  <a:prstClr val="white"/>
                </a:solidFill>
              </a:rPr>
              <a:t>verbe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22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7" grpId="0" animBg="1"/>
      <p:bldP spid="66" grpId="0" animBg="1"/>
      <p:bldP spid="69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7" y="1425855"/>
            <a:ext cx="11697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English has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two present tense forms.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make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the bed every week.	     I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am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making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the bed at the moment.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French has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one present tense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only. The BE + 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form does not exist.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Je </a:t>
            </a:r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fais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le lit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chaque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semaine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		Je </a:t>
            </a:r>
            <a:r>
              <a:rPr lang="en-GB" sz="2200" b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fais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le lit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moment.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2189A7-C050-4CE1-B026-F4F7223B3659}"/>
              </a:ext>
            </a:extLst>
          </p:cNvPr>
          <p:cNvSpPr/>
          <p:nvPr/>
        </p:nvSpPr>
        <p:spPr>
          <a:xfrm>
            <a:off x="7352302" y="4796537"/>
            <a:ext cx="2180863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C334C3-A4CE-4D48-978E-A2C2404C7845}"/>
              </a:ext>
            </a:extLst>
          </p:cNvPr>
          <p:cNvSpPr/>
          <p:nvPr/>
        </p:nvSpPr>
        <p:spPr>
          <a:xfrm>
            <a:off x="1873679" y="4798578"/>
            <a:ext cx="2456047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FBE04AD-4D0E-421C-BA59-44E0E923C7AA}"/>
              </a:ext>
            </a:extLst>
          </p:cNvPr>
          <p:cNvSpPr/>
          <p:nvPr/>
        </p:nvSpPr>
        <p:spPr>
          <a:xfrm>
            <a:off x="8256833" y="2103310"/>
            <a:ext cx="2176913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2520177" y="2120025"/>
            <a:ext cx="1722922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grammaire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00037" y="2733051"/>
            <a:ext cx="492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simple - normally; routine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B3C74-D4C4-4D96-8A13-A1346445F201}"/>
              </a:ext>
            </a:extLst>
          </p:cNvPr>
          <p:cNvSpPr txBox="1"/>
          <p:nvPr/>
        </p:nvSpPr>
        <p:spPr>
          <a:xfrm>
            <a:off x="5224406" y="2757298"/>
            <a:ext cx="7242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continuous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(BE + 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)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-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ongoing; current</a:t>
            </a: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608D6088-26AE-4412-A13D-48C65CA9A46B}"/>
              </a:ext>
            </a:extLst>
          </p:cNvPr>
          <p:cNvSpPr/>
          <p:nvPr/>
        </p:nvSpPr>
        <p:spPr>
          <a:xfrm>
            <a:off x="7896678" y="2733051"/>
            <a:ext cx="4100791" cy="3496955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i="1" dirty="0">
                <a:solidFill>
                  <a:srgbClr val="105076"/>
                </a:solidFill>
                <a:latin typeface="Century Gothic" panose="020B0502020202020204" pitchFamily="34" charset="0"/>
              </a:rPr>
              <a:t>Je </a:t>
            </a:r>
            <a:r>
              <a:rPr lang="en-GB" sz="2200" i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fais</a:t>
            </a:r>
            <a:r>
              <a:rPr lang="en-GB" sz="2200" i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= I make AND </a:t>
            </a:r>
          </a:p>
          <a:p>
            <a:pPr algn="ctr"/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I’m making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181EAB-E740-4113-B9CB-8FE2B1A333AD}"/>
              </a:ext>
            </a:extLst>
          </p:cNvPr>
          <p:cNvSpPr txBox="1"/>
          <p:nvPr/>
        </p:nvSpPr>
        <p:spPr>
          <a:xfrm>
            <a:off x="300036" y="3434753"/>
            <a:ext cx="9140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Adverbs of time</a:t>
            </a:r>
            <a:r>
              <a:rPr lang="en-GB" sz="22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tell us which English tense to choose.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72736D-C1C0-4F4F-A65C-AEB778AD4D28}"/>
              </a:ext>
            </a:extLst>
          </p:cNvPr>
          <p:cNvSpPr txBox="1"/>
          <p:nvPr/>
        </p:nvSpPr>
        <p:spPr>
          <a:xfrm>
            <a:off x="300036" y="5465114"/>
            <a:ext cx="9140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In French, the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simple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is used with </a:t>
            </a:r>
            <a:r>
              <a:rPr lang="en-GB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all adverbs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C82F26-071D-0B44-B886-9DC9F18C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6045"/>
            <a:ext cx="6096000" cy="867129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52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3" grpId="0"/>
      <p:bldP spid="10" grpId="0"/>
      <p:bldP spid="21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CA71FC-D9BB-44BE-9FE7-818BD5ED425A}"/>
              </a:ext>
            </a:extLst>
          </p:cNvPr>
          <p:cNvSpPr txBox="1"/>
          <p:nvPr/>
        </p:nvSpPr>
        <p:spPr>
          <a:xfrm>
            <a:off x="3348389" y="1918963"/>
            <a:ext cx="5495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400" dirty="0">
                <a:solidFill>
                  <a:srgbClr val="1F4E79"/>
                </a:solidFill>
                <a:latin typeface="Century Gothic" panose="020B0502020202020204" pitchFamily="34" charset="0"/>
              </a:rPr>
              <a:t>[every week]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04D7E1-CAF7-4C39-9F98-74EFF26FA7DF}"/>
              </a:ext>
            </a:extLst>
          </p:cNvPr>
          <p:cNvSpPr txBox="1"/>
          <p:nvPr/>
        </p:nvSpPr>
        <p:spPr>
          <a:xfrm>
            <a:off x="2567623" y="1918963"/>
            <a:ext cx="70567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4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chaque</a:t>
            </a:r>
            <a:r>
              <a:rPr lang="en-GB" sz="64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64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semaine</a:t>
            </a:r>
            <a:endParaRPr lang="en-GB" sz="6400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1FDBC-174C-4704-AE66-535D3C4B320B}"/>
              </a:ext>
            </a:extLst>
          </p:cNvPr>
          <p:cNvSpPr txBox="1"/>
          <p:nvPr/>
        </p:nvSpPr>
        <p:spPr>
          <a:xfrm>
            <a:off x="2779507" y="3886231"/>
            <a:ext cx="7056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400" dirty="0">
                <a:solidFill>
                  <a:srgbClr val="1F4E79"/>
                </a:solidFill>
                <a:latin typeface="Century Gothic" panose="020B0502020202020204" pitchFamily="34" charset="0"/>
              </a:rPr>
              <a:t>[at the moment]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87EE5-D9E2-48A3-B1DF-61AAF09847ED}"/>
              </a:ext>
            </a:extLst>
          </p:cNvPr>
          <p:cNvSpPr txBox="1"/>
          <p:nvPr/>
        </p:nvSpPr>
        <p:spPr>
          <a:xfrm>
            <a:off x="2567623" y="4043944"/>
            <a:ext cx="70567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4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en</a:t>
            </a:r>
            <a:r>
              <a:rPr lang="en-GB" sz="64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64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ce</a:t>
            </a:r>
            <a:r>
              <a:rPr lang="en-GB" sz="6400" dirty="0">
                <a:solidFill>
                  <a:srgbClr val="1F4E79"/>
                </a:solidFill>
                <a:latin typeface="Century Gothic" panose="020B0502020202020204" pitchFamily="34" charset="0"/>
              </a:rPr>
              <a:t> moment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87B3EA-FAA5-4984-9FED-144FA4B7A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96773A-7E40-3245-BACB-D3D6C74A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43"/>
            <a:ext cx="5457825" cy="754057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prstClr val="white"/>
                </a:solidFill>
              </a:rPr>
              <a:t>Adverbs of time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04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3F3BE67-B1E3-EA45-A65F-668F7EF7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2" y="-90552"/>
            <a:ext cx="5619046" cy="1037380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(1/2)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037" y="1212566"/>
            <a:ext cx="11697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is babysitting for the Petit family. He makes notes about the children,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Jaques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Géraldine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1.1 Choose the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 adverb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7402" y="3173120"/>
            <a:ext cx="8258403" cy="2476068"/>
            <a:chOff x="810848" y="3091059"/>
            <a:chExt cx="8258403" cy="2476068"/>
          </a:xfrm>
        </p:grpSpPr>
        <p:grpSp>
          <p:nvGrpSpPr>
            <p:cNvPr id="15" name="Group 14"/>
            <p:cNvGrpSpPr/>
            <p:nvPr/>
          </p:nvGrpSpPr>
          <p:grpSpPr>
            <a:xfrm>
              <a:off x="810848" y="3091059"/>
              <a:ext cx="549030" cy="2476068"/>
              <a:chOff x="1150816" y="2729627"/>
              <a:chExt cx="948251" cy="2907312"/>
            </a:xfrm>
          </p:grpSpPr>
          <p:sp>
            <p:nvSpPr>
              <p:cNvPr id="9" name="Action Button: Custom 8">
                <a:hlinkClick r:id="" action="ppaction://noaction" highlightClick="1"/>
              </p:cNvPr>
              <p:cNvSpPr/>
              <p:nvPr/>
            </p:nvSpPr>
            <p:spPr>
              <a:xfrm>
                <a:off x="1150816" y="27296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10" name="Action Button: Custom 9">
                <a:hlinkClick r:id="" action="ppaction://noaction" highlightClick="1">
                  <a:snd r:embed="rId4" name="Fr_6.wav"/>
                </a:hlinkClick>
              </p:cNvPr>
              <p:cNvSpPr/>
              <p:nvPr/>
            </p:nvSpPr>
            <p:spPr>
              <a:xfrm>
                <a:off x="1150816" y="33392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11" name="Action Button: Custom 10">
                <a:hlinkClick r:id="" action="ppaction://noaction" highlightClick="1"/>
              </p:cNvPr>
              <p:cNvSpPr/>
              <p:nvPr/>
            </p:nvSpPr>
            <p:spPr>
              <a:xfrm>
                <a:off x="1150816" y="39488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2" name="Action Button: Custom 11">
                <a:hlinkClick r:id="" action="ppaction://noaction" highlightClick="1"/>
              </p:cNvPr>
              <p:cNvSpPr/>
              <p:nvPr/>
            </p:nvSpPr>
            <p:spPr>
              <a:xfrm>
                <a:off x="1150816" y="45584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13" name="Action Button: Custom 12">
                <a:hlinkClick r:id="" action="ppaction://noaction" highlightClick="1"/>
              </p:cNvPr>
              <p:cNvSpPr/>
              <p:nvPr/>
            </p:nvSpPr>
            <p:spPr>
              <a:xfrm>
                <a:off x="1150816" y="5130003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531321" y="3122691"/>
              <a:ext cx="73664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Jacques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is playing tennis at the moment/every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31318" y="3644690"/>
              <a:ext cx="73664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Géraldine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wears a uniform at the moment/every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1319" y="4148052"/>
              <a:ext cx="7366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Géraldine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is having lunch at the moment/every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31319" y="4670051"/>
              <a:ext cx="7537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Jacques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is doing his homework at the moment/every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31318" y="5162863"/>
              <a:ext cx="7366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Jacques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goes for a walk at the moment/every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4988856" y="3926806"/>
            <a:ext cx="1817866" cy="12236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06722" y="4434864"/>
            <a:ext cx="1394409" cy="19938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7469611" y="4966462"/>
            <a:ext cx="1316334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6617590" y="3385771"/>
            <a:ext cx="1395220" cy="322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D69F3E-51F7-4B09-AC55-B4FDAB63C6C3}"/>
              </a:ext>
            </a:extLst>
          </p:cNvPr>
          <p:cNvCxnSpPr/>
          <p:nvPr/>
        </p:nvCxnSpPr>
        <p:spPr>
          <a:xfrm>
            <a:off x="4643179" y="5427199"/>
            <a:ext cx="1817866" cy="12236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Boy Face Cartoon Clip Art">
            <a:extLst>
              <a:ext uri="{FF2B5EF4-FFF2-40B4-BE49-F238E27FC236}">
                <a16:creationId xmlns:a16="http://schemas.microsoft.com/office/drawing/2014/main" id="{A3C75EF2-8A23-4E21-9DBB-155D95BB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53" y="3657254"/>
            <a:ext cx="2110897" cy="21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(2/2)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037" y="1212566"/>
            <a:ext cx="11697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is babysitting for the Petit family. She makes notes about the children,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Jaques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Géraldine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0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1.2 Choose present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simple (normally; routine)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 (ongoing; current)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0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87402" y="3173120"/>
            <a:ext cx="8462106" cy="2476068"/>
            <a:chOff x="810848" y="3091059"/>
            <a:chExt cx="8086964" cy="2476068"/>
          </a:xfrm>
        </p:grpSpPr>
        <p:grpSp>
          <p:nvGrpSpPr>
            <p:cNvPr id="26" name="Group 25"/>
            <p:cNvGrpSpPr/>
            <p:nvPr/>
          </p:nvGrpSpPr>
          <p:grpSpPr>
            <a:xfrm>
              <a:off x="810848" y="3091059"/>
              <a:ext cx="549030" cy="2476068"/>
              <a:chOff x="1150816" y="2729627"/>
              <a:chExt cx="948251" cy="2907312"/>
            </a:xfrm>
          </p:grpSpPr>
          <p:sp>
            <p:nvSpPr>
              <p:cNvPr id="32" name="Action Button: Custom 31">
                <a:hlinkClick r:id="" action="ppaction://noaction" highlightClick="1"/>
              </p:cNvPr>
              <p:cNvSpPr/>
              <p:nvPr/>
            </p:nvSpPr>
            <p:spPr>
              <a:xfrm>
                <a:off x="1150816" y="27296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F</a:t>
                </a:r>
              </a:p>
            </p:txBody>
          </p:sp>
          <p:sp>
            <p:nvSpPr>
              <p:cNvPr id="33" name="Action Button: Custom 32">
                <a:hlinkClick r:id="" action="ppaction://noaction" highlightClick="1"/>
              </p:cNvPr>
              <p:cNvSpPr/>
              <p:nvPr/>
            </p:nvSpPr>
            <p:spPr>
              <a:xfrm>
                <a:off x="1150816" y="33392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34" name="Action Button: Custom 33">
                <a:hlinkClick r:id="" action="ppaction://noaction" highlightClick="1"/>
              </p:cNvPr>
              <p:cNvSpPr/>
              <p:nvPr/>
            </p:nvSpPr>
            <p:spPr>
              <a:xfrm>
                <a:off x="1150816" y="39488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35" name="Action Button: Custom 34">
                <a:hlinkClick r:id="" action="ppaction://noaction" highlightClick="1"/>
              </p:cNvPr>
              <p:cNvSpPr/>
              <p:nvPr/>
            </p:nvSpPr>
            <p:spPr>
              <a:xfrm>
                <a:off x="1150816" y="4558427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I</a:t>
                </a:r>
              </a:p>
            </p:txBody>
          </p:sp>
          <p:sp>
            <p:nvSpPr>
              <p:cNvPr id="36" name="Action Button: Custom 35">
                <a:hlinkClick r:id="" action="ppaction://noaction" highlightClick="1"/>
              </p:cNvPr>
              <p:cNvSpPr/>
              <p:nvPr/>
            </p:nvSpPr>
            <p:spPr>
              <a:xfrm>
                <a:off x="1150816" y="5130003"/>
                <a:ext cx="948251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J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531322" y="3122691"/>
              <a:ext cx="6088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Jacques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washes/is washing up at the moment.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31319" y="3644690"/>
              <a:ext cx="6088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Géraldine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learns/is learning English 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31319" y="4148052"/>
              <a:ext cx="7366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Géraldine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plays/is playing with her friends at the moment.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31319" y="4670051"/>
              <a:ext cx="7366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Jacques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reads/is reading a book at the moment.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1318" y="5162863"/>
              <a:ext cx="73664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507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Géraldine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sings/is singing every week.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2828091" y="3378453"/>
            <a:ext cx="801064" cy="5452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3798277" y="3926351"/>
            <a:ext cx="1216248" cy="1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942492" y="4442183"/>
            <a:ext cx="634126" cy="1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767667" y="4954902"/>
            <a:ext cx="652996" cy="1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647551" y="5452186"/>
            <a:ext cx="1059208" cy="1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2" descr="Boy Face Cartoon Clip Art">
            <a:extLst>
              <a:ext uri="{FF2B5EF4-FFF2-40B4-BE49-F238E27FC236}">
                <a16:creationId xmlns:a16="http://schemas.microsoft.com/office/drawing/2014/main" id="{C06191C2-30BE-42DC-A961-3D8E261C5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53" y="3657254"/>
            <a:ext cx="2110897" cy="21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00934-28F2-3C47-9DA8-42887957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" y="-223932"/>
            <a:ext cx="5717428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284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0037" y="1237436"/>
            <a:ext cx="11458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 Petit calls Nick with more information about her children. Help Nick take notes. Choose present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simple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D970F0-CA6A-4DC3-89C2-D5B1B3D1812A}"/>
              </a:ext>
            </a:extLst>
          </p:cNvPr>
          <p:cNvGrpSpPr/>
          <p:nvPr/>
        </p:nvGrpSpPr>
        <p:grpSpPr>
          <a:xfrm>
            <a:off x="8746880" y="2345052"/>
            <a:ext cx="2784167" cy="2128676"/>
            <a:chOff x="8746880" y="2041531"/>
            <a:chExt cx="2857500" cy="2333758"/>
          </a:xfrm>
        </p:grpSpPr>
        <p:pic>
          <p:nvPicPr>
            <p:cNvPr id="1028" name="Picture 4" descr="Boy Face Cartoon 2 Clip Art">
              <a:extLst>
                <a:ext uri="{FF2B5EF4-FFF2-40B4-BE49-F238E27FC236}">
                  <a16:creationId xmlns:a16="http://schemas.microsoft.com/office/drawing/2014/main" id="{5A67AAB7-55B6-4CDA-B65E-33D193FB4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016" y="2164759"/>
              <a:ext cx="1479414" cy="1504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Zig Zag Clip Art">
              <a:extLst>
                <a:ext uri="{FF2B5EF4-FFF2-40B4-BE49-F238E27FC236}">
                  <a16:creationId xmlns:a16="http://schemas.microsoft.com/office/drawing/2014/main" id="{7D3FA29A-3A62-4779-BE74-5D1777A95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3397">
              <a:off x="8746880" y="3832364"/>
              <a:ext cx="2857500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AEF796EC-1C0B-4861-B9BC-13559DEA4B9D}"/>
                </a:ext>
              </a:extLst>
            </p:cNvPr>
            <p:cNvSpPr/>
            <p:nvPr/>
          </p:nvSpPr>
          <p:spPr>
            <a:xfrm>
              <a:off x="10454677" y="2041531"/>
              <a:ext cx="901243" cy="697312"/>
            </a:xfrm>
            <a:prstGeom prst="wedgeEllipseCallout">
              <a:avLst>
                <a:gd name="adj1" fmla="val -34702"/>
                <a:gd name="adj2" fmla="val 69104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841FF2-B73D-4D18-ADBD-767C6ADC54A6}"/>
              </a:ext>
            </a:extLst>
          </p:cNvPr>
          <p:cNvGrpSpPr/>
          <p:nvPr/>
        </p:nvGrpSpPr>
        <p:grpSpPr>
          <a:xfrm>
            <a:off x="510382" y="2345051"/>
            <a:ext cx="8573328" cy="3207841"/>
            <a:chOff x="826265" y="2037480"/>
            <a:chExt cx="7434255" cy="32078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298E52-F95B-4221-82F3-7C0A27688C27}"/>
                </a:ext>
              </a:extLst>
            </p:cNvPr>
            <p:cNvGrpSpPr/>
            <p:nvPr/>
          </p:nvGrpSpPr>
          <p:grpSpPr>
            <a:xfrm>
              <a:off x="826265" y="2037480"/>
              <a:ext cx="572458" cy="2945336"/>
              <a:chOff x="826265" y="2037480"/>
              <a:chExt cx="572458" cy="2945336"/>
            </a:xfrm>
          </p:grpSpPr>
          <p:sp>
            <p:nvSpPr>
              <p:cNvPr id="23" name="Action Button: Custom 12">
                <a:hlinkClick r:id="" action="ppaction://noaction" highlightClick="1">
                  <a:snd r:embed="rId6" name="A. Jacques fait les devoirs en ce moment.wav"/>
                </a:hlinkClick>
                <a:extLst>
                  <a:ext uri="{FF2B5EF4-FFF2-40B4-BE49-F238E27FC236}">
                    <a16:creationId xmlns:a16="http://schemas.microsoft.com/office/drawing/2014/main" id="{B29211D2-CC5A-4E66-A61B-CE162D488E4F}"/>
                  </a:ext>
                </a:extLst>
              </p:cNvPr>
              <p:cNvSpPr/>
              <p:nvPr/>
            </p:nvSpPr>
            <p:spPr>
              <a:xfrm>
                <a:off x="826265" y="20374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4" name="Action Button: Custom 13">
                <a:hlinkClick r:id="" action="ppaction://noaction" highlightClick="1">
                  <a:snd r:embed="rId7" name="B. Jacques a une idée chaque semaine.wav"/>
                </a:hlinkClick>
                <a:extLst>
                  <a:ext uri="{FF2B5EF4-FFF2-40B4-BE49-F238E27FC236}">
                    <a16:creationId xmlns:a16="http://schemas.microsoft.com/office/drawing/2014/main" id="{29864D55-6BBC-4E9E-9570-DC3C6613E64F}"/>
                  </a:ext>
                </a:extLst>
              </p:cNvPr>
              <p:cNvSpPr/>
              <p:nvPr/>
            </p:nvSpPr>
            <p:spPr>
              <a:xfrm>
                <a:off x="826265" y="26470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25" name="Action Button: Custom 14">
                <a:hlinkClick r:id="" action="ppaction://noaction" highlightClick="1">
                  <a:snd r:embed="rId8" name="C. Geraldine fait le menage en ce moment.wav"/>
                </a:hlinkClick>
                <a:extLst>
                  <a:ext uri="{FF2B5EF4-FFF2-40B4-BE49-F238E27FC236}">
                    <a16:creationId xmlns:a16="http://schemas.microsoft.com/office/drawing/2014/main" id="{F4800614-E40A-432A-9CD1-EB7569FF2F8C}"/>
                  </a:ext>
                </a:extLst>
              </p:cNvPr>
              <p:cNvSpPr/>
              <p:nvPr/>
            </p:nvSpPr>
            <p:spPr>
              <a:xfrm>
                <a:off x="826265" y="32566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26" name="Action Button: Custom 15">
                <a:hlinkClick r:id="" action="ppaction://noaction" highlightClick="1">
                  <a:snd r:embed="rId9" name="D. Géraldine est mechante chaque semaine.wav"/>
                </a:hlinkClick>
                <a:extLst>
                  <a:ext uri="{FF2B5EF4-FFF2-40B4-BE49-F238E27FC236}">
                    <a16:creationId xmlns:a16="http://schemas.microsoft.com/office/drawing/2014/main" id="{D07629F9-A1E2-48EF-8971-096F0887F8AC}"/>
                  </a:ext>
                </a:extLst>
              </p:cNvPr>
              <p:cNvSpPr/>
              <p:nvPr/>
            </p:nvSpPr>
            <p:spPr>
              <a:xfrm>
                <a:off x="826265" y="38662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28" name="Action Button: Custom 17">
                <a:hlinkClick r:id="" action="ppaction://noaction" highlightClick="1">
                  <a:snd r:embed="rId10" name="F. Geraldine fait la cuisine chaque semaine.wav"/>
                </a:hlinkClick>
                <a:extLst>
                  <a:ext uri="{FF2B5EF4-FFF2-40B4-BE49-F238E27FC236}">
                    <a16:creationId xmlns:a16="http://schemas.microsoft.com/office/drawing/2014/main" id="{BD78CE85-BF41-48BD-AD82-4D50FD3D8F06}"/>
                  </a:ext>
                </a:extLst>
              </p:cNvPr>
              <p:cNvSpPr/>
              <p:nvPr/>
            </p:nvSpPr>
            <p:spPr>
              <a:xfrm>
                <a:off x="826265" y="44758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B1E169-E524-414E-A89E-BB6F5EC5C731}"/>
                </a:ext>
              </a:extLst>
            </p:cNvPr>
            <p:cNvGrpSpPr/>
            <p:nvPr/>
          </p:nvGrpSpPr>
          <p:grpSpPr>
            <a:xfrm>
              <a:off x="1586765" y="2075504"/>
              <a:ext cx="6673755" cy="3169817"/>
              <a:chOff x="1744706" y="2113528"/>
              <a:chExt cx="6673755" cy="316981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7CA740-1F7B-4972-AFFD-A67D4663A1FE}"/>
                  </a:ext>
                </a:extLst>
              </p:cNvPr>
              <p:cNvSpPr txBox="1"/>
              <p:nvPr/>
            </p:nvSpPr>
            <p:spPr>
              <a:xfrm>
                <a:off x="1744707" y="2113528"/>
                <a:ext cx="66737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Jacques	does/is doing		his homework.		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151F8FD-2D68-4229-8CC9-B368BFEAAB8A}"/>
                  </a:ext>
                </a:extLst>
              </p:cNvPr>
              <p:cNvSpPr txBox="1"/>
              <p:nvPr/>
            </p:nvSpPr>
            <p:spPr>
              <a:xfrm>
                <a:off x="1744706" y="4513904"/>
                <a:ext cx="61572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Géraldine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cooks/is cooking.				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6AADED-38A4-4836-A8A5-DB6726A003B2}"/>
                  </a:ext>
                </a:extLst>
              </p:cNvPr>
              <p:cNvSpPr txBox="1"/>
              <p:nvPr/>
            </p:nvSpPr>
            <p:spPr>
              <a:xfrm>
                <a:off x="1744707" y="3942328"/>
                <a:ext cx="615720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Géraldine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	is/is being  		naughty.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5FFBB4-3CA2-4875-A3B1-62818E509869}"/>
                  </a:ext>
                </a:extLst>
              </p:cNvPr>
              <p:cNvSpPr txBox="1"/>
              <p:nvPr/>
            </p:nvSpPr>
            <p:spPr>
              <a:xfrm>
                <a:off x="1744707" y="3332728"/>
                <a:ext cx="61572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Géraldine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	does/is doing		the housework.	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01EEE-1B9D-47F2-A2C2-C0096761C80D}"/>
                  </a:ext>
                </a:extLst>
              </p:cNvPr>
              <p:cNvSpPr txBox="1"/>
              <p:nvPr/>
            </p:nvSpPr>
            <p:spPr>
              <a:xfrm>
                <a:off x="1744707" y="2718448"/>
                <a:ext cx="615720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Jacques	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has/is having		an idea.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" name="Picture 2" descr="Boy Face Cartoon Clip Art">
            <a:extLst>
              <a:ext uri="{FF2B5EF4-FFF2-40B4-BE49-F238E27FC236}">
                <a16:creationId xmlns:a16="http://schemas.microsoft.com/office/drawing/2014/main" id="{507C97A7-B706-4945-92DB-D4396EA5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99" y="4581411"/>
            <a:ext cx="1322413" cy="13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7ED466-5A7C-8E4A-B94D-FA2846D4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" y="-43913"/>
            <a:ext cx="5459361" cy="992144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962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95BBC4D-8FFB-4D80-8176-2F592AB2AD92}"/>
              </a:ext>
            </a:extLst>
          </p:cNvPr>
          <p:cNvSpPr txBox="1"/>
          <p:nvPr/>
        </p:nvSpPr>
        <p:spPr>
          <a:xfrm>
            <a:off x="1387405" y="4783451"/>
            <a:ext cx="7100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Géraldine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cooks/is cooking.				</a:t>
            </a: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21"/>
            <a:ext cx="6457246" cy="8671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00037" y="1237436"/>
            <a:ext cx="1145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Madame Petit calls Nick with more information about her children. Help Nick take notes. Choose present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simple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296FE08-43E2-6E45-A27E-234EC6D29B89}"/>
              </a:ext>
            </a:extLst>
          </p:cNvPr>
          <p:cNvSpPr/>
          <p:nvPr/>
        </p:nvSpPr>
        <p:spPr>
          <a:xfrm>
            <a:off x="10175630" y="181905"/>
            <a:ext cx="1821839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D970F0-CA6A-4DC3-89C2-D5B1B3D1812A}"/>
              </a:ext>
            </a:extLst>
          </p:cNvPr>
          <p:cNvGrpSpPr/>
          <p:nvPr/>
        </p:nvGrpSpPr>
        <p:grpSpPr>
          <a:xfrm>
            <a:off x="8746880" y="2345052"/>
            <a:ext cx="2784167" cy="2128676"/>
            <a:chOff x="8746880" y="2041531"/>
            <a:chExt cx="2857500" cy="2333758"/>
          </a:xfrm>
        </p:grpSpPr>
        <p:pic>
          <p:nvPicPr>
            <p:cNvPr id="1028" name="Picture 4" descr="Boy Face Cartoon 2 Clip Art">
              <a:extLst>
                <a:ext uri="{FF2B5EF4-FFF2-40B4-BE49-F238E27FC236}">
                  <a16:creationId xmlns:a16="http://schemas.microsoft.com/office/drawing/2014/main" id="{5A67AAB7-55B6-4CDA-B65E-33D193FB4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1016" y="2164759"/>
              <a:ext cx="1479414" cy="1504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Zig Zag Clip Art">
              <a:extLst>
                <a:ext uri="{FF2B5EF4-FFF2-40B4-BE49-F238E27FC236}">
                  <a16:creationId xmlns:a16="http://schemas.microsoft.com/office/drawing/2014/main" id="{7D3FA29A-3A62-4779-BE74-5D1777A95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3397">
              <a:off x="8746880" y="3832364"/>
              <a:ext cx="2857500" cy="54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AEF796EC-1C0B-4861-B9BC-13559DEA4B9D}"/>
                </a:ext>
              </a:extLst>
            </p:cNvPr>
            <p:cNvSpPr/>
            <p:nvPr/>
          </p:nvSpPr>
          <p:spPr>
            <a:xfrm>
              <a:off x="10454677" y="2041531"/>
              <a:ext cx="901243" cy="697312"/>
            </a:xfrm>
            <a:prstGeom prst="wedgeEllipseCallout">
              <a:avLst>
                <a:gd name="adj1" fmla="val -34702"/>
                <a:gd name="adj2" fmla="val 69104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841FF2-B73D-4D18-ADBD-767C6ADC54A6}"/>
              </a:ext>
            </a:extLst>
          </p:cNvPr>
          <p:cNvGrpSpPr/>
          <p:nvPr/>
        </p:nvGrpSpPr>
        <p:grpSpPr>
          <a:xfrm>
            <a:off x="510382" y="2345051"/>
            <a:ext cx="7977638" cy="2934064"/>
            <a:chOff x="826265" y="2037480"/>
            <a:chExt cx="6917710" cy="29340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298E52-F95B-4221-82F3-7C0A27688C27}"/>
                </a:ext>
              </a:extLst>
            </p:cNvPr>
            <p:cNvGrpSpPr/>
            <p:nvPr/>
          </p:nvGrpSpPr>
          <p:grpSpPr>
            <a:xfrm>
              <a:off x="826265" y="2037480"/>
              <a:ext cx="572458" cy="2934064"/>
              <a:chOff x="826265" y="2037480"/>
              <a:chExt cx="572458" cy="2934064"/>
            </a:xfrm>
          </p:grpSpPr>
          <p:sp>
            <p:nvSpPr>
              <p:cNvPr id="23" name="Action Button: Custom 12">
                <a:hlinkClick r:id="" action="ppaction://noaction" highlightClick="1">
                  <a:snd r:embed="rId6" name="A. Jacques fait les devoirs en ce moment.wav"/>
                </a:hlinkClick>
                <a:extLst>
                  <a:ext uri="{FF2B5EF4-FFF2-40B4-BE49-F238E27FC236}">
                    <a16:creationId xmlns:a16="http://schemas.microsoft.com/office/drawing/2014/main" id="{B29211D2-CC5A-4E66-A61B-CE162D488E4F}"/>
                  </a:ext>
                </a:extLst>
              </p:cNvPr>
              <p:cNvSpPr/>
              <p:nvPr/>
            </p:nvSpPr>
            <p:spPr>
              <a:xfrm>
                <a:off x="826265" y="20374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4" name="Action Button: Custom 13">
                <a:hlinkClick r:id="" action="ppaction://noaction" highlightClick="1">
                  <a:snd r:embed="rId7" name="B. Jacques a une idée chaque semaine.wav"/>
                </a:hlinkClick>
                <a:extLst>
                  <a:ext uri="{FF2B5EF4-FFF2-40B4-BE49-F238E27FC236}">
                    <a16:creationId xmlns:a16="http://schemas.microsoft.com/office/drawing/2014/main" id="{29864D55-6BBC-4E9E-9570-DC3C6613E64F}"/>
                  </a:ext>
                </a:extLst>
              </p:cNvPr>
              <p:cNvSpPr/>
              <p:nvPr/>
            </p:nvSpPr>
            <p:spPr>
              <a:xfrm>
                <a:off x="826265" y="26470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25" name="Action Button: Custom 14">
                <a:hlinkClick r:id="" action="ppaction://noaction" highlightClick="1">
                  <a:snd r:embed="rId8" name="C. Geraldine fait le menage en ce moment.wav"/>
                </a:hlinkClick>
                <a:extLst>
                  <a:ext uri="{FF2B5EF4-FFF2-40B4-BE49-F238E27FC236}">
                    <a16:creationId xmlns:a16="http://schemas.microsoft.com/office/drawing/2014/main" id="{F4800614-E40A-432A-9CD1-EB7569FF2F8C}"/>
                  </a:ext>
                </a:extLst>
              </p:cNvPr>
              <p:cNvSpPr/>
              <p:nvPr/>
            </p:nvSpPr>
            <p:spPr>
              <a:xfrm>
                <a:off x="826265" y="32566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26" name="Action Button: Custom 15">
                <a:hlinkClick r:id="" action="ppaction://noaction" highlightClick="1">
                  <a:snd r:embed="rId9" name="D. Géraldine est mechante chaque semaine.wav"/>
                </a:hlinkClick>
                <a:extLst>
                  <a:ext uri="{FF2B5EF4-FFF2-40B4-BE49-F238E27FC236}">
                    <a16:creationId xmlns:a16="http://schemas.microsoft.com/office/drawing/2014/main" id="{D07629F9-A1E2-48EF-8971-096F0887F8AC}"/>
                  </a:ext>
                </a:extLst>
              </p:cNvPr>
              <p:cNvSpPr/>
              <p:nvPr/>
            </p:nvSpPr>
            <p:spPr>
              <a:xfrm>
                <a:off x="826265" y="3866280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28" name="Action Button: Custom 17">
                <a:hlinkClick r:id="" action="ppaction://noaction" highlightClick="1">
                  <a:snd r:embed="rId10" name="F. Geraldine fait la cuisine chaque semaine.wav"/>
                </a:hlinkClick>
                <a:extLst>
                  <a:ext uri="{FF2B5EF4-FFF2-40B4-BE49-F238E27FC236}">
                    <a16:creationId xmlns:a16="http://schemas.microsoft.com/office/drawing/2014/main" id="{BD78CE85-BF41-48BD-AD82-4D50FD3D8F06}"/>
                  </a:ext>
                </a:extLst>
              </p:cNvPr>
              <p:cNvSpPr/>
              <p:nvPr/>
            </p:nvSpPr>
            <p:spPr>
              <a:xfrm>
                <a:off x="826265" y="4464608"/>
                <a:ext cx="572458" cy="506936"/>
              </a:xfrm>
              <a:prstGeom prst="actionButtonBlan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B1E169-E524-414E-A89E-BB6F5EC5C731}"/>
                </a:ext>
              </a:extLst>
            </p:cNvPr>
            <p:cNvGrpSpPr/>
            <p:nvPr/>
          </p:nvGrpSpPr>
          <p:grpSpPr>
            <a:xfrm>
              <a:off x="1586766" y="2075504"/>
              <a:ext cx="6157209" cy="2259687"/>
              <a:chOff x="1744707" y="2113528"/>
              <a:chExt cx="6157209" cy="225968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7CA740-1F7B-4972-AFFD-A67D4663A1FE}"/>
                  </a:ext>
                </a:extLst>
              </p:cNvPr>
              <p:cNvSpPr txBox="1"/>
              <p:nvPr/>
            </p:nvSpPr>
            <p:spPr>
              <a:xfrm>
                <a:off x="1744707" y="2113528"/>
                <a:ext cx="61572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Jacques	does/is doing		his homework.		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6AADED-38A4-4836-A8A5-DB6726A003B2}"/>
                  </a:ext>
                </a:extLst>
              </p:cNvPr>
              <p:cNvSpPr txBox="1"/>
              <p:nvPr/>
            </p:nvSpPr>
            <p:spPr>
              <a:xfrm>
                <a:off x="1744707" y="3942328"/>
                <a:ext cx="615720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Géraldine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	is/is being  		naughty.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5FFBB4-3CA2-4875-A3B1-62818E509869}"/>
                  </a:ext>
                </a:extLst>
              </p:cNvPr>
              <p:cNvSpPr txBox="1"/>
              <p:nvPr/>
            </p:nvSpPr>
            <p:spPr>
              <a:xfrm>
                <a:off x="1744707" y="3332728"/>
                <a:ext cx="615720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Géraldine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	does/is doing		the housework	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01EEE-1B9D-47F2-A2C2-C0096761C80D}"/>
                  </a:ext>
                </a:extLst>
              </p:cNvPr>
              <p:cNvSpPr txBox="1"/>
              <p:nvPr/>
            </p:nvSpPr>
            <p:spPr>
              <a:xfrm>
                <a:off x="1744707" y="2718448"/>
                <a:ext cx="615720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Jacques	</a:t>
                </a:r>
                <a:r>
                  <a: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rPr>
                  <a:t>has/is having		an idea.	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7DC63D-2CFD-45B3-AA26-FFC919733BBD}"/>
              </a:ext>
            </a:extLst>
          </p:cNvPr>
          <p:cNvCxnSpPr>
            <a:cxnSpLocks/>
          </p:cNvCxnSpPr>
          <p:nvPr/>
        </p:nvCxnSpPr>
        <p:spPr>
          <a:xfrm>
            <a:off x="3315401" y="2624964"/>
            <a:ext cx="623486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99A4F3-4A73-44FE-AE28-9387579448DA}"/>
              </a:ext>
            </a:extLst>
          </p:cNvPr>
          <p:cNvCxnSpPr>
            <a:cxnSpLocks/>
          </p:cNvCxnSpPr>
          <p:nvPr/>
        </p:nvCxnSpPr>
        <p:spPr>
          <a:xfrm>
            <a:off x="3955458" y="3244729"/>
            <a:ext cx="1088988" cy="21543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DD73C0-2A19-49B8-B8D3-024A05FB6E63}"/>
              </a:ext>
            </a:extLst>
          </p:cNvPr>
          <p:cNvCxnSpPr>
            <a:cxnSpLocks/>
          </p:cNvCxnSpPr>
          <p:nvPr/>
        </p:nvCxnSpPr>
        <p:spPr>
          <a:xfrm>
            <a:off x="3331972" y="3829809"/>
            <a:ext cx="623486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7F4B8B-25CC-4FF2-BD87-ED21E17F5644}"/>
              </a:ext>
            </a:extLst>
          </p:cNvPr>
          <p:cNvCxnSpPr>
            <a:cxnSpLocks/>
          </p:cNvCxnSpPr>
          <p:nvPr/>
        </p:nvCxnSpPr>
        <p:spPr>
          <a:xfrm>
            <a:off x="3627144" y="4430426"/>
            <a:ext cx="992246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6FD3A6-AF88-4A2D-AF08-DE7CDD339F7E}"/>
              </a:ext>
            </a:extLst>
          </p:cNvPr>
          <p:cNvCxnSpPr>
            <a:cxnSpLocks/>
          </p:cNvCxnSpPr>
          <p:nvPr/>
        </p:nvCxnSpPr>
        <p:spPr>
          <a:xfrm>
            <a:off x="4150977" y="5003641"/>
            <a:ext cx="1275082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2" descr="Boy Face Cartoon Clip Art">
            <a:extLst>
              <a:ext uri="{FF2B5EF4-FFF2-40B4-BE49-F238E27FC236}">
                <a16:creationId xmlns:a16="http://schemas.microsoft.com/office/drawing/2014/main" id="{7B0C0E25-E04D-4856-8BA9-F8ADA208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99" y="4581411"/>
            <a:ext cx="1322413" cy="13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74932D-C29C-CC45-8091-AD09A8303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" y="-177733"/>
            <a:ext cx="6110689" cy="1226798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prstClr val="white"/>
                </a:solidFill>
              </a:rPr>
              <a:t>Present simple or continuous?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844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3661</Words>
  <Application>Microsoft Macintosh PowerPoint</Application>
  <PresentationFormat>Widescreen</PresentationFormat>
  <Paragraphs>482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Lucida Handwriting</vt:lpstr>
      <vt:lpstr>Tw Cen MT</vt:lpstr>
      <vt:lpstr>1_Office Theme</vt:lpstr>
      <vt:lpstr>Grammar</vt:lpstr>
      <vt:lpstr>Le verbe</vt:lpstr>
      <vt:lpstr>Le verbe</vt:lpstr>
      <vt:lpstr>Present simple or continuous?</vt:lpstr>
      <vt:lpstr>Adverbs of time</vt:lpstr>
      <vt:lpstr>Present simple or continuous?</vt:lpstr>
      <vt:lpstr>Present simple or continuous?</vt:lpstr>
      <vt:lpstr>Present simple or continuous?</vt:lpstr>
      <vt:lpstr>Present simple or continuous?</vt:lpstr>
      <vt:lpstr>Present simple or continuous?</vt:lpstr>
      <vt:lpstr>Present simple or continuous?</vt:lpstr>
      <vt:lpstr>Regular –ER verbs</vt:lpstr>
      <vt:lpstr>Regular –ER verbs</vt:lpstr>
      <vt:lpstr>Regular –ER verbs</vt:lpstr>
      <vt:lpstr>Preposition à</vt:lpstr>
      <vt:lpstr>Regular –ER verbs</vt:lpstr>
      <vt:lpstr>Regular –ER verbs</vt:lpstr>
      <vt:lpstr>Regular –ER verbs</vt:lpstr>
      <vt:lpstr>Regular –ER verbs</vt:lpstr>
      <vt:lpstr>Regular –ER verbs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Finlayson</dc:creator>
  <cp:lastModifiedBy>Helen Thomas</cp:lastModifiedBy>
  <cp:revision>302</cp:revision>
  <dcterms:created xsi:type="dcterms:W3CDTF">2019-10-14T11:05:21Z</dcterms:created>
  <dcterms:modified xsi:type="dcterms:W3CDTF">2020-04-27T12:15:23Z</dcterms:modified>
</cp:coreProperties>
</file>