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media/image53.jpg" ContentType="image/png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10" r:id="rId3"/>
    <p:sldMasterId id="2147483731" r:id="rId4"/>
  </p:sldMasterIdLst>
  <p:notesMasterIdLst>
    <p:notesMasterId r:id="rId61"/>
  </p:notesMasterIdLst>
  <p:sldIdLst>
    <p:sldId id="258" r:id="rId5"/>
    <p:sldId id="525" r:id="rId6"/>
    <p:sldId id="553" r:id="rId7"/>
    <p:sldId id="332" r:id="rId8"/>
    <p:sldId id="552" r:id="rId9"/>
    <p:sldId id="333" r:id="rId10"/>
    <p:sldId id="335" r:id="rId11"/>
    <p:sldId id="336" r:id="rId12"/>
    <p:sldId id="338" r:id="rId13"/>
    <p:sldId id="339" r:id="rId14"/>
    <p:sldId id="340" r:id="rId15"/>
    <p:sldId id="342" r:id="rId16"/>
    <p:sldId id="341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351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359" r:id="rId34"/>
    <p:sldId id="360" r:id="rId35"/>
    <p:sldId id="361" r:id="rId36"/>
    <p:sldId id="362" r:id="rId37"/>
    <p:sldId id="363" r:id="rId38"/>
    <p:sldId id="364" r:id="rId39"/>
    <p:sldId id="365" r:id="rId40"/>
    <p:sldId id="366" r:id="rId41"/>
    <p:sldId id="557" r:id="rId42"/>
    <p:sldId id="330" r:id="rId43"/>
    <p:sldId id="558" r:id="rId44"/>
    <p:sldId id="559" r:id="rId45"/>
    <p:sldId id="560" r:id="rId46"/>
    <p:sldId id="566" r:id="rId47"/>
    <p:sldId id="316" r:id="rId48"/>
    <p:sldId id="259" r:id="rId49"/>
    <p:sldId id="317" r:id="rId50"/>
    <p:sldId id="561" r:id="rId51"/>
    <p:sldId id="562" r:id="rId52"/>
    <p:sldId id="563" r:id="rId53"/>
    <p:sldId id="556" r:id="rId54"/>
    <p:sldId id="564" r:id="rId55"/>
    <p:sldId id="565" r:id="rId56"/>
    <p:sldId id="567" r:id="rId57"/>
    <p:sldId id="323" r:id="rId58"/>
    <p:sldId id="568" r:id="rId59"/>
    <p:sldId id="325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AFD"/>
    <a:srgbClr val="115076"/>
    <a:srgbClr val="E87D1E"/>
    <a:srgbClr val="EE6000"/>
    <a:srgbClr val="FCECE8"/>
    <a:srgbClr val="F8D7CD"/>
    <a:srgbClr val="FBF0D5"/>
    <a:srgbClr val="DAA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2" autoAdjust="0"/>
    <p:restoredTop sz="76871" autoAdjust="0"/>
  </p:normalViewPr>
  <p:slideViewPr>
    <p:cSldViewPr snapToGrid="0">
      <p:cViewPr varScale="1">
        <p:scale>
          <a:sx n="92" d="100"/>
          <a:sy n="92" d="100"/>
        </p:scale>
        <p:origin x="179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50" d="100"/>
        <a:sy n="50" d="100"/>
      </p:scale>
      <p:origin x="0" y="-990"/>
    </p:cViewPr>
  </p:sorterViewPr>
  <p:notesViewPr>
    <p:cSldViewPr snapToGrid="0" showGuides="1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AE9C-ACF2-4362-814B-1AB50972AD2E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12F4-EB5A-464B-92EC-DACFCB1CC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5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snl.no/Jean-Jacques_Goldman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2.0/deed.no" TargetMode="Externa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Chloé Motard. All additional pictures selected are available under a Creative Commons license, no attribution required.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Native speaker feedback provided by </a:t>
            </a:r>
            <a:r>
              <a:rPr lang="fr-F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Sarah Brichory.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With</a:t>
            </a:r>
            <a:r>
              <a:rPr lang="en-GB" b="0" baseline="0" dirty="0"/>
              <a:t> thanks to Rachel Hawkes and Emma Marsden for their input on the lesson material.</a:t>
            </a:r>
            <a:endParaRPr lang="en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Learning outcomes (lesson 1):</a:t>
            </a:r>
            <a:endParaRPr lang="en-GB" b="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Consolidation of SSC </a:t>
            </a:r>
            <a:r>
              <a:rPr lang="en-GB" b="1" dirty="0"/>
              <a:t>[au]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Consolidation of verb + </a:t>
            </a:r>
            <a:r>
              <a:rPr lang="en-GB" b="0" i="1" dirty="0"/>
              <a:t>de </a:t>
            </a:r>
            <a:r>
              <a:rPr lang="en-GB" b="0" i="0" dirty="0"/>
              <a:t>+ noun and verb + </a:t>
            </a:r>
            <a:r>
              <a:rPr lang="en-GB" b="0" i="1" dirty="0">
                <a:latin typeface="Century Gothic" panose="020B0502020202020204" pitchFamily="34" charset="0"/>
              </a:rPr>
              <a:t>à </a:t>
            </a:r>
            <a:r>
              <a:rPr lang="en-GB" b="0" i="0" dirty="0">
                <a:latin typeface="Century Gothic" panose="020B0502020202020204" pitchFamily="34" charset="0"/>
              </a:rPr>
              <a:t>+noun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="1" dirty="0"/>
              <a:t>Word frequency </a:t>
            </a:r>
            <a:r>
              <a:rPr lang="en-GB" b="1" baseline="0" dirty="0"/>
              <a:t>(1 is the most frequent word in French): </a:t>
            </a: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Revisit Y7 and Y8 vocabulary [7/13]: </a:t>
            </a:r>
            <a:r>
              <a:rPr lang="fr-FR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donner à [46/4], montrer à [108/4], envoyer à [526/4], faire attention à [25/482/4], jouer à [219/4], jouer de [219/2], penser à [116/4], penser de [116/2], frapper à [754/4], répondre à [200/4], écrire à [382/4], décrire [1176], dépendre de [791/2], ressembler à [1398/4], réussir à [279/4], demander à [80/4], emprunter à [1123/4], le football [2602], la guitare [&gt;5000], l'instrument (m) [1650], la pétanque [&gt;5000], le piano [4967], le sport [2011] envie de [1237/2], peur de [755/2], la promenade [&gt;5000], faire un voyage [25/3/904], faire une promenade [25/3/&gt;5000], la porte [696], huit [877], neuf [787], onze [2449], samedi (m) [1355], l'île (f) [1245], je peux [22/20], désolée [&gt;5000], blanc1 [708], noir [572], avril (m) [1022], février (m) [1136], janvier (m) [939], juin (m) [931], mars (m) [868], mai (m) [942], première [56], quatorze [3359], quinze [1472], seize [3285], trente [1646], treize [3245], vingt [1273], août (m) [1445], décembre (m) [891], juillet (m) [1326], septembre (m) [944], octobre (m) [826], novembre (m) [982], général [147], l'automne (m) [1503], l'été (m) [623], l'hiver (m) [1586], le printemps [1288], la forêt [1724], la montagne [1732], la maman [2168], le papa [2458], le jeudi [1112], le lundi [1091], le mardi [1044], le mercredi [1168], le vendredi [1086], le soleil [1713], l'arbre (m) [2111], chaud [1852], froid [1307], la neige [1824], le petit-déjeuner [138/2724], la pluie [2217]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Source: Lonsdale, D., &amp; Le Bras, Y.  (2009). </a:t>
            </a:r>
            <a:r>
              <a:rPr lang="en-GB" sz="1200" b="0" i="1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frequency rankings for words that occur in this PowerPoint which have been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previously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introduced in NCELP resources are given in the NCELP SOW and in the resources that first introduced and formally re-visited those words. </a:t>
            </a: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any 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 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 that occur incidentally in this PowerPoint, frequency rankings will be provided in the notes field wherever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21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Slide 6 of 33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984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7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329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8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675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9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130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10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036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11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535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12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702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13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362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14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331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15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485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1 minute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Speaking practice of SSC [au]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 work in pairs.</a:t>
            </a:r>
          </a:p>
          <a:p>
            <a:r>
              <a:rPr lang="en-US" b="0" dirty="0"/>
              <a:t>2. One at a time they have to say as many [au] words as possible in 30s.</a:t>
            </a:r>
          </a:p>
          <a:p>
            <a:r>
              <a:rPr lang="en-US" b="0" dirty="0"/>
              <a:t>3. The partner listens to make sure pronunciation is correct.</a:t>
            </a:r>
          </a:p>
          <a:p>
            <a:r>
              <a:rPr lang="en-US" b="0" dirty="0"/>
              <a:t>4. If they get one wrong, start again.</a:t>
            </a:r>
          </a:p>
          <a:p>
            <a:r>
              <a:rPr lang="en-US" b="0" dirty="0"/>
              <a:t>5. Swap roles.</a:t>
            </a:r>
          </a:p>
          <a:p>
            <a:r>
              <a:rPr lang="en-US" b="0" dirty="0"/>
              <a:t>6. Click on words to hear native pronunciation.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r>
              <a:rPr lang="en-US" b="0" dirty="0"/>
              <a:t>faux, </a:t>
            </a:r>
            <a:r>
              <a:rPr lang="en-US" b="0" dirty="0" err="1"/>
              <a:t>communauté</a:t>
            </a:r>
            <a:r>
              <a:rPr lang="en-US" b="0" dirty="0"/>
              <a:t>, gauche, </a:t>
            </a:r>
            <a:r>
              <a:rPr lang="en-US" b="0" dirty="0" err="1"/>
              <a:t>chaud</a:t>
            </a:r>
            <a:r>
              <a:rPr lang="en-US" b="0" dirty="0"/>
              <a:t>, </a:t>
            </a:r>
            <a:r>
              <a:rPr lang="en-US" b="0" dirty="0" err="1"/>
              <a:t>pauvre</a:t>
            </a:r>
            <a:r>
              <a:rPr lang="en-US" b="0" dirty="0"/>
              <a:t>, </a:t>
            </a:r>
            <a:r>
              <a:rPr lang="en-US" b="0" dirty="0" err="1"/>
              <a:t>automne</a:t>
            </a:r>
            <a:r>
              <a:rPr lang="en-US" b="0" dirty="0"/>
              <a:t>, reseau, auteur, bateau, </a:t>
            </a:r>
            <a:r>
              <a:rPr lang="en-US" b="0" dirty="0" err="1"/>
              <a:t>cerveau</a:t>
            </a:r>
            <a:r>
              <a:rPr lang="en-US" b="0" dirty="0"/>
              <a:t>, </a:t>
            </a:r>
            <a:r>
              <a:rPr lang="en-US" b="0" dirty="0" err="1"/>
              <a:t>hausse</a:t>
            </a:r>
            <a:r>
              <a:rPr lang="en-US" b="0" dirty="0"/>
              <a:t>, tableau, automobile, </a:t>
            </a:r>
            <a:r>
              <a:rPr lang="en-US" b="0" dirty="0" err="1"/>
              <a:t>peau</a:t>
            </a:r>
            <a:r>
              <a:rPr lang="en-US" b="0" dirty="0"/>
              <a:t>, </a:t>
            </a:r>
            <a:r>
              <a:rPr lang="en-US" b="0" dirty="0" err="1"/>
              <a:t>épaule</a:t>
            </a:r>
            <a:r>
              <a:rPr lang="en-US" b="0" dirty="0"/>
              <a:t>, restaurant, </a:t>
            </a:r>
            <a:r>
              <a:rPr lang="en-US" b="0" dirty="0" err="1"/>
              <a:t>autonome</a:t>
            </a:r>
            <a:r>
              <a:rPr lang="en-US" b="0" dirty="0"/>
              <a:t>, </a:t>
            </a:r>
            <a:r>
              <a:rPr lang="en-US" b="0" dirty="0" err="1"/>
              <a:t>cadeau</a:t>
            </a:r>
            <a:r>
              <a:rPr lang="en-US" b="0" dirty="0"/>
              <a:t>, </a:t>
            </a:r>
            <a:r>
              <a:rPr lang="en-US" b="0" dirty="0" err="1"/>
              <a:t>beauté</a:t>
            </a:r>
            <a:r>
              <a:rPr lang="en-US" b="0" dirty="0"/>
              <a:t>, </a:t>
            </a:r>
            <a:r>
              <a:rPr lang="en-US" b="0" dirty="0" err="1"/>
              <a:t>sauvage</a:t>
            </a:r>
            <a:r>
              <a:rPr lang="en-US" b="0" dirty="0"/>
              <a:t>, audience</a:t>
            </a:r>
          </a:p>
          <a:p>
            <a:endParaRPr lang="en-US" b="0" dirty="0"/>
          </a:p>
          <a:p>
            <a:r>
              <a:rPr lang="en-GB" b="1" baseline="0" dirty="0"/>
              <a:t>Word frequency of cognates (1 is the most frequent word in French): </a:t>
            </a:r>
            <a:br>
              <a:rPr lang="en-GB" baseline="0" dirty="0"/>
            </a:br>
            <a:r>
              <a:rPr lang="en-GB" baseline="0" dirty="0" err="1"/>
              <a:t>communauté</a:t>
            </a:r>
            <a:r>
              <a:rPr lang="en-GB" baseline="0" dirty="0"/>
              <a:t> [558],  auteur [762], </a:t>
            </a:r>
            <a:r>
              <a:rPr lang="en-GB" baseline="0" dirty="0" err="1"/>
              <a:t>automne</a:t>
            </a:r>
            <a:r>
              <a:rPr lang="en-GB" baseline="0" dirty="0"/>
              <a:t> [1503], audience [2071], </a:t>
            </a:r>
            <a:r>
              <a:rPr lang="en-GB" baseline="0" dirty="0" err="1"/>
              <a:t>autonome</a:t>
            </a:r>
            <a:r>
              <a:rPr lang="en-GB" baseline="0" dirty="0"/>
              <a:t> [2192], restaurant [2336], automobile [2407], </a:t>
            </a:r>
            <a:r>
              <a:rPr lang="en-GB" baseline="0" dirty="0" err="1"/>
              <a:t>beauté</a:t>
            </a:r>
            <a:r>
              <a:rPr lang="en-GB" baseline="0" dirty="0"/>
              <a:t> [2492]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 (1 is the most frequent word in French): </a:t>
            </a:r>
            <a:br>
              <a:rPr lang="en-GB" baseline="0" dirty="0"/>
            </a:br>
            <a:r>
              <a:rPr lang="en-GB" baseline="0" dirty="0"/>
              <a:t>faux [555], gauche [607], </a:t>
            </a:r>
            <a:r>
              <a:rPr lang="en-GB" baseline="0" dirty="0" err="1"/>
              <a:t>pauvre</a:t>
            </a:r>
            <a:r>
              <a:rPr lang="en-GB" baseline="0" dirty="0"/>
              <a:t> [699], </a:t>
            </a:r>
            <a:r>
              <a:rPr lang="en-GB" baseline="0" dirty="0" err="1"/>
              <a:t>réseau</a:t>
            </a:r>
            <a:r>
              <a:rPr lang="en-GB" baseline="0" dirty="0"/>
              <a:t> [721], bateau [1287], tableau [1456], </a:t>
            </a:r>
            <a:r>
              <a:rPr lang="en-GB" baseline="0" dirty="0" err="1"/>
              <a:t>hausse</a:t>
            </a:r>
            <a:r>
              <a:rPr lang="en-GB" baseline="0" dirty="0"/>
              <a:t> [1572], </a:t>
            </a:r>
            <a:r>
              <a:rPr lang="en-GB" baseline="0" dirty="0" err="1"/>
              <a:t>chaud</a:t>
            </a:r>
            <a:r>
              <a:rPr lang="en-GB" baseline="0" dirty="0"/>
              <a:t> [1852], </a:t>
            </a:r>
            <a:r>
              <a:rPr lang="en-GB" baseline="0" dirty="0" err="1"/>
              <a:t>cerveau</a:t>
            </a:r>
            <a:r>
              <a:rPr lang="en-GB" baseline="0" dirty="0"/>
              <a:t> [1990], </a:t>
            </a:r>
            <a:r>
              <a:rPr lang="en-GB" baseline="0" dirty="0" err="1"/>
              <a:t>peau</a:t>
            </a:r>
            <a:r>
              <a:rPr lang="en-GB" baseline="0" dirty="0"/>
              <a:t> [2122], </a:t>
            </a:r>
            <a:r>
              <a:rPr lang="en-GB" baseline="0" dirty="0" err="1"/>
              <a:t>cadeau</a:t>
            </a:r>
            <a:r>
              <a:rPr lang="en-GB" baseline="0" dirty="0"/>
              <a:t> [2298], </a:t>
            </a:r>
            <a:r>
              <a:rPr lang="en-GB" baseline="0" dirty="0" err="1"/>
              <a:t>sauvage</a:t>
            </a:r>
            <a:r>
              <a:rPr lang="en-GB" baseline="0" dirty="0"/>
              <a:t> [2464], </a:t>
            </a:r>
            <a:r>
              <a:rPr lang="en-GB" baseline="0" dirty="0" err="1"/>
              <a:t>épaule</a:t>
            </a:r>
            <a:r>
              <a:rPr lang="en-GB" baseline="0" dirty="0"/>
              <a:t> [2494]</a:t>
            </a:r>
            <a:endParaRPr lang="en-US" b="0" dirty="0"/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948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16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1569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17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4332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Slide 18 of 33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29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19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9862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20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9537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21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134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Slide 22 of 33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7282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23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08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24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400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25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517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1 minute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Revision of the use of infinitives plus de or à followed by a noun, which will be covered in the following escape room game.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Click to move through the information boxes and show the examples.</a:t>
            </a:r>
          </a:p>
          <a:p>
            <a:endParaRPr lang="en-US" b="0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2937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26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2070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27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6261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Slide 28 of 33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8997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29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8913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30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074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Slide 31 of 33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4973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32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6527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33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6646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Recap verbs like </a:t>
            </a:r>
            <a:r>
              <a:rPr lang="en-US" b="0" i="1" dirty="0"/>
              <a:t>entendre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 reveal English.</a:t>
            </a:r>
          </a:p>
          <a:p>
            <a:r>
              <a:rPr lang="en-US" b="0" dirty="0"/>
              <a:t>2. Elicit French.</a:t>
            </a:r>
          </a:p>
          <a:p>
            <a:r>
              <a:rPr lang="en-US" b="0" dirty="0"/>
              <a:t>3. Click to check.</a:t>
            </a:r>
          </a:p>
          <a:p>
            <a:r>
              <a:rPr lang="en-US" b="0" dirty="0"/>
              <a:t>4. Ensure understanding.</a:t>
            </a:r>
          </a:p>
          <a:p>
            <a:r>
              <a:rPr lang="en-US" b="0" dirty="0"/>
              <a:t>5. Click to reveal reminder about </a:t>
            </a:r>
            <a:r>
              <a:rPr lang="en-US" b="0" i="1" dirty="0"/>
              <a:t>mettre/remettre</a:t>
            </a:r>
            <a:r>
              <a:rPr lang="en-US" b="0" i="0" dirty="0"/>
              <a:t>.</a:t>
            </a:r>
          </a:p>
          <a:p>
            <a:r>
              <a:rPr lang="en-US" b="0" i="0" dirty="0"/>
              <a:t>6. Ensure understanding.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578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8 minutes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Aural recognition of verbs like </a:t>
            </a:r>
            <a:r>
              <a:rPr lang="en-US" b="0" i="1" dirty="0"/>
              <a:t>entendre</a:t>
            </a:r>
            <a:r>
              <a:rPr lang="en-US" b="0" i="0" dirty="0"/>
              <a:t> and connecting these with meaning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on the buttons on the left to play audio.</a:t>
            </a:r>
          </a:p>
          <a:p>
            <a:r>
              <a:rPr lang="en-US" b="0" dirty="0"/>
              <a:t>2. Students listen and tick </a:t>
            </a:r>
            <a:r>
              <a:rPr lang="en-US" b="0" i="1" dirty="0"/>
              <a:t>je</a:t>
            </a:r>
            <a:r>
              <a:rPr lang="en-US" b="0" i="0" dirty="0"/>
              <a:t>, </a:t>
            </a:r>
            <a:r>
              <a:rPr lang="en-US" b="0" i="1" dirty="0"/>
              <a:t>nous</a:t>
            </a:r>
            <a:r>
              <a:rPr lang="en-US" b="0" i="0" dirty="0"/>
              <a:t>, or </a:t>
            </a:r>
            <a:r>
              <a:rPr lang="en-US" b="0" i="1" dirty="0"/>
              <a:t>elles</a:t>
            </a:r>
            <a:r>
              <a:rPr lang="en-US" b="0" i="0" dirty="0"/>
              <a:t> to go with the verb directly after the beep.</a:t>
            </a:r>
            <a:endParaRPr lang="en-US" b="0" dirty="0"/>
          </a:p>
          <a:p>
            <a:r>
              <a:rPr lang="en-US" b="0" dirty="0"/>
              <a:t>3. Click to reveal answers.</a:t>
            </a:r>
          </a:p>
          <a:p>
            <a:r>
              <a:rPr lang="en-US" b="0" dirty="0"/>
              <a:t>4. Click buttons on the right to listen to the full audio and write the English.</a:t>
            </a:r>
          </a:p>
          <a:p>
            <a:r>
              <a:rPr lang="en-US" b="0" dirty="0"/>
              <a:t>5. Click to reveal anwers.</a:t>
            </a:r>
          </a:p>
          <a:p>
            <a:r>
              <a:rPr lang="en-US" b="0" dirty="0"/>
              <a:t>6. Click buttons on the right to play full audio.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200" noProof="0" dirty="0">
                <a:solidFill>
                  <a:schemeClr val="accent5">
                    <a:lumMod val="50000"/>
                  </a:schemeClr>
                </a:solidFill>
              </a:rPr>
              <a:t>Je joue de la guitare dans un groupe avec mes amies, Florence et Lucie</a:t>
            </a:r>
            <a:r>
              <a:rPr lang="fr-FR" sz="1200" noProof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 Le mercredi soir, [nous] descendons au collège pour utiliser la salle de musique.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200" noProof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[Elles] descendent au collège en voiture,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200" noProof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mais [je] dépends du bus.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200" noProof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[Je] mets un manteau parce qu’il fait froid en février !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200" noProof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Parfois, j’arrive en retard et [nous] perdons du temps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200" noProof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[J]’attends à la porte, et j’envoie un message à mes amies.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200" noProof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Si elles ont déjà commencé, [elles] n’entendent pas le portable</a:t>
            </a:r>
            <a:endParaRPr lang="fr-FR" noProof="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1200" noProof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et [elles] ne répondent pas au message !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200" noProof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[J’]entends la musique de dehors et je frappe à la fenêtre pour entrer.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200" noProof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À huit heures [nous] remettons les instruments et nous allons à la maison.</a:t>
            </a:r>
            <a:endParaRPr lang="fr-FR" sz="1200" noProof="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573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1 of 33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10 minutes</a:t>
            </a: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Escape room game to practise year 7 and 8 vocabulary, focusing on infinitives plus de or 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="0" dirty="0"/>
              <a:t>Read through the instructions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="0" dirty="0"/>
              <a:t>Click to continue through the game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="0" dirty="0"/>
              <a:t>For each challenge, there are multiple choice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="0" dirty="0"/>
              <a:t>Read the question to the whole class, followed by options 1, 2 and 3.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="0" dirty="0"/>
              <a:t>Ask class to put up 1, 2, or 3 fingers to indicate which answer they think is correct.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="0" dirty="0"/>
              <a:t>Click on the answer which gets the majority of votes.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="0" dirty="0"/>
              <a:t>When the answer is correct, a key appears with a letter in it. Pupils must write the letter down before moving 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="0" dirty="0"/>
              <a:t>Once the final key is found, pupils must unscramble the letters to find the name of France’s most popular sport.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French):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 err="1"/>
              <a:t>clé</a:t>
            </a:r>
            <a:r>
              <a:rPr lang="en-GB" b="1" baseline="0" dirty="0"/>
              <a:t> </a:t>
            </a:r>
            <a:r>
              <a:rPr lang="en-GB" baseline="0" dirty="0"/>
              <a:t>[1200]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4505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Recap of verbs followed by </a:t>
            </a:r>
            <a:r>
              <a:rPr lang="en-US" b="0" i="1" dirty="0"/>
              <a:t>de</a:t>
            </a:r>
            <a:r>
              <a:rPr lang="en-US" b="0" i="0" dirty="0"/>
              <a:t> + noun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 reveal explanations and examples.</a:t>
            </a:r>
          </a:p>
          <a:p>
            <a:r>
              <a:rPr lang="en-US" b="0" dirty="0"/>
              <a:t>2. Elicit English where possible.</a:t>
            </a:r>
          </a:p>
          <a:p>
            <a:r>
              <a:rPr lang="en-US" b="0" dirty="0"/>
              <a:t>3. Ensure understanding.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6534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8 minutes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Written recognition of verb + </a:t>
            </a:r>
            <a:r>
              <a:rPr lang="en-US" b="0" i="1" dirty="0"/>
              <a:t>de </a:t>
            </a:r>
            <a:r>
              <a:rPr lang="en-US" b="0" i="0" dirty="0"/>
              <a:t>+ noun and consequent changes to articles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Students read text and choose the correct noun to go with </a:t>
            </a:r>
            <a:r>
              <a:rPr lang="en-US" b="0" i="1" dirty="0"/>
              <a:t>du/de la/de l’/des</a:t>
            </a:r>
            <a:r>
              <a:rPr lang="en-US" b="0" i="0" dirty="0"/>
              <a:t>.</a:t>
            </a:r>
            <a:endParaRPr lang="en-US" b="0" dirty="0"/>
          </a:p>
          <a:p>
            <a:r>
              <a:rPr lang="en-US" b="0" dirty="0"/>
              <a:t>2. Click to reveal answers.</a:t>
            </a:r>
          </a:p>
          <a:p>
            <a:r>
              <a:rPr lang="en-US" b="0" dirty="0"/>
              <a:t>3. Oral translation of text if time allows.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Jean-Jacques Goldman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licensed under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CC BY-SA 2.0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6730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8 minutes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Written production of verbs like </a:t>
            </a:r>
            <a:r>
              <a:rPr lang="en-US" b="0" i="1" dirty="0"/>
              <a:t>entendre</a:t>
            </a:r>
            <a:r>
              <a:rPr lang="en-US" b="0" i="0" dirty="0"/>
              <a:t> and verb + </a:t>
            </a:r>
            <a:r>
              <a:rPr lang="en-US" b="0" i="1" dirty="0"/>
              <a:t>de </a:t>
            </a:r>
            <a:r>
              <a:rPr lang="en-US" b="0" i="0" dirty="0"/>
              <a:t>+ noun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 read the text and translate the phrases into French.</a:t>
            </a:r>
          </a:p>
          <a:p>
            <a:r>
              <a:rPr lang="en-US" b="0" dirty="0"/>
              <a:t>2. Click to reveal answers.</a:t>
            </a:r>
          </a:p>
          <a:p>
            <a:r>
              <a:rPr lang="en-US" b="0" dirty="0"/>
              <a:t>3. Aural translation of text if time allows.</a:t>
            </a:r>
            <a:endParaRPr lang="en-US" b="1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cognates used (1 is the most frequent word in French): </a:t>
            </a:r>
            <a:br>
              <a:rPr lang="en-GB" baseline="0" dirty="0"/>
            </a:br>
            <a:r>
              <a:rPr lang="en-GB" baseline="0" dirty="0"/>
              <a:t>tweet [&gt;5000], concert [1697], talent [2017]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 used (1 is the most frequent word in French):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mode [1137], silencieux [3290], escalier [3705]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8221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Chloé Motard. All additional pictures selected are available under a Creative Commons license, no attribution required.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Native speaker feedback provided by </a:t>
            </a:r>
            <a:r>
              <a:rPr lang="fr-F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Sarah Brichory.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With</a:t>
            </a:r>
            <a:r>
              <a:rPr lang="en-GB" b="0" baseline="0" dirty="0"/>
              <a:t> thanks to Rachel Hawkes and Emma Marsden for their input on the lesson material.</a:t>
            </a:r>
            <a:endParaRPr lang="en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Learning outcomes (lesson 1):</a:t>
            </a:r>
            <a:endParaRPr lang="en-GB" b="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Consolidation of SSC </a:t>
            </a:r>
            <a:r>
              <a:rPr lang="en-GB" b="1" dirty="0"/>
              <a:t>[au]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Introduction</a:t>
            </a:r>
            <a:r>
              <a:rPr lang="en-GB" b="0" baseline="0" dirty="0"/>
              <a:t> of</a:t>
            </a:r>
            <a:r>
              <a:rPr lang="en-GB" dirty="0"/>
              <a:t> relative pronoun </a:t>
            </a:r>
            <a:r>
              <a:rPr lang="en-GB" i="1" dirty="0"/>
              <a:t>qui</a:t>
            </a:r>
            <a:endParaRPr lang="en-GB" sz="1200" b="1" i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="1" dirty="0"/>
              <a:t>Word frequency </a:t>
            </a:r>
            <a:r>
              <a:rPr lang="en-GB" b="1" baseline="0" dirty="0"/>
              <a:t>(1 is the most frequent word in French): </a:t>
            </a: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Revisit Y7 and Y8 vocabulary [7/13]: </a:t>
            </a:r>
            <a:r>
              <a:rPr lang="fr-FR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donner à [46/4], montrer à [108/4], envoyer à [526/4], faire attention à [25/482/4], jouer à [219/4], jouer de [219/2], penser à [116/4], penser de [116/2], frapper à [754/4], répondre à [200/4], écrire à [382/4], décrire [1176], dépendre de [791/2], ressembler à [1398/4], réussir à [279/4], demander à [80/4], emprunter à [1123/4], le football [2602], la guitare [&gt;5000], l'instrument (m) [1650], la pétanque [&gt;5000], le piano [4967], le sport [2011] envie de [1237/2], peur de [755/2], la promenade [&gt;5000], faire un voyage [25/3/904], faire une promenade [25/3/&gt;5000], la porte [696], huit [877], neuf [787], onze [2449], samedi (m) [1355], l'île (f) [1245], je peux [22/20], désolée [&gt;5000], blanc1 [708], noir [572], avril (m) [1022], février (m) [1136], janvier (m) [939], juin (m) [931], mars (m) [868], mai (m) [942], première [56], quatorze [3359], quinze [1472], seize [3285], trente [1646], treize [3245], vingt [1273], août (m) [1445], décembre (m) [891], juillet (m) [1326], septembre (m) [944], octobre (m) [826], novembre (m) [982], général [147], l'automne (m) [1503], l'été (m) [623], l'hiver (m) [1586], le printemps [1288], la forêt [1724], la montagne [1732], la maman [2168], le papa [2458], le jeudi [1112], le lundi [1091], le mardi [1044], le mercredi [1168], le vendredi [1086], le soleil [1713], l'arbre (m) [2111], chaud [1852], froid [1307], la neige [1824], le petit-déjeuner [138/2724], la pluie [2217]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Source: Lonsdale, D., &amp; Le Bras, Y.  (2009). </a:t>
            </a:r>
            <a:r>
              <a:rPr lang="en-GB" sz="1200" b="0" i="1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frequency rankings for words that occur in this PowerPoint which have been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previously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introduced in NCELP resources are given in the NCELP SOW and in the resources that first introduced and formally re-visited those words. </a:t>
            </a: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any 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 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 that occur incidentally in this PowerPoint, frequency rankings will be provided in the notes field wherever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48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4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revise vocabulary covered in year 7 and 8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Give pupils time to translate the four sentences from English to French, using words and phrases from the boxes below.</a:t>
            </a:r>
          </a:p>
          <a:p>
            <a:pPr marL="228600" indent="-228600">
              <a:buAutoNum type="arabicPeriod"/>
            </a:pPr>
            <a:r>
              <a:rPr lang="en-US" b="0" dirty="0"/>
              <a:t>The teacher can elicit answers from pupils and click to reveal the correct translations.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8804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4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Game to consolidate vocabulary from year 7 and 8: seasons, months, days, weather and numbers</a:t>
            </a:r>
          </a:p>
          <a:p>
            <a:endParaRPr lang="en-US" b="0" dirty="0"/>
          </a:p>
          <a:p>
            <a:r>
              <a:rPr lang="en-US" b="1" dirty="0"/>
              <a:t>Procedure: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Print grid to distribute to class (one between two).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In pairs, pupils take it in turns to pick a word and translate it into French, writing the word on the grid, each student using a different colour pen.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If the other player disagrees with the translation, they can correct it and steal the box on the grid.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The first to get four correct in a row wins. 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The game can be repeated until all the boxes have been filled.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Teacher to elicit answers from individual pupils and click to reveal them.</a:t>
            </a:r>
          </a:p>
          <a:p>
            <a:endParaRPr lang="en-US" b="0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393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Grid for printing – reduce to A5 and distribute one between two</a:t>
            </a:r>
            <a:endParaRPr lang="en-GB" sz="1200" b="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2432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3 minutes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Introduction of </a:t>
            </a:r>
            <a:r>
              <a:rPr lang="en-US" b="0" i="1" dirty="0"/>
              <a:t>qui</a:t>
            </a:r>
            <a:r>
              <a:rPr lang="en-US" b="0" i="0" dirty="0"/>
              <a:t> used in relative clauses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 reveal explanations and examples.</a:t>
            </a:r>
          </a:p>
          <a:p>
            <a:r>
              <a:rPr lang="en-US" b="0" dirty="0"/>
              <a:t>2. Elicit English translation where possible.</a:t>
            </a:r>
          </a:p>
          <a:p>
            <a:r>
              <a:rPr lang="en-US" b="0" dirty="0"/>
              <a:t>3. Ensure understanding.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22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10 minutes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Written recognition of </a:t>
            </a:r>
            <a:r>
              <a:rPr lang="en-US" b="0" i="0" dirty="0"/>
              <a:t>relative clauses with </a:t>
            </a:r>
            <a:r>
              <a:rPr lang="en-US" b="0" i="1" dirty="0"/>
              <a:t>qui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 translate the sentences into English.</a:t>
            </a:r>
          </a:p>
          <a:p>
            <a:r>
              <a:rPr lang="en-US" b="0" dirty="0"/>
              <a:t>2. Click to reveal answers.</a:t>
            </a:r>
          </a:p>
          <a:p>
            <a:r>
              <a:rPr lang="en-US" b="0" dirty="0"/>
              <a:t>3. Ensure understanding.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086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1 minute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Recap of verbs like </a:t>
            </a:r>
            <a:r>
              <a:rPr lang="en-US" b="0" i="1" dirty="0"/>
              <a:t>écrire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 reveal examples.</a:t>
            </a:r>
          </a:p>
          <a:p>
            <a:r>
              <a:rPr lang="en-US" b="0" dirty="0"/>
              <a:t>2. Elicit French where possible.</a:t>
            </a:r>
          </a:p>
          <a:p>
            <a:r>
              <a:rPr lang="en-US" b="0" dirty="0"/>
              <a:t>3. Ensure understanding.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635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2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8135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8 minutes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Aim:  </a:t>
            </a:r>
            <a:r>
              <a:rPr lang="en-US" b="0" dirty="0"/>
              <a:t>Aural recognition of verbs like </a:t>
            </a:r>
            <a:r>
              <a:rPr lang="en-US" b="0" i="1" dirty="0"/>
              <a:t>écrire</a:t>
            </a:r>
            <a:r>
              <a:rPr lang="en-US" b="0" i="0" dirty="0"/>
              <a:t> in relative clauses with </a:t>
            </a:r>
            <a:r>
              <a:rPr lang="en-US" b="0" i="1" dirty="0"/>
              <a:t>qui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buttons on the left to play audio.</a:t>
            </a:r>
          </a:p>
          <a:p>
            <a:r>
              <a:rPr lang="en-US" b="0" dirty="0"/>
              <a:t>2. Students choose whether the subject of the verb is singular or plural.</a:t>
            </a:r>
          </a:p>
          <a:p>
            <a:r>
              <a:rPr lang="en-US" b="0" dirty="0"/>
              <a:t>3. Click to reveal answers.</a:t>
            </a:r>
          </a:p>
          <a:p>
            <a:r>
              <a:rPr lang="en-US" b="0" dirty="0"/>
              <a:t>4. Click buttons on the right to play full audio and elicit oral translations from students.</a:t>
            </a:r>
          </a:p>
          <a:p>
            <a:r>
              <a:rPr lang="en-US" b="0" dirty="0"/>
              <a:t>5. Click to check translations.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[Les hommes] qui écrivent des po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èmes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[La femme] qui inscrit les mots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[Les filles] qui décrivent le film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[Le garçon] qui écrit une lettre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[Le professeur] qui écrit un livre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[Les soeurs] qui inscrivent la recette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[Le directeur] qui décrit l’entreprise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[Les avocates] qui décrivent la situation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5733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Recap of verb + </a:t>
            </a:r>
            <a:r>
              <a:rPr lang="en-US" b="0" i="1" dirty="0">
                <a:latin typeface="Century Gothic" panose="020B0502020202020204" pitchFamily="34" charset="0"/>
              </a:rPr>
              <a:t>à </a:t>
            </a:r>
            <a:r>
              <a:rPr lang="en-US" b="0" i="0" dirty="0">
                <a:latin typeface="Century Gothic" panose="020B0502020202020204" pitchFamily="34" charset="0"/>
              </a:rPr>
              <a:t>+ noun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 reveal explanations and examples.</a:t>
            </a:r>
          </a:p>
          <a:p>
            <a:r>
              <a:rPr lang="en-US" b="0" dirty="0"/>
              <a:t>2. Elicit English translations where possible.</a:t>
            </a:r>
          </a:p>
          <a:p>
            <a:r>
              <a:rPr lang="en-US" b="0" dirty="0"/>
              <a:t>3. Ensure understanding.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4651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8 minutes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Written recognition of verbs + </a:t>
            </a:r>
            <a:r>
              <a:rPr lang="en-US" b="0" i="1" dirty="0">
                <a:latin typeface="Century Gothic" panose="020B0502020202020204" pitchFamily="34" charset="0"/>
              </a:rPr>
              <a:t>à + </a:t>
            </a:r>
            <a:r>
              <a:rPr lang="en-US" b="0" i="0" dirty="0">
                <a:latin typeface="Century Gothic" panose="020B0502020202020204" pitchFamily="34" charset="0"/>
              </a:rPr>
              <a:t>noun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Students read the text and choose the correct noun to go with </a:t>
            </a:r>
            <a:r>
              <a:rPr lang="en-US" b="0" i="1" dirty="0"/>
              <a:t>au/</a:t>
            </a:r>
            <a:r>
              <a:rPr lang="en-US" b="0" i="1" dirty="0">
                <a:latin typeface="Century Gothic" panose="020B0502020202020204" pitchFamily="34" charset="0"/>
              </a:rPr>
              <a:t>à la/à l’/aux.</a:t>
            </a:r>
            <a:endParaRPr lang="en-US" b="0" dirty="0"/>
          </a:p>
          <a:p>
            <a:r>
              <a:rPr lang="en-US" b="0" dirty="0"/>
              <a:t>2. Click to reveal answers.</a:t>
            </a:r>
          </a:p>
          <a:p>
            <a:r>
              <a:rPr lang="en-US" b="0" dirty="0"/>
              <a:t>3. Oral translation of text if time allows.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3056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10 minutes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Oral production and aural recognition of verb + </a:t>
            </a:r>
            <a:r>
              <a:rPr lang="en-US" b="0" i="1" dirty="0">
                <a:latin typeface="Century Gothic" panose="020B0502020202020204" pitchFamily="34" charset="0"/>
              </a:rPr>
              <a:t>à/de</a:t>
            </a:r>
            <a:r>
              <a:rPr lang="en-US" b="0" i="0" dirty="0">
                <a:latin typeface="Century Gothic" panose="020B0502020202020204" pitchFamily="34" charset="0"/>
              </a:rPr>
              <a:t> + noun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 work in pairs.</a:t>
            </a:r>
          </a:p>
          <a:p>
            <a:r>
              <a:rPr lang="en-US" b="0" dirty="0"/>
              <a:t>2. Print the </a:t>
            </a:r>
            <a:r>
              <a:rPr lang="en-US" b="0" dirty="0" err="1"/>
              <a:t>rolecards</a:t>
            </a:r>
            <a:r>
              <a:rPr lang="en-US" b="0" dirty="0"/>
              <a:t> from the next slide.</a:t>
            </a:r>
          </a:p>
          <a:p>
            <a:r>
              <a:rPr lang="en-US" b="0" dirty="0"/>
              <a:t>3. Model the task using the example on this slide.</a:t>
            </a:r>
          </a:p>
          <a:p>
            <a:r>
              <a:rPr lang="en-US" b="0" dirty="0"/>
              <a:t>4. Partner A reads out the beginning of a sentence.</a:t>
            </a:r>
          </a:p>
          <a:p>
            <a:r>
              <a:rPr lang="en-US" b="0" dirty="0"/>
              <a:t>5. Partner B chooses the correct noun to complete the sentence.</a:t>
            </a:r>
          </a:p>
          <a:p>
            <a:r>
              <a:rPr lang="en-US" b="0" dirty="0"/>
              <a:t>6. Partners swap roles.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3907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ROLECARDS FOR PRINTING</a:t>
            </a:r>
            <a:endParaRPr lang="en-GB" sz="120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224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SUGGESTED ANSWERS</a:t>
            </a:r>
            <a:endParaRPr lang="en-GB" sz="120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9388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answer sheet for the 9.2.1.6 vocabulary learning homework is here: https://resources.ncelp.org/concern/resources/g445cf98t?locale=en </a:t>
            </a:r>
            <a:endParaRPr lang="en-US" sz="1200" i="0" dirty="0">
              <a:latin typeface="Calibri"/>
              <a:ea typeface="Calibri"/>
              <a:cs typeface="Calibri"/>
              <a:sym typeface="Calibri"/>
            </a:endParaRPr>
          </a:p>
          <a:p>
            <a:endParaRPr lang="en-GB" sz="12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231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3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586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4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233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5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156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6 of 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70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59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81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000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529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648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976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27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660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071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115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895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907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326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251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286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466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789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6491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626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378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923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0815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319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026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27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28/03/2022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1931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1181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409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8473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471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925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332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984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5416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76962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15556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801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64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43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76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64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47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6745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62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3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28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8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66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7.jpg"/><Relationship Id="rId7" Type="http://schemas.openxmlformats.org/officeDocument/2006/relationships/slide" Target="slide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jpg"/><Relationship Id="rId7" Type="http://schemas.openxmlformats.org/officeDocument/2006/relationships/slide" Target="slide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4.xml"/><Relationship Id="rId5" Type="http://schemas.openxmlformats.org/officeDocument/2006/relationships/image" Target="../media/image24.png"/><Relationship Id="rId10" Type="http://schemas.openxmlformats.org/officeDocument/2006/relationships/slide" Target="slide10.xml"/><Relationship Id="rId4" Type="http://schemas.openxmlformats.org/officeDocument/2006/relationships/image" Target="../media/image3.pn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7.jpg"/><Relationship Id="rId7" Type="http://schemas.openxmlformats.org/officeDocument/2006/relationships/slide" Target="slide1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2.jpg"/><Relationship Id="rId7" Type="http://schemas.openxmlformats.org/officeDocument/2006/relationships/slide" Target="slide1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9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0.wav"/><Relationship Id="rId18" Type="http://schemas.openxmlformats.org/officeDocument/2006/relationships/audio" Target="../media/audio15.wav"/><Relationship Id="rId26" Type="http://schemas.openxmlformats.org/officeDocument/2006/relationships/image" Target="../media/image5.png"/><Relationship Id="rId39" Type="http://schemas.openxmlformats.org/officeDocument/2006/relationships/image" Target="../media/image18.png"/><Relationship Id="rId21" Type="http://schemas.openxmlformats.org/officeDocument/2006/relationships/audio" Target="../media/audio18.wav"/><Relationship Id="rId34" Type="http://schemas.openxmlformats.org/officeDocument/2006/relationships/image" Target="../media/image13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3.wav"/><Relationship Id="rId20" Type="http://schemas.openxmlformats.org/officeDocument/2006/relationships/audio" Target="../media/audio17.wav"/><Relationship Id="rId29" Type="http://schemas.openxmlformats.org/officeDocument/2006/relationships/image" Target="../media/image8.png"/><Relationship Id="rId41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24" Type="http://schemas.openxmlformats.org/officeDocument/2006/relationships/audio" Target="../media/audio21.wav"/><Relationship Id="rId32" Type="http://schemas.openxmlformats.org/officeDocument/2006/relationships/image" Target="../media/image11.png"/><Relationship Id="rId37" Type="http://schemas.openxmlformats.org/officeDocument/2006/relationships/image" Target="../media/image16.png"/><Relationship Id="rId40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audio" Target="../media/audio12.wav"/><Relationship Id="rId23" Type="http://schemas.openxmlformats.org/officeDocument/2006/relationships/audio" Target="../media/audio20.wav"/><Relationship Id="rId28" Type="http://schemas.openxmlformats.org/officeDocument/2006/relationships/image" Target="../media/image7.png"/><Relationship Id="rId36" Type="http://schemas.openxmlformats.org/officeDocument/2006/relationships/image" Target="../media/image15.png"/><Relationship Id="rId10" Type="http://schemas.openxmlformats.org/officeDocument/2006/relationships/audio" Target="../media/audio7.wav"/><Relationship Id="rId19" Type="http://schemas.openxmlformats.org/officeDocument/2006/relationships/audio" Target="../media/audio16.wav"/><Relationship Id="rId31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audio" Target="../media/audio11.wav"/><Relationship Id="rId22" Type="http://schemas.openxmlformats.org/officeDocument/2006/relationships/audio" Target="../media/audio19.wav"/><Relationship Id="rId27" Type="http://schemas.openxmlformats.org/officeDocument/2006/relationships/image" Target="../media/image6.png"/><Relationship Id="rId30" Type="http://schemas.openxmlformats.org/officeDocument/2006/relationships/image" Target="../media/image9.png"/><Relationship Id="rId35" Type="http://schemas.openxmlformats.org/officeDocument/2006/relationships/image" Target="../media/image14.png"/><Relationship Id="rId8" Type="http://schemas.openxmlformats.org/officeDocument/2006/relationships/audio" Target="../media/audio5.wav"/><Relationship Id="rId3" Type="http://schemas.openxmlformats.org/officeDocument/2006/relationships/image" Target="../media/image3.png"/><Relationship Id="rId12" Type="http://schemas.openxmlformats.org/officeDocument/2006/relationships/audio" Target="../media/audio9.wav"/><Relationship Id="rId17" Type="http://schemas.openxmlformats.org/officeDocument/2006/relationships/audio" Target="../media/audio14.wav"/><Relationship Id="rId25" Type="http://schemas.openxmlformats.org/officeDocument/2006/relationships/image" Target="../media/image4.png"/><Relationship Id="rId33" Type="http://schemas.openxmlformats.org/officeDocument/2006/relationships/image" Target="../media/image12.png"/><Relationship Id="rId38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7.jpg"/><Relationship Id="rId7" Type="http://schemas.openxmlformats.org/officeDocument/2006/relationships/slide" Target="slide2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4.jpg"/><Relationship Id="rId7" Type="http://schemas.openxmlformats.org/officeDocument/2006/relationships/slide" Target="slide2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22.xml"/><Relationship Id="rId5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7.jpg"/><Relationship Id="rId7" Type="http://schemas.openxmlformats.org/officeDocument/2006/relationships/slide" Target="slide2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slide" Target="slide2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26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48.jp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jpg"/><Relationship Id="rId7" Type="http://schemas.openxmlformats.org/officeDocument/2006/relationships/slide" Target="slide3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30.xml"/><Relationship Id="rId5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" Target="slide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1.jp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33.xml"/><Relationship Id="rId5" Type="http://schemas.openxmlformats.org/officeDocument/2006/relationships/image" Target="../media/image3.png"/><Relationship Id="rId4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60.jpeg"/><Relationship Id="rId3" Type="http://schemas.openxmlformats.org/officeDocument/2006/relationships/image" Target="../media/image54.jp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35.xml"/><Relationship Id="rId11" Type="http://schemas.openxmlformats.org/officeDocument/2006/relationships/image" Target="../media/image58.png"/><Relationship Id="rId5" Type="http://schemas.openxmlformats.org/officeDocument/2006/relationships/image" Target="../media/image24.pn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slide" Target="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6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audio" Target="../media/audio31.wav"/><Relationship Id="rId18" Type="http://schemas.openxmlformats.org/officeDocument/2006/relationships/audio" Target="../media/audio36.wav"/><Relationship Id="rId26" Type="http://schemas.openxmlformats.org/officeDocument/2006/relationships/image" Target="../media/image67.png"/><Relationship Id="rId3" Type="http://schemas.openxmlformats.org/officeDocument/2006/relationships/image" Target="../media/image3.png"/><Relationship Id="rId21" Type="http://schemas.openxmlformats.org/officeDocument/2006/relationships/audio" Target="../media/audio39.wav"/><Relationship Id="rId7" Type="http://schemas.openxmlformats.org/officeDocument/2006/relationships/audio" Target="../media/audio25.wav"/><Relationship Id="rId12" Type="http://schemas.openxmlformats.org/officeDocument/2006/relationships/audio" Target="../media/audio30.wav"/><Relationship Id="rId17" Type="http://schemas.openxmlformats.org/officeDocument/2006/relationships/audio" Target="../media/audio35.wav"/><Relationship Id="rId25" Type="http://schemas.openxmlformats.org/officeDocument/2006/relationships/image" Target="../media/image66.png"/><Relationship Id="rId2" Type="http://schemas.openxmlformats.org/officeDocument/2006/relationships/notesSlide" Target="../notesSlides/notesSlide39.xml"/><Relationship Id="rId16" Type="http://schemas.openxmlformats.org/officeDocument/2006/relationships/audio" Target="../media/audio34.wav"/><Relationship Id="rId20" Type="http://schemas.openxmlformats.org/officeDocument/2006/relationships/audio" Target="../media/audio3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4.wav"/><Relationship Id="rId11" Type="http://schemas.openxmlformats.org/officeDocument/2006/relationships/audio" Target="../media/audio29.wav"/><Relationship Id="rId24" Type="http://schemas.openxmlformats.org/officeDocument/2006/relationships/image" Target="../media/image65.png"/><Relationship Id="rId5" Type="http://schemas.openxmlformats.org/officeDocument/2006/relationships/audio" Target="../media/audio23.wav"/><Relationship Id="rId15" Type="http://schemas.openxmlformats.org/officeDocument/2006/relationships/audio" Target="../media/audio33.wav"/><Relationship Id="rId23" Type="http://schemas.openxmlformats.org/officeDocument/2006/relationships/audio" Target="../media/audio41.wav"/><Relationship Id="rId10" Type="http://schemas.openxmlformats.org/officeDocument/2006/relationships/audio" Target="../media/audio28.wav"/><Relationship Id="rId19" Type="http://schemas.openxmlformats.org/officeDocument/2006/relationships/audio" Target="../media/audio37.wav"/><Relationship Id="rId4" Type="http://schemas.openxmlformats.org/officeDocument/2006/relationships/audio" Target="../media/audio22.wav"/><Relationship Id="rId9" Type="http://schemas.openxmlformats.org/officeDocument/2006/relationships/audio" Target="../media/audio27.wav"/><Relationship Id="rId14" Type="http://schemas.openxmlformats.org/officeDocument/2006/relationships/audio" Target="../media/audio32.wav"/><Relationship Id="rId22" Type="http://schemas.openxmlformats.org/officeDocument/2006/relationships/audio" Target="../media/audio40.wav"/><Relationship Id="rId27" Type="http://schemas.openxmlformats.org/officeDocument/2006/relationships/image" Target="../media/image6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0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6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13" Type="http://schemas.openxmlformats.org/officeDocument/2006/relationships/audio" Target="../media/audio51.wav"/><Relationship Id="rId18" Type="http://schemas.openxmlformats.org/officeDocument/2006/relationships/audio" Target="../media/audio56.wav"/><Relationship Id="rId3" Type="http://schemas.openxmlformats.org/officeDocument/2006/relationships/image" Target="../media/image3.png"/><Relationship Id="rId7" Type="http://schemas.openxmlformats.org/officeDocument/2006/relationships/audio" Target="../media/audio45.wav"/><Relationship Id="rId12" Type="http://schemas.openxmlformats.org/officeDocument/2006/relationships/audio" Target="../media/audio50.wav"/><Relationship Id="rId17" Type="http://schemas.openxmlformats.org/officeDocument/2006/relationships/audio" Target="../media/audio55.wav"/><Relationship Id="rId2" Type="http://schemas.openxmlformats.org/officeDocument/2006/relationships/notesSlide" Target="../notesSlides/notesSlide50.xml"/><Relationship Id="rId16" Type="http://schemas.openxmlformats.org/officeDocument/2006/relationships/audio" Target="../media/audio54.wav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4.wav"/><Relationship Id="rId11" Type="http://schemas.openxmlformats.org/officeDocument/2006/relationships/audio" Target="../media/audio49.wav"/><Relationship Id="rId5" Type="http://schemas.openxmlformats.org/officeDocument/2006/relationships/audio" Target="../media/audio43.wav"/><Relationship Id="rId15" Type="http://schemas.openxmlformats.org/officeDocument/2006/relationships/audio" Target="../media/audio53.wav"/><Relationship Id="rId10" Type="http://schemas.openxmlformats.org/officeDocument/2006/relationships/audio" Target="../media/audio48.wav"/><Relationship Id="rId19" Type="http://schemas.openxmlformats.org/officeDocument/2006/relationships/audio" Target="../media/audio57.wav"/><Relationship Id="rId4" Type="http://schemas.openxmlformats.org/officeDocument/2006/relationships/audio" Target="../media/audio42.wav"/><Relationship Id="rId9" Type="http://schemas.openxmlformats.org/officeDocument/2006/relationships/audio" Target="../media/audio47.wav"/><Relationship Id="rId14" Type="http://schemas.openxmlformats.org/officeDocument/2006/relationships/audio" Target="../media/audio52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quizlet.com/gb/586694624/year-9-french-term-12-week-7-flash-cards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quizlet.com/gb/630175196/year-9-french-term-21-week-6-flash-cards/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drive.google.com/file/d/11qusuckkzgdwc-V3FaGBtk4vdmy9_jGz/view?usp=sharing" TargetMode="External"/><Relationship Id="rId11" Type="http://schemas.openxmlformats.org/officeDocument/2006/relationships/image" Target="../media/image81.png"/><Relationship Id="rId5" Type="http://schemas.openxmlformats.org/officeDocument/2006/relationships/image" Target="../media/image79.png"/><Relationship Id="rId10" Type="http://schemas.openxmlformats.org/officeDocument/2006/relationships/image" Target="../media/image80.png"/><Relationship Id="rId4" Type="http://schemas.openxmlformats.org/officeDocument/2006/relationships/image" Target="../media/image78.png"/><Relationship Id="rId9" Type="http://schemas.openxmlformats.org/officeDocument/2006/relationships/hyperlink" Target="https://quizlet.com/gb/586690160/year-9-french-term-11-week-7-flash-cards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7.jpg"/><Relationship Id="rId7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3.png"/><Relationship Id="rId10" Type="http://schemas.openxmlformats.org/officeDocument/2006/relationships/image" Target="../media/image24.png"/><Relationship Id="rId4" Type="http://schemas.openxmlformats.org/officeDocument/2006/relationships/image" Target="../media/image23.jpg"/><Relationship Id="rId9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34.jpg"/><Relationship Id="rId7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11" Type="http://schemas.openxmlformats.org/officeDocument/2006/relationships/image" Target="../media/image36.png"/><Relationship Id="rId5" Type="http://schemas.openxmlformats.org/officeDocument/2006/relationships/image" Target="../media/image3.png"/><Relationship Id="rId10" Type="http://schemas.openxmlformats.org/officeDocument/2006/relationships/image" Target="../media/image24.png"/><Relationship Id="rId4" Type="http://schemas.openxmlformats.org/officeDocument/2006/relationships/image" Target="../media/image35.jpeg"/><Relationship Id="rId9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72735" cy="6860761"/>
            <a:chOff x="-5614" y="-2779"/>
            <a:chExt cx="12172735" cy="6906416"/>
          </a:xfrm>
        </p:grpSpPr>
        <p:grpSp>
          <p:nvGrpSpPr>
            <p:cNvPr id="8" name="Group 7"/>
            <p:cNvGrpSpPr/>
            <p:nvPr/>
          </p:nvGrpSpPr>
          <p:grpSpPr>
            <a:xfrm>
              <a:off x="-2804" y="-1388"/>
              <a:ext cx="12169925" cy="6903634"/>
              <a:chOff x="53641" y="-1388"/>
              <a:chExt cx="12169925" cy="6903634"/>
            </a:xfrm>
            <a:solidFill>
              <a:srgbClr val="E3EAFD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89567" y="-331753"/>
                <a:ext cx="6903634" cy="7564364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3641" y="0"/>
                <a:ext cx="4635976" cy="6902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64041" y="-321449"/>
              <a:ext cx="6903637" cy="7540978"/>
            </a:xfrm>
            <a:prstGeom prst="triangle">
              <a:avLst>
                <a:gd name="adj" fmla="val 0"/>
              </a:avLst>
            </a:prstGeom>
            <a:solidFill>
              <a:srgbClr val="115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5614" y="1"/>
              <a:ext cx="4350984" cy="6903636"/>
            </a:xfrm>
            <a:prstGeom prst="rect">
              <a:avLst/>
            </a:prstGeom>
            <a:solidFill>
              <a:srgbClr val="115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64517F0-A710-4042-8099-701E8D464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000" y="1883962"/>
            <a:ext cx="7308549" cy="1062010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b="1" dirty="0">
                <a:solidFill>
                  <a:prstClr val="white"/>
                </a:solidFill>
              </a:rPr>
              <a:t>Talking about what you do in your free time</a:t>
            </a:r>
            <a:br>
              <a:rPr lang="en-GB" sz="4000" b="1" dirty="0">
                <a:solidFill>
                  <a:prstClr val="white"/>
                </a:solidFill>
              </a:rPr>
            </a:br>
            <a:endParaRPr lang="en-US" sz="40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0A580B7-C268-0342-99CB-FE5B503198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000" y="2542938"/>
            <a:ext cx="7748076" cy="886062"/>
          </a:xfrm>
        </p:spPr>
        <p:txBody>
          <a:bodyPr>
            <a:noAutofit/>
          </a:bodyPr>
          <a:lstStyle/>
          <a:p>
            <a:pPr algn="l"/>
            <a:r>
              <a:rPr lang="en-GB" sz="3000" dirty="0">
                <a:solidFill>
                  <a:prstClr val="white"/>
                </a:solidFill>
              </a:rPr>
              <a:t>Verbs + de + noun and verbs + à + noun</a:t>
            </a:r>
            <a:br>
              <a:rPr lang="en-GB" sz="3000" dirty="0">
                <a:solidFill>
                  <a:prstClr val="white"/>
                </a:solidFill>
              </a:rPr>
            </a:br>
            <a:r>
              <a:rPr lang="en-GB" sz="3000" dirty="0">
                <a:solidFill>
                  <a:prstClr val="white"/>
                </a:solidFill>
              </a:rPr>
              <a:t>SSC [au]</a:t>
            </a:r>
          </a:p>
          <a:p>
            <a:endParaRPr lang="en-GB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253338" y="4865362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Y9 French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2.1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- Week 5 - Lesson 35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502CB826-070E-7442-AEA1-0E03C56E046F}"/>
              </a:ext>
            </a:extLst>
          </p:cNvPr>
          <p:cNvSpPr txBox="1">
            <a:spLocks/>
          </p:cNvSpPr>
          <p:nvPr/>
        </p:nvSpPr>
        <p:spPr>
          <a:xfrm>
            <a:off x="235003" y="5666212"/>
            <a:ext cx="7863968" cy="108030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Catherine Salkeld / Louise Bibbey / Catherine Morris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Artwork by: Chloé Motard</a:t>
            </a:r>
          </a:p>
          <a:p>
            <a:pPr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Date updated</a:t>
            </a:r>
            <a:r>
              <a:rPr lang="en-GB" sz="1400">
                <a:solidFill>
                  <a:prstClr val="white"/>
                </a:solidFill>
                <a:latin typeface="Century Gothic" panose="020B0502020202020204" pitchFamily="34" charset="0"/>
              </a:rPr>
              <a:t>: 28/03/22</a:t>
            </a:r>
            <a:endParaRPr lang="en-GB" sz="14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33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5477069" y="1267917"/>
            <a:ext cx="4413378" cy="2147087"/>
          </a:xfrm>
          <a:prstGeom prst="wedgeRoundRectCallout">
            <a:avLst>
              <a:gd name="adj1" fmla="val -78157"/>
              <a:gd name="adj2" fmla="val 34354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Non, désolé.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rebuchet MS"/>
              </a:rPr>
              <a:t>Essayez encore!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Google Shape;480;p13">
            <a:hlinkClick r:id="rId4" action="ppaction://hlinksldjump"/>
            <a:extLst>
              <a:ext uri="{FF2B5EF4-FFF2-40B4-BE49-F238E27FC236}">
                <a16:creationId xmlns:a16="http://schemas.microsoft.com/office/drawing/2014/main" id="{01612206-0C37-4D7E-8A2D-C89B293C5B15}"/>
              </a:ext>
            </a:extLst>
          </p:cNvPr>
          <p:cNvSpPr/>
          <p:nvPr/>
        </p:nvSpPr>
        <p:spPr>
          <a:xfrm>
            <a:off x="9965092" y="4935794"/>
            <a:ext cx="2019473" cy="1179462"/>
          </a:xfrm>
          <a:prstGeom prst="wedgeRoundRectCallout">
            <a:avLst>
              <a:gd name="adj1" fmla="val -48527"/>
              <a:gd name="adj2" fmla="val 17410"/>
              <a:gd name="adj3" fmla="val 16667"/>
            </a:avLst>
          </a:prstGeom>
          <a:solidFill>
            <a:srgbClr val="E87D1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Retour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6495001-DE6C-49FF-942A-6DC047C439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15728"/>
          <a:stretch/>
        </p:blipFill>
        <p:spPr>
          <a:xfrm>
            <a:off x="585516" y="1676400"/>
            <a:ext cx="41388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57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5855956" y="1163991"/>
            <a:ext cx="4413378" cy="2147087"/>
          </a:xfrm>
          <a:prstGeom prst="wedgeRoundRectCallout">
            <a:avLst>
              <a:gd name="adj1" fmla="val -78157"/>
              <a:gd name="adj2" fmla="val 34354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Oui, bravo!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Google Shape;222;p31">
            <a:extLst>
              <a:ext uri="{FF2B5EF4-FFF2-40B4-BE49-F238E27FC236}">
                <a16:creationId xmlns:a16="http://schemas.microsoft.com/office/drawing/2014/main" id="{EC3EDD25-89D3-46ED-9175-0F85B52FA9BB}"/>
              </a:ext>
            </a:extLst>
          </p:cNvPr>
          <p:cNvSpPr txBox="1"/>
          <p:nvPr/>
        </p:nvSpPr>
        <p:spPr>
          <a:xfrm>
            <a:off x="5738840" y="3681773"/>
            <a:ext cx="5889524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Trebuchet MS"/>
                <a:cs typeface="Trebuchet MS"/>
                <a:sym typeface="Trebuchet MS"/>
              </a:rPr>
              <a:t>Vous avez trouvé la deuxième clé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 err="1">
                <a:solidFill>
                  <a:srgbClr val="104F75"/>
                </a:solidFill>
                <a:latin typeface="Century Gothic" panose="020F0302020204030204"/>
                <a:ea typeface="Trebuchet MS"/>
                <a:cs typeface="Trebuchet MS"/>
                <a:sym typeface="Trebuchet MS"/>
              </a:rPr>
              <a:t>Inscriv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Trebuchet MS"/>
                <a:cs typeface="Trebuchet MS"/>
                <a:sym typeface="Trebuchet MS"/>
              </a:rPr>
              <a:t>ez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Trebuchet MS"/>
                <a:cs typeface="Trebuchet MS"/>
                <a:sym typeface="Trebuchet MS"/>
              </a:rPr>
              <a:t> la lettre, puis cliquez sur la clé pour continuer...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104F7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Google Shape;169;p25">
            <a:extLst>
              <a:ext uri="{FF2B5EF4-FFF2-40B4-BE49-F238E27FC236}">
                <a16:creationId xmlns:a16="http://schemas.microsoft.com/office/drawing/2014/main" id="{C08E90D8-6721-4F74-B349-BBC83AAB287D}"/>
              </a:ext>
            </a:extLst>
          </p:cNvPr>
          <p:cNvSpPr txBox="1"/>
          <p:nvPr/>
        </p:nvSpPr>
        <p:spPr>
          <a:xfrm>
            <a:off x="8251524" y="5104954"/>
            <a:ext cx="864155" cy="80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F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104F7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arrow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3ACE269-14C5-400B-B48B-4F6D742814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9" t="32545" r="15467" b="46119"/>
          <a:stretch/>
        </p:blipFill>
        <p:spPr>
          <a:xfrm>
            <a:off x="8080936" y="4798367"/>
            <a:ext cx="3917605" cy="1298882"/>
          </a:xfrm>
          <a:prstGeom prst="rect">
            <a:avLst/>
          </a:prstGeom>
        </p:spPr>
      </p:pic>
      <p:pic>
        <p:nvPicPr>
          <p:cNvPr id="10" name="Picture 9" descr="A yellow rubber duck&#10;&#10;Description automatically generated with low confidence">
            <a:extLst>
              <a:ext uri="{FF2B5EF4-FFF2-40B4-BE49-F238E27FC236}">
                <a16:creationId xmlns:a16="http://schemas.microsoft.com/office/drawing/2014/main" id="{312925B1-8C8C-4E3C-A364-20A7E59546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14400" b="10703"/>
          <a:stretch/>
        </p:blipFill>
        <p:spPr>
          <a:xfrm>
            <a:off x="380756" y="1930400"/>
            <a:ext cx="4523838" cy="378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11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656878B-1ADF-4558-ADCA-884A15F55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99" cy="5908988"/>
          </a:xfrm>
          <a:prstGeom prst="rect">
            <a:avLst/>
          </a:prstGeom>
        </p:spPr>
      </p:pic>
      <p:sp>
        <p:nvSpPr>
          <p:cNvPr id="10" name="Google Shape;230;p32">
            <a:extLst>
              <a:ext uri="{FF2B5EF4-FFF2-40B4-BE49-F238E27FC236}">
                <a16:creationId xmlns:a16="http://schemas.microsoft.com/office/drawing/2014/main" id="{986CE92C-DAC2-401D-9472-A6685821846D}"/>
              </a:ext>
            </a:extLst>
          </p:cNvPr>
          <p:cNvSpPr/>
          <p:nvPr/>
        </p:nvSpPr>
        <p:spPr>
          <a:xfrm>
            <a:off x="0" y="5908988"/>
            <a:ext cx="12192000" cy="481967"/>
          </a:xfrm>
          <a:prstGeom prst="rect">
            <a:avLst/>
          </a:prstGeom>
          <a:blipFill rotWithShape="1">
            <a:blip r:embed="rId4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</a:t>
            </a:r>
            <a:r>
              <a:rPr kumimoji="0" lang="en-GB" sz="2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2122713" y="1860850"/>
            <a:ext cx="4413378" cy="2147087"/>
          </a:xfrm>
          <a:prstGeom prst="wedgeRoundRectCallout">
            <a:avLst>
              <a:gd name="adj1" fmla="val -72660"/>
              <a:gd name="adj2" fmla="val 44349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Voici la chambre de mon frère. Cliquez sur la porte pour entrer.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DCC7403-8F3A-4CFE-BFC4-C837044DF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2" y="4130370"/>
            <a:ext cx="2370111" cy="2210938"/>
          </a:xfrm>
          <a:prstGeom prst="rect">
            <a:avLst/>
          </a:prstGeom>
        </p:spPr>
      </p:pic>
      <p:pic>
        <p:nvPicPr>
          <p:cNvPr id="11" name="Picture 10" descr="A room with white doors&#10;&#10;Description automatically generated with low confidence">
            <a:hlinkClick r:id="rId7" action="ppaction://hlinksldjump"/>
            <a:extLst>
              <a:ext uri="{FF2B5EF4-FFF2-40B4-BE49-F238E27FC236}">
                <a16:creationId xmlns:a16="http://schemas.microsoft.com/office/drawing/2014/main" id="{EA95B239-5B3B-4400-8624-4940FF651B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3" t="24903" r="45709" b="44141"/>
          <a:stretch/>
        </p:blipFill>
        <p:spPr>
          <a:xfrm>
            <a:off x="7315199" y="1072034"/>
            <a:ext cx="2370111" cy="483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6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window, wall&#10;&#10;Description automatically generated">
            <a:extLst>
              <a:ext uri="{FF2B5EF4-FFF2-40B4-BE49-F238E27FC236}">
                <a16:creationId xmlns:a16="http://schemas.microsoft.com/office/drawing/2014/main" id="{C1E27F39-9AD8-4455-8BA8-B894A04A7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39"/>
            <a:ext cx="12192000" cy="6398208"/>
          </a:xfrm>
          <a:prstGeom prst="rect">
            <a:avLst/>
          </a:prstGeom>
        </p:spPr>
      </p:pic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290165" y="1375255"/>
            <a:ext cx="2693126" cy="1650127"/>
          </a:xfrm>
          <a:prstGeom prst="wedgeRoundRectCallout">
            <a:avLst>
              <a:gd name="adj1" fmla="val -25440"/>
              <a:gd name="adj2" fmla="val 95898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Quelle est l’activité préférée de mon frère?</a:t>
            </a:r>
          </a:p>
        </p:txBody>
      </p:sp>
      <p:pic>
        <p:nvPicPr>
          <p:cNvPr id="64" name="Picture 6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386E1E0-0883-4071-8FEE-C8D1F82CE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3" y="4180531"/>
            <a:ext cx="2370111" cy="2210938"/>
          </a:xfrm>
          <a:prstGeom prst="rect">
            <a:avLst/>
          </a:prstGeom>
        </p:spPr>
      </p:pic>
      <p:sp>
        <p:nvSpPr>
          <p:cNvPr id="15" name="Google Shape;480;p13">
            <a:hlinkClick r:id="rId6" action="ppaction://hlinksldjump"/>
            <a:extLst>
              <a:ext uri="{FF2B5EF4-FFF2-40B4-BE49-F238E27FC236}">
                <a16:creationId xmlns:a16="http://schemas.microsoft.com/office/drawing/2014/main" id="{C1DCB8A9-1485-43DD-BDCD-B10576AA09C2}"/>
              </a:ext>
            </a:extLst>
          </p:cNvPr>
          <p:cNvSpPr/>
          <p:nvPr/>
        </p:nvSpPr>
        <p:spPr>
          <a:xfrm>
            <a:off x="7863716" y="1126978"/>
            <a:ext cx="4046204" cy="1073341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1. Mon frère aime jouer des jeux vidéo.</a:t>
            </a:r>
          </a:p>
        </p:txBody>
      </p:sp>
      <p:sp>
        <p:nvSpPr>
          <p:cNvPr id="16" name="Google Shape;480;p13">
            <a:hlinkClick r:id="rId7" action="ppaction://hlinksldjump"/>
            <a:extLst>
              <a:ext uri="{FF2B5EF4-FFF2-40B4-BE49-F238E27FC236}">
                <a16:creationId xmlns:a16="http://schemas.microsoft.com/office/drawing/2014/main" id="{A24FD381-3EFD-40FF-930F-17A68B25F922}"/>
              </a:ext>
            </a:extLst>
          </p:cNvPr>
          <p:cNvSpPr/>
          <p:nvPr/>
        </p:nvSpPr>
        <p:spPr>
          <a:xfrm>
            <a:off x="7863716" y="2336215"/>
            <a:ext cx="4066761" cy="1073341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2. Mon frère aime jouer aux jeux vidéo.</a:t>
            </a:r>
          </a:p>
        </p:txBody>
      </p:sp>
      <p:sp>
        <p:nvSpPr>
          <p:cNvPr id="17" name="Google Shape;480;p13">
            <a:hlinkClick r:id="rId6" action="ppaction://hlinksldjump"/>
            <a:extLst>
              <a:ext uri="{FF2B5EF4-FFF2-40B4-BE49-F238E27FC236}">
                <a16:creationId xmlns:a16="http://schemas.microsoft.com/office/drawing/2014/main" id="{3332CC22-60E6-4361-930C-04158F689DF8}"/>
              </a:ext>
            </a:extLst>
          </p:cNvPr>
          <p:cNvSpPr/>
          <p:nvPr/>
        </p:nvSpPr>
        <p:spPr>
          <a:xfrm>
            <a:off x="7863716" y="3506885"/>
            <a:ext cx="4066761" cy="1073341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3. Mon frère aime jouer de les jeux vidéo.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384BBF2-3C09-40C7-BB87-D1C47A3B78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661" y="2872885"/>
            <a:ext cx="660469" cy="442205"/>
          </a:xfrm>
          <a:prstGeom prst="rect">
            <a:avLst/>
          </a:prstGeom>
        </p:spPr>
      </p:pic>
      <p:pic>
        <p:nvPicPr>
          <p:cNvPr id="10" name="Picture 9" descr="A picture containing castle, place of worship&#10;&#10;Description automatically generated">
            <a:extLst>
              <a:ext uri="{FF2B5EF4-FFF2-40B4-BE49-F238E27FC236}">
                <a16:creationId xmlns:a16="http://schemas.microsoft.com/office/drawing/2014/main" id="{B36FC73D-7446-4E27-9D62-13F46F5100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5063">
            <a:off x="5752040" y="1608250"/>
            <a:ext cx="1692996" cy="926494"/>
          </a:xfrm>
          <a:prstGeom prst="rect">
            <a:avLst/>
          </a:prstGeom>
        </p:spPr>
      </p:pic>
      <p:sp>
        <p:nvSpPr>
          <p:cNvPr id="18" name="Google Shape;480;p13">
            <a:hlinkClick r:id="rId10" action="ppaction://hlinksldjump"/>
            <a:extLst>
              <a:ext uri="{FF2B5EF4-FFF2-40B4-BE49-F238E27FC236}">
                <a16:creationId xmlns:a16="http://schemas.microsoft.com/office/drawing/2014/main" id="{3863AEFB-A75A-4166-9D16-2DD607F76119}"/>
              </a:ext>
            </a:extLst>
          </p:cNvPr>
          <p:cNvSpPr/>
          <p:nvPr/>
        </p:nvSpPr>
        <p:spPr>
          <a:xfrm>
            <a:off x="7125419" y="5817647"/>
            <a:ext cx="4805058" cy="376119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prstClr val="white"/>
                </a:solidFill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*le jeu vidéo (m) </a:t>
            </a:r>
            <a:r>
              <a:rPr lang="fr-FR" sz="2000" dirty="0">
                <a:solidFill>
                  <a:prstClr val="white"/>
                </a:solidFill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=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computer game</a:t>
            </a:r>
            <a:endParaRPr kumimoji="0" lang="en-GB" sz="20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69299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5477069" y="1267917"/>
            <a:ext cx="4413378" cy="2147087"/>
          </a:xfrm>
          <a:prstGeom prst="wedgeRoundRectCallout">
            <a:avLst>
              <a:gd name="adj1" fmla="val -78157"/>
              <a:gd name="adj2" fmla="val 34354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Non, désolé.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rebuchet MS"/>
              </a:rPr>
              <a:t>Essayez encore!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Google Shape;480;p13">
            <a:hlinkClick r:id="rId4" action="ppaction://hlinksldjump"/>
            <a:extLst>
              <a:ext uri="{FF2B5EF4-FFF2-40B4-BE49-F238E27FC236}">
                <a16:creationId xmlns:a16="http://schemas.microsoft.com/office/drawing/2014/main" id="{01612206-0C37-4D7E-8A2D-C89B293C5B15}"/>
              </a:ext>
            </a:extLst>
          </p:cNvPr>
          <p:cNvSpPr/>
          <p:nvPr/>
        </p:nvSpPr>
        <p:spPr>
          <a:xfrm>
            <a:off x="9965092" y="4935794"/>
            <a:ext cx="2019473" cy="1179462"/>
          </a:xfrm>
          <a:prstGeom prst="wedgeRoundRectCallout">
            <a:avLst>
              <a:gd name="adj1" fmla="val -48527"/>
              <a:gd name="adj2" fmla="val 17410"/>
              <a:gd name="adj3" fmla="val 16667"/>
            </a:avLst>
          </a:prstGeom>
          <a:solidFill>
            <a:srgbClr val="E87D1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Retour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F01F312-4E68-492A-A68A-5ECF3C5103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15728"/>
          <a:stretch/>
        </p:blipFill>
        <p:spPr>
          <a:xfrm>
            <a:off x="585516" y="1676400"/>
            <a:ext cx="41388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33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5855956" y="1163991"/>
            <a:ext cx="4413378" cy="2147087"/>
          </a:xfrm>
          <a:prstGeom prst="wedgeRoundRectCallout">
            <a:avLst>
              <a:gd name="adj1" fmla="val -78157"/>
              <a:gd name="adj2" fmla="val 34354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Oui, bravo!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Google Shape;222;p31">
            <a:extLst>
              <a:ext uri="{FF2B5EF4-FFF2-40B4-BE49-F238E27FC236}">
                <a16:creationId xmlns:a16="http://schemas.microsoft.com/office/drawing/2014/main" id="{EC3EDD25-89D3-46ED-9175-0F85B52FA9BB}"/>
              </a:ext>
            </a:extLst>
          </p:cNvPr>
          <p:cNvSpPr txBox="1"/>
          <p:nvPr/>
        </p:nvSpPr>
        <p:spPr>
          <a:xfrm>
            <a:off x="5738840" y="3681773"/>
            <a:ext cx="5889524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Trebuchet MS"/>
                <a:cs typeface="Trebuchet MS"/>
                <a:sym typeface="Trebuchet MS"/>
              </a:rPr>
              <a:t>Vous avez trouvé la troisième clé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 err="1">
                <a:solidFill>
                  <a:srgbClr val="104F75"/>
                </a:solidFill>
                <a:latin typeface="Century Gothic" panose="020F0302020204030204"/>
                <a:ea typeface="Trebuchet MS"/>
                <a:cs typeface="Trebuchet MS"/>
                <a:sym typeface="Trebuchet MS"/>
              </a:rPr>
              <a:t>Inscriv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Trebuchet MS"/>
                <a:cs typeface="Trebuchet MS"/>
                <a:sym typeface="Trebuchet MS"/>
              </a:rPr>
              <a:t>ez la lettre, puis cliquez sur la clé pour continuer...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104F7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Google Shape;169;p25">
            <a:extLst>
              <a:ext uri="{FF2B5EF4-FFF2-40B4-BE49-F238E27FC236}">
                <a16:creationId xmlns:a16="http://schemas.microsoft.com/office/drawing/2014/main" id="{C08E90D8-6721-4F74-B349-BBC83AAB287D}"/>
              </a:ext>
            </a:extLst>
          </p:cNvPr>
          <p:cNvSpPr txBox="1"/>
          <p:nvPr/>
        </p:nvSpPr>
        <p:spPr>
          <a:xfrm>
            <a:off x="8251524" y="5104954"/>
            <a:ext cx="864155" cy="80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Arial Rounded"/>
                <a:ea typeface="+mn-ea"/>
                <a:cs typeface="+mn-cs"/>
                <a:sym typeface="Arial Rounded"/>
              </a:rPr>
              <a:t>O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104F7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arrow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3ACE269-14C5-400B-B48B-4F6D742814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9" t="32545" r="15467" b="46119"/>
          <a:stretch/>
        </p:blipFill>
        <p:spPr>
          <a:xfrm>
            <a:off x="8080936" y="4855595"/>
            <a:ext cx="3917605" cy="1298882"/>
          </a:xfrm>
          <a:prstGeom prst="rect">
            <a:avLst/>
          </a:prstGeom>
        </p:spPr>
      </p:pic>
      <p:pic>
        <p:nvPicPr>
          <p:cNvPr id="10" name="Picture 9" descr="A yellow rubber duck&#10;&#10;Description automatically generated with low confidence">
            <a:extLst>
              <a:ext uri="{FF2B5EF4-FFF2-40B4-BE49-F238E27FC236}">
                <a16:creationId xmlns:a16="http://schemas.microsoft.com/office/drawing/2014/main" id="{7EA66AAB-DA04-4025-8001-CAC1173ECC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14400" b="10703"/>
          <a:stretch/>
        </p:blipFill>
        <p:spPr>
          <a:xfrm>
            <a:off x="380756" y="1930400"/>
            <a:ext cx="4523838" cy="378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95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656878B-1ADF-4558-ADCA-884A15F55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99" cy="5908988"/>
          </a:xfrm>
          <a:prstGeom prst="rect">
            <a:avLst/>
          </a:prstGeom>
        </p:spPr>
      </p:pic>
      <p:sp>
        <p:nvSpPr>
          <p:cNvPr id="10" name="Google Shape;230;p32">
            <a:extLst>
              <a:ext uri="{FF2B5EF4-FFF2-40B4-BE49-F238E27FC236}">
                <a16:creationId xmlns:a16="http://schemas.microsoft.com/office/drawing/2014/main" id="{986CE92C-DAC2-401D-9472-A6685821846D}"/>
              </a:ext>
            </a:extLst>
          </p:cNvPr>
          <p:cNvSpPr/>
          <p:nvPr/>
        </p:nvSpPr>
        <p:spPr>
          <a:xfrm>
            <a:off x="0" y="5908987"/>
            <a:ext cx="12192000" cy="481965"/>
          </a:xfrm>
          <a:prstGeom prst="rect">
            <a:avLst/>
          </a:prstGeom>
          <a:blipFill rotWithShape="1">
            <a:blip r:embed="rId4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2122713" y="1860850"/>
            <a:ext cx="4413378" cy="2147087"/>
          </a:xfrm>
          <a:prstGeom prst="wedgeRoundRectCallout">
            <a:avLst>
              <a:gd name="adj1" fmla="val -72660"/>
              <a:gd name="adj2" fmla="val 44349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Voici la chambre de ma sœur. Cliquez sur la porte pour entrer.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DCC7403-8F3A-4CFE-BFC4-C837044DF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3" y="4007937"/>
            <a:ext cx="2370111" cy="2210938"/>
          </a:xfrm>
          <a:prstGeom prst="rect">
            <a:avLst/>
          </a:prstGeom>
        </p:spPr>
      </p:pic>
      <p:pic>
        <p:nvPicPr>
          <p:cNvPr id="11" name="Picture 10" descr="A room with white doors&#10;&#10;Description automatically generated with low confidence">
            <a:hlinkClick r:id="rId7" action="ppaction://hlinksldjump"/>
            <a:extLst>
              <a:ext uri="{FF2B5EF4-FFF2-40B4-BE49-F238E27FC236}">
                <a16:creationId xmlns:a16="http://schemas.microsoft.com/office/drawing/2014/main" id="{DC8BF7A2-D498-4F21-B207-9FB3104C95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3" t="24903" r="45709" b="44141"/>
          <a:stretch/>
        </p:blipFill>
        <p:spPr>
          <a:xfrm>
            <a:off x="7315199" y="1072031"/>
            <a:ext cx="2370111" cy="483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36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3EC47A55-79CC-4E51-8404-474E28ED3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1469"/>
          </a:xfrm>
          <a:prstGeom prst="rect">
            <a:avLst/>
          </a:prstGeom>
        </p:spPr>
      </p:pic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503854" y="1126978"/>
            <a:ext cx="2845836" cy="1840157"/>
          </a:xfrm>
          <a:prstGeom prst="wedgeRoundRectCallout">
            <a:avLst>
              <a:gd name="adj1" fmla="val -33297"/>
              <a:gd name="adj2" fmla="val 81244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Quelle est le sport préféré de ma sœur?</a:t>
            </a:r>
          </a:p>
        </p:txBody>
      </p:sp>
      <p:pic>
        <p:nvPicPr>
          <p:cNvPr id="64" name="Picture 6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386E1E0-0883-4071-8FEE-C8D1F82CE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92" y="4115216"/>
            <a:ext cx="2370111" cy="2210938"/>
          </a:xfrm>
          <a:prstGeom prst="rect">
            <a:avLst/>
          </a:prstGeom>
        </p:spPr>
      </p:pic>
      <p:sp>
        <p:nvSpPr>
          <p:cNvPr id="15" name="Google Shape;480;p13">
            <a:hlinkClick r:id="rId6" action="ppaction://hlinksldjump"/>
            <a:extLst>
              <a:ext uri="{FF2B5EF4-FFF2-40B4-BE49-F238E27FC236}">
                <a16:creationId xmlns:a16="http://schemas.microsoft.com/office/drawing/2014/main" id="{C1DCB8A9-1485-43DD-BDCD-B10576AA09C2}"/>
              </a:ext>
            </a:extLst>
          </p:cNvPr>
          <p:cNvSpPr/>
          <p:nvPr/>
        </p:nvSpPr>
        <p:spPr>
          <a:xfrm>
            <a:off x="7863716" y="1126978"/>
            <a:ext cx="4046204" cy="1073341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1. Ma sœur aime jouer au tennis.</a:t>
            </a:r>
          </a:p>
        </p:txBody>
      </p:sp>
      <p:sp>
        <p:nvSpPr>
          <p:cNvPr id="16" name="Google Shape;480;p13">
            <a:hlinkClick r:id="rId7" action="ppaction://hlinksldjump"/>
            <a:extLst>
              <a:ext uri="{FF2B5EF4-FFF2-40B4-BE49-F238E27FC236}">
                <a16:creationId xmlns:a16="http://schemas.microsoft.com/office/drawing/2014/main" id="{A24FD381-3EFD-40FF-930F-17A68B25F922}"/>
              </a:ext>
            </a:extLst>
          </p:cNvPr>
          <p:cNvSpPr/>
          <p:nvPr/>
        </p:nvSpPr>
        <p:spPr>
          <a:xfrm>
            <a:off x="7863716" y="2336215"/>
            <a:ext cx="4066761" cy="1073341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2. Ma sœur aime jouer de la tennis.</a:t>
            </a:r>
          </a:p>
        </p:txBody>
      </p:sp>
      <p:sp>
        <p:nvSpPr>
          <p:cNvPr id="17" name="Google Shape;480;p13">
            <a:hlinkClick r:id="rId7" action="ppaction://hlinksldjump"/>
            <a:extLst>
              <a:ext uri="{FF2B5EF4-FFF2-40B4-BE49-F238E27FC236}">
                <a16:creationId xmlns:a16="http://schemas.microsoft.com/office/drawing/2014/main" id="{3332CC22-60E6-4361-930C-04158F689DF8}"/>
              </a:ext>
            </a:extLst>
          </p:cNvPr>
          <p:cNvSpPr/>
          <p:nvPr/>
        </p:nvSpPr>
        <p:spPr>
          <a:xfrm>
            <a:off x="7863716" y="3506885"/>
            <a:ext cx="4066761" cy="1073341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3. Ma sœur aime jouer du tennis.</a:t>
            </a:r>
          </a:p>
        </p:txBody>
      </p:sp>
      <p:pic>
        <p:nvPicPr>
          <p:cNvPr id="7" name="Picture 6" descr="A tennis racket and a ball&#10;&#10;Description automatically generated with medium confidence">
            <a:extLst>
              <a:ext uri="{FF2B5EF4-FFF2-40B4-BE49-F238E27FC236}">
                <a16:creationId xmlns:a16="http://schemas.microsoft.com/office/drawing/2014/main" id="{C4E80054-3B20-4AA5-BBD1-CE740E7297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2903">
            <a:off x="4828170" y="4349173"/>
            <a:ext cx="1632857" cy="81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59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5477069" y="1267917"/>
            <a:ext cx="4413378" cy="2147087"/>
          </a:xfrm>
          <a:prstGeom prst="wedgeRoundRectCallout">
            <a:avLst>
              <a:gd name="adj1" fmla="val -78157"/>
              <a:gd name="adj2" fmla="val 34354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Non, désolé.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rebuchet MS"/>
              </a:rPr>
              <a:t>Essayez encore!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Google Shape;480;p13">
            <a:hlinkClick r:id="rId4" action="ppaction://hlinksldjump"/>
            <a:extLst>
              <a:ext uri="{FF2B5EF4-FFF2-40B4-BE49-F238E27FC236}">
                <a16:creationId xmlns:a16="http://schemas.microsoft.com/office/drawing/2014/main" id="{01612206-0C37-4D7E-8A2D-C89B293C5B15}"/>
              </a:ext>
            </a:extLst>
          </p:cNvPr>
          <p:cNvSpPr/>
          <p:nvPr/>
        </p:nvSpPr>
        <p:spPr>
          <a:xfrm>
            <a:off x="9965092" y="4935794"/>
            <a:ext cx="2019473" cy="1179462"/>
          </a:xfrm>
          <a:prstGeom prst="wedgeRoundRectCallout">
            <a:avLst>
              <a:gd name="adj1" fmla="val -48527"/>
              <a:gd name="adj2" fmla="val 17410"/>
              <a:gd name="adj3" fmla="val 16667"/>
            </a:avLst>
          </a:prstGeom>
          <a:solidFill>
            <a:srgbClr val="E87D1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Retour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C5ADBA2-8D77-43B5-9D83-1FF41F98A0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15728"/>
          <a:stretch/>
        </p:blipFill>
        <p:spPr>
          <a:xfrm>
            <a:off x="585516" y="1676400"/>
            <a:ext cx="41388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66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5855956" y="1163991"/>
            <a:ext cx="4413378" cy="2147087"/>
          </a:xfrm>
          <a:prstGeom prst="wedgeRoundRectCallout">
            <a:avLst>
              <a:gd name="adj1" fmla="val -78157"/>
              <a:gd name="adj2" fmla="val 34354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Oui, bravo!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Google Shape;222;p31">
            <a:extLst>
              <a:ext uri="{FF2B5EF4-FFF2-40B4-BE49-F238E27FC236}">
                <a16:creationId xmlns:a16="http://schemas.microsoft.com/office/drawing/2014/main" id="{EC3EDD25-89D3-46ED-9175-0F85B52FA9BB}"/>
              </a:ext>
            </a:extLst>
          </p:cNvPr>
          <p:cNvSpPr txBox="1"/>
          <p:nvPr/>
        </p:nvSpPr>
        <p:spPr>
          <a:xfrm>
            <a:off x="5738840" y="3681773"/>
            <a:ext cx="5889524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Trebuchet MS"/>
                <a:cs typeface="Trebuchet MS"/>
                <a:sym typeface="Trebuchet MS"/>
              </a:rPr>
              <a:t>Vous avez trouvé la quatrième clé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104F75"/>
                </a:solidFill>
                <a:latin typeface="Century Gothic" panose="020F0302020204030204"/>
                <a:ea typeface="Trebuchet MS"/>
                <a:cs typeface="Trebuchet MS"/>
                <a:sym typeface="Trebuchet MS"/>
              </a:rPr>
              <a:t>Inscriv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Trebuchet MS"/>
                <a:cs typeface="Trebuchet MS"/>
                <a:sym typeface="Trebuchet MS"/>
              </a:rPr>
              <a:t>ez la lettre, puis cliquez sur la clé pour continuer...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104F7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Google Shape;169;p25">
            <a:extLst>
              <a:ext uri="{FF2B5EF4-FFF2-40B4-BE49-F238E27FC236}">
                <a16:creationId xmlns:a16="http://schemas.microsoft.com/office/drawing/2014/main" id="{C08E90D8-6721-4F74-B349-BBC83AAB287D}"/>
              </a:ext>
            </a:extLst>
          </p:cNvPr>
          <p:cNvSpPr txBox="1"/>
          <p:nvPr/>
        </p:nvSpPr>
        <p:spPr>
          <a:xfrm>
            <a:off x="8251524" y="5104954"/>
            <a:ext cx="864155" cy="80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Arial Rounded"/>
                <a:ea typeface="+mn-ea"/>
                <a:cs typeface="+mn-cs"/>
                <a:sym typeface="Arial Rounded"/>
              </a:rPr>
              <a:t>L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104F7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arrow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3ACE269-14C5-400B-B48B-4F6D742814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9" t="32545" r="15467" b="46119"/>
          <a:stretch/>
        </p:blipFill>
        <p:spPr>
          <a:xfrm>
            <a:off x="8062645" y="4855595"/>
            <a:ext cx="3917605" cy="1298882"/>
          </a:xfrm>
          <a:prstGeom prst="rect">
            <a:avLst/>
          </a:prstGeom>
        </p:spPr>
      </p:pic>
      <p:pic>
        <p:nvPicPr>
          <p:cNvPr id="10" name="Picture 9" descr="A yellow rubber duck&#10;&#10;Description automatically generated with low confidence">
            <a:extLst>
              <a:ext uri="{FF2B5EF4-FFF2-40B4-BE49-F238E27FC236}">
                <a16:creationId xmlns:a16="http://schemas.microsoft.com/office/drawing/2014/main" id="{EBBAEDA0-38E4-4F32-AECC-1D32E120AF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14400" b="10703"/>
          <a:stretch/>
        </p:blipFill>
        <p:spPr>
          <a:xfrm>
            <a:off x="380756" y="1930400"/>
            <a:ext cx="4523838" cy="378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3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Les mots [au] en français</a:t>
            </a:r>
          </a:p>
        </p:txBody>
      </p:sp>
      <p:sp>
        <p:nvSpPr>
          <p:cNvPr id="6" name="Google Shape;216;p3">
            <a:extLst>
              <a:ext uri="{FF2B5EF4-FFF2-40B4-BE49-F238E27FC236}">
                <a16:creationId xmlns:a16="http://schemas.microsoft.com/office/drawing/2014/main" id="{E1C1EA56-69DE-44B1-8D5B-EF7A207B53ED}"/>
              </a:ext>
            </a:extLst>
          </p:cNvPr>
          <p:cNvSpPr/>
          <p:nvPr/>
        </p:nvSpPr>
        <p:spPr>
          <a:xfrm>
            <a:off x="10068765" y="1405743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Twentieth Century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Google Shape;217;p3">
            <a:extLst>
              <a:ext uri="{FF2B5EF4-FFF2-40B4-BE49-F238E27FC236}">
                <a16:creationId xmlns:a16="http://schemas.microsoft.com/office/drawing/2014/main" id="{3F84D346-090E-4D90-AFAA-C1695B281A74}"/>
              </a:ext>
            </a:extLst>
          </p:cNvPr>
          <p:cNvSpPr/>
          <p:nvPr/>
        </p:nvSpPr>
        <p:spPr>
          <a:xfrm>
            <a:off x="10066399" y="1405741"/>
            <a:ext cx="503528" cy="4156259"/>
          </a:xfrm>
          <a:prstGeom prst="rect">
            <a:avLst/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chemeClr val="lt1">
                <a:alpha val="62745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Twentieth Century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0" name="Google Shape;218;p3">
            <a:extLst>
              <a:ext uri="{FF2B5EF4-FFF2-40B4-BE49-F238E27FC236}">
                <a16:creationId xmlns:a16="http://schemas.microsoft.com/office/drawing/2014/main" id="{67029DB3-A969-4D41-B505-8A56B1AC1D01}"/>
              </a:ext>
            </a:extLst>
          </p:cNvPr>
          <p:cNvCxnSpPr/>
          <p:nvPr/>
        </p:nvCxnSpPr>
        <p:spPr>
          <a:xfrm>
            <a:off x="10752138" y="1394315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219;p3">
            <a:extLst>
              <a:ext uri="{FF2B5EF4-FFF2-40B4-BE49-F238E27FC236}">
                <a16:creationId xmlns:a16="http://schemas.microsoft.com/office/drawing/2014/main" id="{BD52341D-F8B2-49CA-B310-57BA94999C05}"/>
              </a:ext>
            </a:extLst>
          </p:cNvPr>
          <p:cNvCxnSpPr/>
          <p:nvPr/>
        </p:nvCxnSpPr>
        <p:spPr>
          <a:xfrm>
            <a:off x="10776826" y="1394315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220;p3">
            <a:extLst>
              <a:ext uri="{FF2B5EF4-FFF2-40B4-BE49-F238E27FC236}">
                <a16:creationId xmlns:a16="http://schemas.microsoft.com/office/drawing/2014/main" id="{1E175021-6B52-444F-8160-609137967283}"/>
              </a:ext>
            </a:extLst>
          </p:cNvPr>
          <p:cNvCxnSpPr/>
          <p:nvPr/>
        </p:nvCxnSpPr>
        <p:spPr>
          <a:xfrm>
            <a:off x="10752138" y="555057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221;p3">
            <a:extLst>
              <a:ext uri="{FF2B5EF4-FFF2-40B4-BE49-F238E27FC236}">
                <a16:creationId xmlns:a16="http://schemas.microsoft.com/office/drawing/2014/main" id="{6D1A11A7-33B4-4433-8F34-37D3A40B1EBD}"/>
              </a:ext>
            </a:extLst>
          </p:cNvPr>
          <p:cNvSpPr txBox="1"/>
          <p:nvPr/>
        </p:nvSpPr>
        <p:spPr>
          <a:xfrm>
            <a:off x="10752138" y="3378217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SECONDES</a:t>
            </a:r>
          </a:p>
        </p:txBody>
      </p:sp>
      <p:sp>
        <p:nvSpPr>
          <p:cNvPr id="14" name="Google Shape;222;p3">
            <a:extLst>
              <a:ext uri="{FF2B5EF4-FFF2-40B4-BE49-F238E27FC236}">
                <a16:creationId xmlns:a16="http://schemas.microsoft.com/office/drawing/2014/main" id="{D85DC676-7A21-4F9E-BAF4-410E5C7298E1}"/>
              </a:ext>
            </a:extLst>
          </p:cNvPr>
          <p:cNvSpPr txBox="1"/>
          <p:nvPr/>
        </p:nvSpPr>
        <p:spPr>
          <a:xfrm>
            <a:off x="10993617" y="1236464"/>
            <a:ext cx="4318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600"/>
              <a:buFont typeface="Century Gothic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30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Google Shape;223;p3">
            <a:extLst>
              <a:ext uri="{FF2B5EF4-FFF2-40B4-BE49-F238E27FC236}">
                <a16:creationId xmlns:a16="http://schemas.microsoft.com/office/drawing/2014/main" id="{90FD03F4-788F-40AD-B8D3-02D51FCB5831}"/>
              </a:ext>
            </a:extLst>
          </p:cNvPr>
          <p:cNvSpPr txBox="1"/>
          <p:nvPr/>
        </p:nvSpPr>
        <p:spPr>
          <a:xfrm>
            <a:off x="10968929" y="5370046"/>
            <a:ext cx="734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600"/>
              <a:buFont typeface="Century Gothic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Google Shape;225;p3">
            <a:extLst>
              <a:ext uri="{FF2B5EF4-FFF2-40B4-BE49-F238E27FC236}">
                <a16:creationId xmlns:a16="http://schemas.microsoft.com/office/drawing/2014/main" id="{50971A20-F720-4060-A501-A6BDA5670F6C}"/>
              </a:ext>
            </a:extLst>
          </p:cNvPr>
          <p:cNvSpPr/>
          <p:nvPr/>
        </p:nvSpPr>
        <p:spPr>
          <a:xfrm>
            <a:off x="9915171" y="5562000"/>
            <a:ext cx="745068" cy="76587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Twentieth Century"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7" name="Google Shape;226;p3">
            <a:extLst>
              <a:ext uri="{FF2B5EF4-FFF2-40B4-BE49-F238E27FC236}">
                <a16:creationId xmlns:a16="http://schemas.microsoft.com/office/drawing/2014/main" id="{4608EF1D-B4EA-40C6-9217-6EB6F658A276}"/>
              </a:ext>
            </a:extLst>
          </p:cNvPr>
          <p:cNvSpPr/>
          <p:nvPr/>
        </p:nvSpPr>
        <p:spPr>
          <a:xfrm>
            <a:off x="9805501" y="5780994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TextBox 17">
            <a:hlinkClick r:id="" action="ppaction://noaction">
              <a:snd r:embed="rId4" name="beaute.wav"/>
            </a:hlinkClick>
            <a:extLst>
              <a:ext uri="{FF2B5EF4-FFF2-40B4-BE49-F238E27FC236}">
                <a16:creationId xmlns:a16="http://schemas.microsoft.com/office/drawing/2014/main" id="{146BF3B0-C4F1-4DD3-BA50-043065B0F4D9}"/>
              </a:ext>
            </a:extLst>
          </p:cNvPr>
          <p:cNvSpPr txBox="1"/>
          <p:nvPr/>
        </p:nvSpPr>
        <p:spPr>
          <a:xfrm>
            <a:off x="2953978" y="5477471"/>
            <a:ext cx="15021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beauté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[beauty]</a:t>
            </a:r>
          </a:p>
        </p:txBody>
      </p:sp>
      <p:sp>
        <p:nvSpPr>
          <p:cNvPr id="19" name="TextBox 18">
            <a:hlinkClick r:id="" action="ppaction://noaction">
              <a:snd r:embed="rId5" name="audience.wav"/>
            </a:hlinkClick>
            <a:extLst>
              <a:ext uri="{FF2B5EF4-FFF2-40B4-BE49-F238E27FC236}">
                <a16:creationId xmlns:a16="http://schemas.microsoft.com/office/drawing/2014/main" id="{E2B45073-38B2-4D06-AE8B-E1077303879B}"/>
              </a:ext>
            </a:extLst>
          </p:cNvPr>
          <p:cNvSpPr txBox="1"/>
          <p:nvPr/>
        </p:nvSpPr>
        <p:spPr>
          <a:xfrm>
            <a:off x="6930095" y="5739394"/>
            <a:ext cx="1654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audience</a:t>
            </a:r>
          </a:p>
        </p:txBody>
      </p:sp>
      <p:sp>
        <p:nvSpPr>
          <p:cNvPr id="22" name="TextBox 21">
            <a:hlinkClick r:id="" action="ppaction://noaction">
              <a:snd r:embed="rId6" name="automne.wav"/>
            </a:hlinkClick>
            <a:extLst>
              <a:ext uri="{FF2B5EF4-FFF2-40B4-BE49-F238E27FC236}">
                <a16:creationId xmlns:a16="http://schemas.microsoft.com/office/drawing/2014/main" id="{BEEA2221-9687-4492-B73D-26A1CE4B291E}"/>
              </a:ext>
            </a:extLst>
          </p:cNvPr>
          <p:cNvSpPr txBox="1"/>
          <p:nvPr/>
        </p:nvSpPr>
        <p:spPr>
          <a:xfrm>
            <a:off x="7622350" y="2146356"/>
            <a:ext cx="1588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automne</a:t>
            </a:r>
          </a:p>
        </p:txBody>
      </p:sp>
      <p:sp>
        <p:nvSpPr>
          <p:cNvPr id="23" name="TextBox 22">
            <a:hlinkClick r:id="" action="ppaction://noaction">
              <a:snd r:embed="rId7" name="reseau.wav"/>
            </a:hlinkClick>
            <a:extLst>
              <a:ext uri="{FF2B5EF4-FFF2-40B4-BE49-F238E27FC236}">
                <a16:creationId xmlns:a16="http://schemas.microsoft.com/office/drawing/2014/main" id="{CA7D1667-D9C4-483C-962F-73E127825163}"/>
              </a:ext>
            </a:extLst>
          </p:cNvPr>
          <p:cNvSpPr txBox="1"/>
          <p:nvPr/>
        </p:nvSpPr>
        <p:spPr>
          <a:xfrm>
            <a:off x="283880" y="2907645"/>
            <a:ext cx="1236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réseau</a:t>
            </a:r>
          </a:p>
        </p:txBody>
      </p:sp>
      <p:sp>
        <p:nvSpPr>
          <p:cNvPr id="24" name="TextBox 23">
            <a:hlinkClick r:id="" action="ppaction://noaction">
              <a:snd r:embed="rId8" name="sauvage.wav"/>
            </a:hlinkClick>
            <a:extLst>
              <a:ext uri="{FF2B5EF4-FFF2-40B4-BE49-F238E27FC236}">
                <a16:creationId xmlns:a16="http://schemas.microsoft.com/office/drawing/2014/main" id="{ADEA1563-92BC-4D9C-9872-CCE810E1D260}"/>
              </a:ext>
            </a:extLst>
          </p:cNvPr>
          <p:cNvSpPr txBox="1"/>
          <p:nvPr/>
        </p:nvSpPr>
        <p:spPr>
          <a:xfrm>
            <a:off x="4830027" y="5866823"/>
            <a:ext cx="1654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sauvage</a:t>
            </a:r>
          </a:p>
        </p:txBody>
      </p:sp>
      <p:sp>
        <p:nvSpPr>
          <p:cNvPr id="25" name="TextBox 24">
            <a:hlinkClick r:id="" action="ppaction://noaction">
              <a:snd r:embed="rId9" name="bateau.wav"/>
            </a:hlinkClick>
            <a:extLst>
              <a:ext uri="{FF2B5EF4-FFF2-40B4-BE49-F238E27FC236}">
                <a16:creationId xmlns:a16="http://schemas.microsoft.com/office/drawing/2014/main" id="{7B7B33D3-D677-4D3D-84DC-7E4BF7E53AE9}"/>
              </a:ext>
            </a:extLst>
          </p:cNvPr>
          <p:cNvSpPr txBox="1"/>
          <p:nvPr/>
        </p:nvSpPr>
        <p:spPr>
          <a:xfrm>
            <a:off x="4272080" y="2855205"/>
            <a:ext cx="2089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bateau</a:t>
            </a:r>
          </a:p>
        </p:txBody>
      </p:sp>
      <p:sp>
        <p:nvSpPr>
          <p:cNvPr id="26" name="Rounded Rectangle 46">
            <a:extLst>
              <a:ext uri="{FF2B5EF4-FFF2-40B4-BE49-F238E27FC236}">
                <a16:creationId xmlns:a16="http://schemas.microsoft.com/office/drawing/2014/main" id="{5433B8FB-AEBC-4FBF-8F3A-FFB5C03060E2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</a:p>
        </p:txBody>
      </p:sp>
      <p:sp>
        <p:nvSpPr>
          <p:cNvPr id="27" name="TextBox 26">
            <a:hlinkClick r:id="" action="ppaction://noaction">
              <a:snd r:embed="rId10" name="hausse.wav"/>
            </a:hlinkClick>
            <a:extLst>
              <a:ext uri="{FF2B5EF4-FFF2-40B4-BE49-F238E27FC236}">
                <a16:creationId xmlns:a16="http://schemas.microsoft.com/office/drawing/2014/main" id="{042CB09F-D9ED-4E52-A07C-6575CB512139}"/>
              </a:ext>
            </a:extLst>
          </p:cNvPr>
          <p:cNvSpPr txBox="1"/>
          <p:nvPr/>
        </p:nvSpPr>
        <p:spPr>
          <a:xfrm>
            <a:off x="558653" y="3969321"/>
            <a:ext cx="1654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hausse</a:t>
            </a:r>
          </a:p>
        </p:txBody>
      </p:sp>
      <p:sp>
        <p:nvSpPr>
          <p:cNvPr id="28" name="TextBox 27">
            <a:hlinkClick r:id="" action="ppaction://noaction">
              <a:snd r:embed="rId11" name="tableau.wav"/>
            </a:hlinkClick>
            <a:extLst>
              <a:ext uri="{FF2B5EF4-FFF2-40B4-BE49-F238E27FC236}">
                <a16:creationId xmlns:a16="http://schemas.microsoft.com/office/drawing/2014/main" id="{B3153B81-D113-42EE-9826-FC4F44911B4C}"/>
              </a:ext>
            </a:extLst>
          </p:cNvPr>
          <p:cNvSpPr txBox="1"/>
          <p:nvPr/>
        </p:nvSpPr>
        <p:spPr>
          <a:xfrm>
            <a:off x="3237697" y="3689865"/>
            <a:ext cx="1654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tableau</a:t>
            </a:r>
          </a:p>
        </p:txBody>
      </p:sp>
      <p:sp>
        <p:nvSpPr>
          <p:cNvPr id="29" name="TextBox 28">
            <a:hlinkClick r:id="" action="ppaction://noaction">
              <a:snd r:embed="rId12" name="pauvre.wav"/>
            </a:hlinkClick>
            <a:extLst>
              <a:ext uri="{FF2B5EF4-FFF2-40B4-BE49-F238E27FC236}">
                <a16:creationId xmlns:a16="http://schemas.microsoft.com/office/drawing/2014/main" id="{A750BA0D-6038-4051-8055-F261C10DAD4A}"/>
              </a:ext>
            </a:extLst>
          </p:cNvPr>
          <p:cNvSpPr txBox="1"/>
          <p:nvPr/>
        </p:nvSpPr>
        <p:spPr>
          <a:xfrm>
            <a:off x="8013135" y="1236464"/>
            <a:ext cx="1654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pauvre</a:t>
            </a:r>
          </a:p>
        </p:txBody>
      </p:sp>
      <p:sp>
        <p:nvSpPr>
          <p:cNvPr id="30" name="TextBox 29">
            <a:hlinkClick r:id="" action="ppaction://noaction">
              <a:snd r:embed="rId13" name="automobile.wav"/>
            </a:hlinkClick>
            <a:extLst>
              <a:ext uri="{FF2B5EF4-FFF2-40B4-BE49-F238E27FC236}">
                <a16:creationId xmlns:a16="http://schemas.microsoft.com/office/drawing/2014/main" id="{F69EA4A7-F263-4C36-BE98-36BE847C199E}"/>
              </a:ext>
            </a:extLst>
          </p:cNvPr>
          <p:cNvSpPr txBox="1"/>
          <p:nvPr/>
        </p:nvSpPr>
        <p:spPr>
          <a:xfrm>
            <a:off x="5850389" y="3882998"/>
            <a:ext cx="2089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automobile</a:t>
            </a:r>
          </a:p>
        </p:txBody>
      </p:sp>
      <p:sp>
        <p:nvSpPr>
          <p:cNvPr id="31" name="TextBox 30">
            <a:hlinkClick r:id="" action="ppaction://noaction">
              <a:snd r:embed="rId14" name="cadeau.wav"/>
            </a:hlinkClick>
            <a:extLst>
              <a:ext uri="{FF2B5EF4-FFF2-40B4-BE49-F238E27FC236}">
                <a16:creationId xmlns:a16="http://schemas.microsoft.com/office/drawing/2014/main" id="{116B9035-53C8-4D39-80B1-46C3ABAEF9B5}"/>
              </a:ext>
            </a:extLst>
          </p:cNvPr>
          <p:cNvSpPr txBox="1"/>
          <p:nvPr/>
        </p:nvSpPr>
        <p:spPr>
          <a:xfrm>
            <a:off x="768507" y="5733971"/>
            <a:ext cx="2065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cadeau</a:t>
            </a:r>
          </a:p>
        </p:txBody>
      </p:sp>
      <p:sp>
        <p:nvSpPr>
          <p:cNvPr id="32" name="TextBox 31">
            <a:hlinkClick r:id="" action="ppaction://noaction">
              <a:snd r:embed="rId15" name="gauche.wav"/>
            </a:hlinkClick>
            <a:extLst>
              <a:ext uri="{FF2B5EF4-FFF2-40B4-BE49-F238E27FC236}">
                <a16:creationId xmlns:a16="http://schemas.microsoft.com/office/drawing/2014/main" id="{14F88DB9-B5C5-4B85-AEAC-56A6621B82B4}"/>
              </a:ext>
            </a:extLst>
          </p:cNvPr>
          <p:cNvSpPr txBox="1"/>
          <p:nvPr/>
        </p:nvSpPr>
        <p:spPr>
          <a:xfrm>
            <a:off x="5043940" y="1717024"/>
            <a:ext cx="2041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gauche</a:t>
            </a:r>
          </a:p>
        </p:txBody>
      </p:sp>
      <p:sp>
        <p:nvSpPr>
          <p:cNvPr id="33" name="TextBox 32">
            <a:hlinkClick r:id="" action="ppaction://noaction">
              <a:snd r:embed="rId16" name="cerveau.wav"/>
            </a:hlinkClick>
            <a:extLst>
              <a:ext uri="{FF2B5EF4-FFF2-40B4-BE49-F238E27FC236}">
                <a16:creationId xmlns:a16="http://schemas.microsoft.com/office/drawing/2014/main" id="{4C25BA3E-8B3A-49AC-AC8B-820ED279561A}"/>
              </a:ext>
            </a:extLst>
          </p:cNvPr>
          <p:cNvSpPr txBox="1"/>
          <p:nvPr/>
        </p:nvSpPr>
        <p:spPr>
          <a:xfrm>
            <a:off x="7361677" y="2910256"/>
            <a:ext cx="2110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cerveau</a:t>
            </a:r>
          </a:p>
        </p:txBody>
      </p:sp>
      <p:sp>
        <p:nvSpPr>
          <p:cNvPr id="34" name="TextBox 33">
            <a:hlinkClick r:id="" action="ppaction://noaction">
              <a:snd r:embed="rId17" name="peau.wav"/>
            </a:hlinkClick>
            <a:extLst>
              <a:ext uri="{FF2B5EF4-FFF2-40B4-BE49-F238E27FC236}">
                <a16:creationId xmlns:a16="http://schemas.microsoft.com/office/drawing/2014/main" id="{63CD3CF3-9EA1-493E-871A-0088177C89D4}"/>
              </a:ext>
            </a:extLst>
          </p:cNvPr>
          <p:cNvSpPr txBox="1"/>
          <p:nvPr/>
        </p:nvSpPr>
        <p:spPr>
          <a:xfrm>
            <a:off x="8053193" y="3730493"/>
            <a:ext cx="1871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peau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[skin]</a:t>
            </a:r>
          </a:p>
        </p:txBody>
      </p:sp>
      <p:sp>
        <p:nvSpPr>
          <p:cNvPr id="35" name="TextBox 34">
            <a:hlinkClick r:id="" action="ppaction://noaction">
              <a:snd r:embed="rId18" name="auteur.wav"/>
            </a:hlinkClick>
            <a:extLst>
              <a:ext uri="{FF2B5EF4-FFF2-40B4-BE49-F238E27FC236}">
                <a16:creationId xmlns:a16="http://schemas.microsoft.com/office/drawing/2014/main" id="{74375C68-0608-491A-8565-7FEFD74C7B03}"/>
              </a:ext>
            </a:extLst>
          </p:cNvPr>
          <p:cNvSpPr txBox="1"/>
          <p:nvPr/>
        </p:nvSpPr>
        <p:spPr>
          <a:xfrm>
            <a:off x="2007190" y="2703445"/>
            <a:ext cx="2023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auteur</a:t>
            </a:r>
          </a:p>
        </p:txBody>
      </p:sp>
      <p:sp>
        <p:nvSpPr>
          <p:cNvPr id="36" name="TextBox 35">
            <a:hlinkClick r:id="" action="ppaction://noaction">
              <a:snd r:embed="rId19" name="restaurant.wav"/>
            </a:hlinkClick>
            <a:extLst>
              <a:ext uri="{FF2B5EF4-FFF2-40B4-BE49-F238E27FC236}">
                <a16:creationId xmlns:a16="http://schemas.microsoft.com/office/drawing/2014/main" id="{DC861736-5BF8-47B3-A525-C88A5F6CC468}"/>
              </a:ext>
            </a:extLst>
          </p:cNvPr>
          <p:cNvSpPr txBox="1"/>
          <p:nvPr/>
        </p:nvSpPr>
        <p:spPr>
          <a:xfrm>
            <a:off x="3167640" y="4847123"/>
            <a:ext cx="2065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restaurant</a:t>
            </a:r>
          </a:p>
        </p:txBody>
      </p:sp>
      <p:sp>
        <p:nvSpPr>
          <p:cNvPr id="37" name="TextBox 36">
            <a:hlinkClick r:id="" action="ppaction://noaction">
              <a:snd r:embed="rId20" name="chaud.wav"/>
            </a:hlinkClick>
            <a:extLst>
              <a:ext uri="{FF2B5EF4-FFF2-40B4-BE49-F238E27FC236}">
                <a16:creationId xmlns:a16="http://schemas.microsoft.com/office/drawing/2014/main" id="{44F4E797-E997-4DB1-9BD6-C2B88B93E93D}"/>
              </a:ext>
            </a:extLst>
          </p:cNvPr>
          <p:cNvSpPr txBox="1"/>
          <p:nvPr/>
        </p:nvSpPr>
        <p:spPr>
          <a:xfrm>
            <a:off x="6533303" y="743192"/>
            <a:ext cx="1962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chaud</a:t>
            </a:r>
          </a:p>
        </p:txBody>
      </p:sp>
      <p:sp>
        <p:nvSpPr>
          <p:cNvPr id="38" name="TextBox 37">
            <a:hlinkClick r:id="" action="ppaction://noaction">
              <a:snd r:embed="rId21" name="communaute.wav"/>
            </a:hlinkClick>
            <a:extLst>
              <a:ext uri="{FF2B5EF4-FFF2-40B4-BE49-F238E27FC236}">
                <a16:creationId xmlns:a16="http://schemas.microsoft.com/office/drawing/2014/main" id="{3D7B84EF-2972-4017-BE9E-602A3B98B507}"/>
              </a:ext>
            </a:extLst>
          </p:cNvPr>
          <p:cNvSpPr txBox="1"/>
          <p:nvPr/>
        </p:nvSpPr>
        <p:spPr>
          <a:xfrm>
            <a:off x="2625667" y="1717024"/>
            <a:ext cx="2357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communauté</a:t>
            </a:r>
          </a:p>
        </p:txBody>
      </p:sp>
      <p:sp>
        <p:nvSpPr>
          <p:cNvPr id="39" name="TextBox 38">
            <a:hlinkClick r:id="" action="ppaction://noaction">
              <a:snd r:embed="rId22" name="epaule.wav"/>
            </a:hlinkClick>
            <a:extLst>
              <a:ext uri="{FF2B5EF4-FFF2-40B4-BE49-F238E27FC236}">
                <a16:creationId xmlns:a16="http://schemas.microsoft.com/office/drawing/2014/main" id="{5E6746B2-0CCF-4264-BAC5-692763AA55A3}"/>
              </a:ext>
            </a:extLst>
          </p:cNvPr>
          <p:cNvSpPr txBox="1"/>
          <p:nvPr/>
        </p:nvSpPr>
        <p:spPr>
          <a:xfrm>
            <a:off x="962598" y="4649259"/>
            <a:ext cx="16545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épaule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shoulder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40" name="TextBox 39">
            <a:hlinkClick r:id="" action="ppaction://noaction">
              <a:snd r:embed="rId23" name="autonome.wav"/>
            </a:hlinkClick>
            <a:extLst>
              <a:ext uri="{FF2B5EF4-FFF2-40B4-BE49-F238E27FC236}">
                <a16:creationId xmlns:a16="http://schemas.microsoft.com/office/drawing/2014/main" id="{F083D931-B878-4514-BD3B-CBC5EC071182}"/>
              </a:ext>
            </a:extLst>
          </p:cNvPr>
          <p:cNvSpPr txBox="1"/>
          <p:nvPr/>
        </p:nvSpPr>
        <p:spPr>
          <a:xfrm>
            <a:off x="6345840" y="4611381"/>
            <a:ext cx="2065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autonome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independent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21" name="TextBox 20">
            <a:hlinkClick r:id="" action="ppaction://noaction">
              <a:snd r:embed="rId24" name="faux.wav"/>
            </a:hlinkClick>
            <a:extLst>
              <a:ext uri="{FF2B5EF4-FFF2-40B4-BE49-F238E27FC236}">
                <a16:creationId xmlns:a16="http://schemas.microsoft.com/office/drawing/2014/main" id="{0F43D1F1-0202-4596-B55C-EECC742A50EC}"/>
              </a:ext>
            </a:extLst>
          </p:cNvPr>
          <p:cNvSpPr txBox="1"/>
          <p:nvPr/>
        </p:nvSpPr>
        <p:spPr>
          <a:xfrm>
            <a:off x="625761" y="1717024"/>
            <a:ext cx="1236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faux</a:t>
            </a:r>
          </a:p>
        </p:txBody>
      </p:sp>
      <p:pic>
        <p:nvPicPr>
          <p:cNvPr id="1026" name="Picture 2" descr="False, Error, Is Missing, Absent, X, Red, Cross, Letter">
            <a:extLst>
              <a:ext uri="{FF2B5EF4-FFF2-40B4-BE49-F238E27FC236}">
                <a16:creationId xmlns:a16="http://schemas.microsoft.com/office/drawing/2014/main" id="{57E55EA1-10F9-4A8A-81AF-143886338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3539"/>
            <a:ext cx="1004713" cy="100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ople, Human, Group, Person, Symbol, Male, Female">
            <a:extLst>
              <a:ext uri="{FF2B5EF4-FFF2-40B4-BE49-F238E27FC236}">
                <a16:creationId xmlns:a16="http://schemas.microsoft.com/office/drawing/2014/main" id="{9C9A6003-7CD1-4E4B-857B-6592BA303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100" y="1157631"/>
            <a:ext cx="959357" cy="94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row, Arrow Pointing Left, Blue, Bullet, Left">
            <a:extLst>
              <a:ext uri="{FF2B5EF4-FFF2-40B4-BE49-F238E27FC236}">
                <a16:creationId xmlns:a16="http://schemas.microsoft.com/office/drawing/2014/main" id="{40E2CEE5-7DA6-49FF-830C-6F9931FA3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136" y="1353122"/>
            <a:ext cx="923330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oy, Cartoon, Comic Characters, Comics, Lad, People">
            <a:extLst>
              <a:ext uri="{FF2B5EF4-FFF2-40B4-BE49-F238E27FC236}">
                <a16:creationId xmlns:a16="http://schemas.microsoft.com/office/drawing/2014/main" id="{B9BEB30F-B39B-475B-B111-885DEF556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947" y="753899"/>
            <a:ext cx="644808" cy="116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t, Temperature, Thermometer, Weather">
            <a:extLst>
              <a:ext uri="{FF2B5EF4-FFF2-40B4-BE49-F238E27FC236}">
                <a16:creationId xmlns:a16="http://schemas.microsoft.com/office/drawing/2014/main" id="{4A35A93C-5FEC-4EA6-8CD2-FC02E2E53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187" y="199022"/>
            <a:ext cx="597647" cy="119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ple Leaves, Maple, Leaves, Autumn Leaves">
            <a:extLst>
              <a:ext uri="{FF2B5EF4-FFF2-40B4-BE49-F238E27FC236}">
                <a16:creationId xmlns:a16="http://schemas.microsoft.com/office/drawing/2014/main" id="{6F64D44E-9ACB-4C3B-9D78-E43B45B35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481" y="1671403"/>
            <a:ext cx="1053892" cy="88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alligraphy, Office, School, Writing, Pen, Filler">
            <a:extLst>
              <a:ext uri="{FF2B5EF4-FFF2-40B4-BE49-F238E27FC236}">
                <a16:creationId xmlns:a16="http://schemas.microsoft.com/office/drawing/2014/main" id="{DAA621C2-777D-44C5-93DD-9E527ADCE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666" y="2328506"/>
            <a:ext cx="524856" cy="104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etwork, People, Business, Icon, Social, Friends">
            <a:extLst>
              <a:ext uri="{FF2B5EF4-FFF2-40B4-BE49-F238E27FC236}">
                <a16:creationId xmlns:a16="http://schemas.microsoft.com/office/drawing/2014/main" id="{3E36D4DE-140F-4AF0-BB14-5ECCE43B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048" y="2700272"/>
            <a:ext cx="852956" cy="85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ailboat, Children, Kids, Boy, Girl, Sailing, Sea">
            <a:extLst>
              <a:ext uri="{FF2B5EF4-FFF2-40B4-BE49-F238E27FC236}">
                <a16:creationId xmlns:a16="http://schemas.microsoft.com/office/drawing/2014/main" id="{1E7602C4-8464-45F9-8372-E8D5F7F7C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832" y="2302765"/>
            <a:ext cx="893505" cy="116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rain, Think, Knowledge, Mind, Science, Anatomy, Health">
            <a:extLst>
              <a:ext uri="{FF2B5EF4-FFF2-40B4-BE49-F238E27FC236}">
                <a16:creationId xmlns:a16="http://schemas.microsoft.com/office/drawing/2014/main" id="{7D29080B-8D99-4F96-9CD2-7FF60BBE2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256" y="2775917"/>
            <a:ext cx="824311" cy="54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Graph, Arrow, 3D, Infographic, Success, Business">
            <a:extLst>
              <a:ext uri="{FF2B5EF4-FFF2-40B4-BE49-F238E27FC236}">
                <a16:creationId xmlns:a16="http://schemas.microsoft.com/office/drawing/2014/main" id="{CDCC8D7C-B230-446B-8301-C5A692BDE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clrChange>
              <a:clrFrom>
                <a:srgbClr val="31A9AF"/>
              </a:clrFrom>
              <a:clrTo>
                <a:srgbClr val="31A9A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862" y="3416289"/>
            <a:ext cx="1363953" cy="136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Whiteboard, White Board, Blank, Presentation, Board">
            <a:extLst>
              <a:ext uri="{FF2B5EF4-FFF2-40B4-BE49-F238E27FC236}">
                <a16:creationId xmlns:a16="http://schemas.microsoft.com/office/drawing/2014/main" id="{E60095E6-BA98-4589-9F04-FB3FACADB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963" y="3625226"/>
            <a:ext cx="896031" cy="78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ar, Auto, Sports Car, Automobile, Vehicle, Blue Car">
            <a:extLst>
              <a:ext uri="{FF2B5EF4-FFF2-40B4-BE49-F238E27FC236}">
                <a16:creationId xmlns:a16="http://schemas.microsoft.com/office/drawing/2014/main" id="{D6969306-6951-42E2-A982-AFC69D5B8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855" y="3579897"/>
            <a:ext cx="1203740" cy="73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Theater, Play, Drama, Cinema, Film, Movie, Show">
            <a:extLst>
              <a:ext uri="{FF2B5EF4-FFF2-40B4-BE49-F238E27FC236}">
                <a16:creationId xmlns:a16="http://schemas.microsoft.com/office/drawing/2014/main" id="{E0C29CD9-8533-485E-BD70-5BE29C663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985" y="5315830"/>
            <a:ext cx="893222" cy="86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77235E2-430D-4800-BAB8-D2F68D0CD899}"/>
              </a:ext>
            </a:extLst>
          </p:cNvPr>
          <p:cNvSpPr/>
          <p:nvPr/>
        </p:nvSpPr>
        <p:spPr>
          <a:xfrm>
            <a:off x="8513037" y="5788975"/>
            <a:ext cx="1157931" cy="4616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54" name="Picture 30" descr="Gift, Present, Box, Wrapped, Bow, Surprise, Festive">
            <a:extLst>
              <a:ext uri="{FF2B5EF4-FFF2-40B4-BE49-F238E27FC236}">
                <a16:creationId xmlns:a16="http://schemas.microsoft.com/office/drawing/2014/main" id="{0EE6A64B-FB66-4166-853F-09F83F792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2" y="5515698"/>
            <a:ext cx="1058733" cy="100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Chef, Character, Cook, Gourmet, Restaurant, Person">
            <a:extLst>
              <a:ext uri="{FF2B5EF4-FFF2-40B4-BE49-F238E27FC236}">
                <a16:creationId xmlns:a16="http://schemas.microsoft.com/office/drawing/2014/main" id="{BC6B0C42-1A5B-437E-B10A-FD5054B56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185" y="4380433"/>
            <a:ext cx="1164672" cy="5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Tiger, Animal, Angry, Roar, Roaring, Mammal, Big Cat">
            <a:extLst>
              <a:ext uri="{FF2B5EF4-FFF2-40B4-BE49-F238E27FC236}">
                <a16:creationId xmlns:a16="http://schemas.microsoft.com/office/drawing/2014/main" id="{84D99B38-8B1A-4D4B-B118-C89608F32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037" y="5403722"/>
            <a:ext cx="1081485" cy="58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0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656878B-1ADF-4558-ADCA-884A15F55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99" cy="5908989"/>
          </a:xfrm>
          <a:prstGeom prst="rect">
            <a:avLst/>
          </a:prstGeom>
        </p:spPr>
      </p:pic>
      <p:sp>
        <p:nvSpPr>
          <p:cNvPr id="10" name="Google Shape;230;p32">
            <a:extLst>
              <a:ext uri="{FF2B5EF4-FFF2-40B4-BE49-F238E27FC236}">
                <a16:creationId xmlns:a16="http://schemas.microsoft.com/office/drawing/2014/main" id="{986CE92C-DAC2-401D-9472-A6685821846D}"/>
              </a:ext>
            </a:extLst>
          </p:cNvPr>
          <p:cNvSpPr/>
          <p:nvPr/>
        </p:nvSpPr>
        <p:spPr>
          <a:xfrm>
            <a:off x="0" y="5908988"/>
            <a:ext cx="12192000" cy="481967"/>
          </a:xfrm>
          <a:prstGeom prst="rect">
            <a:avLst/>
          </a:prstGeom>
          <a:blipFill rotWithShape="1">
            <a:blip r:embed="rId4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2122713" y="1860850"/>
            <a:ext cx="4413378" cy="2147087"/>
          </a:xfrm>
          <a:prstGeom prst="wedgeRoundRectCallout">
            <a:avLst>
              <a:gd name="adj1" fmla="val -72660"/>
              <a:gd name="adj2" fmla="val 44349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Et voici ma chambre!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Cliquez sur la porte pour entrer.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DCC7403-8F3A-4CFE-BFC4-C837044DF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3" y="4007937"/>
            <a:ext cx="2370111" cy="2210938"/>
          </a:xfrm>
          <a:prstGeom prst="rect">
            <a:avLst/>
          </a:prstGeom>
        </p:spPr>
      </p:pic>
      <p:pic>
        <p:nvPicPr>
          <p:cNvPr id="11" name="Picture 10" descr="A room with white doors&#10;&#10;Description automatically generated with low confidence">
            <a:hlinkClick r:id="rId7" action="ppaction://hlinksldjump"/>
            <a:extLst>
              <a:ext uri="{FF2B5EF4-FFF2-40B4-BE49-F238E27FC236}">
                <a16:creationId xmlns:a16="http://schemas.microsoft.com/office/drawing/2014/main" id="{0B03A452-189B-4C00-869F-D0B2758AD3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3" t="24903" r="45709" b="44141"/>
          <a:stretch/>
        </p:blipFill>
        <p:spPr>
          <a:xfrm>
            <a:off x="7315199" y="1072034"/>
            <a:ext cx="2370111" cy="483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14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wall, floor, room&#10;&#10;Description automatically generated">
            <a:extLst>
              <a:ext uri="{FF2B5EF4-FFF2-40B4-BE49-F238E27FC236}">
                <a16:creationId xmlns:a16="http://schemas.microsoft.com/office/drawing/2014/main" id="{A4959F85-F439-438C-A5B5-94D9847CD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730"/>
            <a:ext cx="12192000" cy="6397884"/>
          </a:xfrm>
          <a:prstGeom prst="rect">
            <a:avLst/>
          </a:prstGeom>
        </p:spPr>
      </p:pic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177283" y="1163446"/>
            <a:ext cx="2752530" cy="1215859"/>
          </a:xfrm>
          <a:prstGeom prst="wedgeRoundRectCallout">
            <a:avLst>
              <a:gd name="adj1" fmla="val -27634"/>
              <a:gd name="adj2" fmla="val 104045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prstClr val="white"/>
                </a:solidFill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Quelle est mon activité préférée?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4" name="Picture 6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386E1E0-0883-4071-8FEE-C8D1F82CE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92" y="4115216"/>
            <a:ext cx="2370111" cy="2210938"/>
          </a:xfrm>
          <a:prstGeom prst="rect">
            <a:avLst/>
          </a:prstGeom>
        </p:spPr>
      </p:pic>
      <p:sp>
        <p:nvSpPr>
          <p:cNvPr id="15" name="Google Shape;480;p13">
            <a:hlinkClick r:id="rId6" action="ppaction://hlinksldjump"/>
            <a:extLst>
              <a:ext uri="{FF2B5EF4-FFF2-40B4-BE49-F238E27FC236}">
                <a16:creationId xmlns:a16="http://schemas.microsoft.com/office/drawing/2014/main" id="{C1DCB8A9-1485-43DD-BDCD-B10576AA09C2}"/>
              </a:ext>
            </a:extLst>
          </p:cNvPr>
          <p:cNvSpPr/>
          <p:nvPr/>
        </p:nvSpPr>
        <p:spPr>
          <a:xfrm>
            <a:off x="3085985" y="1163446"/>
            <a:ext cx="5122076" cy="935378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1. Je joue</a:t>
            </a:r>
            <a:r>
              <a:rPr lang="fr-FR" sz="2400" dirty="0">
                <a:solidFill>
                  <a:prstClr val="white"/>
                </a:solidFill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 à la guitare.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16" name="Google Shape;480;p13">
            <a:hlinkClick r:id="rId7" action="ppaction://hlinksldjump"/>
            <a:extLst>
              <a:ext uri="{FF2B5EF4-FFF2-40B4-BE49-F238E27FC236}">
                <a16:creationId xmlns:a16="http://schemas.microsoft.com/office/drawing/2014/main" id="{A24FD381-3EFD-40FF-930F-17A68B25F922}"/>
              </a:ext>
            </a:extLst>
          </p:cNvPr>
          <p:cNvSpPr/>
          <p:nvPr/>
        </p:nvSpPr>
        <p:spPr>
          <a:xfrm>
            <a:off x="3085985" y="3392212"/>
            <a:ext cx="5122076" cy="935379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prstClr val="white"/>
                </a:solidFill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3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. Je joue de la guitare.</a:t>
            </a:r>
          </a:p>
        </p:txBody>
      </p:sp>
      <p:sp>
        <p:nvSpPr>
          <p:cNvPr id="17" name="Google Shape;480;p13">
            <a:hlinkClick r:id="rId6" action="ppaction://hlinksldjump"/>
            <a:extLst>
              <a:ext uri="{FF2B5EF4-FFF2-40B4-BE49-F238E27FC236}">
                <a16:creationId xmlns:a16="http://schemas.microsoft.com/office/drawing/2014/main" id="{3332CC22-60E6-4361-930C-04158F689DF8}"/>
              </a:ext>
            </a:extLst>
          </p:cNvPr>
          <p:cNvSpPr/>
          <p:nvPr/>
        </p:nvSpPr>
        <p:spPr>
          <a:xfrm>
            <a:off x="3065429" y="2277829"/>
            <a:ext cx="5142632" cy="935378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prstClr val="white"/>
                </a:solidFill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2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. Je joue au guitare.</a:t>
            </a:r>
          </a:p>
        </p:txBody>
      </p:sp>
      <p:pic>
        <p:nvPicPr>
          <p:cNvPr id="6" name="Picture 5" descr="A picture containing person, spectacles&#10;&#10;Description automatically generated">
            <a:extLst>
              <a:ext uri="{FF2B5EF4-FFF2-40B4-BE49-F238E27FC236}">
                <a16:creationId xmlns:a16="http://schemas.microsoft.com/office/drawing/2014/main" id="{32A56BF1-22F5-473E-9995-DF6C5BDF18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04" b="2939"/>
          <a:stretch/>
        </p:blipFill>
        <p:spPr>
          <a:xfrm>
            <a:off x="8391071" y="694100"/>
            <a:ext cx="1504769" cy="1866221"/>
          </a:xfrm>
          <a:prstGeom prst="rect">
            <a:avLst/>
          </a:prstGeom>
        </p:spPr>
      </p:pic>
      <p:pic>
        <p:nvPicPr>
          <p:cNvPr id="4" name="Picture 3" descr="A picture containing music, guitar&#10;&#10;Description automatically generated">
            <a:extLst>
              <a:ext uri="{FF2B5EF4-FFF2-40B4-BE49-F238E27FC236}">
                <a16:creationId xmlns:a16="http://schemas.microsoft.com/office/drawing/2014/main" id="{9C8ACB5B-811E-479D-9CF5-AA1CE6109E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136" y="3633491"/>
            <a:ext cx="1265205" cy="253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80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5477069" y="1267917"/>
            <a:ext cx="4413378" cy="2147087"/>
          </a:xfrm>
          <a:prstGeom prst="wedgeRoundRectCallout">
            <a:avLst>
              <a:gd name="adj1" fmla="val -78157"/>
              <a:gd name="adj2" fmla="val 34354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Non, désolé.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rebuchet MS"/>
              </a:rPr>
              <a:t>Essayez encore!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Google Shape;480;p13">
            <a:hlinkClick r:id="rId4" action="ppaction://hlinksldjump"/>
            <a:extLst>
              <a:ext uri="{FF2B5EF4-FFF2-40B4-BE49-F238E27FC236}">
                <a16:creationId xmlns:a16="http://schemas.microsoft.com/office/drawing/2014/main" id="{01612206-0C37-4D7E-8A2D-C89B293C5B15}"/>
              </a:ext>
            </a:extLst>
          </p:cNvPr>
          <p:cNvSpPr/>
          <p:nvPr/>
        </p:nvSpPr>
        <p:spPr>
          <a:xfrm>
            <a:off x="9965092" y="4935794"/>
            <a:ext cx="2019473" cy="1179462"/>
          </a:xfrm>
          <a:prstGeom prst="wedgeRoundRectCallout">
            <a:avLst>
              <a:gd name="adj1" fmla="val -48527"/>
              <a:gd name="adj2" fmla="val 17410"/>
              <a:gd name="adj3" fmla="val 16667"/>
            </a:avLst>
          </a:prstGeom>
          <a:solidFill>
            <a:srgbClr val="E87D1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Retour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4C87976-990A-410B-A5EB-ECE2CE4BA3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15728"/>
          <a:stretch/>
        </p:blipFill>
        <p:spPr>
          <a:xfrm>
            <a:off x="585516" y="1676400"/>
            <a:ext cx="41388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88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5855956" y="1163991"/>
            <a:ext cx="4413378" cy="2147087"/>
          </a:xfrm>
          <a:prstGeom prst="wedgeRoundRectCallout">
            <a:avLst>
              <a:gd name="adj1" fmla="val -78157"/>
              <a:gd name="adj2" fmla="val 34354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Oui, bravo!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Google Shape;222;p31">
            <a:extLst>
              <a:ext uri="{FF2B5EF4-FFF2-40B4-BE49-F238E27FC236}">
                <a16:creationId xmlns:a16="http://schemas.microsoft.com/office/drawing/2014/main" id="{EC3EDD25-89D3-46ED-9175-0F85B52FA9BB}"/>
              </a:ext>
            </a:extLst>
          </p:cNvPr>
          <p:cNvSpPr txBox="1"/>
          <p:nvPr/>
        </p:nvSpPr>
        <p:spPr>
          <a:xfrm>
            <a:off x="5738840" y="3681773"/>
            <a:ext cx="5889524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Trebuchet MS"/>
                <a:cs typeface="Trebuchet MS"/>
                <a:sym typeface="Trebuchet MS"/>
              </a:rPr>
              <a:t>Vous avez trouvé la cinquième clé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104F75"/>
                </a:solidFill>
                <a:latin typeface="Century Gothic" panose="020F0302020204030204"/>
                <a:ea typeface="Trebuchet MS"/>
                <a:cs typeface="Trebuchet MS"/>
                <a:sym typeface="Trebuchet MS"/>
              </a:rPr>
              <a:t>Inscriv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Trebuchet MS"/>
                <a:cs typeface="Trebuchet MS"/>
                <a:sym typeface="Trebuchet MS"/>
              </a:rPr>
              <a:t>ez la lettre, puis cliquez sur la clé pour continuer...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104F7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Google Shape;169;p25">
            <a:extLst>
              <a:ext uri="{FF2B5EF4-FFF2-40B4-BE49-F238E27FC236}">
                <a16:creationId xmlns:a16="http://schemas.microsoft.com/office/drawing/2014/main" id="{C08E90D8-6721-4F74-B349-BBC83AAB287D}"/>
              </a:ext>
            </a:extLst>
          </p:cNvPr>
          <p:cNvSpPr txBox="1"/>
          <p:nvPr/>
        </p:nvSpPr>
        <p:spPr>
          <a:xfrm>
            <a:off x="8251524" y="5104954"/>
            <a:ext cx="864155" cy="80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Arial Rounded"/>
                <a:ea typeface="+mn-ea"/>
                <a:cs typeface="+mn-cs"/>
                <a:sym typeface="Arial Rounded"/>
              </a:rPr>
              <a:t>B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104F7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arrow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3ACE269-14C5-400B-B48B-4F6D742814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9" t="32545" r="15467" b="46119"/>
          <a:stretch/>
        </p:blipFill>
        <p:spPr>
          <a:xfrm>
            <a:off x="8062645" y="4855595"/>
            <a:ext cx="3917605" cy="1298882"/>
          </a:xfrm>
          <a:prstGeom prst="rect">
            <a:avLst/>
          </a:prstGeom>
        </p:spPr>
      </p:pic>
      <p:pic>
        <p:nvPicPr>
          <p:cNvPr id="10" name="Picture 9" descr="A yellow rubber duck&#10;&#10;Description automatically generated with low confidence">
            <a:extLst>
              <a:ext uri="{FF2B5EF4-FFF2-40B4-BE49-F238E27FC236}">
                <a16:creationId xmlns:a16="http://schemas.microsoft.com/office/drawing/2014/main" id="{89F2DBB1-A207-4EB8-925A-56453FBFEF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14400" b="10703"/>
          <a:stretch/>
        </p:blipFill>
        <p:spPr>
          <a:xfrm>
            <a:off x="380756" y="1930400"/>
            <a:ext cx="4523838" cy="378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29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656878B-1ADF-4558-ADCA-884A15F55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99" cy="5908989"/>
          </a:xfrm>
          <a:prstGeom prst="rect">
            <a:avLst/>
          </a:prstGeom>
        </p:spPr>
      </p:pic>
      <p:sp>
        <p:nvSpPr>
          <p:cNvPr id="10" name="Google Shape;230;p32">
            <a:extLst>
              <a:ext uri="{FF2B5EF4-FFF2-40B4-BE49-F238E27FC236}">
                <a16:creationId xmlns:a16="http://schemas.microsoft.com/office/drawing/2014/main" id="{986CE92C-DAC2-401D-9472-A6685821846D}"/>
              </a:ext>
            </a:extLst>
          </p:cNvPr>
          <p:cNvSpPr/>
          <p:nvPr/>
        </p:nvSpPr>
        <p:spPr>
          <a:xfrm>
            <a:off x="0" y="5908989"/>
            <a:ext cx="12192000" cy="481967"/>
          </a:xfrm>
          <a:prstGeom prst="rect">
            <a:avLst/>
          </a:prstGeom>
          <a:blipFill rotWithShape="1">
            <a:blip r:embed="rId4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2122713" y="1860850"/>
            <a:ext cx="4413378" cy="2147087"/>
          </a:xfrm>
          <a:prstGeom prst="wedgeRoundRectCallout">
            <a:avLst>
              <a:gd name="adj1" fmla="val -72660"/>
              <a:gd name="adj2" fmla="val 44349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Et voici le bureau de mes parents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Cliquez sur la porte pour entrer.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DCC7403-8F3A-4CFE-BFC4-C837044DF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3" y="4007937"/>
            <a:ext cx="2370111" cy="2210938"/>
          </a:xfrm>
          <a:prstGeom prst="rect">
            <a:avLst/>
          </a:prstGeom>
        </p:spPr>
      </p:pic>
      <p:pic>
        <p:nvPicPr>
          <p:cNvPr id="4" name="Picture 3" descr="A room with white doors&#10;&#10;Description automatically generated with low confidence">
            <a:hlinkClick r:id="rId7" action="ppaction://hlinksldjump"/>
            <a:extLst>
              <a:ext uri="{FF2B5EF4-FFF2-40B4-BE49-F238E27FC236}">
                <a16:creationId xmlns:a16="http://schemas.microsoft.com/office/drawing/2014/main" id="{2FC4E1E5-7562-4454-A3CC-D9DF527C84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3" t="24903" r="45709" b="44141"/>
          <a:stretch/>
        </p:blipFill>
        <p:spPr>
          <a:xfrm>
            <a:off x="7315199" y="1072034"/>
            <a:ext cx="2370111" cy="483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3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on a desk&#10;&#10;Description automatically generated with medium confidence">
            <a:extLst>
              <a:ext uri="{FF2B5EF4-FFF2-40B4-BE49-F238E27FC236}">
                <a16:creationId xmlns:a16="http://schemas.microsoft.com/office/drawing/2014/main" id="{A404E1D2-EA92-4D0C-85E8-74BA95364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1120"/>
          </a:xfrm>
          <a:prstGeom prst="rect">
            <a:avLst/>
          </a:prstGeom>
        </p:spPr>
      </p:pic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4" name="Picture 6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386E1E0-0883-4071-8FEE-C8D1F82CE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59" y="4221497"/>
            <a:ext cx="2370111" cy="2210938"/>
          </a:xfrm>
          <a:prstGeom prst="rect">
            <a:avLst/>
          </a:prstGeom>
        </p:spPr>
      </p:pic>
      <p:sp>
        <p:nvSpPr>
          <p:cNvPr id="15" name="Google Shape;480;p13">
            <a:hlinkClick r:id="rId6" action="ppaction://hlinksldjump"/>
            <a:extLst>
              <a:ext uri="{FF2B5EF4-FFF2-40B4-BE49-F238E27FC236}">
                <a16:creationId xmlns:a16="http://schemas.microsoft.com/office/drawing/2014/main" id="{C1DCB8A9-1485-43DD-BDCD-B10576AA09C2}"/>
              </a:ext>
            </a:extLst>
          </p:cNvPr>
          <p:cNvSpPr/>
          <p:nvPr/>
        </p:nvSpPr>
        <p:spPr>
          <a:xfrm>
            <a:off x="5394960" y="4154438"/>
            <a:ext cx="6514960" cy="559683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1. </a:t>
            </a:r>
            <a:r>
              <a:rPr lang="fr-FR" sz="2400" dirty="0">
                <a:solidFill>
                  <a:prstClr val="white"/>
                </a:solidFill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Papa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aime écrire de ses amis par email.</a:t>
            </a:r>
          </a:p>
        </p:txBody>
      </p:sp>
      <p:sp>
        <p:nvSpPr>
          <p:cNvPr id="16" name="Google Shape;480;p13">
            <a:hlinkClick r:id="rId7" action="ppaction://hlinksldjump"/>
            <a:extLst>
              <a:ext uri="{FF2B5EF4-FFF2-40B4-BE49-F238E27FC236}">
                <a16:creationId xmlns:a16="http://schemas.microsoft.com/office/drawing/2014/main" id="{A24FD381-3EFD-40FF-930F-17A68B25F922}"/>
              </a:ext>
            </a:extLst>
          </p:cNvPr>
          <p:cNvSpPr/>
          <p:nvPr/>
        </p:nvSpPr>
        <p:spPr>
          <a:xfrm>
            <a:off x="5394960" y="5455480"/>
            <a:ext cx="6514960" cy="559683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2. </a:t>
            </a:r>
            <a:r>
              <a:rPr lang="fr-FR" sz="2400" dirty="0">
                <a:solidFill>
                  <a:prstClr val="white"/>
                </a:solidFill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Papa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aime écrire </a:t>
            </a:r>
            <a:r>
              <a:rPr lang="fr-FR" sz="2400" dirty="0">
                <a:solidFill>
                  <a:prstClr val="white"/>
                </a:solidFill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à ses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 amis par email.</a:t>
            </a:r>
          </a:p>
        </p:txBody>
      </p:sp>
      <p:sp>
        <p:nvSpPr>
          <p:cNvPr id="17" name="Google Shape;480;p13">
            <a:hlinkClick r:id="rId6" action="ppaction://hlinksldjump"/>
            <a:extLst>
              <a:ext uri="{FF2B5EF4-FFF2-40B4-BE49-F238E27FC236}">
                <a16:creationId xmlns:a16="http://schemas.microsoft.com/office/drawing/2014/main" id="{3332CC22-60E6-4361-930C-04158F689DF8}"/>
              </a:ext>
            </a:extLst>
          </p:cNvPr>
          <p:cNvSpPr/>
          <p:nvPr/>
        </p:nvSpPr>
        <p:spPr>
          <a:xfrm>
            <a:off x="5394960" y="4800461"/>
            <a:ext cx="6514960" cy="559683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3. </a:t>
            </a:r>
            <a:r>
              <a:rPr lang="fr-FR" sz="2400" dirty="0">
                <a:solidFill>
                  <a:prstClr val="white"/>
                </a:solidFill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Papa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aime écrire </a:t>
            </a:r>
            <a:r>
              <a:rPr lang="fr-FR" sz="2400" dirty="0">
                <a:solidFill>
                  <a:prstClr val="white"/>
                </a:solidFill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à son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amis par email.</a:t>
            </a:r>
          </a:p>
        </p:txBody>
      </p:sp>
      <p:sp>
        <p:nvSpPr>
          <p:cNvPr id="18" name="Google Shape;480;p13">
            <a:extLst>
              <a:ext uri="{FF2B5EF4-FFF2-40B4-BE49-F238E27FC236}">
                <a16:creationId xmlns:a16="http://schemas.microsoft.com/office/drawing/2014/main" id="{6B3750E4-4B21-45D2-B396-256F67D93018}"/>
              </a:ext>
            </a:extLst>
          </p:cNvPr>
          <p:cNvSpPr/>
          <p:nvPr/>
        </p:nvSpPr>
        <p:spPr>
          <a:xfrm>
            <a:off x="153092" y="1119560"/>
            <a:ext cx="11885815" cy="535695"/>
          </a:xfrm>
          <a:prstGeom prst="wedgeRoundRectCallout">
            <a:avLst>
              <a:gd name="adj1" fmla="val -32528"/>
              <a:gd name="adj2" fmla="val 4694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Comment dire en français, “Dad likes to write to his friends by email” ?</a:t>
            </a:r>
          </a:p>
        </p:txBody>
      </p:sp>
    </p:spTree>
    <p:extLst>
      <p:ext uri="{BB962C8B-B14F-4D97-AF65-F5344CB8AC3E}">
        <p14:creationId xmlns:p14="http://schemas.microsoft.com/office/powerpoint/2010/main" val="3069124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5477069" y="1267917"/>
            <a:ext cx="4413378" cy="2147087"/>
          </a:xfrm>
          <a:prstGeom prst="wedgeRoundRectCallout">
            <a:avLst>
              <a:gd name="adj1" fmla="val -78157"/>
              <a:gd name="adj2" fmla="val 34354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Non, désolé.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rebuchet MS"/>
              </a:rPr>
              <a:t>Essayez encore!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Google Shape;480;p13">
            <a:hlinkClick r:id="rId4" action="ppaction://hlinksldjump"/>
            <a:extLst>
              <a:ext uri="{FF2B5EF4-FFF2-40B4-BE49-F238E27FC236}">
                <a16:creationId xmlns:a16="http://schemas.microsoft.com/office/drawing/2014/main" id="{01612206-0C37-4D7E-8A2D-C89B293C5B15}"/>
              </a:ext>
            </a:extLst>
          </p:cNvPr>
          <p:cNvSpPr/>
          <p:nvPr/>
        </p:nvSpPr>
        <p:spPr>
          <a:xfrm>
            <a:off x="9965092" y="4935794"/>
            <a:ext cx="2019473" cy="1179462"/>
          </a:xfrm>
          <a:prstGeom prst="wedgeRoundRectCallout">
            <a:avLst>
              <a:gd name="adj1" fmla="val -48527"/>
              <a:gd name="adj2" fmla="val 17410"/>
              <a:gd name="adj3" fmla="val 16667"/>
            </a:avLst>
          </a:prstGeom>
          <a:solidFill>
            <a:srgbClr val="E87D1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Retour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BE68653-274C-4AD4-B221-2A39FA8F0E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15728"/>
          <a:stretch/>
        </p:blipFill>
        <p:spPr>
          <a:xfrm>
            <a:off x="585516" y="1676400"/>
            <a:ext cx="41388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51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5855956" y="1163991"/>
            <a:ext cx="4413378" cy="2147087"/>
          </a:xfrm>
          <a:prstGeom prst="wedgeRoundRectCallout">
            <a:avLst>
              <a:gd name="adj1" fmla="val -78157"/>
              <a:gd name="adj2" fmla="val 34354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Oui, bravo!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Google Shape;222;p31">
            <a:extLst>
              <a:ext uri="{FF2B5EF4-FFF2-40B4-BE49-F238E27FC236}">
                <a16:creationId xmlns:a16="http://schemas.microsoft.com/office/drawing/2014/main" id="{EC3EDD25-89D3-46ED-9175-0F85B52FA9BB}"/>
              </a:ext>
            </a:extLst>
          </p:cNvPr>
          <p:cNvSpPr txBox="1"/>
          <p:nvPr/>
        </p:nvSpPr>
        <p:spPr>
          <a:xfrm>
            <a:off x="5738840" y="3681773"/>
            <a:ext cx="5889524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Trebuchet MS"/>
                <a:cs typeface="Trebuchet MS"/>
                <a:sym typeface="Trebuchet MS"/>
              </a:rPr>
              <a:t>Vous avez trouvé la sixième clé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104F75"/>
                </a:solidFill>
                <a:latin typeface="Century Gothic" panose="020F0302020204030204"/>
                <a:ea typeface="Trebuchet MS"/>
                <a:cs typeface="Trebuchet MS"/>
                <a:sym typeface="Trebuchet MS"/>
              </a:rPr>
              <a:t>Inscriv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Trebuchet MS"/>
                <a:cs typeface="Trebuchet MS"/>
                <a:sym typeface="Trebuchet MS"/>
              </a:rPr>
              <a:t>ez la lettre, puis cliquez sur la clé pour continuer...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104F7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Google Shape;169;p25">
            <a:extLst>
              <a:ext uri="{FF2B5EF4-FFF2-40B4-BE49-F238E27FC236}">
                <a16:creationId xmlns:a16="http://schemas.microsoft.com/office/drawing/2014/main" id="{C08E90D8-6721-4F74-B349-BBC83AAB287D}"/>
              </a:ext>
            </a:extLst>
          </p:cNvPr>
          <p:cNvSpPr txBox="1"/>
          <p:nvPr/>
        </p:nvSpPr>
        <p:spPr>
          <a:xfrm>
            <a:off x="8251524" y="5104954"/>
            <a:ext cx="864155" cy="80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Arial Rounded"/>
                <a:ea typeface="+mn-ea"/>
                <a:cs typeface="+mn-cs"/>
                <a:sym typeface="Arial Rounded"/>
              </a:rPr>
              <a:t>A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104F7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arrow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3ACE269-14C5-400B-B48B-4F6D742814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9" t="32545" r="15467" b="46119"/>
          <a:stretch/>
        </p:blipFill>
        <p:spPr>
          <a:xfrm>
            <a:off x="8080936" y="4848540"/>
            <a:ext cx="3917605" cy="1298882"/>
          </a:xfrm>
          <a:prstGeom prst="rect">
            <a:avLst/>
          </a:prstGeom>
        </p:spPr>
      </p:pic>
      <p:pic>
        <p:nvPicPr>
          <p:cNvPr id="10" name="Picture 9" descr="A yellow rubber duck&#10;&#10;Description automatically generated with low confidence">
            <a:extLst>
              <a:ext uri="{FF2B5EF4-FFF2-40B4-BE49-F238E27FC236}">
                <a16:creationId xmlns:a16="http://schemas.microsoft.com/office/drawing/2014/main" id="{F36706BB-0640-4AC1-90F3-392023789F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14400" b="10703"/>
          <a:stretch/>
        </p:blipFill>
        <p:spPr>
          <a:xfrm>
            <a:off x="380756" y="1930400"/>
            <a:ext cx="4523838" cy="378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06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A28A11E-6124-4250-9331-17A668552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2191999" cy="5853289"/>
          </a:xfrm>
          <a:prstGeom prst="rect">
            <a:avLst/>
          </a:prstGeom>
        </p:spPr>
      </p:pic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2122713" y="1860850"/>
            <a:ext cx="4781940" cy="2147087"/>
          </a:xfrm>
          <a:prstGeom prst="wedgeRoundRectCallout">
            <a:avLst>
              <a:gd name="adj1" fmla="val -72660"/>
              <a:gd name="adj2" fmla="val 44349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Et voici la cuisine.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J’aime bien manger!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Cliquez sur la porte pour entrer.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close up of wood&#10;&#10;Description automatically generated with low confidence">
            <a:extLst>
              <a:ext uri="{FF2B5EF4-FFF2-40B4-BE49-F238E27FC236}">
                <a16:creationId xmlns:a16="http://schemas.microsoft.com/office/drawing/2014/main" id="{E537CCEB-4492-49D5-98E2-0E0897E734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830543"/>
            <a:ext cx="12192002" cy="598049"/>
          </a:xfrm>
          <a:prstGeom prst="rect">
            <a:avLst/>
          </a:prstGeom>
        </p:spPr>
      </p:pic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DCC7403-8F3A-4CFE-BFC4-C837044DF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3" y="4007937"/>
            <a:ext cx="2370111" cy="2210938"/>
          </a:xfrm>
          <a:prstGeom prst="rect">
            <a:avLst/>
          </a:prstGeom>
        </p:spPr>
      </p:pic>
      <p:pic>
        <p:nvPicPr>
          <p:cNvPr id="6" name="Picture 5" descr="A room with white doors&#10;&#10;Description automatically generated with low confidence">
            <a:extLst>
              <a:ext uri="{FF2B5EF4-FFF2-40B4-BE49-F238E27FC236}">
                <a16:creationId xmlns:a16="http://schemas.microsoft.com/office/drawing/2014/main" id="{86F11E7B-E876-4658-B751-550DA9CB8D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3" t="24785" r="60269" b="44453"/>
          <a:stretch/>
        </p:blipFill>
        <p:spPr>
          <a:xfrm>
            <a:off x="7801908" y="1004712"/>
            <a:ext cx="2303146" cy="482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44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floor, wall, kitchen&#10;&#10;Description automatically generated">
            <a:extLst>
              <a:ext uri="{FF2B5EF4-FFF2-40B4-BE49-F238E27FC236}">
                <a16:creationId xmlns:a16="http://schemas.microsoft.com/office/drawing/2014/main" id="{A1368A18-669F-4927-B59A-F62ACCBDF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1469"/>
          </a:xfrm>
          <a:prstGeom prst="rect">
            <a:avLst/>
          </a:prstGeom>
        </p:spPr>
      </p:pic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149288" y="1286983"/>
            <a:ext cx="5316792" cy="1801657"/>
          </a:xfrm>
          <a:prstGeom prst="wedgeRoundRectCallout">
            <a:avLst>
              <a:gd name="adj1" fmla="val 27112"/>
              <a:gd name="adj2" fmla="val 101148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prstClr val="white"/>
                </a:solidFill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Comment dire en français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, “For breakfast, I asked mum to make pancakes with me.” ?</a:t>
            </a: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4" name="Picture 6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386E1E0-0883-4071-8FEE-C8D1F82CE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14" y="4191847"/>
            <a:ext cx="2370111" cy="2210938"/>
          </a:xfrm>
          <a:prstGeom prst="rect">
            <a:avLst/>
          </a:prstGeom>
        </p:spPr>
      </p:pic>
      <p:sp>
        <p:nvSpPr>
          <p:cNvPr id="18" name="Google Shape;480;p13">
            <a:hlinkClick r:id="rId6" action="ppaction://hlinksldjump"/>
            <a:extLst>
              <a:ext uri="{FF2B5EF4-FFF2-40B4-BE49-F238E27FC236}">
                <a16:creationId xmlns:a16="http://schemas.microsoft.com/office/drawing/2014/main" id="{24115033-5EA8-4BCF-9D6C-A109686F7386}"/>
              </a:ext>
            </a:extLst>
          </p:cNvPr>
          <p:cNvSpPr/>
          <p:nvPr/>
        </p:nvSpPr>
        <p:spPr>
          <a:xfrm>
            <a:off x="7315200" y="1666240"/>
            <a:ext cx="4594720" cy="1624508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1. Pour le </a:t>
            </a:r>
            <a:r>
              <a:rPr kumimoji="0" lang="fr-FR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petit-déjeuner,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j’ai demandé de maman* de faire des crêpes avec moi.</a:t>
            </a:r>
            <a:endParaRPr kumimoji="0" lang="fr-FR" sz="24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19" name="Google Shape;480;p13">
            <a:hlinkClick r:id="rId6" action="ppaction://hlinksldjump"/>
            <a:extLst>
              <a:ext uri="{FF2B5EF4-FFF2-40B4-BE49-F238E27FC236}">
                <a16:creationId xmlns:a16="http://schemas.microsoft.com/office/drawing/2014/main" id="{2A58BDA9-F6C5-45B1-A15F-05EB1D5DD649}"/>
              </a:ext>
            </a:extLst>
          </p:cNvPr>
          <p:cNvSpPr/>
          <p:nvPr/>
        </p:nvSpPr>
        <p:spPr>
          <a:xfrm>
            <a:off x="7335758" y="3357334"/>
            <a:ext cx="4594719" cy="1371600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2. Pour le </a:t>
            </a:r>
            <a:r>
              <a:rPr kumimoji="0" lang="fr-FR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petit-déjeuner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, j’ai demandé aux maman de faire des crêpes avec moi.</a:t>
            </a:r>
          </a:p>
        </p:txBody>
      </p:sp>
      <p:sp>
        <p:nvSpPr>
          <p:cNvPr id="20" name="Google Shape;480;p13">
            <a:hlinkClick r:id="rId7" action="ppaction://hlinksldjump"/>
            <a:extLst>
              <a:ext uri="{FF2B5EF4-FFF2-40B4-BE49-F238E27FC236}">
                <a16:creationId xmlns:a16="http://schemas.microsoft.com/office/drawing/2014/main" id="{6BCAAAF5-9ACB-411F-A6A8-A986DC12D65A}"/>
              </a:ext>
            </a:extLst>
          </p:cNvPr>
          <p:cNvSpPr/>
          <p:nvPr/>
        </p:nvSpPr>
        <p:spPr>
          <a:xfrm>
            <a:off x="7335758" y="4795520"/>
            <a:ext cx="4594719" cy="1371600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3. Pour le </a:t>
            </a:r>
            <a:r>
              <a:rPr kumimoji="0" lang="fr-FR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petit-déjeuner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, j’ai demandé à maman de faire des crêpes avec moi.</a:t>
            </a:r>
          </a:p>
        </p:txBody>
      </p:sp>
      <p:pic>
        <p:nvPicPr>
          <p:cNvPr id="9" name="Picture 8" descr="A stack of pancakes with blueberries and strawberries on top&#10;&#10;Description automatically generated with medium confidence">
            <a:extLst>
              <a:ext uri="{FF2B5EF4-FFF2-40B4-BE49-F238E27FC236}">
                <a16:creationId xmlns:a16="http://schemas.microsoft.com/office/drawing/2014/main" id="{5F7A8FB1-C07D-4BE6-B592-AB6C51DAAE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07" y="4043134"/>
            <a:ext cx="3135086" cy="1632237"/>
          </a:xfrm>
          <a:prstGeom prst="rect">
            <a:avLst/>
          </a:prstGeom>
        </p:spPr>
      </p:pic>
      <p:sp>
        <p:nvSpPr>
          <p:cNvPr id="15" name="Google Shape;480;p13">
            <a:hlinkClick r:id="rId9" action="ppaction://hlinksldjump"/>
            <a:extLst>
              <a:ext uri="{FF2B5EF4-FFF2-40B4-BE49-F238E27FC236}">
                <a16:creationId xmlns:a16="http://schemas.microsoft.com/office/drawing/2014/main" id="{9FEE2CA2-CE21-4245-B6BF-A004DBF5422D}"/>
              </a:ext>
            </a:extLst>
          </p:cNvPr>
          <p:cNvSpPr/>
          <p:nvPr/>
        </p:nvSpPr>
        <p:spPr>
          <a:xfrm>
            <a:off x="111966" y="5914858"/>
            <a:ext cx="2692193" cy="404238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*</a:t>
            </a:r>
            <a:r>
              <a:rPr lang="fr-FR" sz="2000" b="1" dirty="0">
                <a:solidFill>
                  <a:prstClr val="white"/>
                </a:solidFill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maman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 (</a:t>
            </a: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f) 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= mum</a:t>
            </a:r>
          </a:p>
        </p:txBody>
      </p:sp>
    </p:spTree>
    <p:extLst>
      <p:ext uri="{BB962C8B-B14F-4D97-AF65-F5344CB8AC3E}">
        <p14:creationId xmlns:p14="http://schemas.microsoft.com/office/powerpoint/2010/main" val="1417393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9059917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103" y="313235"/>
            <a:ext cx="7651531" cy="707849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V</a:t>
            </a:r>
            <a:r>
              <a:rPr lang="en-GB" sz="3600" b="1" dirty="0" err="1">
                <a:solidFill>
                  <a:schemeClr val="bg1"/>
                </a:solidFill>
              </a:rPr>
              <a:t>erb</a:t>
            </a:r>
            <a:r>
              <a:rPr lang="en-GB" sz="3600" b="1" dirty="0">
                <a:solidFill>
                  <a:schemeClr val="bg1"/>
                </a:solidFill>
              </a:rPr>
              <a:t> + à or de + noun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11188-B433-5A4A-A669-78C0EE9B8445}"/>
              </a:ext>
            </a:extLst>
          </p:cNvPr>
          <p:cNvSpPr txBox="1"/>
          <p:nvPr/>
        </p:nvSpPr>
        <p:spPr>
          <a:xfrm>
            <a:off x="254818" y="1399811"/>
            <a:ext cx="11176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As you know, many French verbs can be followed by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à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or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de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plus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a noun.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E2152C-6A35-4CF8-A220-C892FD4F8136}"/>
              </a:ext>
            </a:extLst>
          </p:cNvPr>
          <p:cNvSpPr txBox="1"/>
          <p:nvPr/>
        </p:nvSpPr>
        <p:spPr>
          <a:xfrm>
            <a:off x="5904641" y="2257430"/>
            <a:ext cx="5352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Feminine noun: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de la + noun</a:t>
            </a:r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7222BD-EE1E-401C-8C1B-51ED18D54E02}"/>
              </a:ext>
            </a:extLst>
          </p:cNvPr>
          <p:cNvSpPr txBox="1"/>
          <p:nvPr/>
        </p:nvSpPr>
        <p:spPr>
          <a:xfrm>
            <a:off x="5904641" y="4148220"/>
            <a:ext cx="4267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Feminine noun: 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à la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+ noun</a:t>
            </a:r>
            <a:endParaRPr lang="fr-F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932AA-7C45-42A8-894B-FCDF19F5A24B}"/>
              </a:ext>
            </a:extLst>
          </p:cNvPr>
          <p:cNvSpPr txBox="1"/>
          <p:nvPr/>
        </p:nvSpPr>
        <p:spPr>
          <a:xfrm>
            <a:off x="5904641" y="2693580"/>
            <a:ext cx="5841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Masculine noun: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du + noun</a:t>
            </a:r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Google Shape;480;p13">
            <a:hlinkClick r:id="rId4" action="ppaction://hlinksldjump"/>
            <a:extLst>
              <a:ext uri="{FF2B5EF4-FFF2-40B4-BE49-F238E27FC236}">
                <a16:creationId xmlns:a16="http://schemas.microsoft.com/office/drawing/2014/main" id="{C664A88C-9AC8-44A7-82BB-50D48452AC34}"/>
              </a:ext>
            </a:extLst>
          </p:cNvPr>
          <p:cNvSpPr/>
          <p:nvPr/>
        </p:nvSpPr>
        <p:spPr>
          <a:xfrm>
            <a:off x="254820" y="2190285"/>
            <a:ext cx="4804687" cy="1677631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Using a </a:t>
            </a:r>
            <a:r>
              <a:rPr lang="en-GB" sz="2400" b="1" dirty="0">
                <a:solidFill>
                  <a:srgbClr val="E87D1E"/>
                </a:solidFill>
              </a:rPr>
              <a:t>verb + de + noun: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(including talking about playing a musical instrument)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5" name="Google Shape;480;p13">
            <a:hlinkClick r:id="rId4" action="ppaction://hlinksldjump"/>
            <a:extLst>
              <a:ext uri="{FF2B5EF4-FFF2-40B4-BE49-F238E27FC236}">
                <a16:creationId xmlns:a16="http://schemas.microsoft.com/office/drawing/2014/main" id="{CBCCBF70-391C-4A09-B68F-840B6A8B50E4}"/>
              </a:ext>
            </a:extLst>
          </p:cNvPr>
          <p:cNvSpPr/>
          <p:nvPr/>
        </p:nvSpPr>
        <p:spPr>
          <a:xfrm>
            <a:off x="254819" y="4046758"/>
            <a:ext cx="4804687" cy="1677631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Using a </a:t>
            </a:r>
            <a:r>
              <a:rPr lang="en-GB" sz="2400" b="1" dirty="0">
                <a:solidFill>
                  <a:srgbClr val="E87D1E"/>
                </a:solidFill>
              </a:rPr>
              <a:t>verb + à + noun  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(including talking about playing sports and games)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6193B9-77CC-45E1-AA65-82826D9F8807}"/>
              </a:ext>
            </a:extLst>
          </p:cNvPr>
          <p:cNvSpPr txBox="1"/>
          <p:nvPr/>
        </p:nvSpPr>
        <p:spPr>
          <a:xfrm>
            <a:off x="5904641" y="4572372"/>
            <a:ext cx="4267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Masculine noun: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au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+ noun</a:t>
            </a:r>
            <a:endParaRPr lang="fr-F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8D25E0-7BEA-4163-B5C1-DBCCBD642EAD}"/>
              </a:ext>
            </a:extLst>
          </p:cNvPr>
          <p:cNvSpPr txBox="1"/>
          <p:nvPr/>
        </p:nvSpPr>
        <p:spPr>
          <a:xfrm>
            <a:off x="5904641" y="5420676"/>
            <a:ext cx="4267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Plural: 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aux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+ noun</a:t>
            </a:r>
            <a:endParaRPr lang="fr-F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5282B3-5508-4663-821B-C62263E96C77}"/>
              </a:ext>
            </a:extLst>
          </p:cNvPr>
          <p:cNvSpPr txBox="1"/>
          <p:nvPr/>
        </p:nvSpPr>
        <p:spPr>
          <a:xfrm>
            <a:off x="5904641" y="3129730"/>
            <a:ext cx="6197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Before a vowel or [h] (m/f):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de l’ + noun</a:t>
            </a:r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964EEB-4409-4864-9486-E41368C20488}"/>
              </a:ext>
            </a:extLst>
          </p:cNvPr>
          <p:cNvSpPr txBox="1"/>
          <p:nvPr/>
        </p:nvSpPr>
        <p:spPr>
          <a:xfrm>
            <a:off x="5904641" y="3565879"/>
            <a:ext cx="4509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Plural: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des + noun</a:t>
            </a:r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62B045-87FB-4833-B164-F1427C6B28C6}"/>
              </a:ext>
            </a:extLst>
          </p:cNvPr>
          <p:cNvSpPr txBox="1"/>
          <p:nvPr/>
        </p:nvSpPr>
        <p:spPr>
          <a:xfrm>
            <a:off x="5904641" y="4996524"/>
            <a:ext cx="6200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Before a vowel or [h] (m/f): 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l’ + noun</a:t>
            </a:r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8" name="Picture 17" descr="A picture containing music, guitar&#10;&#10;Description automatically generated">
            <a:extLst>
              <a:ext uri="{FF2B5EF4-FFF2-40B4-BE49-F238E27FC236}">
                <a16:creationId xmlns:a16="http://schemas.microsoft.com/office/drawing/2014/main" id="{8A810A68-1EFE-4F8B-9553-BE7D5234B5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95" y="2261705"/>
            <a:ext cx="812080" cy="1624159"/>
          </a:xfrm>
          <a:prstGeom prst="rect">
            <a:avLst/>
          </a:prstGeom>
        </p:spPr>
      </p:pic>
      <p:pic>
        <p:nvPicPr>
          <p:cNvPr id="22" name="Picture 21" descr="A tennis racket and a ball&#10;&#10;Description automatically generated with medium confidence">
            <a:extLst>
              <a:ext uri="{FF2B5EF4-FFF2-40B4-BE49-F238E27FC236}">
                <a16:creationId xmlns:a16="http://schemas.microsoft.com/office/drawing/2014/main" id="{E46EFA95-ECC7-482F-8041-82F8A14CD9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62847">
            <a:off x="4626862" y="4523063"/>
            <a:ext cx="1454541" cy="727271"/>
          </a:xfrm>
          <a:prstGeom prst="rect">
            <a:avLst/>
          </a:prstGeom>
        </p:spPr>
      </p:pic>
      <p:sp>
        <p:nvSpPr>
          <p:cNvPr id="23" name="Google Shape;480;p13">
            <a:hlinkClick r:id="rId4" action="ppaction://hlinksldjump"/>
            <a:extLst>
              <a:ext uri="{FF2B5EF4-FFF2-40B4-BE49-F238E27FC236}">
                <a16:creationId xmlns:a16="http://schemas.microsoft.com/office/drawing/2014/main" id="{9928F607-5729-4760-BEF4-4B2A4192E3A4}"/>
              </a:ext>
            </a:extLst>
          </p:cNvPr>
          <p:cNvSpPr/>
          <p:nvPr/>
        </p:nvSpPr>
        <p:spPr>
          <a:xfrm>
            <a:off x="5843175" y="2290913"/>
            <a:ext cx="6094005" cy="1677631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</a:rPr>
              <a:t>Je joue </a:t>
            </a:r>
            <a:r>
              <a:rPr lang="fr-FR" sz="3600" b="1" dirty="0">
                <a:solidFill>
                  <a:srgbClr val="E87D1E"/>
                </a:solidFill>
              </a:rPr>
              <a:t>de la </a:t>
            </a:r>
            <a:r>
              <a:rPr lang="fr-FR" sz="3600" dirty="0">
                <a:solidFill>
                  <a:schemeClr val="bg1"/>
                </a:solidFill>
              </a:rPr>
              <a:t>guitare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guitare (f)</a:t>
            </a:r>
          </a:p>
        </p:txBody>
      </p:sp>
      <p:sp>
        <p:nvSpPr>
          <p:cNvPr id="24" name="Google Shape;480;p13">
            <a:hlinkClick r:id="rId4" action="ppaction://hlinksldjump"/>
            <a:extLst>
              <a:ext uri="{FF2B5EF4-FFF2-40B4-BE49-F238E27FC236}">
                <a16:creationId xmlns:a16="http://schemas.microsoft.com/office/drawing/2014/main" id="{FBF84EF7-F309-4236-B024-AD4D265A3ED1}"/>
              </a:ext>
            </a:extLst>
          </p:cNvPr>
          <p:cNvSpPr/>
          <p:nvPr/>
        </p:nvSpPr>
        <p:spPr>
          <a:xfrm>
            <a:off x="5843175" y="4148220"/>
            <a:ext cx="6094005" cy="1677631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</a:rPr>
              <a:t>Je joue </a:t>
            </a:r>
            <a:r>
              <a:rPr lang="fr-FR" sz="3600" b="1" dirty="0">
                <a:solidFill>
                  <a:srgbClr val="E87D1E"/>
                </a:solidFill>
              </a:rPr>
              <a:t>au</a:t>
            </a:r>
            <a:r>
              <a:rPr lang="fr-FR" sz="3600" dirty="0">
                <a:solidFill>
                  <a:schemeClr val="bg1"/>
                </a:solidFill>
              </a:rPr>
              <a:t> tennis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tennis (m)</a:t>
            </a:r>
          </a:p>
        </p:txBody>
      </p:sp>
    </p:spTree>
    <p:extLst>
      <p:ext uri="{BB962C8B-B14F-4D97-AF65-F5344CB8AC3E}">
        <p14:creationId xmlns:p14="http://schemas.microsoft.com/office/powerpoint/2010/main" val="320231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4" grpId="0" animBg="1"/>
      <p:bldP spid="15" grpId="0" animBg="1"/>
      <p:bldP spid="16" grpId="0"/>
      <p:bldP spid="17" grpId="0"/>
      <p:bldP spid="19" grpId="0"/>
      <p:bldP spid="20" grpId="0"/>
      <p:bldP spid="21" grpId="0"/>
      <p:bldP spid="23" grpId="0" animBg="1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5477069" y="1267917"/>
            <a:ext cx="4413378" cy="2147087"/>
          </a:xfrm>
          <a:prstGeom prst="wedgeRoundRectCallout">
            <a:avLst>
              <a:gd name="adj1" fmla="val -78157"/>
              <a:gd name="adj2" fmla="val 34354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Non, désolé.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rebuchet MS"/>
              </a:rPr>
              <a:t>Essayez encore!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Google Shape;480;p13">
            <a:hlinkClick r:id="rId4" action="ppaction://hlinksldjump"/>
            <a:extLst>
              <a:ext uri="{FF2B5EF4-FFF2-40B4-BE49-F238E27FC236}">
                <a16:creationId xmlns:a16="http://schemas.microsoft.com/office/drawing/2014/main" id="{01612206-0C37-4D7E-8A2D-C89B293C5B15}"/>
              </a:ext>
            </a:extLst>
          </p:cNvPr>
          <p:cNvSpPr/>
          <p:nvPr/>
        </p:nvSpPr>
        <p:spPr>
          <a:xfrm>
            <a:off x="9965092" y="4935794"/>
            <a:ext cx="2019473" cy="1179462"/>
          </a:xfrm>
          <a:prstGeom prst="wedgeRoundRectCallout">
            <a:avLst>
              <a:gd name="adj1" fmla="val -48527"/>
              <a:gd name="adj2" fmla="val 17410"/>
              <a:gd name="adj3" fmla="val 16667"/>
            </a:avLst>
          </a:prstGeom>
          <a:solidFill>
            <a:srgbClr val="E87D1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Retour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C6F2A4E-B68C-4B49-8144-29B04C0475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15728"/>
          <a:stretch/>
        </p:blipFill>
        <p:spPr>
          <a:xfrm>
            <a:off x="585516" y="1676400"/>
            <a:ext cx="41388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05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5855956" y="1163991"/>
            <a:ext cx="4413378" cy="2147087"/>
          </a:xfrm>
          <a:prstGeom prst="wedgeRoundRectCallout">
            <a:avLst>
              <a:gd name="adj1" fmla="val -78157"/>
              <a:gd name="adj2" fmla="val 34354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Oui, bravo!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Google Shape;222;p31">
            <a:extLst>
              <a:ext uri="{FF2B5EF4-FFF2-40B4-BE49-F238E27FC236}">
                <a16:creationId xmlns:a16="http://schemas.microsoft.com/office/drawing/2014/main" id="{EC3EDD25-89D3-46ED-9175-0F85B52FA9BB}"/>
              </a:ext>
            </a:extLst>
          </p:cNvPr>
          <p:cNvSpPr txBox="1"/>
          <p:nvPr/>
        </p:nvSpPr>
        <p:spPr>
          <a:xfrm>
            <a:off x="5738840" y="3681773"/>
            <a:ext cx="5889524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Trebuchet MS"/>
                <a:cs typeface="Trebuchet MS"/>
                <a:sym typeface="Trebuchet MS"/>
              </a:rPr>
              <a:t>Vous avez trouvé la septième clé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104F75"/>
                </a:solidFill>
                <a:latin typeface="Century Gothic" panose="020F0302020204030204"/>
                <a:ea typeface="Trebuchet MS"/>
                <a:cs typeface="Trebuchet MS"/>
                <a:sym typeface="Trebuchet MS"/>
              </a:rPr>
              <a:t>Inscriv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Trebuchet MS"/>
                <a:cs typeface="Trebuchet MS"/>
                <a:sym typeface="Trebuchet MS"/>
              </a:rPr>
              <a:t>ez la lettre, puis cliquez sur la clé pour continuer...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104F7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Google Shape;169;p25">
            <a:extLst>
              <a:ext uri="{FF2B5EF4-FFF2-40B4-BE49-F238E27FC236}">
                <a16:creationId xmlns:a16="http://schemas.microsoft.com/office/drawing/2014/main" id="{C08E90D8-6721-4F74-B349-BBC83AAB287D}"/>
              </a:ext>
            </a:extLst>
          </p:cNvPr>
          <p:cNvSpPr txBox="1"/>
          <p:nvPr/>
        </p:nvSpPr>
        <p:spPr>
          <a:xfrm>
            <a:off x="8251524" y="5104954"/>
            <a:ext cx="864155" cy="80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Arial Rounded"/>
                <a:ea typeface="+mn-ea"/>
                <a:cs typeface="+mn-cs"/>
                <a:sym typeface="Arial Rounded"/>
              </a:rPr>
              <a:t>O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104F7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arrow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3ACE269-14C5-400B-B48B-4F6D742814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9" t="32545" r="15467" b="46119"/>
          <a:stretch/>
        </p:blipFill>
        <p:spPr>
          <a:xfrm>
            <a:off x="8080936" y="4776004"/>
            <a:ext cx="3917605" cy="1298882"/>
          </a:xfrm>
          <a:prstGeom prst="rect">
            <a:avLst/>
          </a:prstGeom>
        </p:spPr>
      </p:pic>
      <p:pic>
        <p:nvPicPr>
          <p:cNvPr id="10" name="Picture 9" descr="A yellow rubber duck&#10;&#10;Description automatically generated with low confidence">
            <a:extLst>
              <a:ext uri="{FF2B5EF4-FFF2-40B4-BE49-F238E27FC236}">
                <a16:creationId xmlns:a16="http://schemas.microsoft.com/office/drawing/2014/main" id="{05C3129D-71C0-4141-A340-52FF1B2D95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14400" b="10703"/>
          <a:stretch/>
        </p:blipFill>
        <p:spPr>
          <a:xfrm>
            <a:off x="380756" y="1930400"/>
            <a:ext cx="4523838" cy="378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59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9EDF48-6A68-473C-8451-2D5C6A430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5844"/>
            <a:ext cx="12192000" cy="844956"/>
          </a:xfrm>
          <a:prstGeom prst="rect">
            <a:avLst/>
          </a:prstGeom>
        </p:spPr>
      </p:pic>
      <p:pic>
        <p:nvPicPr>
          <p:cNvPr id="7" name="Picture 6" descr="A window in a brick wall&#10;&#10;Description automatically generated with medium confidence">
            <a:extLst>
              <a:ext uri="{FF2B5EF4-FFF2-40B4-BE49-F238E27FC236}">
                <a16:creationId xmlns:a16="http://schemas.microsoft.com/office/drawing/2014/main" id="{6FC4DD0B-602B-4C1E-87DC-9B10A8320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51252"/>
          </a:xfrm>
          <a:prstGeom prst="rect">
            <a:avLst/>
          </a:prstGeom>
        </p:spPr>
      </p:pic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pic>
        <p:nvPicPr>
          <p:cNvPr id="5" name="Picture 4" descr="A picture containing building, outdoor, door, blue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7D8C50B7-BF9E-4B07-88BE-57031F3CB1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9489" r="14366" b="24148"/>
          <a:stretch/>
        </p:blipFill>
        <p:spPr>
          <a:xfrm>
            <a:off x="5654430" y="1391230"/>
            <a:ext cx="5967884" cy="4260022"/>
          </a:xfrm>
          <a:prstGeom prst="rect">
            <a:avLst/>
          </a:prstGeom>
        </p:spPr>
      </p:pic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351283" y="1359275"/>
            <a:ext cx="5063998" cy="1985632"/>
          </a:xfrm>
          <a:prstGeom prst="wedgeRoundRectCallout">
            <a:avLst>
              <a:gd name="adj1" fmla="val -33300"/>
              <a:gd name="adj2" fmla="val 79393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Et voici le garage.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Cliquez sur la porte pour 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trouver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 l’activité préférée de ma famille.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DCC7403-8F3A-4CFE-BFC4-C837044DFE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3" y="4007937"/>
            <a:ext cx="2370111" cy="221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053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rick, building, ground, wall&#10;&#10;Description automatically generated">
            <a:extLst>
              <a:ext uri="{FF2B5EF4-FFF2-40B4-BE49-F238E27FC236}">
                <a16:creationId xmlns:a16="http://schemas.microsoft.com/office/drawing/2014/main" id="{6C67642D-EF02-4FDC-B037-DC56FD184C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"/>
          <a:stretch/>
        </p:blipFill>
        <p:spPr>
          <a:xfrm>
            <a:off x="0" y="0"/>
            <a:ext cx="12192000" cy="6391469"/>
          </a:xfrm>
          <a:prstGeom prst="rect">
            <a:avLst/>
          </a:prstGeom>
        </p:spPr>
      </p:pic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271802" y="1230999"/>
            <a:ext cx="3806888" cy="1579338"/>
          </a:xfrm>
          <a:prstGeom prst="wedgeRoundRectCallout">
            <a:avLst>
              <a:gd name="adj1" fmla="val -28614"/>
              <a:gd name="adj2" fmla="val 12236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Je vais faire quelle activité avec ma famille demain?</a:t>
            </a:r>
          </a:p>
        </p:txBody>
      </p:sp>
      <p:pic>
        <p:nvPicPr>
          <p:cNvPr id="64" name="Picture 6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386E1E0-0883-4071-8FEE-C8D1F82CE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2" y="4092322"/>
            <a:ext cx="2370111" cy="2210938"/>
          </a:xfrm>
          <a:prstGeom prst="rect">
            <a:avLst/>
          </a:prstGeom>
        </p:spPr>
      </p:pic>
      <p:sp>
        <p:nvSpPr>
          <p:cNvPr id="18" name="Google Shape;480;p13">
            <a:hlinkClick r:id="rId6" action="ppaction://hlinksldjump"/>
            <a:extLst>
              <a:ext uri="{FF2B5EF4-FFF2-40B4-BE49-F238E27FC236}">
                <a16:creationId xmlns:a16="http://schemas.microsoft.com/office/drawing/2014/main" id="{24115033-5EA8-4BCF-9D6C-A109686F7386}"/>
              </a:ext>
            </a:extLst>
          </p:cNvPr>
          <p:cNvSpPr/>
          <p:nvPr/>
        </p:nvSpPr>
        <p:spPr>
          <a:xfrm>
            <a:off x="7741921" y="1410316"/>
            <a:ext cx="4167999" cy="1073341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1. Demain, je vais faire du vélo avec ma famille.</a:t>
            </a:r>
          </a:p>
        </p:txBody>
      </p:sp>
      <p:pic>
        <p:nvPicPr>
          <p:cNvPr id="16" name="Picture 15" descr="A yellow and black bicycle&#10;&#10;Description automatically generated with medium confidence">
            <a:extLst>
              <a:ext uri="{FF2B5EF4-FFF2-40B4-BE49-F238E27FC236}">
                <a16:creationId xmlns:a16="http://schemas.microsoft.com/office/drawing/2014/main" id="{A4BC2FCF-EC3D-470B-831F-3EB5E157C9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62" y="3355130"/>
            <a:ext cx="2761443" cy="1583915"/>
          </a:xfrm>
          <a:prstGeom prst="rect">
            <a:avLst/>
          </a:prstGeom>
        </p:spPr>
      </p:pic>
      <p:sp>
        <p:nvSpPr>
          <p:cNvPr id="19" name="Google Shape;480;p13">
            <a:hlinkClick r:id="rId8" action="ppaction://hlinksldjump"/>
            <a:extLst>
              <a:ext uri="{FF2B5EF4-FFF2-40B4-BE49-F238E27FC236}">
                <a16:creationId xmlns:a16="http://schemas.microsoft.com/office/drawing/2014/main" id="{2A58BDA9-F6C5-45B1-A15F-05EB1D5DD649}"/>
              </a:ext>
            </a:extLst>
          </p:cNvPr>
          <p:cNvSpPr/>
          <p:nvPr/>
        </p:nvSpPr>
        <p:spPr>
          <a:xfrm>
            <a:off x="7741921" y="2659063"/>
            <a:ext cx="4178278" cy="1073341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2. Demain, je vais faire de la vélo avec ma famille.</a:t>
            </a:r>
          </a:p>
        </p:txBody>
      </p:sp>
      <p:sp>
        <p:nvSpPr>
          <p:cNvPr id="20" name="Google Shape;480;p13">
            <a:hlinkClick r:id="rId8" action="ppaction://hlinksldjump"/>
            <a:extLst>
              <a:ext uri="{FF2B5EF4-FFF2-40B4-BE49-F238E27FC236}">
                <a16:creationId xmlns:a16="http://schemas.microsoft.com/office/drawing/2014/main" id="{6BCAAAF5-9ACB-411F-A6A8-A986DC12D65A}"/>
              </a:ext>
            </a:extLst>
          </p:cNvPr>
          <p:cNvSpPr/>
          <p:nvPr/>
        </p:nvSpPr>
        <p:spPr>
          <a:xfrm>
            <a:off x="7752200" y="3893972"/>
            <a:ext cx="4178278" cy="1073341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3. Demain, je vais faire des vélo avec ma famille.</a:t>
            </a:r>
          </a:p>
        </p:txBody>
      </p:sp>
      <p:pic>
        <p:nvPicPr>
          <p:cNvPr id="21" name="Picture 20" descr="A picture containing text, bicycle, transport, chain&#10;&#10;Description automatically generated">
            <a:extLst>
              <a:ext uri="{FF2B5EF4-FFF2-40B4-BE49-F238E27FC236}">
                <a16:creationId xmlns:a16="http://schemas.microsoft.com/office/drawing/2014/main" id="{CA336EAB-7826-4AE4-ABD5-1098CA711B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59" y="3333526"/>
            <a:ext cx="2804165" cy="1583915"/>
          </a:xfrm>
          <a:prstGeom prst="rect">
            <a:avLst/>
          </a:prstGeom>
        </p:spPr>
      </p:pic>
      <p:pic>
        <p:nvPicPr>
          <p:cNvPr id="23" name="Picture 2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342B12D-C5E4-4113-B6AE-B0B7841A86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87" y="4060853"/>
            <a:ext cx="2393108" cy="1379777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1925D001-78B7-4701-947E-683EA07DEC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574" y="4667462"/>
            <a:ext cx="2432110" cy="1540970"/>
          </a:xfrm>
          <a:prstGeom prst="rect">
            <a:avLst/>
          </a:prstGeom>
        </p:spPr>
      </p:pic>
      <p:pic>
        <p:nvPicPr>
          <p:cNvPr id="11" name="Picture 10" descr="A picture containing transport, bicycle, wheel&#10;&#10;Description automatically generated">
            <a:extLst>
              <a:ext uri="{FF2B5EF4-FFF2-40B4-BE49-F238E27FC236}">
                <a16:creationId xmlns:a16="http://schemas.microsoft.com/office/drawing/2014/main" id="{8642E9B2-1EB2-4F13-8E6B-034925AD57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54" y="4711763"/>
            <a:ext cx="2057693" cy="1591497"/>
          </a:xfrm>
          <a:prstGeom prst="rect">
            <a:avLst/>
          </a:prstGeom>
        </p:spPr>
      </p:pic>
      <p:pic>
        <p:nvPicPr>
          <p:cNvPr id="25" name="Picture 2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4781C34F-ECDD-4B8D-A7FC-40C7893E040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/>
          <a:stretch/>
        </p:blipFill>
        <p:spPr>
          <a:xfrm>
            <a:off x="4440982" y="1611321"/>
            <a:ext cx="3060441" cy="126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62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5477069" y="1267917"/>
            <a:ext cx="4413378" cy="2147087"/>
          </a:xfrm>
          <a:prstGeom prst="wedgeRoundRectCallout">
            <a:avLst>
              <a:gd name="adj1" fmla="val -78157"/>
              <a:gd name="adj2" fmla="val 34354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Non, désolé.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rebuchet MS"/>
              </a:rPr>
              <a:t>Essayez encore!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Google Shape;480;p13">
            <a:hlinkClick r:id="rId4" action="ppaction://hlinksldjump"/>
            <a:extLst>
              <a:ext uri="{FF2B5EF4-FFF2-40B4-BE49-F238E27FC236}">
                <a16:creationId xmlns:a16="http://schemas.microsoft.com/office/drawing/2014/main" id="{01612206-0C37-4D7E-8A2D-C89B293C5B15}"/>
              </a:ext>
            </a:extLst>
          </p:cNvPr>
          <p:cNvSpPr/>
          <p:nvPr/>
        </p:nvSpPr>
        <p:spPr>
          <a:xfrm>
            <a:off x="9965092" y="4935794"/>
            <a:ext cx="2019473" cy="1179462"/>
          </a:xfrm>
          <a:prstGeom prst="wedgeRoundRectCallout">
            <a:avLst>
              <a:gd name="adj1" fmla="val -48527"/>
              <a:gd name="adj2" fmla="val 17410"/>
              <a:gd name="adj3" fmla="val 16667"/>
            </a:avLst>
          </a:prstGeom>
          <a:solidFill>
            <a:srgbClr val="E87D1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Retour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BD9D53C-C1F4-400B-8CF3-18FE0AD65B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15728"/>
          <a:stretch/>
        </p:blipFill>
        <p:spPr>
          <a:xfrm>
            <a:off x="585516" y="1676400"/>
            <a:ext cx="41388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637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5855956" y="1163991"/>
            <a:ext cx="4413378" cy="2147087"/>
          </a:xfrm>
          <a:prstGeom prst="wedgeRoundRectCallout">
            <a:avLst>
              <a:gd name="adj1" fmla="val -78157"/>
              <a:gd name="adj2" fmla="val 34354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Oui, bravo!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Google Shape;222;p31">
            <a:extLst>
              <a:ext uri="{FF2B5EF4-FFF2-40B4-BE49-F238E27FC236}">
                <a16:creationId xmlns:a16="http://schemas.microsoft.com/office/drawing/2014/main" id="{EC3EDD25-89D3-46ED-9175-0F85B52FA9BB}"/>
              </a:ext>
            </a:extLst>
          </p:cNvPr>
          <p:cNvSpPr txBox="1"/>
          <p:nvPr/>
        </p:nvSpPr>
        <p:spPr>
          <a:xfrm>
            <a:off x="5738840" y="3681773"/>
            <a:ext cx="5889524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Trebuchet MS"/>
                <a:cs typeface="Trebuchet MS"/>
                <a:sym typeface="Trebuchet MS"/>
              </a:rPr>
              <a:t>Vous avez trouvé la huitième clé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104F75"/>
                </a:solidFill>
                <a:latin typeface="Century Gothic" panose="020F0302020204030204"/>
                <a:ea typeface="Trebuchet MS"/>
                <a:cs typeface="Trebuchet MS"/>
                <a:sym typeface="Trebuchet MS"/>
              </a:rPr>
              <a:t>Inscriv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Trebuchet MS"/>
                <a:cs typeface="Trebuchet MS"/>
                <a:sym typeface="Trebuchet MS"/>
              </a:rPr>
              <a:t>ez la lettre, puis cliquez sur la clé pour continuer...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104F7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Google Shape;169;p25">
            <a:extLst>
              <a:ext uri="{FF2B5EF4-FFF2-40B4-BE49-F238E27FC236}">
                <a16:creationId xmlns:a16="http://schemas.microsoft.com/office/drawing/2014/main" id="{C08E90D8-6721-4F74-B349-BBC83AAB287D}"/>
              </a:ext>
            </a:extLst>
          </p:cNvPr>
          <p:cNvSpPr txBox="1"/>
          <p:nvPr/>
        </p:nvSpPr>
        <p:spPr>
          <a:xfrm>
            <a:off x="8251524" y="5104954"/>
            <a:ext cx="864155" cy="80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Arial Rounded"/>
                <a:ea typeface="+mn-ea"/>
                <a:cs typeface="+mn-cs"/>
                <a:sym typeface="Arial Rounded"/>
              </a:rPr>
              <a:t>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104F7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arrow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3ACE269-14C5-400B-B48B-4F6D742814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9" t="32545" r="15467" b="46119"/>
          <a:stretch/>
        </p:blipFill>
        <p:spPr>
          <a:xfrm>
            <a:off x="8080936" y="4752277"/>
            <a:ext cx="3917605" cy="1298882"/>
          </a:xfrm>
          <a:prstGeom prst="rect">
            <a:avLst/>
          </a:prstGeom>
        </p:spPr>
      </p:pic>
      <p:pic>
        <p:nvPicPr>
          <p:cNvPr id="10" name="Picture 9" descr="A yellow rubber duck&#10;&#10;Description automatically generated with low confidence">
            <a:extLst>
              <a:ext uri="{FF2B5EF4-FFF2-40B4-BE49-F238E27FC236}">
                <a16:creationId xmlns:a16="http://schemas.microsoft.com/office/drawing/2014/main" id="{97CD8E45-D223-4C52-B328-0F0E73F262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14400" b="10703"/>
          <a:stretch/>
        </p:blipFill>
        <p:spPr>
          <a:xfrm>
            <a:off x="380756" y="1930400"/>
            <a:ext cx="4523838" cy="378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660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ree, outdoor, plant, surrounded&#10;&#10;Description automatically generated">
            <a:extLst>
              <a:ext uri="{FF2B5EF4-FFF2-40B4-BE49-F238E27FC236}">
                <a16:creationId xmlns:a16="http://schemas.microsoft.com/office/drawing/2014/main" id="{E933ADE9-E3A3-4CB2-B4EC-768C50EFF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203"/>
            <a:ext cx="12192000" cy="6382139"/>
          </a:xfrm>
          <a:prstGeom prst="rect">
            <a:avLst/>
          </a:prstGeom>
        </p:spPr>
      </p:pic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5607698" y="1296193"/>
            <a:ext cx="6223518" cy="2410519"/>
          </a:xfrm>
          <a:prstGeom prst="wedgeRoundRectCallout">
            <a:avLst>
              <a:gd name="adj1" fmla="val 10928"/>
              <a:gd name="adj2" fmla="val 64256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Bravo! Vous avez trouvé toutes les clés!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You have escaped from my house!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Your last task is to unscramble the letters you have written down to reveal France’s most popular sport.</a:t>
            </a:r>
          </a:p>
        </p:txBody>
      </p:sp>
      <p:pic>
        <p:nvPicPr>
          <p:cNvPr id="64" name="Picture 6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386E1E0-0883-4071-8FEE-C8D1F82CE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401" y="4148998"/>
            <a:ext cx="2370111" cy="221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06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377;p48" descr="Blue Sky Thinking Group | LinkedIn">
            <a:extLst>
              <a:ext uri="{FF2B5EF4-FFF2-40B4-BE49-F238E27FC236}">
                <a16:creationId xmlns:a16="http://schemas.microsoft.com/office/drawing/2014/main" id="{F3E874D7-B1CC-45B5-8B8D-8B14A6C9EBB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191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lose-up of some grass&#10;&#10;Description automatically generated with medium confidence">
            <a:extLst>
              <a:ext uri="{FF2B5EF4-FFF2-40B4-BE49-F238E27FC236}">
                <a16:creationId xmlns:a16="http://schemas.microsoft.com/office/drawing/2014/main" id="{D2259794-3C79-4365-AA26-23C0993E8A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55"/>
          <a:stretch/>
        </p:blipFill>
        <p:spPr>
          <a:xfrm>
            <a:off x="0" y="5191760"/>
            <a:ext cx="12192000" cy="1207825"/>
          </a:xfrm>
          <a:prstGeom prst="rect">
            <a:avLst/>
          </a:prstGeom>
        </p:spPr>
      </p:pic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game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6988630" y="942809"/>
            <a:ext cx="4749280" cy="2486191"/>
          </a:xfrm>
          <a:prstGeom prst="wedgeRoundRectCallout">
            <a:avLst>
              <a:gd name="adj1" fmla="val 19488"/>
              <a:gd name="adj2" fmla="val 6586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Oui, bravo!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Les français aiment jouer au FOOTBALL !!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Allez les Bleus!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Au revoir!</a:t>
            </a:r>
          </a:p>
        </p:txBody>
      </p:sp>
      <p:pic>
        <p:nvPicPr>
          <p:cNvPr id="64" name="Picture 6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386E1E0-0883-4071-8FEE-C8D1F82CEE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270" y="4086290"/>
            <a:ext cx="2370111" cy="2210938"/>
          </a:xfrm>
          <a:prstGeom prst="rect">
            <a:avLst/>
          </a:prstGeom>
        </p:spPr>
      </p:pic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D7619F1-0A53-433D-8F80-F82ED41386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1" y="1141361"/>
            <a:ext cx="5411755" cy="51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945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Verbs like entendre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033687" y="159271"/>
            <a:ext cx="1876234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9F18FC-1E50-40B0-91AC-36BA896007A3}"/>
              </a:ext>
            </a:extLst>
          </p:cNvPr>
          <p:cNvSpPr txBox="1"/>
          <p:nvPr/>
        </p:nvSpPr>
        <p:spPr>
          <a:xfrm>
            <a:off x="180000" y="1296000"/>
            <a:ext cx="117299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				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			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	 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		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		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			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				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		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		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A0FA81-0E87-4F0F-BFFF-DC3C48737077}"/>
              </a:ext>
            </a:extLst>
          </p:cNvPr>
          <p:cNvSpPr txBox="1"/>
          <p:nvPr/>
        </p:nvSpPr>
        <p:spPr>
          <a:xfrm>
            <a:off x="98951" y="1243491"/>
            <a:ext cx="61946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Remember verbs like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entendre: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07C4EF-8A60-46C9-8A1E-D37AF2E9692C}"/>
              </a:ext>
            </a:extLst>
          </p:cNvPr>
          <p:cNvSpPr txBox="1"/>
          <p:nvPr/>
        </p:nvSpPr>
        <p:spPr>
          <a:xfrm>
            <a:off x="1314159" y="1702853"/>
            <a:ext cx="11919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I hear</a:t>
            </a:r>
            <a:endParaRPr lang="fr-FR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C61E7F-6F56-4FFE-A977-55BC1B57AFD9}"/>
              </a:ext>
            </a:extLst>
          </p:cNvPr>
          <p:cNvSpPr txBox="1"/>
          <p:nvPr/>
        </p:nvSpPr>
        <p:spPr>
          <a:xfrm>
            <a:off x="1027288" y="2271043"/>
            <a:ext cx="1765708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j’entends</a:t>
            </a:r>
            <a:endParaRPr lang="fr-FR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DCA259-BE3B-4E46-A84A-5F92E031EC20}"/>
              </a:ext>
            </a:extLst>
          </p:cNvPr>
          <p:cNvSpPr txBox="1"/>
          <p:nvPr/>
        </p:nvSpPr>
        <p:spPr>
          <a:xfrm>
            <a:off x="4892178" y="1702853"/>
            <a:ext cx="2150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you </a:t>
            </a:r>
            <a:r>
              <a:rPr lang="en-US" sz="2400" baseline="-25000" dirty="0">
                <a:solidFill>
                  <a:schemeClr val="accent5">
                    <a:lumMod val="50000"/>
                  </a:schemeClr>
                </a:solidFill>
              </a:rPr>
              <a:t>[sing.]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wait</a:t>
            </a:r>
            <a:endParaRPr lang="fr-FR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75C537-20E0-4DD5-A2DD-12CD1EC5ED5B}"/>
              </a:ext>
            </a:extLst>
          </p:cNvPr>
          <p:cNvSpPr txBox="1"/>
          <p:nvPr/>
        </p:nvSpPr>
        <p:spPr>
          <a:xfrm>
            <a:off x="5084736" y="2271043"/>
            <a:ext cx="1765708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tu attends</a:t>
            </a:r>
            <a:endParaRPr lang="fr-FR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9BBE8B-2087-4DA1-83CB-8BEFCFF28D40}"/>
              </a:ext>
            </a:extLst>
          </p:cNvPr>
          <p:cNvSpPr txBox="1"/>
          <p:nvPr/>
        </p:nvSpPr>
        <p:spPr>
          <a:xfrm>
            <a:off x="9067929" y="1702853"/>
            <a:ext cx="19972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he answers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59D6DF-B9DD-4F4A-8D8C-C243AA8DD136}"/>
              </a:ext>
            </a:extLst>
          </p:cNvPr>
          <p:cNvSpPr txBox="1"/>
          <p:nvPr/>
        </p:nvSpPr>
        <p:spPr>
          <a:xfrm>
            <a:off x="9275073" y="2271043"/>
            <a:ext cx="1582935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il répond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7136FA-F9FF-4FF1-B795-EC8F32FB7206}"/>
              </a:ext>
            </a:extLst>
          </p:cNvPr>
          <p:cNvSpPr txBox="1"/>
          <p:nvPr/>
        </p:nvSpPr>
        <p:spPr>
          <a:xfrm>
            <a:off x="1181759" y="2858553"/>
            <a:ext cx="1456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we lose</a:t>
            </a:r>
            <a:endParaRPr lang="fr-FR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DE8F9E-9F84-48B0-9AB1-7B3E62C7266B}"/>
              </a:ext>
            </a:extLst>
          </p:cNvPr>
          <p:cNvSpPr txBox="1"/>
          <p:nvPr/>
        </p:nvSpPr>
        <p:spPr>
          <a:xfrm>
            <a:off x="714736" y="3430429"/>
            <a:ext cx="2390813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nous perdons</a:t>
            </a:r>
            <a:endParaRPr lang="fr-FR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714DCC-60C4-4345-AC1D-36F5066DC323}"/>
              </a:ext>
            </a:extLst>
          </p:cNvPr>
          <p:cNvSpPr txBox="1"/>
          <p:nvPr/>
        </p:nvSpPr>
        <p:spPr>
          <a:xfrm>
            <a:off x="4493043" y="2858553"/>
            <a:ext cx="2949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you </a:t>
            </a:r>
            <a:r>
              <a:rPr lang="en-US" sz="2400" baseline="-25000" dirty="0">
                <a:solidFill>
                  <a:schemeClr val="accent5">
                    <a:lumMod val="50000"/>
                  </a:schemeClr>
                </a:solidFill>
              </a:rPr>
              <a:t>[pl./fml]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depend</a:t>
            </a:r>
            <a:endParaRPr lang="fr-FR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4C244B-74F6-4802-8EFE-95FC328162EF}"/>
              </a:ext>
            </a:extLst>
          </p:cNvPr>
          <p:cNvSpPr txBox="1"/>
          <p:nvPr/>
        </p:nvSpPr>
        <p:spPr>
          <a:xfrm>
            <a:off x="4669178" y="3430429"/>
            <a:ext cx="2596824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vous dépendez</a:t>
            </a:r>
            <a:endParaRPr lang="fr-FR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579F59-7183-4080-A60A-26C3B802145E}"/>
              </a:ext>
            </a:extLst>
          </p:cNvPr>
          <p:cNvSpPr txBox="1"/>
          <p:nvPr/>
        </p:nvSpPr>
        <p:spPr>
          <a:xfrm>
            <a:off x="8591993" y="2858553"/>
            <a:ext cx="2949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they (m.) go down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E84706-0A71-405C-8945-5B1BD9E12A74}"/>
              </a:ext>
            </a:extLst>
          </p:cNvPr>
          <p:cNvSpPr txBox="1"/>
          <p:nvPr/>
        </p:nvSpPr>
        <p:spPr>
          <a:xfrm>
            <a:off x="8875271" y="3430429"/>
            <a:ext cx="2382538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ils descendent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DEDD5C-D2FD-49A4-9209-8AC55061AC3C}"/>
              </a:ext>
            </a:extLst>
          </p:cNvPr>
          <p:cNvSpPr txBox="1"/>
          <p:nvPr/>
        </p:nvSpPr>
        <p:spPr>
          <a:xfrm>
            <a:off x="1069701" y="3966299"/>
            <a:ext cx="16808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I answer</a:t>
            </a:r>
            <a:endParaRPr lang="fr-FR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F67C3E-8805-4B83-81A5-65AD9F49B131}"/>
              </a:ext>
            </a:extLst>
          </p:cNvPr>
          <p:cNvSpPr txBox="1"/>
          <p:nvPr/>
        </p:nvSpPr>
        <p:spPr>
          <a:xfrm>
            <a:off x="893217" y="4518563"/>
            <a:ext cx="2033850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je réponds</a:t>
            </a:r>
            <a:endParaRPr lang="fr-FR" sz="2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D52C3D2-7D82-4C9B-9DF3-0BB694C41053}"/>
              </a:ext>
            </a:extLst>
          </p:cNvPr>
          <p:cNvSpPr txBox="1"/>
          <p:nvPr/>
        </p:nvSpPr>
        <p:spPr>
          <a:xfrm>
            <a:off x="4900144" y="3966299"/>
            <a:ext cx="2134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you </a:t>
            </a:r>
            <a:r>
              <a:rPr lang="en-US" sz="2400" baseline="-25000" dirty="0">
                <a:solidFill>
                  <a:schemeClr val="accent5">
                    <a:lumMod val="50000"/>
                  </a:schemeClr>
                </a:solidFill>
              </a:rPr>
              <a:t>[sing.]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wait</a:t>
            </a:r>
            <a:endParaRPr lang="fr-FR" sz="2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FE545C-48D0-46E2-AF30-8DA248463F37}"/>
              </a:ext>
            </a:extLst>
          </p:cNvPr>
          <p:cNvSpPr txBox="1"/>
          <p:nvPr/>
        </p:nvSpPr>
        <p:spPr>
          <a:xfrm>
            <a:off x="5127149" y="4518563"/>
            <a:ext cx="1680882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tu attends</a:t>
            </a:r>
            <a:endParaRPr lang="fr-FR" sz="2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A5054F-2EF9-45C1-80B3-A6072855BAA1}"/>
              </a:ext>
            </a:extLst>
          </p:cNvPr>
          <p:cNvSpPr txBox="1"/>
          <p:nvPr/>
        </p:nvSpPr>
        <p:spPr>
          <a:xfrm>
            <a:off x="9226099" y="3966299"/>
            <a:ext cx="16808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she loses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45C73A9-5731-4C5D-9B1E-926D6523C9D7}"/>
              </a:ext>
            </a:extLst>
          </p:cNvPr>
          <p:cNvSpPr txBox="1"/>
          <p:nvPr/>
        </p:nvSpPr>
        <p:spPr>
          <a:xfrm>
            <a:off x="9226099" y="4518563"/>
            <a:ext cx="1680882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elle perd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2EC462-4F8A-4235-8A20-AA8F8B2693E3}"/>
              </a:ext>
            </a:extLst>
          </p:cNvPr>
          <p:cNvSpPr txBox="1"/>
          <p:nvPr/>
        </p:nvSpPr>
        <p:spPr>
          <a:xfrm>
            <a:off x="815446" y="5121810"/>
            <a:ext cx="2189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we put back</a:t>
            </a:r>
            <a:endParaRPr lang="fr-FR" sz="2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ACCB7BF-D8E3-4302-9166-945F8FC0D9A6}"/>
              </a:ext>
            </a:extLst>
          </p:cNvPr>
          <p:cNvSpPr txBox="1"/>
          <p:nvPr/>
        </p:nvSpPr>
        <p:spPr>
          <a:xfrm>
            <a:off x="619225" y="5637130"/>
            <a:ext cx="2581835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nous remettons</a:t>
            </a:r>
            <a:endParaRPr lang="fr-FR" sz="2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D06A30-798D-4DA3-B97C-4723BA790F9E}"/>
              </a:ext>
            </a:extLst>
          </p:cNvPr>
          <p:cNvSpPr txBox="1"/>
          <p:nvPr/>
        </p:nvSpPr>
        <p:spPr>
          <a:xfrm>
            <a:off x="4565688" y="5121810"/>
            <a:ext cx="28038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you </a:t>
            </a:r>
            <a:r>
              <a:rPr lang="en-US" sz="2400" baseline="-25000" dirty="0">
                <a:solidFill>
                  <a:schemeClr val="accent5">
                    <a:lumMod val="50000"/>
                  </a:schemeClr>
                </a:solidFill>
              </a:rPr>
              <a:t>[pl./fml]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answer</a:t>
            </a:r>
            <a:endParaRPr lang="fr-FR" sz="2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B60B7FE-3EBF-4202-8796-D2DA7918CA5E}"/>
              </a:ext>
            </a:extLst>
          </p:cNvPr>
          <p:cNvSpPr txBox="1"/>
          <p:nvPr/>
        </p:nvSpPr>
        <p:spPr>
          <a:xfrm>
            <a:off x="4725832" y="5637130"/>
            <a:ext cx="2483517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vous répondez</a:t>
            </a:r>
            <a:endParaRPr lang="fr-FR" sz="24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44B797B-9B3C-4798-970F-CFD4CE1C0FA5}"/>
              </a:ext>
            </a:extLst>
          </p:cNvPr>
          <p:cNvSpPr txBox="1"/>
          <p:nvPr/>
        </p:nvSpPr>
        <p:spPr>
          <a:xfrm>
            <a:off x="8976625" y="5121810"/>
            <a:ext cx="21798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they (f.) put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1A91300-A842-459C-AEC7-97DE3DCA32CE}"/>
              </a:ext>
            </a:extLst>
          </p:cNvPr>
          <p:cNvSpPr txBox="1"/>
          <p:nvPr/>
        </p:nvSpPr>
        <p:spPr>
          <a:xfrm>
            <a:off x="8985738" y="5637130"/>
            <a:ext cx="2161604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elles mettent</a:t>
            </a:r>
            <a:endParaRPr lang="fr-FR" sz="2400" dirty="0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53DEFF2-CD4E-49F9-B344-9515E97126BE}"/>
              </a:ext>
            </a:extLst>
          </p:cNvPr>
          <p:cNvSpPr/>
          <p:nvPr/>
        </p:nvSpPr>
        <p:spPr>
          <a:xfrm>
            <a:off x="401470" y="1729694"/>
            <a:ext cx="11389060" cy="4566785"/>
          </a:xfrm>
          <a:prstGeom prst="wedgeRoundRectCallout">
            <a:avLst>
              <a:gd name="adj1" fmla="val -20833"/>
              <a:gd name="adj2" fmla="val 46537"/>
              <a:gd name="adj3" fmla="val 16667"/>
            </a:avLst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Remember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, the </a:t>
            </a:r>
            <a:r>
              <a:rPr lang="en-GB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verbs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fr-FR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mettre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 and </a:t>
            </a:r>
            <a:r>
              <a:rPr lang="fr-FR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remettre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follows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this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pattern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, but the </a:t>
            </a:r>
            <a:r>
              <a:rPr lang="fr-FR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je, tu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, and </a:t>
            </a:r>
            <a:r>
              <a:rPr lang="fr-FR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il/elle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forms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 lose a </a:t>
            </a:r>
            <a:r>
              <a:rPr lang="fr-FR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‘t’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 and the </a:t>
            </a:r>
            <a:r>
              <a:rPr lang="en-GB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remaining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fr-FR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‘t’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becomes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 a SFC:</a:t>
            </a:r>
          </a:p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je mets, je remets = 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I put, I put back</a:t>
            </a:r>
          </a:p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tu mets, tu remets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fr-FR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= </a:t>
            </a:r>
            <a:r>
              <a:rPr lang="en-GB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you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fr-FR" sz="2800" baseline="-25000" dirty="0">
                <a:solidFill>
                  <a:prstClr val="white"/>
                </a:solidFill>
                <a:latin typeface="Century Gothic" panose="020B0502020202020204" pitchFamily="34" charset="0"/>
              </a:rPr>
              <a:t>[</a:t>
            </a:r>
            <a:r>
              <a:rPr lang="en-GB" sz="2800" baseline="-25000" dirty="0">
                <a:solidFill>
                  <a:prstClr val="white"/>
                </a:solidFill>
                <a:latin typeface="Century Gothic" panose="020B0502020202020204" pitchFamily="34" charset="0"/>
              </a:rPr>
              <a:t>sing</a:t>
            </a:r>
            <a:r>
              <a:rPr lang="fr-FR" sz="2800" baseline="-25000" dirty="0">
                <a:solidFill>
                  <a:prstClr val="white"/>
                </a:solidFill>
                <a:latin typeface="Century Gothic" panose="020B0502020202020204" pitchFamily="34" charset="0"/>
              </a:rPr>
              <a:t>.] 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put, </a:t>
            </a:r>
            <a:r>
              <a:rPr lang="en-GB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you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fr-FR" sz="2800" baseline="-25000" dirty="0">
                <a:solidFill>
                  <a:prstClr val="white"/>
                </a:solidFill>
                <a:latin typeface="Century Gothic" panose="020B0502020202020204" pitchFamily="34" charset="0"/>
              </a:rPr>
              <a:t>[</a:t>
            </a:r>
            <a:r>
              <a:rPr lang="en-GB" sz="2800" baseline="-25000" dirty="0">
                <a:solidFill>
                  <a:prstClr val="white"/>
                </a:solidFill>
                <a:latin typeface="Century Gothic" panose="020B0502020202020204" pitchFamily="34" charset="0"/>
              </a:rPr>
              <a:t>sing</a:t>
            </a:r>
            <a:r>
              <a:rPr lang="fr-FR" sz="2800" baseline="-25000" dirty="0">
                <a:solidFill>
                  <a:prstClr val="white"/>
                </a:solidFill>
                <a:latin typeface="Century Gothic" panose="020B0502020202020204" pitchFamily="34" charset="0"/>
              </a:rPr>
              <a:t>.] 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put back</a:t>
            </a:r>
          </a:p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il/elle met, il/elle remet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fr-FR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=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he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/</a:t>
            </a:r>
            <a:r>
              <a:rPr lang="en-GB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she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puts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he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/</a:t>
            </a:r>
            <a:r>
              <a:rPr lang="en-GB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she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puts</a:t>
            </a:r>
            <a:r>
              <a:rPr lang="fr-FR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 back</a:t>
            </a:r>
            <a:endParaRPr lang="fr-FR" sz="28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46FCD704-C092-445C-90BC-6678A08E40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7" r="7609"/>
          <a:stretch/>
        </p:blipFill>
        <p:spPr>
          <a:xfrm>
            <a:off x="7256617" y="172551"/>
            <a:ext cx="1551572" cy="147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3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3" grpId="0"/>
      <p:bldP spid="15" grpId="0" animBg="1"/>
      <p:bldP spid="17" grpId="0"/>
      <p:bldP spid="19" grpId="0" animBg="1"/>
      <p:bldP spid="21" grpId="0"/>
      <p:bldP spid="23" grpId="0" animBg="1"/>
      <p:bldP spid="25" grpId="0"/>
      <p:bldP spid="27" grpId="0" animBg="1"/>
      <p:bldP spid="29" grpId="0"/>
      <p:bldP spid="31" grpId="0" animBg="1"/>
      <p:bldP spid="33" grpId="0"/>
      <p:bldP spid="35" grpId="0" animBg="1"/>
      <p:bldP spid="37" grpId="0"/>
      <p:bldP spid="39" grpId="0" animBg="1"/>
      <p:bldP spid="41" grpId="0"/>
      <p:bldP spid="43" grpId="0" animBg="1"/>
      <p:bldP spid="45" grpId="0"/>
      <p:bldP spid="47" grpId="0" animBg="1"/>
      <p:bldP spid="49" grpId="0"/>
      <p:bldP spid="51" grpId="0" animBg="1"/>
      <p:bldP spid="53" grpId="0"/>
      <p:bldP spid="55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Le groupe de Stéphanie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51C940-ACE5-FD48-A09A-D04E7D00194B}"/>
              </a:ext>
            </a:extLst>
          </p:cNvPr>
          <p:cNvSpPr txBox="1"/>
          <p:nvPr/>
        </p:nvSpPr>
        <p:spPr>
          <a:xfrm>
            <a:off x="179999" y="1296000"/>
            <a:ext cx="11729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Stéphanie parle de son groupe. Coche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nous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ou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elles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Écris l’anglais.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56647004-679D-49E2-87D2-660EC1676DC5}"/>
              </a:ext>
            </a:extLst>
          </p:cNvPr>
          <p:cNvGraphicFramePr>
            <a:graphicFrameLocks noGrp="1"/>
          </p:cNvGraphicFramePr>
          <p:nvPr/>
        </p:nvGraphicFramePr>
        <p:xfrm>
          <a:off x="179999" y="1889673"/>
          <a:ext cx="11160000" cy="4358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369348808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02398214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982212427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5006897"/>
                    </a:ext>
                  </a:extLst>
                </a:gridCol>
                <a:gridCol w="5400000">
                  <a:extLst>
                    <a:ext uri="{9D8B030D-6E8A-4147-A177-3AD203B41FA5}">
                      <a16:colId xmlns:a16="http://schemas.microsoft.com/office/drawing/2014/main" val="407115552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43191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nous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elles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414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go down to the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863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go down to the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846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depend on the bus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392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put on a coat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60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lose/waste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983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wait at the door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231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don’t hear the mobile phone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961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don’t answer the message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845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hear the music from outside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583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put back the instruments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6004427"/>
                  </a:ext>
                </a:extLst>
              </a:tr>
            </a:tbl>
          </a:graphicData>
        </a:graphic>
      </p:graphicFrame>
      <p:sp>
        <p:nvSpPr>
          <p:cNvPr id="35" name="Action Button: Custom 16">
            <a:hlinkClick r:id="" action="ppaction://noaction" highlightClick="1">
              <a:snd r:embed="rId4" name="1. je joue de la guitare_beep.wav"/>
            </a:hlinkClick>
            <a:extLst>
              <a:ext uri="{FF2B5EF4-FFF2-40B4-BE49-F238E27FC236}">
                <a16:creationId xmlns:a16="http://schemas.microsoft.com/office/drawing/2014/main" id="{07E132B5-A5F9-42C7-AFCD-CFBFC7B2E481}"/>
              </a:ext>
            </a:extLst>
          </p:cNvPr>
          <p:cNvSpPr/>
          <p:nvPr/>
        </p:nvSpPr>
        <p:spPr>
          <a:xfrm>
            <a:off x="352502" y="225691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6" name="Action Button: Custom 16">
            <a:hlinkClick r:id="" action="ppaction://noaction" highlightClick="1">
              <a:snd r:embed="rId5" name="2. elles descendent_beep.wav"/>
            </a:hlinkClick>
            <a:extLst>
              <a:ext uri="{FF2B5EF4-FFF2-40B4-BE49-F238E27FC236}">
                <a16:creationId xmlns:a16="http://schemas.microsoft.com/office/drawing/2014/main" id="{0D6B507B-E620-4B4C-9D50-00ED1C572480}"/>
              </a:ext>
            </a:extLst>
          </p:cNvPr>
          <p:cNvSpPr/>
          <p:nvPr/>
        </p:nvSpPr>
        <p:spPr>
          <a:xfrm>
            <a:off x="352502" y="2651220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7" name="Action Button: Custom 16">
            <a:hlinkClick r:id="" action="ppaction://noaction" highlightClick="1">
              <a:snd r:embed="rId6" name="3. mais je depends_beep.wav"/>
            </a:hlinkClick>
            <a:extLst>
              <a:ext uri="{FF2B5EF4-FFF2-40B4-BE49-F238E27FC236}">
                <a16:creationId xmlns:a16="http://schemas.microsoft.com/office/drawing/2014/main" id="{31FCDA68-9D75-4FA6-B89B-274F269D8C8C}"/>
              </a:ext>
            </a:extLst>
          </p:cNvPr>
          <p:cNvSpPr/>
          <p:nvPr/>
        </p:nvSpPr>
        <p:spPr>
          <a:xfrm>
            <a:off x="352502" y="304552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8" name="Action Button: Custom 16">
            <a:hlinkClick r:id="" action="ppaction://noaction" highlightClick="1">
              <a:snd r:embed="rId7" name="4. je mets un manteau_beep.wav"/>
            </a:hlinkClick>
            <a:extLst>
              <a:ext uri="{FF2B5EF4-FFF2-40B4-BE49-F238E27FC236}">
                <a16:creationId xmlns:a16="http://schemas.microsoft.com/office/drawing/2014/main" id="{1B082D50-03E3-44E8-9E51-A7A38888A9EE}"/>
              </a:ext>
            </a:extLst>
          </p:cNvPr>
          <p:cNvSpPr/>
          <p:nvPr/>
        </p:nvSpPr>
        <p:spPr>
          <a:xfrm>
            <a:off x="352502" y="3439822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9" name="Action Button: Custom 16">
            <a:hlinkClick r:id="" action="ppaction://noaction" highlightClick="1">
              <a:snd r:embed="rId8" name="5. parfois jarrive_beep.wav"/>
            </a:hlinkClick>
            <a:extLst>
              <a:ext uri="{FF2B5EF4-FFF2-40B4-BE49-F238E27FC236}">
                <a16:creationId xmlns:a16="http://schemas.microsoft.com/office/drawing/2014/main" id="{9931F0CB-EBCA-4A22-9EF7-FA9D4548A592}"/>
              </a:ext>
            </a:extLst>
          </p:cNvPr>
          <p:cNvSpPr/>
          <p:nvPr/>
        </p:nvSpPr>
        <p:spPr>
          <a:xfrm>
            <a:off x="352502" y="383412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0" name="Action Button: Custom 16">
            <a:hlinkClick r:id="" action="ppaction://noaction" highlightClick="1">
              <a:snd r:embed="rId9" name="6. jattends a la porte_beep.wav"/>
            </a:hlinkClick>
            <a:extLst>
              <a:ext uri="{FF2B5EF4-FFF2-40B4-BE49-F238E27FC236}">
                <a16:creationId xmlns:a16="http://schemas.microsoft.com/office/drawing/2014/main" id="{2C36B8A9-B60C-4813-99E2-3AE8E5C38F8A}"/>
              </a:ext>
            </a:extLst>
          </p:cNvPr>
          <p:cNvSpPr/>
          <p:nvPr/>
        </p:nvSpPr>
        <p:spPr>
          <a:xfrm>
            <a:off x="352502" y="422842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1" name="Action Button: Custom 16">
            <a:hlinkClick r:id="" action="ppaction://noaction" highlightClick="1">
              <a:snd r:embed="rId10" name="7. si elles ont_beep.wav"/>
            </a:hlinkClick>
            <a:extLst>
              <a:ext uri="{FF2B5EF4-FFF2-40B4-BE49-F238E27FC236}">
                <a16:creationId xmlns:a16="http://schemas.microsoft.com/office/drawing/2014/main" id="{5EF63B69-7CF9-4958-91DD-3A3E572AE8D8}"/>
              </a:ext>
            </a:extLst>
          </p:cNvPr>
          <p:cNvSpPr/>
          <p:nvPr/>
        </p:nvSpPr>
        <p:spPr>
          <a:xfrm>
            <a:off x="352502" y="462272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2" name="Action Button: Custom 16">
            <a:hlinkClick r:id="" action="ppaction://noaction" highlightClick="1">
              <a:snd r:embed="rId11" name="8. et elles ne repondent_beep.wav"/>
            </a:hlinkClick>
            <a:extLst>
              <a:ext uri="{FF2B5EF4-FFF2-40B4-BE49-F238E27FC236}">
                <a16:creationId xmlns:a16="http://schemas.microsoft.com/office/drawing/2014/main" id="{3DFF7EC2-6101-4691-83B1-E5DF95A81577}"/>
              </a:ext>
            </a:extLst>
          </p:cNvPr>
          <p:cNvSpPr/>
          <p:nvPr/>
        </p:nvSpPr>
        <p:spPr>
          <a:xfrm>
            <a:off x="352502" y="501702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3" name="Action Button: Custom 16">
            <a:hlinkClick r:id="" action="ppaction://noaction" highlightClick="1">
              <a:snd r:embed="rId12" name="9. jentends la musique_beep.wav"/>
            </a:hlinkClick>
            <a:extLst>
              <a:ext uri="{FF2B5EF4-FFF2-40B4-BE49-F238E27FC236}">
                <a16:creationId xmlns:a16="http://schemas.microsoft.com/office/drawing/2014/main" id="{0DFC7428-80C2-4CC7-BFB8-8388FFB34F80}"/>
              </a:ext>
            </a:extLst>
          </p:cNvPr>
          <p:cNvSpPr/>
          <p:nvPr/>
        </p:nvSpPr>
        <p:spPr>
          <a:xfrm>
            <a:off x="352502" y="541132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44" name="Action Button: Custom 16">
            <a:hlinkClick r:id="" action="ppaction://noaction" highlightClick="1">
              <a:snd r:embed="rId13" name="10. a huit heures_beep.wav"/>
            </a:hlinkClick>
            <a:extLst>
              <a:ext uri="{FF2B5EF4-FFF2-40B4-BE49-F238E27FC236}">
                <a16:creationId xmlns:a16="http://schemas.microsoft.com/office/drawing/2014/main" id="{F2E8A107-838F-468E-AD20-519DA78EA934}"/>
              </a:ext>
            </a:extLst>
          </p:cNvPr>
          <p:cNvSpPr/>
          <p:nvPr/>
        </p:nvSpPr>
        <p:spPr>
          <a:xfrm>
            <a:off x="352502" y="580562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45" name="Action Button: Custom 16">
            <a:hlinkClick r:id="" action="ppaction://noaction" highlightClick="1">
              <a:snd r:embed="rId14" name="1. je joue de la guitare_no beep.wav"/>
            </a:hlinkClick>
            <a:extLst>
              <a:ext uri="{FF2B5EF4-FFF2-40B4-BE49-F238E27FC236}">
                <a16:creationId xmlns:a16="http://schemas.microsoft.com/office/drawing/2014/main" id="{91F3085D-66A7-4038-979E-CA0B9FC59163}"/>
              </a:ext>
            </a:extLst>
          </p:cNvPr>
          <p:cNvSpPr/>
          <p:nvPr/>
        </p:nvSpPr>
        <p:spPr>
          <a:xfrm>
            <a:off x="10792649" y="225691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6" name="Action Button: Custom 16">
            <a:hlinkClick r:id="" action="ppaction://noaction" highlightClick="1">
              <a:snd r:embed="rId15" name="2. elles descendent_no beep.wav"/>
            </a:hlinkClick>
            <a:extLst>
              <a:ext uri="{FF2B5EF4-FFF2-40B4-BE49-F238E27FC236}">
                <a16:creationId xmlns:a16="http://schemas.microsoft.com/office/drawing/2014/main" id="{4976BD16-8798-4E64-A544-621EE7920BD3}"/>
              </a:ext>
            </a:extLst>
          </p:cNvPr>
          <p:cNvSpPr/>
          <p:nvPr/>
        </p:nvSpPr>
        <p:spPr>
          <a:xfrm>
            <a:off x="10792649" y="2651220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7" name="Action Button: Custom 16">
            <a:hlinkClick r:id="" action="ppaction://noaction" highlightClick="1">
              <a:snd r:embed="rId16" name="3. mais je depends_no beep.wav"/>
            </a:hlinkClick>
            <a:extLst>
              <a:ext uri="{FF2B5EF4-FFF2-40B4-BE49-F238E27FC236}">
                <a16:creationId xmlns:a16="http://schemas.microsoft.com/office/drawing/2014/main" id="{EEF6ADC5-50F2-453F-AA8F-97F046B32CD3}"/>
              </a:ext>
            </a:extLst>
          </p:cNvPr>
          <p:cNvSpPr/>
          <p:nvPr/>
        </p:nvSpPr>
        <p:spPr>
          <a:xfrm>
            <a:off x="10792649" y="304552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8" name="Action Button: Custom 16">
            <a:hlinkClick r:id="" action="ppaction://noaction" highlightClick="1">
              <a:snd r:embed="rId17" name="4. je mets un manteau_no beep.wav"/>
            </a:hlinkClick>
            <a:extLst>
              <a:ext uri="{FF2B5EF4-FFF2-40B4-BE49-F238E27FC236}">
                <a16:creationId xmlns:a16="http://schemas.microsoft.com/office/drawing/2014/main" id="{8A933CF7-2E1A-4EE3-B5B9-88700F53626E}"/>
              </a:ext>
            </a:extLst>
          </p:cNvPr>
          <p:cNvSpPr/>
          <p:nvPr/>
        </p:nvSpPr>
        <p:spPr>
          <a:xfrm>
            <a:off x="10792649" y="3439822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9" name="Action Button: Custom 16">
            <a:hlinkClick r:id="" action="ppaction://noaction" highlightClick="1">
              <a:snd r:embed="rId18" name="5. parfois jarrive_no beep.wav"/>
            </a:hlinkClick>
            <a:extLst>
              <a:ext uri="{FF2B5EF4-FFF2-40B4-BE49-F238E27FC236}">
                <a16:creationId xmlns:a16="http://schemas.microsoft.com/office/drawing/2014/main" id="{A7804253-38E8-4DB9-B7C9-CA24EE921DF6}"/>
              </a:ext>
            </a:extLst>
          </p:cNvPr>
          <p:cNvSpPr/>
          <p:nvPr/>
        </p:nvSpPr>
        <p:spPr>
          <a:xfrm>
            <a:off x="10792649" y="383412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0" name="Action Button: Custom 16">
            <a:hlinkClick r:id="" action="ppaction://noaction" highlightClick="1">
              <a:snd r:embed="rId19" name="6. jattends a la porte_no beep.wav"/>
            </a:hlinkClick>
            <a:extLst>
              <a:ext uri="{FF2B5EF4-FFF2-40B4-BE49-F238E27FC236}">
                <a16:creationId xmlns:a16="http://schemas.microsoft.com/office/drawing/2014/main" id="{C9CFF6CC-F866-47CB-B5B2-7563A76D3201}"/>
              </a:ext>
            </a:extLst>
          </p:cNvPr>
          <p:cNvSpPr/>
          <p:nvPr/>
        </p:nvSpPr>
        <p:spPr>
          <a:xfrm>
            <a:off x="10792649" y="422842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1" name="Action Button: Custom 16">
            <a:hlinkClick r:id="" action="ppaction://noaction" highlightClick="1">
              <a:snd r:embed="rId20" name="7. si elles ont_no beep.wav"/>
            </a:hlinkClick>
            <a:extLst>
              <a:ext uri="{FF2B5EF4-FFF2-40B4-BE49-F238E27FC236}">
                <a16:creationId xmlns:a16="http://schemas.microsoft.com/office/drawing/2014/main" id="{E5465C2C-7963-4E02-85F2-36998837C345}"/>
              </a:ext>
            </a:extLst>
          </p:cNvPr>
          <p:cNvSpPr/>
          <p:nvPr/>
        </p:nvSpPr>
        <p:spPr>
          <a:xfrm>
            <a:off x="10792649" y="462272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2" name="Action Button: Custom 16">
            <a:hlinkClick r:id="" action="ppaction://noaction" highlightClick="1">
              <a:snd r:embed="rId21" name="8. et elles ne repondent_no beep.wav"/>
            </a:hlinkClick>
            <a:extLst>
              <a:ext uri="{FF2B5EF4-FFF2-40B4-BE49-F238E27FC236}">
                <a16:creationId xmlns:a16="http://schemas.microsoft.com/office/drawing/2014/main" id="{1696E7F8-7ECB-47FE-B9EA-13137BAA3459}"/>
              </a:ext>
            </a:extLst>
          </p:cNvPr>
          <p:cNvSpPr/>
          <p:nvPr/>
        </p:nvSpPr>
        <p:spPr>
          <a:xfrm>
            <a:off x="10792649" y="501702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53" name="Action Button: Custom 16">
            <a:hlinkClick r:id="" action="ppaction://noaction" highlightClick="1">
              <a:snd r:embed="rId22" name="9. jentends la musique_no beep.wav"/>
            </a:hlinkClick>
            <a:extLst>
              <a:ext uri="{FF2B5EF4-FFF2-40B4-BE49-F238E27FC236}">
                <a16:creationId xmlns:a16="http://schemas.microsoft.com/office/drawing/2014/main" id="{8ECB8268-C589-45D1-9537-D0C11ABEEE91}"/>
              </a:ext>
            </a:extLst>
          </p:cNvPr>
          <p:cNvSpPr/>
          <p:nvPr/>
        </p:nvSpPr>
        <p:spPr>
          <a:xfrm>
            <a:off x="10792649" y="541132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54" name="Action Button: Custom 16">
            <a:hlinkClick r:id="" action="ppaction://noaction" highlightClick="1">
              <a:snd r:embed="rId23" name="10. a huit heures_no beep.wav"/>
            </a:hlinkClick>
            <a:extLst>
              <a:ext uri="{FF2B5EF4-FFF2-40B4-BE49-F238E27FC236}">
                <a16:creationId xmlns:a16="http://schemas.microsoft.com/office/drawing/2014/main" id="{0C46AE95-FFF8-4572-89A1-58A98568CC66}"/>
              </a:ext>
            </a:extLst>
          </p:cNvPr>
          <p:cNvSpPr/>
          <p:nvPr/>
        </p:nvSpPr>
        <p:spPr>
          <a:xfrm>
            <a:off x="10792649" y="580562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55" name="Picture 54" descr="green checkmark">
            <a:extLst>
              <a:ext uri="{FF2B5EF4-FFF2-40B4-BE49-F238E27FC236}">
                <a16:creationId xmlns:a16="http://schemas.microsoft.com/office/drawing/2014/main" id="{0861D26F-A80F-4037-B829-36400B03B6D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100" y="2356926"/>
            <a:ext cx="282522" cy="294294"/>
          </a:xfrm>
          <a:prstGeom prst="rect">
            <a:avLst/>
          </a:prstGeom>
        </p:spPr>
      </p:pic>
      <p:pic>
        <p:nvPicPr>
          <p:cNvPr id="56" name="Picture 55" descr="green checkmark">
            <a:extLst>
              <a:ext uri="{FF2B5EF4-FFF2-40B4-BE49-F238E27FC236}">
                <a16:creationId xmlns:a16="http://schemas.microsoft.com/office/drawing/2014/main" id="{F4D7D997-2CE9-40AB-95DD-AB4285B040C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97" y="2740773"/>
            <a:ext cx="282522" cy="294294"/>
          </a:xfrm>
          <a:prstGeom prst="rect">
            <a:avLst/>
          </a:prstGeom>
        </p:spPr>
      </p:pic>
      <p:pic>
        <p:nvPicPr>
          <p:cNvPr id="57" name="Picture 56" descr="green checkmark">
            <a:extLst>
              <a:ext uri="{FF2B5EF4-FFF2-40B4-BE49-F238E27FC236}">
                <a16:creationId xmlns:a16="http://schemas.microsoft.com/office/drawing/2014/main" id="{87F4D8C0-0B30-4EB7-AB22-B9BAF6FA16B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72" y="3134706"/>
            <a:ext cx="282522" cy="294294"/>
          </a:xfrm>
          <a:prstGeom prst="rect">
            <a:avLst/>
          </a:prstGeom>
        </p:spPr>
      </p:pic>
      <p:pic>
        <p:nvPicPr>
          <p:cNvPr id="58" name="Picture 57" descr="green checkmark">
            <a:extLst>
              <a:ext uri="{FF2B5EF4-FFF2-40B4-BE49-F238E27FC236}">
                <a16:creationId xmlns:a16="http://schemas.microsoft.com/office/drawing/2014/main" id="{80CD541D-6EFB-40DB-ADA3-05BB2A88153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72" y="3551778"/>
            <a:ext cx="282522" cy="294294"/>
          </a:xfrm>
          <a:prstGeom prst="rect">
            <a:avLst/>
          </a:prstGeom>
        </p:spPr>
      </p:pic>
      <p:pic>
        <p:nvPicPr>
          <p:cNvPr id="59" name="Picture 58" descr="green checkmark">
            <a:extLst>
              <a:ext uri="{FF2B5EF4-FFF2-40B4-BE49-F238E27FC236}">
                <a16:creationId xmlns:a16="http://schemas.microsoft.com/office/drawing/2014/main" id="{8253A811-BCB8-4773-BAAC-B133E1C4A8C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100" y="3912487"/>
            <a:ext cx="282522" cy="294294"/>
          </a:xfrm>
          <a:prstGeom prst="rect">
            <a:avLst/>
          </a:prstGeom>
        </p:spPr>
      </p:pic>
      <p:pic>
        <p:nvPicPr>
          <p:cNvPr id="60" name="Picture 59" descr="green checkmark">
            <a:extLst>
              <a:ext uri="{FF2B5EF4-FFF2-40B4-BE49-F238E27FC236}">
                <a16:creationId xmlns:a16="http://schemas.microsoft.com/office/drawing/2014/main" id="{EE7BCB15-86D7-4220-BF1D-31DC8189822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72" y="4359041"/>
            <a:ext cx="282522" cy="294294"/>
          </a:xfrm>
          <a:prstGeom prst="rect">
            <a:avLst/>
          </a:prstGeom>
        </p:spPr>
      </p:pic>
      <p:pic>
        <p:nvPicPr>
          <p:cNvPr id="61" name="Picture 60" descr="green checkmark">
            <a:extLst>
              <a:ext uri="{FF2B5EF4-FFF2-40B4-BE49-F238E27FC236}">
                <a16:creationId xmlns:a16="http://schemas.microsoft.com/office/drawing/2014/main" id="{9527BE28-D022-43D7-B9A4-03889D61035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97" y="4726473"/>
            <a:ext cx="282522" cy="294294"/>
          </a:xfrm>
          <a:prstGeom prst="rect">
            <a:avLst/>
          </a:prstGeom>
        </p:spPr>
      </p:pic>
      <p:pic>
        <p:nvPicPr>
          <p:cNvPr id="62" name="Picture 61" descr="green checkmark">
            <a:extLst>
              <a:ext uri="{FF2B5EF4-FFF2-40B4-BE49-F238E27FC236}">
                <a16:creationId xmlns:a16="http://schemas.microsoft.com/office/drawing/2014/main" id="{08F7D643-5EAA-4DA6-807C-895A302D28A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900" y="5117033"/>
            <a:ext cx="282522" cy="294294"/>
          </a:xfrm>
          <a:prstGeom prst="rect">
            <a:avLst/>
          </a:prstGeom>
        </p:spPr>
      </p:pic>
      <p:pic>
        <p:nvPicPr>
          <p:cNvPr id="63" name="Picture 62" descr="green checkmark">
            <a:extLst>
              <a:ext uri="{FF2B5EF4-FFF2-40B4-BE49-F238E27FC236}">
                <a16:creationId xmlns:a16="http://schemas.microsoft.com/office/drawing/2014/main" id="{C2ACC3F7-6ADC-4737-8101-8130C2A1B06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72" y="5480468"/>
            <a:ext cx="282522" cy="294294"/>
          </a:xfrm>
          <a:prstGeom prst="rect">
            <a:avLst/>
          </a:prstGeom>
        </p:spPr>
      </p:pic>
      <p:pic>
        <p:nvPicPr>
          <p:cNvPr id="64" name="Picture 63" descr="green checkmark">
            <a:extLst>
              <a:ext uri="{FF2B5EF4-FFF2-40B4-BE49-F238E27FC236}">
                <a16:creationId xmlns:a16="http://schemas.microsoft.com/office/drawing/2014/main" id="{8AC7C9CD-4605-4B2A-8876-D8B393CB2C0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100" y="5856479"/>
            <a:ext cx="282522" cy="2942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FF8B2A-4E7F-4824-921B-4E9140EDE177}"/>
              </a:ext>
            </a:extLst>
          </p:cNvPr>
          <p:cNvSpPr/>
          <p:nvPr/>
        </p:nvSpPr>
        <p:spPr>
          <a:xfrm>
            <a:off x="5265384" y="2356926"/>
            <a:ext cx="5231928" cy="294294"/>
          </a:xfrm>
          <a:prstGeom prst="rect">
            <a:avLst/>
          </a:prstGeom>
          <a:solidFill>
            <a:srgbClr val="F8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F6A12EE-7304-4C38-B38D-95648592AEA6}"/>
              </a:ext>
            </a:extLst>
          </p:cNvPr>
          <p:cNvSpPr/>
          <p:nvPr/>
        </p:nvSpPr>
        <p:spPr>
          <a:xfrm>
            <a:off x="5265384" y="2740773"/>
            <a:ext cx="5231928" cy="294294"/>
          </a:xfrm>
          <a:prstGeom prst="rect">
            <a:avLst/>
          </a:prstGeom>
          <a:solidFill>
            <a:srgbClr val="FC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DD5ED44-7964-4412-9419-EAEB399ECA42}"/>
              </a:ext>
            </a:extLst>
          </p:cNvPr>
          <p:cNvSpPr/>
          <p:nvPr/>
        </p:nvSpPr>
        <p:spPr>
          <a:xfrm>
            <a:off x="5265384" y="3145528"/>
            <a:ext cx="5231928" cy="294294"/>
          </a:xfrm>
          <a:prstGeom prst="rect">
            <a:avLst/>
          </a:prstGeom>
          <a:solidFill>
            <a:srgbClr val="F8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848CE96-AD3E-4A65-AE77-89EA26B2CE32}"/>
              </a:ext>
            </a:extLst>
          </p:cNvPr>
          <p:cNvSpPr/>
          <p:nvPr/>
        </p:nvSpPr>
        <p:spPr>
          <a:xfrm>
            <a:off x="5265384" y="3571830"/>
            <a:ext cx="5231928" cy="294294"/>
          </a:xfrm>
          <a:prstGeom prst="rect">
            <a:avLst/>
          </a:prstGeom>
          <a:solidFill>
            <a:srgbClr val="FC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16C6708-00FE-414F-8AC8-697D6EA15CA0}"/>
              </a:ext>
            </a:extLst>
          </p:cNvPr>
          <p:cNvSpPr/>
          <p:nvPr/>
        </p:nvSpPr>
        <p:spPr>
          <a:xfrm>
            <a:off x="5282951" y="3934130"/>
            <a:ext cx="5231928" cy="294294"/>
          </a:xfrm>
          <a:prstGeom prst="rect">
            <a:avLst/>
          </a:prstGeom>
          <a:solidFill>
            <a:srgbClr val="F8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563936E-6A13-4E2F-82A0-FBA377ED2417}"/>
              </a:ext>
            </a:extLst>
          </p:cNvPr>
          <p:cNvSpPr/>
          <p:nvPr/>
        </p:nvSpPr>
        <p:spPr>
          <a:xfrm>
            <a:off x="5282951" y="4320696"/>
            <a:ext cx="5231928" cy="294294"/>
          </a:xfrm>
          <a:prstGeom prst="rect">
            <a:avLst/>
          </a:prstGeom>
          <a:solidFill>
            <a:srgbClr val="FC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A10FF32-BA10-4C3D-B8FE-6C26C703FA34}"/>
              </a:ext>
            </a:extLst>
          </p:cNvPr>
          <p:cNvSpPr/>
          <p:nvPr/>
        </p:nvSpPr>
        <p:spPr>
          <a:xfrm>
            <a:off x="5265384" y="4722732"/>
            <a:ext cx="5231928" cy="294294"/>
          </a:xfrm>
          <a:prstGeom prst="rect">
            <a:avLst/>
          </a:prstGeom>
          <a:solidFill>
            <a:srgbClr val="F8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59FE355-DAD2-4634-9778-EF360B733FDA}"/>
              </a:ext>
            </a:extLst>
          </p:cNvPr>
          <p:cNvSpPr/>
          <p:nvPr/>
        </p:nvSpPr>
        <p:spPr>
          <a:xfrm>
            <a:off x="5293306" y="5124768"/>
            <a:ext cx="5231928" cy="294294"/>
          </a:xfrm>
          <a:prstGeom prst="rect">
            <a:avLst/>
          </a:prstGeom>
          <a:solidFill>
            <a:srgbClr val="FC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24AAF1A-7A22-4900-B6F3-5F0F0923CF5B}"/>
              </a:ext>
            </a:extLst>
          </p:cNvPr>
          <p:cNvSpPr/>
          <p:nvPr/>
        </p:nvSpPr>
        <p:spPr>
          <a:xfrm>
            <a:off x="5282951" y="5526804"/>
            <a:ext cx="5231928" cy="294294"/>
          </a:xfrm>
          <a:prstGeom prst="rect">
            <a:avLst/>
          </a:prstGeom>
          <a:solidFill>
            <a:srgbClr val="F8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710B0FB-24CD-46CC-9BAD-619D0611CD0E}"/>
              </a:ext>
            </a:extLst>
          </p:cNvPr>
          <p:cNvSpPr/>
          <p:nvPr/>
        </p:nvSpPr>
        <p:spPr>
          <a:xfrm>
            <a:off x="5265384" y="5910581"/>
            <a:ext cx="5231928" cy="294294"/>
          </a:xfrm>
          <a:prstGeom prst="rect">
            <a:avLst/>
          </a:prstGeom>
          <a:solidFill>
            <a:srgbClr val="FC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AC0185-656E-4040-87B2-327F9665B46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245" y="-146661"/>
            <a:ext cx="1417213" cy="141721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5075590-A1CD-4AE7-8463-5E7A32502BC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 rot="2684483">
            <a:off x="7981971" y="210446"/>
            <a:ext cx="916317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9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lant, surrounded&#10;&#10;Description automatically generated">
            <a:extLst>
              <a:ext uri="{FF2B5EF4-FFF2-40B4-BE49-F238E27FC236}">
                <a16:creationId xmlns:a16="http://schemas.microsoft.com/office/drawing/2014/main" id="{2F501F68-B591-4CDE-9E7F-9A15A1C52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203"/>
            <a:ext cx="12192000" cy="6382139"/>
          </a:xfrm>
          <a:prstGeom prst="rect">
            <a:avLst/>
          </a:prstGeom>
        </p:spPr>
      </p:pic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4" name="Picture 6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386E1E0-0883-4071-8FEE-C8D1F82CE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120589"/>
            <a:ext cx="2400565" cy="2239347"/>
          </a:xfrm>
          <a:prstGeom prst="rect">
            <a:avLst/>
          </a:prstGeom>
        </p:spPr>
      </p:pic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289454" y="1141361"/>
            <a:ext cx="10756917" cy="1596049"/>
          </a:xfrm>
          <a:prstGeom prst="wedgeRoundRectCallout">
            <a:avLst>
              <a:gd name="adj1" fmla="val -21207"/>
              <a:gd name="adj2" fmla="val 7424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Bonjour ! Je suis Hugo, et voici mon chat, Pacha. J'habite en France.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Maintenant, vous allez entrer dans ma maison.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Pour quitter ma maison, j'ai besoin de vous pour répondre à huit questions pour trouver des clés…</a:t>
            </a:r>
          </a:p>
        </p:txBody>
      </p:sp>
      <p:sp>
        <p:nvSpPr>
          <p:cNvPr id="8" name="Google Shape;480;p13">
            <a:hlinkClick r:id="rId6" action="ppaction://hlinksldjump"/>
            <a:extLst>
              <a:ext uri="{FF2B5EF4-FFF2-40B4-BE49-F238E27FC236}">
                <a16:creationId xmlns:a16="http://schemas.microsoft.com/office/drawing/2014/main" id="{CA1F5663-37C8-4542-91D4-0E4B164FEB92}"/>
              </a:ext>
            </a:extLst>
          </p:cNvPr>
          <p:cNvSpPr/>
          <p:nvPr/>
        </p:nvSpPr>
        <p:spPr>
          <a:xfrm>
            <a:off x="9862687" y="5840629"/>
            <a:ext cx="2224283" cy="404238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prstClr val="white"/>
                </a:solidFill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*la clé (f) </a:t>
            </a:r>
            <a:r>
              <a:rPr lang="fr-FR" sz="2000" dirty="0">
                <a:solidFill>
                  <a:prstClr val="white"/>
                </a:solidFill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= key</a:t>
            </a:r>
            <a:endParaRPr kumimoji="0" lang="en-GB" sz="20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060E6D8-20DB-4FC2-AA4C-6561177EADA1}"/>
              </a:ext>
            </a:extLst>
          </p:cNvPr>
          <p:cNvSpPr/>
          <p:nvPr/>
        </p:nvSpPr>
        <p:spPr>
          <a:xfrm>
            <a:off x="111967" y="3615070"/>
            <a:ext cx="3545633" cy="2466753"/>
          </a:xfrm>
          <a:prstGeom prst="wedgeRoundRectCallout">
            <a:avLst>
              <a:gd name="adj1" fmla="val 43058"/>
              <a:gd name="adj2" fmla="val -60469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fr-FR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The French for ‘Escape room’ 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would be </a:t>
            </a:r>
            <a:r>
              <a:rPr lang="fr-FR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Salle d’évasion</a:t>
            </a:r>
            <a:r>
              <a:rPr lang="fr-FR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, 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but an English phrase is used instead!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63E4DA5-0E38-4A18-A861-AAF38F18B815}"/>
              </a:ext>
            </a:extLst>
          </p:cNvPr>
          <p:cNvSpPr/>
          <p:nvPr/>
        </p:nvSpPr>
        <p:spPr>
          <a:xfrm>
            <a:off x="7352266" y="3098637"/>
            <a:ext cx="3545633" cy="2466753"/>
          </a:xfrm>
          <a:prstGeom prst="wedgeRoundRectCallout">
            <a:avLst>
              <a:gd name="adj1" fmla="val -49304"/>
              <a:gd name="adj2" fmla="val -59607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GB" sz="2400">
                <a:solidFill>
                  <a:prstClr val="white"/>
                </a:solidFill>
                <a:latin typeface="Century Gothic" panose="020B0502020202020204" pitchFamily="34" charset="0"/>
              </a:rPr>
              <a:t>Hugo is using the </a:t>
            </a:r>
            <a:r>
              <a:rPr lang="en-GB" sz="2400" b="1">
                <a:solidFill>
                  <a:prstClr val="white"/>
                </a:solidFill>
                <a:latin typeface="Century Gothic" panose="020B0502020202020204" pitchFamily="34" charset="0"/>
              </a:rPr>
              <a:t>vous</a:t>
            </a:r>
            <a:r>
              <a:rPr lang="en-GB" sz="2400">
                <a:solidFill>
                  <a:prstClr val="white"/>
                </a:solidFill>
                <a:latin typeface="Century Gothic" panose="020B0502020202020204" pitchFamily="34" charset="0"/>
              </a:rPr>
              <a:t> form because he is speaking to all of you – the whole class will play this game together!</a:t>
            </a:r>
          </a:p>
        </p:txBody>
      </p:sp>
    </p:spTree>
    <p:extLst>
      <p:ext uri="{BB962C8B-B14F-4D97-AF65-F5344CB8AC3E}">
        <p14:creationId xmlns:p14="http://schemas.microsoft.com/office/powerpoint/2010/main" val="294813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Verb + de + noun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033687" y="249870"/>
            <a:ext cx="1876234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9F18FC-1E50-40B0-91AC-36BA896007A3}"/>
              </a:ext>
            </a:extLst>
          </p:cNvPr>
          <p:cNvSpPr txBox="1"/>
          <p:nvPr/>
        </p:nvSpPr>
        <p:spPr>
          <a:xfrm>
            <a:off x="180000" y="1296000"/>
            <a:ext cx="117299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											</a:t>
            </a:r>
          </a:p>
          <a:p>
            <a:endParaRPr lang="en-US" sz="2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								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89D7C-0308-4874-BC48-A09CA3F1270B}"/>
              </a:ext>
            </a:extLst>
          </p:cNvPr>
          <p:cNvSpPr txBox="1"/>
          <p:nvPr/>
        </p:nvSpPr>
        <p:spPr>
          <a:xfrm>
            <a:off x="105663" y="1189686"/>
            <a:ext cx="117299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Remember, some verbs are followed by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de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before a noun.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De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translates into English in different ways, or sometimes not at all!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76A6CE-1ADA-4A95-9381-7B1065D9AF86}"/>
              </a:ext>
            </a:extLst>
          </p:cNvPr>
          <p:cNvSpPr txBox="1"/>
          <p:nvPr/>
        </p:nvSpPr>
        <p:spPr>
          <a:xfrm>
            <a:off x="105663" y="2133687"/>
            <a:ext cx="15741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jouer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de</a:t>
            </a:r>
            <a:endParaRPr lang="fr-FR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BD4A24-8914-413B-8F6D-CCB6245E8A88}"/>
              </a:ext>
            </a:extLst>
          </p:cNvPr>
          <p:cNvSpPr txBox="1"/>
          <p:nvPr/>
        </p:nvSpPr>
        <p:spPr>
          <a:xfrm>
            <a:off x="105663" y="2708356"/>
            <a:ext cx="3664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to play (an instrument)</a:t>
            </a:r>
            <a:endParaRPr lang="fr-FR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1186D3-1964-4C25-B55D-B088A3342D67}"/>
              </a:ext>
            </a:extLst>
          </p:cNvPr>
          <p:cNvSpPr txBox="1"/>
          <p:nvPr/>
        </p:nvSpPr>
        <p:spPr>
          <a:xfrm>
            <a:off x="4720650" y="2124614"/>
            <a:ext cx="1677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penser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de</a:t>
            </a:r>
            <a:endParaRPr lang="fr-FR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1174B-E771-4A26-BC23-6BAEF108E9F7}"/>
              </a:ext>
            </a:extLst>
          </p:cNvPr>
          <p:cNvSpPr txBox="1"/>
          <p:nvPr/>
        </p:nvSpPr>
        <p:spPr>
          <a:xfrm>
            <a:off x="4748778" y="2690210"/>
            <a:ext cx="44138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to think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(have an opinion)</a:t>
            </a:r>
            <a:endParaRPr lang="fr-FR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B7D4CA-10BD-4432-9884-AEDD02173955}"/>
              </a:ext>
            </a:extLst>
          </p:cNvPr>
          <p:cNvSpPr txBox="1"/>
          <p:nvPr/>
        </p:nvSpPr>
        <p:spPr>
          <a:xfrm>
            <a:off x="9364925" y="2028936"/>
            <a:ext cx="2470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dépendre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3E3A04-D0D4-4AC6-BCA3-7A850898D730}"/>
              </a:ext>
            </a:extLst>
          </p:cNvPr>
          <p:cNvSpPr txBox="1"/>
          <p:nvPr/>
        </p:nvSpPr>
        <p:spPr>
          <a:xfrm>
            <a:off x="9364925" y="2632898"/>
            <a:ext cx="2470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to depend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89D815-0CD4-43D4-B4E0-A43354002290}"/>
              </a:ext>
            </a:extLst>
          </p:cNvPr>
          <p:cNvSpPr txBox="1"/>
          <p:nvPr/>
        </p:nvSpPr>
        <p:spPr>
          <a:xfrm>
            <a:off x="105663" y="3625637"/>
            <a:ext cx="116555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As you know, the form of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de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changes when it is used with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le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or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les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845CEE-4044-43C4-8BCC-EBD5EDC66A10}"/>
              </a:ext>
            </a:extLst>
          </p:cNvPr>
          <p:cNvSpPr txBox="1"/>
          <p:nvPr/>
        </p:nvSpPr>
        <p:spPr>
          <a:xfrm>
            <a:off x="105663" y="4384254"/>
            <a:ext cx="17681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Je 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joue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…</a:t>
            </a:r>
            <a:endParaRPr lang="fr-FR" sz="24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26D9E3-A75A-4E4F-99E4-17F30FAC997C}"/>
              </a:ext>
            </a:extLst>
          </p:cNvPr>
          <p:cNvSpPr txBox="1"/>
          <p:nvPr/>
        </p:nvSpPr>
        <p:spPr>
          <a:xfrm>
            <a:off x="2124006" y="4384254"/>
            <a:ext cx="17560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du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piano</a:t>
            </a:r>
            <a:endParaRPr lang="fr-FR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148BDB-0CB4-46D3-BA78-F2918341A4F2}"/>
              </a:ext>
            </a:extLst>
          </p:cNvPr>
          <p:cNvSpPr txBox="1"/>
          <p:nvPr/>
        </p:nvSpPr>
        <p:spPr>
          <a:xfrm>
            <a:off x="4008775" y="4384254"/>
            <a:ext cx="2277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de la 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guitare</a:t>
            </a:r>
            <a:endParaRPr lang="fr-FR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776650-4536-4852-A7AA-D1EC961C07B1}"/>
              </a:ext>
            </a:extLst>
          </p:cNvPr>
          <p:cNvSpPr txBox="1"/>
          <p:nvPr/>
        </p:nvSpPr>
        <p:spPr>
          <a:xfrm>
            <a:off x="6437679" y="4384254"/>
            <a:ext cx="2527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de 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l’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instrument</a:t>
            </a:r>
            <a:endParaRPr lang="fr-FR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9EFF0A-0130-499D-958D-8BEF0A4EFC87}"/>
              </a:ext>
            </a:extLst>
          </p:cNvPr>
          <p:cNvSpPr txBox="1"/>
          <p:nvPr/>
        </p:nvSpPr>
        <p:spPr>
          <a:xfrm>
            <a:off x="9143095" y="4384254"/>
            <a:ext cx="2527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des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instruments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40C1E6-7FD2-4785-A3C6-E8131FD0FC89}"/>
              </a:ext>
            </a:extLst>
          </p:cNvPr>
          <p:cNvSpPr txBox="1"/>
          <p:nvPr/>
        </p:nvSpPr>
        <p:spPr>
          <a:xfrm>
            <a:off x="105663" y="5235980"/>
            <a:ext cx="1575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I play…</a:t>
            </a:r>
            <a:endParaRPr lang="fr-FR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2A7DD01-FEB3-4BCF-82A5-CAFBFA2B8931}"/>
              </a:ext>
            </a:extLst>
          </p:cNvPr>
          <p:cNvSpPr txBox="1"/>
          <p:nvPr/>
        </p:nvSpPr>
        <p:spPr>
          <a:xfrm>
            <a:off x="2124006" y="5235980"/>
            <a:ext cx="18567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the piano</a:t>
            </a:r>
            <a:endParaRPr lang="fr-FR" sz="2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89667A-4B99-436A-B79E-9CD38502A1B9}"/>
              </a:ext>
            </a:extLst>
          </p:cNvPr>
          <p:cNvSpPr txBox="1"/>
          <p:nvPr/>
        </p:nvSpPr>
        <p:spPr>
          <a:xfrm>
            <a:off x="4008924" y="5235980"/>
            <a:ext cx="18567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the guitar</a:t>
            </a:r>
            <a:endParaRPr lang="fr-FR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DCB94C-9D3B-4D70-9F86-CBE1587D3F40}"/>
              </a:ext>
            </a:extLst>
          </p:cNvPr>
          <p:cNvSpPr txBox="1"/>
          <p:nvPr/>
        </p:nvSpPr>
        <p:spPr>
          <a:xfrm>
            <a:off x="6487092" y="5235980"/>
            <a:ext cx="23088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the instrument</a:t>
            </a:r>
            <a:endParaRPr lang="fr-FR" sz="2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43B50D-10C8-40E5-83E4-57B3C648173D}"/>
              </a:ext>
            </a:extLst>
          </p:cNvPr>
          <p:cNvSpPr txBox="1"/>
          <p:nvPr/>
        </p:nvSpPr>
        <p:spPr>
          <a:xfrm>
            <a:off x="9143095" y="5235980"/>
            <a:ext cx="25650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the instruments</a:t>
            </a:r>
            <a:endParaRPr lang="fr-FR" sz="2400" dirty="0"/>
          </a:p>
        </p:txBody>
      </p:sp>
      <p:pic>
        <p:nvPicPr>
          <p:cNvPr id="24" name="Picture 23" descr="A picture containing music, guitar&#10;&#10;Description automatically generated">
            <a:extLst>
              <a:ext uri="{FF2B5EF4-FFF2-40B4-BE49-F238E27FC236}">
                <a16:creationId xmlns:a16="http://schemas.microsoft.com/office/drawing/2014/main" id="{4C9CD4E2-0FD2-4240-A35D-B59DA1BE5B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2964">
            <a:off x="5660062" y="4206199"/>
            <a:ext cx="1105561" cy="205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3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  <p:bldP spid="37" grpId="0"/>
      <p:bldP spid="39" grpId="0"/>
      <p:bldP spid="4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Les vacances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9F18FC-1E50-40B0-91AC-36BA896007A3}"/>
              </a:ext>
            </a:extLst>
          </p:cNvPr>
          <p:cNvSpPr txBox="1"/>
          <p:nvPr/>
        </p:nvSpPr>
        <p:spPr>
          <a:xfrm>
            <a:off x="89999" y="1163992"/>
            <a:ext cx="11729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Stéphanie veut aller 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à un concert. Lis le texte et choisis les bons mots.</a:t>
            </a:r>
          </a:p>
          <a:p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D6B6C2B8-2F09-4D7E-8B26-21B677E79055}"/>
              </a:ext>
            </a:extLst>
          </p:cNvPr>
          <p:cNvSpPr/>
          <p:nvPr/>
        </p:nvSpPr>
        <p:spPr>
          <a:xfrm>
            <a:off x="10812162" y="249870"/>
            <a:ext cx="109775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7E325A-426C-411C-8041-F943519E8998}"/>
              </a:ext>
            </a:extLst>
          </p:cNvPr>
          <p:cNvSpPr txBox="1"/>
          <p:nvPr/>
        </p:nvSpPr>
        <p:spPr>
          <a:xfrm>
            <a:off x="3234046" y="1655080"/>
            <a:ext cx="8675874" cy="4598438"/>
          </a:xfrm>
          <a:prstGeom prst="rect">
            <a:avLst/>
          </a:prstGeom>
          <a:solidFill>
            <a:srgbClr val="E3EAFD"/>
          </a:solidFill>
          <a:ln>
            <a:solidFill>
              <a:srgbClr val="115076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Salut Léa!</a:t>
            </a:r>
          </a:p>
          <a:p>
            <a:pPr>
              <a:lnSpc>
                <a:spcPct val="150000"/>
              </a:lnSpc>
            </a:pP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Qu’est-ce que tu veux faire pendant les vacances de février ? Qu’est-ce que tu penses des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 musique/chansons 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de Jean-Jacques Goldman ? Il joue du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 guitare/piano 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et parfois il joue de la 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guitare/piano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. Qu’est-ce que tu penses de l’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idée/décision 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d’aller 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à son concert ? Le prix des billets dépend du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jour/semaine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 On dépend de l’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autobus/métro 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pour aller au concert, mais ce n’est pas loin.</a:t>
            </a:r>
          </a:p>
          <a:p>
            <a:pPr>
              <a:lnSpc>
                <a:spcPct val="150000"/>
              </a:lnSpc>
            </a:pP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Stéphanie</a:t>
            </a:r>
            <a:endParaRPr lang="fr-FR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Picture 8" descr="green checkmark">
            <a:extLst>
              <a:ext uri="{FF2B5EF4-FFF2-40B4-BE49-F238E27FC236}">
                <a16:creationId xmlns:a16="http://schemas.microsoft.com/office/drawing/2014/main" id="{C164C7CD-16BF-4FEF-BF87-7625179C9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157" y="2573629"/>
            <a:ext cx="282522" cy="294294"/>
          </a:xfrm>
          <a:prstGeom prst="rect">
            <a:avLst/>
          </a:prstGeom>
        </p:spPr>
      </p:pic>
      <p:pic>
        <p:nvPicPr>
          <p:cNvPr id="10" name="Picture 9" descr="green checkmark">
            <a:extLst>
              <a:ext uri="{FF2B5EF4-FFF2-40B4-BE49-F238E27FC236}">
                <a16:creationId xmlns:a16="http://schemas.microsoft.com/office/drawing/2014/main" id="{5A956CAD-4AEB-4AA9-88A0-F6B1470CE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663" y="3111272"/>
            <a:ext cx="282522" cy="294294"/>
          </a:xfrm>
          <a:prstGeom prst="rect">
            <a:avLst/>
          </a:prstGeom>
        </p:spPr>
      </p:pic>
      <p:pic>
        <p:nvPicPr>
          <p:cNvPr id="11" name="Picture 10" descr="green checkmark">
            <a:extLst>
              <a:ext uri="{FF2B5EF4-FFF2-40B4-BE49-F238E27FC236}">
                <a16:creationId xmlns:a16="http://schemas.microsoft.com/office/drawing/2014/main" id="{C544FDCA-78D7-40B2-B725-359AFCA9EA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70" y="3544086"/>
            <a:ext cx="282522" cy="294294"/>
          </a:xfrm>
          <a:prstGeom prst="rect">
            <a:avLst/>
          </a:prstGeom>
        </p:spPr>
      </p:pic>
      <p:pic>
        <p:nvPicPr>
          <p:cNvPr id="12" name="Picture 11" descr="green checkmark">
            <a:extLst>
              <a:ext uri="{FF2B5EF4-FFF2-40B4-BE49-F238E27FC236}">
                <a16:creationId xmlns:a16="http://schemas.microsoft.com/office/drawing/2014/main" id="{B6DBAC24-2696-4F3A-9DEC-BA05952C10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364" y="4058586"/>
            <a:ext cx="282522" cy="294294"/>
          </a:xfrm>
          <a:prstGeom prst="rect">
            <a:avLst/>
          </a:prstGeom>
        </p:spPr>
      </p:pic>
      <p:pic>
        <p:nvPicPr>
          <p:cNvPr id="13" name="Picture 12" descr="green checkmark">
            <a:extLst>
              <a:ext uri="{FF2B5EF4-FFF2-40B4-BE49-F238E27FC236}">
                <a16:creationId xmlns:a16="http://schemas.microsoft.com/office/drawing/2014/main" id="{A3129ABC-F8C7-4B29-8743-EED07E786F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613" y="4608821"/>
            <a:ext cx="282522" cy="294294"/>
          </a:xfrm>
          <a:prstGeom prst="rect">
            <a:avLst/>
          </a:prstGeom>
        </p:spPr>
      </p:pic>
      <p:pic>
        <p:nvPicPr>
          <p:cNvPr id="14" name="Picture 13" descr="green checkmark">
            <a:extLst>
              <a:ext uri="{FF2B5EF4-FFF2-40B4-BE49-F238E27FC236}">
                <a16:creationId xmlns:a16="http://schemas.microsoft.com/office/drawing/2014/main" id="{706EFA5E-5DAE-4D02-A8B2-76AB25E6D5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978" y="4608821"/>
            <a:ext cx="282522" cy="2942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750CD7-704E-4E84-B7A1-CE5F8EF269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245" y="-180161"/>
            <a:ext cx="1417213" cy="1417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AD7325-260E-41C8-848C-7BC981D61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3" y="2381413"/>
            <a:ext cx="2904079" cy="387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8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Le concert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9F18FC-1E50-40B0-91AC-36BA896007A3}"/>
              </a:ext>
            </a:extLst>
          </p:cNvPr>
          <p:cNvSpPr txBox="1"/>
          <p:nvPr/>
        </p:nvSpPr>
        <p:spPr>
          <a:xfrm>
            <a:off x="126210" y="1154101"/>
            <a:ext cx="117299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Stephanie écrit des tweets pendant le concert. Traduis les phrases en fran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çais.</a:t>
            </a:r>
            <a:endParaRPr lang="fr-FR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B244A1B8-F195-47D4-96C9-BFAD9A12D81E}"/>
              </a:ext>
            </a:extLst>
          </p:cNvPr>
          <p:cNvSpPr/>
          <p:nvPr/>
        </p:nvSpPr>
        <p:spPr>
          <a:xfrm>
            <a:off x="10639166" y="254102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6F0EEF-D2A3-4262-9693-25FFB677331D}"/>
              </a:ext>
            </a:extLst>
          </p:cNvPr>
          <p:cNvSpPr txBox="1"/>
          <p:nvPr/>
        </p:nvSpPr>
        <p:spPr>
          <a:xfrm>
            <a:off x="153106" y="1559227"/>
            <a:ext cx="11354532" cy="430887"/>
          </a:xfrm>
          <a:prstGeom prst="rect">
            <a:avLst/>
          </a:prstGeom>
          <a:solidFill>
            <a:srgbClr val="E3EAFD"/>
          </a:solidFill>
          <a:ln>
            <a:solidFill>
              <a:srgbClr val="115076"/>
            </a:solidFill>
          </a:ln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Nous attendons       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la premi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ère chanson du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 concert de Jean-Jacques Goldman 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1BCEC1-FAFB-433B-993E-DC0352576B38}"/>
              </a:ext>
            </a:extLst>
          </p:cNvPr>
          <p:cNvSpPr txBox="1"/>
          <p:nvPr/>
        </p:nvSpPr>
        <p:spPr>
          <a:xfrm>
            <a:off x="153106" y="2095512"/>
            <a:ext cx="11034848" cy="769441"/>
          </a:xfrm>
          <a:prstGeom prst="rect">
            <a:avLst/>
          </a:prstGeom>
          <a:solidFill>
            <a:srgbClr val="E3EAFD"/>
          </a:solidFill>
          <a:ln>
            <a:solidFill>
              <a:srgbClr val="115076"/>
            </a:solidFill>
          </a:ln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Nous entendons 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mon portable, mais 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je ne réponds pas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… 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Je mets           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le portable en mode silencieux*.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C95ECD-E5F0-4910-94F7-5A2B4D6609B3}"/>
              </a:ext>
            </a:extLst>
          </p:cNvPr>
          <p:cNvSpPr txBox="1"/>
          <p:nvPr/>
        </p:nvSpPr>
        <p:spPr>
          <a:xfrm>
            <a:off x="139658" y="2940593"/>
            <a:ext cx="11770261" cy="430887"/>
          </a:xfrm>
          <a:prstGeom prst="rect">
            <a:avLst/>
          </a:prstGeom>
          <a:solidFill>
            <a:srgbClr val="E3EAFD"/>
          </a:solidFill>
          <a:ln>
            <a:solidFill>
              <a:srgbClr val="115076"/>
            </a:solidFill>
          </a:ln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J’entends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 la musique ! 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Il descend            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un escalier* et 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il joue de la           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guitare !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EC66FB-D11F-4D41-9852-8645C71EE9F9}"/>
              </a:ext>
            </a:extLst>
          </p:cNvPr>
          <p:cNvSpPr txBox="1"/>
          <p:nvPr/>
        </p:nvSpPr>
        <p:spPr>
          <a:xfrm>
            <a:off x="139658" y="3461999"/>
            <a:ext cx="9631869" cy="430887"/>
          </a:xfrm>
          <a:prstGeom prst="rect">
            <a:avLst/>
          </a:prstGeom>
          <a:solidFill>
            <a:srgbClr val="E3EAFD"/>
          </a:solidFill>
          <a:ln>
            <a:solidFill>
              <a:srgbClr val="115076"/>
            </a:solidFill>
          </a:ln>
        </p:spPr>
        <p:txBody>
          <a:bodyPr wrap="square">
            <a:spAutoFit/>
          </a:bodyPr>
          <a:lstStyle/>
          <a:p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Il est assez vieux, mais 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il ne perd pas    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ses talents musicaux 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F7F85B-7C9A-420B-810F-EBF5C9E54C36}"/>
              </a:ext>
            </a:extLst>
          </p:cNvPr>
          <p:cNvSpPr txBox="1"/>
          <p:nvPr/>
        </p:nvSpPr>
        <p:spPr>
          <a:xfrm>
            <a:off x="139659" y="3983404"/>
            <a:ext cx="5830835" cy="430887"/>
          </a:xfrm>
          <a:prstGeom prst="rect">
            <a:avLst/>
          </a:prstGeom>
          <a:solidFill>
            <a:srgbClr val="E3EAFD"/>
          </a:solidFill>
          <a:ln>
            <a:solidFill>
              <a:srgbClr val="115076"/>
            </a:solidFill>
          </a:ln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Nous entendons 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ses meilleures chansons 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4C895F-8340-425B-BD29-F073E2C3D4E9}"/>
              </a:ext>
            </a:extLst>
          </p:cNvPr>
          <p:cNvSpPr txBox="1"/>
          <p:nvPr/>
        </p:nvSpPr>
        <p:spPr>
          <a:xfrm>
            <a:off x="126210" y="4504811"/>
            <a:ext cx="11783708" cy="430887"/>
          </a:xfrm>
          <a:prstGeom prst="rect">
            <a:avLst/>
          </a:prstGeom>
          <a:solidFill>
            <a:srgbClr val="E3EAFD"/>
          </a:solidFill>
          <a:ln>
            <a:solidFill>
              <a:srgbClr val="115076"/>
            </a:solidFill>
          </a:ln>
        </p:spPr>
        <p:txBody>
          <a:bodyPr wrap="square">
            <a:spAutoFit/>
          </a:bodyPr>
          <a:lstStyle/>
          <a:p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Son choix d’instrument 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dépend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de la     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chanson. 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Il remet                    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la guitare.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013D9E-8AD5-4134-A720-618576138D4D}"/>
              </a:ext>
            </a:extLst>
          </p:cNvPr>
          <p:cNvSpPr txBox="1"/>
          <p:nvPr/>
        </p:nvSpPr>
        <p:spPr>
          <a:xfrm>
            <a:off x="126211" y="5026217"/>
            <a:ext cx="11783708" cy="430887"/>
          </a:xfrm>
          <a:prstGeom prst="rect">
            <a:avLst/>
          </a:prstGeom>
          <a:solidFill>
            <a:srgbClr val="E3EAFD"/>
          </a:solidFill>
          <a:ln>
            <a:solidFill>
              <a:srgbClr val="115076"/>
            </a:solidFill>
          </a:ln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Il joue du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            piano. Il chante une phrase et 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nous répondons  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avec la prochaine.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85676A-5116-486D-90F3-D318BEAED3D1}"/>
              </a:ext>
            </a:extLst>
          </p:cNvPr>
          <p:cNvSpPr txBox="1"/>
          <p:nvPr/>
        </p:nvSpPr>
        <p:spPr>
          <a:xfrm>
            <a:off x="118981" y="5547626"/>
            <a:ext cx="11783708" cy="769441"/>
          </a:xfrm>
          <a:prstGeom prst="rect">
            <a:avLst/>
          </a:prstGeom>
          <a:solidFill>
            <a:srgbClr val="E3EAFD"/>
          </a:solidFill>
          <a:ln>
            <a:solidFill>
              <a:srgbClr val="115076"/>
            </a:solidFill>
          </a:ln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Nous remettons   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nos manteaux. 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</a:rPr>
              <a:t>Je descends        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la rue tr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ès vite parce que</a:t>
            </a:r>
          </a:p>
          <a:p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nous dépendons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de l’  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autobus pour retourner chez nous !</a:t>
            </a:r>
            <a:endParaRPr lang="fr-FR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Rounded Rectangle 46">
            <a:extLst>
              <a:ext uri="{FF2B5EF4-FFF2-40B4-BE49-F238E27FC236}">
                <a16:creationId xmlns:a16="http://schemas.microsoft.com/office/drawing/2014/main" id="{B6229AC9-2216-415A-94E0-74CEB2F38723}"/>
              </a:ext>
            </a:extLst>
          </p:cNvPr>
          <p:cNvSpPr/>
          <p:nvPr/>
        </p:nvSpPr>
        <p:spPr>
          <a:xfrm>
            <a:off x="186874" y="1582070"/>
            <a:ext cx="2661813" cy="3852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waiting for</a:t>
            </a:r>
          </a:p>
        </p:txBody>
      </p:sp>
      <p:sp>
        <p:nvSpPr>
          <p:cNvPr id="23" name="Rounded Rectangle 46">
            <a:extLst>
              <a:ext uri="{FF2B5EF4-FFF2-40B4-BE49-F238E27FC236}">
                <a16:creationId xmlns:a16="http://schemas.microsoft.com/office/drawing/2014/main" id="{444EAE04-270E-447F-BE13-1DF187919EAD}"/>
              </a:ext>
            </a:extLst>
          </p:cNvPr>
          <p:cNvSpPr/>
          <p:nvPr/>
        </p:nvSpPr>
        <p:spPr>
          <a:xfrm>
            <a:off x="168945" y="2101647"/>
            <a:ext cx="2303225" cy="3852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hear</a:t>
            </a:r>
          </a:p>
        </p:txBody>
      </p:sp>
      <p:sp>
        <p:nvSpPr>
          <p:cNvPr id="24" name="Rounded Rectangle 46">
            <a:extLst>
              <a:ext uri="{FF2B5EF4-FFF2-40B4-BE49-F238E27FC236}">
                <a16:creationId xmlns:a16="http://schemas.microsoft.com/office/drawing/2014/main" id="{E9AE769E-5DCC-4A87-B962-A3B0E8824E31}"/>
              </a:ext>
            </a:extLst>
          </p:cNvPr>
          <p:cNvSpPr/>
          <p:nvPr/>
        </p:nvSpPr>
        <p:spPr>
          <a:xfrm>
            <a:off x="5214065" y="2133801"/>
            <a:ext cx="2774166" cy="3852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I’m not answering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ounded Rectangle 46">
            <a:extLst>
              <a:ext uri="{FF2B5EF4-FFF2-40B4-BE49-F238E27FC236}">
                <a16:creationId xmlns:a16="http://schemas.microsoft.com/office/drawing/2014/main" id="{FB0C43FA-354F-47B6-A04B-4135DB933B59}"/>
              </a:ext>
            </a:extLst>
          </p:cNvPr>
          <p:cNvSpPr/>
          <p:nvPr/>
        </p:nvSpPr>
        <p:spPr>
          <a:xfrm>
            <a:off x="8034612" y="2133801"/>
            <a:ext cx="1736915" cy="3852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I’m putting</a:t>
            </a:r>
          </a:p>
        </p:txBody>
      </p:sp>
      <p:sp>
        <p:nvSpPr>
          <p:cNvPr id="26" name="Rounded Rectangle 46">
            <a:extLst>
              <a:ext uri="{FF2B5EF4-FFF2-40B4-BE49-F238E27FC236}">
                <a16:creationId xmlns:a16="http://schemas.microsoft.com/office/drawing/2014/main" id="{3E89767E-072D-4476-9308-E1134A33C8FE}"/>
              </a:ext>
            </a:extLst>
          </p:cNvPr>
          <p:cNvSpPr/>
          <p:nvPr/>
        </p:nvSpPr>
        <p:spPr>
          <a:xfrm>
            <a:off x="139455" y="2962670"/>
            <a:ext cx="1382460" cy="3852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hear</a:t>
            </a:r>
          </a:p>
        </p:txBody>
      </p:sp>
      <p:sp>
        <p:nvSpPr>
          <p:cNvPr id="27" name="Rounded Rectangle 46">
            <a:extLst>
              <a:ext uri="{FF2B5EF4-FFF2-40B4-BE49-F238E27FC236}">
                <a16:creationId xmlns:a16="http://schemas.microsoft.com/office/drawing/2014/main" id="{8D8F77ED-73ED-40EA-BF4D-1CCFB4C8AC01}"/>
              </a:ext>
            </a:extLst>
          </p:cNvPr>
          <p:cNvSpPr/>
          <p:nvPr/>
        </p:nvSpPr>
        <p:spPr>
          <a:xfrm>
            <a:off x="3154819" y="2942615"/>
            <a:ext cx="2365354" cy="3852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is going down</a:t>
            </a:r>
          </a:p>
        </p:txBody>
      </p:sp>
      <p:sp>
        <p:nvSpPr>
          <p:cNvPr id="28" name="Rounded Rectangle 46">
            <a:extLst>
              <a:ext uri="{FF2B5EF4-FFF2-40B4-BE49-F238E27FC236}">
                <a16:creationId xmlns:a16="http://schemas.microsoft.com/office/drawing/2014/main" id="{79223939-845D-4A1B-BDB9-64EE31490BAA}"/>
              </a:ext>
            </a:extLst>
          </p:cNvPr>
          <p:cNvSpPr/>
          <p:nvPr/>
        </p:nvSpPr>
        <p:spPr>
          <a:xfrm>
            <a:off x="7656072" y="2966176"/>
            <a:ext cx="2365354" cy="36163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is playing the</a:t>
            </a:r>
          </a:p>
        </p:txBody>
      </p:sp>
      <p:sp>
        <p:nvSpPr>
          <p:cNvPr id="29" name="Rounded Rectangle 46">
            <a:extLst>
              <a:ext uri="{FF2B5EF4-FFF2-40B4-BE49-F238E27FC236}">
                <a16:creationId xmlns:a16="http://schemas.microsoft.com/office/drawing/2014/main" id="{83A4EDF3-24E0-4FAC-8072-9F60E10D76B9}"/>
              </a:ext>
            </a:extLst>
          </p:cNvPr>
          <p:cNvSpPr/>
          <p:nvPr/>
        </p:nvSpPr>
        <p:spPr>
          <a:xfrm>
            <a:off x="3226535" y="3488176"/>
            <a:ext cx="2036762" cy="3852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isn’t losing</a:t>
            </a:r>
          </a:p>
        </p:txBody>
      </p:sp>
      <p:sp>
        <p:nvSpPr>
          <p:cNvPr id="30" name="Rounded Rectangle 46">
            <a:extLst>
              <a:ext uri="{FF2B5EF4-FFF2-40B4-BE49-F238E27FC236}">
                <a16:creationId xmlns:a16="http://schemas.microsoft.com/office/drawing/2014/main" id="{28241D84-7D7D-4807-A063-F3230679042D}"/>
              </a:ext>
            </a:extLst>
          </p:cNvPr>
          <p:cNvSpPr/>
          <p:nvPr/>
        </p:nvSpPr>
        <p:spPr>
          <a:xfrm>
            <a:off x="139455" y="3982029"/>
            <a:ext cx="2316670" cy="3852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hear</a:t>
            </a:r>
          </a:p>
        </p:txBody>
      </p:sp>
      <p:sp>
        <p:nvSpPr>
          <p:cNvPr id="31" name="Rounded Rectangle 46">
            <a:extLst>
              <a:ext uri="{FF2B5EF4-FFF2-40B4-BE49-F238E27FC236}">
                <a16:creationId xmlns:a16="http://schemas.microsoft.com/office/drawing/2014/main" id="{66F48C44-6A7F-4BC8-9B46-5B6AC19BC3A4}"/>
              </a:ext>
            </a:extLst>
          </p:cNvPr>
          <p:cNvSpPr/>
          <p:nvPr/>
        </p:nvSpPr>
        <p:spPr>
          <a:xfrm>
            <a:off x="3272623" y="4504809"/>
            <a:ext cx="2247550" cy="3852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depends on the</a:t>
            </a:r>
          </a:p>
        </p:txBody>
      </p:sp>
      <p:sp>
        <p:nvSpPr>
          <p:cNvPr id="32" name="Rounded Rectangle 46">
            <a:extLst>
              <a:ext uri="{FF2B5EF4-FFF2-40B4-BE49-F238E27FC236}">
                <a16:creationId xmlns:a16="http://schemas.microsoft.com/office/drawing/2014/main" id="{40330866-DC8E-49FE-A235-4109CCB0ECF5}"/>
              </a:ext>
            </a:extLst>
          </p:cNvPr>
          <p:cNvSpPr/>
          <p:nvPr/>
        </p:nvSpPr>
        <p:spPr>
          <a:xfrm>
            <a:off x="6891908" y="4513818"/>
            <a:ext cx="2558693" cy="3852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is putting back</a:t>
            </a:r>
          </a:p>
        </p:txBody>
      </p:sp>
      <p:sp>
        <p:nvSpPr>
          <p:cNvPr id="33" name="Rounded Rectangle 46">
            <a:extLst>
              <a:ext uri="{FF2B5EF4-FFF2-40B4-BE49-F238E27FC236}">
                <a16:creationId xmlns:a16="http://schemas.microsoft.com/office/drawing/2014/main" id="{E5E13DBD-92FB-40C7-AEF8-D9A144AE4CD5}"/>
              </a:ext>
            </a:extLst>
          </p:cNvPr>
          <p:cNvSpPr/>
          <p:nvPr/>
        </p:nvSpPr>
        <p:spPr>
          <a:xfrm>
            <a:off x="83784" y="5000456"/>
            <a:ext cx="2262483" cy="406214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is playing the</a:t>
            </a:r>
          </a:p>
        </p:txBody>
      </p:sp>
      <p:sp>
        <p:nvSpPr>
          <p:cNvPr id="34" name="Rounded Rectangle 46">
            <a:extLst>
              <a:ext uri="{FF2B5EF4-FFF2-40B4-BE49-F238E27FC236}">
                <a16:creationId xmlns:a16="http://schemas.microsoft.com/office/drawing/2014/main" id="{7BA6B2FC-AFFA-41C2-9A97-627A17FCDD9D}"/>
              </a:ext>
            </a:extLst>
          </p:cNvPr>
          <p:cNvSpPr/>
          <p:nvPr/>
        </p:nvSpPr>
        <p:spPr>
          <a:xfrm>
            <a:off x="6564445" y="5021470"/>
            <a:ext cx="2262483" cy="3852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reply</a:t>
            </a:r>
          </a:p>
        </p:txBody>
      </p:sp>
      <p:sp>
        <p:nvSpPr>
          <p:cNvPr id="35" name="Rounded Rectangle 46">
            <a:extLst>
              <a:ext uri="{FF2B5EF4-FFF2-40B4-BE49-F238E27FC236}">
                <a16:creationId xmlns:a16="http://schemas.microsoft.com/office/drawing/2014/main" id="{683E05B3-B901-4860-AAC2-4AB5FB7B8549}"/>
              </a:ext>
            </a:extLst>
          </p:cNvPr>
          <p:cNvSpPr/>
          <p:nvPr/>
        </p:nvSpPr>
        <p:spPr>
          <a:xfrm>
            <a:off x="93850" y="5544252"/>
            <a:ext cx="2303225" cy="3852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put back on</a:t>
            </a:r>
          </a:p>
        </p:txBody>
      </p:sp>
      <p:sp>
        <p:nvSpPr>
          <p:cNvPr id="36" name="Rounded Rectangle 46">
            <a:extLst>
              <a:ext uri="{FF2B5EF4-FFF2-40B4-BE49-F238E27FC236}">
                <a16:creationId xmlns:a16="http://schemas.microsoft.com/office/drawing/2014/main" id="{F6F1E66E-07C7-4206-82AC-968F11CEA834}"/>
              </a:ext>
            </a:extLst>
          </p:cNvPr>
          <p:cNvSpPr/>
          <p:nvPr/>
        </p:nvSpPr>
        <p:spPr>
          <a:xfrm>
            <a:off x="4626491" y="5571048"/>
            <a:ext cx="2303225" cy="3852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I’m going down</a:t>
            </a:r>
          </a:p>
        </p:txBody>
      </p:sp>
      <p:sp>
        <p:nvSpPr>
          <p:cNvPr id="37" name="Rounded Rectangle 46">
            <a:extLst>
              <a:ext uri="{FF2B5EF4-FFF2-40B4-BE49-F238E27FC236}">
                <a16:creationId xmlns:a16="http://schemas.microsoft.com/office/drawing/2014/main" id="{4789E0BC-8AF9-4DF7-84F5-4A87197F5293}"/>
              </a:ext>
            </a:extLst>
          </p:cNvPr>
          <p:cNvSpPr/>
          <p:nvPr/>
        </p:nvSpPr>
        <p:spPr>
          <a:xfrm>
            <a:off x="81390" y="5956248"/>
            <a:ext cx="3191233" cy="3852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depending on the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C55F2D2-C48C-4DD2-BBE9-4E0ECD5D41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415" y="-167675"/>
            <a:ext cx="1417213" cy="1417213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DC1C2DF-1C37-4349-95A1-D74FE0595F6D}"/>
              </a:ext>
            </a:extLst>
          </p:cNvPr>
          <p:cNvSpPr/>
          <p:nvPr/>
        </p:nvSpPr>
        <p:spPr>
          <a:xfrm>
            <a:off x="7627546" y="149696"/>
            <a:ext cx="2938762" cy="1063579"/>
          </a:xfrm>
          <a:prstGeom prst="wedgeRoundRectCallout">
            <a:avLst>
              <a:gd name="adj1" fmla="val -70241"/>
              <a:gd name="adj2" fmla="val -7252"/>
              <a:gd name="adj3" fmla="val 16667"/>
            </a:avLst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*le mode silencieux </a:t>
            </a:r>
            <a:r>
              <a:rPr lang="fr-FR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= silent mode</a:t>
            </a:r>
          </a:p>
          <a:p>
            <a:pPr algn="ctr"/>
            <a:r>
              <a:rPr lang="fr-FR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*l’escalier</a:t>
            </a:r>
            <a:r>
              <a:rPr lang="fr-FR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= staircase</a:t>
            </a:r>
            <a:endParaRPr lang="fr-FR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54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72735" cy="6860761"/>
            <a:chOff x="-5614" y="-2779"/>
            <a:chExt cx="12172735" cy="6906416"/>
          </a:xfrm>
        </p:grpSpPr>
        <p:grpSp>
          <p:nvGrpSpPr>
            <p:cNvPr id="8" name="Group 7"/>
            <p:cNvGrpSpPr/>
            <p:nvPr/>
          </p:nvGrpSpPr>
          <p:grpSpPr>
            <a:xfrm>
              <a:off x="-2804" y="-1388"/>
              <a:ext cx="12169925" cy="6903634"/>
              <a:chOff x="53641" y="-1388"/>
              <a:chExt cx="12169925" cy="6903634"/>
            </a:xfrm>
            <a:solidFill>
              <a:srgbClr val="E3EAFD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89567" y="-331753"/>
                <a:ext cx="6903634" cy="7564364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3641" y="0"/>
                <a:ext cx="4635976" cy="6902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64041" y="-321449"/>
              <a:ext cx="6903637" cy="7540978"/>
            </a:xfrm>
            <a:prstGeom prst="triangle">
              <a:avLst>
                <a:gd name="adj" fmla="val 0"/>
              </a:avLst>
            </a:prstGeom>
            <a:solidFill>
              <a:srgbClr val="115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5614" y="1"/>
              <a:ext cx="4350984" cy="6903636"/>
            </a:xfrm>
            <a:prstGeom prst="rect">
              <a:avLst/>
            </a:prstGeom>
            <a:solidFill>
              <a:srgbClr val="115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64517F0-A710-4042-8099-701E8D464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000" y="1883962"/>
            <a:ext cx="7308549" cy="1062010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b="1" dirty="0">
                <a:solidFill>
                  <a:prstClr val="white"/>
                </a:solidFill>
              </a:rPr>
              <a:t>Talking about what you do in your free time</a:t>
            </a:r>
            <a:br>
              <a:rPr lang="en-GB" sz="4000" b="1" dirty="0">
                <a:solidFill>
                  <a:prstClr val="white"/>
                </a:solidFill>
              </a:rPr>
            </a:br>
            <a:endParaRPr lang="en-US" sz="40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0A580B7-C268-0342-99CB-FE5B503198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000" y="2542938"/>
            <a:ext cx="7748076" cy="886062"/>
          </a:xfrm>
        </p:spPr>
        <p:txBody>
          <a:bodyPr>
            <a:noAutofit/>
          </a:bodyPr>
          <a:lstStyle/>
          <a:p>
            <a:pPr algn="l"/>
            <a:r>
              <a:rPr lang="en-GB" sz="3000" dirty="0">
                <a:solidFill>
                  <a:prstClr val="white"/>
                </a:solidFill>
              </a:rPr>
              <a:t>Relative pronoun </a:t>
            </a:r>
            <a:r>
              <a:rPr lang="en-GB" sz="3000" i="1" dirty="0">
                <a:solidFill>
                  <a:prstClr val="white"/>
                </a:solidFill>
              </a:rPr>
              <a:t>qui</a:t>
            </a:r>
            <a:endParaRPr lang="en-GB" sz="3000" dirty="0">
              <a:solidFill>
                <a:prstClr val="white"/>
              </a:solidFill>
            </a:endParaRPr>
          </a:p>
          <a:p>
            <a:pPr algn="l"/>
            <a:r>
              <a:rPr lang="en-GB" sz="3000" dirty="0">
                <a:solidFill>
                  <a:prstClr val="white"/>
                </a:solidFill>
              </a:rPr>
              <a:t>SSC [au]</a:t>
            </a:r>
          </a:p>
          <a:p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253338" y="4865362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Y9 French</a:t>
            </a:r>
          </a:p>
          <a:p>
            <a:pPr lvl="0"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Term 2.1 - Week 5 - Lesson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36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502CB826-070E-7442-AEA1-0E03C56E046F}"/>
              </a:ext>
            </a:extLst>
          </p:cNvPr>
          <p:cNvSpPr txBox="1">
            <a:spLocks/>
          </p:cNvSpPr>
          <p:nvPr/>
        </p:nvSpPr>
        <p:spPr>
          <a:xfrm>
            <a:off x="235003" y="5666212"/>
            <a:ext cx="7863968" cy="108030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Catherine Salkeld / Louise Bibbey / Catherine Morris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Artwork by: Chloé Motard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Date updated: 28/03/22</a:t>
            </a: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731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 descr="A group of trees with lights&#10;&#10;Description automatically generated with low confidence">
            <a:extLst>
              <a:ext uri="{FF2B5EF4-FFF2-40B4-BE49-F238E27FC236}">
                <a16:creationId xmlns:a16="http://schemas.microsoft.com/office/drawing/2014/main" id="{F6601265-73AD-46B1-B95B-8ECE4A514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1" t="27208" r="2313" b="31084"/>
          <a:stretch/>
        </p:blipFill>
        <p:spPr>
          <a:xfrm>
            <a:off x="9127096" y="3688877"/>
            <a:ext cx="3031883" cy="2678666"/>
          </a:xfrm>
          <a:prstGeom prst="rect">
            <a:avLst/>
          </a:prstGeom>
        </p:spPr>
      </p:pic>
      <p:pic>
        <p:nvPicPr>
          <p:cNvPr id="103" name="Picture 102" descr="A group of trees with lights&#10;&#10;Description automatically generated with low confidence">
            <a:extLst>
              <a:ext uri="{FF2B5EF4-FFF2-40B4-BE49-F238E27FC236}">
                <a16:creationId xmlns:a16="http://schemas.microsoft.com/office/drawing/2014/main" id="{6FAEDC50-6254-4454-863D-30C9CF012B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27208" r="28359" b="31084"/>
          <a:stretch/>
        </p:blipFill>
        <p:spPr>
          <a:xfrm>
            <a:off x="6243967" y="3688877"/>
            <a:ext cx="3031883" cy="2678666"/>
          </a:xfrm>
          <a:prstGeom prst="rect">
            <a:avLst/>
          </a:prstGeom>
        </p:spPr>
      </p:pic>
      <p:pic>
        <p:nvPicPr>
          <p:cNvPr id="105" name="Picture 104" descr="A group of trees with lights&#10;&#10;Description automatically generated with low confidence">
            <a:extLst>
              <a:ext uri="{FF2B5EF4-FFF2-40B4-BE49-F238E27FC236}">
                <a16:creationId xmlns:a16="http://schemas.microsoft.com/office/drawing/2014/main" id="{59C77F2D-56B8-4127-B1FC-E2BC9E5B2E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7" t="27208" r="51549" b="31084"/>
          <a:stretch/>
        </p:blipFill>
        <p:spPr>
          <a:xfrm>
            <a:off x="3254548" y="3688877"/>
            <a:ext cx="3065577" cy="2700731"/>
          </a:xfrm>
          <a:prstGeom prst="rect">
            <a:avLst/>
          </a:prstGeom>
        </p:spPr>
      </p:pic>
      <p:pic>
        <p:nvPicPr>
          <p:cNvPr id="102" name="Picture 101" descr="A group of trees with lights&#10;&#10;Description automatically generated with low confidence">
            <a:extLst>
              <a:ext uri="{FF2B5EF4-FFF2-40B4-BE49-F238E27FC236}">
                <a16:creationId xmlns:a16="http://schemas.microsoft.com/office/drawing/2014/main" id="{171679D3-0DD9-4F52-B28D-A16062BA7B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8" r="76024" b="31084"/>
          <a:stretch/>
        </p:blipFill>
        <p:spPr>
          <a:xfrm>
            <a:off x="-18432" y="3688877"/>
            <a:ext cx="3085879" cy="2678666"/>
          </a:xfrm>
          <a:prstGeom prst="rect">
            <a:avLst/>
          </a:prstGeom>
        </p:spPr>
      </p:pic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4102"/>
            <a:ext cx="7406641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72" y="307593"/>
            <a:ext cx="5825945" cy="707849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Vocabulaire – les saisons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068560" y="249870"/>
            <a:ext cx="1841360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</a:p>
        </p:txBody>
      </p:sp>
      <p:sp>
        <p:nvSpPr>
          <p:cNvPr id="46" name="Rounded Rectangle 46">
            <a:extLst>
              <a:ext uri="{FF2B5EF4-FFF2-40B4-BE49-F238E27FC236}">
                <a16:creationId xmlns:a16="http://schemas.microsoft.com/office/drawing/2014/main" id="{19329B3C-0EBA-4CD5-98D1-E152ADF8314A}"/>
              </a:ext>
            </a:extLst>
          </p:cNvPr>
          <p:cNvSpPr/>
          <p:nvPr/>
        </p:nvSpPr>
        <p:spPr>
          <a:xfrm>
            <a:off x="7268060" y="4933223"/>
            <a:ext cx="804209" cy="399600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mais</a:t>
            </a:r>
          </a:p>
        </p:txBody>
      </p:sp>
      <p:sp>
        <p:nvSpPr>
          <p:cNvPr id="51" name="Rounded Rectangle 46">
            <a:extLst>
              <a:ext uri="{FF2B5EF4-FFF2-40B4-BE49-F238E27FC236}">
                <a16:creationId xmlns:a16="http://schemas.microsoft.com/office/drawing/2014/main" id="{CB338E6D-5DEF-431A-BA81-9E761F7425A4}"/>
              </a:ext>
            </a:extLst>
          </p:cNvPr>
          <p:cNvSpPr/>
          <p:nvPr/>
        </p:nvSpPr>
        <p:spPr>
          <a:xfrm>
            <a:off x="8179538" y="4933223"/>
            <a:ext cx="2736087" cy="399600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faire une promenade </a:t>
            </a:r>
          </a:p>
        </p:txBody>
      </p:sp>
      <p:sp>
        <p:nvSpPr>
          <p:cNvPr id="52" name="Rounded Rectangle 46">
            <a:extLst>
              <a:ext uri="{FF2B5EF4-FFF2-40B4-BE49-F238E27FC236}">
                <a16:creationId xmlns:a16="http://schemas.microsoft.com/office/drawing/2014/main" id="{6CBB1575-BBA8-4694-B51E-F5E6802A0A78}"/>
              </a:ext>
            </a:extLst>
          </p:cNvPr>
          <p:cNvSpPr/>
          <p:nvPr/>
        </p:nvSpPr>
        <p:spPr>
          <a:xfrm>
            <a:off x="9106297" y="5820638"/>
            <a:ext cx="2229501" cy="399600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faire un voyage</a:t>
            </a:r>
          </a:p>
        </p:txBody>
      </p:sp>
      <p:sp>
        <p:nvSpPr>
          <p:cNvPr id="53" name="Rounded Rectangle 46">
            <a:extLst>
              <a:ext uri="{FF2B5EF4-FFF2-40B4-BE49-F238E27FC236}">
                <a16:creationId xmlns:a16="http://schemas.microsoft.com/office/drawing/2014/main" id="{0372F86B-8518-4C36-8922-71BB8885FA9C}"/>
              </a:ext>
            </a:extLst>
          </p:cNvPr>
          <p:cNvSpPr/>
          <p:nvPr/>
        </p:nvSpPr>
        <p:spPr>
          <a:xfrm>
            <a:off x="2163519" y="4933223"/>
            <a:ext cx="1386884" cy="399600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sur une île</a:t>
            </a:r>
          </a:p>
        </p:txBody>
      </p:sp>
      <p:sp>
        <p:nvSpPr>
          <p:cNvPr id="54" name="Rounded Rectangle 46">
            <a:extLst>
              <a:ext uri="{FF2B5EF4-FFF2-40B4-BE49-F238E27FC236}">
                <a16:creationId xmlns:a16="http://schemas.microsoft.com/office/drawing/2014/main" id="{6D55C002-1AFF-45E3-BB1E-FAE367F78167}"/>
              </a:ext>
            </a:extLst>
          </p:cNvPr>
          <p:cNvSpPr/>
          <p:nvPr/>
        </p:nvSpPr>
        <p:spPr>
          <a:xfrm>
            <a:off x="11418317" y="5820638"/>
            <a:ext cx="486155" cy="399600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et</a:t>
            </a:r>
          </a:p>
        </p:txBody>
      </p:sp>
      <p:sp>
        <p:nvSpPr>
          <p:cNvPr id="55" name="Rounded Rectangle 46">
            <a:extLst>
              <a:ext uri="{FF2B5EF4-FFF2-40B4-BE49-F238E27FC236}">
                <a16:creationId xmlns:a16="http://schemas.microsoft.com/office/drawing/2014/main" id="{F7A44B00-2D45-4B31-9322-1A7E9A15F26A}"/>
              </a:ext>
            </a:extLst>
          </p:cNvPr>
          <p:cNvSpPr/>
          <p:nvPr/>
        </p:nvSpPr>
        <p:spPr>
          <a:xfrm>
            <a:off x="9729909" y="5388704"/>
            <a:ext cx="1140032" cy="399600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je peux</a:t>
            </a:r>
          </a:p>
        </p:txBody>
      </p:sp>
      <p:sp>
        <p:nvSpPr>
          <p:cNvPr id="56" name="Rounded Rectangle 46">
            <a:extLst>
              <a:ext uri="{FF2B5EF4-FFF2-40B4-BE49-F238E27FC236}">
                <a16:creationId xmlns:a16="http://schemas.microsoft.com/office/drawing/2014/main" id="{3AFEEADB-47BF-43CB-BF14-1F807008A1ED}"/>
              </a:ext>
            </a:extLst>
          </p:cNvPr>
          <p:cNvSpPr/>
          <p:nvPr/>
        </p:nvSpPr>
        <p:spPr>
          <a:xfrm>
            <a:off x="2506194" y="5820638"/>
            <a:ext cx="1097758" cy="399600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parfois</a:t>
            </a:r>
          </a:p>
        </p:txBody>
      </p:sp>
      <p:sp>
        <p:nvSpPr>
          <p:cNvPr id="57" name="Rounded Rectangle 46">
            <a:extLst>
              <a:ext uri="{FF2B5EF4-FFF2-40B4-BE49-F238E27FC236}">
                <a16:creationId xmlns:a16="http://schemas.microsoft.com/office/drawing/2014/main" id="{AE843327-F6BB-4996-9351-0A90DB9F6ED6}"/>
              </a:ext>
            </a:extLst>
          </p:cNvPr>
          <p:cNvSpPr/>
          <p:nvPr/>
        </p:nvSpPr>
        <p:spPr>
          <a:xfrm>
            <a:off x="5746546" y="4933223"/>
            <a:ext cx="1414245" cy="399600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il fait froid</a:t>
            </a:r>
          </a:p>
        </p:txBody>
      </p:sp>
      <p:sp>
        <p:nvSpPr>
          <p:cNvPr id="58" name="Rounded Rectangle 46">
            <a:extLst>
              <a:ext uri="{FF2B5EF4-FFF2-40B4-BE49-F238E27FC236}">
                <a16:creationId xmlns:a16="http://schemas.microsoft.com/office/drawing/2014/main" id="{66B87CD1-D5C3-4986-AEDE-9FF2A84C0976}"/>
              </a:ext>
            </a:extLst>
          </p:cNvPr>
          <p:cNvSpPr/>
          <p:nvPr/>
        </p:nvSpPr>
        <p:spPr>
          <a:xfrm>
            <a:off x="5467663" y="5388704"/>
            <a:ext cx="1569246" cy="399600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il fait chaud</a:t>
            </a:r>
          </a:p>
        </p:txBody>
      </p:sp>
      <p:sp>
        <p:nvSpPr>
          <p:cNvPr id="59" name="Rounded Rectangle 46">
            <a:extLst>
              <a:ext uri="{FF2B5EF4-FFF2-40B4-BE49-F238E27FC236}">
                <a16:creationId xmlns:a16="http://schemas.microsoft.com/office/drawing/2014/main" id="{A2EA62D2-7F19-4504-9643-58939880407A}"/>
              </a:ext>
            </a:extLst>
          </p:cNvPr>
          <p:cNvSpPr/>
          <p:nvPr/>
        </p:nvSpPr>
        <p:spPr>
          <a:xfrm>
            <a:off x="2880346" y="5388704"/>
            <a:ext cx="1596891" cy="399600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de la neige</a:t>
            </a:r>
          </a:p>
        </p:txBody>
      </p:sp>
      <p:sp>
        <p:nvSpPr>
          <p:cNvPr id="60" name="Rounded Rectangle 46">
            <a:extLst>
              <a:ext uri="{FF2B5EF4-FFF2-40B4-BE49-F238E27FC236}">
                <a16:creationId xmlns:a16="http://schemas.microsoft.com/office/drawing/2014/main" id="{BA8082EA-1E54-4670-A6BD-FAB0643A14B0}"/>
              </a:ext>
            </a:extLst>
          </p:cNvPr>
          <p:cNvSpPr/>
          <p:nvPr/>
        </p:nvSpPr>
        <p:spPr>
          <a:xfrm>
            <a:off x="1641004" y="5388704"/>
            <a:ext cx="1140803" cy="399600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du soleil</a:t>
            </a:r>
          </a:p>
        </p:txBody>
      </p:sp>
      <p:sp>
        <p:nvSpPr>
          <p:cNvPr id="65" name="Rounded Rectangle 46">
            <a:extLst>
              <a:ext uri="{FF2B5EF4-FFF2-40B4-BE49-F238E27FC236}">
                <a16:creationId xmlns:a16="http://schemas.microsoft.com/office/drawing/2014/main" id="{2B693667-408F-42DF-9128-F01290AD6440}"/>
              </a:ext>
            </a:extLst>
          </p:cNvPr>
          <p:cNvSpPr/>
          <p:nvPr/>
        </p:nvSpPr>
        <p:spPr>
          <a:xfrm>
            <a:off x="104639" y="5388704"/>
            <a:ext cx="1437826" cy="399600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de la pluie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941553-2320-4172-A007-E7F11810774D}"/>
              </a:ext>
            </a:extLst>
          </p:cNvPr>
          <p:cNvSpPr txBox="1"/>
          <p:nvPr/>
        </p:nvSpPr>
        <p:spPr>
          <a:xfrm>
            <a:off x="188840" y="1206936"/>
            <a:ext cx="11715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15076"/>
                </a:solidFill>
              </a:rPr>
              <a:t>1. In Spring, sometimes it is warm but there is rain as well.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F651C3-B274-4216-941E-61492AE6A8EF}"/>
              </a:ext>
            </a:extLst>
          </p:cNvPr>
          <p:cNvSpPr txBox="1"/>
          <p:nvPr/>
        </p:nvSpPr>
        <p:spPr>
          <a:xfrm>
            <a:off x="188840" y="1948185"/>
            <a:ext cx="11715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15076"/>
                </a:solidFill>
              </a:rPr>
              <a:t>2. In Summer, there is sun and I can go on a journey to an island.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173DCEF-CB56-4267-8C97-2122ACD09CB4}"/>
              </a:ext>
            </a:extLst>
          </p:cNvPr>
          <p:cNvSpPr txBox="1"/>
          <p:nvPr/>
        </p:nvSpPr>
        <p:spPr>
          <a:xfrm>
            <a:off x="188840" y="2659360"/>
            <a:ext cx="11715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15076"/>
                </a:solidFill>
              </a:rPr>
              <a:t>3. In Autumn, I can go for a walk in the forest to look at the trees.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65DFD59-CF6C-4B7D-B31F-1DCAC1CDB6F7}"/>
              </a:ext>
            </a:extLst>
          </p:cNvPr>
          <p:cNvSpPr txBox="1"/>
          <p:nvPr/>
        </p:nvSpPr>
        <p:spPr>
          <a:xfrm>
            <a:off x="188840" y="3369127"/>
            <a:ext cx="11715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115076"/>
                </a:solidFill>
              </a:rPr>
              <a:t>4. In Winter, it is cold and sometimes there is snow. I can visit the mountains.</a:t>
            </a:r>
          </a:p>
        </p:txBody>
      </p:sp>
      <p:sp>
        <p:nvSpPr>
          <p:cNvPr id="72" name="Rounded Rectangle 46">
            <a:extLst>
              <a:ext uri="{FF2B5EF4-FFF2-40B4-BE49-F238E27FC236}">
                <a16:creationId xmlns:a16="http://schemas.microsoft.com/office/drawing/2014/main" id="{B6B93ED4-8B4C-488D-8222-E47E68EF2D00}"/>
              </a:ext>
            </a:extLst>
          </p:cNvPr>
          <p:cNvSpPr/>
          <p:nvPr/>
        </p:nvSpPr>
        <p:spPr>
          <a:xfrm>
            <a:off x="8734841" y="5388704"/>
            <a:ext cx="896529" cy="399600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il y a</a:t>
            </a:r>
          </a:p>
        </p:txBody>
      </p:sp>
      <p:sp>
        <p:nvSpPr>
          <p:cNvPr id="73" name="Rounded Rectangle 46">
            <a:extLst>
              <a:ext uri="{FF2B5EF4-FFF2-40B4-BE49-F238E27FC236}">
                <a16:creationId xmlns:a16="http://schemas.microsoft.com/office/drawing/2014/main" id="{F9307DBC-394D-4CB4-8E41-628218C1EA43}"/>
              </a:ext>
            </a:extLst>
          </p:cNvPr>
          <p:cNvSpPr/>
          <p:nvPr/>
        </p:nvSpPr>
        <p:spPr>
          <a:xfrm>
            <a:off x="5193127" y="1572908"/>
            <a:ext cx="764108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mais</a:t>
            </a:r>
          </a:p>
        </p:txBody>
      </p:sp>
      <p:sp>
        <p:nvSpPr>
          <p:cNvPr id="75" name="Rounded Rectangle 46">
            <a:extLst>
              <a:ext uri="{FF2B5EF4-FFF2-40B4-BE49-F238E27FC236}">
                <a16:creationId xmlns:a16="http://schemas.microsoft.com/office/drawing/2014/main" id="{E655E9D3-54D5-48A3-8CD2-54EE9897EDB5}"/>
              </a:ext>
            </a:extLst>
          </p:cNvPr>
          <p:cNvSpPr/>
          <p:nvPr/>
        </p:nvSpPr>
        <p:spPr>
          <a:xfrm>
            <a:off x="6229705" y="3012099"/>
            <a:ext cx="811749" cy="395168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dans</a:t>
            </a:r>
          </a:p>
        </p:txBody>
      </p:sp>
      <p:sp>
        <p:nvSpPr>
          <p:cNvPr id="76" name="Rounded Rectangle 46">
            <a:extLst>
              <a:ext uri="{FF2B5EF4-FFF2-40B4-BE49-F238E27FC236}">
                <a16:creationId xmlns:a16="http://schemas.microsoft.com/office/drawing/2014/main" id="{D5BB5077-7DB7-4EA2-8C44-A86A6D526323}"/>
              </a:ext>
            </a:extLst>
          </p:cNvPr>
          <p:cNvSpPr/>
          <p:nvPr/>
        </p:nvSpPr>
        <p:spPr>
          <a:xfrm>
            <a:off x="3533634" y="3012099"/>
            <a:ext cx="2635496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faire une promenade </a:t>
            </a:r>
          </a:p>
        </p:txBody>
      </p:sp>
      <p:sp>
        <p:nvSpPr>
          <p:cNvPr id="77" name="Rounded Rectangle 46">
            <a:extLst>
              <a:ext uri="{FF2B5EF4-FFF2-40B4-BE49-F238E27FC236}">
                <a16:creationId xmlns:a16="http://schemas.microsoft.com/office/drawing/2014/main" id="{31E82F86-A563-4836-B42A-EB44F3F9886B}"/>
              </a:ext>
            </a:extLst>
          </p:cNvPr>
          <p:cNvSpPr/>
          <p:nvPr/>
        </p:nvSpPr>
        <p:spPr>
          <a:xfrm>
            <a:off x="5567369" y="2313506"/>
            <a:ext cx="2040785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faire un voyage</a:t>
            </a:r>
          </a:p>
        </p:txBody>
      </p:sp>
      <p:sp>
        <p:nvSpPr>
          <p:cNvPr id="78" name="Rounded Rectangle 46">
            <a:extLst>
              <a:ext uri="{FF2B5EF4-FFF2-40B4-BE49-F238E27FC236}">
                <a16:creationId xmlns:a16="http://schemas.microsoft.com/office/drawing/2014/main" id="{9C54776B-067A-46D5-8EB8-C3F387939F3D}"/>
              </a:ext>
            </a:extLst>
          </p:cNvPr>
          <p:cNvSpPr/>
          <p:nvPr/>
        </p:nvSpPr>
        <p:spPr>
          <a:xfrm>
            <a:off x="7666533" y="2313506"/>
            <a:ext cx="1403371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sur une île</a:t>
            </a:r>
          </a:p>
        </p:txBody>
      </p:sp>
      <p:sp>
        <p:nvSpPr>
          <p:cNvPr id="79" name="Rounded Rectangle 46">
            <a:extLst>
              <a:ext uri="{FF2B5EF4-FFF2-40B4-BE49-F238E27FC236}">
                <a16:creationId xmlns:a16="http://schemas.microsoft.com/office/drawing/2014/main" id="{0F777537-ED64-4DE6-BD3C-5368E664FD9F}"/>
              </a:ext>
            </a:extLst>
          </p:cNvPr>
          <p:cNvSpPr/>
          <p:nvPr/>
        </p:nvSpPr>
        <p:spPr>
          <a:xfrm>
            <a:off x="3908692" y="2313506"/>
            <a:ext cx="465181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et</a:t>
            </a:r>
          </a:p>
        </p:txBody>
      </p:sp>
      <p:sp>
        <p:nvSpPr>
          <p:cNvPr id="80" name="Rounded Rectangle 46">
            <a:extLst>
              <a:ext uri="{FF2B5EF4-FFF2-40B4-BE49-F238E27FC236}">
                <a16:creationId xmlns:a16="http://schemas.microsoft.com/office/drawing/2014/main" id="{102E6CE6-65C0-4208-9E1E-55AC5ABCD261}"/>
              </a:ext>
            </a:extLst>
          </p:cNvPr>
          <p:cNvSpPr/>
          <p:nvPr/>
        </p:nvSpPr>
        <p:spPr>
          <a:xfrm>
            <a:off x="4432251" y="2313506"/>
            <a:ext cx="1076739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je peux</a:t>
            </a:r>
          </a:p>
        </p:txBody>
      </p:sp>
      <p:sp>
        <p:nvSpPr>
          <p:cNvPr id="81" name="Rounded Rectangle 46">
            <a:extLst>
              <a:ext uri="{FF2B5EF4-FFF2-40B4-BE49-F238E27FC236}">
                <a16:creationId xmlns:a16="http://schemas.microsoft.com/office/drawing/2014/main" id="{0FD95E28-1115-4313-BD64-5AB25503C495}"/>
              </a:ext>
            </a:extLst>
          </p:cNvPr>
          <p:cNvSpPr/>
          <p:nvPr/>
        </p:nvSpPr>
        <p:spPr>
          <a:xfrm>
            <a:off x="2534857" y="1572908"/>
            <a:ext cx="971130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parfois</a:t>
            </a:r>
          </a:p>
        </p:txBody>
      </p:sp>
      <p:sp>
        <p:nvSpPr>
          <p:cNvPr id="82" name="Rounded Rectangle 46">
            <a:extLst>
              <a:ext uri="{FF2B5EF4-FFF2-40B4-BE49-F238E27FC236}">
                <a16:creationId xmlns:a16="http://schemas.microsoft.com/office/drawing/2014/main" id="{32F72A26-279D-4336-9741-0F44CF07E210}"/>
              </a:ext>
            </a:extLst>
          </p:cNvPr>
          <p:cNvSpPr/>
          <p:nvPr/>
        </p:nvSpPr>
        <p:spPr>
          <a:xfrm>
            <a:off x="1969045" y="3745339"/>
            <a:ext cx="1345803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il fait froid</a:t>
            </a:r>
          </a:p>
        </p:txBody>
      </p:sp>
      <p:sp>
        <p:nvSpPr>
          <p:cNvPr id="83" name="Rounded Rectangle 46">
            <a:extLst>
              <a:ext uri="{FF2B5EF4-FFF2-40B4-BE49-F238E27FC236}">
                <a16:creationId xmlns:a16="http://schemas.microsoft.com/office/drawing/2014/main" id="{C1328625-73DB-4527-BFC3-2776D76D4DD3}"/>
              </a:ext>
            </a:extLst>
          </p:cNvPr>
          <p:cNvSpPr/>
          <p:nvPr/>
        </p:nvSpPr>
        <p:spPr>
          <a:xfrm>
            <a:off x="3548031" y="1572908"/>
            <a:ext cx="1603051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il fait chaud</a:t>
            </a:r>
          </a:p>
        </p:txBody>
      </p:sp>
      <p:sp>
        <p:nvSpPr>
          <p:cNvPr id="84" name="Rounded Rectangle 46">
            <a:extLst>
              <a:ext uri="{FF2B5EF4-FFF2-40B4-BE49-F238E27FC236}">
                <a16:creationId xmlns:a16="http://schemas.microsoft.com/office/drawing/2014/main" id="{DEC49CBD-14FB-411A-8393-0AB7EF691640}"/>
              </a:ext>
            </a:extLst>
          </p:cNvPr>
          <p:cNvSpPr/>
          <p:nvPr/>
        </p:nvSpPr>
        <p:spPr>
          <a:xfrm>
            <a:off x="5893418" y="3745339"/>
            <a:ext cx="1533336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de la neige</a:t>
            </a:r>
          </a:p>
        </p:txBody>
      </p:sp>
      <p:sp>
        <p:nvSpPr>
          <p:cNvPr id="85" name="Rounded Rectangle 46">
            <a:extLst>
              <a:ext uri="{FF2B5EF4-FFF2-40B4-BE49-F238E27FC236}">
                <a16:creationId xmlns:a16="http://schemas.microsoft.com/office/drawing/2014/main" id="{7B3DCBF4-7173-423C-865F-0F5408DB9C14}"/>
              </a:ext>
            </a:extLst>
          </p:cNvPr>
          <p:cNvSpPr/>
          <p:nvPr/>
        </p:nvSpPr>
        <p:spPr>
          <a:xfrm>
            <a:off x="2697231" y="2313506"/>
            <a:ext cx="1153082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du soleil</a:t>
            </a:r>
          </a:p>
        </p:txBody>
      </p:sp>
      <p:sp>
        <p:nvSpPr>
          <p:cNvPr id="86" name="Rounded Rectangle 46">
            <a:extLst>
              <a:ext uri="{FF2B5EF4-FFF2-40B4-BE49-F238E27FC236}">
                <a16:creationId xmlns:a16="http://schemas.microsoft.com/office/drawing/2014/main" id="{DE0647A4-A169-4952-9990-FF5F43C77EFD}"/>
              </a:ext>
            </a:extLst>
          </p:cNvPr>
          <p:cNvSpPr/>
          <p:nvPr/>
        </p:nvSpPr>
        <p:spPr>
          <a:xfrm>
            <a:off x="540958" y="1572908"/>
            <a:ext cx="572299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Au</a:t>
            </a:r>
          </a:p>
        </p:txBody>
      </p:sp>
      <p:sp>
        <p:nvSpPr>
          <p:cNvPr id="87" name="Rounded Rectangle 46">
            <a:extLst>
              <a:ext uri="{FF2B5EF4-FFF2-40B4-BE49-F238E27FC236}">
                <a16:creationId xmlns:a16="http://schemas.microsoft.com/office/drawing/2014/main" id="{0BA22329-B4E4-40A3-8B6F-070DC7A62473}"/>
              </a:ext>
            </a:extLst>
          </p:cNvPr>
          <p:cNvSpPr/>
          <p:nvPr/>
        </p:nvSpPr>
        <p:spPr>
          <a:xfrm>
            <a:off x="536592" y="3745339"/>
            <a:ext cx="571459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En</a:t>
            </a:r>
          </a:p>
        </p:txBody>
      </p:sp>
      <p:sp>
        <p:nvSpPr>
          <p:cNvPr id="88" name="Rounded Rectangle 46">
            <a:extLst>
              <a:ext uri="{FF2B5EF4-FFF2-40B4-BE49-F238E27FC236}">
                <a16:creationId xmlns:a16="http://schemas.microsoft.com/office/drawing/2014/main" id="{22533B8A-002B-4A69-856D-EDE336715BCF}"/>
              </a:ext>
            </a:extLst>
          </p:cNvPr>
          <p:cNvSpPr/>
          <p:nvPr/>
        </p:nvSpPr>
        <p:spPr>
          <a:xfrm>
            <a:off x="540925" y="3012099"/>
            <a:ext cx="564264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En</a:t>
            </a:r>
          </a:p>
        </p:txBody>
      </p:sp>
      <p:sp>
        <p:nvSpPr>
          <p:cNvPr id="89" name="Rounded Rectangle 46">
            <a:extLst>
              <a:ext uri="{FF2B5EF4-FFF2-40B4-BE49-F238E27FC236}">
                <a16:creationId xmlns:a16="http://schemas.microsoft.com/office/drawing/2014/main" id="{282105CC-9A59-44BA-A089-82227ADF4946}"/>
              </a:ext>
            </a:extLst>
          </p:cNvPr>
          <p:cNvSpPr/>
          <p:nvPr/>
        </p:nvSpPr>
        <p:spPr>
          <a:xfrm>
            <a:off x="539454" y="2313506"/>
            <a:ext cx="485902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En</a:t>
            </a:r>
          </a:p>
        </p:txBody>
      </p:sp>
      <p:sp>
        <p:nvSpPr>
          <p:cNvPr id="90" name="Rounded Rectangle 46">
            <a:extLst>
              <a:ext uri="{FF2B5EF4-FFF2-40B4-BE49-F238E27FC236}">
                <a16:creationId xmlns:a16="http://schemas.microsoft.com/office/drawing/2014/main" id="{226268AF-D7FF-4DDC-A9A5-BC0AD82F2701}"/>
              </a:ext>
            </a:extLst>
          </p:cNvPr>
          <p:cNvSpPr/>
          <p:nvPr/>
        </p:nvSpPr>
        <p:spPr>
          <a:xfrm>
            <a:off x="6815615" y="1572908"/>
            <a:ext cx="1448944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de la pluie</a:t>
            </a:r>
          </a:p>
        </p:txBody>
      </p:sp>
      <p:sp>
        <p:nvSpPr>
          <p:cNvPr id="91" name="Rounded Rectangle 46">
            <a:extLst>
              <a:ext uri="{FF2B5EF4-FFF2-40B4-BE49-F238E27FC236}">
                <a16:creationId xmlns:a16="http://schemas.microsoft.com/office/drawing/2014/main" id="{8B07FDF6-DE59-4C74-9BF7-42E149E6EDCC}"/>
              </a:ext>
            </a:extLst>
          </p:cNvPr>
          <p:cNvSpPr/>
          <p:nvPr/>
        </p:nvSpPr>
        <p:spPr>
          <a:xfrm>
            <a:off x="8242868" y="3012099"/>
            <a:ext cx="888199" cy="377887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pour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2" name="Rounded Rectangle 46">
            <a:extLst>
              <a:ext uri="{FF2B5EF4-FFF2-40B4-BE49-F238E27FC236}">
                <a16:creationId xmlns:a16="http://schemas.microsoft.com/office/drawing/2014/main" id="{3906A1AC-FBA6-4790-A959-0E9CE7ADD677}"/>
              </a:ext>
            </a:extLst>
          </p:cNvPr>
          <p:cNvSpPr/>
          <p:nvPr/>
        </p:nvSpPr>
        <p:spPr>
          <a:xfrm>
            <a:off x="5999280" y="1572908"/>
            <a:ext cx="764109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il y a</a:t>
            </a:r>
          </a:p>
        </p:txBody>
      </p:sp>
      <p:sp>
        <p:nvSpPr>
          <p:cNvPr id="94" name="Rounded Rectangle 46">
            <a:extLst>
              <a:ext uri="{FF2B5EF4-FFF2-40B4-BE49-F238E27FC236}">
                <a16:creationId xmlns:a16="http://schemas.microsoft.com/office/drawing/2014/main" id="{207A34AB-1829-48FE-B09D-94F246904096}"/>
              </a:ext>
            </a:extLst>
          </p:cNvPr>
          <p:cNvSpPr/>
          <p:nvPr/>
        </p:nvSpPr>
        <p:spPr>
          <a:xfrm>
            <a:off x="11022896" y="4933223"/>
            <a:ext cx="881576" cy="399600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aussi</a:t>
            </a:r>
          </a:p>
        </p:txBody>
      </p:sp>
      <p:sp>
        <p:nvSpPr>
          <p:cNvPr id="95" name="Rounded Rectangle 46">
            <a:extLst>
              <a:ext uri="{FF2B5EF4-FFF2-40B4-BE49-F238E27FC236}">
                <a16:creationId xmlns:a16="http://schemas.microsoft.com/office/drawing/2014/main" id="{8D7D2700-FC83-4072-8380-07324A599BDD}"/>
              </a:ext>
            </a:extLst>
          </p:cNvPr>
          <p:cNvSpPr/>
          <p:nvPr/>
        </p:nvSpPr>
        <p:spPr>
          <a:xfrm>
            <a:off x="8311188" y="1572908"/>
            <a:ext cx="792233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aussi</a:t>
            </a:r>
          </a:p>
        </p:txBody>
      </p:sp>
      <p:sp>
        <p:nvSpPr>
          <p:cNvPr id="96" name="Rounded Rectangle 46">
            <a:extLst>
              <a:ext uri="{FF2B5EF4-FFF2-40B4-BE49-F238E27FC236}">
                <a16:creationId xmlns:a16="http://schemas.microsoft.com/office/drawing/2014/main" id="{8752C2FB-BC19-447C-822C-2B516B63443F}"/>
              </a:ext>
            </a:extLst>
          </p:cNvPr>
          <p:cNvSpPr/>
          <p:nvPr/>
        </p:nvSpPr>
        <p:spPr>
          <a:xfrm>
            <a:off x="1829055" y="2313506"/>
            <a:ext cx="809797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il y a</a:t>
            </a:r>
          </a:p>
        </p:txBody>
      </p:sp>
      <p:sp>
        <p:nvSpPr>
          <p:cNvPr id="97" name="Rounded Rectangle 46">
            <a:extLst>
              <a:ext uri="{FF2B5EF4-FFF2-40B4-BE49-F238E27FC236}">
                <a16:creationId xmlns:a16="http://schemas.microsoft.com/office/drawing/2014/main" id="{A9C13D0C-F422-4616-9B5D-434C005F1074}"/>
              </a:ext>
            </a:extLst>
          </p:cNvPr>
          <p:cNvSpPr/>
          <p:nvPr/>
        </p:nvSpPr>
        <p:spPr>
          <a:xfrm>
            <a:off x="2440582" y="3012099"/>
            <a:ext cx="1058520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je peux</a:t>
            </a:r>
          </a:p>
        </p:txBody>
      </p:sp>
      <p:sp>
        <p:nvSpPr>
          <p:cNvPr id="98" name="Rounded Rectangle 46">
            <a:extLst>
              <a:ext uri="{FF2B5EF4-FFF2-40B4-BE49-F238E27FC236}">
                <a16:creationId xmlns:a16="http://schemas.microsoft.com/office/drawing/2014/main" id="{E7FD710C-AB30-4247-B5C9-72A940882D05}"/>
              </a:ext>
            </a:extLst>
          </p:cNvPr>
          <p:cNvSpPr/>
          <p:nvPr/>
        </p:nvSpPr>
        <p:spPr>
          <a:xfrm>
            <a:off x="3357106" y="3745339"/>
            <a:ext cx="483951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et</a:t>
            </a:r>
          </a:p>
        </p:txBody>
      </p:sp>
      <p:sp>
        <p:nvSpPr>
          <p:cNvPr id="99" name="Rounded Rectangle 46">
            <a:extLst>
              <a:ext uri="{FF2B5EF4-FFF2-40B4-BE49-F238E27FC236}">
                <a16:creationId xmlns:a16="http://schemas.microsoft.com/office/drawing/2014/main" id="{0EA4BE85-8EBA-4747-BFAC-811193033AA9}"/>
              </a:ext>
            </a:extLst>
          </p:cNvPr>
          <p:cNvSpPr/>
          <p:nvPr/>
        </p:nvSpPr>
        <p:spPr>
          <a:xfrm>
            <a:off x="3901633" y="3745339"/>
            <a:ext cx="1035686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parfois</a:t>
            </a:r>
          </a:p>
        </p:txBody>
      </p:sp>
      <p:sp>
        <p:nvSpPr>
          <p:cNvPr id="100" name="Rounded Rectangle 46">
            <a:extLst>
              <a:ext uri="{FF2B5EF4-FFF2-40B4-BE49-F238E27FC236}">
                <a16:creationId xmlns:a16="http://schemas.microsoft.com/office/drawing/2014/main" id="{775F53DA-F600-4A60-9C9B-F4C8B1E77D1A}"/>
              </a:ext>
            </a:extLst>
          </p:cNvPr>
          <p:cNvSpPr/>
          <p:nvPr/>
        </p:nvSpPr>
        <p:spPr>
          <a:xfrm>
            <a:off x="5004787" y="3745339"/>
            <a:ext cx="828055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il y a</a:t>
            </a:r>
          </a:p>
        </p:txBody>
      </p:sp>
      <p:sp>
        <p:nvSpPr>
          <p:cNvPr id="101" name="Rounded Rectangle 46">
            <a:extLst>
              <a:ext uri="{FF2B5EF4-FFF2-40B4-BE49-F238E27FC236}">
                <a16:creationId xmlns:a16="http://schemas.microsoft.com/office/drawing/2014/main" id="{71B8CF64-88FE-43D6-9374-930E618B6EE7}"/>
              </a:ext>
            </a:extLst>
          </p:cNvPr>
          <p:cNvSpPr/>
          <p:nvPr/>
        </p:nvSpPr>
        <p:spPr>
          <a:xfrm>
            <a:off x="7483786" y="3745339"/>
            <a:ext cx="1175154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Je peux</a:t>
            </a:r>
          </a:p>
        </p:txBody>
      </p:sp>
      <p:sp>
        <p:nvSpPr>
          <p:cNvPr id="67" name="Rounded Rectangle 46">
            <a:extLst>
              <a:ext uri="{FF2B5EF4-FFF2-40B4-BE49-F238E27FC236}">
                <a16:creationId xmlns:a16="http://schemas.microsoft.com/office/drawing/2014/main" id="{6918012D-E5A7-4318-A3FF-228AE1BAC2C6}"/>
              </a:ext>
            </a:extLst>
          </p:cNvPr>
          <p:cNvSpPr/>
          <p:nvPr/>
        </p:nvSpPr>
        <p:spPr>
          <a:xfrm>
            <a:off x="1157498" y="1572908"/>
            <a:ext cx="1325133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printemps</a:t>
            </a:r>
          </a:p>
        </p:txBody>
      </p:sp>
      <p:sp>
        <p:nvSpPr>
          <p:cNvPr id="68" name="Rounded Rectangle 46">
            <a:extLst>
              <a:ext uri="{FF2B5EF4-FFF2-40B4-BE49-F238E27FC236}">
                <a16:creationId xmlns:a16="http://schemas.microsoft.com/office/drawing/2014/main" id="{542FB6B7-E99E-46C9-8064-B08795617CDB}"/>
              </a:ext>
            </a:extLst>
          </p:cNvPr>
          <p:cNvSpPr/>
          <p:nvPr/>
        </p:nvSpPr>
        <p:spPr>
          <a:xfrm>
            <a:off x="1086622" y="2313506"/>
            <a:ext cx="684055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été</a:t>
            </a:r>
          </a:p>
        </p:txBody>
      </p:sp>
      <p:sp>
        <p:nvSpPr>
          <p:cNvPr id="93" name="Rounded Rectangle 46">
            <a:extLst>
              <a:ext uri="{FF2B5EF4-FFF2-40B4-BE49-F238E27FC236}">
                <a16:creationId xmlns:a16="http://schemas.microsoft.com/office/drawing/2014/main" id="{CA928B42-09AD-45B8-AC4B-0782268E04DC}"/>
              </a:ext>
            </a:extLst>
          </p:cNvPr>
          <p:cNvSpPr/>
          <p:nvPr/>
        </p:nvSpPr>
        <p:spPr>
          <a:xfrm>
            <a:off x="1144312" y="3012099"/>
            <a:ext cx="1257146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automne</a:t>
            </a:r>
          </a:p>
        </p:txBody>
      </p:sp>
      <p:sp>
        <p:nvSpPr>
          <p:cNvPr id="106" name="Rounded Rectangle 46">
            <a:extLst>
              <a:ext uri="{FF2B5EF4-FFF2-40B4-BE49-F238E27FC236}">
                <a16:creationId xmlns:a16="http://schemas.microsoft.com/office/drawing/2014/main" id="{08AFDE5C-33C8-47ED-BDA4-F95CC2A1EA6A}"/>
              </a:ext>
            </a:extLst>
          </p:cNvPr>
          <p:cNvSpPr/>
          <p:nvPr/>
        </p:nvSpPr>
        <p:spPr>
          <a:xfrm>
            <a:off x="7102030" y="3012099"/>
            <a:ext cx="1080262" cy="390667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la forêt</a:t>
            </a:r>
          </a:p>
        </p:txBody>
      </p:sp>
      <p:sp>
        <p:nvSpPr>
          <p:cNvPr id="107" name="Rounded Rectangle 46">
            <a:extLst>
              <a:ext uri="{FF2B5EF4-FFF2-40B4-BE49-F238E27FC236}">
                <a16:creationId xmlns:a16="http://schemas.microsoft.com/office/drawing/2014/main" id="{35281D3C-FDB6-48C7-9CEE-DD9B63C440B4}"/>
              </a:ext>
            </a:extLst>
          </p:cNvPr>
          <p:cNvSpPr/>
          <p:nvPr/>
        </p:nvSpPr>
        <p:spPr>
          <a:xfrm>
            <a:off x="9191643" y="3012099"/>
            <a:ext cx="1263945" cy="390667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regarder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8" name="Rounded Rectangle 46">
            <a:extLst>
              <a:ext uri="{FF2B5EF4-FFF2-40B4-BE49-F238E27FC236}">
                <a16:creationId xmlns:a16="http://schemas.microsoft.com/office/drawing/2014/main" id="{38DC55E0-36E6-42BC-9E8F-743B07901101}"/>
              </a:ext>
            </a:extLst>
          </p:cNvPr>
          <p:cNvSpPr/>
          <p:nvPr/>
        </p:nvSpPr>
        <p:spPr>
          <a:xfrm>
            <a:off x="10516164" y="3012099"/>
            <a:ext cx="1388308" cy="390667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les arbres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9" name="Rounded Rectangle 46">
            <a:extLst>
              <a:ext uri="{FF2B5EF4-FFF2-40B4-BE49-F238E27FC236}">
                <a16:creationId xmlns:a16="http://schemas.microsoft.com/office/drawing/2014/main" id="{2944B86C-2681-4D9B-B224-A2F0B4B84211}"/>
              </a:ext>
            </a:extLst>
          </p:cNvPr>
          <p:cNvSpPr/>
          <p:nvPr/>
        </p:nvSpPr>
        <p:spPr>
          <a:xfrm>
            <a:off x="1153132" y="3745339"/>
            <a:ext cx="755336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hiver</a:t>
            </a:r>
          </a:p>
        </p:txBody>
      </p:sp>
      <p:sp>
        <p:nvSpPr>
          <p:cNvPr id="110" name="Rounded Rectangle 46">
            <a:extLst>
              <a:ext uri="{FF2B5EF4-FFF2-40B4-BE49-F238E27FC236}">
                <a16:creationId xmlns:a16="http://schemas.microsoft.com/office/drawing/2014/main" id="{7ED38738-5E1C-4838-8A2A-AD8599208F5C}"/>
              </a:ext>
            </a:extLst>
          </p:cNvPr>
          <p:cNvSpPr/>
          <p:nvPr/>
        </p:nvSpPr>
        <p:spPr>
          <a:xfrm>
            <a:off x="9727670" y="3745339"/>
            <a:ext cx="1942582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les montagnes</a:t>
            </a:r>
          </a:p>
        </p:txBody>
      </p:sp>
      <p:sp>
        <p:nvSpPr>
          <p:cNvPr id="111" name="Rounded Rectangle 46">
            <a:extLst>
              <a:ext uri="{FF2B5EF4-FFF2-40B4-BE49-F238E27FC236}">
                <a16:creationId xmlns:a16="http://schemas.microsoft.com/office/drawing/2014/main" id="{583E4546-3BB5-4DA1-BF3E-B4E8426D0701}"/>
              </a:ext>
            </a:extLst>
          </p:cNvPr>
          <p:cNvSpPr/>
          <p:nvPr/>
        </p:nvSpPr>
        <p:spPr>
          <a:xfrm>
            <a:off x="8715971" y="3745339"/>
            <a:ext cx="954667" cy="399600"/>
          </a:xfrm>
          <a:prstGeom prst="roundRect">
            <a:avLst/>
          </a:prstGeom>
          <a:solidFill>
            <a:srgbClr val="EE6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visiter</a:t>
            </a:r>
          </a:p>
        </p:txBody>
      </p:sp>
      <p:sp>
        <p:nvSpPr>
          <p:cNvPr id="112" name="Rounded Rectangle 46">
            <a:extLst>
              <a:ext uri="{FF2B5EF4-FFF2-40B4-BE49-F238E27FC236}">
                <a16:creationId xmlns:a16="http://schemas.microsoft.com/office/drawing/2014/main" id="{7D3A7A35-8935-42CE-B2FC-FD8A794D3D89}"/>
              </a:ext>
            </a:extLst>
          </p:cNvPr>
          <p:cNvSpPr/>
          <p:nvPr/>
        </p:nvSpPr>
        <p:spPr>
          <a:xfrm>
            <a:off x="7135448" y="5388704"/>
            <a:ext cx="701157" cy="399600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au</a:t>
            </a:r>
          </a:p>
        </p:txBody>
      </p:sp>
      <p:sp>
        <p:nvSpPr>
          <p:cNvPr id="113" name="Rounded Rectangle 46">
            <a:extLst>
              <a:ext uri="{FF2B5EF4-FFF2-40B4-BE49-F238E27FC236}">
                <a16:creationId xmlns:a16="http://schemas.microsoft.com/office/drawing/2014/main" id="{6730E060-2E37-46D7-B327-F416F06E9486}"/>
              </a:ext>
            </a:extLst>
          </p:cNvPr>
          <p:cNvSpPr/>
          <p:nvPr/>
        </p:nvSpPr>
        <p:spPr>
          <a:xfrm>
            <a:off x="5066849" y="4933223"/>
            <a:ext cx="572428" cy="399600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en</a:t>
            </a:r>
          </a:p>
        </p:txBody>
      </p:sp>
      <p:sp>
        <p:nvSpPr>
          <p:cNvPr id="114" name="Rounded Rectangle 46">
            <a:extLst>
              <a:ext uri="{FF2B5EF4-FFF2-40B4-BE49-F238E27FC236}">
                <a16:creationId xmlns:a16="http://schemas.microsoft.com/office/drawing/2014/main" id="{5D2ED60F-EE0A-4683-96ED-F9AB19A3427A}"/>
              </a:ext>
            </a:extLst>
          </p:cNvPr>
          <p:cNvSpPr/>
          <p:nvPr/>
        </p:nvSpPr>
        <p:spPr>
          <a:xfrm>
            <a:off x="3686472" y="5820638"/>
            <a:ext cx="1596891" cy="399600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printemps</a:t>
            </a:r>
          </a:p>
        </p:txBody>
      </p:sp>
      <p:sp>
        <p:nvSpPr>
          <p:cNvPr id="115" name="Rounded Rectangle 46">
            <a:extLst>
              <a:ext uri="{FF2B5EF4-FFF2-40B4-BE49-F238E27FC236}">
                <a16:creationId xmlns:a16="http://schemas.microsoft.com/office/drawing/2014/main" id="{101514F0-0536-4DBA-9FA5-5F14EFC3F8E5}"/>
              </a:ext>
            </a:extLst>
          </p:cNvPr>
          <p:cNvSpPr/>
          <p:nvPr/>
        </p:nvSpPr>
        <p:spPr>
          <a:xfrm>
            <a:off x="7935144" y="5388704"/>
            <a:ext cx="701158" cy="399600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été</a:t>
            </a:r>
          </a:p>
        </p:txBody>
      </p:sp>
      <p:sp>
        <p:nvSpPr>
          <p:cNvPr id="118" name="Rounded Rectangle 46">
            <a:extLst>
              <a:ext uri="{FF2B5EF4-FFF2-40B4-BE49-F238E27FC236}">
                <a16:creationId xmlns:a16="http://schemas.microsoft.com/office/drawing/2014/main" id="{EB29887F-28EA-4C3D-B3C3-EDCAB6BE9355}"/>
              </a:ext>
            </a:extLst>
          </p:cNvPr>
          <p:cNvSpPr/>
          <p:nvPr/>
        </p:nvSpPr>
        <p:spPr>
          <a:xfrm>
            <a:off x="5365883" y="5820638"/>
            <a:ext cx="1414245" cy="399600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automne</a:t>
            </a:r>
          </a:p>
        </p:txBody>
      </p:sp>
      <p:sp>
        <p:nvSpPr>
          <p:cNvPr id="119" name="Rounded Rectangle 46">
            <a:extLst>
              <a:ext uri="{FF2B5EF4-FFF2-40B4-BE49-F238E27FC236}">
                <a16:creationId xmlns:a16="http://schemas.microsoft.com/office/drawing/2014/main" id="{3A0AD385-EB11-4F1D-A65D-D70B00613ABD}"/>
              </a:ext>
            </a:extLst>
          </p:cNvPr>
          <p:cNvSpPr/>
          <p:nvPr/>
        </p:nvSpPr>
        <p:spPr>
          <a:xfrm>
            <a:off x="104638" y="5820638"/>
            <a:ext cx="902449" cy="399600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hiver</a:t>
            </a:r>
          </a:p>
        </p:txBody>
      </p:sp>
      <p:sp>
        <p:nvSpPr>
          <p:cNvPr id="132" name="Rounded Rectangle 46">
            <a:extLst>
              <a:ext uri="{FF2B5EF4-FFF2-40B4-BE49-F238E27FC236}">
                <a16:creationId xmlns:a16="http://schemas.microsoft.com/office/drawing/2014/main" id="{FD21BE62-45D8-47A4-9F15-FFD79E1A34CF}"/>
              </a:ext>
            </a:extLst>
          </p:cNvPr>
          <p:cNvSpPr/>
          <p:nvPr/>
        </p:nvSpPr>
        <p:spPr>
          <a:xfrm>
            <a:off x="8053347" y="5820638"/>
            <a:ext cx="970430" cy="395168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dans</a:t>
            </a:r>
          </a:p>
        </p:txBody>
      </p:sp>
      <p:sp>
        <p:nvSpPr>
          <p:cNvPr id="133" name="Rounded Rectangle 46">
            <a:extLst>
              <a:ext uri="{FF2B5EF4-FFF2-40B4-BE49-F238E27FC236}">
                <a16:creationId xmlns:a16="http://schemas.microsoft.com/office/drawing/2014/main" id="{BF01EF10-75D2-47C4-9D52-C8EC81548C90}"/>
              </a:ext>
            </a:extLst>
          </p:cNvPr>
          <p:cNvSpPr/>
          <p:nvPr/>
        </p:nvSpPr>
        <p:spPr>
          <a:xfrm>
            <a:off x="6862648" y="5820638"/>
            <a:ext cx="1108179" cy="390667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la forêt</a:t>
            </a:r>
          </a:p>
        </p:txBody>
      </p:sp>
      <p:sp>
        <p:nvSpPr>
          <p:cNvPr id="134" name="Rounded Rectangle 46">
            <a:extLst>
              <a:ext uri="{FF2B5EF4-FFF2-40B4-BE49-F238E27FC236}">
                <a16:creationId xmlns:a16="http://schemas.microsoft.com/office/drawing/2014/main" id="{4F599F7B-7C6D-4DAA-92A3-424F53FF1DE0}"/>
              </a:ext>
            </a:extLst>
          </p:cNvPr>
          <p:cNvSpPr/>
          <p:nvPr/>
        </p:nvSpPr>
        <p:spPr>
          <a:xfrm>
            <a:off x="4575776" y="5388704"/>
            <a:ext cx="793348" cy="377887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pour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5" name="Rounded Rectangle 46">
            <a:extLst>
              <a:ext uri="{FF2B5EF4-FFF2-40B4-BE49-F238E27FC236}">
                <a16:creationId xmlns:a16="http://schemas.microsoft.com/office/drawing/2014/main" id="{B8ADAA67-E2BA-4F5B-8BBC-EE24F04B0A13}"/>
              </a:ext>
            </a:extLst>
          </p:cNvPr>
          <p:cNvSpPr/>
          <p:nvPr/>
        </p:nvSpPr>
        <p:spPr>
          <a:xfrm>
            <a:off x="3657672" y="4933223"/>
            <a:ext cx="1301908" cy="390667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regarder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6" name="Rounded Rectangle 46">
            <a:extLst>
              <a:ext uri="{FF2B5EF4-FFF2-40B4-BE49-F238E27FC236}">
                <a16:creationId xmlns:a16="http://schemas.microsoft.com/office/drawing/2014/main" id="{722D9298-3276-4732-BE6C-8BEFBB4432FE}"/>
              </a:ext>
            </a:extLst>
          </p:cNvPr>
          <p:cNvSpPr/>
          <p:nvPr/>
        </p:nvSpPr>
        <p:spPr>
          <a:xfrm>
            <a:off x="1089607" y="5820638"/>
            <a:ext cx="1334067" cy="390667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les arbres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7" name="Rounded Rectangle 46">
            <a:extLst>
              <a:ext uri="{FF2B5EF4-FFF2-40B4-BE49-F238E27FC236}">
                <a16:creationId xmlns:a16="http://schemas.microsoft.com/office/drawing/2014/main" id="{E518181F-AEB7-4932-A518-EA99A0E8AEC4}"/>
              </a:ext>
            </a:extLst>
          </p:cNvPr>
          <p:cNvSpPr/>
          <p:nvPr/>
        </p:nvSpPr>
        <p:spPr>
          <a:xfrm>
            <a:off x="104638" y="4933223"/>
            <a:ext cx="1951612" cy="399600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les montagnes</a:t>
            </a:r>
          </a:p>
        </p:txBody>
      </p:sp>
      <p:sp>
        <p:nvSpPr>
          <p:cNvPr id="138" name="Rounded Rectangle 46">
            <a:extLst>
              <a:ext uri="{FF2B5EF4-FFF2-40B4-BE49-F238E27FC236}">
                <a16:creationId xmlns:a16="http://schemas.microsoft.com/office/drawing/2014/main" id="{5CD80271-2F3C-4D09-92B7-4B8C6103C3D5}"/>
              </a:ext>
            </a:extLst>
          </p:cNvPr>
          <p:cNvSpPr/>
          <p:nvPr/>
        </p:nvSpPr>
        <p:spPr>
          <a:xfrm>
            <a:off x="10968479" y="5388704"/>
            <a:ext cx="935993" cy="399600"/>
          </a:xfrm>
          <a:prstGeom prst="roundRect">
            <a:avLst/>
          </a:prstGeom>
          <a:solidFill>
            <a:srgbClr val="11507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visiter</a:t>
            </a:r>
          </a:p>
        </p:txBody>
      </p:sp>
    </p:spTree>
    <p:extLst>
      <p:ext uri="{BB962C8B-B14F-4D97-AF65-F5344CB8AC3E}">
        <p14:creationId xmlns:p14="http://schemas.microsoft.com/office/powerpoint/2010/main" val="165411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67" grpId="0" animBg="1"/>
      <p:bldP spid="68" grpId="0" animBg="1"/>
      <p:bldP spid="93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" y="31862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Connect quatre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081825" y="249869"/>
            <a:ext cx="182809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3C7109-AC71-4FFF-A0D2-902AB870F95E}"/>
              </a:ext>
            </a:extLst>
          </p:cNvPr>
          <p:cNvSpPr txBox="1"/>
          <p:nvPr/>
        </p:nvSpPr>
        <p:spPr>
          <a:xfrm>
            <a:off x="204973" y="1376638"/>
            <a:ext cx="29751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115076"/>
                </a:solidFill>
              </a:rPr>
              <a:t>In pairs, take it in turns to pick a word, translate into French on the grid. </a:t>
            </a:r>
          </a:p>
          <a:p>
            <a:pPr algn="l"/>
            <a:endParaRPr lang="en-GB" dirty="0">
              <a:solidFill>
                <a:srgbClr val="115076"/>
              </a:solidFill>
            </a:endParaRPr>
          </a:p>
          <a:p>
            <a:pPr algn="l"/>
            <a:r>
              <a:rPr lang="en-GB" dirty="0">
                <a:solidFill>
                  <a:srgbClr val="115076"/>
                </a:solidFill>
              </a:rPr>
              <a:t>If your partner disagrees with your translation, they can correct it and steal that box.</a:t>
            </a:r>
          </a:p>
          <a:p>
            <a:pPr algn="l"/>
            <a:endParaRPr lang="en-GB" dirty="0">
              <a:solidFill>
                <a:srgbClr val="115076"/>
              </a:solidFill>
            </a:endParaRPr>
          </a:p>
          <a:p>
            <a:pPr algn="l"/>
            <a:r>
              <a:rPr lang="en-GB" dirty="0">
                <a:solidFill>
                  <a:srgbClr val="115076"/>
                </a:solidFill>
              </a:rPr>
              <a:t>The first to get four in a row wins.</a:t>
            </a:r>
          </a:p>
        </p:txBody>
      </p:sp>
      <p:graphicFrame>
        <p:nvGraphicFramePr>
          <p:cNvPr id="37" name="Table 37">
            <a:extLst>
              <a:ext uri="{FF2B5EF4-FFF2-40B4-BE49-F238E27FC236}">
                <a16:creationId xmlns:a16="http://schemas.microsoft.com/office/drawing/2014/main" id="{53F82CCE-A754-4372-B609-17D856C9EC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455450"/>
              </p:ext>
            </p:extLst>
          </p:nvPr>
        </p:nvGraphicFramePr>
        <p:xfrm>
          <a:off x="3339329" y="1368707"/>
          <a:ext cx="8570591" cy="455152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{22838BEF-8BB2-4498-84A7-C5851F593DF1}</a:tableStyleId>
              </a:tblPr>
              <a:tblGrid>
                <a:gridCol w="1406545">
                  <a:extLst>
                    <a:ext uri="{9D8B030D-6E8A-4147-A177-3AD203B41FA5}">
                      <a16:colId xmlns:a16="http://schemas.microsoft.com/office/drawing/2014/main" val="521668151"/>
                    </a:ext>
                  </a:extLst>
                </a:gridCol>
                <a:gridCol w="1249681">
                  <a:extLst>
                    <a:ext uri="{9D8B030D-6E8A-4147-A177-3AD203B41FA5}">
                      <a16:colId xmlns:a16="http://schemas.microsoft.com/office/drawing/2014/main" val="2020502578"/>
                    </a:ext>
                  </a:extLst>
                </a:gridCol>
                <a:gridCol w="1284462">
                  <a:extLst>
                    <a:ext uri="{9D8B030D-6E8A-4147-A177-3AD203B41FA5}">
                      <a16:colId xmlns:a16="http://schemas.microsoft.com/office/drawing/2014/main" val="2150917352"/>
                    </a:ext>
                  </a:extLst>
                </a:gridCol>
                <a:gridCol w="1593819">
                  <a:extLst>
                    <a:ext uri="{9D8B030D-6E8A-4147-A177-3AD203B41FA5}">
                      <a16:colId xmlns:a16="http://schemas.microsoft.com/office/drawing/2014/main" val="3972814846"/>
                    </a:ext>
                  </a:extLst>
                </a:gridCol>
                <a:gridCol w="1498216">
                  <a:extLst>
                    <a:ext uri="{9D8B030D-6E8A-4147-A177-3AD203B41FA5}">
                      <a16:colId xmlns:a16="http://schemas.microsoft.com/office/drawing/2014/main" val="1561296720"/>
                    </a:ext>
                  </a:extLst>
                </a:gridCol>
                <a:gridCol w="1537868">
                  <a:extLst>
                    <a:ext uri="{9D8B030D-6E8A-4147-A177-3AD203B41FA5}">
                      <a16:colId xmlns:a16="http://schemas.microsoft.com/office/drawing/2014/main" val="2432153787"/>
                    </a:ext>
                  </a:extLst>
                </a:gridCol>
              </a:tblGrid>
              <a:tr h="617532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black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7D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Eight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Saturday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7D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Winter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Wednesday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7D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September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52428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White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July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7D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rain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fifteen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7D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twenty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green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7D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654482"/>
                  </a:ext>
                </a:extLst>
              </a:tr>
              <a:tr h="619760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Monday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7D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eleven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blue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7D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Sun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February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7D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Autumn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499054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January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nine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7D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August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May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7D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sixteen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Spring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7D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03754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April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7D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cold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Thursday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7D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March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red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7D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October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336334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November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yellow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7D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snow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December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7D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Summer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Sunday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7D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643238"/>
                  </a:ext>
                </a:extLst>
              </a:tr>
              <a:tr h="652310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Friday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7D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fourteen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June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7D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Tuesday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warm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7D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1"/>
                          </a:solidFill>
                        </a:rPr>
                        <a:t>thirty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50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549679"/>
                  </a:ext>
                </a:extLst>
              </a:tr>
            </a:tbl>
          </a:graphicData>
        </a:graphic>
      </p:graphicFrame>
      <p:sp>
        <p:nvSpPr>
          <p:cNvPr id="42" name="Oval 41">
            <a:extLst>
              <a:ext uri="{FF2B5EF4-FFF2-40B4-BE49-F238E27FC236}">
                <a16:creationId xmlns:a16="http://schemas.microsoft.com/office/drawing/2014/main" id="{0ABE8468-047E-4DA3-99E2-808591458EC5}"/>
              </a:ext>
            </a:extLst>
          </p:cNvPr>
          <p:cNvSpPr/>
          <p:nvPr/>
        </p:nvSpPr>
        <p:spPr>
          <a:xfrm>
            <a:off x="572535" y="5710420"/>
            <a:ext cx="419619" cy="419619"/>
          </a:xfrm>
          <a:prstGeom prst="ellipse">
            <a:avLst/>
          </a:prstGeom>
          <a:solidFill>
            <a:srgbClr val="115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A73689A-95EC-48F0-99E4-0C96F9CBFC9F}"/>
              </a:ext>
            </a:extLst>
          </p:cNvPr>
          <p:cNvSpPr/>
          <p:nvPr/>
        </p:nvSpPr>
        <p:spPr>
          <a:xfrm>
            <a:off x="2401503" y="5710420"/>
            <a:ext cx="419619" cy="419619"/>
          </a:xfrm>
          <a:prstGeom prst="ellipse">
            <a:avLst/>
          </a:prstGeom>
          <a:solidFill>
            <a:srgbClr val="115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4925DEA-FBD1-4B9A-812B-AF6FC896F61F}"/>
              </a:ext>
            </a:extLst>
          </p:cNvPr>
          <p:cNvSpPr/>
          <p:nvPr/>
        </p:nvSpPr>
        <p:spPr>
          <a:xfrm>
            <a:off x="1492515" y="5219014"/>
            <a:ext cx="419619" cy="419619"/>
          </a:xfrm>
          <a:prstGeom prst="ellipse">
            <a:avLst/>
          </a:prstGeom>
          <a:solidFill>
            <a:srgbClr val="115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AAAA3D1-223B-4B66-A50D-F07DF5B0CD4E}"/>
              </a:ext>
            </a:extLst>
          </p:cNvPr>
          <p:cNvSpPr/>
          <p:nvPr/>
        </p:nvSpPr>
        <p:spPr>
          <a:xfrm>
            <a:off x="1944261" y="5710420"/>
            <a:ext cx="419619" cy="419619"/>
          </a:xfrm>
          <a:prstGeom prst="ellipse">
            <a:avLst/>
          </a:prstGeom>
          <a:solidFill>
            <a:srgbClr val="E87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E07EF7D-F3C1-4487-8C4B-67DBA1CF2349}"/>
              </a:ext>
            </a:extLst>
          </p:cNvPr>
          <p:cNvSpPr/>
          <p:nvPr/>
        </p:nvSpPr>
        <p:spPr>
          <a:xfrm>
            <a:off x="2412496" y="5219014"/>
            <a:ext cx="419619" cy="419619"/>
          </a:xfrm>
          <a:prstGeom prst="ellipse">
            <a:avLst/>
          </a:prstGeom>
          <a:solidFill>
            <a:srgbClr val="115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C3E2FBF-BB92-4CF2-918D-09F1A7703962}"/>
              </a:ext>
            </a:extLst>
          </p:cNvPr>
          <p:cNvSpPr/>
          <p:nvPr/>
        </p:nvSpPr>
        <p:spPr>
          <a:xfrm>
            <a:off x="1029777" y="5710420"/>
            <a:ext cx="419619" cy="419619"/>
          </a:xfrm>
          <a:prstGeom prst="ellipse">
            <a:avLst/>
          </a:prstGeom>
          <a:solidFill>
            <a:srgbClr val="115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1488CBA-8091-476B-A697-1C8911ED2A49}"/>
              </a:ext>
            </a:extLst>
          </p:cNvPr>
          <p:cNvSpPr/>
          <p:nvPr/>
        </p:nvSpPr>
        <p:spPr>
          <a:xfrm>
            <a:off x="1952504" y="4763952"/>
            <a:ext cx="419619" cy="419619"/>
          </a:xfrm>
          <a:prstGeom prst="ellipse">
            <a:avLst/>
          </a:prstGeom>
          <a:solidFill>
            <a:srgbClr val="115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D6E1071-8F51-442F-A0F1-BD7E7C2BE190}"/>
              </a:ext>
            </a:extLst>
          </p:cNvPr>
          <p:cNvSpPr/>
          <p:nvPr/>
        </p:nvSpPr>
        <p:spPr>
          <a:xfrm>
            <a:off x="1487019" y="5710420"/>
            <a:ext cx="419619" cy="419619"/>
          </a:xfrm>
          <a:prstGeom prst="ellipse">
            <a:avLst/>
          </a:prstGeom>
          <a:solidFill>
            <a:srgbClr val="EE6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3F00E55-0BAA-40C8-B600-4ACC5D8D12AC}"/>
              </a:ext>
            </a:extLst>
          </p:cNvPr>
          <p:cNvSpPr/>
          <p:nvPr/>
        </p:nvSpPr>
        <p:spPr>
          <a:xfrm>
            <a:off x="2412496" y="4763952"/>
            <a:ext cx="419619" cy="419619"/>
          </a:xfrm>
          <a:prstGeom prst="ellipse">
            <a:avLst/>
          </a:prstGeom>
          <a:solidFill>
            <a:srgbClr val="E87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70CFA8F-67C6-412F-A9E8-037BBF5348BA}"/>
              </a:ext>
            </a:extLst>
          </p:cNvPr>
          <p:cNvSpPr/>
          <p:nvPr/>
        </p:nvSpPr>
        <p:spPr>
          <a:xfrm>
            <a:off x="1952505" y="5219014"/>
            <a:ext cx="419619" cy="419619"/>
          </a:xfrm>
          <a:prstGeom prst="ellipse">
            <a:avLst/>
          </a:prstGeom>
          <a:solidFill>
            <a:srgbClr val="E87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9A569A8-0A2C-49EC-9BA9-4F17307C3E5A}"/>
              </a:ext>
            </a:extLst>
          </p:cNvPr>
          <p:cNvSpPr/>
          <p:nvPr/>
        </p:nvSpPr>
        <p:spPr>
          <a:xfrm>
            <a:off x="1497957" y="4763952"/>
            <a:ext cx="419619" cy="419619"/>
          </a:xfrm>
          <a:prstGeom prst="ellipse">
            <a:avLst/>
          </a:prstGeom>
          <a:solidFill>
            <a:srgbClr val="E87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EC11DB3-97E2-47AA-91BA-626035053D5C}"/>
              </a:ext>
            </a:extLst>
          </p:cNvPr>
          <p:cNvSpPr/>
          <p:nvPr/>
        </p:nvSpPr>
        <p:spPr>
          <a:xfrm>
            <a:off x="1032525" y="5219014"/>
            <a:ext cx="419619" cy="419619"/>
          </a:xfrm>
          <a:prstGeom prst="ellipse">
            <a:avLst/>
          </a:prstGeom>
          <a:solidFill>
            <a:srgbClr val="E87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E755B3F-536D-4F4C-A4DC-E3DE686BC461}"/>
              </a:ext>
            </a:extLst>
          </p:cNvPr>
          <p:cNvSpPr/>
          <p:nvPr/>
        </p:nvSpPr>
        <p:spPr>
          <a:xfrm>
            <a:off x="572535" y="5219014"/>
            <a:ext cx="419619" cy="419619"/>
          </a:xfrm>
          <a:prstGeom prst="ellipse">
            <a:avLst/>
          </a:prstGeom>
          <a:solidFill>
            <a:srgbClr val="E87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EB6070F-C953-44B9-9218-C4165334CD23}"/>
              </a:ext>
            </a:extLst>
          </p:cNvPr>
          <p:cNvSpPr/>
          <p:nvPr/>
        </p:nvSpPr>
        <p:spPr>
          <a:xfrm>
            <a:off x="2414015" y="4272546"/>
            <a:ext cx="419619" cy="419619"/>
          </a:xfrm>
          <a:prstGeom prst="ellipse">
            <a:avLst/>
          </a:prstGeom>
          <a:solidFill>
            <a:srgbClr val="115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ounded Rectangle 46">
            <a:extLst>
              <a:ext uri="{FF2B5EF4-FFF2-40B4-BE49-F238E27FC236}">
                <a16:creationId xmlns:a16="http://schemas.microsoft.com/office/drawing/2014/main" id="{E35685C4-DA28-4488-B3F2-DF3CF91D76D5}"/>
              </a:ext>
            </a:extLst>
          </p:cNvPr>
          <p:cNvSpPr/>
          <p:nvPr/>
        </p:nvSpPr>
        <p:spPr>
          <a:xfrm>
            <a:off x="4858422" y="1457940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115076"/>
                </a:solidFill>
              </a:rPr>
              <a:t>huit</a:t>
            </a:r>
          </a:p>
        </p:txBody>
      </p:sp>
      <p:sp>
        <p:nvSpPr>
          <p:cNvPr id="58" name="Rounded Rectangle 46">
            <a:extLst>
              <a:ext uri="{FF2B5EF4-FFF2-40B4-BE49-F238E27FC236}">
                <a16:creationId xmlns:a16="http://schemas.microsoft.com/office/drawing/2014/main" id="{1E3EA0FC-E19A-4869-8223-47EE3E27649F}"/>
              </a:ext>
            </a:extLst>
          </p:cNvPr>
          <p:cNvSpPr/>
          <p:nvPr/>
        </p:nvSpPr>
        <p:spPr>
          <a:xfrm>
            <a:off x="7598941" y="1457940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115076"/>
                </a:solidFill>
              </a:rPr>
              <a:t>hiver</a:t>
            </a:r>
          </a:p>
        </p:txBody>
      </p:sp>
      <p:sp>
        <p:nvSpPr>
          <p:cNvPr id="59" name="Rounded Rectangle 46">
            <a:extLst>
              <a:ext uri="{FF2B5EF4-FFF2-40B4-BE49-F238E27FC236}">
                <a16:creationId xmlns:a16="http://schemas.microsoft.com/office/drawing/2014/main" id="{7E45EB73-F088-41CC-AB75-39B023058C2A}"/>
              </a:ext>
            </a:extLst>
          </p:cNvPr>
          <p:cNvSpPr/>
          <p:nvPr/>
        </p:nvSpPr>
        <p:spPr>
          <a:xfrm>
            <a:off x="10441742" y="1457940"/>
            <a:ext cx="1368872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115076"/>
                </a:solidFill>
              </a:rPr>
              <a:t>septembre</a:t>
            </a:r>
          </a:p>
        </p:txBody>
      </p:sp>
      <p:sp>
        <p:nvSpPr>
          <p:cNvPr id="60" name="Rounded Rectangle 46">
            <a:extLst>
              <a:ext uri="{FF2B5EF4-FFF2-40B4-BE49-F238E27FC236}">
                <a16:creationId xmlns:a16="http://schemas.microsoft.com/office/drawing/2014/main" id="{E0064800-E618-4E5C-86AB-CF7E6552CEA5}"/>
              </a:ext>
            </a:extLst>
          </p:cNvPr>
          <p:cNvSpPr/>
          <p:nvPr/>
        </p:nvSpPr>
        <p:spPr>
          <a:xfrm>
            <a:off x="3583995" y="2072060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115076"/>
                </a:solidFill>
              </a:rPr>
              <a:t>blanc</a:t>
            </a:r>
          </a:p>
        </p:txBody>
      </p:sp>
      <p:sp>
        <p:nvSpPr>
          <p:cNvPr id="61" name="Rounded Rectangle 46">
            <a:extLst>
              <a:ext uri="{FF2B5EF4-FFF2-40B4-BE49-F238E27FC236}">
                <a16:creationId xmlns:a16="http://schemas.microsoft.com/office/drawing/2014/main" id="{7F95C6D2-0CA2-498D-9B2C-96B1AB818963}"/>
              </a:ext>
            </a:extLst>
          </p:cNvPr>
          <p:cNvSpPr/>
          <p:nvPr/>
        </p:nvSpPr>
        <p:spPr>
          <a:xfrm>
            <a:off x="6174903" y="2072060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115076"/>
                </a:solidFill>
              </a:rPr>
              <a:t>pluie</a:t>
            </a:r>
          </a:p>
        </p:txBody>
      </p:sp>
      <p:sp>
        <p:nvSpPr>
          <p:cNvPr id="62" name="Rounded Rectangle 46">
            <a:extLst>
              <a:ext uri="{FF2B5EF4-FFF2-40B4-BE49-F238E27FC236}">
                <a16:creationId xmlns:a16="http://schemas.microsoft.com/office/drawing/2014/main" id="{7F6F0CDB-94A3-4239-8B81-B8AE229E904B}"/>
              </a:ext>
            </a:extLst>
          </p:cNvPr>
          <p:cNvSpPr/>
          <p:nvPr/>
        </p:nvSpPr>
        <p:spPr>
          <a:xfrm>
            <a:off x="9151892" y="2072060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115076"/>
                </a:solidFill>
              </a:rPr>
              <a:t>vingt</a:t>
            </a:r>
          </a:p>
        </p:txBody>
      </p:sp>
      <p:sp>
        <p:nvSpPr>
          <p:cNvPr id="63" name="Rounded Rectangle 46">
            <a:extLst>
              <a:ext uri="{FF2B5EF4-FFF2-40B4-BE49-F238E27FC236}">
                <a16:creationId xmlns:a16="http://schemas.microsoft.com/office/drawing/2014/main" id="{858C736A-114F-4A52-A4BC-0E4026BAD82B}"/>
              </a:ext>
            </a:extLst>
          </p:cNvPr>
          <p:cNvSpPr/>
          <p:nvPr/>
        </p:nvSpPr>
        <p:spPr>
          <a:xfrm>
            <a:off x="10498322" y="2674221"/>
            <a:ext cx="125571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115076"/>
                </a:solidFill>
              </a:rPr>
              <a:t>automne</a:t>
            </a:r>
          </a:p>
        </p:txBody>
      </p:sp>
      <p:sp>
        <p:nvSpPr>
          <p:cNvPr id="64" name="Rounded Rectangle 46">
            <a:extLst>
              <a:ext uri="{FF2B5EF4-FFF2-40B4-BE49-F238E27FC236}">
                <a16:creationId xmlns:a16="http://schemas.microsoft.com/office/drawing/2014/main" id="{CE4B4DEC-AD17-4355-A256-B2C70E6A9BFC}"/>
              </a:ext>
            </a:extLst>
          </p:cNvPr>
          <p:cNvSpPr/>
          <p:nvPr/>
        </p:nvSpPr>
        <p:spPr>
          <a:xfrm>
            <a:off x="7598941" y="2674221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115076"/>
                </a:solidFill>
              </a:rPr>
              <a:t>soleil</a:t>
            </a:r>
          </a:p>
        </p:txBody>
      </p:sp>
      <p:sp>
        <p:nvSpPr>
          <p:cNvPr id="65" name="Rounded Rectangle 46">
            <a:extLst>
              <a:ext uri="{FF2B5EF4-FFF2-40B4-BE49-F238E27FC236}">
                <a16:creationId xmlns:a16="http://schemas.microsoft.com/office/drawing/2014/main" id="{78D97D4C-33A6-4F28-9B5B-47DFD692450B}"/>
              </a:ext>
            </a:extLst>
          </p:cNvPr>
          <p:cNvSpPr/>
          <p:nvPr/>
        </p:nvSpPr>
        <p:spPr>
          <a:xfrm>
            <a:off x="4858422" y="2674221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115076"/>
                </a:solidFill>
              </a:rPr>
              <a:t>onze</a:t>
            </a:r>
          </a:p>
        </p:txBody>
      </p:sp>
      <p:sp>
        <p:nvSpPr>
          <p:cNvPr id="66" name="Rounded Rectangle 46">
            <a:extLst>
              <a:ext uri="{FF2B5EF4-FFF2-40B4-BE49-F238E27FC236}">
                <a16:creationId xmlns:a16="http://schemas.microsoft.com/office/drawing/2014/main" id="{EF984BAD-A0CA-4779-9067-B532518CDA4E}"/>
              </a:ext>
            </a:extLst>
          </p:cNvPr>
          <p:cNvSpPr/>
          <p:nvPr/>
        </p:nvSpPr>
        <p:spPr>
          <a:xfrm>
            <a:off x="9151892" y="3343874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115076"/>
                </a:solidFill>
              </a:rPr>
              <a:t>seize</a:t>
            </a:r>
          </a:p>
        </p:txBody>
      </p:sp>
      <p:sp>
        <p:nvSpPr>
          <p:cNvPr id="67" name="Rounded Rectangle 46">
            <a:extLst>
              <a:ext uri="{FF2B5EF4-FFF2-40B4-BE49-F238E27FC236}">
                <a16:creationId xmlns:a16="http://schemas.microsoft.com/office/drawing/2014/main" id="{20FF425D-54FF-46F5-9B4C-28D1B09B2D13}"/>
              </a:ext>
            </a:extLst>
          </p:cNvPr>
          <p:cNvSpPr/>
          <p:nvPr/>
        </p:nvSpPr>
        <p:spPr>
          <a:xfrm>
            <a:off x="6174903" y="3343874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115076"/>
                </a:solidFill>
              </a:rPr>
              <a:t>août</a:t>
            </a:r>
          </a:p>
        </p:txBody>
      </p:sp>
      <p:sp>
        <p:nvSpPr>
          <p:cNvPr id="68" name="Rounded Rectangle 46">
            <a:extLst>
              <a:ext uri="{FF2B5EF4-FFF2-40B4-BE49-F238E27FC236}">
                <a16:creationId xmlns:a16="http://schemas.microsoft.com/office/drawing/2014/main" id="{94B7F3FF-8C67-412C-9B0F-62EDA793AEAD}"/>
              </a:ext>
            </a:extLst>
          </p:cNvPr>
          <p:cNvSpPr/>
          <p:nvPr/>
        </p:nvSpPr>
        <p:spPr>
          <a:xfrm>
            <a:off x="3471805" y="3343874"/>
            <a:ext cx="115431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115076"/>
                </a:solidFill>
              </a:rPr>
              <a:t>janvier</a:t>
            </a:r>
          </a:p>
        </p:txBody>
      </p:sp>
      <p:sp>
        <p:nvSpPr>
          <p:cNvPr id="69" name="Rounded Rectangle 46">
            <a:extLst>
              <a:ext uri="{FF2B5EF4-FFF2-40B4-BE49-F238E27FC236}">
                <a16:creationId xmlns:a16="http://schemas.microsoft.com/office/drawing/2014/main" id="{2D870CA1-154F-4969-86F7-767175C89253}"/>
              </a:ext>
            </a:extLst>
          </p:cNvPr>
          <p:cNvSpPr/>
          <p:nvPr/>
        </p:nvSpPr>
        <p:spPr>
          <a:xfrm>
            <a:off x="4858422" y="4018560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115076"/>
                </a:solidFill>
              </a:rPr>
              <a:t>froid</a:t>
            </a:r>
          </a:p>
        </p:txBody>
      </p:sp>
      <p:sp>
        <p:nvSpPr>
          <p:cNvPr id="70" name="Rounded Rectangle 46">
            <a:extLst>
              <a:ext uri="{FF2B5EF4-FFF2-40B4-BE49-F238E27FC236}">
                <a16:creationId xmlns:a16="http://schemas.microsoft.com/office/drawing/2014/main" id="{A962342F-09A8-44ED-9BC6-818769958318}"/>
              </a:ext>
            </a:extLst>
          </p:cNvPr>
          <p:cNvSpPr/>
          <p:nvPr/>
        </p:nvSpPr>
        <p:spPr>
          <a:xfrm>
            <a:off x="7598941" y="4018560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115076"/>
                </a:solidFill>
              </a:rPr>
              <a:t>mars</a:t>
            </a:r>
          </a:p>
        </p:txBody>
      </p:sp>
      <p:sp>
        <p:nvSpPr>
          <p:cNvPr id="71" name="Rounded Rectangle 46">
            <a:extLst>
              <a:ext uri="{FF2B5EF4-FFF2-40B4-BE49-F238E27FC236}">
                <a16:creationId xmlns:a16="http://schemas.microsoft.com/office/drawing/2014/main" id="{61AE27A4-CA06-4E87-912A-E8EDD5D529F8}"/>
              </a:ext>
            </a:extLst>
          </p:cNvPr>
          <p:cNvSpPr/>
          <p:nvPr/>
        </p:nvSpPr>
        <p:spPr>
          <a:xfrm>
            <a:off x="10498322" y="4018560"/>
            <a:ext cx="1255712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115076"/>
                </a:solidFill>
              </a:rPr>
              <a:t>octobre</a:t>
            </a:r>
          </a:p>
        </p:txBody>
      </p:sp>
      <p:sp>
        <p:nvSpPr>
          <p:cNvPr id="72" name="Rounded Rectangle 46">
            <a:extLst>
              <a:ext uri="{FF2B5EF4-FFF2-40B4-BE49-F238E27FC236}">
                <a16:creationId xmlns:a16="http://schemas.microsoft.com/office/drawing/2014/main" id="{3E05BA99-51FC-4F3A-A9AD-CB4F2B00EAF4}"/>
              </a:ext>
            </a:extLst>
          </p:cNvPr>
          <p:cNvSpPr/>
          <p:nvPr/>
        </p:nvSpPr>
        <p:spPr>
          <a:xfrm>
            <a:off x="9071176" y="4701999"/>
            <a:ext cx="1091364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115076"/>
                </a:solidFill>
              </a:rPr>
              <a:t>été</a:t>
            </a:r>
          </a:p>
        </p:txBody>
      </p:sp>
      <p:sp>
        <p:nvSpPr>
          <p:cNvPr id="73" name="Rounded Rectangle 46">
            <a:extLst>
              <a:ext uri="{FF2B5EF4-FFF2-40B4-BE49-F238E27FC236}">
                <a16:creationId xmlns:a16="http://schemas.microsoft.com/office/drawing/2014/main" id="{2D054D35-39F0-4D78-8B44-DDAEC27C8BF1}"/>
              </a:ext>
            </a:extLst>
          </p:cNvPr>
          <p:cNvSpPr/>
          <p:nvPr/>
        </p:nvSpPr>
        <p:spPr>
          <a:xfrm>
            <a:off x="6174903" y="4701999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115076"/>
                </a:solidFill>
              </a:rPr>
              <a:t>neige</a:t>
            </a:r>
          </a:p>
        </p:txBody>
      </p:sp>
      <p:sp>
        <p:nvSpPr>
          <p:cNvPr id="74" name="Rounded Rectangle 46">
            <a:extLst>
              <a:ext uri="{FF2B5EF4-FFF2-40B4-BE49-F238E27FC236}">
                <a16:creationId xmlns:a16="http://schemas.microsoft.com/office/drawing/2014/main" id="{D6AF9C10-069E-4C4C-8DB4-E5DB4FCA0123}"/>
              </a:ext>
            </a:extLst>
          </p:cNvPr>
          <p:cNvSpPr/>
          <p:nvPr/>
        </p:nvSpPr>
        <p:spPr>
          <a:xfrm>
            <a:off x="3413073" y="4701999"/>
            <a:ext cx="1271777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115076"/>
                </a:solidFill>
              </a:rPr>
              <a:t>novembre</a:t>
            </a:r>
          </a:p>
        </p:txBody>
      </p:sp>
      <p:sp>
        <p:nvSpPr>
          <p:cNvPr id="75" name="Rounded Rectangle 46">
            <a:extLst>
              <a:ext uri="{FF2B5EF4-FFF2-40B4-BE49-F238E27FC236}">
                <a16:creationId xmlns:a16="http://schemas.microsoft.com/office/drawing/2014/main" id="{2F2F9018-8078-4C6C-A0A0-5DDECE136B5F}"/>
              </a:ext>
            </a:extLst>
          </p:cNvPr>
          <p:cNvSpPr/>
          <p:nvPr/>
        </p:nvSpPr>
        <p:spPr>
          <a:xfrm>
            <a:off x="4798487" y="5365847"/>
            <a:ext cx="1129364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115076"/>
                </a:solidFill>
              </a:rPr>
              <a:t>quatorze</a:t>
            </a:r>
          </a:p>
        </p:txBody>
      </p:sp>
      <p:sp>
        <p:nvSpPr>
          <p:cNvPr id="76" name="Rounded Rectangle 46">
            <a:extLst>
              <a:ext uri="{FF2B5EF4-FFF2-40B4-BE49-F238E27FC236}">
                <a16:creationId xmlns:a16="http://schemas.microsoft.com/office/drawing/2014/main" id="{DF4C0103-9975-42A1-BAAB-7DF4BC7036E1}"/>
              </a:ext>
            </a:extLst>
          </p:cNvPr>
          <p:cNvSpPr/>
          <p:nvPr/>
        </p:nvSpPr>
        <p:spPr>
          <a:xfrm>
            <a:off x="7598941" y="5365847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115076"/>
                </a:solidFill>
              </a:rPr>
              <a:t>mardi</a:t>
            </a:r>
          </a:p>
        </p:txBody>
      </p:sp>
      <p:sp>
        <p:nvSpPr>
          <p:cNvPr id="77" name="Rounded Rectangle 46">
            <a:extLst>
              <a:ext uri="{FF2B5EF4-FFF2-40B4-BE49-F238E27FC236}">
                <a16:creationId xmlns:a16="http://schemas.microsoft.com/office/drawing/2014/main" id="{060184D2-7389-46D6-A3DD-8B128DAB25C6}"/>
              </a:ext>
            </a:extLst>
          </p:cNvPr>
          <p:cNvSpPr/>
          <p:nvPr/>
        </p:nvSpPr>
        <p:spPr>
          <a:xfrm>
            <a:off x="10661212" y="5365847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115076"/>
                </a:solidFill>
              </a:rPr>
              <a:t>trente</a:t>
            </a:r>
          </a:p>
        </p:txBody>
      </p:sp>
      <p:sp>
        <p:nvSpPr>
          <p:cNvPr id="78" name="Rounded Rectangle 46">
            <a:extLst>
              <a:ext uri="{FF2B5EF4-FFF2-40B4-BE49-F238E27FC236}">
                <a16:creationId xmlns:a16="http://schemas.microsoft.com/office/drawing/2014/main" id="{E30E95E4-88EA-4505-95E0-68CF2B2FE134}"/>
              </a:ext>
            </a:extLst>
          </p:cNvPr>
          <p:cNvSpPr/>
          <p:nvPr/>
        </p:nvSpPr>
        <p:spPr>
          <a:xfrm>
            <a:off x="3583995" y="1457940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E87D1E"/>
                </a:solidFill>
              </a:rPr>
              <a:t>noir</a:t>
            </a:r>
          </a:p>
        </p:txBody>
      </p:sp>
      <p:sp>
        <p:nvSpPr>
          <p:cNvPr id="79" name="Rounded Rectangle 46">
            <a:extLst>
              <a:ext uri="{FF2B5EF4-FFF2-40B4-BE49-F238E27FC236}">
                <a16:creationId xmlns:a16="http://schemas.microsoft.com/office/drawing/2014/main" id="{39A08326-DF1A-46B4-B8EF-7F22383B5AF9}"/>
              </a:ext>
            </a:extLst>
          </p:cNvPr>
          <p:cNvSpPr/>
          <p:nvPr/>
        </p:nvSpPr>
        <p:spPr>
          <a:xfrm>
            <a:off x="6122711" y="1457940"/>
            <a:ext cx="1034317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E87D1E"/>
                </a:solidFill>
              </a:rPr>
              <a:t>samedi</a:t>
            </a:r>
          </a:p>
        </p:txBody>
      </p:sp>
      <p:sp>
        <p:nvSpPr>
          <p:cNvPr id="80" name="Rounded Rectangle 46">
            <a:extLst>
              <a:ext uri="{FF2B5EF4-FFF2-40B4-BE49-F238E27FC236}">
                <a16:creationId xmlns:a16="http://schemas.microsoft.com/office/drawing/2014/main" id="{8EBB30C1-F3C6-4779-A168-F5C076B7CDAD}"/>
              </a:ext>
            </a:extLst>
          </p:cNvPr>
          <p:cNvSpPr/>
          <p:nvPr/>
        </p:nvSpPr>
        <p:spPr>
          <a:xfrm>
            <a:off x="8963684" y="1457940"/>
            <a:ext cx="1306349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E87D1E"/>
                </a:solidFill>
              </a:rPr>
              <a:t>mercredi</a:t>
            </a:r>
          </a:p>
        </p:txBody>
      </p:sp>
      <p:sp>
        <p:nvSpPr>
          <p:cNvPr id="81" name="Rounded Rectangle 46">
            <a:extLst>
              <a:ext uri="{FF2B5EF4-FFF2-40B4-BE49-F238E27FC236}">
                <a16:creationId xmlns:a16="http://schemas.microsoft.com/office/drawing/2014/main" id="{71CFF773-00B7-483E-8C9A-D2AE3718A78B}"/>
              </a:ext>
            </a:extLst>
          </p:cNvPr>
          <p:cNvSpPr/>
          <p:nvPr/>
        </p:nvSpPr>
        <p:spPr>
          <a:xfrm>
            <a:off x="4858422" y="2072060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E87D1E"/>
                </a:solidFill>
              </a:rPr>
              <a:t>juillet</a:t>
            </a:r>
          </a:p>
        </p:txBody>
      </p:sp>
      <p:sp>
        <p:nvSpPr>
          <p:cNvPr id="82" name="Rounded Rectangle 46">
            <a:extLst>
              <a:ext uri="{FF2B5EF4-FFF2-40B4-BE49-F238E27FC236}">
                <a16:creationId xmlns:a16="http://schemas.microsoft.com/office/drawing/2014/main" id="{5755818F-0AD8-4151-9A51-1B7F049511AD}"/>
              </a:ext>
            </a:extLst>
          </p:cNvPr>
          <p:cNvSpPr/>
          <p:nvPr/>
        </p:nvSpPr>
        <p:spPr>
          <a:xfrm>
            <a:off x="7598941" y="2072060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E87D1E"/>
                </a:solidFill>
              </a:rPr>
              <a:t>quinze</a:t>
            </a:r>
          </a:p>
        </p:txBody>
      </p:sp>
      <p:sp>
        <p:nvSpPr>
          <p:cNvPr id="83" name="Rounded Rectangle 46">
            <a:extLst>
              <a:ext uri="{FF2B5EF4-FFF2-40B4-BE49-F238E27FC236}">
                <a16:creationId xmlns:a16="http://schemas.microsoft.com/office/drawing/2014/main" id="{6AA62678-7855-4DFF-8B4C-3DB91552FEDB}"/>
              </a:ext>
            </a:extLst>
          </p:cNvPr>
          <p:cNvSpPr/>
          <p:nvPr/>
        </p:nvSpPr>
        <p:spPr>
          <a:xfrm>
            <a:off x="10661212" y="2072060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E87D1E"/>
                </a:solidFill>
              </a:rPr>
              <a:t>vert</a:t>
            </a:r>
          </a:p>
        </p:txBody>
      </p:sp>
      <p:sp>
        <p:nvSpPr>
          <p:cNvPr id="84" name="Rounded Rectangle 46">
            <a:extLst>
              <a:ext uri="{FF2B5EF4-FFF2-40B4-BE49-F238E27FC236}">
                <a16:creationId xmlns:a16="http://schemas.microsoft.com/office/drawing/2014/main" id="{4A64827D-7926-4A3B-A5FA-0E4F3169C76C}"/>
              </a:ext>
            </a:extLst>
          </p:cNvPr>
          <p:cNvSpPr/>
          <p:nvPr/>
        </p:nvSpPr>
        <p:spPr>
          <a:xfrm>
            <a:off x="3583995" y="2674221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E87D1E"/>
                </a:solidFill>
              </a:rPr>
              <a:t>lundi</a:t>
            </a:r>
          </a:p>
        </p:txBody>
      </p:sp>
      <p:sp>
        <p:nvSpPr>
          <p:cNvPr id="85" name="Rounded Rectangle 46">
            <a:extLst>
              <a:ext uri="{FF2B5EF4-FFF2-40B4-BE49-F238E27FC236}">
                <a16:creationId xmlns:a16="http://schemas.microsoft.com/office/drawing/2014/main" id="{DF0E3CD9-2F10-44A8-92EE-4E095439CD9F}"/>
              </a:ext>
            </a:extLst>
          </p:cNvPr>
          <p:cNvSpPr/>
          <p:nvPr/>
        </p:nvSpPr>
        <p:spPr>
          <a:xfrm>
            <a:off x="6174903" y="2674221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E87D1E"/>
                </a:solidFill>
              </a:rPr>
              <a:t>bleu</a:t>
            </a:r>
          </a:p>
        </p:txBody>
      </p:sp>
      <p:sp>
        <p:nvSpPr>
          <p:cNvPr id="86" name="Rounded Rectangle 46">
            <a:extLst>
              <a:ext uri="{FF2B5EF4-FFF2-40B4-BE49-F238E27FC236}">
                <a16:creationId xmlns:a16="http://schemas.microsoft.com/office/drawing/2014/main" id="{E911FAF6-4654-452D-9036-7432C213F4A6}"/>
              </a:ext>
            </a:extLst>
          </p:cNvPr>
          <p:cNvSpPr/>
          <p:nvPr/>
        </p:nvSpPr>
        <p:spPr>
          <a:xfrm>
            <a:off x="9071176" y="2674221"/>
            <a:ext cx="1091364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E87D1E"/>
                </a:solidFill>
              </a:rPr>
              <a:t>février</a:t>
            </a:r>
          </a:p>
        </p:txBody>
      </p:sp>
      <p:sp>
        <p:nvSpPr>
          <p:cNvPr id="87" name="Rounded Rectangle 46">
            <a:extLst>
              <a:ext uri="{FF2B5EF4-FFF2-40B4-BE49-F238E27FC236}">
                <a16:creationId xmlns:a16="http://schemas.microsoft.com/office/drawing/2014/main" id="{51E2916B-FCA1-4EB3-A928-D12E35216F44}"/>
              </a:ext>
            </a:extLst>
          </p:cNvPr>
          <p:cNvSpPr/>
          <p:nvPr/>
        </p:nvSpPr>
        <p:spPr>
          <a:xfrm>
            <a:off x="10493738" y="3343874"/>
            <a:ext cx="1264880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E87D1E"/>
                </a:solidFill>
              </a:rPr>
              <a:t>printemps</a:t>
            </a:r>
          </a:p>
        </p:txBody>
      </p:sp>
      <p:sp>
        <p:nvSpPr>
          <p:cNvPr id="88" name="Rounded Rectangle 46">
            <a:extLst>
              <a:ext uri="{FF2B5EF4-FFF2-40B4-BE49-F238E27FC236}">
                <a16:creationId xmlns:a16="http://schemas.microsoft.com/office/drawing/2014/main" id="{01BE75E5-74A6-4E73-B034-36D319252EFC}"/>
              </a:ext>
            </a:extLst>
          </p:cNvPr>
          <p:cNvSpPr/>
          <p:nvPr/>
        </p:nvSpPr>
        <p:spPr>
          <a:xfrm>
            <a:off x="4840913" y="3343874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EE6000"/>
                </a:solidFill>
              </a:rPr>
              <a:t>neuf</a:t>
            </a:r>
          </a:p>
        </p:txBody>
      </p:sp>
      <p:sp>
        <p:nvSpPr>
          <p:cNvPr id="89" name="Rounded Rectangle 46">
            <a:extLst>
              <a:ext uri="{FF2B5EF4-FFF2-40B4-BE49-F238E27FC236}">
                <a16:creationId xmlns:a16="http://schemas.microsoft.com/office/drawing/2014/main" id="{46858408-DBB1-4D47-BEF0-D28EFDFB800F}"/>
              </a:ext>
            </a:extLst>
          </p:cNvPr>
          <p:cNvSpPr/>
          <p:nvPr/>
        </p:nvSpPr>
        <p:spPr>
          <a:xfrm>
            <a:off x="7598941" y="3343874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E87D1E"/>
                </a:solidFill>
              </a:rPr>
              <a:t>mai</a:t>
            </a:r>
          </a:p>
        </p:txBody>
      </p:sp>
      <p:sp>
        <p:nvSpPr>
          <p:cNvPr id="90" name="Rounded Rectangle 46">
            <a:extLst>
              <a:ext uri="{FF2B5EF4-FFF2-40B4-BE49-F238E27FC236}">
                <a16:creationId xmlns:a16="http://schemas.microsoft.com/office/drawing/2014/main" id="{15916BCB-8531-4A42-9077-82D5B606F6D9}"/>
              </a:ext>
            </a:extLst>
          </p:cNvPr>
          <p:cNvSpPr/>
          <p:nvPr/>
        </p:nvSpPr>
        <p:spPr>
          <a:xfrm>
            <a:off x="3583995" y="4018560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E87D1E"/>
                </a:solidFill>
              </a:rPr>
              <a:t>avril</a:t>
            </a:r>
          </a:p>
        </p:txBody>
      </p:sp>
      <p:sp>
        <p:nvSpPr>
          <p:cNvPr id="91" name="Rounded Rectangle 46">
            <a:extLst>
              <a:ext uri="{FF2B5EF4-FFF2-40B4-BE49-F238E27FC236}">
                <a16:creationId xmlns:a16="http://schemas.microsoft.com/office/drawing/2014/main" id="{227CB121-B70D-4F73-BA31-79DFB90933C4}"/>
              </a:ext>
            </a:extLst>
          </p:cNvPr>
          <p:cNvSpPr/>
          <p:nvPr/>
        </p:nvSpPr>
        <p:spPr>
          <a:xfrm>
            <a:off x="6174903" y="4018560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E87D1E"/>
                </a:solidFill>
              </a:rPr>
              <a:t>jeudi</a:t>
            </a:r>
          </a:p>
        </p:txBody>
      </p:sp>
      <p:sp>
        <p:nvSpPr>
          <p:cNvPr id="92" name="Rounded Rectangle 46">
            <a:extLst>
              <a:ext uri="{FF2B5EF4-FFF2-40B4-BE49-F238E27FC236}">
                <a16:creationId xmlns:a16="http://schemas.microsoft.com/office/drawing/2014/main" id="{36B051C2-2C8F-4A53-AB06-AA26B0100F74}"/>
              </a:ext>
            </a:extLst>
          </p:cNvPr>
          <p:cNvSpPr/>
          <p:nvPr/>
        </p:nvSpPr>
        <p:spPr>
          <a:xfrm>
            <a:off x="9151892" y="4018560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E87D1E"/>
                </a:solidFill>
              </a:rPr>
              <a:t>rouge</a:t>
            </a:r>
          </a:p>
        </p:txBody>
      </p:sp>
      <p:sp>
        <p:nvSpPr>
          <p:cNvPr id="93" name="Rounded Rectangle 46">
            <a:extLst>
              <a:ext uri="{FF2B5EF4-FFF2-40B4-BE49-F238E27FC236}">
                <a16:creationId xmlns:a16="http://schemas.microsoft.com/office/drawing/2014/main" id="{5574C472-812D-416B-9579-2086BCCFDDAD}"/>
              </a:ext>
            </a:extLst>
          </p:cNvPr>
          <p:cNvSpPr/>
          <p:nvPr/>
        </p:nvSpPr>
        <p:spPr>
          <a:xfrm>
            <a:off x="4858422" y="4701999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E87D1E"/>
                </a:solidFill>
              </a:rPr>
              <a:t>jaune</a:t>
            </a:r>
          </a:p>
        </p:txBody>
      </p:sp>
      <p:sp>
        <p:nvSpPr>
          <p:cNvPr id="94" name="Rounded Rectangle 46">
            <a:extLst>
              <a:ext uri="{FF2B5EF4-FFF2-40B4-BE49-F238E27FC236}">
                <a16:creationId xmlns:a16="http://schemas.microsoft.com/office/drawing/2014/main" id="{78B6B688-053A-4A74-A8F0-D8203406E67F}"/>
              </a:ext>
            </a:extLst>
          </p:cNvPr>
          <p:cNvSpPr/>
          <p:nvPr/>
        </p:nvSpPr>
        <p:spPr>
          <a:xfrm>
            <a:off x="10446946" y="4701999"/>
            <a:ext cx="1358464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E87D1E"/>
                </a:solidFill>
              </a:rPr>
              <a:t>dimanche</a:t>
            </a:r>
          </a:p>
        </p:txBody>
      </p:sp>
      <p:sp>
        <p:nvSpPr>
          <p:cNvPr id="95" name="Rounded Rectangle 46">
            <a:extLst>
              <a:ext uri="{FF2B5EF4-FFF2-40B4-BE49-F238E27FC236}">
                <a16:creationId xmlns:a16="http://schemas.microsoft.com/office/drawing/2014/main" id="{69A86C4D-9D71-4703-90A4-DC3D305149DE}"/>
              </a:ext>
            </a:extLst>
          </p:cNvPr>
          <p:cNvSpPr/>
          <p:nvPr/>
        </p:nvSpPr>
        <p:spPr>
          <a:xfrm>
            <a:off x="7384675" y="4701999"/>
            <a:ext cx="1358464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E87D1E"/>
                </a:solidFill>
              </a:rPr>
              <a:t>décembre</a:t>
            </a:r>
          </a:p>
        </p:txBody>
      </p:sp>
      <p:sp>
        <p:nvSpPr>
          <p:cNvPr id="96" name="Rounded Rectangle 46">
            <a:extLst>
              <a:ext uri="{FF2B5EF4-FFF2-40B4-BE49-F238E27FC236}">
                <a16:creationId xmlns:a16="http://schemas.microsoft.com/office/drawing/2014/main" id="{E3F10E1D-C47D-4340-9C0C-378A4D3300A7}"/>
              </a:ext>
            </a:extLst>
          </p:cNvPr>
          <p:cNvSpPr/>
          <p:nvPr/>
        </p:nvSpPr>
        <p:spPr>
          <a:xfrm>
            <a:off x="3471805" y="5365847"/>
            <a:ext cx="115431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E87D1E"/>
                </a:solidFill>
              </a:rPr>
              <a:t>vendredi</a:t>
            </a:r>
          </a:p>
        </p:txBody>
      </p:sp>
      <p:sp>
        <p:nvSpPr>
          <p:cNvPr id="97" name="Rounded Rectangle 46">
            <a:extLst>
              <a:ext uri="{FF2B5EF4-FFF2-40B4-BE49-F238E27FC236}">
                <a16:creationId xmlns:a16="http://schemas.microsoft.com/office/drawing/2014/main" id="{74B1D50D-AC77-49D3-9B42-C0D9C7687EC2}"/>
              </a:ext>
            </a:extLst>
          </p:cNvPr>
          <p:cNvSpPr/>
          <p:nvPr/>
        </p:nvSpPr>
        <p:spPr>
          <a:xfrm>
            <a:off x="6174903" y="5365847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E87D1E"/>
                </a:solidFill>
              </a:rPr>
              <a:t>juin</a:t>
            </a:r>
          </a:p>
        </p:txBody>
      </p:sp>
      <p:sp>
        <p:nvSpPr>
          <p:cNvPr id="98" name="Rounded Rectangle 46">
            <a:extLst>
              <a:ext uri="{FF2B5EF4-FFF2-40B4-BE49-F238E27FC236}">
                <a16:creationId xmlns:a16="http://schemas.microsoft.com/office/drawing/2014/main" id="{C4BAF535-A825-4CB4-8175-9A891F42CE66}"/>
              </a:ext>
            </a:extLst>
          </p:cNvPr>
          <p:cNvSpPr/>
          <p:nvPr/>
        </p:nvSpPr>
        <p:spPr>
          <a:xfrm>
            <a:off x="9151892" y="5365847"/>
            <a:ext cx="929933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E87D1E"/>
                </a:solidFill>
              </a:rPr>
              <a:t>chaud</a:t>
            </a:r>
          </a:p>
        </p:txBody>
      </p:sp>
    </p:spTree>
    <p:extLst>
      <p:ext uri="{BB962C8B-B14F-4D97-AF65-F5344CB8AC3E}">
        <p14:creationId xmlns:p14="http://schemas.microsoft.com/office/powerpoint/2010/main" val="41881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Connect quatre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027920" y="249870"/>
            <a:ext cx="1882000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vocabulaire</a:t>
            </a:r>
          </a:p>
        </p:txBody>
      </p:sp>
      <p:graphicFrame>
        <p:nvGraphicFramePr>
          <p:cNvPr id="9" name="Table 37">
            <a:extLst>
              <a:ext uri="{FF2B5EF4-FFF2-40B4-BE49-F238E27FC236}">
                <a16:creationId xmlns:a16="http://schemas.microsoft.com/office/drawing/2014/main" id="{C8D5C824-9B4D-41AC-9F2E-18700C93B8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829760"/>
              </p:ext>
            </p:extLst>
          </p:nvPr>
        </p:nvGraphicFramePr>
        <p:xfrm>
          <a:off x="243841" y="1368706"/>
          <a:ext cx="11666080" cy="489493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{22838BEF-8BB2-4498-84A7-C5851F593DF1}</a:tableStyleId>
              </a:tblPr>
              <a:tblGrid>
                <a:gridCol w="1914555">
                  <a:extLst>
                    <a:ext uri="{9D8B030D-6E8A-4147-A177-3AD203B41FA5}">
                      <a16:colId xmlns:a16="http://schemas.microsoft.com/office/drawing/2014/main" val="521668151"/>
                    </a:ext>
                  </a:extLst>
                </a:gridCol>
                <a:gridCol w="1701035">
                  <a:extLst>
                    <a:ext uri="{9D8B030D-6E8A-4147-A177-3AD203B41FA5}">
                      <a16:colId xmlns:a16="http://schemas.microsoft.com/office/drawing/2014/main" val="2020502578"/>
                    </a:ext>
                  </a:extLst>
                </a:gridCol>
                <a:gridCol w="1748378">
                  <a:extLst>
                    <a:ext uri="{9D8B030D-6E8A-4147-A177-3AD203B41FA5}">
                      <a16:colId xmlns:a16="http://schemas.microsoft.com/office/drawing/2014/main" val="2150917352"/>
                    </a:ext>
                  </a:extLst>
                </a:gridCol>
                <a:gridCol w="2169468">
                  <a:extLst>
                    <a:ext uri="{9D8B030D-6E8A-4147-A177-3AD203B41FA5}">
                      <a16:colId xmlns:a16="http://schemas.microsoft.com/office/drawing/2014/main" val="3972814846"/>
                    </a:ext>
                  </a:extLst>
                </a:gridCol>
                <a:gridCol w="2039335">
                  <a:extLst>
                    <a:ext uri="{9D8B030D-6E8A-4147-A177-3AD203B41FA5}">
                      <a16:colId xmlns:a16="http://schemas.microsoft.com/office/drawing/2014/main" val="1561296720"/>
                    </a:ext>
                  </a:extLst>
                </a:gridCol>
                <a:gridCol w="2093309">
                  <a:extLst>
                    <a:ext uri="{9D8B030D-6E8A-4147-A177-3AD203B41FA5}">
                      <a16:colId xmlns:a16="http://schemas.microsoft.com/office/drawing/2014/main" val="2432153787"/>
                    </a:ext>
                  </a:extLst>
                </a:gridCol>
              </a:tblGrid>
              <a:tr h="664125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black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eight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Saturday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Winter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Wednesday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September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524289"/>
                  </a:ext>
                </a:extLst>
              </a:tr>
              <a:tr h="6555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white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July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rain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fifteen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twenty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green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654482"/>
                  </a:ext>
                </a:extLst>
              </a:tr>
              <a:tr h="66652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Monday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eleven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blue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Sun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February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Autumn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499054"/>
                  </a:ext>
                </a:extLst>
              </a:tr>
              <a:tr h="732080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January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nine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August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May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sixteen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Spring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03754"/>
                  </a:ext>
                </a:extLst>
              </a:tr>
              <a:tr h="7211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April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cold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Thursday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March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red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October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336334"/>
                  </a:ext>
                </a:extLst>
              </a:tr>
              <a:tr h="753933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November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yellow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snow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December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Summer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Sunday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643238"/>
                  </a:ext>
                </a:extLst>
              </a:tr>
              <a:tr h="701527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Friday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fourteen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June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Tuesday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warm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115076"/>
                          </a:solidFill>
                        </a:rPr>
                        <a:t>thirty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549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26651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Qui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033687" y="240249"/>
            <a:ext cx="1876234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C355A-3DAE-4CA9-B2BC-E86755F0852F}"/>
              </a:ext>
            </a:extLst>
          </p:cNvPr>
          <p:cNvSpPr txBox="1"/>
          <p:nvPr/>
        </p:nvSpPr>
        <p:spPr>
          <a:xfrm>
            <a:off x="131315" y="1285854"/>
            <a:ext cx="117786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You already know that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qui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means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‘who?’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in a question, but it also means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‘who’, ‘which’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‘or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‘that’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in the middle of a sentence. It introduces a relative clause to give more information about a noun.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5A62BA-74DF-445E-A5D6-4A1570286ACB}"/>
              </a:ext>
            </a:extLst>
          </p:cNvPr>
          <p:cNvSpPr txBox="1"/>
          <p:nvPr/>
        </p:nvSpPr>
        <p:spPr>
          <a:xfrm>
            <a:off x="131315" y="2593966"/>
            <a:ext cx="4835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le papa </a:t>
            </a:r>
            <a:r>
              <a:rPr lang="fr-FR" sz="2400" b="1" dirty="0">
                <a:solidFill>
                  <a:srgbClr val="E87D1E"/>
                </a:solidFill>
              </a:rPr>
              <a:t>qui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 a treize instruments</a:t>
            </a:r>
            <a:endParaRPr lang="fr-FR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C13B0-A67A-4471-B976-905E53E901C6}"/>
              </a:ext>
            </a:extLst>
          </p:cNvPr>
          <p:cNvSpPr txBox="1"/>
          <p:nvPr/>
        </p:nvSpPr>
        <p:spPr>
          <a:xfrm>
            <a:off x="5939594" y="2593966"/>
            <a:ext cx="5813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the dad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who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has thirteen instruments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61B4CD-954E-439F-B567-872787DBE2EC}"/>
              </a:ext>
            </a:extLst>
          </p:cNvPr>
          <p:cNvSpPr txBox="1"/>
          <p:nvPr/>
        </p:nvSpPr>
        <p:spPr>
          <a:xfrm>
            <a:off x="131315" y="3587005"/>
            <a:ext cx="3813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la fille </a:t>
            </a:r>
            <a:r>
              <a:rPr lang="fr-FR" sz="2400" b="1" dirty="0">
                <a:solidFill>
                  <a:srgbClr val="E87D1E"/>
                </a:solidFill>
              </a:rPr>
              <a:t>qui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 joue du piano</a:t>
            </a:r>
            <a:endParaRPr lang="fr-FR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4C6A3C-3F19-468A-9E58-14C7503F7E3F}"/>
              </a:ext>
            </a:extLst>
          </p:cNvPr>
          <p:cNvSpPr txBox="1"/>
          <p:nvPr/>
        </p:nvSpPr>
        <p:spPr>
          <a:xfrm>
            <a:off x="5939594" y="3587005"/>
            <a:ext cx="4679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the girl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who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plays the piano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2BE9BA-AE86-40C0-B8C8-91B087C5007C}"/>
              </a:ext>
            </a:extLst>
          </p:cNvPr>
          <p:cNvSpPr txBox="1"/>
          <p:nvPr/>
        </p:nvSpPr>
        <p:spPr>
          <a:xfrm>
            <a:off x="131315" y="4580044"/>
            <a:ext cx="3813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la maison </a:t>
            </a:r>
            <a:r>
              <a:rPr lang="fr-FR" sz="2400" b="1" dirty="0">
                <a:solidFill>
                  <a:srgbClr val="E87D1E"/>
                </a:solidFill>
              </a:rPr>
              <a:t>qui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 est rouge</a:t>
            </a:r>
            <a:endParaRPr lang="fr-FR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A724D5-A6D3-455A-BFCF-A137ABE55B4E}"/>
              </a:ext>
            </a:extLst>
          </p:cNvPr>
          <p:cNvSpPr txBox="1"/>
          <p:nvPr/>
        </p:nvSpPr>
        <p:spPr>
          <a:xfrm>
            <a:off x="5939594" y="4580044"/>
            <a:ext cx="35134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the house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that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is red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A5040A-00CE-429F-AB31-3FF485EC9BCB}"/>
              </a:ext>
            </a:extLst>
          </p:cNvPr>
          <p:cNvSpPr txBox="1"/>
          <p:nvPr/>
        </p:nvSpPr>
        <p:spPr>
          <a:xfrm>
            <a:off x="131315" y="5573084"/>
            <a:ext cx="5889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la femme </a:t>
            </a:r>
            <a:r>
              <a:rPr lang="fr-FR" sz="2400" b="1" dirty="0">
                <a:solidFill>
                  <a:srgbClr val="E87D1E"/>
                </a:solidFill>
              </a:rPr>
              <a:t>qui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 ressemble 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à ta maman</a:t>
            </a:r>
            <a:endParaRPr lang="fr-FR" sz="2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2A46B3-6B79-45E3-9BFB-3C1AD6DFDC08}"/>
              </a:ext>
            </a:extLst>
          </p:cNvPr>
          <p:cNvSpPr txBox="1"/>
          <p:nvPr/>
        </p:nvSpPr>
        <p:spPr>
          <a:xfrm>
            <a:off x="5939594" y="5573083"/>
            <a:ext cx="5813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the woman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who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looks like your mum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1B1BEAF-1E17-4F87-8577-A8B4EBFFA426}"/>
              </a:ext>
            </a:extLst>
          </p:cNvPr>
          <p:cNvSpPr/>
          <p:nvPr/>
        </p:nvSpPr>
        <p:spPr>
          <a:xfrm>
            <a:off x="9306046" y="3333251"/>
            <a:ext cx="2687249" cy="2881683"/>
          </a:xfrm>
          <a:prstGeom prst="wedgeRoundRectCallout">
            <a:avLst>
              <a:gd name="adj1" fmla="val -56478"/>
              <a:gd name="adj2" fmla="val 22527"/>
              <a:gd name="adj3" fmla="val 16667"/>
            </a:avLst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 English, we use who/that for people and which/that for animals and things.</a:t>
            </a:r>
            <a:endParaRPr lang="fr-FR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music, piano&#10;&#10;Description automatically generated">
            <a:extLst>
              <a:ext uri="{FF2B5EF4-FFF2-40B4-BE49-F238E27FC236}">
                <a16:creationId xmlns:a16="http://schemas.microsoft.com/office/drawing/2014/main" id="{693BB382-E04B-450A-A1E7-FF113F90C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655" y="3333251"/>
            <a:ext cx="1910912" cy="197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1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Qui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9F18FC-1E50-40B0-91AC-36BA896007A3}"/>
              </a:ext>
            </a:extLst>
          </p:cNvPr>
          <p:cNvSpPr txBox="1"/>
          <p:nvPr/>
        </p:nvSpPr>
        <p:spPr>
          <a:xfrm>
            <a:off x="335665" y="1004713"/>
            <a:ext cx="10069976" cy="4919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Elle habite avec la femme qui joue des instruments.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Je veux parler avec les hommes qui remettent les livres.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Qu’est-ce que tu penses du gar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çon qui répond à la question ?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Peux-tu décrire l’homme qui a frappé à la première porte ?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Je connais l’avocat qui travaille ici.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Entendez-vous les femmes qui chantent dans la forêt?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Nous dépendons de l’argent qui vient du magasin.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Connais-tu le professeur qui répond aux questions générales en anglais ?</a:t>
            </a:r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D6B6C2B8-2F09-4D7E-8B26-21B677E79055}"/>
              </a:ext>
            </a:extLst>
          </p:cNvPr>
          <p:cNvSpPr/>
          <p:nvPr/>
        </p:nvSpPr>
        <p:spPr>
          <a:xfrm>
            <a:off x="10812162" y="249870"/>
            <a:ext cx="109775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6E5FAA-F032-4D34-AD2E-60BE5FF733FA}"/>
              </a:ext>
            </a:extLst>
          </p:cNvPr>
          <p:cNvSpPr txBox="1"/>
          <p:nvPr/>
        </p:nvSpPr>
        <p:spPr>
          <a:xfrm>
            <a:off x="7100344" y="296864"/>
            <a:ext cx="28372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200" dirty="0">
                <a:solidFill>
                  <a:schemeClr val="accent5">
                    <a:lumMod val="50000"/>
                  </a:schemeClr>
                </a:solidFill>
              </a:rPr>
              <a:t>Traduis les phrases en anglais.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DBA7E-528C-42F7-85BF-F0B99EA5EC6B}"/>
              </a:ext>
            </a:extLst>
          </p:cNvPr>
          <p:cNvSpPr txBox="1"/>
          <p:nvPr/>
        </p:nvSpPr>
        <p:spPr>
          <a:xfrm>
            <a:off x="797745" y="1495244"/>
            <a:ext cx="7978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>
                <a:solidFill>
                  <a:srgbClr val="E87D1E"/>
                </a:solidFill>
              </a:rPr>
              <a:t>She lives with the woman who plays the instruments.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31E963-5839-4032-8A75-E9F2F578CE7F}"/>
              </a:ext>
            </a:extLst>
          </p:cNvPr>
          <p:cNvSpPr txBox="1"/>
          <p:nvPr/>
        </p:nvSpPr>
        <p:spPr>
          <a:xfrm>
            <a:off x="797745" y="2109380"/>
            <a:ext cx="7978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>
                <a:solidFill>
                  <a:srgbClr val="E87D1E"/>
                </a:solidFill>
              </a:rPr>
              <a:t>I want to speak to the men who put back the books.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85BEC3-F34B-4C26-8701-D5AA1E2264FF}"/>
              </a:ext>
            </a:extLst>
          </p:cNvPr>
          <p:cNvSpPr txBox="1"/>
          <p:nvPr/>
        </p:nvSpPr>
        <p:spPr>
          <a:xfrm>
            <a:off x="797744" y="2745684"/>
            <a:ext cx="8816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>
                <a:solidFill>
                  <a:srgbClr val="E87D1E"/>
                </a:solidFill>
              </a:rPr>
              <a:t>What do you think of the boy who answers/is answering the question?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C76DE1-CD6E-4E3F-9688-B258EBC71A25}"/>
              </a:ext>
            </a:extLst>
          </p:cNvPr>
          <p:cNvSpPr txBox="1"/>
          <p:nvPr/>
        </p:nvSpPr>
        <p:spPr>
          <a:xfrm>
            <a:off x="797745" y="3355793"/>
            <a:ext cx="7978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>
                <a:solidFill>
                  <a:srgbClr val="E87D1E"/>
                </a:solidFill>
              </a:rPr>
              <a:t>Can you describe the man who knocked at the first door?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7E7528-0E11-4380-BF5D-A1FDC1BFE225}"/>
              </a:ext>
            </a:extLst>
          </p:cNvPr>
          <p:cNvSpPr txBox="1"/>
          <p:nvPr/>
        </p:nvSpPr>
        <p:spPr>
          <a:xfrm>
            <a:off x="797745" y="3926329"/>
            <a:ext cx="7978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>
                <a:solidFill>
                  <a:srgbClr val="E87D1E"/>
                </a:solidFill>
              </a:rPr>
              <a:t>I know the lawyer who works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1BFB06-F1CC-4F2A-B284-75CE0F08DCE4}"/>
              </a:ext>
            </a:extLst>
          </p:cNvPr>
          <p:cNvSpPr txBox="1"/>
          <p:nvPr/>
        </p:nvSpPr>
        <p:spPr>
          <a:xfrm>
            <a:off x="797745" y="4565775"/>
            <a:ext cx="7978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>
                <a:solidFill>
                  <a:srgbClr val="E87D1E"/>
                </a:solidFill>
              </a:rPr>
              <a:t>Do you hear the women who sing in the forest?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5542A9-8AA0-422D-9A58-F7F4EDD157B7}"/>
              </a:ext>
            </a:extLst>
          </p:cNvPr>
          <p:cNvSpPr txBox="1"/>
          <p:nvPr/>
        </p:nvSpPr>
        <p:spPr>
          <a:xfrm>
            <a:off x="797744" y="5162701"/>
            <a:ext cx="7978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>
                <a:solidFill>
                  <a:srgbClr val="E87D1E"/>
                </a:solidFill>
              </a:rPr>
              <a:t>We depend on the money that comes from the shop.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C0599A-FB52-40F0-BD10-3678662E3441}"/>
              </a:ext>
            </a:extLst>
          </p:cNvPr>
          <p:cNvSpPr txBox="1"/>
          <p:nvPr/>
        </p:nvSpPr>
        <p:spPr>
          <a:xfrm>
            <a:off x="797744" y="5768204"/>
            <a:ext cx="8996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>
                <a:solidFill>
                  <a:srgbClr val="E87D1E"/>
                </a:solidFill>
              </a:rPr>
              <a:t>Do you know the teacher who answers general questions in English?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A279B57-65F0-4316-A7AD-9636CEB48B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r="27353"/>
          <a:stretch/>
        </p:blipFill>
        <p:spPr>
          <a:xfrm>
            <a:off x="9853022" y="1218141"/>
            <a:ext cx="1918279" cy="427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7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Verbs like </a:t>
            </a:r>
            <a:r>
              <a:rPr lang="fr-FR" sz="3600" b="1" dirty="0">
                <a:solidFill>
                  <a:schemeClr val="bg1"/>
                </a:solidFill>
              </a:rPr>
              <a:t>écrire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033687" y="249870"/>
            <a:ext cx="1876234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A3A4BF-C3B3-4617-97D7-CCE9926B9D68}"/>
              </a:ext>
            </a:extLst>
          </p:cNvPr>
          <p:cNvSpPr txBox="1"/>
          <p:nvPr/>
        </p:nvSpPr>
        <p:spPr>
          <a:xfrm>
            <a:off x="114103" y="1391184"/>
            <a:ext cx="74582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Remember how to form verbs like 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</a:rPr>
              <a:t>écrire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</p:txBody>
      </p:sp>
      <p:pic>
        <p:nvPicPr>
          <p:cNvPr id="3" name="Picture 2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64E848E7-13CB-42BE-A01F-E92B8A1828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44" y="293620"/>
            <a:ext cx="1621340" cy="172655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99306C-20F3-4A18-9931-43598252BD09}"/>
              </a:ext>
            </a:extLst>
          </p:cNvPr>
          <p:cNvSpPr/>
          <p:nvPr/>
        </p:nvSpPr>
        <p:spPr>
          <a:xfrm>
            <a:off x="261516" y="2216231"/>
            <a:ext cx="3766457" cy="746906"/>
          </a:xfrm>
          <a:prstGeom prst="roundRect">
            <a:avLst/>
          </a:prstGeom>
          <a:solidFill>
            <a:srgbClr val="E3E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115076"/>
                </a:solidFill>
              </a:rPr>
              <a:t>I describe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1165E8C-8FB0-45D5-942B-6989FF4F940A}"/>
              </a:ext>
            </a:extLst>
          </p:cNvPr>
          <p:cNvSpPr/>
          <p:nvPr/>
        </p:nvSpPr>
        <p:spPr>
          <a:xfrm>
            <a:off x="256611" y="2998493"/>
            <a:ext cx="3766456" cy="746906"/>
          </a:xfrm>
          <a:prstGeom prst="roundRect">
            <a:avLst/>
          </a:prstGeom>
          <a:solidFill>
            <a:srgbClr val="E87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je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sz="2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décris</a:t>
            </a:r>
            <a:endParaRPr kumimoji="0" lang="fr-FR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C909190-CA91-4B9A-B8F4-8ED673585EBD}"/>
              </a:ext>
            </a:extLst>
          </p:cNvPr>
          <p:cNvSpPr/>
          <p:nvPr/>
        </p:nvSpPr>
        <p:spPr>
          <a:xfrm>
            <a:off x="4114799" y="2216231"/>
            <a:ext cx="3766457" cy="746906"/>
          </a:xfrm>
          <a:prstGeom prst="roundRect">
            <a:avLst/>
          </a:prstGeom>
          <a:solidFill>
            <a:srgbClr val="E3E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you </a:t>
            </a:r>
            <a:r>
              <a:rPr lang="en-US" sz="2800" baseline="-25000" dirty="0">
                <a:solidFill>
                  <a:schemeClr val="accent5">
                    <a:lumMod val="50000"/>
                  </a:schemeClr>
                </a:solidFill>
              </a:rPr>
              <a:t>[sing.]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write down</a:t>
            </a:r>
            <a:endParaRPr lang="fr-FR" sz="2800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F6F85B5-9C35-45CE-B51D-D0EC7C3A1714}"/>
              </a:ext>
            </a:extLst>
          </p:cNvPr>
          <p:cNvSpPr/>
          <p:nvPr/>
        </p:nvSpPr>
        <p:spPr>
          <a:xfrm>
            <a:off x="4112347" y="2998493"/>
            <a:ext cx="3766456" cy="746906"/>
          </a:xfrm>
          <a:prstGeom prst="roundRect">
            <a:avLst/>
          </a:prstGeom>
          <a:solidFill>
            <a:srgbClr val="E87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accent5">
                    <a:lumMod val="50000"/>
                  </a:schemeClr>
                </a:solidFill>
              </a:rPr>
              <a:t>tu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accent5">
                    <a:lumMod val="50000"/>
                  </a:schemeClr>
                </a:solidFill>
              </a:rPr>
              <a:t>inscris</a:t>
            </a:r>
            <a:endParaRPr lang="fr-FR" sz="2800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84809BB-C897-4104-A3B0-07D3D96700CE}"/>
              </a:ext>
            </a:extLst>
          </p:cNvPr>
          <p:cNvSpPr/>
          <p:nvPr/>
        </p:nvSpPr>
        <p:spPr>
          <a:xfrm>
            <a:off x="7968082" y="2216231"/>
            <a:ext cx="3766457" cy="746906"/>
          </a:xfrm>
          <a:prstGeom prst="roundRect">
            <a:avLst/>
          </a:prstGeom>
          <a:solidFill>
            <a:srgbClr val="E3E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he writes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7FCF3F-DC05-42DC-9C7E-F6D9E13570B7}"/>
              </a:ext>
            </a:extLst>
          </p:cNvPr>
          <p:cNvSpPr/>
          <p:nvPr/>
        </p:nvSpPr>
        <p:spPr>
          <a:xfrm>
            <a:off x="7968081" y="2998493"/>
            <a:ext cx="3766455" cy="746906"/>
          </a:xfrm>
          <a:prstGeom prst="roundRect">
            <a:avLst/>
          </a:prstGeom>
          <a:solidFill>
            <a:srgbClr val="E87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il </a:t>
            </a:r>
            <a:r>
              <a:rPr lang="fr-FR" sz="2800" dirty="0">
                <a:solidFill>
                  <a:schemeClr val="accent5">
                    <a:lumMod val="50000"/>
                  </a:schemeClr>
                </a:solidFill>
              </a:rPr>
              <a:t>écrit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41FB68A-A715-4267-8239-7BDD07C177A8}"/>
              </a:ext>
            </a:extLst>
          </p:cNvPr>
          <p:cNvSpPr/>
          <p:nvPr/>
        </p:nvSpPr>
        <p:spPr>
          <a:xfrm>
            <a:off x="261516" y="4194720"/>
            <a:ext cx="3766456" cy="746906"/>
          </a:xfrm>
          <a:prstGeom prst="roundRect">
            <a:avLst/>
          </a:prstGeom>
          <a:solidFill>
            <a:srgbClr val="E3E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you </a:t>
            </a:r>
            <a:r>
              <a:rPr lang="en-US" sz="2800" baseline="-25000" dirty="0">
                <a:solidFill>
                  <a:schemeClr val="accent5">
                    <a:lumMod val="50000"/>
                  </a:schemeClr>
                </a:solidFill>
              </a:rPr>
              <a:t>[pl./</a:t>
            </a:r>
            <a:r>
              <a:rPr lang="en-US" sz="2800" baseline="-25000" dirty="0" err="1">
                <a:solidFill>
                  <a:schemeClr val="accent5">
                    <a:lumMod val="50000"/>
                  </a:schemeClr>
                </a:solidFill>
              </a:rPr>
              <a:t>fml</a:t>
            </a:r>
            <a:r>
              <a:rPr lang="en-US" sz="2800" baseline="-25000" dirty="0">
                <a:solidFill>
                  <a:schemeClr val="accent5">
                    <a:lumMod val="50000"/>
                  </a:schemeClr>
                </a:solidFill>
              </a:rPr>
              <a:t>]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describe</a:t>
            </a:r>
            <a:endParaRPr lang="fr-FR" sz="2800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79D0FC3-426A-4E8D-AC02-5A1BA47E9964}"/>
              </a:ext>
            </a:extLst>
          </p:cNvPr>
          <p:cNvSpPr/>
          <p:nvPr/>
        </p:nvSpPr>
        <p:spPr>
          <a:xfrm>
            <a:off x="259063" y="4976982"/>
            <a:ext cx="3764004" cy="746906"/>
          </a:xfrm>
          <a:prstGeom prst="roundRect">
            <a:avLst/>
          </a:prstGeom>
          <a:solidFill>
            <a:srgbClr val="E87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accent5">
                    <a:lumMod val="50000"/>
                  </a:schemeClr>
                </a:solidFill>
              </a:rPr>
              <a:t>vous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accent5">
                    <a:lumMod val="50000"/>
                  </a:schemeClr>
                </a:solidFill>
              </a:rPr>
              <a:t>décrivez</a:t>
            </a:r>
            <a:endParaRPr lang="fr-FR" sz="28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4EF4321-583D-4476-8EDD-999CAA9A5E7C}"/>
              </a:ext>
            </a:extLst>
          </p:cNvPr>
          <p:cNvSpPr/>
          <p:nvPr/>
        </p:nvSpPr>
        <p:spPr>
          <a:xfrm>
            <a:off x="4112346" y="4194720"/>
            <a:ext cx="3766457" cy="746906"/>
          </a:xfrm>
          <a:prstGeom prst="roundRect">
            <a:avLst/>
          </a:prstGeom>
          <a:solidFill>
            <a:srgbClr val="E3E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we write down</a:t>
            </a:r>
            <a:endParaRPr lang="fr-FR" sz="2800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8FCDB19-FA03-4710-AF65-F6FFA66333CC}"/>
              </a:ext>
            </a:extLst>
          </p:cNvPr>
          <p:cNvSpPr/>
          <p:nvPr/>
        </p:nvSpPr>
        <p:spPr>
          <a:xfrm>
            <a:off x="4112346" y="4976982"/>
            <a:ext cx="3764005" cy="746906"/>
          </a:xfrm>
          <a:prstGeom prst="roundRect">
            <a:avLst/>
          </a:prstGeom>
          <a:solidFill>
            <a:srgbClr val="E87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accent5">
                    <a:lumMod val="50000"/>
                  </a:schemeClr>
                </a:solidFill>
              </a:rPr>
              <a:t>nous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accent5">
                    <a:lumMod val="50000"/>
                  </a:schemeClr>
                </a:solidFill>
              </a:rPr>
              <a:t>inscrivons</a:t>
            </a:r>
            <a:endParaRPr lang="fr-FR" sz="2800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68AE880-D36E-4D6E-9E82-F157D527659A}"/>
              </a:ext>
            </a:extLst>
          </p:cNvPr>
          <p:cNvSpPr/>
          <p:nvPr/>
        </p:nvSpPr>
        <p:spPr>
          <a:xfrm>
            <a:off x="7968081" y="4194720"/>
            <a:ext cx="3766457" cy="746906"/>
          </a:xfrm>
          <a:prstGeom prst="roundRect">
            <a:avLst/>
          </a:prstGeom>
          <a:solidFill>
            <a:srgbClr val="E3E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they (f.) write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AA3F5C5-9290-407F-B298-0DD21B0B30EF}"/>
              </a:ext>
            </a:extLst>
          </p:cNvPr>
          <p:cNvSpPr/>
          <p:nvPr/>
        </p:nvSpPr>
        <p:spPr>
          <a:xfrm>
            <a:off x="7965630" y="4976982"/>
            <a:ext cx="3764005" cy="746906"/>
          </a:xfrm>
          <a:prstGeom prst="roundRect">
            <a:avLst/>
          </a:prstGeom>
          <a:solidFill>
            <a:srgbClr val="E87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accent5">
                    <a:lumMod val="50000"/>
                  </a:schemeClr>
                </a:solidFill>
              </a:rPr>
              <a:t>elles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accent5">
                    <a:lumMod val="50000"/>
                  </a:schemeClr>
                </a:solidFill>
              </a:rPr>
              <a:t>écrivent</a:t>
            </a:r>
          </a:p>
        </p:txBody>
      </p:sp>
    </p:spTree>
    <p:extLst>
      <p:ext uri="{BB962C8B-B14F-4D97-AF65-F5344CB8AC3E}">
        <p14:creationId xmlns:p14="http://schemas.microsoft.com/office/powerpoint/2010/main" val="393149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building, tree, house&#10;&#10;Description automatically generated">
            <a:extLst>
              <a:ext uri="{FF2B5EF4-FFF2-40B4-BE49-F238E27FC236}">
                <a16:creationId xmlns:a16="http://schemas.microsoft.com/office/drawing/2014/main" id="{BCCF27AF-3C57-41A8-BABB-D76DC2A91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421311"/>
          </a:xfrm>
          <a:prstGeom prst="rect">
            <a:avLst/>
          </a:prstGeom>
        </p:spPr>
      </p:pic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2245360" y="1852720"/>
            <a:ext cx="3738880" cy="1871605"/>
          </a:xfrm>
          <a:prstGeom prst="wedgeRoundRectCallout">
            <a:avLst>
              <a:gd name="adj1" fmla="val 58872"/>
              <a:gd name="adj2" fmla="val 75756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Voici la porte de ma maison.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Frappez à la porte pour entrer…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DCC7403-8F3A-4CFE-BFC4-C837044DF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763" y="4210372"/>
            <a:ext cx="2370111" cy="2210938"/>
          </a:xfrm>
          <a:prstGeom prst="rect">
            <a:avLst/>
          </a:prstGeom>
        </p:spPr>
      </p:pic>
      <p:pic>
        <p:nvPicPr>
          <p:cNvPr id="15" name="Picture 14" descr="A picture containing knocke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366D5779-564C-4B49-A70D-551F5A109C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157" y="2939348"/>
            <a:ext cx="807048" cy="1111572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890F6468-A3B0-4F95-8C0B-E596A137BA09}"/>
              </a:ext>
            </a:extLst>
          </p:cNvPr>
          <p:cNvSpPr/>
          <p:nvPr/>
        </p:nvSpPr>
        <p:spPr>
          <a:xfrm>
            <a:off x="6311821" y="3060427"/>
            <a:ext cx="1138336" cy="568960"/>
          </a:xfrm>
          <a:prstGeom prst="rightArrow">
            <a:avLst/>
          </a:prstGeom>
          <a:solidFill>
            <a:srgbClr val="EE6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2245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Qui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51C940-ACE5-FD48-A09A-D04E7D00194B}"/>
              </a:ext>
            </a:extLst>
          </p:cNvPr>
          <p:cNvSpPr txBox="1"/>
          <p:nvPr/>
        </p:nvSpPr>
        <p:spPr>
          <a:xfrm>
            <a:off x="179999" y="1296000"/>
            <a:ext cx="7208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Écoute. On parle de qui ? Écris A ou B.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A5E815A2-8225-429F-AC48-A6CFF801D7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160951"/>
              </p:ext>
            </p:extLst>
          </p:nvPr>
        </p:nvGraphicFramePr>
        <p:xfrm>
          <a:off x="19979" y="1945640"/>
          <a:ext cx="6480000" cy="4114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392015244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645927895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145074235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682124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693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l’homme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les hommes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331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la femme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les femmes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la fille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les filles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62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le gar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çon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les gar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çons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209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le professeur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les professeurs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01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la sœur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les sœurs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893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le directeur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les directeurs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076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l’avocate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les avocates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504167"/>
                  </a:ext>
                </a:extLst>
              </a:tr>
            </a:tbl>
          </a:graphicData>
        </a:graphic>
      </p:graphicFrame>
      <p:sp>
        <p:nvSpPr>
          <p:cNvPr id="35" name="Action Button: Custom 16">
            <a:hlinkClick r:id="" action="ppaction://noaction" highlightClick="1">
              <a:snd r:embed="rId4" name="1. les hommes_beep.wav"/>
            </a:hlinkClick>
            <a:extLst>
              <a:ext uri="{FF2B5EF4-FFF2-40B4-BE49-F238E27FC236}">
                <a16:creationId xmlns:a16="http://schemas.microsoft.com/office/drawing/2014/main" id="{5C6E7623-55B8-45E0-BF5B-683AF3762380}"/>
              </a:ext>
            </a:extLst>
          </p:cNvPr>
          <p:cNvSpPr/>
          <p:nvPr/>
        </p:nvSpPr>
        <p:spPr>
          <a:xfrm>
            <a:off x="155906" y="240589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6" name="Action Button: Custom 16">
            <a:hlinkClick r:id="" action="ppaction://noaction" highlightClick="1">
              <a:snd r:embed="rId5" name="2. la femme_beep.wav"/>
            </a:hlinkClick>
            <a:extLst>
              <a:ext uri="{FF2B5EF4-FFF2-40B4-BE49-F238E27FC236}">
                <a16:creationId xmlns:a16="http://schemas.microsoft.com/office/drawing/2014/main" id="{B7283C31-F18E-4A18-831B-06C2B246D4F4}"/>
              </a:ext>
            </a:extLst>
          </p:cNvPr>
          <p:cNvSpPr/>
          <p:nvPr/>
        </p:nvSpPr>
        <p:spPr>
          <a:xfrm>
            <a:off x="155906" y="2864710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7" name="Action Button: Custom 16">
            <a:hlinkClick r:id="" action="ppaction://noaction" highlightClick="1">
              <a:snd r:embed="rId6" name="3. les filles_beep.wav"/>
            </a:hlinkClick>
            <a:extLst>
              <a:ext uri="{FF2B5EF4-FFF2-40B4-BE49-F238E27FC236}">
                <a16:creationId xmlns:a16="http://schemas.microsoft.com/office/drawing/2014/main" id="{BEFD5F26-C91B-402F-ABB5-102A5EF8C840}"/>
              </a:ext>
            </a:extLst>
          </p:cNvPr>
          <p:cNvSpPr/>
          <p:nvPr/>
        </p:nvSpPr>
        <p:spPr>
          <a:xfrm>
            <a:off x="155906" y="332352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8" name="Action Button: Custom 16">
            <a:hlinkClick r:id="" action="ppaction://noaction" highlightClick="1">
              <a:snd r:embed="rId7" name="4. le garcon_beep.wav"/>
            </a:hlinkClick>
            <a:extLst>
              <a:ext uri="{FF2B5EF4-FFF2-40B4-BE49-F238E27FC236}">
                <a16:creationId xmlns:a16="http://schemas.microsoft.com/office/drawing/2014/main" id="{25C148C9-FA7D-4C7D-8E92-1C86F294E09B}"/>
              </a:ext>
            </a:extLst>
          </p:cNvPr>
          <p:cNvSpPr/>
          <p:nvPr/>
        </p:nvSpPr>
        <p:spPr>
          <a:xfrm>
            <a:off x="155906" y="378234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9" name="Action Button: Custom 16">
            <a:hlinkClick r:id="" action="ppaction://noaction" highlightClick="1">
              <a:snd r:embed="rId8" name="5. le prof_beep.wav"/>
            </a:hlinkClick>
            <a:extLst>
              <a:ext uri="{FF2B5EF4-FFF2-40B4-BE49-F238E27FC236}">
                <a16:creationId xmlns:a16="http://schemas.microsoft.com/office/drawing/2014/main" id="{E58E1A9F-CB31-4AF4-8DA9-7A469BF371F1}"/>
              </a:ext>
            </a:extLst>
          </p:cNvPr>
          <p:cNvSpPr/>
          <p:nvPr/>
        </p:nvSpPr>
        <p:spPr>
          <a:xfrm>
            <a:off x="155906" y="424116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0" name="Action Button: Custom 16">
            <a:hlinkClick r:id="" action="ppaction://noaction" highlightClick="1">
              <a:snd r:embed="rId9" name="6. les soeurs_beep.wav"/>
            </a:hlinkClick>
            <a:extLst>
              <a:ext uri="{FF2B5EF4-FFF2-40B4-BE49-F238E27FC236}">
                <a16:creationId xmlns:a16="http://schemas.microsoft.com/office/drawing/2014/main" id="{234B3A96-1687-4671-AEC4-A77AD7599090}"/>
              </a:ext>
            </a:extLst>
          </p:cNvPr>
          <p:cNvSpPr/>
          <p:nvPr/>
        </p:nvSpPr>
        <p:spPr>
          <a:xfrm>
            <a:off x="155906" y="469997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1" name="Action Button: Custom 16">
            <a:hlinkClick r:id="" action="ppaction://noaction" highlightClick="1">
              <a:snd r:embed="rId10" name="7. le directeur_beep.wav"/>
            </a:hlinkClick>
            <a:extLst>
              <a:ext uri="{FF2B5EF4-FFF2-40B4-BE49-F238E27FC236}">
                <a16:creationId xmlns:a16="http://schemas.microsoft.com/office/drawing/2014/main" id="{ED26C3FD-A476-4FDA-898C-179A6570FDB9}"/>
              </a:ext>
            </a:extLst>
          </p:cNvPr>
          <p:cNvSpPr/>
          <p:nvPr/>
        </p:nvSpPr>
        <p:spPr>
          <a:xfrm>
            <a:off x="155906" y="515879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2" name="Action Button: Custom 16">
            <a:hlinkClick r:id="" action="ppaction://noaction" highlightClick="1">
              <a:snd r:embed="rId11" name="qui decrivent la situation.wav"/>
            </a:hlinkClick>
            <a:extLst>
              <a:ext uri="{FF2B5EF4-FFF2-40B4-BE49-F238E27FC236}">
                <a16:creationId xmlns:a16="http://schemas.microsoft.com/office/drawing/2014/main" id="{6C30AB3F-29AE-4C82-86AB-E510A1699F23}"/>
              </a:ext>
            </a:extLst>
          </p:cNvPr>
          <p:cNvSpPr/>
          <p:nvPr/>
        </p:nvSpPr>
        <p:spPr>
          <a:xfrm>
            <a:off x="155906" y="561761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5" name="Action Button: Custom 16">
            <a:hlinkClick r:id="" action="ppaction://noaction" highlightClick="1">
              <a:snd r:embed="rId12" name="1. les hommes_no beep.wav"/>
            </a:hlinkClick>
            <a:extLst>
              <a:ext uri="{FF2B5EF4-FFF2-40B4-BE49-F238E27FC236}">
                <a16:creationId xmlns:a16="http://schemas.microsoft.com/office/drawing/2014/main" id="{3EE7404A-D2DC-4662-873A-522F6E446106}"/>
              </a:ext>
            </a:extLst>
          </p:cNvPr>
          <p:cNvSpPr/>
          <p:nvPr/>
        </p:nvSpPr>
        <p:spPr>
          <a:xfrm>
            <a:off x="5920565" y="240589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6" name="Action Button: Custom 16">
            <a:hlinkClick r:id="" action="ppaction://noaction" highlightClick="1">
              <a:snd r:embed="rId13" name="2. la femme_no beep.wav"/>
            </a:hlinkClick>
            <a:extLst>
              <a:ext uri="{FF2B5EF4-FFF2-40B4-BE49-F238E27FC236}">
                <a16:creationId xmlns:a16="http://schemas.microsoft.com/office/drawing/2014/main" id="{F38C7EC5-D207-4FF6-B41E-BC03A6545246}"/>
              </a:ext>
            </a:extLst>
          </p:cNvPr>
          <p:cNvSpPr/>
          <p:nvPr/>
        </p:nvSpPr>
        <p:spPr>
          <a:xfrm>
            <a:off x="5920565" y="2864710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7" name="Action Button: Custom 16">
            <a:hlinkClick r:id="" action="ppaction://noaction" highlightClick="1">
              <a:snd r:embed="rId14" name="3. les filles_no beep.wav"/>
            </a:hlinkClick>
            <a:extLst>
              <a:ext uri="{FF2B5EF4-FFF2-40B4-BE49-F238E27FC236}">
                <a16:creationId xmlns:a16="http://schemas.microsoft.com/office/drawing/2014/main" id="{5507EEDB-A1CB-4607-8246-40C74F522428}"/>
              </a:ext>
            </a:extLst>
          </p:cNvPr>
          <p:cNvSpPr/>
          <p:nvPr/>
        </p:nvSpPr>
        <p:spPr>
          <a:xfrm>
            <a:off x="5920565" y="332352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8" name="Action Button: Custom 16">
            <a:hlinkClick r:id="" action="ppaction://noaction" highlightClick="1">
              <a:snd r:embed="rId15" name="4. le garcon_no beep.wav"/>
            </a:hlinkClick>
            <a:extLst>
              <a:ext uri="{FF2B5EF4-FFF2-40B4-BE49-F238E27FC236}">
                <a16:creationId xmlns:a16="http://schemas.microsoft.com/office/drawing/2014/main" id="{42F4FC37-5FF0-4411-BE52-9B5BCDE442C9}"/>
              </a:ext>
            </a:extLst>
          </p:cNvPr>
          <p:cNvSpPr/>
          <p:nvPr/>
        </p:nvSpPr>
        <p:spPr>
          <a:xfrm>
            <a:off x="5920565" y="378234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9" name="Action Button: Custom 16">
            <a:hlinkClick r:id="" action="ppaction://noaction" highlightClick="1">
              <a:snd r:embed="rId16" name="5. le prof_no beep.wav"/>
            </a:hlinkClick>
            <a:extLst>
              <a:ext uri="{FF2B5EF4-FFF2-40B4-BE49-F238E27FC236}">
                <a16:creationId xmlns:a16="http://schemas.microsoft.com/office/drawing/2014/main" id="{ACCAB369-C67C-4DCD-BB56-99DC7C09922B}"/>
              </a:ext>
            </a:extLst>
          </p:cNvPr>
          <p:cNvSpPr/>
          <p:nvPr/>
        </p:nvSpPr>
        <p:spPr>
          <a:xfrm>
            <a:off x="5920565" y="424116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0" name="Action Button: Custom 16">
            <a:hlinkClick r:id="" action="ppaction://noaction" highlightClick="1">
              <a:snd r:embed="rId17" name="6. les soeurs_no beep.wav"/>
            </a:hlinkClick>
            <a:extLst>
              <a:ext uri="{FF2B5EF4-FFF2-40B4-BE49-F238E27FC236}">
                <a16:creationId xmlns:a16="http://schemas.microsoft.com/office/drawing/2014/main" id="{BF485742-336E-42A8-BF3B-794B43CCBA81}"/>
              </a:ext>
            </a:extLst>
          </p:cNvPr>
          <p:cNvSpPr/>
          <p:nvPr/>
        </p:nvSpPr>
        <p:spPr>
          <a:xfrm>
            <a:off x="5920565" y="469997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1" name="Action Button: Custom 16">
            <a:hlinkClick r:id="" action="ppaction://noaction" highlightClick="1">
              <a:snd r:embed="rId18" name="7. le directeur_no beep.wav"/>
            </a:hlinkClick>
            <a:extLst>
              <a:ext uri="{FF2B5EF4-FFF2-40B4-BE49-F238E27FC236}">
                <a16:creationId xmlns:a16="http://schemas.microsoft.com/office/drawing/2014/main" id="{8F4D81AA-B570-4B71-8B1D-3BD31818FF39}"/>
              </a:ext>
            </a:extLst>
          </p:cNvPr>
          <p:cNvSpPr/>
          <p:nvPr/>
        </p:nvSpPr>
        <p:spPr>
          <a:xfrm>
            <a:off x="5920565" y="515879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2" name="Action Button: Custom 16">
            <a:hlinkClick r:id="" action="ppaction://noaction" highlightClick="1">
              <a:snd r:embed="rId19" name="les avocates.wav"/>
            </a:hlinkClick>
            <a:extLst>
              <a:ext uri="{FF2B5EF4-FFF2-40B4-BE49-F238E27FC236}">
                <a16:creationId xmlns:a16="http://schemas.microsoft.com/office/drawing/2014/main" id="{F70D58E1-3B32-4961-81C4-E7FBA6F2DBCD}"/>
              </a:ext>
            </a:extLst>
          </p:cNvPr>
          <p:cNvSpPr/>
          <p:nvPr/>
        </p:nvSpPr>
        <p:spPr>
          <a:xfrm>
            <a:off x="5920565" y="561761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53" name="Picture 52" descr="green checkmark">
            <a:extLst>
              <a:ext uri="{FF2B5EF4-FFF2-40B4-BE49-F238E27FC236}">
                <a16:creationId xmlns:a16="http://schemas.microsoft.com/office/drawing/2014/main" id="{B6B9E416-9F23-402D-B17A-8F47D911697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92" y="2472810"/>
            <a:ext cx="282522" cy="294294"/>
          </a:xfrm>
          <a:prstGeom prst="rect">
            <a:avLst/>
          </a:prstGeom>
        </p:spPr>
      </p:pic>
      <p:pic>
        <p:nvPicPr>
          <p:cNvPr id="54" name="Picture 53" descr="green checkmark">
            <a:extLst>
              <a:ext uri="{FF2B5EF4-FFF2-40B4-BE49-F238E27FC236}">
                <a16:creationId xmlns:a16="http://schemas.microsoft.com/office/drawing/2014/main" id="{47DDD8B7-4283-4252-ADA0-1CC070E96B6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5" y="2931434"/>
            <a:ext cx="282522" cy="294294"/>
          </a:xfrm>
          <a:prstGeom prst="rect">
            <a:avLst/>
          </a:prstGeom>
        </p:spPr>
      </p:pic>
      <p:pic>
        <p:nvPicPr>
          <p:cNvPr id="55" name="Picture 54" descr="green checkmark">
            <a:extLst>
              <a:ext uri="{FF2B5EF4-FFF2-40B4-BE49-F238E27FC236}">
                <a16:creationId xmlns:a16="http://schemas.microsoft.com/office/drawing/2014/main" id="{DC2B3B75-3633-4E45-B82A-4300A35DBC2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76" y="3376109"/>
            <a:ext cx="282522" cy="294294"/>
          </a:xfrm>
          <a:prstGeom prst="rect">
            <a:avLst/>
          </a:prstGeom>
        </p:spPr>
      </p:pic>
      <p:pic>
        <p:nvPicPr>
          <p:cNvPr id="56" name="Picture 55" descr="green checkmark">
            <a:extLst>
              <a:ext uri="{FF2B5EF4-FFF2-40B4-BE49-F238E27FC236}">
                <a16:creationId xmlns:a16="http://schemas.microsoft.com/office/drawing/2014/main" id="{BB85838B-F2F7-4F11-9F8A-724B451EA74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5" y="3855893"/>
            <a:ext cx="282522" cy="294294"/>
          </a:xfrm>
          <a:prstGeom prst="rect">
            <a:avLst/>
          </a:prstGeom>
        </p:spPr>
      </p:pic>
      <p:pic>
        <p:nvPicPr>
          <p:cNvPr id="57" name="Picture 56" descr="green checkmark">
            <a:extLst>
              <a:ext uri="{FF2B5EF4-FFF2-40B4-BE49-F238E27FC236}">
                <a16:creationId xmlns:a16="http://schemas.microsoft.com/office/drawing/2014/main" id="{28B2D144-93CB-4699-A959-BEF1A5E1DC3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5" y="4346452"/>
            <a:ext cx="282522" cy="294294"/>
          </a:xfrm>
          <a:prstGeom prst="rect">
            <a:avLst/>
          </a:prstGeom>
        </p:spPr>
      </p:pic>
      <p:pic>
        <p:nvPicPr>
          <p:cNvPr id="58" name="Picture 57" descr="green checkmark">
            <a:extLst>
              <a:ext uri="{FF2B5EF4-FFF2-40B4-BE49-F238E27FC236}">
                <a16:creationId xmlns:a16="http://schemas.microsoft.com/office/drawing/2014/main" id="{F28CA5E1-A717-4B6F-9543-A5C077459F6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76" y="4767081"/>
            <a:ext cx="282522" cy="294294"/>
          </a:xfrm>
          <a:prstGeom prst="rect">
            <a:avLst/>
          </a:prstGeom>
        </p:spPr>
      </p:pic>
      <p:pic>
        <p:nvPicPr>
          <p:cNvPr id="59" name="Picture 58" descr="green checkmark">
            <a:extLst>
              <a:ext uri="{FF2B5EF4-FFF2-40B4-BE49-F238E27FC236}">
                <a16:creationId xmlns:a16="http://schemas.microsoft.com/office/drawing/2014/main" id="{89287E7E-AB4C-4987-B4DB-ABFA8372280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5" y="5258556"/>
            <a:ext cx="282522" cy="294294"/>
          </a:xfrm>
          <a:prstGeom prst="rect">
            <a:avLst/>
          </a:prstGeom>
        </p:spPr>
      </p:pic>
      <p:pic>
        <p:nvPicPr>
          <p:cNvPr id="60" name="Picture 59" descr="green checkmark">
            <a:extLst>
              <a:ext uri="{FF2B5EF4-FFF2-40B4-BE49-F238E27FC236}">
                <a16:creationId xmlns:a16="http://schemas.microsoft.com/office/drawing/2014/main" id="{99B3F230-9385-4140-8396-5248FD19E10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92" y="5668466"/>
            <a:ext cx="282522" cy="294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DB1CD4-1561-41FD-9618-EE6D1666E493}"/>
              </a:ext>
            </a:extLst>
          </p:cNvPr>
          <p:cNvSpPr txBox="1"/>
          <p:nvPr/>
        </p:nvSpPr>
        <p:spPr>
          <a:xfrm>
            <a:off x="6507704" y="2401783"/>
            <a:ext cx="46236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the men who write poems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6FC8B0-09FE-4956-A848-2738239A515E}"/>
              </a:ext>
            </a:extLst>
          </p:cNvPr>
          <p:cNvSpPr txBox="1"/>
          <p:nvPr/>
        </p:nvSpPr>
        <p:spPr>
          <a:xfrm>
            <a:off x="6469604" y="3761038"/>
            <a:ext cx="4717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the boy who writes a letter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B933EA-6332-46A0-BF83-8EC1DCD303B6}"/>
              </a:ext>
            </a:extLst>
          </p:cNvPr>
          <p:cNvSpPr txBox="1"/>
          <p:nvPr/>
        </p:nvSpPr>
        <p:spPr>
          <a:xfrm>
            <a:off x="6469604" y="3292510"/>
            <a:ext cx="5139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the girls who describe the film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2BF418-380C-4F25-B0F7-5643EE5F1306}"/>
              </a:ext>
            </a:extLst>
          </p:cNvPr>
          <p:cNvSpPr txBox="1"/>
          <p:nvPr/>
        </p:nvSpPr>
        <p:spPr>
          <a:xfrm>
            <a:off x="6469604" y="2842481"/>
            <a:ext cx="5566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the woman who writes down the words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6448652-CDD8-4B1A-8D33-609BCD149258}"/>
              </a:ext>
            </a:extLst>
          </p:cNvPr>
          <p:cNvSpPr txBox="1"/>
          <p:nvPr/>
        </p:nvSpPr>
        <p:spPr>
          <a:xfrm>
            <a:off x="6488654" y="4217833"/>
            <a:ext cx="5139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the teacher who is writing a book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2A46498-DC72-4F55-8103-5A1E4E4496EC}"/>
              </a:ext>
            </a:extLst>
          </p:cNvPr>
          <p:cNvSpPr txBox="1"/>
          <p:nvPr/>
        </p:nvSpPr>
        <p:spPr>
          <a:xfrm>
            <a:off x="6469604" y="4675672"/>
            <a:ext cx="54403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the sisters who write down the recipe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1B7BD0E-3CF5-41D3-9527-F239AB555AC0}"/>
              </a:ext>
            </a:extLst>
          </p:cNvPr>
          <p:cNvSpPr txBox="1"/>
          <p:nvPr/>
        </p:nvSpPr>
        <p:spPr>
          <a:xfrm>
            <a:off x="6457245" y="5132467"/>
            <a:ext cx="57347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the manager who describes the business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0390ACF-8873-4D6C-81F3-E10BF1295A35}"/>
              </a:ext>
            </a:extLst>
          </p:cNvPr>
          <p:cNvSpPr txBox="1"/>
          <p:nvPr/>
        </p:nvSpPr>
        <p:spPr>
          <a:xfrm>
            <a:off x="6457245" y="5594232"/>
            <a:ext cx="54156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the lawyers who describe the situation</a:t>
            </a:r>
          </a:p>
        </p:txBody>
      </p:sp>
    </p:spTree>
    <p:extLst>
      <p:ext uri="{BB962C8B-B14F-4D97-AF65-F5344CB8AC3E}">
        <p14:creationId xmlns:p14="http://schemas.microsoft.com/office/powerpoint/2010/main" val="136667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33" grpId="0"/>
      <p:bldP spid="34" grpId="0"/>
      <p:bldP spid="43" grpId="0"/>
      <p:bldP spid="44" grpId="0"/>
      <p:bldP spid="61" grpId="0"/>
      <p:bldP spid="6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Verb + à + noun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033687" y="249870"/>
            <a:ext cx="1876234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1139A6-6027-4D6C-BC07-76374FDE27AE}"/>
              </a:ext>
            </a:extLst>
          </p:cNvPr>
          <p:cNvSpPr txBox="1"/>
          <p:nvPr/>
        </p:nvSpPr>
        <p:spPr>
          <a:xfrm>
            <a:off x="61130" y="1103273"/>
            <a:ext cx="118478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Remember, some verbs are followed by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before a noun.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translates into English in different ways, or sometimes not at all!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813681-C977-4C08-9DCF-C86D51198DCD}"/>
              </a:ext>
            </a:extLst>
          </p:cNvPr>
          <p:cNvSpPr txBox="1"/>
          <p:nvPr/>
        </p:nvSpPr>
        <p:spPr>
          <a:xfrm>
            <a:off x="395798" y="2082161"/>
            <a:ext cx="1777561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donner </a:t>
            </a:r>
            <a:r>
              <a:rPr lang="fr-FR" sz="2400" b="1" dirty="0">
                <a:solidFill>
                  <a:srgbClr val="E87D1E"/>
                </a:solidFill>
                <a:latin typeface="Century Gothic" panose="020B0502020202020204" pitchFamily="34" charset="0"/>
              </a:rPr>
              <a:t>à</a:t>
            </a:r>
            <a:endParaRPr lang="fr-FR" sz="2400" b="1" dirty="0">
              <a:solidFill>
                <a:srgbClr val="E87D1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864BE8-CFF3-4824-90B9-DFC13D7E2D3E}"/>
              </a:ext>
            </a:extLst>
          </p:cNvPr>
          <p:cNvSpPr txBox="1"/>
          <p:nvPr/>
        </p:nvSpPr>
        <p:spPr>
          <a:xfrm>
            <a:off x="3240645" y="2084734"/>
            <a:ext cx="1903686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montrer </a:t>
            </a:r>
            <a:r>
              <a:rPr lang="fr-FR" sz="2400" b="1" dirty="0">
                <a:solidFill>
                  <a:srgbClr val="E87D1E"/>
                </a:solidFill>
                <a:latin typeface="Century Gothic" panose="020B0502020202020204" pitchFamily="34" charset="0"/>
              </a:rPr>
              <a:t>à</a:t>
            </a:r>
            <a:endParaRPr lang="fr-FR" sz="2400" b="1" dirty="0">
              <a:solidFill>
                <a:srgbClr val="E87D1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99CAD0-DA5C-4F49-A875-BADDC13CF899}"/>
              </a:ext>
            </a:extLst>
          </p:cNvPr>
          <p:cNvSpPr txBox="1"/>
          <p:nvPr/>
        </p:nvSpPr>
        <p:spPr>
          <a:xfrm>
            <a:off x="6270512" y="2082161"/>
            <a:ext cx="1914934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envoyer </a:t>
            </a:r>
            <a:r>
              <a:rPr lang="fr-FR" sz="2400" b="1" dirty="0">
                <a:solidFill>
                  <a:srgbClr val="E87D1E"/>
                </a:solidFill>
                <a:latin typeface="Century Gothic" panose="020B0502020202020204" pitchFamily="34" charset="0"/>
              </a:rPr>
              <a:t>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76CF9F-B525-42F6-851A-A1EFAD19BDAD}"/>
              </a:ext>
            </a:extLst>
          </p:cNvPr>
          <p:cNvSpPr txBox="1"/>
          <p:nvPr/>
        </p:nvSpPr>
        <p:spPr>
          <a:xfrm>
            <a:off x="9740262" y="2077507"/>
            <a:ext cx="1371857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jouer </a:t>
            </a:r>
            <a:r>
              <a:rPr lang="fr-FR" sz="2400" b="1" dirty="0">
                <a:solidFill>
                  <a:srgbClr val="E87D1E"/>
                </a:solidFill>
                <a:latin typeface="Century Gothic" panose="020B0502020202020204" pitchFamily="34" charset="0"/>
              </a:rPr>
              <a:t>à</a:t>
            </a:r>
            <a:endParaRPr lang="fr-FR" sz="2400" b="1" dirty="0">
              <a:solidFill>
                <a:srgbClr val="E87D1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9C7205-AE31-4442-96B5-C62AF51F4427}"/>
              </a:ext>
            </a:extLst>
          </p:cNvPr>
          <p:cNvSpPr txBox="1"/>
          <p:nvPr/>
        </p:nvSpPr>
        <p:spPr>
          <a:xfrm>
            <a:off x="395798" y="2996183"/>
            <a:ext cx="1777561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penser </a:t>
            </a:r>
            <a:r>
              <a:rPr lang="fr-FR" sz="2400" b="1" dirty="0">
                <a:solidFill>
                  <a:srgbClr val="E87D1E"/>
                </a:solidFill>
                <a:latin typeface="Century Gothic" panose="020B0502020202020204" pitchFamily="34" charset="0"/>
              </a:rPr>
              <a:t>à</a:t>
            </a:r>
            <a:endParaRPr lang="fr-FR" sz="2400" b="1" dirty="0">
              <a:solidFill>
                <a:srgbClr val="E87D1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BB5DE0-3485-4F7B-A835-277A01581549}"/>
              </a:ext>
            </a:extLst>
          </p:cNvPr>
          <p:cNvSpPr txBox="1"/>
          <p:nvPr/>
        </p:nvSpPr>
        <p:spPr>
          <a:xfrm>
            <a:off x="3235021" y="2997726"/>
            <a:ext cx="1914934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frapper </a:t>
            </a:r>
            <a:r>
              <a:rPr lang="fr-FR" sz="2400" b="1" dirty="0">
                <a:solidFill>
                  <a:srgbClr val="E87D1E"/>
                </a:solidFill>
                <a:latin typeface="Century Gothic" panose="020B0502020202020204" pitchFamily="34" charset="0"/>
              </a:rPr>
              <a:t>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7C6396-A956-4D01-BE35-B530EC86385F}"/>
              </a:ext>
            </a:extLst>
          </p:cNvPr>
          <p:cNvSpPr txBox="1"/>
          <p:nvPr/>
        </p:nvSpPr>
        <p:spPr>
          <a:xfrm>
            <a:off x="6270512" y="2996183"/>
            <a:ext cx="1914934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répondre </a:t>
            </a:r>
            <a:r>
              <a:rPr lang="fr-FR" sz="2400" b="1" dirty="0">
                <a:solidFill>
                  <a:srgbClr val="E87D1E"/>
                </a:solidFill>
                <a:latin typeface="Century Gothic" panose="020B0502020202020204" pitchFamily="34" charset="0"/>
              </a:rPr>
              <a:t>à</a:t>
            </a:r>
            <a:endParaRPr lang="fr-FR" sz="2400" b="1" dirty="0">
              <a:solidFill>
                <a:srgbClr val="E87D1E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947F9C-D30E-4565-8929-2A084CF43BDE}"/>
              </a:ext>
            </a:extLst>
          </p:cNvPr>
          <p:cNvSpPr txBox="1"/>
          <p:nvPr/>
        </p:nvSpPr>
        <p:spPr>
          <a:xfrm>
            <a:off x="9677200" y="2993389"/>
            <a:ext cx="1497981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écrire </a:t>
            </a:r>
            <a:r>
              <a:rPr lang="fr-FR" sz="2400" b="1" dirty="0">
                <a:solidFill>
                  <a:srgbClr val="E87D1E"/>
                </a:solidFill>
                <a:latin typeface="Century Gothic" panose="020B0502020202020204" pitchFamily="34" charset="0"/>
              </a:rPr>
              <a:t>à</a:t>
            </a:r>
            <a:endParaRPr lang="fr-FR" sz="2400" b="1" dirty="0">
              <a:solidFill>
                <a:srgbClr val="E87D1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8BA336-25C5-47A3-950A-8DC716467A2F}"/>
              </a:ext>
            </a:extLst>
          </p:cNvPr>
          <p:cNvSpPr txBox="1"/>
          <p:nvPr/>
        </p:nvSpPr>
        <p:spPr>
          <a:xfrm>
            <a:off x="212394" y="3910205"/>
            <a:ext cx="2144368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ressembler </a:t>
            </a:r>
            <a:r>
              <a:rPr lang="fr-FR" sz="2400" b="1" dirty="0">
                <a:solidFill>
                  <a:srgbClr val="E87D1E"/>
                </a:solidFill>
                <a:latin typeface="Century Gothic" panose="020B0502020202020204" pitchFamily="34" charset="0"/>
              </a:rPr>
              <a:t>à</a:t>
            </a:r>
            <a:endParaRPr lang="fr-FR" sz="2400" b="1" dirty="0">
              <a:solidFill>
                <a:srgbClr val="E87D1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D41850-8227-4438-ACCF-0CD0A2E7F75F}"/>
              </a:ext>
            </a:extLst>
          </p:cNvPr>
          <p:cNvSpPr txBox="1"/>
          <p:nvPr/>
        </p:nvSpPr>
        <p:spPr>
          <a:xfrm>
            <a:off x="3235021" y="3910718"/>
            <a:ext cx="1914934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réussir </a:t>
            </a:r>
            <a:r>
              <a:rPr lang="fr-FR" sz="2400" b="1" dirty="0">
                <a:solidFill>
                  <a:srgbClr val="E87D1E"/>
                </a:solidFill>
                <a:latin typeface="Century Gothic" panose="020B0502020202020204" pitchFamily="34" charset="0"/>
              </a:rPr>
              <a:t>à</a:t>
            </a:r>
            <a:endParaRPr lang="fr-FR" sz="2400" b="1" dirty="0">
              <a:solidFill>
                <a:srgbClr val="E87D1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25BBA4-47FD-41EF-B094-535B7325DE56}"/>
              </a:ext>
            </a:extLst>
          </p:cNvPr>
          <p:cNvSpPr txBox="1"/>
          <p:nvPr/>
        </p:nvSpPr>
        <p:spPr>
          <a:xfrm>
            <a:off x="6147913" y="3910205"/>
            <a:ext cx="2160133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demander </a:t>
            </a:r>
            <a:r>
              <a:rPr lang="fr-FR" sz="2400" b="1" dirty="0">
                <a:solidFill>
                  <a:srgbClr val="E87D1E"/>
                </a:solidFill>
                <a:latin typeface="Century Gothic" panose="020B0502020202020204" pitchFamily="34" charset="0"/>
              </a:rPr>
              <a:t>à</a:t>
            </a:r>
            <a:endParaRPr lang="fr-FR" sz="2400" b="1" dirty="0">
              <a:solidFill>
                <a:srgbClr val="E87D1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8F2CF0-FFCB-40CF-A4D6-3584717B5516}"/>
              </a:ext>
            </a:extLst>
          </p:cNvPr>
          <p:cNvSpPr txBox="1"/>
          <p:nvPr/>
        </p:nvSpPr>
        <p:spPr>
          <a:xfrm>
            <a:off x="9282381" y="3909271"/>
            <a:ext cx="2287618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emprunter </a:t>
            </a:r>
            <a:r>
              <a:rPr lang="fr-FR" sz="2400" b="1" dirty="0">
                <a:solidFill>
                  <a:srgbClr val="E87D1E"/>
                </a:solidFill>
                <a:latin typeface="Century Gothic" panose="020B0502020202020204" pitchFamily="34" charset="0"/>
              </a:rPr>
              <a:t>à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98E07A-A572-415D-AF37-5A72EF1B2AFD}"/>
              </a:ext>
            </a:extLst>
          </p:cNvPr>
          <p:cNvSpPr txBox="1"/>
          <p:nvPr/>
        </p:nvSpPr>
        <p:spPr>
          <a:xfrm>
            <a:off x="76445" y="4899383"/>
            <a:ext cx="109977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As you know, the form of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changes when it is used with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le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or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les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E7FD5E-BF71-427C-9575-505BA7E007BA}"/>
              </a:ext>
            </a:extLst>
          </p:cNvPr>
          <p:cNvSpPr txBox="1"/>
          <p:nvPr/>
        </p:nvSpPr>
        <p:spPr>
          <a:xfrm>
            <a:off x="76446" y="5382441"/>
            <a:ext cx="2424378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Je pense…	</a:t>
            </a:r>
            <a:endParaRPr lang="fr-FR" sz="24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93866B-DAB9-4924-8886-C1D8943FBAB6}"/>
              </a:ext>
            </a:extLst>
          </p:cNvPr>
          <p:cNvSpPr txBox="1"/>
          <p:nvPr/>
        </p:nvSpPr>
        <p:spPr>
          <a:xfrm>
            <a:off x="111439" y="5905981"/>
            <a:ext cx="2424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I think about…</a:t>
            </a:r>
            <a:endParaRPr lang="fr-FR" sz="2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4E8DC9B-CABB-41C8-A456-62436C2A16EC}"/>
              </a:ext>
            </a:extLst>
          </p:cNvPr>
          <p:cNvSpPr txBox="1"/>
          <p:nvPr/>
        </p:nvSpPr>
        <p:spPr>
          <a:xfrm>
            <a:off x="2915055" y="5382441"/>
            <a:ext cx="2408928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E87D1E"/>
                </a:solidFill>
              </a:rPr>
              <a:t>au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 printemps</a:t>
            </a:r>
            <a:endParaRPr lang="fr-FR" sz="24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2E43E4-38B0-4668-8654-767C7C0DFE45}"/>
              </a:ext>
            </a:extLst>
          </p:cNvPr>
          <p:cNvSpPr txBox="1"/>
          <p:nvPr/>
        </p:nvSpPr>
        <p:spPr>
          <a:xfrm>
            <a:off x="3288751" y="5883907"/>
            <a:ext cx="1661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the spring</a:t>
            </a:r>
            <a:endParaRPr lang="fr-FR" sz="2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AE33252-9176-4493-8E72-F66846856894}"/>
              </a:ext>
            </a:extLst>
          </p:cNvPr>
          <p:cNvSpPr txBox="1"/>
          <p:nvPr/>
        </p:nvSpPr>
        <p:spPr>
          <a:xfrm>
            <a:off x="5738214" y="5382441"/>
            <a:ext cx="2680246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E87D1E"/>
                </a:solidFill>
                <a:latin typeface="Century Gothic" panose="020B0502020202020204" pitchFamily="34" charset="0"/>
              </a:rPr>
              <a:t>à</a:t>
            </a:r>
            <a:r>
              <a:rPr lang="fr-FR" sz="2400" b="1" dirty="0">
                <a:solidFill>
                  <a:srgbClr val="E87D1E"/>
                </a:solidFill>
              </a:rPr>
              <a:t> la 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montagne</a:t>
            </a:r>
            <a:endParaRPr lang="fr-FR" sz="24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4D3A32-A877-40D9-A1A8-1526172E591E}"/>
              </a:ext>
            </a:extLst>
          </p:cNvPr>
          <p:cNvSpPr txBox="1"/>
          <p:nvPr/>
        </p:nvSpPr>
        <p:spPr>
          <a:xfrm>
            <a:off x="5875739" y="5883918"/>
            <a:ext cx="24051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the mountain </a:t>
            </a:r>
            <a:endParaRPr lang="fr-FR" sz="2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95026F6-7573-489B-B8B6-36BC94633D0A}"/>
              </a:ext>
            </a:extLst>
          </p:cNvPr>
          <p:cNvSpPr txBox="1"/>
          <p:nvPr/>
        </p:nvSpPr>
        <p:spPr>
          <a:xfrm>
            <a:off x="8832691" y="5382441"/>
            <a:ext cx="1251676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E87D1E"/>
                </a:solidFill>
                <a:latin typeface="Century Gothic" panose="020B0502020202020204" pitchFamily="34" charset="0"/>
              </a:rPr>
              <a:t>à</a:t>
            </a:r>
            <a:r>
              <a:rPr lang="fr-FR" sz="2400" b="1" dirty="0">
                <a:solidFill>
                  <a:srgbClr val="E87D1E"/>
                </a:solidFill>
              </a:rPr>
              <a:t> l’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été</a:t>
            </a:r>
            <a:endParaRPr lang="fr-FR" sz="24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42C14FF-1946-4547-9E64-A61A95417007}"/>
              </a:ext>
            </a:extLst>
          </p:cNvPr>
          <p:cNvSpPr txBox="1"/>
          <p:nvPr/>
        </p:nvSpPr>
        <p:spPr>
          <a:xfrm>
            <a:off x="8404781" y="5905981"/>
            <a:ext cx="21074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the summer</a:t>
            </a:r>
            <a:endParaRPr lang="fr-FR" sz="2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2CA39F7-B985-46B6-86AD-CE665781558A}"/>
              </a:ext>
            </a:extLst>
          </p:cNvPr>
          <p:cNvSpPr txBox="1"/>
          <p:nvPr/>
        </p:nvSpPr>
        <p:spPr>
          <a:xfrm>
            <a:off x="10498598" y="5382441"/>
            <a:ext cx="1497880" cy="461665"/>
          </a:xfrm>
          <a:prstGeom prst="rect">
            <a:avLst/>
          </a:prstGeom>
          <a:solidFill>
            <a:srgbClr val="E3EAFD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E87D1E"/>
                </a:solidFill>
                <a:latin typeface="Century Gothic" panose="020B0502020202020204" pitchFamily="34" charset="0"/>
              </a:rPr>
              <a:t>aux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îles</a:t>
            </a:r>
            <a:endParaRPr lang="fr-F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F676113-4619-4479-AC26-8A4AA5A8CDC5}"/>
              </a:ext>
            </a:extLst>
          </p:cNvPr>
          <p:cNvSpPr txBox="1"/>
          <p:nvPr/>
        </p:nvSpPr>
        <p:spPr>
          <a:xfrm>
            <a:off x="10252092" y="5905981"/>
            <a:ext cx="1990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the islands</a:t>
            </a:r>
            <a:endParaRPr lang="fr-FR" sz="2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4CE776B-52F9-47AF-9D0D-D74BDCF21033}"/>
              </a:ext>
            </a:extLst>
          </p:cNvPr>
          <p:cNvSpPr txBox="1"/>
          <p:nvPr/>
        </p:nvSpPr>
        <p:spPr>
          <a:xfrm>
            <a:off x="395798" y="2539172"/>
            <a:ext cx="1777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to give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to</a:t>
            </a:r>
            <a:endParaRPr lang="fr-FR" sz="2400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C90C559-7557-40CC-B9F7-2B77A0EAA784}"/>
              </a:ext>
            </a:extLst>
          </p:cNvPr>
          <p:cNvSpPr txBox="1"/>
          <p:nvPr/>
        </p:nvSpPr>
        <p:spPr>
          <a:xfrm>
            <a:off x="3303708" y="2541230"/>
            <a:ext cx="1777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to show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to</a:t>
            </a:r>
            <a:endParaRPr lang="fr-FR" sz="24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61DFC92-F8F8-4CA0-8CA4-AD8A3737C1FB}"/>
              </a:ext>
            </a:extLst>
          </p:cNvPr>
          <p:cNvSpPr txBox="1"/>
          <p:nvPr/>
        </p:nvSpPr>
        <p:spPr>
          <a:xfrm>
            <a:off x="6339199" y="2539172"/>
            <a:ext cx="1777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to send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to</a:t>
            </a:r>
            <a:endParaRPr lang="fr-FR" sz="24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0462B68-2B14-4F3B-981C-5BA683967F8C}"/>
              </a:ext>
            </a:extLst>
          </p:cNvPr>
          <p:cNvSpPr txBox="1"/>
          <p:nvPr/>
        </p:nvSpPr>
        <p:spPr>
          <a:xfrm>
            <a:off x="8541001" y="2535448"/>
            <a:ext cx="3770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to play (a sport/game)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2502EB4-749E-4449-853A-F962BAE33290}"/>
              </a:ext>
            </a:extLst>
          </p:cNvPr>
          <p:cNvSpPr txBox="1"/>
          <p:nvPr/>
        </p:nvSpPr>
        <p:spPr>
          <a:xfrm>
            <a:off x="76446" y="3453194"/>
            <a:ext cx="24162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to think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about</a:t>
            </a:r>
            <a:endParaRPr lang="fr-FR" sz="2400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AB40C42-4F34-4C18-AC11-FAE001E6E032}"/>
              </a:ext>
            </a:extLst>
          </p:cNvPr>
          <p:cNvSpPr txBox="1"/>
          <p:nvPr/>
        </p:nvSpPr>
        <p:spPr>
          <a:xfrm>
            <a:off x="3120304" y="3454222"/>
            <a:ext cx="2144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to knock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on</a:t>
            </a:r>
            <a:endParaRPr lang="fr-FR" sz="24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0608CDC-9A90-4AD1-92F4-7BBB24C8FA29}"/>
              </a:ext>
            </a:extLst>
          </p:cNvPr>
          <p:cNvSpPr txBox="1"/>
          <p:nvPr/>
        </p:nvSpPr>
        <p:spPr>
          <a:xfrm>
            <a:off x="6339199" y="3453194"/>
            <a:ext cx="1777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to answer</a:t>
            </a:r>
            <a:endParaRPr lang="fr-FR" sz="24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4E94F2A-0F4D-46D8-ADA4-03CC37C7AB5C}"/>
              </a:ext>
            </a:extLst>
          </p:cNvPr>
          <p:cNvSpPr txBox="1"/>
          <p:nvPr/>
        </p:nvSpPr>
        <p:spPr>
          <a:xfrm>
            <a:off x="9537410" y="3451330"/>
            <a:ext cx="1777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to write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to</a:t>
            </a:r>
            <a:endParaRPr lang="fr-FR" sz="2400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7A4077E-E676-41EA-A065-DCDE10EE5D34}"/>
              </a:ext>
            </a:extLst>
          </p:cNvPr>
          <p:cNvSpPr txBox="1"/>
          <p:nvPr/>
        </p:nvSpPr>
        <p:spPr>
          <a:xfrm>
            <a:off x="395798" y="4367214"/>
            <a:ext cx="1777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to look like</a:t>
            </a:r>
            <a:endParaRPr lang="fr-FR" sz="24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AC88E1F-DC2D-4516-A361-49C2AEF63E2C}"/>
              </a:ext>
            </a:extLst>
          </p:cNvPr>
          <p:cNvSpPr txBox="1"/>
          <p:nvPr/>
        </p:nvSpPr>
        <p:spPr>
          <a:xfrm>
            <a:off x="3011247" y="4367214"/>
            <a:ext cx="23624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to succeed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in</a:t>
            </a:r>
            <a:endParaRPr lang="fr-FR" sz="2400" b="1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47EC1C6-3D12-4DCC-A046-467C2622555A}"/>
              </a:ext>
            </a:extLst>
          </p:cNvPr>
          <p:cNvSpPr txBox="1"/>
          <p:nvPr/>
        </p:nvSpPr>
        <p:spPr>
          <a:xfrm>
            <a:off x="6339199" y="4367214"/>
            <a:ext cx="1777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to ask</a:t>
            </a:r>
            <a:endParaRPr lang="fr-FR" sz="24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ED43080-0A95-40AE-B7F1-B76A3DC7F93E}"/>
              </a:ext>
            </a:extLst>
          </p:cNvPr>
          <p:cNvSpPr txBox="1"/>
          <p:nvPr/>
        </p:nvSpPr>
        <p:spPr>
          <a:xfrm>
            <a:off x="9161108" y="4367214"/>
            <a:ext cx="2530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to borrow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from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36733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/>
      <p:bldP spid="35" grpId="0" animBg="1"/>
      <p:bldP spid="37" grpId="0"/>
      <p:bldP spid="39" grpId="0" animBg="1"/>
      <p:bldP spid="41" grpId="0"/>
      <p:bldP spid="43" grpId="0" animBg="1"/>
      <p:bldP spid="45" grpId="0"/>
      <p:bldP spid="47" grpId="0" animBg="1"/>
      <p:bldP spid="49" grpId="0"/>
      <p:bldP spid="51" grpId="0" animBg="1"/>
      <p:bldP spid="53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Abdel veut faire du ski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9F18FC-1E50-40B0-91AC-36BA896007A3}"/>
              </a:ext>
            </a:extLst>
          </p:cNvPr>
          <p:cNvSpPr txBox="1"/>
          <p:nvPr/>
        </p:nvSpPr>
        <p:spPr>
          <a:xfrm>
            <a:off x="133154" y="1663559"/>
            <a:ext cx="11729921" cy="4598438"/>
          </a:xfrm>
          <a:prstGeom prst="rect">
            <a:avLst/>
          </a:prstGeom>
          <a:solidFill>
            <a:srgbClr val="E3EAFD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200">
                <a:solidFill>
                  <a:schemeClr val="accent5">
                    <a:lumMod val="50000"/>
                  </a:schemeClr>
                </a:solidFill>
              </a:rPr>
              <a:t>Salut Amir !</a:t>
            </a:r>
          </a:p>
          <a:p>
            <a:pPr>
              <a:lnSpc>
                <a:spcPct val="150000"/>
              </a:lnSpc>
            </a:pPr>
            <a:r>
              <a:rPr lang="fr-FR" sz="2200">
                <a:solidFill>
                  <a:schemeClr val="accent5">
                    <a:lumMod val="50000"/>
                  </a:schemeClr>
                </a:solidFill>
              </a:rPr>
              <a:t>Je pense aux </a:t>
            </a:r>
            <a:r>
              <a:rPr lang="fr-FR" sz="2200" b="1">
                <a:solidFill>
                  <a:schemeClr val="accent5">
                    <a:lumMod val="50000"/>
                  </a:schemeClr>
                </a:solidFill>
              </a:rPr>
              <a:t>vacances/voyage </a:t>
            </a:r>
            <a:r>
              <a:rPr lang="fr-FR" sz="2200">
                <a:solidFill>
                  <a:schemeClr val="accent5">
                    <a:lumMod val="50000"/>
                  </a:schemeClr>
                </a:solidFill>
              </a:rPr>
              <a:t>de février. Je veux réussir au </a:t>
            </a:r>
            <a:r>
              <a:rPr lang="fr-FR" sz="2200" b="1">
                <a:solidFill>
                  <a:schemeClr val="accent5">
                    <a:lumMod val="50000"/>
                  </a:schemeClr>
                </a:solidFill>
              </a:rPr>
              <a:t>ski/sports d’hiver </a:t>
            </a:r>
            <a:r>
              <a:rPr lang="fr-FR" sz="220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fr-FR" sz="2200">
                <a:solidFill>
                  <a:schemeClr val="accent5">
                    <a:lumMod val="50000"/>
                  </a:schemeClr>
                </a:solidFill>
              </a:rPr>
              <a:t>Mon ami a peur du </a:t>
            </a:r>
            <a:r>
              <a:rPr lang="fr-FR" sz="2200" b="1">
                <a:solidFill>
                  <a:schemeClr val="accent5">
                    <a:lumMod val="50000"/>
                  </a:schemeClr>
                </a:solidFill>
              </a:rPr>
              <a:t>froid/neige </a:t>
            </a:r>
            <a:r>
              <a:rPr lang="fr-FR" sz="2200">
                <a:solidFill>
                  <a:schemeClr val="accent5">
                    <a:lumMod val="50000"/>
                  </a:schemeClr>
                </a:solidFill>
              </a:rPr>
              <a:t>! Il va emprunter un manteau au </a:t>
            </a:r>
            <a:r>
              <a:rPr lang="fr-FR" sz="2200" b="1">
                <a:solidFill>
                  <a:schemeClr val="accent5">
                    <a:lumMod val="50000"/>
                  </a:schemeClr>
                </a:solidFill>
              </a:rPr>
              <a:t>homme/professeur </a:t>
            </a:r>
            <a:r>
              <a:rPr lang="fr-FR" sz="2200">
                <a:solidFill>
                  <a:schemeClr val="accent5">
                    <a:lumMod val="50000"/>
                  </a:schemeClr>
                </a:solidFill>
              </a:rPr>
              <a:t>qui fait souvent du ski. J’envoie une lettre </a:t>
            </a:r>
            <a:r>
              <a:rPr lang="fr-FR" sz="2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à l’</a:t>
            </a:r>
            <a:r>
              <a:rPr lang="fr-FR" sz="22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hôtel/piste</a:t>
            </a:r>
            <a:r>
              <a:rPr lang="fr-FR" sz="2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 J’écris à la </a:t>
            </a:r>
            <a:r>
              <a:rPr lang="fr-FR" sz="22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directeur/directrice</a:t>
            </a:r>
            <a:r>
              <a:rPr lang="fr-FR" sz="2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 Ils décrivent la piste sur internet. Peux-tu montrer la page à la </a:t>
            </a:r>
            <a:r>
              <a:rPr lang="fr-FR" sz="22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professeure/homme </a:t>
            </a:r>
            <a:r>
              <a:rPr lang="fr-FR" sz="2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qui organise les voyages scolaires ? Je veux demander des conseils* aux </a:t>
            </a:r>
            <a:r>
              <a:rPr lang="fr-FR" sz="22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gens/femme </a:t>
            </a:r>
            <a:r>
              <a:rPr lang="fr-FR" sz="2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qui font souvent du ski. Je vais donner l’information aux </a:t>
            </a:r>
            <a:r>
              <a:rPr lang="fr-FR" sz="22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directeur/étudiants </a:t>
            </a:r>
            <a:r>
              <a:rPr lang="fr-FR" sz="2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de l’université. Peux-tu répondre au </a:t>
            </a:r>
            <a:r>
              <a:rPr lang="fr-FR" sz="22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message/lettre </a:t>
            </a:r>
            <a:r>
              <a:rPr lang="fr-FR" sz="2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ce samedi ? 										Merci ! Abdel </a:t>
            </a:r>
            <a:endParaRPr lang="fr-FR" sz="22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D6B6C2B8-2F09-4D7E-8B26-21B677E79055}"/>
              </a:ext>
            </a:extLst>
          </p:cNvPr>
          <p:cNvSpPr/>
          <p:nvPr/>
        </p:nvSpPr>
        <p:spPr>
          <a:xfrm>
            <a:off x="10812162" y="196403"/>
            <a:ext cx="109775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611948-A243-4BB3-A35F-176FA3885EF1}"/>
              </a:ext>
            </a:extLst>
          </p:cNvPr>
          <p:cNvSpPr txBox="1"/>
          <p:nvPr/>
        </p:nvSpPr>
        <p:spPr>
          <a:xfrm>
            <a:off x="133154" y="1201894"/>
            <a:ext cx="61909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>
                <a:solidFill>
                  <a:schemeClr val="accent5">
                    <a:lumMod val="50000"/>
                  </a:schemeClr>
                </a:solidFill>
              </a:rPr>
              <a:t>Lis le message et choisis les bons mots.</a:t>
            </a:r>
          </a:p>
        </p:txBody>
      </p:sp>
      <p:pic>
        <p:nvPicPr>
          <p:cNvPr id="9" name="Picture 8" descr="green checkmark">
            <a:extLst>
              <a:ext uri="{FF2B5EF4-FFF2-40B4-BE49-F238E27FC236}">
                <a16:creationId xmlns:a16="http://schemas.microsoft.com/office/drawing/2014/main" id="{3AA5943F-D0A0-4077-8791-C409BAA383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92" y="2125224"/>
            <a:ext cx="282522" cy="294294"/>
          </a:xfrm>
          <a:prstGeom prst="rect">
            <a:avLst/>
          </a:prstGeom>
        </p:spPr>
      </p:pic>
      <p:pic>
        <p:nvPicPr>
          <p:cNvPr id="10" name="Picture 9" descr="green checkmark">
            <a:extLst>
              <a:ext uri="{FF2B5EF4-FFF2-40B4-BE49-F238E27FC236}">
                <a16:creationId xmlns:a16="http://schemas.microsoft.com/office/drawing/2014/main" id="{B3074EBA-E9FF-495E-9910-C9D9C91B4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656" y="2068463"/>
            <a:ext cx="282522" cy="294294"/>
          </a:xfrm>
          <a:prstGeom prst="rect">
            <a:avLst/>
          </a:prstGeom>
        </p:spPr>
      </p:pic>
      <p:pic>
        <p:nvPicPr>
          <p:cNvPr id="11" name="Picture 10" descr="green checkmark">
            <a:extLst>
              <a:ext uri="{FF2B5EF4-FFF2-40B4-BE49-F238E27FC236}">
                <a16:creationId xmlns:a16="http://schemas.microsoft.com/office/drawing/2014/main" id="{B6E25D25-DA82-4F5C-8355-476B2A8448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361" y="2575471"/>
            <a:ext cx="282522" cy="294294"/>
          </a:xfrm>
          <a:prstGeom prst="rect">
            <a:avLst/>
          </a:prstGeom>
        </p:spPr>
      </p:pic>
      <p:pic>
        <p:nvPicPr>
          <p:cNvPr id="12" name="Picture 11" descr="green checkmark">
            <a:extLst>
              <a:ext uri="{FF2B5EF4-FFF2-40B4-BE49-F238E27FC236}">
                <a16:creationId xmlns:a16="http://schemas.microsoft.com/office/drawing/2014/main" id="{08115A73-6770-4983-9391-CA93B95B4B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162" y="2575471"/>
            <a:ext cx="282522" cy="294294"/>
          </a:xfrm>
          <a:prstGeom prst="rect">
            <a:avLst/>
          </a:prstGeom>
        </p:spPr>
      </p:pic>
      <p:pic>
        <p:nvPicPr>
          <p:cNvPr id="13" name="Picture 12" descr="green checkmark">
            <a:extLst>
              <a:ext uri="{FF2B5EF4-FFF2-40B4-BE49-F238E27FC236}">
                <a16:creationId xmlns:a16="http://schemas.microsoft.com/office/drawing/2014/main" id="{65716477-5D21-4ECC-AFE1-B6EC995DCA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690" y="3059756"/>
            <a:ext cx="282522" cy="294294"/>
          </a:xfrm>
          <a:prstGeom prst="rect">
            <a:avLst/>
          </a:prstGeom>
        </p:spPr>
      </p:pic>
      <p:pic>
        <p:nvPicPr>
          <p:cNvPr id="14" name="Picture 13" descr="green checkmark">
            <a:extLst>
              <a:ext uri="{FF2B5EF4-FFF2-40B4-BE49-F238E27FC236}">
                <a16:creationId xmlns:a16="http://schemas.microsoft.com/office/drawing/2014/main" id="{F544A628-C9CE-422A-BD59-9F49CA60C2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02" y="3590864"/>
            <a:ext cx="282522" cy="294294"/>
          </a:xfrm>
          <a:prstGeom prst="rect">
            <a:avLst/>
          </a:prstGeom>
        </p:spPr>
      </p:pic>
      <p:pic>
        <p:nvPicPr>
          <p:cNvPr id="15" name="Picture 14" descr="green checkmark">
            <a:extLst>
              <a:ext uri="{FF2B5EF4-FFF2-40B4-BE49-F238E27FC236}">
                <a16:creationId xmlns:a16="http://schemas.microsoft.com/office/drawing/2014/main" id="{D848E993-A381-4F6A-A19B-FE906BC300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98" y="4151708"/>
            <a:ext cx="282522" cy="294294"/>
          </a:xfrm>
          <a:prstGeom prst="rect">
            <a:avLst/>
          </a:prstGeom>
        </p:spPr>
      </p:pic>
      <p:pic>
        <p:nvPicPr>
          <p:cNvPr id="16" name="Picture 15" descr="green checkmark">
            <a:extLst>
              <a:ext uri="{FF2B5EF4-FFF2-40B4-BE49-F238E27FC236}">
                <a16:creationId xmlns:a16="http://schemas.microsoft.com/office/drawing/2014/main" id="{7E25AFFE-9A49-47F5-B499-D04ED902E5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04" y="4632136"/>
            <a:ext cx="282522" cy="294294"/>
          </a:xfrm>
          <a:prstGeom prst="rect">
            <a:avLst/>
          </a:prstGeom>
        </p:spPr>
      </p:pic>
      <p:pic>
        <p:nvPicPr>
          <p:cNvPr id="17" name="Picture 16" descr="green checkmark">
            <a:extLst>
              <a:ext uri="{FF2B5EF4-FFF2-40B4-BE49-F238E27FC236}">
                <a16:creationId xmlns:a16="http://schemas.microsoft.com/office/drawing/2014/main" id="{EA04E52E-DD8C-4B7D-98B9-D2137616FF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02" y="5093801"/>
            <a:ext cx="282522" cy="294294"/>
          </a:xfrm>
          <a:prstGeom prst="rect">
            <a:avLst/>
          </a:prstGeom>
        </p:spPr>
      </p:pic>
      <p:pic>
        <p:nvPicPr>
          <p:cNvPr id="18" name="Picture 17" descr="green checkmark">
            <a:extLst>
              <a:ext uri="{FF2B5EF4-FFF2-40B4-BE49-F238E27FC236}">
                <a16:creationId xmlns:a16="http://schemas.microsoft.com/office/drawing/2014/main" id="{8353B566-204A-4FE4-9B4B-44C39F0655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082" y="5093801"/>
            <a:ext cx="282522" cy="2942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EB37EC-C9F5-409C-B941-182BA24AFB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253" y="0"/>
            <a:ext cx="1475754" cy="1475754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5109903-71BD-4D4E-A6B7-F613791D3A4C}"/>
              </a:ext>
            </a:extLst>
          </p:cNvPr>
          <p:cNvSpPr/>
          <p:nvPr/>
        </p:nvSpPr>
        <p:spPr>
          <a:xfrm>
            <a:off x="6324090" y="289982"/>
            <a:ext cx="2457601" cy="1179923"/>
          </a:xfrm>
          <a:prstGeom prst="wedgeRoundRectCallout">
            <a:avLst>
              <a:gd name="adj1" fmla="val 73940"/>
              <a:gd name="adj2" fmla="val 7825"/>
              <a:gd name="adj3" fmla="val 16667"/>
            </a:avLst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*le conseil</a:t>
            </a:r>
            <a:r>
              <a:rPr lang="fr-FR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=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piece of advice</a:t>
            </a:r>
          </a:p>
        </p:txBody>
      </p:sp>
    </p:spTree>
    <p:extLst>
      <p:ext uri="{BB962C8B-B14F-4D97-AF65-F5344CB8AC3E}">
        <p14:creationId xmlns:p14="http://schemas.microsoft.com/office/powerpoint/2010/main" val="339016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Les vacances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CAB6CD-169A-4EDE-9FDF-3122F41DA16B}"/>
              </a:ext>
            </a:extLst>
          </p:cNvPr>
          <p:cNvSpPr txBox="1"/>
          <p:nvPr/>
        </p:nvSpPr>
        <p:spPr>
          <a:xfrm>
            <a:off x="224852" y="1289154"/>
            <a:ext cx="11685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Tu parles des vacances.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1D2A7C-4651-49DA-B03D-BD5B71CD0201}"/>
              </a:ext>
            </a:extLst>
          </p:cNvPr>
          <p:cNvSpPr txBox="1"/>
          <p:nvPr/>
        </p:nvSpPr>
        <p:spPr>
          <a:xfrm>
            <a:off x="524655" y="4737849"/>
            <a:ext cx="4328699" cy="8309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[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I show my book to the] + feminine noun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5E1BBF-89EA-4AFB-AC0B-B9656022908A}"/>
              </a:ext>
            </a:extLst>
          </p:cNvPr>
          <p:cNvSpPr txBox="1"/>
          <p:nvPr/>
        </p:nvSpPr>
        <p:spPr>
          <a:xfrm>
            <a:off x="8684304" y="4737849"/>
            <a:ext cx="2983042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gar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çon/fille</a:t>
            </a:r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3C61D1-C654-429B-B6CF-8B8EAC545B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2" y="1212130"/>
            <a:ext cx="3429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9926D-B76A-4799-B7F1-30508E0754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466" y="1696958"/>
            <a:ext cx="2998033" cy="299803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B8C93042-7228-4B33-BA48-6F9FC6AC95F3}"/>
              </a:ext>
            </a:extLst>
          </p:cNvPr>
          <p:cNvSpPr/>
          <p:nvPr/>
        </p:nvSpPr>
        <p:spPr>
          <a:xfrm>
            <a:off x="3349053" y="2292406"/>
            <a:ext cx="2588302" cy="1409075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002060"/>
                </a:solidFill>
              </a:rPr>
              <a:t>Je montre mon livre </a:t>
            </a: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à la…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4A019E59-A985-4B79-885F-870835BA98DA}"/>
              </a:ext>
            </a:extLst>
          </p:cNvPr>
          <p:cNvSpPr/>
          <p:nvPr/>
        </p:nvSpPr>
        <p:spPr>
          <a:xfrm>
            <a:off x="6254646" y="2996944"/>
            <a:ext cx="2588302" cy="1409075"/>
          </a:xfrm>
          <a:prstGeom prst="wedgeEllipseCallout">
            <a:avLst>
              <a:gd name="adj1" fmla="val 50982"/>
              <a:gd name="adj2" fmla="val 3803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002060"/>
                </a:solidFill>
              </a:rPr>
              <a:t>fille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30F5D3-B7C6-4902-A5AF-4D5D6A67038E}"/>
              </a:ext>
            </a:extLst>
          </p:cNvPr>
          <p:cNvSpPr txBox="1"/>
          <p:nvPr/>
        </p:nvSpPr>
        <p:spPr>
          <a:xfrm>
            <a:off x="3785473" y="5107181"/>
            <a:ext cx="128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Bradley Hand ITC" panose="03070402050302030203" pitchFamily="66" charset="0"/>
              </a:rPr>
              <a:t>fille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DA774E-0448-46B7-9955-9ED1C93EF6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229" y="4404811"/>
            <a:ext cx="894797" cy="89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7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Les vacances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FCC7F2-2890-4013-9C60-01381B5FFE8E}"/>
              </a:ext>
            </a:extLst>
          </p:cNvPr>
          <p:cNvSpPr txBox="1"/>
          <p:nvPr/>
        </p:nvSpPr>
        <p:spPr>
          <a:xfrm>
            <a:off x="133154" y="1264853"/>
            <a:ext cx="5962846" cy="4770537"/>
          </a:xfrm>
          <a:prstGeom prst="rect">
            <a:avLst/>
          </a:prstGeom>
          <a:noFill/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PARTENAIRE A</a:t>
            </a:r>
          </a:p>
          <a:p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</a:rPr>
              <a:t>Dis la phrase et écris la réponse de ton/ta partenaire.</a:t>
            </a:r>
          </a:p>
          <a:p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[I’m thinking about the ] + masculine noun</a:t>
            </a:r>
            <a:endParaRPr lang="en-US" sz="16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[We are writing to the] + feminine noun</a:t>
            </a:r>
          </a:p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[I’m asking “what do you think of the] + masculine noun</a:t>
            </a:r>
          </a:p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[Normally she quickly answers] + masculine plural noun</a:t>
            </a:r>
          </a:p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[I want to borrow a bike from] + masculine noun</a:t>
            </a:r>
          </a:p>
          <a:p>
            <a:endParaRPr lang="en-US" sz="16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Écoute ton/ta partenaire et choisis la bonne réponse.</a:t>
            </a:r>
          </a:p>
          <a:p>
            <a:endParaRPr lang="en-US" sz="16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football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/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pétanque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collège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/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école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directrice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/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directeur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message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/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lettre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élè</a:t>
            </a:r>
            <a:r>
              <a:rPr kumimoji="0" lang="fr-FR" sz="1600" b="0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/</a:t>
            </a:r>
            <a:r>
              <a:rPr kumimoji="0" lang="fr-FR" sz="1600" b="0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équipe</a:t>
            </a:r>
          </a:p>
          <a:p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endParaRPr lang="en-US" sz="16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45CC69-D3F8-4FC6-B60E-973289F7FA6E}"/>
              </a:ext>
            </a:extLst>
          </p:cNvPr>
          <p:cNvSpPr txBox="1"/>
          <p:nvPr/>
        </p:nvSpPr>
        <p:spPr>
          <a:xfrm>
            <a:off x="6096000" y="1264853"/>
            <a:ext cx="5813920" cy="477053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PARTENAIRE B</a:t>
            </a:r>
          </a:p>
          <a:p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</a:rPr>
              <a:t>Écoute ton/ta partenaire et choisis la bonne réponse.</a:t>
            </a:r>
          </a:p>
          <a:p>
            <a:endParaRPr lang="fr-FR" sz="16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</a:rPr>
              <a:t>mois d’avril/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semaine prochaine</a:t>
            </a: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frère d’un ami/sœur d’un ami</a:t>
            </a: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printemps/forêt</a:t>
            </a: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messages/question</a:t>
            </a: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papa/famille</a:t>
            </a:r>
          </a:p>
          <a:p>
            <a:endParaRPr lang="fr-FR" sz="16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Dis la phrase et écris la réponse de ton/ta partenaire.</a:t>
            </a:r>
          </a:p>
          <a:p>
            <a:endParaRPr lang="en-US" sz="16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[I play] + masculine sport</a:t>
            </a:r>
          </a:p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[My dad is sending a message to the] + masculine noun</a:t>
            </a:r>
          </a:p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[He is asking for a day of holiday for a match] + feminine noun</a:t>
            </a:r>
          </a:p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[The teachers answer the] + masculine noun</a:t>
            </a:r>
          </a:p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[They write “sorry, we can’t give holidays to the] + masculine plural noun</a:t>
            </a:r>
            <a:endParaRPr lang="en-US" sz="16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1449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Les </a:t>
            </a:r>
            <a:r>
              <a:rPr lang="fr-FR" sz="3600" b="1" dirty="0">
                <a:solidFill>
                  <a:schemeClr val="bg1"/>
                </a:solidFill>
              </a:rPr>
              <a:t>réponses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FCC7F2-2890-4013-9C60-01381B5FFE8E}"/>
              </a:ext>
            </a:extLst>
          </p:cNvPr>
          <p:cNvSpPr txBox="1"/>
          <p:nvPr/>
        </p:nvSpPr>
        <p:spPr>
          <a:xfrm>
            <a:off x="133154" y="1264853"/>
            <a:ext cx="5962846" cy="4524315"/>
          </a:xfrm>
          <a:prstGeom prst="rect">
            <a:avLst/>
          </a:prstGeom>
          <a:noFill/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PARTENAIRE A</a:t>
            </a:r>
          </a:p>
          <a:p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</a:rPr>
              <a:t>Dis la phrase et écris la réponse de ton/ta partenaire.</a:t>
            </a:r>
          </a:p>
          <a:p>
            <a:endParaRPr lang="fr-FR" sz="16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</a:rPr>
              <a:t>Je pense au…</a:t>
            </a:r>
            <a:endParaRPr lang="fr-FR" sz="16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Nous écrivons à la…</a:t>
            </a: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Je demande “que penses-tu du… ?”.</a:t>
            </a: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Normalement elle répond vite aux…</a:t>
            </a: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Je veux emprunter un vélo au…</a:t>
            </a:r>
          </a:p>
          <a:p>
            <a:endParaRPr lang="en-US" sz="16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Écoute ton/ta partenaire et choisis la bonne réponse.</a:t>
            </a:r>
          </a:p>
          <a:p>
            <a:endParaRPr lang="fr-FR" sz="16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football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/pétanque.</a:t>
            </a:r>
          </a:p>
          <a:p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collège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/école.</a:t>
            </a:r>
          </a:p>
          <a:p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directrice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/directeur.</a:t>
            </a:r>
          </a:p>
          <a:p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message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/lettre.</a:t>
            </a:r>
          </a:p>
          <a:p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élè</a:t>
            </a:r>
            <a:r>
              <a:rPr kumimoji="0" lang="fr-FR" sz="1600" b="1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ves</a:t>
            </a:r>
            <a:r>
              <a:rPr kumimoji="0" lang="fr-FR" sz="1600" b="0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/équipe</a:t>
            </a:r>
          </a:p>
          <a:p>
            <a:endParaRPr lang="en-US" sz="16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45CC69-D3F8-4FC6-B60E-973289F7FA6E}"/>
              </a:ext>
            </a:extLst>
          </p:cNvPr>
          <p:cNvSpPr txBox="1"/>
          <p:nvPr/>
        </p:nvSpPr>
        <p:spPr>
          <a:xfrm>
            <a:off x="6096000" y="1264853"/>
            <a:ext cx="5813920" cy="452431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PARTENAIRE B</a:t>
            </a:r>
          </a:p>
          <a:p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</a:rPr>
              <a:t>Écoute ton/ta partenaire et choisis la bonne réponse.</a:t>
            </a:r>
          </a:p>
          <a:p>
            <a:endParaRPr lang="fr-FR" sz="16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sz="1600" b="1" dirty="0">
                <a:solidFill>
                  <a:schemeClr val="accent5">
                    <a:lumMod val="50000"/>
                  </a:schemeClr>
                </a:solidFill>
              </a:rPr>
              <a:t>mois d’avril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semaine prochaine</a:t>
            </a: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frère d’un ami/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sœur d’un ami</a:t>
            </a:r>
          </a:p>
          <a:p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printemps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/forêt</a:t>
            </a:r>
          </a:p>
          <a:p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messages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/question</a:t>
            </a:r>
          </a:p>
          <a:p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papa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/famille</a:t>
            </a:r>
          </a:p>
          <a:p>
            <a:endParaRPr lang="en-US" sz="16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Dis la phrase et écris la réponse de ton/ta partenaire.</a:t>
            </a:r>
          </a:p>
          <a:p>
            <a:endParaRPr lang="fr-FR" sz="16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Je joue au…</a:t>
            </a: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Mon papa envoie un message au…</a:t>
            </a: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Il demande un jour de vacances pour un match à la…</a:t>
            </a: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Les professeurs répondent au…</a:t>
            </a:r>
          </a:p>
          <a:p>
            <a:r>
              <a:rPr lang="fr-FR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Ils écrivent “désolée, nous ne pouvons pas donner des vacances aux…</a:t>
            </a:r>
            <a:r>
              <a:rPr kumimoji="0" lang="fr-FR" sz="1600" b="0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!”.</a:t>
            </a:r>
            <a:endParaRPr lang="fr-FR" sz="16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898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rectangle">
            <a:extLst>
              <a:ext uri="{FF2B5EF4-FFF2-40B4-BE49-F238E27FC236}">
                <a16:creationId xmlns:a16="http://schemas.microsoft.com/office/drawing/2014/main" id="{145FFFBA-FB3A-304B-B1AD-EA2B9286D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562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D7054004-D91F-44A0-BC5F-8D0E8349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239034"/>
            <a:ext cx="570631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Devoirs</a:t>
            </a:r>
          </a:p>
        </p:txBody>
      </p:sp>
      <p:pic>
        <p:nvPicPr>
          <p:cNvPr id="1026" name="Picture 8" descr="Smiley face with headpho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342" y="105601"/>
            <a:ext cx="1401221" cy="140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he letter Q">
            <a:extLst>
              <a:ext uri="{FF2B5EF4-FFF2-40B4-BE49-F238E27FC236}">
                <a16:creationId xmlns:a16="http://schemas.microsoft.com/office/drawing/2014/main" id="{4F604CAE-A433-4E80-B877-FC4297A94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1925" y="4800601"/>
            <a:ext cx="1300638" cy="1300638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A83812C7-0DA3-43E8-8B46-5D71C654EB6F}"/>
              </a:ext>
            </a:extLst>
          </p:cNvPr>
          <p:cNvSpPr txBox="1"/>
          <p:nvPr/>
        </p:nvSpPr>
        <p:spPr>
          <a:xfrm>
            <a:off x="92597" y="1168723"/>
            <a:ext cx="975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2865755" algn="ctr"/>
                <a:tab pos="5731510" algn="r"/>
              </a:tabLst>
              <a:defRPr/>
            </a:pPr>
            <a:r>
              <a:rPr lang="en-GB" sz="2800" b="1" dirty="0">
                <a:solidFill>
                  <a:srgbClr val="11507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Vocabulary Learning Homework</a:t>
            </a:r>
            <a:r>
              <a:rPr lang="en-GB" sz="2800" b="1" dirty="0">
                <a:solidFill>
                  <a:srgbClr val="11507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(Y9, </a:t>
            </a:r>
            <a:r>
              <a:rPr lang="en-GB" sz="2800" b="1" dirty="0">
                <a:solidFill>
                  <a:srgbClr val="11507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Term 2.1, Week 6)</a:t>
            </a:r>
            <a:endParaRPr lang="en-GB" sz="2800" dirty="0">
              <a:solidFill>
                <a:srgbClr val="11507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1ECF4764-B4FC-4F58-9A6C-742B9E38A0D8}"/>
              </a:ext>
            </a:extLst>
          </p:cNvPr>
          <p:cNvSpPr txBox="1"/>
          <p:nvPr/>
        </p:nvSpPr>
        <p:spPr>
          <a:xfrm>
            <a:off x="175149" y="1919440"/>
            <a:ext cx="1088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400" dirty="0">
                <a:solidFill>
                  <a:srgbClr val="115076"/>
                </a:solidFill>
                <a:hlinkClick r:id="rId6"/>
              </a:rPr>
              <a:t>Audio file</a:t>
            </a:r>
            <a:endParaRPr lang="en-GB" sz="2400" dirty="0">
              <a:solidFill>
                <a:srgbClr val="115076"/>
              </a:solidFill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40EA89ED-648B-4EEA-8982-DD6C761E493C}"/>
              </a:ext>
            </a:extLst>
          </p:cNvPr>
          <p:cNvSpPr txBox="1"/>
          <p:nvPr/>
        </p:nvSpPr>
        <p:spPr>
          <a:xfrm>
            <a:off x="175149" y="2817339"/>
            <a:ext cx="3075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400" dirty="0">
                <a:solidFill>
                  <a:srgbClr val="115076"/>
                </a:solidFill>
              </a:rPr>
              <a:t>Audio file QR code: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99D3DB3D-063A-44FB-9C93-A65627A6E32C}"/>
              </a:ext>
            </a:extLst>
          </p:cNvPr>
          <p:cNvSpPr txBox="1"/>
          <p:nvPr/>
        </p:nvSpPr>
        <p:spPr>
          <a:xfrm>
            <a:off x="175149" y="4503068"/>
            <a:ext cx="10338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400" dirty="0">
                <a:solidFill>
                  <a:srgbClr val="115076"/>
                </a:solidFill>
                <a:hlinkClick r:id="rId7"/>
              </a:rPr>
              <a:t>Quizlet link</a:t>
            </a:r>
            <a:br>
              <a:rPr lang="en-GB" sz="2400" dirty="0">
                <a:solidFill>
                  <a:prstClr val="black"/>
                </a:solidFill>
              </a:rPr>
            </a:br>
            <a:endParaRPr lang="en-GB" sz="2400" dirty="0">
              <a:solidFill>
                <a:srgbClr val="115076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E054F8-DF67-43F3-893B-5A5A9DF81F7F}"/>
              </a:ext>
            </a:extLst>
          </p:cNvPr>
          <p:cNvSpPr/>
          <p:nvPr/>
        </p:nvSpPr>
        <p:spPr>
          <a:xfrm>
            <a:off x="175149" y="5405255"/>
            <a:ext cx="11066804" cy="11387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400" b="1" dirty="0">
                <a:solidFill>
                  <a:srgbClr val="5B9BD5">
                    <a:lumMod val="50000"/>
                  </a:srgbClr>
                </a:solidFill>
              </a:rPr>
              <a:t>In addition, revisit:</a:t>
            </a:r>
            <a:r>
              <a:rPr lang="en-GB" sz="2400" dirty="0">
                <a:solidFill>
                  <a:srgbClr val="5B9BD5">
                    <a:lumMod val="50000"/>
                  </a:srgbClr>
                </a:solidFill>
              </a:rPr>
              <a:t>		</a:t>
            </a:r>
            <a:r>
              <a:rPr lang="en-GB" sz="2400" dirty="0">
                <a:solidFill>
                  <a:srgbClr val="5B9BD5">
                    <a:lumMod val="50000"/>
                  </a:srgbClr>
                </a:solidFill>
                <a:hlinkClick r:id="rId8"/>
              </a:rPr>
              <a:t>Year 9 Term 1.2 Week 7</a:t>
            </a:r>
            <a:endParaRPr lang="en-GB" sz="2400" dirty="0">
              <a:solidFill>
                <a:srgbClr val="5B9BD5">
                  <a:lumMod val="50000"/>
                </a:srgbClr>
              </a:solidFill>
            </a:endParaRPr>
          </a:p>
          <a:p>
            <a:pPr>
              <a:defRPr/>
            </a:pPr>
            <a:r>
              <a:rPr lang="en-GB" sz="2400" dirty="0">
                <a:solidFill>
                  <a:srgbClr val="5B9BD5">
                    <a:lumMod val="50000"/>
                  </a:srgbClr>
                </a:solidFill>
              </a:rPr>
              <a:t>				</a:t>
            </a:r>
            <a:r>
              <a:rPr lang="en-GB" sz="2400" dirty="0">
                <a:solidFill>
                  <a:srgbClr val="5B9BD5">
                    <a:lumMod val="50000"/>
                  </a:srgbClr>
                </a:solidFill>
                <a:hlinkClick r:id="rId9"/>
              </a:rPr>
              <a:t>Year 9 Term 1.1 Week 7</a:t>
            </a:r>
            <a:br>
              <a:rPr lang="en-GB" sz="2400" dirty="0">
                <a:solidFill>
                  <a:srgbClr val="5B9BD5">
                    <a:lumMod val="50000"/>
                  </a:srgbClr>
                </a:solidFill>
                <a:hlinkClick r:id="rId9"/>
              </a:rPr>
            </a:br>
            <a:endParaRPr lang="en-GB" sz="20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F0F98D-87AC-4C29-B3D7-231F18BA62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3617" y="1985524"/>
            <a:ext cx="1443476" cy="14434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F56F6E-C730-462E-A744-AA74BBE62B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3617" y="3710140"/>
            <a:ext cx="1443476" cy="144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61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491030E-995A-421F-9576-D805D67B7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5931036"/>
          </a:xfrm>
          <a:prstGeom prst="rect">
            <a:avLst/>
          </a:prstGeom>
        </p:spPr>
      </p:pic>
      <p:pic>
        <p:nvPicPr>
          <p:cNvPr id="3" name="Picture 2" descr="A picture containing tree, outdoor, plant, surrounded&#10;&#10;Description automatically generated">
            <a:extLst>
              <a:ext uri="{FF2B5EF4-FFF2-40B4-BE49-F238E27FC236}">
                <a16:creationId xmlns:a16="http://schemas.microsoft.com/office/drawing/2014/main" id="{2F501F68-B591-4CDE-9E7F-9A15A1C525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1" t="48106" r="5850" b="5000"/>
          <a:stretch/>
        </p:blipFill>
        <p:spPr>
          <a:xfrm>
            <a:off x="877460" y="2008487"/>
            <a:ext cx="4087400" cy="3162181"/>
          </a:xfrm>
          <a:prstGeom prst="rect">
            <a:avLst/>
          </a:prstGeom>
        </p:spPr>
      </p:pic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2954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153092" y="1119560"/>
            <a:ext cx="11885815" cy="535695"/>
          </a:xfrm>
          <a:prstGeom prst="wedgeRoundRectCallout">
            <a:avLst>
              <a:gd name="adj1" fmla="val -30903"/>
              <a:gd name="adj2" fmla="val 50733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Comment dire en français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, “Today I feel like playing the piano” ?</a:t>
            </a:r>
          </a:p>
        </p:txBody>
      </p:sp>
      <p:pic>
        <p:nvPicPr>
          <p:cNvPr id="9" name="Google Shape;152;p23">
            <a:extLst>
              <a:ext uri="{FF2B5EF4-FFF2-40B4-BE49-F238E27FC236}">
                <a16:creationId xmlns:a16="http://schemas.microsoft.com/office/drawing/2014/main" id="{E92E4087-5581-4CE3-A95C-479AE01E5D6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5347" b="5976"/>
          <a:stretch/>
        </p:blipFill>
        <p:spPr>
          <a:xfrm>
            <a:off x="816405" y="1928197"/>
            <a:ext cx="4148455" cy="332276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480;p13">
            <a:hlinkClick r:id="rId7" action="ppaction://hlinksldjump"/>
            <a:extLst>
              <a:ext uri="{FF2B5EF4-FFF2-40B4-BE49-F238E27FC236}">
                <a16:creationId xmlns:a16="http://schemas.microsoft.com/office/drawing/2014/main" id="{C1DCB8A9-1485-43DD-BDCD-B10576AA09C2}"/>
              </a:ext>
            </a:extLst>
          </p:cNvPr>
          <p:cNvSpPr/>
          <p:nvPr/>
        </p:nvSpPr>
        <p:spPr>
          <a:xfrm>
            <a:off x="7931020" y="1912455"/>
            <a:ext cx="4046204" cy="1073341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1. Aujourd’hui, j’ai envie de jouer du piano.</a:t>
            </a:r>
          </a:p>
        </p:txBody>
      </p:sp>
      <p:sp>
        <p:nvSpPr>
          <p:cNvPr id="16" name="Google Shape;480;p13">
            <a:hlinkClick r:id="rId8" action="ppaction://hlinksldjump"/>
            <a:extLst>
              <a:ext uri="{FF2B5EF4-FFF2-40B4-BE49-F238E27FC236}">
                <a16:creationId xmlns:a16="http://schemas.microsoft.com/office/drawing/2014/main" id="{A24FD381-3EFD-40FF-930F-17A68B25F922}"/>
              </a:ext>
            </a:extLst>
          </p:cNvPr>
          <p:cNvSpPr/>
          <p:nvPr/>
        </p:nvSpPr>
        <p:spPr>
          <a:xfrm>
            <a:off x="7931020" y="3143634"/>
            <a:ext cx="4066761" cy="1073341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2. </a:t>
            </a:r>
            <a:r>
              <a:rPr lang="fr-FR" sz="2400" dirty="0">
                <a:solidFill>
                  <a:prstClr val="white"/>
                </a:solidFill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Aujourd’hui, j’ai envie de jouer au piano.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17" name="Google Shape;480;p13">
            <a:hlinkClick r:id="rId8" action="ppaction://hlinksldjump"/>
            <a:extLst>
              <a:ext uri="{FF2B5EF4-FFF2-40B4-BE49-F238E27FC236}">
                <a16:creationId xmlns:a16="http://schemas.microsoft.com/office/drawing/2014/main" id="{3332CC22-60E6-4361-930C-04158F689DF8}"/>
              </a:ext>
            </a:extLst>
          </p:cNvPr>
          <p:cNvSpPr/>
          <p:nvPr/>
        </p:nvSpPr>
        <p:spPr>
          <a:xfrm>
            <a:off x="7931020" y="4374813"/>
            <a:ext cx="4066761" cy="1073341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3. Aujourd’hui, j’ai envie de jouer de la piano.</a:t>
            </a:r>
          </a:p>
        </p:txBody>
      </p:sp>
      <p:sp>
        <p:nvSpPr>
          <p:cNvPr id="18" name="Google Shape;230;p32">
            <a:extLst>
              <a:ext uri="{FF2B5EF4-FFF2-40B4-BE49-F238E27FC236}">
                <a16:creationId xmlns:a16="http://schemas.microsoft.com/office/drawing/2014/main" id="{4397067F-AFFF-42FA-B1F6-712558856F0C}"/>
              </a:ext>
            </a:extLst>
          </p:cNvPr>
          <p:cNvSpPr/>
          <p:nvPr/>
        </p:nvSpPr>
        <p:spPr>
          <a:xfrm>
            <a:off x="0" y="5931551"/>
            <a:ext cx="12192000" cy="459404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Picture 6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386E1E0-0883-4071-8FEE-C8D1F82CEE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91" y="4180531"/>
            <a:ext cx="2370111" cy="2210938"/>
          </a:xfrm>
          <a:prstGeom prst="rect">
            <a:avLst/>
          </a:prstGeom>
        </p:spPr>
      </p:pic>
      <p:pic>
        <p:nvPicPr>
          <p:cNvPr id="5" name="Picture 4" descr="A picture containing music, piano&#10;&#10;Description automatically generated">
            <a:extLst>
              <a:ext uri="{FF2B5EF4-FFF2-40B4-BE49-F238E27FC236}">
                <a16:creationId xmlns:a16="http://schemas.microsoft.com/office/drawing/2014/main" id="{485287EA-F046-423A-851C-1FEA1862F1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357" y="3758024"/>
            <a:ext cx="2557165" cy="264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7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5477069" y="1267917"/>
            <a:ext cx="4413378" cy="2147087"/>
          </a:xfrm>
          <a:prstGeom prst="wedgeRoundRectCallout">
            <a:avLst>
              <a:gd name="adj1" fmla="val -78157"/>
              <a:gd name="adj2" fmla="val 34354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Non, désolé.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rebuchet MS"/>
              </a:rPr>
              <a:t>Essayez encore!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Google Shape;480;p13">
            <a:hlinkClick r:id="rId4" action="ppaction://hlinksldjump"/>
            <a:extLst>
              <a:ext uri="{FF2B5EF4-FFF2-40B4-BE49-F238E27FC236}">
                <a16:creationId xmlns:a16="http://schemas.microsoft.com/office/drawing/2014/main" id="{01612206-0C37-4D7E-8A2D-C89B293C5B15}"/>
              </a:ext>
            </a:extLst>
          </p:cNvPr>
          <p:cNvSpPr/>
          <p:nvPr/>
        </p:nvSpPr>
        <p:spPr>
          <a:xfrm>
            <a:off x="9965092" y="4935794"/>
            <a:ext cx="2019473" cy="1179462"/>
          </a:xfrm>
          <a:prstGeom prst="wedgeRoundRectCallout">
            <a:avLst>
              <a:gd name="adj1" fmla="val -48527"/>
              <a:gd name="adj2" fmla="val 17410"/>
              <a:gd name="adj3" fmla="val 16667"/>
            </a:avLst>
          </a:prstGeom>
          <a:solidFill>
            <a:srgbClr val="E87D1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Retour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2E3F98F-52E0-416B-B78B-80B4BA0970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15728"/>
          <a:stretch/>
        </p:blipFill>
        <p:spPr>
          <a:xfrm>
            <a:off x="585516" y="1676400"/>
            <a:ext cx="41388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63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5855956" y="1163991"/>
            <a:ext cx="4413378" cy="2147087"/>
          </a:xfrm>
          <a:prstGeom prst="wedgeRoundRectCallout">
            <a:avLst>
              <a:gd name="adj1" fmla="val -78157"/>
              <a:gd name="adj2" fmla="val 34354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Oui, bravo!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Google Shape;222;p31">
            <a:extLst>
              <a:ext uri="{FF2B5EF4-FFF2-40B4-BE49-F238E27FC236}">
                <a16:creationId xmlns:a16="http://schemas.microsoft.com/office/drawing/2014/main" id="{EC3EDD25-89D3-46ED-9175-0F85B52FA9BB}"/>
              </a:ext>
            </a:extLst>
          </p:cNvPr>
          <p:cNvSpPr txBox="1"/>
          <p:nvPr/>
        </p:nvSpPr>
        <p:spPr>
          <a:xfrm>
            <a:off x="5738840" y="3681773"/>
            <a:ext cx="5889524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Trebuchet MS"/>
                <a:cs typeface="Trebuchet MS"/>
                <a:sym typeface="Trebuchet MS"/>
              </a:rPr>
              <a:t>Vous avez trouvé la première clé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104F75"/>
                </a:solidFill>
                <a:latin typeface="Century Gothic" panose="020F0302020204030204"/>
                <a:ea typeface="Trebuchet MS"/>
                <a:cs typeface="Trebuchet MS"/>
                <a:sym typeface="Trebuchet MS"/>
              </a:rPr>
              <a:t>Inscriv</a:t>
            </a:r>
            <a:r>
              <a:rPr kumimoji="0" lang="fr-FR" sz="2400" b="0" i="0" u="none" strike="noStrike" kern="1200" cap="none" spc="0" normalizeH="0" baseline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Trebuchet MS"/>
                <a:cs typeface="Trebuchet MS"/>
                <a:sym typeface="Trebuchet MS"/>
              </a:rPr>
              <a:t>ez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F0302020204030204"/>
                <a:ea typeface="Trebuchet MS"/>
                <a:cs typeface="Trebuchet MS"/>
                <a:sym typeface="Trebuchet MS"/>
              </a:rPr>
              <a:t> la lettre, puis cliquez sur la clé pour continuer...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104F7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Google Shape;169;p25">
            <a:extLst>
              <a:ext uri="{FF2B5EF4-FFF2-40B4-BE49-F238E27FC236}">
                <a16:creationId xmlns:a16="http://schemas.microsoft.com/office/drawing/2014/main" id="{C08E90D8-6721-4F74-B349-BBC83AAB287D}"/>
              </a:ext>
            </a:extLst>
          </p:cNvPr>
          <p:cNvSpPr txBox="1"/>
          <p:nvPr/>
        </p:nvSpPr>
        <p:spPr>
          <a:xfrm>
            <a:off x="8173177" y="5074425"/>
            <a:ext cx="864155" cy="80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104F7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arrow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3ACE269-14C5-400B-B48B-4F6D742814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9" t="32545" r="15467" b="46119"/>
          <a:stretch/>
        </p:blipFill>
        <p:spPr>
          <a:xfrm>
            <a:off x="7992315" y="4825067"/>
            <a:ext cx="3917605" cy="1298882"/>
          </a:xfrm>
          <a:prstGeom prst="rect">
            <a:avLst/>
          </a:prstGeom>
        </p:spPr>
      </p:pic>
      <p:pic>
        <p:nvPicPr>
          <p:cNvPr id="6" name="Picture 5" descr="A yellow rubber duck&#10;&#10;Description automatically generated with low confidence">
            <a:extLst>
              <a:ext uri="{FF2B5EF4-FFF2-40B4-BE49-F238E27FC236}">
                <a16:creationId xmlns:a16="http://schemas.microsoft.com/office/drawing/2014/main" id="{C550BFFB-88CF-4E82-AA19-10EAEB6357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14400" b="10703"/>
          <a:stretch/>
        </p:blipFill>
        <p:spPr>
          <a:xfrm>
            <a:off x="380756" y="1930400"/>
            <a:ext cx="4523838" cy="378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41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31D800F2-9124-4532-8256-6B2010EBA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" y="-1"/>
            <a:ext cx="12188891" cy="5855261"/>
          </a:xfrm>
          <a:prstGeom prst="rect">
            <a:avLst/>
          </a:prstGeom>
        </p:spPr>
      </p:pic>
      <p:pic>
        <p:nvPicPr>
          <p:cNvPr id="5" name="Picture 4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02ADE89F-90EC-448E-90FA-290B374D50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15" y="2023706"/>
            <a:ext cx="4634592" cy="2731174"/>
          </a:xfrm>
          <a:prstGeom prst="rect">
            <a:avLst/>
          </a:prstGeom>
        </p:spPr>
      </p:pic>
      <p:pic>
        <p:nvPicPr>
          <p:cNvPr id="12" name="Picture 11" descr="background rectangle">
            <a:extLst>
              <a:ext uri="{FF2B5EF4-FFF2-40B4-BE49-F238E27FC236}">
                <a16:creationId xmlns:a16="http://schemas.microsoft.com/office/drawing/2014/main" id="{86B2A93F-C5B5-4222-A59D-42F579CF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14"/>
            <a:ext cx="7315200" cy="86712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A196346-44D4-446F-94AD-82A0AD34F44E}"/>
              </a:ext>
            </a:extLst>
          </p:cNvPr>
          <p:cNvSpPr txBox="1">
            <a:spLocks/>
          </p:cNvSpPr>
          <p:nvPr/>
        </p:nvSpPr>
        <p:spPr>
          <a:xfrm>
            <a:off x="111967" y="296863"/>
            <a:ext cx="6064897" cy="707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Escape game</a:t>
            </a: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58B3AD2-4845-4821-B0E4-79D687B273BF}"/>
              </a:ext>
            </a:extLst>
          </p:cNvPr>
          <p:cNvSpPr/>
          <p:nvPr/>
        </p:nvSpPr>
        <p:spPr>
          <a:xfrm>
            <a:off x="10039739" y="249869"/>
            <a:ext cx="1870181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480;p13">
            <a:extLst>
              <a:ext uri="{FF2B5EF4-FFF2-40B4-BE49-F238E27FC236}">
                <a16:creationId xmlns:a16="http://schemas.microsoft.com/office/drawing/2014/main" id="{57E690E3-F149-4AC1-AE8F-3E287417E14B}"/>
              </a:ext>
            </a:extLst>
          </p:cNvPr>
          <p:cNvSpPr/>
          <p:nvPr/>
        </p:nvSpPr>
        <p:spPr>
          <a:xfrm>
            <a:off x="153092" y="1119560"/>
            <a:ext cx="11885815" cy="535695"/>
          </a:xfrm>
          <a:prstGeom prst="wedgeRoundRectCallout">
            <a:avLst>
              <a:gd name="adj1" fmla="val -31245"/>
              <a:gd name="adj2" fmla="val 5263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Comment dire en Français, “This morning, I played boules with my brother.” ?</a:t>
            </a:r>
          </a:p>
        </p:txBody>
      </p:sp>
      <p:pic>
        <p:nvPicPr>
          <p:cNvPr id="9" name="Google Shape;152;p23">
            <a:extLst>
              <a:ext uri="{FF2B5EF4-FFF2-40B4-BE49-F238E27FC236}">
                <a16:creationId xmlns:a16="http://schemas.microsoft.com/office/drawing/2014/main" id="{E92E4087-5581-4CE3-A95C-479AE01E5D6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5347" b="5976"/>
          <a:stretch/>
        </p:blipFill>
        <p:spPr>
          <a:xfrm>
            <a:off x="660400" y="1912455"/>
            <a:ext cx="4754880" cy="29135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480;p13">
            <a:hlinkClick r:id="rId7" action="ppaction://hlinksldjump"/>
            <a:extLst>
              <a:ext uri="{FF2B5EF4-FFF2-40B4-BE49-F238E27FC236}">
                <a16:creationId xmlns:a16="http://schemas.microsoft.com/office/drawing/2014/main" id="{C1DCB8A9-1485-43DD-BDCD-B10576AA09C2}"/>
              </a:ext>
            </a:extLst>
          </p:cNvPr>
          <p:cNvSpPr/>
          <p:nvPr/>
        </p:nvSpPr>
        <p:spPr>
          <a:xfrm>
            <a:off x="7467823" y="1912455"/>
            <a:ext cx="4509401" cy="1073341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1. Ce matin, j’ai joué de la pétanque avec mon frère.</a:t>
            </a:r>
          </a:p>
        </p:txBody>
      </p:sp>
      <p:sp>
        <p:nvSpPr>
          <p:cNvPr id="16" name="Google Shape;480;p13">
            <a:hlinkClick r:id="rId7" action="ppaction://hlinksldjump"/>
            <a:extLst>
              <a:ext uri="{FF2B5EF4-FFF2-40B4-BE49-F238E27FC236}">
                <a16:creationId xmlns:a16="http://schemas.microsoft.com/office/drawing/2014/main" id="{A24FD381-3EFD-40FF-930F-17A68B25F922}"/>
              </a:ext>
            </a:extLst>
          </p:cNvPr>
          <p:cNvSpPr/>
          <p:nvPr/>
        </p:nvSpPr>
        <p:spPr>
          <a:xfrm>
            <a:off x="7488380" y="3143634"/>
            <a:ext cx="4509401" cy="1073341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2. Ce matin, j’ai joué aux pétanque avec mon frère.</a:t>
            </a:r>
          </a:p>
        </p:txBody>
      </p:sp>
      <p:sp>
        <p:nvSpPr>
          <p:cNvPr id="17" name="Google Shape;480;p13">
            <a:hlinkClick r:id="rId8" action="ppaction://hlinksldjump"/>
            <a:extLst>
              <a:ext uri="{FF2B5EF4-FFF2-40B4-BE49-F238E27FC236}">
                <a16:creationId xmlns:a16="http://schemas.microsoft.com/office/drawing/2014/main" id="{3332CC22-60E6-4361-930C-04158F689DF8}"/>
              </a:ext>
            </a:extLst>
          </p:cNvPr>
          <p:cNvSpPr/>
          <p:nvPr/>
        </p:nvSpPr>
        <p:spPr>
          <a:xfrm>
            <a:off x="7488380" y="4374813"/>
            <a:ext cx="4509401" cy="1073341"/>
          </a:xfrm>
          <a:prstGeom prst="wedgeRoundRectCallout">
            <a:avLst>
              <a:gd name="adj1" fmla="val -31245"/>
              <a:gd name="adj2" fmla="val 45220"/>
              <a:gd name="adj3" fmla="val 16667"/>
            </a:avLst>
          </a:prstGeom>
          <a:solidFill>
            <a:srgbClr val="104F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rebuchet MS"/>
                <a:cs typeface="Trebuchet MS"/>
                <a:sym typeface="Trebuchet MS"/>
              </a:rPr>
              <a:t>3. Ce matin, j’ai joué à la pétanque avec mon frère.</a:t>
            </a:r>
          </a:p>
        </p:txBody>
      </p:sp>
      <p:sp>
        <p:nvSpPr>
          <p:cNvPr id="18" name="Google Shape;230;p32">
            <a:extLst>
              <a:ext uri="{FF2B5EF4-FFF2-40B4-BE49-F238E27FC236}">
                <a16:creationId xmlns:a16="http://schemas.microsoft.com/office/drawing/2014/main" id="{833F6AB4-CD60-40EE-AD4F-48CD5F36AC7E}"/>
              </a:ext>
            </a:extLst>
          </p:cNvPr>
          <p:cNvSpPr/>
          <p:nvPr/>
        </p:nvSpPr>
        <p:spPr>
          <a:xfrm>
            <a:off x="0" y="5855260"/>
            <a:ext cx="12192000" cy="535695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Picture 6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386E1E0-0883-4071-8FEE-C8D1F82CEE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3" y="4175658"/>
            <a:ext cx="2370111" cy="2210938"/>
          </a:xfrm>
          <a:prstGeom prst="rect">
            <a:avLst/>
          </a:prstGeom>
        </p:spPr>
      </p:pic>
      <p:pic>
        <p:nvPicPr>
          <p:cNvPr id="4" name="Picture 3" descr="A picture containing ball&#10;&#10;Description automatically generated">
            <a:extLst>
              <a:ext uri="{FF2B5EF4-FFF2-40B4-BE49-F238E27FC236}">
                <a16:creationId xmlns:a16="http://schemas.microsoft.com/office/drawing/2014/main" id="{D7180BE2-7762-4A98-BAC9-226480C2C5C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42"/>
          <a:stretch/>
        </p:blipFill>
        <p:spPr>
          <a:xfrm>
            <a:off x="4989914" y="4777594"/>
            <a:ext cx="2149562" cy="149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0605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47E36F7B-8A25-CA40-9FA5-8DCBF1A6ECFD}" vid="{914B3A9D-F764-B046-97B8-E880776F9464}"/>
    </a:ext>
  </a:extLst>
</a:theme>
</file>

<file path=ppt/theme/theme2.xml><?xml version="1.0" encoding="utf-8"?>
<a:theme xmlns:a="http://schemas.openxmlformats.org/drawingml/2006/main" name="NCELP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ELP Theme" id="{4C2BE813-E61A-3747-9A86-4627A18065B5}" vid="{CF4FE9D7-7BAB-7346-97A2-D95A5D988488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ELP_Resources" id="{11A74820-D49C-4102-A547-EA352E383B78}" vid="{F925F16B-5C62-4A9E-8DE9-3F9C4922FCE2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rench_skeleton_template" id="{D501468B-3B67-B345-A164-F0FD9386B8AF}" vid="{0B0ACFC0-23DE-1147-806D-67F8822142AC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French_template</Template>
  <TotalTime>3</TotalTime>
  <Words>6636</Words>
  <Application>Microsoft Macintosh PowerPoint</Application>
  <PresentationFormat>Widescreen</PresentationFormat>
  <Paragraphs>1132</Paragraphs>
  <Slides>56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Arial</vt:lpstr>
      <vt:lpstr>Arial Rounded</vt:lpstr>
      <vt:lpstr>Bradley Hand ITC</vt:lpstr>
      <vt:lpstr>Calibri</vt:lpstr>
      <vt:lpstr>Century Gothic</vt:lpstr>
      <vt:lpstr>Tw Cen MT</vt:lpstr>
      <vt:lpstr>Twentieth Century</vt:lpstr>
      <vt:lpstr>1_Office Theme</vt:lpstr>
      <vt:lpstr>NCELP Theme</vt:lpstr>
      <vt:lpstr>2_Office Theme</vt:lpstr>
      <vt:lpstr>4_Office Theme</vt:lpstr>
      <vt:lpstr>Talking about what you do in your free time </vt:lpstr>
      <vt:lpstr>Les mots [au] en français</vt:lpstr>
      <vt:lpstr>Verb + à or de + noun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Verbs like entendre</vt:lpstr>
      <vt:lpstr>Le groupe de Stéphanie</vt:lpstr>
      <vt:lpstr>Verb + de + noun</vt:lpstr>
      <vt:lpstr>Les vacances</vt:lpstr>
      <vt:lpstr>Le concert</vt:lpstr>
      <vt:lpstr>Talking about what you do in your free time </vt:lpstr>
      <vt:lpstr>Vocabulaire – les saisons</vt:lpstr>
      <vt:lpstr>Connect quatre</vt:lpstr>
      <vt:lpstr>Connect quatre</vt:lpstr>
      <vt:lpstr>Qui</vt:lpstr>
      <vt:lpstr>Qui</vt:lpstr>
      <vt:lpstr>Verbs like écrire</vt:lpstr>
      <vt:lpstr>Qui</vt:lpstr>
      <vt:lpstr>Verb + à + noun</vt:lpstr>
      <vt:lpstr>Abdel veut faire du ski</vt:lpstr>
      <vt:lpstr>Les vacances</vt:lpstr>
      <vt:lpstr>Les vacances</vt:lpstr>
      <vt:lpstr>Les réponses</vt:lpstr>
      <vt:lpstr>Devoirs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 title</dc:title>
  <dc:creator>Natalie Finlayson</dc:creator>
  <cp:lastModifiedBy>Louise Caruso</cp:lastModifiedBy>
  <cp:revision>637</cp:revision>
  <dcterms:created xsi:type="dcterms:W3CDTF">2020-06-12T14:19:03Z</dcterms:created>
  <dcterms:modified xsi:type="dcterms:W3CDTF">2022-03-28T09:44:19Z</dcterms:modified>
</cp:coreProperties>
</file>