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6163" autoAdjust="0"/>
  </p:normalViewPr>
  <p:slideViewPr>
    <p:cSldViewPr snapToGrid="0">
      <p:cViewPr varScale="1">
        <p:scale>
          <a:sx n="76" d="100"/>
          <a:sy n="76" d="100"/>
        </p:scale>
        <p:origin x="18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69A73-31E3-4BDF-9A3C-517F17A1C782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CDC01-29C6-4C6D-A36F-8FFA99FE8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76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98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Vocabulary revision</a:t>
            </a:r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Elicit the translations.</a:t>
            </a:r>
            <a:r>
              <a:rPr lang="en-GB" baseline="0" dirty="0" smtClean="0"/>
              <a:t> They include two new words from this week (aquí and hay).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06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Vocabulary revision</a:t>
            </a:r>
            <a:r>
              <a:rPr lang="en-GB" baseline="0" dirty="0" smtClean="0"/>
              <a:t> task</a:t>
            </a:r>
          </a:p>
          <a:p>
            <a:r>
              <a:rPr lang="en-GB" baseline="0" dirty="0" smtClean="0"/>
              <a:t>The speech bubble is included here because students will need to use ‘</a:t>
            </a:r>
            <a:r>
              <a:rPr lang="en-GB" baseline="0" dirty="0" err="1" smtClean="0"/>
              <a:t>raro</a:t>
            </a:r>
            <a:r>
              <a:rPr lang="en-GB" baseline="0" dirty="0" smtClean="0"/>
              <a:t>’ in a later activity in the sequence.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49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Vocabulary revision</a:t>
            </a:r>
            <a:r>
              <a:rPr lang="en-GB" baseline="0" dirty="0" smtClean="0"/>
              <a:t> task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The speech bubble is included here because students will need to use ‘</a:t>
            </a:r>
            <a:r>
              <a:rPr lang="en-GB" baseline="0" dirty="0" err="1" smtClean="0"/>
              <a:t>simpática</a:t>
            </a:r>
            <a:r>
              <a:rPr lang="en-GB" baseline="0" dirty="0" smtClean="0"/>
              <a:t>’ in a later activity in the sequence.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165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Vocabulary revision</a:t>
            </a:r>
            <a:r>
              <a:rPr lang="en-GB" baseline="0" dirty="0" smtClean="0"/>
              <a:t> task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8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Vocabulary </a:t>
            </a:r>
            <a:r>
              <a:rPr lang="en-GB" b="1" dirty="0"/>
              <a:t>practice</a:t>
            </a:r>
            <a:r>
              <a:rPr lang="en-GB" b="1" baseline="0" dirty="0"/>
              <a:t> slide</a:t>
            </a:r>
            <a:r>
              <a:rPr lang="en-GB" b="1" dirty="0"/>
              <a:t/>
            </a:r>
            <a:br>
              <a:rPr lang="en-GB" b="1" dirty="0"/>
            </a:br>
            <a:r>
              <a:rPr lang="en-GB" dirty="0"/>
              <a:t>Pupils</a:t>
            </a:r>
            <a:r>
              <a:rPr lang="en-GB" baseline="0" dirty="0"/>
              <a:t> either work by themselves or in pairs, reading out the words and recapping their English meaning (1 minute).</a:t>
            </a:r>
            <a:br>
              <a:rPr lang="en-GB" baseline="0" dirty="0"/>
            </a:br>
            <a:r>
              <a:rPr lang="en-GB" baseline="0" dirty="0"/>
              <a:t>Then the English meanings are removed and they try to recall them, looking at the Spanish (1 minute).</a:t>
            </a:r>
            <a:br>
              <a:rPr lang="en-GB" baseline="0" dirty="0"/>
            </a:br>
            <a:r>
              <a:rPr lang="en-GB" baseline="0" dirty="0"/>
              <a:t>Then the Spanish meaning are removed and they to recall them, looking at the English (1 minute)</a:t>
            </a:r>
            <a:br>
              <a:rPr lang="en-GB" baseline="0" dirty="0"/>
            </a:br>
            <a:r>
              <a:rPr lang="en-GB" baseline="0" dirty="0"/>
              <a:t>Further rounds of learning can be facilitated by one pupil turning away from the board, and his/her partner asking him/her the meanings.  This activity can work from L2 </a:t>
            </a:r>
            <a:r>
              <a:rPr lang="en-GB" baseline="0" dirty="0">
                <a:sym typeface="Wingdings" panose="05000000000000000000" pitchFamily="2" charset="2"/>
              </a:rPr>
              <a:t></a:t>
            </a:r>
            <a:r>
              <a:rPr lang="en-GB" baseline="0" dirty="0"/>
              <a:t> L1 or L1 </a:t>
            </a:r>
            <a:r>
              <a:rPr lang="en-GB" baseline="0" dirty="0">
                <a:sym typeface="Wingdings" panose="05000000000000000000" pitchFamily="2" charset="2"/>
              </a:rPr>
              <a:t> L2.</a:t>
            </a:r>
          </a:p>
          <a:p>
            <a:endParaRPr lang="en-GB" b="1" dirty="0"/>
          </a:p>
          <a:p>
            <a:r>
              <a:rPr lang="en-GB" b="1" dirty="0" smtClean="0"/>
              <a:t>Vocabulary </a:t>
            </a:r>
            <a:r>
              <a:rPr lang="en-GB" b="1" dirty="0"/>
              <a:t>frequency rankings</a:t>
            </a:r>
            <a:r>
              <a:rPr lang="en-GB" b="1" baseline="0" dirty="0"/>
              <a:t> </a:t>
            </a:r>
            <a:r>
              <a:rPr lang="en-GB" baseline="0" dirty="0"/>
              <a:t>(1 is the most common word in Spanish):  </a:t>
            </a:r>
          </a:p>
          <a:p>
            <a:r>
              <a:rPr lang="en-GB" baseline="0" dirty="0"/>
              <a:t>Numbers: </a:t>
            </a:r>
            <a:r>
              <a:rPr lang="en-GB" baseline="0" dirty="0" smtClean="0"/>
              <a:t>hay [13]; mesa [525]; silla [1271]; ventana [752]; puerta [274]; chica [1129]; persona [108]; chico [727]; aquí [130]; allí [197]; clase [320]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Source</a:t>
            </a:r>
            <a:r>
              <a:rPr lang="en-GB" dirty="0"/>
              <a:t>: </a:t>
            </a:r>
            <a:r>
              <a:rPr lang="en-GB" baseline="0" dirty="0"/>
              <a:t>Davies, M. &amp; Davies, K. (2018). </a:t>
            </a:r>
            <a:r>
              <a:rPr lang="en-GB" i="1" baseline="0" dirty="0"/>
              <a:t>A frequency dictionary of Spanish: Core vocabulary for learners </a:t>
            </a:r>
            <a:r>
              <a:rPr lang="en-GB" i="0" baseline="0" dirty="0"/>
              <a:t>(2</a:t>
            </a:r>
            <a:r>
              <a:rPr lang="en-GB" i="0" baseline="30000" dirty="0"/>
              <a:t>nd</a:t>
            </a:r>
            <a:r>
              <a:rPr lang="en-GB" i="0" baseline="0" dirty="0"/>
              <a:t> ed.)</a:t>
            </a:r>
            <a:r>
              <a:rPr lang="en-GB" baseline="0" dirty="0"/>
              <a:t>. London: Routledge.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304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Teacher elicits the vocabulary from students. Suggested routine:</a:t>
            </a:r>
          </a:p>
          <a:p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Teacher: ¿Qué es el </a:t>
            </a:r>
            <a:r>
              <a:rPr lang="en-GB" baseline="0" dirty="0" err="1" smtClean="0"/>
              <a:t>número</a:t>
            </a:r>
            <a:r>
              <a:rPr lang="en-GB" baseline="0" dirty="0" smtClean="0"/>
              <a:t> 4’?</a:t>
            </a:r>
            <a:br>
              <a:rPr lang="en-GB" baseline="0" dirty="0" smtClean="0"/>
            </a:br>
            <a:r>
              <a:rPr lang="en-GB" baseline="0" dirty="0" smtClean="0"/>
              <a:t>Students: La mesa.</a:t>
            </a:r>
            <a:br>
              <a:rPr lang="en-GB" baseline="0" dirty="0" smtClean="0"/>
            </a:br>
            <a:r>
              <a:rPr lang="en-GB" baseline="0" dirty="0" smtClean="0"/>
              <a:t>Teacher: ¿Qué es el </a:t>
            </a:r>
            <a:r>
              <a:rPr lang="en-GB" baseline="0" dirty="0" err="1" smtClean="0"/>
              <a:t>número</a:t>
            </a:r>
            <a:r>
              <a:rPr lang="en-GB" baseline="0" dirty="0" smtClean="0"/>
              <a:t> 3’?</a:t>
            </a:r>
            <a:br>
              <a:rPr lang="en-GB" baseline="0" dirty="0" smtClean="0"/>
            </a:br>
            <a:r>
              <a:rPr lang="en-GB" baseline="0" dirty="0" smtClean="0"/>
              <a:t>Students: La clase.</a:t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The number prompts are the trigger (i.e. click on the number) for the lines to connect the word to the picture</a:t>
            </a:r>
            <a:r>
              <a:rPr lang="en-GB" b="1" baseline="0" dirty="0" smtClean="0"/>
              <a:t>. </a:t>
            </a:r>
          </a:p>
          <a:p>
            <a:r>
              <a:rPr lang="en-GB" baseline="0" dirty="0" smtClean="0"/>
              <a:t>This means that students are practising their understanding of a set of numbers at the same time.</a:t>
            </a:r>
          </a:p>
          <a:p>
            <a:r>
              <a:rPr lang="en-GB" b="1" baseline="0" dirty="0" smtClean="0"/>
              <a:t>You may need to hover the curser over the number until the hand icon appears before clicking.</a:t>
            </a: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The teacher chooses which order to ask the numbers in – clearly, it would be easy to ask in numerical order, but this would be what students would naturally expect, so it reduces the need for them to listen attentively to them.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Pictures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retrieved from </a:t>
            </a:r>
            <a:r>
              <a:rPr lang="en-GB" baseline="0" dirty="0" smtClean="0"/>
              <a:t>www.clker.com (free to use)</a:t>
            </a:r>
            <a:endParaRPr lang="en-GB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489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Pictures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retrieved from </a:t>
            </a:r>
            <a:r>
              <a:rPr lang="en-GB" baseline="0" dirty="0" smtClean="0"/>
              <a:t>www.clker.com (free to use)</a:t>
            </a:r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3794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Vocabulary revision</a:t>
            </a:r>
            <a:r>
              <a:rPr lang="en-GB" baseline="0" dirty="0" smtClean="0"/>
              <a:t> task – the following slides can be used to elicit the translations of all 10 words taught this week. </a:t>
            </a:r>
            <a:endParaRPr lang="en-GB" dirty="0" smtClean="0"/>
          </a:p>
          <a:p>
            <a:r>
              <a:rPr lang="en-GB" dirty="0" smtClean="0"/>
              <a:t>This slide </a:t>
            </a:r>
            <a:r>
              <a:rPr lang="en-GB" baseline="0" dirty="0" smtClean="0"/>
              <a:t>includes two new words from this week (aquí and hay).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00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Vocabulary revision</a:t>
            </a:r>
            <a:r>
              <a:rPr lang="en-GB" baseline="0" dirty="0" smtClean="0"/>
              <a:t> task</a:t>
            </a:r>
          </a:p>
          <a:p>
            <a:r>
              <a:rPr lang="en-GB" baseline="0" dirty="0" smtClean="0"/>
              <a:t>Given that many of the items revisited here will be present in your classroom, you may wish to also do an interactive activity with classroom objects. </a:t>
            </a:r>
          </a:p>
          <a:p>
            <a:r>
              <a:rPr lang="en-GB" baseline="0" dirty="0" smtClean="0"/>
              <a:t>Ask ¿</a:t>
            </a:r>
            <a:r>
              <a:rPr lang="en-GB" baseline="0" dirty="0" err="1" smtClean="0"/>
              <a:t>Qué</a:t>
            </a:r>
            <a:r>
              <a:rPr lang="en-GB" baseline="0" dirty="0" smtClean="0"/>
              <a:t> hay? and ask students ‘¿</a:t>
            </a:r>
            <a:r>
              <a:rPr lang="en-GB" baseline="0" dirty="0" err="1" smtClean="0"/>
              <a:t>Dónde</a:t>
            </a:r>
            <a:r>
              <a:rPr lang="en-GB" baseline="0" dirty="0" smtClean="0"/>
              <a:t>? to elicit ‘</a:t>
            </a:r>
            <a:r>
              <a:rPr lang="en-GB" baseline="0" dirty="0" err="1" smtClean="0"/>
              <a:t>aquí</a:t>
            </a:r>
            <a:r>
              <a:rPr lang="en-GB" baseline="0" dirty="0" smtClean="0"/>
              <a:t>’ and ‘</a:t>
            </a:r>
            <a:r>
              <a:rPr lang="en-GB" baseline="0" dirty="0" err="1" smtClean="0"/>
              <a:t>allí</a:t>
            </a:r>
            <a:r>
              <a:rPr lang="en-GB" baseline="0" dirty="0" smtClean="0"/>
              <a:t>. Alternatively, you could ask ‘¿aquí?’ (pointing far away) so that students provide the correct answer (allí) and visa-versa.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42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Vocabulary revision</a:t>
            </a:r>
            <a:r>
              <a:rPr lang="en-GB" baseline="0" dirty="0" smtClean="0"/>
              <a:t> task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097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Vocabulary revision</a:t>
            </a:r>
            <a:r>
              <a:rPr lang="en-GB" baseline="0" dirty="0" smtClean="0"/>
              <a:t> task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76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Vocabulary revision</a:t>
            </a:r>
            <a:r>
              <a:rPr lang="en-GB" baseline="0" dirty="0" smtClean="0"/>
              <a:t> task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51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B98A-213C-4CAC-B7A0-C353DCD5DDB3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431A-57FC-4801-8646-CE8790986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71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B98A-213C-4CAC-B7A0-C353DCD5DDB3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431A-57FC-4801-8646-CE8790986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68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B98A-213C-4CAC-B7A0-C353DCD5DDB3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431A-57FC-4801-8646-CE8790986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166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07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23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8533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24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85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32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70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7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B98A-213C-4CAC-B7A0-C353DCD5DDB3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431A-57FC-4801-8646-CE8790986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955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953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107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684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B98A-213C-4CAC-B7A0-C353DCD5DDB3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431A-57FC-4801-8646-CE8790986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B98A-213C-4CAC-B7A0-C353DCD5DDB3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431A-57FC-4801-8646-CE8790986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32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B98A-213C-4CAC-B7A0-C353DCD5DDB3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431A-57FC-4801-8646-CE8790986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37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B98A-213C-4CAC-B7A0-C353DCD5DDB3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431A-57FC-4801-8646-CE8790986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17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B98A-213C-4CAC-B7A0-C353DCD5DDB3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431A-57FC-4801-8646-CE8790986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79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B98A-213C-4CAC-B7A0-C353DCD5DDB3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431A-57FC-4801-8646-CE8790986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63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B98A-213C-4CAC-B7A0-C353DCD5DDB3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431A-57FC-4801-8646-CE8790986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20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CB98A-213C-4CAC-B7A0-C353DCD5DDB3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431A-57FC-4801-8646-CE8790986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93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Material</a:t>
            </a:r>
            <a:r>
              <a:rPr lang="en-GB" sz="11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licensed as </a:t>
            </a:r>
            <a:r>
              <a:rPr lang="en-GB" sz="1100" b="1" u="sng" dirty="0" smtClean="0">
                <a:solidFill>
                  <a:srgbClr val="FFFFFF"/>
                </a:solidFill>
                <a:latin typeface="Tw Cen MT" panose="020B0602020104020603" pitchFamily="34" charset="0"/>
                <a:hlinkClick r:id="rId16"/>
              </a:rPr>
              <a:t>CC BY-NC-SA 4.0</a:t>
            </a:r>
            <a:r>
              <a:rPr lang="en-GB" sz="1100" dirty="0" smtClean="0">
                <a:latin typeface="Tw Cen MT" panose="020B0602020104020603" pitchFamily="34" charset="0"/>
              </a:rPr>
              <a:t/>
            </a:r>
            <a:br>
              <a:rPr lang="en-GB" sz="1100" dirty="0" smtClean="0">
                <a:latin typeface="Tw Cen MT" panose="020B0602020104020603" pitchFamily="34" charset="0"/>
              </a:rPr>
            </a:br>
            <a:endParaRPr lang="en-GB" sz="1100" dirty="0">
              <a:latin typeface="Tw Cen MT" panose="020B0602020104020603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96577" y="6526075"/>
            <a:ext cx="2291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2060"/>
                </a:solidFill>
              </a:rPr>
              <a:t>Nick Avery</a:t>
            </a:r>
            <a:endParaRPr lang="en-GB" sz="1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4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 descr="background rectangle "/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DEFE3"/>
            </a:solidFill>
          </p:grpSpPr>
          <p:sp>
            <p:nvSpPr>
              <p:cNvPr id="9" name="Isosceles Triangle 8"/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" name="Isosceles Triangle 3"/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E56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5" name="Rectangle 4" descr="background rectangle "/>
          <p:cNvSpPr/>
          <p:nvPr/>
        </p:nvSpPr>
        <p:spPr>
          <a:xfrm>
            <a:off x="-56445" y="0"/>
            <a:ext cx="4350984" cy="6858000"/>
          </a:xfrm>
          <a:prstGeom prst="rect">
            <a:avLst/>
          </a:prstGeom>
          <a:solidFill>
            <a:srgbClr val="E5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32" y="1818480"/>
            <a:ext cx="8575391" cy="2306637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Vocabulary</a:t>
            </a:r>
            <a:r>
              <a:rPr lang="en-GB" b="1" dirty="0">
                <a:solidFill>
                  <a:prstClr val="white"/>
                </a:solidFill>
                <a:latin typeface="Century Gothic" panose="020B0502020202020204" pitchFamily="34" charset="0"/>
              </a:rPr>
              <a:t/>
            </a:r>
            <a:br>
              <a:rPr lang="en-GB" b="1" dirty="0">
                <a:solidFill>
                  <a:prstClr val="white"/>
                </a:solidFill>
                <a:latin typeface="Century Gothic" panose="020B0502020202020204" pitchFamily="34" charset="0"/>
              </a:rPr>
            </a:b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5" name="Picture 14" descr="NCELP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581" y="6407967"/>
            <a:ext cx="3089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Nick 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Avery &amp; Rachel Hawkes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98" y="6069413"/>
            <a:ext cx="3089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Date updated: 26/11/2019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484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1084" t="22756" r="60266" b="43269"/>
          <a:stretch/>
        </p:blipFill>
        <p:spPr>
          <a:xfrm>
            <a:off x="699139" y="1167348"/>
            <a:ext cx="1027939" cy="2270032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132164" y="3865145"/>
            <a:ext cx="7196112" cy="511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solidFill>
                  <a:srgbClr val="4472C4">
                    <a:lumMod val="50000"/>
                  </a:srgbClr>
                </a:solidFill>
              </a:rPr>
              <a:t>Pero, ¿</a:t>
            </a:r>
            <a:r>
              <a:rPr lang="en-GB" sz="3200" b="1" dirty="0" err="1" smtClean="0">
                <a:solidFill>
                  <a:srgbClr val="4472C4">
                    <a:lumMod val="50000"/>
                  </a:srgbClr>
                </a:solidFill>
              </a:rPr>
              <a:t>quién</a:t>
            </a:r>
            <a:r>
              <a:rPr lang="en-GB" sz="3200" b="1" dirty="0" smtClean="0">
                <a:solidFill>
                  <a:srgbClr val="4472C4">
                    <a:lumMod val="50000"/>
                  </a:srgbClr>
                </a:solidFill>
              </a:rPr>
              <a:t> está allí?</a:t>
            </a:r>
            <a:endParaRPr lang="en-GB" sz="3200" b="1" dirty="0">
              <a:solidFill>
                <a:srgbClr val="4472C4">
                  <a:lumMod val="50000"/>
                </a:srgbClr>
              </a:solidFill>
            </a:endParaRPr>
          </a:p>
        </p:txBody>
      </p:sp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51" y="3612021"/>
            <a:ext cx="1736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132163" y="4478697"/>
            <a:ext cx="4513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ED7D31"/>
                </a:solidFill>
                <a:latin typeface="Century Gothic" panose="020B0502020202020204" pitchFamily="34" charset="0"/>
              </a:rPr>
              <a:t>But who is there?</a:t>
            </a:r>
            <a:endParaRPr lang="en-GB" sz="3200" b="1" dirty="0">
              <a:solidFill>
                <a:srgbClr val="ED7D3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132164" y="4617924"/>
            <a:ext cx="7933387" cy="556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4472C4">
                    <a:lumMod val="50000"/>
                  </a:srgbClr>
                </a:solidFill>
              </a:rPr>
              <a:t>_________________ </a:t>
            </a:r>
            <a:endParaRPr lang="en-GB" sz="3200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132163" y="2100663"/>
            <a:ext cx="10788099" cy="722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latin typeface="Century Gothic" panose="020B0502020202020204" pitchFamily="34" charset="0"/>
              </a:rPr>
              <a:t>Hay unas personas allí.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132164" y="3045980"/>
            <a:ext cx="7933387" cy="391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solidFill>
                  <a:srgbClr val="002060"/>
                </a:solidFill>
              </a:rPr>
              <a:t>____________________________________</a:t>
            </a:r>
            <a:endParaRPr lang="en-GB" sz="32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32163" y="2790155"/>
            <a:ext cx="6528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ED7D31"/>
                </a:solidFill>
                <a:latin typeface="Century Gothic" panose="020B0502020202020204" pitchFamily="34" charset="0"/>
              </a:rPr>
              <a:t>There are </a:t>
            </a:r>
            <a:r>
              <a:rPr lang="en-GB" sz="32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some </a:t>
            </a:r>
            <a:r>
              <a:rPr lang="en-GB" sz="3200" b="1" dirty="0" smtClean="0">
                <a:solidFill>
                  <a:srgbClr val="ED7D31"/>
                </a:solidFill>
                <a:latin typeface="Century Gothic" panose="020B0502020202020204" pitchFamily="34" charset="0"/>
              </a:rPr>
              <a:t>people there.</a:t>
            </a:r>
            <a:endParaRPr lang="en-GB" sz="3200" b="1" dirty="0">
              <a:solidFill>
                <a:srgbClr val="ED7D3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132164" y="330150"/>
            <a:ext cx="10593574" cy="544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latin typeface="Century Gothic" panose="020B0502020202020204" pitchFamily="34" charset="0"/>
              </a:rPr>
              <a:t>¡Tiene una casa en España también!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132164" y="1022274"/>
            <a:ext cx="7933387" cy="551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4472C4">
                    <a:lumMod val="50000"/>
                  </a:srgbClr>
                </a:solidFill>
              </a:rPr>
              <a:t>______________________________</a:t>
            </a:r>
            <a:endParaRPr lang="en-GB" sz="3200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32163" y="916705"/>
            <a:ext cx="6268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ED7D31"/>
                </a:solidFill>
                <a:latin typeface="Century Gothic" panose="020B0502020202020204" pitchFamily="34" charset="0"/>
              </a:rPr>
              <a:t>He has a house in Spain too!</a:t>
            </a:r>
            <a:endParaRPr lang="en-GB" sz="3200" b="1" dirty="0">
              <a:solidFill>
                <a:srgbClr val="ED7D3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38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  <p:bldP spid="16" grpId="0"/>
      <p:bldP spid="17" grpId="0"/>
      <p:bldP spid="14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4031255" cy="1461927"/>
          </a:xfrm>
        </p:spPr>
        <p:txBody>
          <a:bodyPr/>
          <a:lstStyle/>
          <a:p>
            <a:r>
              <a:rPr lang="en-GB" dirty="0" smtClean="0"/>
              <a:t>¿Qué hay?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33496" y="2689475"/>
            <a:ext cx="2266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472C4">
                    <a:lumMod val="50000"/>
                  </a:srgbClr>
                </a:solidFill>
              </a:rPr>
              <a:t>Hay…</a:t>
            </a:r>
            <a:endParaRPr lang="en-GB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68741" y="4417577"/>
            <a:ext cx="3789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un chico</a:t>
            </a:r>
            <a:endParaRPr lang="en-GB" sz="4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http://www.clker.com/cliparts/w/d/u/B/w/V/stamp1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5450635" y="2484737"/>
            <a:ext cx="2036213" cy="184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21227066">
            <a:off x="5973521" y="3071020"/>
            <a:ext cx="1370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boy</a:t>
            </a:r>
            <a:endParaRPr lang="en-GB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CFAFB"/>
              </a:clrFrom>
              <a:clrTo>
                <a:srgbClr val="FCFA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01" t="9413" r="27904" b="10869"/>
          <a:stretch/>
        </p:blipFill>
        <p:spPr>
          <a:xfrm>
            <a:off x="7914170" y="2162240"/>
            <a:ext cx="1107168" cy="20023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l="31084" t="22756" r="60266" b="43269"/>
          <a:stretch/>
        </p:blipFill>
        <p:spPr>
          <a:xfrm>
            <a:off x="253397" y="1640120"/>
            <a:ext cx="793557" cy="1752438"/>
          </a:xfrm>
          <a:prstGeom prst="rect">
            <a:avLst/>
          </a:prstGeom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9" y="3678220"/>
            <a:ext cx="1453061" cy="95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ular Callout 2"/>
          <p:cNvSpPr/>
          <p:nvPr/>
        </p:nvSpPr>
        <p:spPr>
          <a:xfrm>
            <a:off x="9021338" y="167951"/>
            <a:ext cx="2996491" cy="1994289"/>
          </a:xfrm>
          <a:prstGeom prst="wedgeRectCallout">
            <a:avLst>
              <a:gd name="adj1" fmla="val -40762"/>
              <a:gd name="adj2" fmla="val 96186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¿</a:t>
            </a:r>
            <a:r>
              <a:rPr lang="en-GB" sz="24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Cómo</a:t>
            </a:r>
            <a:r>
              <a:rPr lang="en-GB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se dice en español?</a:t>
            </a:r>
          </a:p>
          <a:p>
            <a:pPr algn="ctr"/>
            <a:endParaRPr lang="en-GB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‘He is strange’</a:t>
            </a:r>
          </a:p>
          <a:p>
            <a:pPr algn="ctr"/>
            <a:endParaRPr lang="en-GB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58399" y="1640120"/>
            <a:ext cx="1474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solidFill>
                  <a:schemeClr val="accent2"/>
                </a:solidFill>
                <a:latin typeface="Century Gothic" panose="020B0502020202020204" pitchFamily="34" charset="0"/>
              </a:rPr>
              <a:t>Es</a:t>
            </a:r>
            <a:r>
              <a:rPr lang="en-GB" sz="2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dirty="0" err="1" smtClean="0">
                <a:solidFill>
                  <a:schemeClr val="accent2"/>
                </a:solidFill>
                <a:latin typeface="Century Gothic" panose="020B0502020202020204" pitchFamily="34" charset="0"/>
              </a:rPr>
              <a:t>raro</a:t>
            </a:r>
            <a:r>
              <a:rPr lang="en-GB" sz="2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.</a:t>
            </a:r>
            <a:endParaRPr lang="en-GB" sz="2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31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3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4031255" cy="1461927"/>
          </a:xfrm>
        </p:spPr>
        <p:txBody>
          <a:bodyPr/>
          <a:lstStyle/>
          <a:p>
            <a:r>
              <a:rPr lang="en-GB" dirty="0" smtClean="0"/>
              <a:t>¿Qué hay?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33496" y="2689475"/>
            <a:ext cx="2266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472C4">
                    <a:lumMod val="50000"/>
                  </a:srgbClr>
                </a:solidFill>
              </a:rPr>
              <a:t>Hay…</a:t>
            </a:r>
            <a:endParaRPr lang="en-GB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0270" y="4315883"/>
            <a:ext cx="3789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una chica</a:t>
            </a:r>
            <a:endParaRPr lang="en-GB" sz="4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http://www.clker.com/cliparts/w/d/u/B/w/V/stamp1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5450635" y="2484737"/>
            <a:ext cx="2036213" cy="184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21227066">
            <a:off x="5975137" y="3100781"/>
            <a:ext cx="821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girl</a:t>
            </a:r>
            <a:endParaRPr lang="en-GB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72" t="13982" r="27500" b="11111"/>
          <a:stretch/>
        </p:blipFill>
        <p:spPr>
          <a:xfrm>
            <a:off x="8123065" y="2390299"/>
            <a:ext cx="998153" cy="17431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/>
          <a:srcRect l="31084" t="22756" r="60266" b="43269"/>
          <a:stretch/>
        </p:blipFill>
        <p:spPr>
          <a:xfrm>
            <a:off x="253397" y="1640120"/>
            <a:ext cx="793557" cy="1752438"/>
          </a:xfrm>
          <a:prstGeom prst="rect">
            <a:avLst/>
          </a:prstGeom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9" y="3678220"/>
            <a:ext cx="1453061" cy="95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ular Callout 11"/>
          <p:cNvSpPr/>
          <p:nvPr/>
        </p:nvSpPr>
        <p:spPr>
          <a:xfrm>
            <a:off x="8733454" y="167951"/>
            <a:ext cx="3284376" cy="1994289"/>
          </a:xfrm>
          <a:prstGeom prst="wedgeRectCallout">
            <a:avLst>
              <a:gd name="adj1" fmla="val -40762"/>
              <a:gd name="adj2" fmla="val 96186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¿</a:t>
            </a:r>
            <a:r>
              <a:rPr lang="en-GB" sz="24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Cómo</a:t>
            </a:r>
            <a:r>
              <a:rPr lang="en-GB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se dice en español?</a:t>
            </a:r>
          </a:p>
          <a:p>
            <a:pPr algn="ctr"/>
            <a:endParaRPr lang="en-GB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‘She is nice/friendly’</a:t>
            </a:r>
          </a:p>
          <a:p>
            <a:pPr algn="ctr"/>
            <a:endParaRPr lang="en-GB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21219" y="1640120"/>
            <a:ext cx="2411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solidFill>
                  <a:schemeClr val="accent2"/>
                </a:solidFill>
                <a:latin typeface="Century Gothic" panose="020B0502020202020204" pitchFamily="34" charset="0"/>
              </a:rPr>
              <a:t>Es</a:t>
            </a:r>
            <a:r>
              <a:rPr lang="en-GB" sz="2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dirty="0" err="1" smtClean="0">
                <a:solidFill>
                  <a:schemeClr val="accent2"/>
                </a:solidFill>
                <a:latin typeface="Century Gothic" panose="020B0502020202020204" pitchFamily="34" charset="0"/>
              </a:rPr>
              <a:t>simpática</a:t>
            </a:r>
            <a:r>
              <a:rPr lang="en-GB" sz="2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.</a:t>
            </a:r>
            <a:endParaRPr lang="en-GB" sz="2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8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4031255" cy="1461927"/>
          </a:xfrm>
        </p:spPr>
        <p:txBody>
          <a:bodyPr/>
          <a:lstStyle/>
          <a:p>
            <a:r>
              <a:rPr lang="en-GB" dirty="0" smtClean="0"/>
              <a:t>¿Qué hay?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33496" y="2689475"/>
            <a:ext cx="2266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472C4">
                    <a:lumMod val="50000"/>
                  </a:srgbClr>
                </a:solidFill>
              </a:rPr>
              <a:t>Hay…</a:t>
            </a:r>
            <a:endParaRPr lang="en-GB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3136" y="4323489"/>
            <a:ext cx="3789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una clase</a:t>
            </a:r>
            <a:endParaRPr lang="en-GB" sz="4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http://www.clker.com/cliparts/w/d/u/B/w/V/stamp1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5544562" y="2122644"/>
            <a:ext cx="2633850" cy="238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21227066">
            <a:off x="6011210" y="3023446"/>
            <a:ext cx="1700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 class</a:t>
            </a:r>
            <a:endParaRPr lang="en-GB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3136" y="5714094"/>
            <a:ext cx="4067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(¿Es normal?)</a:t>
            </a:r>
            <a:endParaRPr lang="en-GB" sz="3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31084" t="22756" r="60266" b="43269"/>
          <a:stretch/>
        </p:blipFill>
        <p:spPr>
          <a:xfrm>
            <a:off x="253397" y="1640120"/>
            <a:ext cx="793557" cy="1752438"/>
          </a:xfrm>
          <a:prstGeom prst="rect">
            <a:avLst/>
          </a:prstGeom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9" y="3678220"/>
            <a:ext cx="1453061" cy="95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57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7258756" cy="867128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9502" y="1359559"/>
            <a:ext cx="502131" cy="415625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7136" y="1359557"/>
            <a:ext cx="503528" cy="4156259"/>
          </a:xfrm>
          <a:prstGeom prst="rect">
            <a:avLst/>
          </a:prstGeom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482875" y="1348131"/>
            <a:ext cx="0" cy="4156259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507563" y="1348131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482875" y="5504390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482875" y="3332033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Segundos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724354" y="1190280"/>
            <a:ext cx="431800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60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699666" y="5323862"/>
            <a:ext cx="73417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0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7046448" y="544990"/>
          <a:ext cx="4993152" cy="51898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9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9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Español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Inglés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hay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there is, there are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 mesa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table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 silla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chair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 ventana</a:t>
                      </a:r>
                      <a:endParaRPr lang="en-GB" sz="2000" kern="12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window</a:t>
                      </a:r>
                      <a:endParaRPr lang="en-GB" sz="2000" kern="12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 puerta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door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 chica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girl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 chico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boy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aquí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here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allí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there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GB" sz="18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 persona</a:t>
                      </a:r>
                      <a:endParaRPr lang="en-GB" sz="2000" i="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person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2564653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en-GB" sz="18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 clase</a:t>
                      </a:r>
                      <a:endParaRPr lang="en-GB" sz="2000" i="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class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" name="Title 1"/>
          <p:cNvSpPr txBox="1">
            <a:spLocks/>
          </p:cNvSpPr>
          <p:nvPr/>
        </p:nvSpPr>
        <p:spPr>
          <a:xfrm>
            <a:off x="215817" y="361821"/>
            <a:ext cx="7341306" cy="7987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Vocabulario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36238" y="5734810"/>
            <a:ext cx="1058732" cy="382082"/>
          </a:xfrm>
          <a:prstGeom prst="actionButtonBlank">
            <a:avLst/>
          </a:prstGeom>
          <a:solidFill>
            <a:srgbClr val="1F4E7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INICIO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858922" y="1051392"/>
            <a:ext cx="1469320" cy="4627883"/>
            <a:chOff x="-1520450" y="1000955"/>
            <a:chExt cx="1230122" cy="4627883"/>
          </a:xfrm>
        </p:grpSpPr>
        <p:sp>
          <p:nvSpPr>
            <p:cNvPr id="22" name="Rectangle 21"/>
            <p:cNvSpPr/>
            <p:nvPr/>
          </p:nvSpPr>
          <p:spPr>
            <a:xfrm>
              <a:off x="-1520450" y="1000955"/>
              <a:ext cx="1230121" cy="337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1520449" y="1437493"/>
              <a:ext cx="1230121" cy="349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1520449" y="1855772"/>
              <a:ext cx="1230121" cy="341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-1520449" y="2317040"/>
              <a:ext cx="1230121" cy="3077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-1520449" y="2733516"/>
              <a:ext cx="1230121" cy="3390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-1520449" y="3141730"/>
              <a:ext cx="1230121" cy="355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-1520449" y="3581460"/>
              <a:ext cx="1230121" cy="357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-1520450" y="4016018"/>
              <a:ext cx="1230121" cy="362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-1520449" y="4447597"/>
              <a:ext cx="1230121" cy="356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-1520450" y="4897072"/>
              <a:ext cx="1230121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-1520450" y="5297350"/>
              <a:ext cx="1230121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619696" y="1021346"/>
            <a:ext cx="2267343" cy="4642896"/>
            <a:chOff x="12890398" y="1062563"/>
            <a:chExt cx="1627114" cy="4642896"/>
          </a:xfrm>
        </p:grpSpPr>
        <p:sp>
          <p:nvSpPr>
            <p:cNvPr id="39" name="Rectangle 38"/>
            <p:cNvSpPr/>
            <p:nvPr/>
          </p:nvSpPr>
          <p:spPr>
            <a:xfrm>
              <a:off x="12890398" y="1062563"/>
              <a:ext cx="1627113" cy="337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2890399" y="1499101"/>
              <a:ext cx="1627113" cy="349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2890399" y="1917380"/>
              <a:ext cx="1627113" cy="341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2890399" y="2378648"/>
              <a:ext cx="1627113" cy="3077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2890399" y="2795124"/>
              <a:ext cx="1627113" cy="3390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890399" y="3203338"/>
              <a:ext cx="1627113" cy="355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2890399" y="3643068"/>
              <a:ext cx="1627113" cy="357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2890398" y="4077626"/>
              <a:ext cx="1627113" cy="362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2890399" y="4509205"/>
              <a:ext cx="1627113" cy="356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890398" y="4958680"/>
              <a:ext cx="1627113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2890398" y="5373971"/>
              <a:ext cx="1627113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144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5ED26FA-94A4-1144-96A1-85AEBB6344BB}"/>
              </a:ext>
            </a:extLst>
          </p:cNvPr>
          <p:cNvSpPr txBox="1"/>
          <p:nvPr/>
        </p:nvSpPr>
        <p:spPr>
          <a:xfrm>
            <a:off x="138710" y="984724"/>
            <a:ext cx="19298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puerta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B96A20-00A5-964F-885C-C165257CFC48}"/>
              </a:ext>
            </a:extLst>
          </p:cNvPr>
          <p:cNvSpPr txBox="1"/>
          <p:nvPr/>
        </p:nvSpPr>
        <p:spPr>
          <a:xfrm>
            <a:off x="1787805" y="372905"/>
            <a:ext cx="2132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allí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438FBB-20C6-3E42-B716-8A878A628A10}"/>
              </a:ext>
            </a:extLst>
          </p:cNvPr>
          <p:cNvSpPr txBox="1"/>
          <p:nvPr/>
        </p:nvSpPr>
        <p:spPr>
          <a:xfrm>
            <a:off x="3662316" y="1392802"/>
            <a:ext cx="2132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ventana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A9B460-5B60-CB46-8749-5EBC17551F12}"/>
              </a:ext>
            </a:extLst>
          </p:cNvPr>
          <p:cNvSpPr txBox="1"/>
          <p:nvPr/>
        </p:nvSpPr>
        <p:spPr>
          <a:xfrm>
            <a:off x="5850537" y="383066"/>
            <a:ext cx="2132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clase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FBC167-1F65-FD4A-A280-00090C3DC4D8}"/>
              </a:ext>
            </a:extLst>
          </p:cNvPr>
          <p:cNvSpPr txBox="1"/>
          <p:nvPr/>
        </p:nvSpPr>
        <p:spPr>
          <a:xfrm>
            <a:off x="7943361" y="1093215"/>
            <a:ext cx="2132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aquí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CD5847-8EDE-BE49-93AA-37E24BB16B8E}"/>
              </a:ext>
            </a:extLst>
          </p:cNvPr>
          <p:cNvSpPr txBox="1"/>
          <p:nvPr/>
        </p:nvSpPr>
        <p:spPr>
          <a:xfrm>
            <a:off x="9650519" y="301493"/>
            <a:ext cx="2132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mesa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48418" y="834570"/>
            <a:ext cx="7892922" cy="3759620"/>
            <a:chOff x="248820" y="837020"/>
            <a:chExt cx="7751111" cy="3691521"/>
          </a:xfrm>
        </p:grpSpPr>
        <p:cxnSp>
          <p:nvCxnSpPr>
            <p:cNvPr id="3" name="Curved Connector 2">
              <a:extLst>
                <a:ext uri="{FF2B5EF4-FFF2-40B4-BE49-F238E27FC236}">
                  <a16:creationId xmlns:a16="http://schemas.microsoft.com/office/drawing/2014/main" id="{2D189693-15C1-364F-B2F3-BC37F146A556}"/>
                </a:ext>
              </a:extLst>
            </p:cNvPr>
            <p:cNvCxnSpPr>
              <a:cxnSpLocks/>
              <a:stCxn id="9" idx="2"/>
            </p:cNvCxnSpPr>
            <p:nvPr/>
          </p:nvCxnSpPr>
          <p:spPr>
            <a:xfrm rot="16200000" flipH="1">
              <a:off x="3011565" y="-459824"/>
              <a:ext cx="3080427" cy="6896304"/>
            </a:xfrm>
            <a:prstGeom prst="curvedConnector2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54668BA-02FA-0749-8371-17457C328F3B}"/>
                </a:ext>
              </a:extLst>
            </p:cNvPr>
            <p:cNvSpPr/>
            <p:nvPr/>
          </p:nvSpPr>
          <p:spPr>
            <a:xfrm>
              <a:off x="248820" y="837020"/>
              <a:ext cx="1646322" cy="795878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85266" y="1090956"/>
            <a:ext cx="5696964" cy="1438509"/>
            <a:chOff x="3951155" y="1090956"/>
            <a:chExt cx="5931075" cy="2037322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0089B9A-3F8B-E845-BB0F-88C8B3E7723D}"/>
                </a:ext>
              </a:extLst>
            </p:cNvPr>
            <p:cNvSpPr/>
            <p:nvPr/>
          </p:nvSpPr>
          <p:spPr>
            <a:xfrm>
              <a:off x="8069800" y="1090956"/>
              <a:ext cx="1812430" cy="815210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cxnSp>
          <p:nvCxnSpPr>
            <p:cNvPr id="27" name="Curved Connector 26">
              <a:extLst>
                <a:ext uri="{FF2B5EF4-FFF2-40B4-BE49-F238E27FC236}">
                  <a16:creationId xmlns:a16="http://schemas.microsoft.com/office/drawing/2014/main" id="{754E8CA8-9CF5-A94D-83A1-569E102A30ED}"/>
                </a:ext>
              </a:extLst>
            </p:cNvPr>
            <p:cNvCxnSpPr>
              <a:cxnSpLocks/>
              <a:stCxn id="24" idx="4"/>
              <a:endCxn id="14" idx="3"/>
            </p:cNvCxnSpPr>
            <p:nvPr/>
          </p:nvCxnSpPr>
          <p:spPr>
            <a:xfrm rot="5400000">
              <a:off x="5852529" y="4792"/>
              <a:ext cx="1222112" cy="5024860"/>
            </a:xfrm>
            <a:prstGeom prst="curvedConnector2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4511630" y="120484"/>
            <a:ext cx="3299997" cy="4209113"/>
            <a:chOff x="4511630" y="120484"/>
            <a:chExt cx="3299997" cy="4209113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CF16436-24E9-F442-BAEC-530973D91B23}"/>
                </a:ext>
              </a:extLst>
            </p:cNvPr>
            <p:cNvSpPr/>
            <p:nvPr/>
          </p:nvSpPr>
          <p:spPr>
            <a:xfrm>
              <a:off x="5969689" y="120484"/>
              <a:ext cx="1841938" cy="919439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cxnSp>
          <p:nvCxnSpPr>
            <p:cNvPr id="28" name="Curved Connector 27">
              <a:extLst>
                <a:ext uri="{FF2B5EF4-FFF2-40B4-BE49-F238E27FC236}">
                  <a16:creationId xmlns:a16="http://schemas.microsoft.com/office/drawing/2014/main" id="{9DD75FF5-2D08-F045-8A9C-B6337DE03D7A}"/>
                </a:ext>
              </a:extLst>
            </p:cNvPr>
            <p:cNvCxnSpPr>
              <a:cxnSpLocks/>
              <a:stCxn id="23" idx="4"/>
            </p:cNvCxnSpPr>
            <p:nvPr/>
          </p:nvCxnSpPr>
          <p:spPr>
            <a:xfrm rot="5400000">
              <a:off x="4056307" y="1495246"/>
              <a:ext cx="3289674" cy="2379028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717636" y="1272787"/>
            <a:ext cx="6506047" cy="2231480"/>
            <a:chOff x="3717636" y="1272787"/>
            <a:chExt cx="6506047" cy="223148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71079BC-1024-3D4A-8073-D55DBE7B800D}"/>
                </a:ext>
              </a:extLst>
            </p:cNvPr>
            <p:cNvSpPr/>
            <p:nvPr/>
          </p:nvSpPr>
          <p:spPr>
            <a:xfrm>
              <a:off x="3717636" y="1272787"/>
              <a:ext cx="2033280" cy="663066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cxnSp>
          <p:nvCxnSpPr>
            <p:cNvPr id="29" name="Curved Connector 28">
              <a:extLst>
                <a:ext uri="{FF2B5EF4-FFF2-40B4-BE49-F238E27FC236}">
                  <a16:creationId xmlns:a16="http://schemas.microsoft.com/office/drawing/2014/main" id="{86DEAEA1-8E17-C548-89D0-B61004BE34AA}"/>
                </a:ext>
              </a:extLst>
            </p:cNvPr>
            <p:cNvCxnSpPr>
              <a:cxnSpLocks/>
            </p:cNvCxnSpPr>
            <p:nvPr/>
          </p:nvCxnSpPr>
          <p:spPr>
            <a:xfrm>
              <a:off x="4672166" y="1953684"/>
              <a:ext cx="5551517" cy="1550583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1220891" y="272203"/>
            <a:ext cx="2472004" cy="4057394"/>
            <a:chOff x="1220891" y="272203"/>
            <a:chExt cx="2472004" cy="4057394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6078E0E-23D8-DC4D-B478-1D595C3C1365}"/>
                </a:ext>
              </a:extLst>
            </p:cNvPr>
            <p:cNvSpPr/>
            <p:nvPr/>
          </p:nvSpPr>
          <p:spPr>
            <a:xfrm>
              <a:off x="2068541" y="272203"/>
              <a:ext cx="1624354" cy="663066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cxnSp>
          <p:nvCxnSpPr>
            <p:cNvPr id="30" name="Curved Connector 29">
              <a:extLst>
                <a:ext uri="{FF2B5EF4-FFF2-40B4-BE49-F238E27FC236}">
                  <a16:creationId xmlns:a16="http://schemas.microsoft.com/office/drawing/2014/main" id="{106BC026-344A-CB4D-ABAF-CFB238D3DC6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34728" y="1815161"/>
              <a:ext cx="3400599" cy="1628273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7525215" y="223466"/>
            <a:ext cx="4087968" cy="3782965"/>
            <a:chOff x="7525215" y="223466"/>
            <a:chExt cx="4087968" cy="3782965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DD86F9A-6B90-144A-B328-2205E31028E0}"/>
                </a:ext>
              </a:extLst>
            </p:cNvPr>
            <p:cNvSpPr/>
            <p:nvPr/>
          </p:nvSpPr>
          <p:spPr>
            <a:xfrm>
              <a:off x="9820758" y="223466"/>
              <a:ext cx="1792425" cy="663066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cxnSp>
          <p:nvCxnSpPr>
            <p:cNvPr id="31" name="Curved Connector 30">
              <a:extLst>
                <a:ext uri="{FF2B5EF4-FFF2-40B4-BE49-F238E27FC236}">
                  <a16:creationId xmlns:a16="http://schemas.microsoft.com/office/drawing/2014/main" id="{81EE5008-000B-044B-8DB2-4DE5919E17C4}"/>
                </a:ext>
              </a:extLst>
            </p:cNvPr>
            <p:cNvCxnSpPr>
              <a:cxnSpLocks/>
              <a:endCxn id="25" idx="4"/>
            </p:cNvCxnSpPr>
            <p:nvPr/>
          </p:nvCxnSpPr>
          <p:spPr>
            <a:xfrm flipV="1">
              <a:off x="7525215" y="886532"/>
              <a:ext cx="3191756" cy="3119899"/>
            </a:xfrm>
            <a:prstGeom prst="curvedConnector2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505534" y="5235306"/>
            <a:ext cx="71535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62809" y="2806210"/>
            <a:ext cx="71867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75135" y="5171979"/>
            <a:ext cx="70993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3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78171" y="3734177"/>
            <a:ext cx="88215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4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269188" y="5636022"/>
            <a:ext cx="65299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5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814548" y="4098837"/>
            <a:ext cx="83518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6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40" name="Picture 2" descr="http://www.clker.com/cliparts/w/d/u/B/w/V/stamp1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506430" y="3987897"/>
            <a:ext cx="1509320" cy="136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21227066">
            <a:off x="809383" y="4402043"/>
            <a:ext cx="1159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there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026" name="Picture 2" descr="http://www.clker.com/cliparts/J/C/C/G/u/O/door-line-art-m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587" y="4078993"/>
            <a:ext cx="832198" cy="146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://www.clker.com/cliparts/w/d/u/B/w/V/stamp1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2749632" y="1832304"/>
            <a:ext cx="1307295" cy="118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 rot="21227066">
            <a:off x="2938336" y="2174853"/>
            <a:ext cx="1159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here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43" name="Picture 2" descr="http://www.clker.com/cliparts/w/d/u/B/w/V/stamp1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3823187" y="4024865"/>
            <a:ext cx="1438997" cy="130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43"/>
          <p:cNvSpPr txBox="1"/>
          <p:nvPr/>
        </p:nvSpPr>
        <p:spPr>
          <a:xfrm rot="21227066">
            <a:off x="4119544" y="4415042"/>
            <a:ext cx="1159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class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028" name="Picture 4" descr="http://www.clker.com/cliparts/3/6/a/e/1194984436700707086wooden_table_benji_park_01.svg.m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225" y="2637350"/>
            <a:ext cx="1480652" cy="90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lker.com/cliparts/1/5/b/4/1237562172708840408pitr_Window_icon.svg.me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3339" y="2982908"/>
            <a:ext cx="1565835" cy="109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40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5ED26FA-94A4-1144-96A1-85AEBB6344BB}"/>
              </a:ext>
            </a:extLst>
          </p:cNvPr>
          <p:cNvSpPr txBox="1"/>
          <p:nvPr/>
        </p:nvSpPr>
        <p:spPr>
          <a:xfrm>
            <a:off x="17591" y="902239"/>
            <a:ext cx="19298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persona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B96A20-00A5-964F-885C-C165257CFC48}"/>
              </a:ext>
            </a:extLst>
          </p:cNvPr>
          <p:cNvSpPr txBox="1"/>
          <p:nvPr/>
        </p:nvSpPr>
        <p:spPr>
          <a:xfrm>
            <a:off x="3867067" y="507486"/>
            <a:ext cx="2132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hay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A9B460-5B60-CB46-8749-5EBC17551F12}"/>
              </a:ext>
            </a:extLst>
          </p:cNvPr>
          <p:cNvSpPr txBox="1"/>
          <p:nvPr/>
        </p:nvSpPr>
        <p:spPr>
          <a:xfrm>
            <a:off x="6543321" y="554409"/>
            <a:ext cx="2132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el chico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FBC167-1F65-FD4A-A280-00090C3DC4D8}"/>
              </a:ext>
            </a:extLst>
          </p:cNvPr>
          <p:cNvSpPr txBox="1"/>
          <p:nvPr/>
        </p:nvSpPr>
        <p:spPr>
          <a:xfrm>
            <a:off x="9762927" y="440574"/>
            <a:ext cx="2132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silla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-23435" y="620888"/>
            <a:ext cx="3783837" cy="3928234"/>
            <a:chOff x="185398" y="777566"/>
            <a:chExt cx="3783837" cy="3928234"/>
          </a:xfrm>
        </p:grpSpPr>
        <p:cxnSp>
          <p:nvCxnSpPr>
            <p:cNvPr id="3" name="Curved Connector 2">
              <a:extLst>
                <a:ext uri="{FF2B5EF4-FFF2-40B4-BE49-F238E27FC236}">
                  <a16:creationId xmlns:a16="http://schemas.microsoft.com/office/drawing/2014/main" id="{2D189693-15C1-364F-B2F3-BC37F146A556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156400" y="1892965"/>
              <a:ext cx="2901592" cy="2724078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54668BA-02FA-0749-8371-17457C328F3B}"/>
                </a:ext>
              </a:extLst>
            </p:cNvPr>
            <p:cNvSpPr/>
            <p:nvPr/>
          </p:nvSpPr>
          <p:spPr>
            <a:xfrm>
              <a:off x="185398" y="777566"/>
              <a:ext cx="2046751" cy="1064862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401749" y="310397"/>
            <a:ext cx="4316873" cy="3949038"/>
            <a:chOff x="5565357" y="1090956"/>
            <a:chExt cx="4316873" cy="394903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0089B9A-3F8B-E845-BB0F-88C8B3E7723D}"/>
                </a:ext>
              </a:extLst>
            </p:cNvPr>
            <p:cNvSpPr/>
            <p:nvPr/>
          </p:nvSpPr>
          <p:spPr>
            <a:xfrm>
              <a:off x="8069800" y="1090956"/>
              <a:ext cx="1812430" cy="815210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cxnSp>
          <p:nvCxnSpPr>
            <p:cNvPr id="27" name="Curved Connector 26">
              <a:extLst>
                <a:ext uri="{FF2B5EF4-FFF2-40B4-BE49-F238E27FC236}">
                  <a16:creationId xmlns:a16="http://schemas.microsoft.com/office/drawing/2014/main" id="{754E8CA8-9CF5-A94D-83A1-569E102A30ED}"/>
                </a:ext>
              </a:extLst>
            </p:cNvPr>
            <p:cNvCxnSpPr>
              <a:cxnSpLocks/>
              <a:stCxn id="24" idx="4"/>
            </p:cNvCxnSpPr>
            <p:nvPr/>
          </p:nvCxnSpPr>
          <p:spPr>
            <a:xfrm rot="5400000">
              <a:off x="5703772" y="1767751"/>
              <a:ext cx="3133828" cy="3410658"/>
            </a:xfrm>
            <a:prstGeom prst="curvedConnector2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5844497" y="291827"/>
            <a:ext cx="2659914" cy="2743740"/>
            <a:chOff x="5151713" y="120484"/>
            <a:chExt cx="2659914" cy="274374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CF16436-24E9-F442-BAEC-530973D91B23}"/>
                </a:ext>
              </a:extLst>
            </p:cNvPr>
            <p:cNvSpPr/>
            <p:nvPr/>
          </p:nvSpPr>
          <p:spPr>
            <a:xfrm>
              <a:off x="5969689" y="120484"/>
              <a:ext cx="1841938" cy="919439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cxnSp>
          <p:nvCxnSpPr>
            <p:cNvPr id="28" name="Curved Connector 27">
              <a:extLst>
                <a:ext uri="{FF2B5EF4-FFF2-40B4-BE49-F238E27FC236}">
                  <a16:creationId xmlns:a16="http://schemas.microsoft.com/office/drawing/2014/main" id="{9DD75FF5-2D08-F045-8A9C-B6337DE03D7A}"/>
                </a:ext>
              </a:extLst>
            </p:cNvPr>
            <p:cNvCxnSpPr>
              <a:cxnSpLocks/>
              <a:stCxn id="23" idx="4"/>
            </p:cNvCxnSpPr>
            <p:nvPr/>
          </p:nvCxnSpPr>
          <p:spPr>
            <a:xfrm rot="5400000">
              <a:off x="5109036" y="1082601"/>
              <a:ext cx="1824300" cy="1738945"/>
            </a:xfrm>
            <a:prstGeom prst="curvedConnector2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1288399" y="428065"/>
            <a:ext cx="4527289" cy="3675641"/>
            <a:chOff x="1220892" y="653956"/>
            <a:chExt cx="4527289" cy="367564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6078E0E-23D8-DC4D-B478-1D595C3C1365}"/>
                </a:ext>
              </a:extLst>
            </p:cNvPr>
            <p:cNvSpPr/>
            <p:nvPr/>
          </p:nvSpPr>
          <p:spPr>
            <a:xfrm>
              <a:off x="4123827" y="653956"/>
              <a:ext cx="1624354" cy="663066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cxnSp>
          <p:nvCxnSpPr>
            <p:cNvPr id="30" name="Curved Connector 29">
              <a:extLst>
                <a:ext uri="{FF2B5EF4-FFF2-40B4-BE49-F238E27FC236}">
                  <a16:creationId xmlns:a16="http://schemas.microsoft.com/office/drawing/2014/main" id="{106BC026-344A-CB4D-ABAF-CFB238D3DC6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184557" y="1278300"/>
              <a:ext cx="3087632" cy="301496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243570" y="3903530"/>
            <a:ext cx="457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7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40619" y="4377285"/>
            <a:ext cx="68727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8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762927" y="4381830"/>
            <a:ext cx="75652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11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40" name="Picture 2" descr="http://www.clker.com/cliparts/w/d/u/B/w/V/stamp1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64071" y="3937806"/>
            <a:ext cx="2308799" cy="209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21227066">
            <a:off x="828348" y="4519051"/>
            <a:ext cx="1800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there is, there are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41" name="Picture 2" descr="http://www.clker.com/cliparts/w/d/u/B/w/V/stamp1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3054469" y="4739809"/>
            <a:ext cx="1724273" cy="156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 rot="21227066">
            <a:off x="3283358" y="5301982"/>
            <a:ext cx="1370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person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026" name="Picture 2" descr="http://www.clker.com/cliparts/f/3/d/7/11954291422072351955johnny_automatic_wooden_chair.svg.m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348" y="4348956"/>
            <a:ext cx="1025866" cy="165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04A9B460-5B60-CB46-8749-5EBC17551F12}"/>
              </a:ext>
            </a:extLst>
          </p:cNvPr>
          <p:cNvSpPr txBox="1"/>
          <p:nvPr/>
        </p:nvSpPr>
        <p:spPr>
          <a:xfrm>
            <a:off x="7782062" y="1887810"/>
            <a:ext cx="2132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chica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901214" y="1625228"/>
            <a:ext cx="2776113" cy="2601469"/>
            <a:chOff x="5969689" y="120484"/>
            <a:chExt cx="2776113" cy="2601469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6CF16436-24E9-F442-BAEC-530973D91B23}"/>
                </a:ext>
              </a:extLst>
            </p:cNvPr>
            <p:cNvSpPr/>
            <p:nvPr/>
          </p:nvSpPr>
          <p:spPr>
            <a:xfrm>
              <a:off x="5969689" y="120484"/>
              <a:ext cx="1841938" cy="919439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cxnSp>
          <p:nvCxnSpPr>
            <p:cNvPr id="58" name="Curved Connector 57">
              <a:extLst>
                <a:ext uri="{FF2B5EF4-FFF2-40B4-BE49-F238E27FC236}">
                  <a16:creationId xmlns:a16="http://schemas.microsoft.com/office/drawing/2014/main" id="{9DD75FF5-2D08-F045-8A9C-B6337DE03D7A}"/>
                </a:ext>
              </a:extLst>
            </p:cNvPr>
            <p:cNvCxnSpPr>
              <a:cxnSpLocks/>
            </p:cNvCxnSpPr>
            <p:nvPr/>
          </p:nvCxnSpPr>
          <p:spPr>
            <a:xfrm>
              <a:off x="6967402" y="1055147"/>
              <a:ext cx="1778400" cy="1666806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4912109" y="3613104"/>
            <a:ext cx="8516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9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39407" y="4226695"/>
            <a:ext cx="74708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10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CFAFB"/>
              </a:clrFrom>
              <a:clrTo>
                <a:srgbClr val="FCFA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01" t="9413" r="27904" b="10869"/>
          <a:stretch/>
        </p:blipFill>
        <p:spPr>
          <a:xfrm>
            <a:off x="4608453" y="1652817"/>
            <a:ext cx="1105986" cy="20001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CFAFB"/>
              </a:clrFrom>
              <a:clrTo>
                <a:srgbClr val="FCFA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90" t="14696" r="30222" b="11838"/>
          <a:stretch/>
        </p:blipFill>
        <p:spPr>
          <a:xfrm>
            <a:off x="10849895" y="3581900"/>
            <a:ext cx="1165724" cy="222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82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1084" t="22756" r="60266" b="43269"/>
          <a:stretch/>
        </p:blipFill>
        <p:spPr>
          <a:xfrm>
            <a:off x="514436" y="910933"/>
            <a:ext cx="793557" cy="175243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52300" y="2174322"/>
            <a:ext cx="10593574" cy="544911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Century Gothic" panose="020B0502020202020204" pitchFamily="34" charset="0"/>
              </a:rPr>
              <a:t>En la casa hay unas cosas.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52302" y="2949033"/>
            <a:ext cx="7595308" cy="551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4472C4">
                    <a:lumMod val="50000"/>
                  </a:srgbClr>
                </a:solidFill>
              </a:rPr>
              <a:t>____________________________________.</a:t>
            </a:r>
            <a:endParaRPr lang="en-GB" sz="3200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2300" y="2818043"/>
            <a:ext cx="7227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ED7D31"/>
                </a:solidFill>
                <a:latin typeface="Century Gothic" panose="020B0502020202020204" pitchFamily="34" charset="0"/>
              </a:rPr>
              <a:t>In the house there are </a:t>
            </a:r>
            <a:r>
              <a:rPr lang="en-GB" sz="32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some </a:t>
            </a:r>
            <a:r>
              <a:rPr lang="en-GB" sz="3200" b="1" dirty="0" smtClean="0">
                <a:solidFill>
                  <a:srgbClr val="ED7D31"/>
                </a:solidFill>
                <a:latin typeface="Century Gothic" panose="020B0502020202020204" pitchFamily="34" charset="0"/>
              </a:rPr>
              <a:t>things</a:t>
            </a:r>
            <a:endParaRPr lang="en-GB" sz="3200" b="1" dirty="0">
              <a:solidFill>
                <a:srgbClr val="ED7D3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552300" y="4269951"/>
            <a:ext cx="7196112" cy="511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solidFill>
                  <a:srgbClr val="4472C4">
                    <a:lumMod val="50000"/>
                  </a:srgbClr>
                </a:solidFill>
              </a:rPr>
              <a:t>Pero, ¿</a:t>
            </a:r>
            <a:r>
              <a:rPr lang="en-GB" sz="3200" b="1" dirty="0" err="1" smtClean="0">
                <a:solidFill>
                  <a:srgbClr val="4472C4">
                    <a:lumMod val="50000"/>
                  </a:srgbClr>
                </a:solidFill>
              </a:rPr>
              <a:t>qué</a:t>
            </a:r>
            <a:r>
              <a:rPr lang="en-GB" sz="3200" b="1" dirty="0" smtClean="0">
                <a:solidFill>
                  <a:srgbClr val="4472C4">
                    <a:lumMod val="50000"/>
                  </a:srgbClr>
                </a:solidFill>
              </a:rPr>
              <a:t> hay?</a:t>
            </a:r>
            <a:endParaRPr lang="en-GB" sz="3200" b="1" dirty="0">
              <a:solidFill>
                <a:srgbClr val="4472C4">
                  <a:lumMod val="50000"/>
                </a:srgbClr>
              </a:solidFill>
            </a:endParaRPr>
          </a:p>
        </p:txBody>
      </p:sp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08" y="2949033"/>
            <a:ext cx="1453061" cy="95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552300" y="4802584"/>
            <a:ext cx="4513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ED7D31"/>
                </a:solidFill>
                <a:latin typeface="Century Gothic" panose="020B0502020202020204" pitchFamily="34" charset="0"/>
              </a:rPr>
              <a:t>But what is there?</a:t>
            </a:r>
            <a:endParaRPr lang="en-GB" sz="3200" b="1" dirty="0">
              <a:solidFill>
                <a:srgbClr val="ED7D3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552302" y="4900156"/>
            <a:ext cx="7933387" cy="556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4472C4">
                    <a:lumMod val="50000"/>
                  </a:srgbClr>
                </a:solidFill>
              </a:rPr>
              <a:t>_________________ </a:t>
            </a:r>
            <a:endParaRPr lang="en-GB" sz="3200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552302" y="366022"/>
            <a:ext cx="10593574" cy="544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latin typeface="Century Gothic" panose="020B0502020202020204" pitchFamily="34" charset="0"/>
              </a:rPr>
              <a:t>Juan tiene una casa aquí, en Inglaterra.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552302" y="1126671"/>
            <a:ext cx="7933387" cy="551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4472C4">
                    <a:lumMod val="50000"/>
                  </a:srgbClr>
                </a:solidFill>
              </a:rPr>
              <a:t>__________________________________.</a:t>
            </a:r>
            <a:endParaRPr lang="en-GB" sz="3200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52300" y="1016193"/>
            <a:ext cx="6892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ED7D31"/>
                </a:solidFill>
                <a:latin typeface="Century Gothic" panose="020B0502020202020204" pitchFamily="34" charset="0"/>
              </a:rPr>
              <a:t>Juan has a house here in England </a:t>
            </a:r>
            <a:endParaRPr lang="en-GB" sz="3200" b="1" dirty="0">
              <a:solidFill>
                <a:srgbClr val="ED7D3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05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2" grpId="0"/>
      <p:bldP spid="13" grpId="0"/>
      <p:bldP spid="18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4031255" cy="1461927"/>
          </a:xfrm>
        </p:spPr>
        <p:txBody>
          <a:bodyPr/>
          <a:lstStyle/>
          <a:p>
            <a:r>
              <a:rPr lang="en-GB" dirty="0" smtClean="0"/>
              <a:t>¿Qué hay?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33496" y="2689475"/>
            <a:ext cx="2266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472C4">
                    <a:lumMod val="50000"/>
                  </a:srgbClr>
                </a:solidFill>
              </a:rPr>
              <a:t>Hay…</a:t>
            </a:r>
            <a:endParaRPr lang="en-GB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12169" y="4485873"/>
            <a:ext cx="3131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una mesa</a:t>
            </a:r>
            <a:endParaRPr lang="en-GB" sz="4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Picture 4" descr="http://www.clker.com/cliparts/3/6/a/e/1194984436700707086wooden_table_benji_park_01.svg.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805" y="2548139"/>
            <a:ext cx="2636453" cy="160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31084" t="22756" r="60266" b="43269"/>
          <a:stretch/>
        </p:blipFill>
        <p:spPr>
          <a:xfrm>
            <a:off x="253397" y="1640120"/>
            <a:ext cx="793557" cy="1752438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9" y="3678220"/>
            <a:ext cx="1453061" cy="95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338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4031255" cy="1461927"/>
          </a:xfrm>
        </p:spPr>
        <p:txBody>
          <a:bodyPr/>
          <a:lstStyle/>
          <a:p>
            <a:r>
              <a:rPr lang="en-GB" dirty="0" smtClean="0"/>
              <a:t>¿Qué hay?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33496" y="2689475"/>
            <a:ext cx="2266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472C4">
                    <a:lumMod val="50000"/>
                  </a:srgbClr>
                </a:solidFill>
              </a:rPr>
              <a:t>Hay…</a:t>
            </a:r>
            <a:endParaRPr lang="en-GB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12169" y="4485873"/>
            <a:ext cx="3789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una puerta</a:t>
            </a:r>
            <a:endParaRPr lang="en-GB" sz="4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http://www.clker.com/cliparts/J/C/C/G/u/O/door-line-art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804" y="2863510"/>
            <a:ext cx="832198" cy="146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31084" t="22756" r="60266" b="43269"/>
          <a:stretch/>
        </p:blipFill>
        <p:spPr>
          <a:xfrm>
            <a:off x="253397" y="1640120"/>
            <a:ext cx="793557" cy="1752438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9" y="3678220"/>
            <a:ext cx="1453061" cy="95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51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4031255" cy="1461927"/>
          </a:xfrm>
        </p:spPr>
        <p:txBody>
          <a:bodyPr/>
          <a:lstStyle/>
          <a:p>
            <a:r>
              <a:rPr lang="en-GB" dirty="0" smtClean="0"/>
              <a:t>¿Qué hay?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33496" y="2689475"/>
            <a:ext cx="2266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472C4">
                    <a:lumMod val="50000"/>
                  </a:srgbClr>
                </a:solidFill>
              </a:rPr>
              <a:t>Hay…</a:t>
            </a:r>
            <a:endParaRPr lang="en-GB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12169" y="4485873"/>
            <a:ext cx="3789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una ventana</a:t>
            </a:r>
            <a:endParaRPr lang="en-GB" sz="4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Picture 6" descr="http://www.clker.com/cliparts/1/5/b/4/1237562172708840408pitr_Window_icon.svg.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598" y="2039631"/>
            <a:ext cx="2822008" cy="1975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31084" t="22756" r="60266" b="43269"/>
          <a:stretch/>
        </p:blipFill>
        <p:spPr>
          <a:xfrm>
            <a:off x="253397" y="1640120"/>
            <a:ext cx="793557" cy="1752438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9" y="3678220"/>
            <a:ext cx="1453061" cy="95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514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4031255" cy="1461927"/>
          </a:xfrm>
        </p:spPr>
        <p:txBody>
          <a:bodyPr/>
          <a:lstStyle/>
          <a:p>
            <a:r>
              <a:rPr lang="en-GB" dirty="0" smtClean="0"/>
              <a:t>¿Qué hay?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33496" y="2689475"/>
            <a:ext cx="2266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472C4">
                    <a:lumMod val="50000"/>
                  </a:srgbClr>
                </a:solidFill>
              </a:rPr>
              <a:t>Hay…</a:t>
            </a:r>
            <a:endParaRPr lang="en-GB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9779" y="4485873"/>
            <a:ext cx="3789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una silla</a:t>
            </a:r>
            <a:endParaRPr lang="en-GB" sz="4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2" descr="http://www.clker.com/cliparts/f/3/d/7/11954291422072351955johnny_automatic_wooden_chair.svg.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581" y="1103625"/>
            <a:ext cx="1838894" cy="297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31084" t="22756" r="60266" b="43269"/>
          <a:stretch/>
        </p:blipFill>
        <p:spPr>
          <a:xfrm>
            <a:off x="253397" y="1640120"/>
            <a:ext cx="793557" cy="1752438"/>
          </a:xfrm>
          <a:prstGeom prst="rect">
            <a:avLst/>
          </a:prstGeom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9" y="3678220"/>
            <a:ext cx="1453061" cy="95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248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ources (not bold NA).pptx" id="{C04240F7-4567-42F4-A6A9-1F35289C3A03}" vid="{11C110E3-9438-4B77-B542-C85A197C3B2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512</Words>
  <Application>Microsoft Office PowerPoint</Application>
  <PresentationFormat>Widescreen</PresentationFormat>
  <Paragraphs>164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SimSun</vt:lpstr>
      <vt:lpstr>Arial</vt:lpstr>
      <vt:lpstr>Calibri</vt:lpstr>
      <vt:lpstr>Calibri Light</vt:lpstr>
      <vt:lpstr>Century Gothic</vt:lpstr>
      <vt:lpstr>Times New Roman</vt:lpstr>
      <vt:lpstr>Tw Cen MT</vt:lpstr>
      <vt:lpstr>Wingdings</vt:lpstr>
      <vt:lpstr>Office Theme</vt:lpstr>
      <vt:lpstr>1_Office Theme</vt:lpstr>
      <vt:lpstr>Vocabulary </vt:lpstr>
      <vt:lpstr>PowerPoint Presentation</vt:lpstr>
      <vt:lpstr>PowerPoint Presentation</vt:lpstr>
      <vt:lpstr>PowerPoint Presentation</vt:lpstr>
      <vt:lpstr>En la casa hay unas cosas.</vt:lpstr>
      <vt:lpstr>¿Qué hay?</vt:lpstr>
      <vt:lpstr>¿Qué hay?</vt:lpstr>
      <vt:lpstr>¿Qué hay?</vt:lpstr>
      <vt:lpstr>¿Qué hay?</vt:lpstr>
      <vt:lpstr>PowerPoint Presentation</vt:lpstr>
      <vt:lpstr>¿Qué hay?</vt:lpstr>
      <vt:lpstr>¿Qué hay?</vt:lpstr>
      <vt:lpstr>¿Qué hay?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</dc:title>
  <dc:creator>Nicholas Avery</dc:creator>
  <cp:lastModifiedBy>Nicholas Avery</cp:lastModifiedBy>
  <cp:revision>1</cp:revision>
  <dcterms:created xsi:type="dcterms:W3CDTF">2019-11-26T18:14:22Z</dcterms:created>
  <dcterms:modified xsi:type="dcterms:W3CDTF">2019-11-26T18:15:01Z</dcterms:modified>
</cp:coreProperties>
</file>