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49"/>
  </p:notesMasterIdLst>
  <p:sldIdLst>
    <p:sldId id="677" r:id="rId4"/>
    <p:sldId id="902" r:id="rId5"/>
    <p:sldId id="899" r:id="rId6"/>
    <p:sldId id="551" r:id="rId7"/>
    <p:sldId id="728" r:id="rId8"/>
    <p:sldId id="729" r:id="rId9"/>
    <p:sldId id="730" r:id="rId10"/>
    <p:sldId id="732" r:id="rId11"/>
    <p:sldId id="733" r:id="rId12"/>
    <p:sldId id="731" r:id="rId13"/>
    <p:sldId id="734" r:id="rId14"/>
    <p:sldId id="735" r:id="rId15"/>
    <p:sldId id="736" r:id="rId16"/>
    <p:sldId id="737" r:id="rId17"/>
    <p:sldId id="738" r:id="rId18"/>
    <p:sldId id="588" r:id="rId19"/>
    <p:sldId id="788" r:id="rId20"/>
    <p:sldId id="784" r:id="rId21"/>
    <p:sldId id="686" r:id="rId22"/>
    <p:sldId id="785" r:id="rId23"/>
    <p:sldId id="786" r:id="rId24"/>
    <p:sldId id="695" r:id="rId25"/>
    <p:sldId id="493" r:id="rId26"/>
    <p:sldId id="787" r:id="rId27"/>
    <p:sldId id="789" r:id="rId28"/>
    <p:sldId id="801" r:id="rId29"/>
    <p:sldId id="802" r:id="rId30"/>
    <p:sldId id="707" r:id="rId31"/>
    <p:sldId id="804" r:id="rId32"/>
    <p:sldId id="699" r:id="rId33"/>
    <p:sldId id="724" r:id="rId34"/>
    <p:sldId id="799" r:id="rId35"/>
    <p:sldId id="803" r:id="rId36"/>
    <p:sldId id="792" r:id="rId37"/>
    <p:sldId id="794" r:id="rId38"/>
    <p:sldId id="260" r:id="rId39"/>
    <p:sldId id="271" r:id="rId40"/>
    <p:sldId id="272" r:id="rId41"/>
    <p:sldId id="797" r:id="rId42"/>
    <p:sldId id="263" r:id="rId43"/>
    <p:sldId id="800" r:id="rId44"/>
    <p:sldId id="514" r:id="rId45"/>
    <p:sldId id="798" r:id="rId46"/>
    <p:sldId id="805" r:id="rId47"/>
    <p:sldId id="69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800"/>
    <a:srgbClr val="FEFAFF"/>
    <a:srgbClr val="FAECC3"/>
    <a:srgbClr val="FAF779"/>
    <a:srgbClr val="F7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3"/>
    <p:restoredTop sz="75462" autoAdjust="0"/>
  </p:normalViewPr>
  <p:slideViewPr>
    <p:cSldViewPr snapToGrid="0" snapToObjects="1" showGuides="1">
      <p:cViewPr varScale="1">
        <p:scale>
          <a:sx n="72" d="100"/>
          <a:sy n="72" d="100"/>
        </p:scale>
        <p:origin x="84" y="270"/>
      </p:cViewPr>
      <p:guideLst>
        <p:guide orient="horz" pos="2183"/>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171450" indent="-171450">
              <a:buFontTx/>
              <a:buChar char="-"/>
            </a:pPr>
            <a:r>
              <a:rPr lang="es-GB" dirty="0"/>
              <a:t>Consolidation of -amos, -emos, -imos in present.</a:t>
            </a:r>
          </a:p>
          <a:p>
            <a:pPr marL="171450" indent="-171450">
              <a:buFontTx/>
              <a:buChar char="-"/>
            </a:pPr>
            <a:r>
              <a:rPr lang="es-GB" dirty="0"/>
              <a:t>Consolidation of -amos, -imos in preterite.</a:t>
            </a:r>
          </a:p>
          <a:p>
            <a:pPr marL="171450" indent="-171450">
              <a:buFontTx/>
              <a:buChar char="-"/>
            </a:pPr>
            <a:r>
              <a:rPr lang="es-GB" dirty="0"/>
              <a:t>Consolidation of direct object pronouns ‘los’, ‘las’.</a:t>
            </a:r>
          </a:p>
          <a:p>
            <a:pPr marL="171450" indent="-171450">
              <a:buFontTx/>
              <a:buChar char="-"/>
            </a:pPr>
            <a:r>
              <a:rPr lang="es-GB" dirty="0"/>
              <a:t>Consolidation of a a range of SSCs.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Revision of a range of KS3 vocabulary: </a:t>
            </a:r>
            <a:r>
              <a:rPr lang="es-ES" dirty="0"/>
              <a:t>probar [959]; invitar [820]; nadar [3605]; mostrar [330]; cenar [3087];</a:t>
            </a:r>
            <a:r>
              <a:rPr lang="es-ES" sz="1100" dirty="0"/>
              <a:t> </a:t>
            </a:r>
            <a:r>
              <a:rPr lang="es-ES" dirty="0"/>
              <a:t>camiseta [4130]; gafas [&gt;5000]; pelota [2270]; carretera [1718]; avión [1399]; campo² [342]; mundo [123]; bonito [891]; antiguo [446]</a:t>
            </a:r>
            <a:r>
              <a:rPr lang="es-ES" sz="1100" dirty="0"/>
              <a:t>; </a:t>
            </a:r>
            <a:r>
              <a:rPr lang="es-ES" dirty="0"/>
              <a:t>por todas partes [parte-92]; ahora mismo [81]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b="1" dirty="0">
                <a:solidFill>
                  <a:schemeClr val="accent5">
                    <a:lumMod val="50000"/>
                  </a:schemeClr>
                </a:solidFill>
              </a:rPr>
              <a:t>9.3.2.3: </a:t>
            </a:r>
            <a:r>
              <a:rPr lang="es-ES" sz="1100" dirty="0">
                <a:solidFill>
                  <a:schemeClr val="accent5">
                    <a:lumMod val="50000"/>
                  </a:schemeClr>
                </a:solidFill>
              </a:rPr>
              <a:t>faltar [524]; cola [1867]; hambre [1262]; talla [4026]; sitio [477]; recuerdo [771]; restaurante [2636]; maravilloso [1526]; aire [401]; por supuesto [529]; sed [N/A]; México [N/A]; ese [35]; esa [35]; esos, esas [35]; gratis [&gt;5000]; roto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b="1" dirty="0">
                <a:solidFill>
                  <a:schemeClr val="accent5">
                    <a:lumMod val="50000"/>
                  </a:schemeClr>
                </a:solidFill>
              </a:rPr>
              <a:t>9.3.1.3: </a:t>
            </a:r>
            <a:r>
              <a:rPr lang="es-ES" sz="1100" dirty="0">
                <a:solidFill>
                  <a:schemeClr val="accent5">
                    <a:lumMod val="50000"/>
                  </a:schemeClr>
                </a:solidFill>
              </a:rPr>
              <a:t>era [7]; eras [7]; escritor [864]; artista [817]; dueño [1239]; metro [798]; agradable [1997];  transporte [1400]; moderno [861]; posible [427];  popular [790]; normal [1000]; optimista [1025]; cierto[159]; buen [103]; gran [66]; mal [360]; único² [213]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sz="11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[7/12]</a:t>
            </a:r>
          </a:p>
        </p:txBody>
      </p:sp>
      <p:sp>
        <p:nvSpPr>
          <p:cNvPr id="4" name="Slide Number Placeholder 3"/>
          <p:cNvSpPr>
            <a:spLocks noGrp="1"/>
          </p:cNvSpPr>
          <p:nvPr>
            <p:ph type="sldNum" sz="quarter" idx="10"/>
          </p:nvPr>
        </p:nvSpPr>
        <p:spPr/>
        <p:txBody>
          <a:bodyPr/>
          <a:lstStyle/>
          <a:p>
            <a:fld id="{AA119F9D-DE95-46FD-9DBD-380478876FF9}" type="slidenum">
              <a:rPr lang="en-GB" smtClean="0"/>
              <a:t>10</a:t>
            </a:fld>
            <a:endParaRPr lang="en-GB"/>
          </a:p>
        </p:txBody>
      </p:sp>
    </p:spTree>
    <p:extLst>
      <p:ext uri="{BB962C8B-B14F-4D97-AF65-F5344CB8AC3E}">
        <p14:creationId xmlns:p14="http://schemas.microsoft.com/office/powerpoint/2010/main" val="852366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[8/12]</a:t>
            </a:r>
          </a:p>
        </p:txBody>
      </p:sp>
      <p:sp>
        <p:nvSpPr>
          <p:cNvPr id="4" name="Slide Number Placeholder 3"/>
          <p:cNvSpPr>
            <a:spLocks noGrp="1"/>
          </p:cNvSpPr>
          <p:nvPr>
            <p:ph type="sldNum" sz="quarter" idx="10"/>
          </p:nvPr>
        </p:nvSpPr>
        <p:spPr/>
        <p:txBody>
          <a:bodyPr/>
          <a:lstStyle/>
          <a:p>
            <a:fld id="{AA119F9D-DE95-46FD-9DBD-380478876FF9}" type="slidenum">
              <a:rPr lang="en-GB" smtClean="0"/>
              <a:t>11</a:t>
            </a:fld>
            <a:endParaRPr lang="en-GB"/>
          </a:p>
        </p:txBody>
      </p:sp>
    </p:spTree>
    <p:extLst>
      <p:ext uri="{BB962C8B-B14F-4D97-AF65-F5344CB8AC3E}">
        <p14:creationId xmlns:p14="http://schemas.microsoft.com/office/powerpoint/2010/main" val="147845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[9/12]</a:t>
            </a:r>
          </a:p>
        </p:txBody>
      </p:sp>
      <p:sp>
        <p:nvSpPr>
          <p:cNvPr id="4" name="Slide Number Placeholder 3"/>
          <p:cNvSpPr>
            <a:spLocks noGrp="1"/>
          </p:cNvSpPr>
          <p:nvPr>
            <p:ph type="sldNum" sz="quarter" idx="10"/>
          </p:nvPr>
        </p:nvSpPr>
        <p:spPr/>
        <p:txBody>
          <a:bodyPr/>
          <a:lstStyle/>
          <a:p>
            <a:fld id="{AA119F9D-DE95-46FD-9DBD-380478876FF9}" type="slidenum">
              <a:rPr lang="en-GB" smtClean="0"/>
              <a:t>12</a:t>
            </a:fld>
            <a:endParaRPr lang="en-GB"/>
          </a:p>
        </p:txBody>
      </p:sp>
    </p:spTree>
    <p:extLst>
      <p:ext uri="{BB962C8B-B14F-4D97-AF65-F5344CB8AC3E}">
        <p14:creationId xmlns:p14="http://schemas.microsoft.com/office/powerpoint/2010/main" val="2988713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[10/12]</a:t>
            </a:r>
          </a:p>
        </p:txBody>
      </p:sp>
      <p:sp>
        <p:nvSpPr>
          <p:cNvPr id="4" name="Slide Number Placeholder 3"/>
          <p:cNvSpPr>
            <a:spLocks noGrp="1"/>
          </p:cNvSpPr>
          <p:nvPr>
            <p:ph type="sldNum" sz="quarter" idx="10"/>
          </p:nvPr>
        </p:nvSpPr>
        <p:spPr/>
        <p:txBody>
          <a:bodyPr/>
          <a:lstStyle/>
          <a:p>
            <a:fld id="{AA119F9D-DE95-46FD-9DBD-380478876FF9}" type="slidenum">
              <a:rPr lang="en-GB" smtClean="0"/>
              <a:t>13</a:t>
            </a:fld>
            <a:endParaRPr lang="en-GB"/>
          </a:p>
        </p:txBody>
      </p:sp>
    </p:spTree>
    <p:extLst>
      <p:ext uri="{BB962C8B-B14F-4D97-AF65-F5344CB8AC3E}">
        <p14:creationId xmlns:p14="http://schemas.microsoft.com/office/powerpoint/2010/main" val="3670104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[11/12]</a:t>
            </a:r>
          </a:p>
        </p:txBody>
      </p:sp>
      <p:sp>
        <p:nvSpPr>
          <p:cNvPr id="4" name="Slide Number Placeholder 3"/>
          <p:cNvSpPr>
            <a:spLocks noGrp="1"/>
          </p:cNvSpPr>
          <p:nvPr>
            <p:ph type="sldNum" sz="quarter" idx="10"/>
          </p:nvPr>
        </p:nvSpPr>
        <p:spPr/>
        <p:txBody>
          <a:bodyPr/>
          <a:lstStyle/>
          <a:p>
            <a:fld id="{AA119F9D-DE95-46FD-9DBD-380478876FF9}" type="slidenum">
              <a:rPr lang="en-GB" smtClean="0"/>
              <a:t>14</a:t>
            </a:fld>
            <a:endParaRPr lang="en-GB"/>
          </a:p>
        </p:txBody>
      </p:sp>
    </p:spTree>
    <p:extLst>
      <p:ext uri="{BB962C8B-B14F-4D97-AF65-F5344CB8AC3E}">
        <p14:creationId xmlns:p14="http://schemas.microsoft.com/office/powerpoint/2010/main" val="1722870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[12/12]</a:t>
            </a:r>
          </a:p>
        </p:txBody>
      </p:sp>
      <p:sp>
        <p:nvSpPr>
          <p:cNvPr id="4" name="Slide Number Placeholder 3"/>
          <p:cNvSpPr>
            <a:spLocks noGrp="1"/>
          </p:cNvSpPr>
          <p:nvPr>
            <p:ph type="sldNum" sz="quarter" idx="10"/>
          </p:nvPr>
        </p:nvSpPr>
        <p:spPr/>
        <p:txBody>
          <a:bodyPr/>
          <a:lstStyle/>
          <a:p>
            <a:fld id="{AA119F9D-DE95-46FD-9DBD-380478876FF9}" type="slidenum">
              <a:rPr lang="en-GB" smtClean="0"/>
              <a:t>15</a:t>
            </a:fld>
            <a:endParaRPr lang="en-GB"/>
          </a:p>
        </p:txBody>
      </p:sp>
    </p:spTree>
    <p:extLst>
      <p:ext uri="{BB962C8B-B14F-4D97-AF65-F5344CB8AC3E}">
        <p14:creationId xmlns:p14="http://schemas.microsoft.com/office/powerpoint/2010/main" val="108025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3</a:t>
            </a:r>
            <a:r>
              <a:rPr lang="en-GB" baseline="0" dirty="0"/>
              <a:t> minutes  </a:t>
            </a:r>
          </a:p>
          <a:p>
            <a:endParaRPr lang="en-GB" baseline="0" dirty="0"/>
          </a:p>
          <a:p>
            <a:r>
              <a:rPr lang="en-GB" b="1" baseline="0" dirty="0"/>
              <a:t>Aim: </a:t>
            </a:r>
            <a:r>
              <a:rPr lang="en-GB" baseline="0" dirty="0"/>
              <a:t>to recall previously taught vocabulary</a:t>
            </a:r>
          </a:p>
          <a:p>
            <a:endParaRPr lang="en-GB" baseline="0" dirty="0"/>
          </a:p>
          <a:p>
            <a:r>
              <a:rPr lang="en-GB" b="1" baseline="0" dirty="0"/>
              <a:t>Procedure: </a:t>
            </a:r>
          </a:p>
          <a:p>
            <a:pPr marL="228600" indent="-228600">
              <a:buAutoNum type="arabicPeriod"/>
            </a:pPr>
            <a:r>
              <a:rPr lang="en-GB" b="0" baseline="0" dirty="0"/>
              <a:t>The teacher says the item number in Spanish. This can be done in any order, so can be useful for additional practice with numbers.</a:t>
            </a:r>
          </a:p>
          <a:p>
            <a:pPr marL="228600" indent="-228600">
              <a:buAutoNum type="arabicPeriod"/>
            </a:pPr>
            <a:r>
              <a:rPr lang="en-GB" b="0" baseline="0" dirty="0"/>
              <a:t>Students say the target Spanish word in chorus, with definite article if referring to a noun.</a:t>
            </a:r>
          </a:p>
          <a:p>
            <a:pPr marL="228600" indent="-228600">
              <a:buAutoNum type="arabicPeriod"/>
            </a:pPr>
            <a:r>
              <a:rPr lang="en-GB" b="0" baseline="0" dirty="0"/>
              <a:t>The teacher clicks on the pink text box to reveal the answer.</a:t>
            </a:r>
          </a:p>
          <a:p>
            <a:pPr marL="228600" indent="-228600">
              <a:buAutoNum type="arabicPeriod"/>
            </a:pPr>
            <a:r>
              <a:rPr lang="en-GB" b="0" dirty="0"/>
              <a:t>Further rounds could be done as</a:t>
            </a:r>
            <a:r>
              <a:rPr lang="en-GB" b="0" baseline="0" dirty="0"/>
              <a:t> a class or </a:t>
            </a:r>
            <a:r>
              <a:rPr lang="en-GB" b="0" dirty="0"/>
              <a:t>in pairs,</a:t>
            </a:r>
            <a:r>
              <a:rPr lang="en-GB" b="0" baseline="0" dirty="0"/>
              <a:t> with one partner saying a number and the other then saying the word. This could be done under time pressure to help automatisation (e.g. number of words that can be achieved in one minute by partner/team A vs partner/team B).</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248001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 </a:t>
            </a:r>
            <a:r>
              <a:rPr lang="en-GB" b="0" dirty="0"/>
              <a:t>5</a:t>
            </a:r>
            <a:r>
              <a:rPr lang="en-GB" baseline="0" dirty="0"/>
              <a:t> minutes  </a:t>
            </a:r>
          </a:p>
          <a:p>
            <a:endParaRPr lang="en-GB" baseline="0" dirty="0"/>
          </a:p>
          <a:p>
            <a:r>
              <a:rPr lang="en-GB" b="1" baseline="0" dirty="0"/>
              <a:t>Aim: </a:t>
            </a:r>
            <a:r>
              <a:rPr lang="en-GB" baseline="0" dirty="0"/>
              <a:t>to recall previously taught vocabulary.</a:t>
            </a:r>
          </a:p>
          <a:p>
            <a:endParaRPr lang="en-GB" baseline="0" dirty="0"/>
          </a:p>
          <a:p>
            <a:r>
              <a:rPr lang="en-GB" b="1" baseline="0" dirty="0"/>
              <a:t>Procedure: </a:t>
            </a:r>
          </a:p>
          <a:p>
            <a:pPr marL="228600" indent="-228600">
              <a:buAutoNum type="arabicPeriod"/>
            </a:pPr>
            <a:r>
              <a:rPr lang="en-GB" b="0" baseline="0" dirty="0"/>
              <a:t>Students read each sentence and choose the most appropriate word for each gap from the list of options.</a:t>
            </a:r>
          </a:p>
          <a:p>
            <a:pPr marL="228600" indent="-228600">
              <a:buAutoNum type="arabicPeriod"/>
            </a:pPr>
            <a:r>
              <a:rPr lang="en-GB" b="0" baseline="0" dirty="0"/>
              <a:t>Teachers shows answers one by one encouraging an oral translation for each sentence.</a:t>
            </a:r>
          </a:p>
          <a:p>
            <a:pPr marL="228600" indent="-228600">
              <a:buAutoNum type="arabicPeriod"/>
            </a:pPr>
            <a:endParaRPr lang="en-GB" b="0" baseline="0" dirty="0"/>
          </a:p>
          <a:p>
            <a:pPr marL="0" indent="0">
              <a:buNone/>
            </a:pPr>
            <a:r>
              <a:rPr lang="en-GB" b="1" baseline="0" dirty="0"/>
              <a:t>Notes</a:t>
            </a:r>
            <a:r>
              <a:rPr lang="en-GB" b="0" baseline="0" dirty="0"/>
              <a:t>:</a:t>
            </a:r>
          </a:p>
          <a:p>
            <a:pPr marL="0" indent="0">
              <a:buNone/>
            </a:pPr>
            <a:r>
              <a:rPr lang="en-GB" b="0" baseline="0" dirty="0"/>
              <a:t>1. Note that grammatically some of the words will fit in two or more gaps. Students will also have to look at the meaning of each sentence in order to choose the right word.</a:t>
            </a:r>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17</a:t>
            </a:fld>
            <a:endParaRPr lang="en-US"/>
          </a:p>
        </p:txBody>
      </p:sp>
    </p:spTree>
    <p:extLst>
      <p:ext uri="{BB962C8B-B14F-4D97-AF65-F5344CB8AC3E}">
        <p14:creationId xmlns:p14="http://schemas.microsoft.com/office/powerpoint/2010/main" val="3368841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identify a range of SSCs.</a:t>
            </a:r>
            <a:endParaRPr lang="es-GB" b="1" dirty="0"/>
          </a:p>
          <a:p>
            <a:endParaRPr lang="es-GB" b="1" dirty="0"/>
          </a:p>
          <a:p>
            <a:r>
              <a:rPr lang="es-GB" b="1" dirty="0"/>
              <a:t>Procedure:</a:t>
            </a:r>
          </a:p>
          <a:p>
            <a:r>
              <a:rPr lang="es-GB" b="0" dirty="0"/>
              <a:t>1. Students listen to the recording and try to write the missing letters.</a:t>
            </a:r>
          </a:p>
          <a:p>
            <a:r>
              <a:rPr lang="es-GB" b="0" dirty="0"/>
              <a:t>2. The teacher shows the answers one by one.</a:t>
            </a:r>
          </a:p>
          <a:p>
            <a:r>
              <a:rPr lang="es-GB" b="0" dirty="0"/>
              <a:t>3. Then, students in pairs read out the text, paying attention to the pronunciation of the SSCs.</a:t>
            </a:r>
          </a:p>
          <a:p>
            <a:endParaRPr lang="es-GB" b="0" dirty="0"/>
          </a:p>
          <a:p>
            <a:r>
              <a:rPr lang="es-GB" b="1" dirty="0"/>
              <a:t>Notes</a:t>
            </a:r>
            <a:r>
              <a:rPr lang="es-GB" b="0" dirty="0"/>
              <a:t>:</a:t>
            </a:r>
          </a:p>
          <a:p>
            <a:pPr marL="228600" indent="-228600">
              <a:buAutoNum type="arabicPeriod"/>
            </a:pPr>
            <a:r>
              <a:rPr lang="es-GB" b="0" dirty="0"/>
              <a:t>Note that a callout will appear at the end inclidung all of the unkonw words in this activity.</a:t>
            </a:r>
          </a:p>
          <a:p>
            <a:pPr marL="228600" indent="-228600">
              <a:buAutoNum type="arabicPeriod"/>
            </a:pPr>
            <a:endParaRPr lang="es-GB" b="0" dirty="0"/>
          </a:p>
          <a:p>
            <a:pPr marL="0" indent="0">
              <a:buNone/>
            </a:pPr>
            <a:r>
              <a:rPr lang="es-GB" b="1" dirty="0"/>
              <a:t>Transcript</a:t>
            </a:r>
            <a:r>
              <a:rPr lang="es-GB" b="0" dirty="0"/>
              <a:t>:</a:t>
            </a:r>
          </a:p>
          <a:p>
            <a:r>
              <a:rPr lang="es-GB" sz="1200" dirty="0">
                <a:solidFill>
                  <a:schemeClr val="accent5">
                    <a:lumMod val="50000"/>
                  </a:schemeClr>
                </a:solidFill>
              </a:rPr>
              <a:t>El año pasado viajamos a Málaga. El primer día nadamos en la Playa de la Malagueta y después visitamos el Castillo de Gibralfaro. Luego </a:t>
            </a:r>
          </a:p>
          <a:p>
            <a:r>
              <a:rPr lang="es-GB" sz="1200" dirty="0">
                <a:solidFill>
                  <a:schemeClr val="accent5">
                    <a:lumMod val="50000"/>
                  </a:schemeClr>
                </a:solidFill>
              </a:rPr>
              <a:t>cogimos el autobús hasta La Vaguada para hacer compras.</a:t>
            </a:r>
            <a:endParaRPr lang="es-GB" b="0" dirty="0"/>
          </a:p>
          <a:p>
            <a:r>
              <a:rPr lang="es-GB" sz="1200" dirty="0">
                <a:solidFill>
                  <a:schemeClr val="accent5">
                    <a:lumMod val="50000"/>
                  </a:schemeClr>
                </a:solidFill>
              </a:rPr>
              <a:t>También pasamos unos días en Torremolinos, en el Hotel La Barracuda. Disfrutamos mucho la zona de la Carihuela porque comimos mucho pescado en los chiringuitos. En la Playa Bajondillo</a:t>
            </a:r>
            <a:endParaRPr lang="es-GB" sz="1200" b="1" dirty="0">
              <a:solidFill>
                <a:schemeClr val="accent5">
                  <a:lumMod val="50000"/>
                </a:schemeClr>
              </a:solidFill>
            </a:endParaRPr>
          </a:p>
          <a:p>
            <a:r>
              <a:rPr lang="es-GB" sz="1200" dirty="0">
                <a:solidFill>
                  <a:schemeClr val="accent5">
                    <a:lumMod val="50000"/>
                  </a:schemeClr>
                </a:solidFill>
              </a:rPr>
              <a:t>alquilamos unas sombrillas para evitar el daño del sol.</a:t>
            </a:r>
            <a:r>
              <a:rPr lang="es-GB" sz="1200" b="1" dirty="0">
                <a:solidFill>
                  <a:schemeClr val="accent5">
                    <a:lumMod val="50000"/>
                  </a:schemeClr>
                </a:solidFill>
              </a:rPr>
              <a:t> </a:t>
            </a:r>
            <a:r>
              <a:rPr lang="es-GB" sz="1200" dirty="0">
                <a:solidFill>
                  <a:schemeClr val="accent5">
                    <a:lumMod val="50000"/>
                  </a:schemeClr>
                </a:solidFill>
              </a:rPr>
              <a:t> </a:t>
            </a:r>
          </a:p>
          <a:p>
            <a:endParaRPr lang="es-GB" b="0" dirty="0"/>
          </a:p>
          <a:p>
            <a:r>
              <a:rPr lang="es-GB" b="1" dirty="0"/>
              <a:t>Frequency of unknown vocabulary:</a:t>
            </a:r>
          </a:p>
          <a:p>
            <a:r>
              <a:rPr lang="es-GB" b="0" dirty="0"/>
              <a:t>pescado [3449]; chiringuito [&gt;5000]; alquilar [3786]; sombrilla [&gt;5000]</a:t>
            </a:r>
          </a:p>
          <a:p>
            <a:endParaRPr lang="es-GB" b="0" dirty="0"/>
          </a:p>
          <a:p>
            <a:r>
              <a:rPr lang="es-GB" b="1" dirty="0"/>
              <a:t>Sources:</a:t>
            </a:r>
          </a:p>
          <a:p>
            <a:r>
              <a:rPr lang="es-GB" b="0" dirty="0"/>
              <a:t>Photo of la Malagueta by Reiseuhu, taken from unsplash.com.</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18</a:t>
            </a:fld>
            <a:endParaRPr lang="en-US"/>
          </a:p>
        </p:txBody>
      </p:sp>
    </p:spTree>
    <p:extLst>
      <p:ext uri="{BB962C8B-B14F-4D97-AF65-F5344CB8AC3E}">
        <p14:creationId xmlns:p14="http://schemas.microsoft.com/office/powerpoint/2010/main" val="27911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person plural in present (-</a:t>
            </a:r>
            <a:r>
              <a:rPr lang="en-GB" sz="1200" kern="1200" dirty="0" err="1">
                <a:solidFill>
                  <a:schemeClr val="tx1"/>
                </a:solidFill>
                <a:effectLst/>
                <a:latin typeface="+mn-lt"/>
                <a:ea typeface="+mn-ea"/>
                <a:cs typeface="+mn-cs"/>
              </a:rPr>
              <a:t>emos</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imos</a:t>
            </a:r>
            <a:r>
              <a:rPr lang="en-GB"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sz="1200" b="0" kern="1200" baseline="0" dirty="0">
                <a:solidFill>
                  <a:schemeClr val="tx1"/>
                </a:solidFill>
                <a:effectLst/>
                <a:latin typeface="+mn-lt"/>
                <a:ea typeface="+mn-ea"/>
                <a:cs typeface="+mn-cs"/>
              </a:rPr>
              <a:t>Elicit the English translation for the Spanish examples.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38522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OPTIONAL</a:t>
            </a:r>
          </a:p>
          <a:p>
            <a:r>
              <a:rPr lang="en-GB" b="1"/>
              <a:t>Timing</a:t>
            </a:r>
            <a:r>
              <a:rPr lang="en-GB" b="1" dirty="0"/>
              <a:t>: </a:t>
            </a:r>
            <a:r>
              <a:rPr lang="en-GB" b="0" dirty="0"/>
              <a:t>10 minutes</a:t>
            </a:r>
            <a:br>
              <a:rPr lang="en-GB" b="0" dirty="0"/>
            </a:br>
            <a:r>
              <a:rPr lang="en-GB" b="1" dirty="0"/>
              <a:t/>
            </a:r>
            <a:br>
              <a:rPr lang="en-GB" b="1" dirty="0"/>
            </a:br>
            <a:r>
              <a:rPr lang="en-GB" b="1" dirty="0"/>
              <a:t>Aims: </a:t>
            </a:r>
            <a:br>
              <a:rPr lang="en-GB" b="1" dirty="0"/>
            </a:br>
            <a:r>
              <a:rPr lang="en-GB" b="0" dirty="0" err="1"/>
              <a:t>i</a:t>
            </a:r>
            <a:r>
              <a:rPr lang="en-GB" b="0" dirty="0"/>
              <a:t>) to review the homework task set last week</a:t>
            </a:r>
            <a:r>
              <a:rPr lang="en-GB" b="0" baseline="0" dirty="0"/>
              <a:t> (9.3.2.6).</a:t>
            </a:r>
            <a:endParaRPr lang="en-GB" b="0" dirty="0"/>
          </a:p>
          <a:p>
            <a:r>
              <a:rPr lang="en-GB" b="0" dirty="0"/>
              <a:t>ii) to develop fluency in decoding by reading aloud the student versions</a:t>
            </a:r>
            <a:r>
              <a:rPr lang="en-GB" b="0" baseline="0" dirty="0"/>
              <a:t>.</a:t>
            </a:r>
            <a:r>
              <a:rPr lang="en-GB" b="0" dirty="0"/>
              <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r>
              <a:rPr lang="en-GB" dirty="0"/>
              <a:t/>
            </a:r>
            <a:br>
              <a:rPr lang="en-GB" dirty="0"/>
            </a:br>
            <a:r>
              <a:rPr lang="en-GB" dirty="0"/>
              <a:t/>
            </a:r>
            <a:br>
              <a:rPr lang="en-GB" dirty="0"/>
            </a:br>
            <a:r>
              <a:rPr lang="en-GB" b="1" dirty="0"/>
              <a:t>Procedure:</a:t>
            </a:r>
            <a:r>
              <a:rPr lang="en-GB" dirty="0"/>
              <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665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6 minutes</a:t>
            </a:r>
            <a:endParaRPr lang="es-GB" b="1" dirty="0"/>
          </a:p>
          <a:p>
            <a:endParaRPr lang="es-GB" b="1" dirty="0"/>
          </a:p>
          <a:p>
            <a:r>
              <a:rPr lang="es-GB" b="1" dirty="0"/>
              <a:t>Aim: </a:t>
            </a:r>
            <a:r>
              <a:rPr lang="es-GB" b="0" dirty="0"/>
              <a:t>to contrast the 1st person plural present (-emos) and the 1st person plural preterite (-imos).</a:t>
            </a:r>
            <a:endParaRPr lang="es-GB" b="1" dirty="0"/>
          </a:p>
          <a:p>
            <a:endParaRPr lang="es-GB" b="1" dirty="0"/>
          </a:p>
          <a:p>
            <a:r>
              <a:rPr lang="es-GB" b="1" dirty="0"/>
              <a:t>Procedure:</a:t>
            </a:r>
          </a:p>
          <a:p>
            <a:pPr marL="228600" indent="-228600">
              <a:buAutoNum type="arabicPeriod"/>
            </a:pPr>
            <a:r>
              <a:rPr lang="es-GB" dirty="0"/>
              <a:t>Students read the speach bubbles and try to understand the meaning.</a:t>
            </a:r>
          </a:p>
          <a:p>
            <a:pPr marL="228600" indent="-228600">
              <a:buAutoNum type="arabicPeriod"/>
            </a:pPr>
            <a:r>
              <a:rPr lang="es-GB" dirty="0"/>
              <a:t>Then, they read the sentences in English and tick the correct column. If the action happened in hte past, they have to tick the first column (“la semana pasada”), and if the action happens in the present they have to tick the second column (“esta semana”).</a:t>
            </a:r>
          </a:p>
          <a:p>
            <a:pPr marL="228600" indent="-228600">
              <a:buAutoNum type="arabicPeriod"/>
            </a:pPr>
            <a:r>
              <a:rPr lang="es-GB" dirty="0"/>
              <a:t>The teacher shows the answers one by one.</a:t>
            </a:r>
          </a:p>
          <a:p>
            <a:pPr marL="228600" indent="-228600">
              <a:buAutoNum type="arabicPeriod"/>
            </a:pPr>
            <a:endParaRPr lang="es-GB" dirty="0"/>
          </a:p>
          <a:p>
            <a:pPr marL="0" indent="0">
              <a:buNone/>
            </a:pPr>
            <a:r>
              <a:rPr lang="es-GB" b="1" dirty="0"/>
              <a:t>Notes</a:t>
            </a:r>
            <a:r>
              <a:rPr lang="es-GB" dirty="0"/>
              <a:t>:</a:t>
            </a:r>
          </a:p>
          <a:p>
            <a:pPr marL="228600" indent="-228600">
              <a:buAutoNum type="arabicPeriod"/>
            </a:pPr>
            <a:r>
              <a:rPr lang="es-GB" dirty="0"/>
              <a:t>Note that a callout will appear at the end explaining what a ’margartita’ is.</a:t>
            </a:r>
          </a:p>
          <a:p>
            <a:pPr marL="228600" indent="-228600">
              <a:buAutoNum type="arabicPeriod"/>
            </a:pPr>
            <a:r>
              <a:rPr lang="es-GB" dirty="0"/>
              <a:t>Students will know the words ‘recoger’ and ‘tarea’ but they won’t be familiar with the meanings of those words in this text. That’s why they are glossed.</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20</a:t>
            </a:fld>
            <a:endParaRPr lang="en-US"/>
          </a:p>
        </p:txBody>
      </p:sp>
    </p:spTree>
    <p:extLst>
      <p:ext uri="{BB962C8B-B14F-4D97-AF65-F5344CB8AC3E}">
        <p14:creationId xmlns:p14="http://schemas.microsoft.com/office/powerpoint/2010/main" val="2074227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7 minutes</a:t>
            </a:r>
            <a:endParaRPr lang="es-GB" b="1" dirty="0"/>
          </a:p>
          <a:p>
            <a:endParaRPr lang="es-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Aim: </a:t>
            </a:r>
            <a:r>
              <a:rPr lang="es-GB" b="0" dirty="0"/>
              <a:t>to differenciate between the 1st person plural present (-emos) and the 1st person plural preterite (-imos).</a:t>
            </a:r>
            <a:endParaRPr lang="es-GB" b="1" dirty="0"/>
          </a:p>
          <a:p>
            <a:endParaRPr lang="es-GB" b="1" dirty="0"/>
          </a:p>
          <a:p>
            <a:r>
              <a:rPr lang="es-GB" b="1" dirty="0"/>
              <a:t>Procedure:</a:t>
            </a:r>
          </a:p>
          <a:p>
            <a:pPr marL="228600" indent="-228600">
              <a:buAutoNum type="arabicPeriod"/>
            </a:pPr>
            <a:r>
              <a:rPr lang="es-GB" b="0" dirty="0"/>
              <a:t>Students listen to each recording, paying attention to the verb ending.</a:t>
            </a:r>
          </a:p>
          <a:p>
            <a:pPr marL="228600" indent="-228600">
              <a:buAutoNum type="arabicPeriod"/>
            </a:pPr>
            <a:r>
              <a:rPr lang="es-GB" b="0" dirty="0"/>
              <a:t>They tick the correct colum: ‘la semana pasada’ if they hear ‘-imos’ and ‘esta semana’ if they hear ‘-emos’.</a:t>
            </a:r>
          </a:p>
          <a:p>
            <a:pPr marL="228600" indent="-228600">
              <a:buAutoNum type="arabicPeriod"/>
            </a:pPr>
            <a:r>
              <a:rPr lang="es-GB" b="0" dirty="0"/>
              <a:t>Then, they say the meaning of each sentence in English.</a:t>
            </a:r>
          </a:p>
          <a:p>
            <a:pPr marL="228600" indent="-228600">
              <a:buAutoNum type="arabicPeriod"/>
            </a:pPr>
            <a:r>
              <a:rPr lang="es-GB" b="0" dirty="0"/>
              <a:t>Teacher shows the answers one by one.</a:t>
            </a:r>
          </a:p>
          <a:p>
            <a:endParaRPr lang="es-GB" dirty="0"/>
          </a:p>
          <a:p>
            <a:r>
              <a:rPr lang="es-GB" b="1" dirty="0"/>
              <a:t>Transcript</a:t>
            </a:r>
            <a:r>
              <a:rPr lang="es-GB" dirty="0"/>
              <a:t>:</a:t>
            </a:r>
          </a:p>
          <a:p>
            <a:pPr marL="228600" indent="-228600">
              <a:buAutoNum type="arabicPeriod"/>
            </a:pPr>
            <a:r>
              <a:rPr lang="es-GB" b="0" dirty="0"/>
              <a:t>Cogimos un autobús para ir de compras a la ciudad.</a:t>
            </a:r>
          </a:p>
          <a:p>
            <a:pPr marL="228600" indent="-228600">
              <a:buAutoNum type="arabicPeriod"/>
            </a:pPr>
            <a:r>
              <a:rPr lang="es-GB" b="0" dirty="0"/>
              <a:t>Recorrimos el centro de la ciudad para conseguir ropa de verano.</a:t>
            </a:r>
          </a:p>
          <a:p>
            <a:pPr marL="228600" indent="-228600">
              <a:buAutoNum type="arabicPeriod"/>
            </a:pPr>
            <a:r>
              <a:rPr lang="es-GB" b="0" dirty="0"/>
              <a:t>Creemos que es buena idea visitar una isla italiana.</a:t>
            </a:r>
          </a:p>
          <a:p>
            <a:pPr marL="228600" indent="-228600">
              <a:buAutoNum type="arabicPeriod"/>
            </a:pPr>
            <a:r>
              <a:rPr lang="es-GB" b="0" dirty="0"/>
              <a:t>Leemos información sobre la historia del lugar.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Perdimos una bolsa con tres camisas y unos pantalones.</a:t>
            </a:r>
          </a:p>
          <a:p>
            <a:pPr marL="228600" indent="-228600">
              <a:buAutoNum type="arabicPeriod"/>
            </a:pPr>
            <a:r>
              <a:rPr lang="es-GB" b="0" dirty="0"/>
              <a:t>Volvimos a las tiendas para comprar más cosas.</a:t>
            </a:r>
          </a:p>
          <a:p>
            <a:pPr marL="228600" indent="-228600">
              <a:buAutoNum type="arabicPeriod"/>
            </a:pPr>
            <a:r>
              <a:rPr lang="es-GB" b="0" dirty="0"/>
              <a:t>Vendemos juegos viejos para tener más dinero para las vacaciones.</a:t>
            </a:r>
          </a:p>
          <a:p>
            <a:pPr marL="228600" indent="-228600">
              <a:buAutoNum type="arabicPeriod"/>
            </a:pPr>
            <a:r>
              <a:rPr lang="es-GB" b="0" dirty="0"/>
              <a:t>Ponemos los billetes en un sitio seguro.</a:t>
            </a:r>
          </a:p>
          <a:p>
            <a:pPr marL="228600" indent="-228600">
              <a:buAutoNum type="arabicPeriod"/>
            </a:pPr>
            <a:endParaRPr lang="es-GB" b="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21</a:t>
            </a:fld>
            <a:endParaRPr lang="en-US"/>
          </a:p>
        </p:txBody>
      </p:sp>
    </p:spTree>
    <p:extLst>
      <p:ext uri="{BB962C8B-B14F-4D97-AF65-F5344CB8AC3E}">
        <p14:creationId xmlns:p14="http://schemas.microsoft.com/office/powerpoint/2010/main" val="1436669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mins</a:t>
            </a:r>
          </a:p>
          <a:p>
            <a:endParaRPr lang="en-GB" dirty="0"/>
          </a:p>
          <a:p>
            <a:r>
              <a:rPr lang="en-GB" b="1" dirty="0"/>
              <a:t>Aim: </a:t>
            </a:r>
            <a:r>
              <a:rPr lang="en-GB" b="0" dirty="0"/>
              <a:t>to highlight the importance of time markers with differentiating between the 1</a:t>
            </a:r>
            <a:r>
              <a:rPr lang="en-GB" b="0" baseline="30000" dirty="0"/>
              <a:t>st</a:t>
            </a:r>
            <a:r>
              <a:rPr lang="en-GB" b="0" dirty="0"/>
              <a:t> person plural (-</a:t>
            </a:r>
            <a:r>
              <a:rPr lang="en-GB" b="0" dirty="0" err="1"/>
              <a:t>amos</a:t>
            </a:r>
            <a:r>
              <a:rPr lang="en-GB" b="0" dirty="0"/>
              <a:t>/-</a:t>
            </a:r>
            <a:r>
              <a:rPr lang="en-GB" b="0" dirty="0" err="1"/>
              <a:t>imos</a:t>
            </a:r>
            <a:r>
              <a:rPr lang="en-GB" b="0" dirty="0"/>
              <a:t>) in the </a:t>
            </a:r>
            <a:r>
              <a:rPr lang="en-GB" b="0" dirty="0" err="1"/>
              <a:t>preterite</a:t>
            </a:r>
            <a:r>
              <a:rPr lang="en-GB" b="0" dirty="0"/>
              <a:t> and in the present tense.</a:t>
            </a:r>
          </a:p>
          <a:p>
            <a:endParaRPr lang="en-GB" b="0" dirty="0"/>
          </a:p>
          <a:p>
            <a:r>
              <a:rPr lang="en-GB" b="1" dirty="0"/>
              <a:t>Procedure:</a:t>
            </a:r>
          </a:p>
          <a:p>
            <a:pPr marL="228600" indent="-228600">
              <a:buAutoNum type="arabicPeriod"/>
            </a:pPr>
            <a:r>
              <a:rPr lang="en-GB" b="0" dirty="0"/>
              <a:t>Click to go through the explanation and examples. </a:t>
            </a:r>
          </a:p>
          <a:p>
            <a:pPr marL="228600" indent="-228600">
              <a:buAutoNum type="arabicPeriod"/>
            </a:pPr>
            <a:r>
              <a:rPr lang="en-GB" b="0" dirty="0"/>
              <a:t>Gaps are left to allow teachers to elicit the verb endings and Spanish sentences from students</a:t>
            </a:r>
          </a:p>
          <a:p>
            <a:pPr marL="228600" indent="-228600">
              <a:buAutoNum type="arabicPeriod"/>
            </a:pPr>
            <a:endParaRPr lang="en-GB" b="0" dirty="0"/>
          </a:p>
          <a:p>
            <a:pPr marL="0" indent="0">
              <a:buNone/>
            </a:pPr>
            <a:r>
              <a:rPr lang="en-GB" b="1" dirty="0"/>
              <a:t>Note: </a:t>
            </a:r>
            <a:r>
              <a:rPr lang="en-GB" b="0" dirty="0"/>
              <a:t>other known temporal adverbs could be elicited from students e.g. los lunes, </a:t>
            </a:r>
            <a:r>
              <a:rPr lang="en-GB" b="0" dirty="0" err="1"/>
              <a:t>cada</a:t>
            </a:r>
            <a:r>
              <a:rPr lang="en-GB" b="0" dirty="0"/>
              <a:t> día, </a:t>
            </a:r>
            <a:r>
              <a:rPr lang="en-GB" b="0" dirty="0" err="1"/>
              <a:t>cada</a:t>
            </a:r>
            <a:r>
              <a:rPr lang="en-GB" b="0" dirty="0"/>
              <a:t> lunes, </a:t>
            </a:r>
            <a:r>
              <a:rPr lang="en-GB" b="0" dirty="0" err="1"/>
              <a:t>generalmente</a:t>
            </a:r>
            <a:r>
              <a:rPr lang="en-GB" b="0" dirty="0"/>
              <a:t>, </a:t>
            </a:r>
            <a:r>
              <a:rPr lang="en-GB" b="0" dirty="0" err="1"/>
              <a:t>siempre</a:t>
            </a:r>
            <a:r>
              <a:rPr lang="en-GB" b="0" dirty="0"/>
              <a:t>, </a:t>
            </a:r>
            <a:r>
              <a:rPr lang="en-GB" b="0" dirty="0" err="1"/>
              <a:t>nunca</a:t>
            </a:r>
            <a:r>
              <a:rPr lang="en-GB" b="0" dirty="0"/>
              <a:t>, </a:t>
            </a:r>
            <a:r>
              <a:rPr lang="en-GB" b="0" dirty="0" err="1"/>
              <a:t>en</a:t>
            </a:r>
            <a:r>
              <a:rPr lang="en-GB" b="0" dirty="0"/>
              <a:t> </a:t>
            </a:r>
            <a:r>
              <a:rPr lang="en-GB" b="0" dirty="0" err="1"/>
              <a:t>este</a:t>
            </a:r>
            <a:r>
              <a:rPr lang="en-GB" b="0" dirty="0"/>
              <a:t> </a:t>
            </a:r>
            <a:r>
              <a:rPr lang="en-GB" b="0" dirty="0" err="1"/>
              <a:t>momento</a:t>
            </a:r>
            <a:r>
              <a:rPr lang="en-GB" b="0" dirty="0"/>
              <a:t>, el </a:t>
            </a:r>
            <a:r>
              <a:rPr lang="en-GB" b="0" dirty="0" err="1"/>
              <a:t>mes</a:t>
            </a:r>
            <a:r>
              <a:rPr lang="en-GB" b="0" dirty="0"/>
              <a:t> </a:t>
            </a:r>
            <a:r>
              <a:rPr lang="en-GB" b="0" dirty="0" err="1"/>
              <a:t>pasado</a:t>
            </a:r>
            <a:r>
              <a:rPr lang="en-GB" b="0" dirty="0"/>
              <a:t>, el primer día, </a:t>
            </a:r>
            <a:r>
              <a:rPr lang="en-GB" b="0" dirty="0" err="1"/>
              <a:t>hace</a:t>
            </a:r>
            <a:r>
              <a:rPr lang="en-GB" b="0" dirty="0"/>
              <a:t> + time. It may also be worth mentioning that some slight differences in temporal adverbial phrases can denote different time frames, for example ‘los lunes’ = on Mondays (present – habitual), ‘el lunes’ = on Monday (</a:t>
            </a:r>
            <a:r>
              <a:rPr lang="en-GB" b="0" dirty="0" err="1"/>
              <a:t>preterite</a:t>
            </a:r>
            <a:r>
              <a:rPr lang="en-GB" b="0" dirty="0"/>
              <a:t> – a specific moment in the past).  Also, students may expect time markers such as ‘hoy’ to refer to the present when actually it is referring to action that happened earlier today, in the past.</a:t>
            </a:r>
            <a:endParaRPr lang="en-GB" b="1" dirty="0"/>
          </a:p>
        </p:txBody>
      </p:sp>
      <p:sp>
        <p:nvSpPr>
          <p:cNvPr id="4" name="Slide Number Placeholder 3"/>
          <p:cNvSpPr>
            <a:spLocks noGrp="1"/>
          </p:cNvSpPr>
          <p:nvPr>
            <p:ph type="sldNum" sz="quarter" idx="10"/>
          </p:nvPr>
        </p:nvSpPr>
        <p:spPr/>
        <p:txBody>
          <a:bodyPr/>
          <a:lstStyle/>
          <a:p>
            <a:fld id="{E93EA887-9D3A-0842-88A4-9B47F35462CE}" type="slidenum">
              <a:rPr lang="en-US" smtClean="0"/>
              <a:t>22</a:t>
            </a:fld>
            <a:endParaRPr lang="en-US"/>
          </a:p>
        </p:txBody>
      </p:sp>
    </p:spTree>
    <p:extLst>
      <p:ext uri="{BB962C8B-B14F-4D97-AF65-F5344CB8AC3E}">
        <p14:creationId xmlns:p14="http://schemas.microsoft.com/office/powerpoint/2010/main" val="3208542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direct object pronouns ‘los’ and ‘las’.</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explanation and examples.</a:t>
            </a:r>
          </a:p>
          <a:p>
            <a:pPr marL="228600" indent="-228600">
              <a:buAutoNum type="arabicPeriod"/>
            </a:pPr>
            <a:r>
              <a:rPr lang="en-US" b="0" dirty="0"/>
              <a:t>Elicit the English translation for the Spanish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642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7 minutes</a:t>
            </a:r>
            <a:endParaRPr lang="es-GB" b="1" dirty="0"/>
          </a:p>
          <a:p>
            <a:endParaRPr lang="es-GB" b="1" dirty="0"/>
          </a:p>
          <a:p>
            <a:r>
              <a:rPr lang="es-GB" b="1" dirty="0"/>
              <a:t>Aim: </a:t>
            </a:r>
            <a:endParaRPr lang="es-GB" b="0" dirty="0"/>
          </a:p>
          <a:p>
            <a:pPr marL="285750" indent="-285750">
              <a:buAutoNum type="romanLcParenR"/>
            </a:pPr>
            <a:r>
              <a:rPr lang="es-GB" b="0" dirty="0"/>
              <a:t>to identify the tense of 1st person plural for –ar and –ir verbs by looking at the time expression.</a:t>
            </a:r>
          </a:p>
          <a:p>
            <a:pPr marL="285750" indent="-285750">
              <a:buAutoNum type="romanLcParenR"/>
            </a:pPr>
            <a:r>
              <a:rPr lang="es-GB" b="0" dirty="0"/>
              <a:t>to connect direct objects with the corresponding direct object pronouns according to gender.</a:t>
            </a:r>
            <a:endParaRPr lang="es-GB" b="1" dirty="0"/>
          </a:p>
          <a:p>
            <a:endParaRPr lang="es-GB" b="1" dirty="0"/>
          </a:p>
          <a:p>
            <a:r>
              <a:rPr lang="es-GB" b="1" dirty="0"/>
              <a:t>Procedure:</a:t>
            </a:r>
          </a:p>
          <a:p>
            <a:r>
              <a:rPr lang="es-GB" b="0" dirty="0"/>
              <a:t>1. Students read each phrase. First, they pay attention to the direct object pronoun and decide which noun is the correct one depending on its gender. </a:t>
            </a:r>
          </a:p>
          <a:p>
            <a:r>
              <a:rPr lang="es-GB" b="0" dirty="0"/>
              <a:t>2. Secondly, students will look for the time expression to know whether the verb refers to the present or to the past.</a:t>
            </a:r>
          </a:p>
          <a:p>
            <a:r>
              <a:rPr lang="es-GB" b="0" dirty="0"/>
              <a:t>3. Teacher shows answers one by one.</a:t>
            </a:r>
          </a:p>
          <a:p>
            <a:r>
              <a:rPr lang="es-GB" b="0" dirty="0"/>
              <a:t>4. Students can be encouraged to provide an oral translation of each sentence.</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24</a:t>
            </a:fld>
            <a:endParaRPr lang="en-US"/>
          </a:p>
        </p:txBody>
      </p:sp>
    </p:spTree>
    <p:extLst>
      <p:ext uri="{BB962C8B-B14F-4D97-AF65-F5344CB8AC3E}">
        <p14:creationId xmlns:p14="http://schemas.microsoft.com/office/powerpoint/2010/main" val="2389575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[1/2]</a:t>
            </a:r>
          </a:p>
          <a:p>
            <a:r>
              <a:rPr lang="es-GB" b="1" dirty="0"/>
              <a:t>Timing: </a:t>
            </a:r>
            <a:r>
              <a:rPr lang="es-GB" b="0" dirty="0"/>
              <a:t>10 minutes</a:t>
            </a:r>
            <a:endParaRPr lang="es-GB" b="1" dirty="0"/>
          </a:p>
          <a:p>
            <a:endParaRPr lang="es-GB" b="1" dirty="0"/>
          </a:p>
          <a:p>
            <a:r>
              <a:rPr lang="es-GB" b="1" dirty="0"/>
              <a:t>Aim:</a:t>
            </a:r>
          </a:p>
          <a:p>
            <a:pPr marL="285750" indent="-285750">
              <a:buAutoNum type="romanLcParenR"/>
            </a:pPr>
            <a:r>
              <a:rPr lang="es-GB" b="0" dirty="0"/>
              <a:t>to practise the connection between the direct object pronouns “los” and “las” and their posibble corresponding nouns depending on their gender.</a:t>
            </a:r>
          </a:p>
          <a:p>
            <a:pPr marL="285750" indent="-285750">
              <a:buAutoNum type="romanLcParenR"/>
            </a:pPr>
            <a:r>
              <a:rPr lang="es-GB" b="0" dirty="0"/>
              <a:t>to identify the tense of verbs in the 1st person plural.</a:t>
            </a:r>
            <a:endParaRPr lang="es-GB" b="1" dirty="0"/>
          </a:p>
          <a:p>
            <a:endParaRPr lang="es-GB" b="1" dirty="0"/>
          </a:p>
          <a:p>
            <a:r>
              <a:rPr lang="es-GB" b="1" dirty="0"/>
              <a:t>Procedure:</a:t>
            </a:r>
          </a:p>
          <a:p>
            <a:pPr marL="228600" indent="-228600">
              <a:buAutoNum type="arabicPeriod"/>
            </a:pPr>
            <a:r>
              <a:rPr lang="es-GB" b="0" dirty="0"/>
              <a:t>Students work in pairs. Each of them writes 5 phrases. They must choose an option (A or B) and use a direct object pronoun (“los” or “las”). They must also use a verb in the 1st person plural.</a:t>
            </a:r>
          </a:p>
          <a:p>
            <a:pPr marL="228600" indent="-228600">
              <a:buAutoNum type="arabicPeriod"/>
            </a:pPr>
            <a:r>
              <a:rPr lang="es-GB" b="0" dirty="0"/>
              <a:t>Then, student A reads out their sentences to student B. Student B ticks the correct options on the grid.</a:t>
            </a:r>
          </a:p>
          <a:p>
            <a:pPr marL="228600" indent="-228600">
              <a:buAutoNum type="arabicPeriod"/>
            </a:pPr>
            <a:r>
              <a:rPr lang="es-GB" b="0" dirty="0"/>
              <a:t>After this, students swap roles.</a:t>
            </a:r>
          </a:p>
          <a:p>
            <a:pPr marL="228600" indent="-228600">
              <a:buAutoNum type="arabicPeriod"/>
            </a:pPr>
            <a:r>
              <a:rPr lang="es-GB" b="0" dirty="0"/>
              <a:t>Finally, students compare their phrases and their answers to see if they are correct.</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25</a:t>
            </a:fld>
            <a:endParaRPr lang="en-US"/>
          </a:p>
        </p:txBody>
      </p:sp>
    </p:spTree>
    <p:extLst>
      <p:ext uri="{BB962C8B-B14F-4D97-AF65-F5344CB8AC3E}">
        <p14:creationId xmlns:p14="http://schemas.microsoft.com/office/powerpoint/2010/main" val="1754931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[2/2] SHOW DURING ACTIVITY</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26</a:t>
            </a:fld>
            <a:endParaRPr lang="en-US"/>
          </a:p>
        </p:txBody>
      </p:sp>
    </p:spTree>
    <p:extLst>
      <p:ext uri="{BB962C8B-B14F-4D97-AF65-F5344CB8AC3E}">
        <p14:creationId xmlns:p14="http://schemas.microsoft.com/office/powerpoint/2010/main" val="1489260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[3/3] PRINTABLE TABLE.</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27</a:t>
            </a:fld>
            <a:endParaRPr lang="en-US"/>
          </a:p>
        </p:txBody>
      </p:sp>
    </p:spTree>
    <p:extLst>
      <p:ext uri="{BB962C8B-B14F-4D97-AF65-F5344CB8AC3E}">
        <p14:creationId xmlns:p14="http://schemas.microsoft.com/office/powerpoint/2010/main" val="1477726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Consolidation of various </a:t>
            </a:r>
            <a:r>
              <a:rPr lang="en-GB" b="0" baseline="0" dirty="0"/>
              <a:t>SSCs</a:t>
            </a:r>
          </a:p>
          <a:p>
            <a:pPr marL="0" indent="0">
              <a:buFontTx/>
              <a:buNone/>
            </a:pPr>
            <a:r>
              <a:rPr lang="en-GB" b="0" baseline="0" dirty="0"/>
              <a:t>Consolidation of the use of present tense for future</a:t>
            </a:r>
          </a:p>
          <a:p>
            <a:pPr marL="0" indent="0">
              <a:buFontTx/>
              <a:buNone/>
            </a:pPr>
            <a:r>
              <a:rPr lang="en-GB" b="0" baseline="0" dirty="0"/>
              <a:t>Consolidation of all personal forms of the verb “</a:t>
            </a:r>
            <a:r>
              <a:rPr lang="en-GB" b="0" baseline="0" dirty="0" err="1"/>
              <a:t>ir</a:t>
            </a:r>
            <a:r>
              <a:rPr lang="en-GB" b="0" baseline="0" dirty="0"/>
              <a:t>”</a:t>
            </a:r>
          </a:p>
          <a:p>
            <a:pPr marL="0" indent="0">
              <a:buFontTx/>
              <a:buNone/>
            </a:pPr>
            <a:r>
              <a:rPr lang="en-GB" b="0" baseline="0" dirty="0"/>
              <a:t>Consolidation of the use of para as ‘for’ and ‘in order to’</a:t>
            </a:r>
          </a:p>
          <a:p>
            <a:pPr marL="0" indent="0">
              <a:buFontTx/>
              <a:buNone/>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dirty="0">
                <a:solidFill>
                  <a:schemeClr val="tx1"/>
                </a:solidFill>
                <a:effectLst/>
                <a:latin typeface="+mn-lt"/>
                <a:ea typeface="Calibri"/>
                <a:cs typeface="Calibri"/>
                <a:sym typeface="Calibri"/>
              </a:rPr>
              <a:t>Revision of a range of KS3 vocabulary: </a:t>
            </a:r>
            <a:r>
              <a:rPr lang="es-ES" dirty="0"/>
              <a:t>probar [959]; invitar [820]; nadar [3605]; mostrar [330]; cenar [3087];</a:t>
            </a:r>
            <a:r>
              <a:rPr lang="es-ES" sz="1200" dirty="0"/>
              <a:t> </a:t>
            </a:r>
            <a:r>
              <a:rPr lang="es-ES" dirty="0"/>
              <a:t>camiseta [4130]; gafas [&gt;5000]; pelota [2270]; carretera [1718]; avión [1399]; campo² [342]; mundo [123]; bonito [891]; antiguo [446]</a:t>
            </a:r>
            <a:r>
              <a:rPr lang="es-ES" sz="1200" dirty="0"/>
              <a:t>; </a:t>
            </a:r>
            <a:r>
              <a:rPr lang="es-ES" dirty="0"/>
              <a:t>por todas partes[ parte-92]; ahora mismo [81]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accent5">
                    <a:lumMod val="50000"/>
                  </a:schemeClr>
                </a:solidFill>
              </a:rPr>
              <a:t>9.3.2.3: </a:t>
            </a:r>
            <a:r>
              <a:rPr lang="es-ES" sz="1200" dirty="0">
                <a:solidFill>
                  <a:schemeClr val="accent5">
                    <a:lumMod val="50000"/>
                  </a:schemeClr>
                </a:solidFill>
              </a:rPr>
              <a:t>faltar [524]; cola [1867]; hambre [1262]; talla [4026]; sitio [477]; recuerdo [771]; restaurante [2636]; maravilloso [1526]; aire [401]; por supuesto [529]; sed [N/A]; México [N/A]; ese [35]; esa [35]; esos, esas [35]; gratis [&gt;5000]; roto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accent5">
                    <a:lumMod val="50000"/>
                  </a:schemeClr>
                </a:solidFill>
              </a:rPr>
              <a:t>9.3.1.3: </a:t>
            </a:r>
            <a:r>
              <a:rPr lang="es-ES" sz="1200" dirty="0">
                <a:solidFill>
                  <a:schemeClr val="accent5">
                    <a:lumMod val="50000"/>
                  </a:schemeClr>
                </a:solidFill>
              </a:rPr>
              <a:t>era [7]; eras [7]; escritor [864]; artista [817]; dueño [1239]; metro [798]; agradable [1997];  transporte [1400]; moderno [861]; posible [427];  popular [790]; normal [1000]; optimista [1025]; cierto[159]; buen [103]; gran [66]; mal [360]; único² [213]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35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200" b="1" i="0" u="none" strike="noStrike" kern="1200" dirty="0" err="1">
                <a:solidFill>
                  <a:schemeClr val="tx1"/>
                </a:solidFill>
                <a:effectLst/>
                <a:latin typeface="+mn-lt"/>
                <a:ea typeface="+mn-ea"/>
                <a:cs typeface="+mn-cs"/>
              </a:rPr>
              <a:t>Timing</a:t>
            </a:r>
            <a:r>
              <a:rPr lang="es-ES" sz="1200" b="1"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6 minutes [1/4]</a:t>
            </a:r>
            <a:endParaRPr lang="es-ES" b="0" dirty="0">
              <a:effectLst/>
            </a:endParaRPr>
          </a:p>
          <a:p>
            <a:pPr rtl="0"/>
            <a:r>
              <a:rPr lang="es-ES" b="0" dirty="0">
                <a:effectLst/>
              </a:rPr>
              <a:t/>
            </a:r>
            <a:br>
              <a:rPr lang="es-ES" b="0" dirty="0">
                <a:effectLst/>
              </a:rPr>
            </a:br>
            <a:r>
              <a:rPr lang="es-ES" sz="1200" b="1" i="0" u="none" strike="noStrike" kern="1200" dirty="0" err="1">
                <a:solidFill>
                  <a:schemeClr val="tx1"/>
                </a:solidFill>
                <a:effectLst/>
                <a:latin typeface="+mn-lt"/>
                <a:ea typeface="+mn-ea"/>
                <a:cs typeface="+mn-cs"/>
              </a:rPr>
              <a:t>Aim</a:t>
            </a:r>
            <a:r>
              <a:rPr lang="es-ES" sz="1200" b="1"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Oral and </a:t>
            </a:r>
            <a:r>
              <a:rPr lang="es-ES" sz="1200" b="0" i="0" u="none" strike="noStrike" kern="1200" dirty="0" err="1">
                <a:solidFill>
                  <a:schemeClr val="tx1"/>
                </a:solidFill>
                <a:effectLst/>
                <a:latin typeface="+mn-lt"/>
                <a:ea typeface="+mn-ea"/>
                <a:cs typeface="+mn-cs"/>
              </a:rPr>
              <a:t>written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production</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this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week’s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revisited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vocabulary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circumlocution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practice</a:t>
            </a:r>
            <a:r>
              <a:rPr lang="es-ES" sz="1200" b="0" i="0" u="none" strike="noStrike" kern="1200" dirty="0">
                <a:solidFill>
                  <a:schemeClr val="tx1"/>
                </a:solidFill>
                <a:effectLst/>
                <a:latin typeface="+mn-lt"/>
                <a:ea typeface="+mn-ea"/>
                <a:cs typeface="+mn-cs"/>
              </a:rPr>
              <a:t>.</a:t>
            </a:r>
            <a:endParaRPr lang="es-ES" b="0" dirty="0">
              <a:effectLst/>
            </a:endParaRPr>
          </a:p>
          <a:p>
            <a:pPr rtl="0"/>
            <a:r>
              <a:rPr lang="es-ES" b="0" dirty="0">
                <a:effectLst/>
              </a:rPr>
              <a:t/>
            </a:r>
            <a:br>
              <a:rPr lang="es-ES" b="0" dirty="0">
                <a:effectLst/>
              </a:rPr>
            </a:br>
            <a:r>
              <a:rPr lang="es-ES" sz="1200" b="1" i="0" u="none" strike="noStrike" kern="1200" dirty="0" err="1">
                <a:solidFill>
                  <a:schemeClr val="tx1"/>
                </a:solidFill>
                <a:effectLst/>
                <a:latin typeface="+mn-lt"/>
                <a:ea typeface="+mn-ea"/>
                <a:cs typeface="+mn-cs"/>
              </a:rPr>
              <a:t>Procedure</a:t>
            </a:r>
            <a:r>
              <a:rPr lang="es-ES" sz="1200" b="1" i="0" u="none" strike="noStrike" kern="1200" dirty="0">
                <a:solidFill>
                  <a:schemeClr val="tx1"/>
                </a:solidFill>
                <a:effectLst/>
                <a:latin typeface="+mn-lt"/>
                <a:ea typeface="+mn-ea"/>
                <a:cs typeface="+mn-cs"/>
              </a:rPr>
              <a:t>:</a:t>
            </a:r>
            <a:br>
              <a:rPr lang="es-ES" sz="1200" b="1" i="0" u="none" strike="noStrike"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1. </a:t>
            </a:r>
            <a:r>
              <a:rPr lang="es-ES" sz="1200" b="0" i="0" u="none" strike="noStrike" kern="1200" dirty="0" err="1">
                <a:solidFill>
                  <a:schemeClr val="tx1"/>
                </a:solidFill>
                <a:effectLst/>
                <a:latin typeface="+mn-lt"/>
                <a:ea typeface="+mn-ea"/>
                <a:cs typeface="+mn-cs"/>
              </a:rPr>
              <a:t>Explain</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students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that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they</a:t>
            </a:r>
            <a:r>
              <a:rPr lang="es-ES" sz="1200" b="0" i="0" u="none" strike="noStrike" kern="1200" dirty="0">
                <a:solidFill>
                  <a:schemeClr val="tx1"/>
                </a:solidFill>
                <a:effectLst/>
                <a:latin typeface="+mn-lt"/>
                <a:ea typeface="+mn-ea"/>
                <a:cs typeface="+mn-cs"/>
              </a:rPr>
              <a:t> are </a:t>
            </a:r>
            <a:r>
              <a:rPr lang="es-ES" sz="1200" b="0" i="0" u="none" strike="noStrike" kern="1200" dirty="0" err="1">
                <a:solidFill>
                  <a:schemeClr val="tx1"/>
                </a:solidFill>
                <a:effectLst/>
                <a:latin typeface="+mn-lt"/>
                <a:ea typeface="+mn-ea"/>
                <a:cs typeface="+mn-cs"/>
              </a:rPr>
              <a:t>going</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play</a:t>
            </a:r>
            <a:r>
              <a:rPr lang="es-ES" sz="1200" b="0" i="0" u="none" strike="noStrike" kern="1200" dirty="0">
                <a:solidFill>
                  <a:schemeClr val="tx1"/>
                </a:solidFill>
                <a:effectLst/>
                <a:latin typeface="+mn-lt"/>
                <a:ea typeface="+mn-ea"/>
                <a:cs typeface="+mn-cs"/>
              </a:rPr>
              <a:t> a </a:t>
            </a:r>
            <a:r>
              <a:rPr lang="es-ES" sz="1200" b="0" i="0" u="none" strike="noStrike" kern="1200" dirty="0" err="1">
                <a:solidFill>
                  <a:schemeClr val="tx1"/>
                </a:solidFill>
                <a:effectLst/>
                <a:latin typeface="+mn-lt"/>
                <a:ea typeface="+mn-ea"/>
                <a:cs typeface="+mn-cs"/>
              </a:rPr>
              <a:t>game</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Articulate</a:t>
            </a:r>
            <a:r>
              <a:rPr lang="es-ES" sz="1200" b="0" i="0" u="none" strike="noStrike" kern="1200" dirty="0">
                <a:solidFill>
                  <a:schemeClr val="tx1"/>
                </a:solidFill>
                <a:effectLst/>
                <a:latin typeface="+mn-lt"/>
                <a:ea typeface="+mn-ea"/>
                <a:cs typeface="+mn-cs"/>
              </a:rPr>
              <a:t> in </a:t>
            </a:r>
            <a:r>
              <a:rPr lang="es-ES" sz="1200" b="0" i="0" u="none" strike="noStrike" kern="1200" dirty="0" err="1">
                <a:solidFill>
                  <a:schemeClr val="tx1"/>
                </a:solidFill>
                <a:effectLst/>
                <a:latin typeface="+mn-lt"/>
                <a:ea typeface="+mn-ea"/>
                <a:cs typeface="+mn-cs"/>
              </a:rPr>
              <a:t>Spanish</a:t>
            </a:r>
            <a:r>
              <a:rPr lang="es-ES" sz="1200" b="0" i="0" u="none" strike="noStrike" kern="1200" dirty="0">
                <a:solidFill>
                  <a:schemeClr val="tx1"/>
                </a:solidFill>
                <a:effectLst/>
                <a:latin typeface="+mn-lt"/>
                <a:ea typeface="+mn-ea"/>
                <a:cs typeface="+mn-cs"/>
              </a:rPr>
              <a:t> in </a:t>
            </a:r>
            <a:r>
              <a:rPr lang="es-ES" sz="1200" b="0" i="0" u="none" strike="noStrike" kern="1200" dirty="0" err="1">
                <a:solidFill>
                  <a:schemeClr val="tx1"/>
                </a:solidFill>
                <a:effectLst/>
                <a:latin typeface="+mn-lt"/>
                <a:ea typeface="+mn-ea"/>
                <a:cs typeface="+mn-cs"/>
              </a:rPr>
              <a:t>groups</a:t>
            </a:r>
            <a:r>
              <a:rPr lang="es-ES" sz="1200" b="0" i="0" u="none" strike="noStrike" kern="1200" dirty="0">
                <a:solidFill>
                  <a:schemeClr val="tx1"/>
                </a:solidFill>
                <a:effectLst/>
                <a:latin typeface="+mn-lt"/>
                <a:ea typeface="+mn-ea"/>
                <a:cs typeface="+mn-cs"/>
              </a:rPr>
              <a:t> of 4.</a:t>
            </a:r>
            <a:br>
              <a:rPr lang="es-ES" sz="1200" b="0" i="0" u="none" strike="noStrike"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2. </a:t>
            </a:r>
            <a:r>
              <a:rPr lang="es-ES" sz="1200" b="0" i="0" u="none" strike="noStrike" kern="1200" dirty="0" err="1">
                <a:solidFill>
                  <a:schemeClr val="tx1"/>
                </a:solidFill>
                <a:effectLst/>
                <a:latin typeface="+mn-lt"/>
                <a:ea typeface="+mn-ea"/>
                <a:cs typeface="+mn-cs"/>
              </a:rPr>
              <a:t>First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students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make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their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own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game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cards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by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translating</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words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this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slide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into</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Spanish</a:t>
            </a:r>
            <a:r>
              <a:rPr lang="es-ES" sz="1200" b="0" i="0" u="none" strike="noStrike" kern="1200" dirty="0">
                <a:solidFill>
                  <a:schemeClr val="tx1"/>
                </a:solidFill>
                <a:effectLst/>
                <a:latin typeface="+mn-lt"/>
                <a:ea typeface="+mn-ea"/>
                <a:cs typeface="+mn-cs"/>
              </a:rPr>
              <a:t> (3 minutes).</a:t>
            </a:r>
            <a:endParaRPr lang="es-ES" b="0" dirty="0">
              <a:effectLst/>
            </a:endParaRPr>
          </a:p>
          <a:p>
            <a:pPr rtl="0"/>
            <a:r>
              <a:rPr lang="es-ES" sz="1200" b="0" i="0" u="none" strike="noStrike" kern="1200" dirty="0">
                <a:solidFill>
                  <a:schemeClr val="tx1"/>
                </a:solidFill>
                <a:effectLst/>
                <a:latin typeface="+mn-lt"/>
                <a:ea typeface="+mn-ea"/>
                <a:cs typeface="+mn-cs"/>
              </a:rPr>
              <a:t>3. </a:t>
            </a:r>
            <a:r>
              <a:rPr lang="es-ES" sz="1200" b="0" i="0" u="none" strike="noStrike" kern="1200" dirty="0" err="1">
                <a:solidFill>
                  <a:schemeClr val="tx1"/>
                </a:solidFill>
                <a:effectLst/>
                <a:latin typeface="+mn-lt"/>
                <a:ea typeface="+mn-ea"/>
                <a:cs typeface="+mn-cs"/>
              </a:rPr>
              <a:t>Click</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reveal</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answers</a:t>
            </a:r>
            <a:r>
              <a:rPr lang="es-ES" sz="1200" b="0" i="0" u="none" strike="noStrike" kern="1200" dirty="0">
                <a:solidFill>
                  <a:schemeClr val="tx1"/>
                </a:solidFill>
                <a:effectLst/>
                <a:latin typeface="+mn-lt"/>
                <a:ea typeface="+mn-ea"/>
                <a:cs typeface="+mn-cs"/>
              </a:rPr>
              <a:t>.</a:t>
            </a:r>
            <a:endParaRPr lang="es-ES" b="0" dirty="0">
              <a:effectLst/>
            </a:endParaRPr>
          </a:p>
          <a:p>
            <a:pPr rtl="0"/>
            <a:r>
              <a:rPr lang="es-ES" sz="1200" b="0" i="0" u="none" strike="noStrike" kern="1200" dirty="0">
                <a:solidFill>
                  <a:schemeClr val="tx1"/>
                </a:solidFill>
                <a:effectLst/>
                <a:latin typeface="+mn-lt"/>
                <a:ea typeface="+mn-ea"/>
                <a:cs typeface="+mn-cs"/>
              </a:rPr>
              <a:t>4. </a:t>
            </a:r>
            <a:r>
              <a:rPr lang="es-ES" sz="1200" b="0" i="0" u="none" strike="noStrike" kern="1200" dirty="0" err="1">
                <a:solidFill>
                  <a:schemeClr val="tx1"/>
                </a:solidFill>
                <a:effectLst/>
                <a:latin typeface="+mn-lt"/>
                <a:ea typeface="+mn-ea"/>
                <a:cs typeface="+mn-cs"/>
              </a:rPr>
              <a:t>Move</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next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slide</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present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oral </a:t>
            </a:r>
            <a:r>
              <a:rPr lang="es-ES" sz="1200" b="0" i="0" u="none" strike="noStrike" kern="1200" dirty="0" err="1">
                <a:solidFill>
                  <a:schemeClr val="tx1"/>
                </a:solidFill>
                <a:effectLst/>
                <a:latin typeface="+mn-lt"/>
                <a:ea typeface="+mn-ea"/>
                <a:cs typeface="+mn-cs"/>
              </a:rPr>
              <a:t>part</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task</a:t>
            </a:r>
            <a:r>
              <a:rPr lang="es-ES" sz="1200" b="0" i="0" u="none" strike="noStrike" kern="1200" dirty="0">
                <a:solidFill>
                  <a:schemeClr val="tx1"/>
                </a:solidFill>
                <a:effectLst/>
                <a:latin typeface="+mn-lt"/>
                <a:ea typeface="+mn-ea"/>
                <a:cs typeface="+mn-cs"/>
              </a:rPr>
              <a:t>.</a:t>
            </a:r>
            <a:endParaRPr lang="es-ES" b="0" dirty="0">
              <a:effectLst/>
            </a:endParaRPr>
          </a:p>
          <a:p>
            <a:r>
              <a:rPr lang="es-ES" dirty="0"/>
              <a:t/>
            </a:r>
            <a:br>
              <a:rPr lang="es-ES" dirty="0"/>
            </a:br>
            <a:endParaRPr lang="es-E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CE7C01C-0B78-B247-812C-C32840C4290B}" type="slidenum">
              <a:rPr lang="en-US" smtClean="0"/>
              <a:t>29</a:t>
            </a:fld>
            <a:endParaRPr lang="en-US"/>
          </a:p>
        </p:txBody>
      </p:sp>
    </p:spTree>
    <p:extLst>
      <p:ext uri="{BB962C8B-B14F-4D97-AF65-F5344CB8AC3E}">
        <p14:creationId xmlns:p14="http://schemas.microsoft.com/office/powerpoint/2010/main" val="3905768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OPTIONAL</a:t>
            </a:r>
          </a:p>
          <a:p>
            <a:r>
              <a:rPr lang="en-GB" b="1"/>
              <a:t>Timing</a:t>
            </a:r>
            <a:r>
              <a:rPr lang="en-GB" b="1" dirty="0"/>
              <a:t>: </a:t>
            </a:r>
            <a:r>
              <a:rPr lang="en-GB" b="0" dirty="0"/>
              <a:t>10 minutes</a:t>
            </a:r>
            <a:br>
              <a:rPr lang="en-GB" b="0" dirty="0"/>
            </a:br>
            <a:r>
              <a:rPr lang="en-GB" b="1" dirty="0"/>
              <a:t/>
            </a:r>
            <a:br>
              <a:rPr lang="en-GB" b="1" dirty="0"/>
            </a:br>
            <a:r>
              <a:rPr lang="en-GB" b="1" dirty="0"/>
              <a:t>Aims: </a:t>
            </a:r>
            <a:br>
              <a:rPr lang="en-GB" b="1" dirty="0"/>
            </a:br>
            <a:r>
              <a:rPr lang="en-GB" b="0" dirty="0" err="1"/>
              <a:t>i</a:t>
            </a:r>
            <a:r>
              <a:rPr lang="en-GB" b="0" dirty="0"/>
              <a:t>) to review the homework task set last week</a:t>
            </a:r>
            <a:r>
              <a:rPr lang="en-GB" b="0" baseline="0" dirty="0"/>
              <a:t> (9.3.2.6).</a:t>
            </a:r>
            <a:endParaRPr lang="en-GB" b="0" dirty="0"/>
          </a:p>
          <a:p>
            <a:r>
              <a:rPr lang="en-GB" b="0" dirty="0"/>
              <a:t>ii) to develop fluency in decoding by reading aloud the student versions</a:t>
            </a:r>
            <a:r>
              <a:rPr lang="en-GB" b="0" baseline="0" dirty="0"/>
              <a:t>.</a:t>
            </a:r>
            <a:r>
              <a:rPr lang="en-GB" b="0" dirty="0"/>
              <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r>
              <a:rPr lang="en-GB" dirty="0"/>
              <a:t/>
            </a:r>
            <a:br>
              <a:rPr lang="en-GB" dirty="0"/>
            </a:br>
            <a:r>
              <a:rPr lang="en-GB" dirty="0"/>
              <a:t/>
            </a:r>
            <a:br>
              <a:rPr lang="en-GB" dirty="0"/>
            </a:br>
            <a:r>
              <a:rPr lang="en-GB" b="1" dirty="0"/>
              <a:t>Procedure:</a:t>
            </a:r>
            <a:r>
              <a:rPr lang="en-GB" dirty="0"/>
              <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8660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rtl="0"/>
            <a:r>
              <a:rPr lang="es-ES" sz="1200" b="1" i="0" u="none" strike="noStrike" kern="1200" dirty="0" err="1">
                <a:solidFill>
                  <a:schemeClr val="tx1"/>
                </a:solidFill>
                <a:effectLst/>
                <a:latin typeface="+mn-lt"/>
                <a:ea typeface="+mn-ea"/>
                <a:cs typeface="+mn-cs"/>
              </a:rPr>
              <a:t>Timing</a:t>
            </a:r>
            <a:r>
              <a:rPr lang="es-ES" sz="1200" b="1"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6 minutes</a:t>
            </a:r>
          </a:p>
          <a:p>
            <a:pPr rtl="0"/>
            <a:r>
              <a:rPr lang="es-ES" b="0" dirty="0">
                <a:effectLst/>
              </a:rPr>
              <a:t/>
            </a:r>
            <a:br>
              <a:rPr lang="es-ES" b="0" dirty="0">
                <a:effectLst/>
              </a:rPr>
            </a:br>
            <a:r>
              <a:rPr lang="es-ES" sz="1200" b="1" i="0" u="none" strike="noStrike" kern="1200" dirty="0" err="1">
                <a:solidFill>
                  <a:schemeClr val="tx1"/>
                </a:solidFill>
                <a:effectLst/>
                <a:latin typeface="+mn-lt"/>
                <a:ea typeface="+mn-ea"/>
                <a:cs typeface="+mn-cs"/>
              </a:rPr>
              <a:t>Aim</a:t>
            </a:r>
            <a:r>
              <a:rPr lang="es-ES" sz="1200" b="1"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Oral and </a:t>
            </a:r>
            <a:r>
              <a:rPr lang="es-ES" sz="1200" b="0" i="0" u="none" strike="noStrike" kern="1200" dirty="0" err="1">
                <a:solidFill>
                  <a:schemeClr val="tx1"/>
                </a:solidFill>
                <a:effectLst/>
                <a:latin typeface="+mn-lt"/>
                <a:ea typeface="+mn-ea"/>
                <a:cs typeface="+mn-cs"/>
              </a:rPr>
              <a:t>written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production</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this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week’s</a:t>
            </a:r>
            <a:r>
              <a:rPr lang="es-ES" sz="1200" b="0" i="0" u="none" strike="noStrike" kern="1200" dirty="0">
                <a:solidFill>
                  <a:schemeClr val="tx1"/>
                </a:solidFill>
                <a:effectLst/>
                <a:latin typeface="+mn-lt"/>
                <a:ea typeface="+mn-ea"/>
                <a:cs typeface="+mn-cs"/>
              </a:rPr>
              <a:t> new and </a:t>
            </a:r>
            <a:r>
              <a:rPr lang="es-ES" sz="1200" b="0" i="0" u="none" strike="noStrike" kern="1200" dirty="0" err="1">
                <a:solidFill>
                  <a:schemeClr val="tx1"/>
                </a:solidFill>
                <a:effectLst/>
                <a:latin typeface="+mn-lt"/>
                <a:ea typeface="+mn-ea"/>
                <a:cs typeface="+mn-cs"/>
              </a:rPr>
              <a:t>revisited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vocabulary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circumlocution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practice</a:t>
            </a:r>
            <a:r>
              <a:rPr lang="es-ES" sz="1200" b="0" i="0" u="none" strike="noStrike" kern="1200" dirty="0">
                <a:solidFill>
                  <a:schemeClr val="tx1"/>
                </a:solidFill>
                <a:effectLst/>
                <a:latin typeface="+mn-lt"/>
                <a:ea typeface="+mn-ea"/>
                <a:cs typeface="+mn-cs"/>
              </a:rPr>
              <a:t>.</a:t>
            </a:r>
            <a:endParaRPr lang="es-ES" b="0" dirty="0">
              <a:effectLst/>
            </a:endParaRPr>
          </a:p>
          <a:p>
            <a:pPr rtl="0"/>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task can be done with three levels of challenge: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High challenge: Students take a Spanish word and describe it in Spanish without the aid of additional clues.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Medium challenge: Students translate the printed English clues (slide 29) to their partner, who guesses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Low challenge: Students can read the printed Spanish clues to their partner (slide 30), who guesses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Students work in pairs together with another pair.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 first player in each pair chooses a word on the list and tries to describe it without using the word itself (use the example on the slide to demonstrate).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listening player in each pair tries to guess which word on the list is being described. They can have two guesses at most! If the word is guessed correctly, it is crossed off the list and the team scores a point. The opposing team can police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Play passes to the listening player who now chooses a new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Students repeat steps 2-4 for a total of three minutes. The easiest words will be snapped up first, so the game gets harder as it goes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The team with the most points after 3 minutes is the winner.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Spanish): </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medio [395]</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776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chemeClr val="tx1"/>
                </a:solidFill>
                <a:effectLst/>
                <a:latin typeface="+mn-lt"/>
                <a:ea typeface="+mn-ea"/>
                <a:cs typeface="+mn-cs"/>
              </a:rPr>
              <a:t>[3/4] </a:t>
            </a:r>
            <a:r>
              <a:rPr lang="es-ES" sz="1200" b="1" i="0" u="none" strike="noStrike" kern="1200" dirty="0" err="1">
                <a:solidFill>
                  <a:schemeClr val="tx1"/>
                </a:solidFill>
                <a:effectLst/>
                <a:latin typeface="+mn-lt"/>
                <a:ea typeface="+mn-ea"/>
                <a:cs typeface="+mn-cs"/>
              </a:rPr>
              <a:t>For</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printing</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clues</a:t>
            </a:r>
            <a:r>
              <a:rPr lang="es-ES" sz="1200" b="1" i="0" u="none" strike="noStrike" kern="1200" dirty="0">
                <a:solidFill>
                  <a:schemeClr val="tx1"/>
                </a:solidFill>
                <a:effectLst/>
                <a:latin typeface="+mn-lt"/>
                <a:ea typeface="+mn-ea"/>
                <a:cs typeface="+mn-cs"/>
              </a:rPr>
              <a:t> in English </a:t>
            </a:r>
            <a:endParaRPr lang="es-ES" b="0" dirty="0">
              <a:effectLst/>
            </a:endParaRPr>
          </a:p>
          <a:p>
            <a:pPr rtl="0"/>
            <a:endParaRPr lang="es-ES" b="0" dirty="0">
              <a:effectLst/>
            </a:endParaRPr>
          </a:p>
          <a:p>
            <a:pPr rtl="0"/>
            <a:r>
              <a:rPr lang="es-ES" b="0" dirty="0">
                <a:effectLst/>
              </a:rPr>
              <a:t/>
            </a:r>
            <a:br>
              <a:rPr lang="es-ES" b="0" dirty="0">
                <a:effectLst/>
              </a:rPr>
            </a:br>
            <a:r>
              <a:rPr lang="es-ES" dirty="0"/>
              <a:t/>
            </a:r>
            <a:br>
              <a:rPr lang="es-ES" dirty="0"/>
            </a:br>
            <a:endParaRPr lang="en-US" dirty="0"/>
          </a:p>
        </p:txBody>
      </p:sp>
      <p:sp>
        <p:nvSpPr>
          <p:cNvPr id="4" name="Slide Number Placeholder 3"/>
          <p:cNvSpPr>
            <a:spLocks noGrp="1"/>
          </p:cNvSpPr>
          <p:nvPr>
            <p:ph type="sldNum" sz="quarter" idx="5"/>
          </p:nvPr>
        </p:nvSpPr>
        <p:spPr/>
        <p:txBody>
          <a:bodyPr/>
          <a:lstStyle/>
          <a:p>
            <a:fld id="{BCE7C01C-0B78-B247-812C-C32840C4290B}" type="slidenum">
              <a:rPr lang="en-US" smtClean="0"/>
              <a:t>31</a:t>
            </a:fld>
            <a:endParaRPr lang="en-US"/>
          </a:p>
        </p:txBody>
      </p:sp>
    </p:spTree>
    <p:extLst>
      <p:ext uri="{BB962C8B-B14F-4D97-AF65-F5344CB8AC3E}">
        <p14:creationId xmlns:p14="http://schemas.microsoft.com/office/powerpoint/2010/main" val="1150571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chemeClr val="tx1"/>
                </a:solidFill>
                <a:effectLst/>
                <a:latin typeface="+mn-lt"/>
                <a:ea typeface="+mn-ea"/>
                <a:cs typeface="+mn-cs"/>
              </a:rPr>
              <a:t>[2/4]</a:t>
            </a:r>
            <a:r>
              <a:rPr lang="es-ES" sz="1200" b="0"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For</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printing</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clues</a:t>
            </a:r>
            <a:r>
              <a:rPr lang="es-ES" sz="1200" b="1" i="0" u="none" strike="noStrike" kern="1200" dirty="0">
                <a:solidFill>
                  <a:schemeClr val="tx1"/>
                </a:solidFill>
                <a:effectLst/>
                <a:latin typeface="+mn-lt"/>
                <a:ea typeface="+mn-ea"/>
                <a:cs typeface="+mn-cs"/>
              </a:rPr>
              <a:t> in </a:t>
            </a:r>
            <a:r>
              <a:rPr lang="es-ES" sz="1200" b="1" i="0" u="none" strike="noStrike" kern="1200" dirty="0" err="1">
                <a:solidFill>
                  <a:schemeClr val="tx1"/>
                </a:solidFill>
                <a:effectLst/>
                <a:latin typeface="+mn-lt"/>
                <a:ea typeface="+mn-ea"/>
                <a:cs typeface="+mn-cs"/>
              </a:rPr>
              <a:t>Spanish</a:t>
            </a:r>
            <a:r>
              <a:rPr lang="es-ES" sz="1200" b="1" i="0" u="none" strike="noStrike" kern="1200" dirty="0">
                <a:solidFill>
                  <a:schemeClr val="tx1"/>
                </a:solidFill>
                <a:effectLst/>
                <a:latin typeface="+mn-lt"/>
                <a:ea typeface="+mn-ea"/>
                <a:cs typeface="+mn-cs"/>
              </a:rPr>
              <a:t> </a:t>
            </a:r>
            <a:endParaRPr lang="es-ES" b="0" dirty="0">
              <a:effectLst/>
            </a:endParaRPr>
          </a:p>
          <a:p>
            <a:pPr rtl="0"/>
            <a:endParaRPr lang="es-E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CE7C01C-0B78-B247-812C-C32840C4290B}" type="slidenum">
              <a:rPr lang="en-US" smtClean="0"/>
              <a:t>32</a:t>
            </a:fld>
            <a:endParaRPr lang="en-US"/>
          </a:p>
        </p:txBody>
      </p:sp>
    </p:spTree>
    <p:extLst>
      <p:ext uri="{BB962C8B-B14F-4D97-AF65-F5344CB8AC3E}">
        <p14:creationId xmlns:p14="http://schemas.microsoft.com/office/powerpoint/2010/main" val="2755525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baseline="0" dirty="0"/>
              <a:t>Timing: </a:t>
            </a:r>
            <a:r>
              <a:rPr lang="en-GB" b="0" baseline="0" dirty="0"/>
              <a:t>4</a:t>
            </a:r>
            <a:r>
              <a:rPr lang="en-GB" baseline="0" dirty="0"/>
              <a:t> minutes</a:t>
            </a:r>
          </a:p>
          <a:p>
            <a:r>
              <a:rPr lang="en-GB" baseline="0" dirty="0"/>
              <a:t> </a:t>
            </a:r>
          </a:p>
          <a:p>
            <a:r>
              <a:rPr lang="en-GB" b="1" baseline="0" dirty="0"/>
              <a:t>Aim: </a:t>
            </a:r>
            <a:r>
              <a:rPr lang="en-GB" baseline="0" dirty="0"/>
              <a:t>to recall previously taught vocabulary.</a:t>
            </a:r>
          </a:p>
          <a:p>
            <a:pPr marL="228600" indent="-228600">
              <a:buAutoNum type="arabicPeriod"/>
            </a:pPr>
            <a:endParaRPr lang="en-GB" baseline="0" dirty="0"/>
          </a:p>
          <a:p>
            <a:pPr marL="0" indent="0">
              <a:buNone/>
            </a:pPr>
            <a:r>
              <a:rPr lang="en-GB" b="1" baseline="0" dirty="0"/>
              <a:t>Procedure:</a:t>
            </a:r>
          </a:p>
          <a:p>
            <a:pPr marL="0" indent="0">
              <a:buNone/>
            </a:pPr>
            <a:r>
              <a:rPr lang="es-ES" b="0" dirty="0"/>
              <a:t>1. </a:t>
            </a:r>
            <a:r>
              <a:rPr lang="es-ES" b="0" dirty="0" err="1"/>
              <a:t>Students</a:t>
            </a:r>
            <a:r>
              <a:rPr lang="es-ES" b="0" dirty="0"/>
              <a:t> </a:t>
            </a:r>
            <a:r>
              <a:rPr lang="es-ES" b="0" dirty="0" err="1"/>
              <a:t>read</a:t>
            </a:r>
            <a:r>
              <a:rPr lang="es-ES" b="0" dirty="0"/>
              <a:t> </a:t>
            </a:r>
            <a:r>
              <a:rPr lang="es-ES" b="0" dirty="0" err="1"/>
              <a:t>each</a:t>
            </a:r>
            <a:r>
              <a:rPr lang="es-ES" b="0" dirty="0"/>
              <a:t> set of 3 </a:t>
            </a:r>
            <a:r>
              <a:rPr lang="es-ES" b="0" dirty="0" err="1"/>
              <a:t>sentences</a:t>
            </a:r>
            <a:r>
              <a:rPr lang="es-ES" b="0" dirty="0"/>
              <a:t>, </a:t>
            </a:r>
            <a:r>
              <a:rPr lang="es-ES" b="0" dirty="0" err="1"/>
              <a:t>one</a:t>
            </a:r>
            <a:r>
              <a:rPr lang="es-ES" b="0" dirty="0"/>
              <a:t> </a:t>
            </a:r>
            <a:r>
              <a:rPr lang="es-ES" b="0" dirty="0" err="1"/>
              <a:t>by</a:t>
            </a:r>
            <a:r>
              <a:rPr lang="es-ES" b="0" dirty="0"/>
              <a:t> </a:t>
            </a:r>
            <a:r>
              <a:rPr lang="es-ES" b="0" dirty="0" err="1"/>
              <a:t>one</a:t>
            </a:r>
            <a:r>
              <a:rPr lang="es-ES" b="0" dirty="0"/>
              <a:t>. </a:t>
            </a:r>
            <a:r>
              <a:rPr lang="es-ES" b="0" dirty="0" err="1"/>
              <a:t>They</a:t>
            </a:r>
            <a:r>
              <a:rPr lang="es-ES" b="0" dirty="0"/>
              <a:t> </a:t>
            </a:r>
            <a:r>
              <a:rPr lang="es-ES" b="0" dirty="0" err="1"/>
              <a:t>have</a:t>
            </a:r>
            <a:r>
              <a:rPr lang="es-ES" b="0" dirty="0"/>
              <a:t> to decide </a:t>
            </a:r>
            <a:r>
              <a:rPr lang="es-ES" b="0" dirty="0" err="1"/>
              <a:t>which</a:t>
            </a:r>
            <a:r>
              <a:rPr lang="es-ES" b="0" dirty="0"/>
              <a:t> </a:t>
            </a:r>
            <a:r>
              <a:rPr lang="es-ES" b="0" dirty="0" err="1"/>
              <a:t>words</a:t>
            </a:r>
            <a:r>
              <a:rPr lang="es-ES" b="0" dirty="0"/>
              <a:t> </a:t>
            </a:r>
            <a:r>
              <a:rPr lang="es-ES" b="0" dirty="0" err="1"/>
              <a:t>from</a:t>
            </a:r>
            <a:r>
              <a:rPr lang="es-ES" b="0" dirty="0"/>
              <a:t> </a:t>
            </a:r>
            <a:r>
              <a:rPr lang="es-ES" b="0" dirty="0" err="1"/>
              <a:t>the</a:t>
            </a:r>
            <a:r>
              <a:rPr lang="es-ES" b="0" dirty="0"/>
              <a:t> box </a:t>
            </a:r>
            <a:r>
              <a:rPr lang="es-ES" b="0" dirty="0" err="1"/>
              <a:t>could</a:t>
            </a:r>
            <a:r>
              <a:rPr lang="es-ES" b="0" dirty="0"/>
              <a:t> </a:t>
            </a:r>
            <a:r>
              <a:rPr lang="es-ES" b="0" dirty="0" err="1"/>
              <a:t>fit</a:t>
            </a:r>
            <a:r>
              <a:rPr lang="es-ES" b="0" dirty="0"/>
              <a:t> in </a:t>
            </a:r>
            <a:r>
              <a:rPr lang="es-ES" b="0" dirty="0" err="1"/>
              <a:t>each</a:t>
            </a:r>
            <a:r>
              <a:rPr lang="es-ES" b="0" dirty="0"/>
              <a:t> gap. </a:t>
            </a:r>
            <a:r>
              <a:rPr lang="es-ES" b="0" dirty="0" err="1"/>
              <a:t>The</a:t>
            </a:r>
            <a:r>
              <a:rPr lang="es-ES" b="0" dirty="0"/>
              <a:t> </a:t>
            </a:r>
            <a:r>
              <a:rPr lang="es-ES" b="0" dirty="0" err="1"/>
              <a:t>objective</a:t>
            </a:r>
            <a:r>
              <a:rPr lang="es-ES" b="0" dirty="0"/>
              <a:t> </a:t>
            </a:r>
            <a:r>
              <a:rPr lang="es-ES" b="0" dirty="0" err="1"/>
              <a:t>is</a:t>
            </a:r>
            <a:r>
              <a:rPr lang="es-ES" b="0" dirty="0"/>
              <a:t> to </a:t>
            </a:r>
            <a:r>
              <a:rPr lang="es-ES" b="0" dirty="0" err="1"/>
              <a:t>find</a:t>
            </a:r>
            <a:r>
              <a:rPr lang="es-ES" b="0" dirty="0"/>
              <a:t> </a:t>
            </a:r>
            <a:r>
              <a:rPr lang="es-ES" b="0" dirty="0" err="1"/>
              <a:t>which</a:t>
            </a:r>
            <a:r>
              <a:rPr lang="es-ES" b="0" dirty="0"/>
              <a:t> </a:t>
            </a:r>
            <a:r>
              <a:rPr lang="es-ES" b="0" dirty="0" err="1"/>
              <a:t>is</a:t>
            </a:r>
            <a:r>
              <a:rPr lang="es-ES" b="0" dirty="0"/>
              <a:t> </a:t>
            </a:r>
            <a:r>
              <a:rPr lang="es-ES" b="0" dirty="0" err="1"/>
              <a:t>the</a:t>
            </a:r>
            <a:r>
              <a:rPr lang="es-ES" b="0" dirty="0"/>
              <a:t> </a:t>
            </a:r>
            <a:r>
              <a:rPr lang="es-ES" b="0" dirty="0" err="1"/>
              <a:t>word</a:t>
            </a:r>
            <a:r>
              <a:rPr lang="es-ES" b="0" dirty="0"/>
              <a:t> </a:t>
            </a:r>
            <a:r>
              <a:rPr lang="es-ES" b="0" dirty="0" err="1"/>
              <a:t>that</a:t>
            </a:r>
            <a:r>
              <a:rPr lang="es-ES" b="0" dirty="0"/>
              <a:t> </a:t>
            </a:r>
            <a:r>
              <a:rPr lang="es-ES" b="0" dirty="0" err="1"/>
              <a:t>fits</a:t>
            </a:r>
            <a:r>
              <a:rPr lang="es-ES" b="0" dirty="0"/>
              <a:t> in </a:t>
            </a:r>
            <a:r>
              <a:rPr lang="es-ES" b="0" dirty="0" err="1"/>
              <a:t>every</a:t>
            </a:r>
            <a:r>
              <a:rPr lang="es-ES" b="0" dirty="0"/>
              <a:t> gap.</a:t>
            </a:r>
          </a:p>
          <a:p>
            <a:pPr marL="0" indent="0">
              <a:buNone/>
            </a:pPr>
            <a:r>
              <a:rPr lang="es-ES" b="0" baseline="0" dirty="0"/>
              <a:t>2. </a:t>
            </a:r>
            <a:r>
              <a:rPr lang="es-ES" b="0" baseline="0" dirty="0" err="1"/>
              <a:t>Allow</a:t>
            </a:r>
            <a:r>
              <a:rPr lang="es-ES" b="0" baseline="0" dirty="0"/>
              <a:t> </a:t>
            </a:r>
            <a:r>
              <a:rPr lang="es-ES" b="0" baseline="0" dirty="0" err="1"/>
              <a:t>some</a:t>
            </a:r>
            <a:r>
              <a:rPr lang="es-ES" b="0" baseline="0" dirty="0"/>
              <a:t> time </a:t>
            </a:r>
            <a:r>
              <a:rPr lang="es-ES" b="0" baseline="0" dirty="0" err="1"/>
              <a:t>for</a:t>
            </a:r>
            <a:r>
              <a:rPr lang="es-ES" b="0" baseline="0" dirty="0"/>
              <a:t> </a:t>
            </a:r>
            <a:r>
              <a:rPr lang="es-ES" b="0" baseline="0" dirty="0" err="1"/>
              <a:t>students</a:t>
            </a:r>
            <a:r>
              <a:rPr lang="es-ES" b="0" baseline="0" dirty="0"/>
              <a:t> to come up </a:t>
            </a:r>
            <a:r>
              <a:rPr lang="es-ES" b="0" baseline="0" dirty="0" err="1"/>
              <a:t>with</a:t>
            </a:r>
            <a:r>
              <a:rPr lang="es-ES" b="0" baseline="0" dirty="0"/>
              <a:t> </a:t>
            </a:r>
            <a:r>
              <a:rPr lang="es-ES" b="0" baseline="0" dirty="0" err="1"/>
              <a:t>one</a:t>
            </a:r>
            <a:r>
              <a:rPr lang="es-ES" b="0" baseline="0" dirty="0"/>
              <a:t> </a:t>
            </a:r>
            <a:r>
              <a:rPr lang="es-ES" b="0" baseline="0" dirty="0" err="1"/>
              <a:t>option</a:t>
            </a:r>
            <a:r>
              <a:rPr lang="es-ES" b="0" baseline="0" dirty="0"/>
              <a:t> and </a:t>
            </a:r>
            <a:r>
              <a:rPr lang="es-ES" b="0" baseline="0" dirty="0" err="1"/>
              <a:t>click</a:t>
            </a:r>
            <a:r>
              <a:rPr lang="es-ES" b="0" baseline="0" dirty="0"/>
              <a:t> to </a:t>
            </a:r>
            <a:r>
              <a:rPr lang="es-ES" b="0" baseline="0" dirty="0" err="1"/>
              <a:t>reveal</a:t>
            </a:r>
            <a:r>
              <a:rPr lang="es-ES" b="0" baseline="0" dirty="0"/>
              <a:t> </a:t>
            </a:r>
            <a:r>
              <a:rPr lang="es-ES" b="0" baseline="0" dirty="0" err="1"/>
              <a:t>the</a:t>
            </a:r>
            <a:r>
              <a:rPr lang="es-ES" b="0" baseline="0" dirty="0"/>
              <a:t> </a:t>
            </a:r>
            <a:r>
              <a:rPr lang="es-ES" b="0" baseline="0" dirty="0" err="1"/>
              <a:t>answer</a:t>
            </a:r>
            <a:r>
              <a:rPr lang="es-ES" b="0" baseline="0" dirty="0"/>
              <a:t>.</a:t>
            </a:r>
            <a:endParaRPr lang="en-GB" b="0" baseline="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33</a:t>
            </a:fld>
            <a:endParaRPr lang="en-US"/>
          </a:p>
        </p:txBody>
      </p:sp>
    </p:spTree>
    <p:extLst>
      <p:ext uri="{BB962C8B-B14F-4D97-AF65-F5344CB8AC3E}">
        <p14:creationId xmlns:p14="http://schemas.microsoft.com/office/powerpoint/2010/main" val="1937022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r>
              <a:rPr lang="en-GB" baseline="0" dirty="0"/>
              <a:t> </a:t>
            </a:r>
          </a:p>
          <a:p>
            <a:r>
              <a:rPr lang="en-GB" b="1" baseline="0" dirty="0"/>
              <a:t>Aim: t</a:t>
            </a:r>
            <a:r>
              <a:rPr lang="en-GB" baseline="0" dirty="0"/>
              <a:t>o revisit the use of the present simple to talk about future actions.</a:t>
            </a:r>
          </a:p>
          <a:p>
            <a:pPr marL="228600" indent="-228600">
              <a:buAutoNum type="arabicPeriod"/>
            </a:pPr>
            <a:endParaRPr lang="en-GB" baseline="0" dirty="0"/>
          </a:p>
          <a:p>
            <a:pPr marL="0" indent="0">
              <a:buNone/>
            </a:pPr>
            <a:r>
              <a:rPr lang="en-GB" b="1" baseline="0" dirty="0"/>
              <a:t>Procedure:</a:t>
            </a:r>
          </a:p>
          <a:p>
            <a:pPr marL="0" indent="0">
              <a:buNone/>
            </a:pPr>
            <a:r>
              <a:rPr lang="en-US" b="0" dirty="0"/>
              <a:t>Click to go through the slide </a:t>
            </a:r>
            <a:r>
              <a:rPr lang="en-GB" b="0" baseline="0" dirty="0"/>
              <a:t>eliciting the English translation for the Spanish examples.</a:t>
            </a:r>
          </a:p>
          <a:p>
            <a:pPr marL="0" indent="0">
              <a:buNone/>
            </a:pPr>
            <a:endParaRPr lang="en-GB" b="0" baseline="0" dirty="0"/>
          </a:p>
          <a:p>
            <a:pPr marL="0" indent="0">
              <a:buNone/>
            </a:pPr>
            <a:r>
              <a:rPr lang="en-GB" b="1" baseline="0" dirty="0"/>
              <a:t>Notes</a:t>
            </a:r>
            <a:r>
              <a:rPr lang="en-GB" b="0" baseline="0" dirty="0"/>
              <a:t>:</a:t>
            </a:r>
          </a:p>
          <a:p>
            <a:pPr marL="0" indent="0">
              <a:buNone/>
            </a:pPr>
            <a:r>
              <a:rPr lang="en-GB" b="0" baseline="0" dirty="0"/>
              <a:t>Students can be told that </a:t>
            </a:r>
            <a:r>
              <a:rPr lang="en-GB" sz="1200" kern="1200" dirty="0">
                <a:solidFill>
                  <a:schemeClr val="tx1"/>
                </a:solidFill>
                <a:effectLst/>
                <a:latin typeface="+mn-lt"/>
                <a:ea typeface="+mn-ea"/>
                <a:cs typeface="+mn-cs"/>
              </a:rPr>
              <a:t>Spanish does not allow the use of the present continuous for future plans (e.g. we can’t say “el </a:t>
            </a:r>
            <a:r>
              <a:rPr lang="en-GB" sz="1200" kern="1200" dirty="0" err="1">
                <a:solidFill>
                  <a:schemeClr val="tx1"/>
                </a:solidFill>
                <a:effectLst/>
                <a:latin typeface="+mn-lt"/>
                <a:ea typeface="+mn-ea"/>
                <a:cs typeface="+mn-cs"/>
              </a:rPr>
              <a:t>mes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próximo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estoy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viajando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avión</a:t>
            </a:r>
            <a:r>
              <a:rPr lang="en-GB" sz="1200" kern="1200" dirty="0">
                <a:solidFill>
                  <a:schemeClr val="tx1"/>
                </a:solidFill>
                <a:effectLst/>
                <a:latin typeface="+mn-lt"/>
                <a:ea typeface="+mn-ea"/>
                <a:cs typeface="+mn-cs"/>
              </a:rPr>
              <a:t>”).</a:t>
            </a:r>
            <a:r>
              <a:rPr lang="es-GB" dirty="0">
                <a:effectLst/>
              </a:rPr>
              <a:t> </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776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6 minutes</a:t>
            </a:r>
          </a:p>
          <a:p>
            <a:endParaRPr lang="en-US" b="1" dirty="0"/>
          </a:p>
          <a:p>
            <a:r>
              <a:rPr lang="en-US" b="1" dirty="0"/>
              <a:t>Aim: </a:t>
            </a:r>
            <a:r>
              <a:rPr lang="en-US" b="0" dirty="0"/>
              <a:t>to understand how to translate the present simple for routine actions or for future depending on the temporal adverbs.</a:t>
            </a:r>
          </a:p>
          <a:p>
            <a:endParaRPr lang="en-US" b="1" dirty="0"/>
          </a:p>
          <a:p>
            <a:r>
              <a:rPr lang="en-US" b="1" dirty="0"/>
              <a:t>Procedure:</a:t>
            </a:r>
          </a:p>
          <a:p>
            <a:pPr marL="228600" indent="-228600">
              <a:buAutoNum type="arabicPeriod"/>
            </a:pPr>
            <a:r>
              <a:rPr lang="en-US" b="0" dirty="0"/>
              <a:t>Students read the speech bubbles, paying particular attention to the verbs and the temporal adverbs.</a:t>
            </a:r>
          </a:p>
          <a:p>
            <a:pPr marL="228600" indent="-228600">
              <a:buAutoNum type="arabicPeriod"/>
            </a:pPr>
            <a:r>
              <a:rPr lang="en-US" b="0" dirty="0"/>
              <a:t>Then, they read the sentences in English and decide whether they are correct or incorrect, depending on their translation. </a:t>
            </a:r>
          </a:p>
          <a:p>
            <a:pPr marL="228600" indent="-228600">
              <a:buAutoNum type="arabicPeriod"/>
            </a:pPr>
            <a:r>
              <a:rPr lang="en-US" b="0" dirty="0"/>
              <a:t>Click to reveal the answers.</a:t>
            </a:r>
            <a:endParaRPr lang="en-US" b="1" dirty="0"/>
          </a:p>
          <a:p>
            <a:endParaRPr lang="en-US" b="0" dirty="0"/>
          </a:p>
          <a:p>
            <a:r>
              <a:rPr lang="en-US" b="1" dirty="0"/>
              <a:t>Notes</a:t>
            </a:r>
            <a:r>
              <a:rPr lang="en-US" b="0" dirty="0"/>
              <a:t>:</a:t>
            </a:r>
          </a:p>
          <a:p>
            <a:r>
              <a:rPr lang="en-US" b="0" dirty="0"/>
              <a:t>Note that sentences are correct or incorrect only depending on the translation of the verbs in present tense in Spanish. If the verb appears in a sentence with a temporal adverb indicating future, the correct translation in English will be the present continuous. If, on the contrary, the verb appears in a sentence with a temporal adverb indicating a habit, the correct translation in English will be the present simple.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884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1 minute</a:t>
            </a:r>
          </a:p>
          <a:p>
            <a:r>
              <a:rPr lang="en-GB" baseline="0" dirty="0"/>
              <a:t> </a:t>
            </a:r>
          </a:p>
          <a:p>
            <a:r>
              <a:rPr lang="en-GB" b="1" baseline="0" dirty="0"/>
              <a:t>Aim: </a:t>
            </a:r>
          </a:p>
          <a:p>
            <a:pPr marL="228600" indent="-228600">
              <a:buAutoNum type="arabicPeriod"/>
            </a:pPr>
            <a:r>
              <a:rPr lang="en-GB" b="0" baseline="0" dirty="0"/>
              <a:t>T</a:t>
            </a:r>
            <a:r>
              <a:rPr lang="en-GB" baseline="0" dirty="0"/>
              <a:t>o recap previously learnt singular persons of the verb ‘</a:t>
            </a:r>
            <a:r>
              <a:rPr lang="en-GB" baseline="0" dirty="0" err="1"/>
              <a:t>ir</a:t>
            </a:r>
            <a:r>
              <a:rPr lang="en-GB" baseline="0" dirty="0"/>
              <a:t>’.</a:t>
            </a:r>
          </a:p>
          <a:p>
            <a:pPr marL="228600" indent="-228600">
              <a:buAutoNum type="arabicPeriod"/>
            </a:pPr>
            <a:r>
              <a:rPr lang="en-GB" baseline="0" dirty="0"/>
              <a:t>To recap ir + a + infinitive to talk about future plans.</a:t>
            </a:r>
          </a:p>
          <a:p>
            <a:pPr marL="228600" indent="-228600">
              <a:buAutoNum type="arabicPeriod"/>
            </a:pPr>
            <a:r>
              <a:rPr lang="en-GB" baseline="0" dirty="0"/>
              <a:t>To recap al vs. a la for ‘to the’.</a:t>
            </a:r>
          </a:p>
          <a:p>
            <a:pPr marL="228600" indent="-228600">
              <a:buAutoNum type="arabicPeriod"/>
            </a:pPr>
            <a:endParaRPr lang="en-GB" baseline="0" dirty="0"/>
          </a:p>
          <a:p>
            <a:pPr marL="0" indent="0">
              <a:buNone/>
            </a:pPr>
            <a:r>
              <a:rPr lang="en-GB" b="1" baseline="0" dirty="0"/>
              <a:t>Procedure:</a:t>
            </a:r>
          </a:p>
          <a:p>
            <a:pPr marL="0" indent="0">
              <a:buNone/>
            </a:pPr>
            <a:r>
              <a:rPr lang="en-GB" b="0" baseline="0" dirty="0"/>
              <a:t>Read through the slide, eliciting the Spanish and translations.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97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1</a:t>
            </a:r>
            <a:r>
              <a:rPr lang="en-GB" baseline="0" dirty="0"/>
              <a:t> minute</a:t>
            </a:r>
          </a:p>
          <a:p>
            <a:r>
              <a:rPr lang="en-GB" baseline="0" dirty="0"/>
              <a:t> </a:t>
            </a:r>
          </a:p>
          <a:p>
            <a:r>
              <a:rPr lang="en-GB" b="1" baseline="0" dirty="0"/>
              <a:t>Aim: </a:t>
            </a:r>
          </a:p>
          <a:p>
            <a:pPr marL="228600" indent="-228600">
              <a:buAutoNum type="arabicPeriod"/>
            </a:pPr>
            <a:r>
              <a:rPr lang="en-GB" b="0" baseline="0" dirty="0"/>
              <a:t>T</a:t>
            </a:r>
            <a:r>
              <a:rPr lang="en-GB" baseline="0" dirty="0"/>
              <a:t>o recap the meaning of ‘para’ as ‘for’ and ‘para + infinitive’ as ‘in order to’.</a:t>
            </a:r>
          </a:p>
          <a:p>
            <a:pPr marL="0" indent="0">
              <a:buNone/>
            </a:pPr>
            <a:endParaRPr lang="en-GB" b="1" baseline="0" dirty="0"/>
          </a:p>
          <a:p>
            <a:pPr marL="0" indent="0">
              <a:buNone/>
            </a:pPr>
            <a:r>
              <a:rPr lang="en-GB" b="1" baseline="0" dirty="0"/>
              <a:t>Procedure:</a:t>
            </a:r>
          </a:p>
          <a:p>
            <a:pPr marL="0" indent="0">
              <a:buNone/>
            </a:pPr>
            <a:r>
              <a:rPr lang="en-GB" b="0" baseline="0" dirty="0"/>
              <a:t>Read through the slide, eliciting the translations of the example sentences.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879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consolidate understanding</a:t>
            </a:r>
            <a:r>
              <a:rPr lang="en-US" b="0" baseline="0" dirty="0"/>
              <a:t> of the verb ‘</a:t>
            </a:r>
            <a:r>
              <a:rPr lang="en-US" b="0" baseline="0" dirty="0" err="1"/>
              <a:t>ir</a:t>
            </a:r>
            <a:r>
              <a:rPr lang="en-US" b="0" baseline="0" dirty="0"/>
              <a:t>’ in singular persons and the meanings of ‘para’.</a:t>
            </a:r>
          </a:p>
          <a:p>
            <a:endParaRPr lang="en-US" b="1" dirty="0"/>
          </a:p>
          <a:p>
            <a:r>
              <a:rPr lang="en-US" b="1" dirty="0"/>
              <a:t>Procedure:</a:t>
            </a:r>
          </a:p>
          <a:p>
            <a:pPr marL="228600" indent="-228600">
              <a:buAutoNum type="arabicPeriod"/>
            </a:pPr>
            <a:r>
              <a:rPr lang="en-US" b="0" dirty="0"/>
              <a:t>Students read the sentences</a:t>
            </a:r>
            <a:r>
              <a:rPr lang="en-US" b="0" baseline="0" dirty="0"/>
              <a:t> and decide if ‘para’ will be translated as ‘for’ or ‘in order to’.</a:t>
            </a:r>
          </a:p>
          <a:p>
            <a:pPr marL="228600" indent="-228600">
              <a:buAutoNum type="arabicPeriod"/>
            </a:pPr>
            <a:r>
              <a:rPr lang="en-US" b="0" baseline="0" dirty="0"/>
              <a:t>Then, students say which person the verb refers to.</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287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US" b="0" baseline="0" dirty="0"/>
              <a:t> recap the use of plural forms of  ‘</a:t>
            </a:r>
            <a:r>
              <a:rPr lang="en-US" b="0" baseline="0" dirty="0" err="1"/>
              <a:t>ir</a:t>
            </a:r>
            <a:r>
              <a:rPr lang="en-US" b="0" baseline="0" dirty="0"/>
              <a:t>’ for habitual events in the present and the use of </a:t>
            </a:r>
            <a:r>
              <a:rPr lang="en-US" b="0" baseline="0" dirty="0" err="1"/>
              <a:t>ir</a:t>
            </a:r>
            <a:r>
              <a:rPr lang="en-US" b="0" baseline="0" dirty="0"/>
              <a:t> + a + infinitive for future plans (periphrastic future). </a:t>
            </a:r>
          </a:p>
          <a:p>
            <a:endParaRPr lang="en-US" b="1" dirty="0"/>
          </a:p>
          <a:p>
            <a:r>
              <a:rPr lang="en-US" b="1" dirty="0"/>
              <a:t>Procedure:</a:t>
            </a:r>
          </a:p>
          <a:p>
            <a:pPr marL="228600" indent="-228600">
              <a:buAutoNum type="arabicPeriod"/>
            </a:pPr>
            <a:r>
              <a:rPr lang="en-US" b="0" dirty="0"/>
              <a:t>Click to go through the slide. Gaps are left to elicit answers from students.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63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3 minutes</a:t>
            </a:r>
            <a:r>
              <a:rPr lang="en-GB" sz="1200" b="0" kern="1200" baseline="0" noProof="0" dirty="0">
                <a:solidFill>
                  <a:schemeClr val="tx1"/>
                </a:solidFill>
                <a:effectLst/>
                <a:latin typeface="+mn-lt"/>
                <a:ea typeface="+mn-ea"/>
                <a:cs typeface="+mn-cs"/>
              </a:rPr>
              <a:t> (slides 2-13)</a:t>
            </a:r>
            <a:endParaRPr lang="en-GB" sz="1200" b="0" kern="1200" noProof="0" dirty="0">
              <a:solidFill>
                <a:schemeClr val="tx1"/>
              </a:solidFill>
              <a:effectLst/>
              <a:latin typeface="+mn-lt"/>
              <a:ea typeface="+mn-ea"/>
              <a:cs typeface="+mn-cs"/>
            </a:endParaRPr>
          </a:p>
          <a:p>
            <a:endParaRPr lang="en-GB" b="1" noProof="0" dirty="0"/>
          </a:p>
          <a:p>
            <a:r>
              <a:rPr lang="en-GB" b="1" noProof="0" dirty="0"/>
              <a:t>Aim: </a:t>
            </a:r>
            <a:r>
              <a:rPr lang="en-GB" noProof="0" dirty="0"/>
              <a:t>To identify previously taught vocabulary</a:t>
            </a:r>
            <a:endParaRPr lang="en-GB" baseline="0" noProof="0" dirty="0"/>
          </a:p>
          <a:p>
            <a:endParaRPr lang="en-GB" noProof="0" dirty="0"/>
          </a:p>
          <a:p>
            <a:r>
              <a:rPr lang="en-GB" b="1" noProof="0" dirty="0"/>
              <a:t>Procedure:</a:t>
            </a:r>
          </a:p>
          <a:p>
            <a:pPr marL="228600" indent="-228600">
              <a:buAutoNum type="arabicPeriod"/>
            </a:pPr>
            <a:r>
              <a:rPr lang="en-GB" sz="1200" kern="1200" noProof="0" dirty="0">
                <a:solidFill>
                  <a:schemeClr val="tx1"/>
                </a:solidFill>
                <a:effectLst/>
                <a:latin typeface="+mn-lt"/>
                <a:ea typeface="+mn-ea"/>
                <a:cs typeface="+mn-cs"/>
              </a:rPr>
              <a:t>Students look at the picture or read the word in English and say out loud the corresponding word in Spanish from the list. </a:t>
            </a:r>
          </a:p>
          <a:p>
            <a:pPr marL="228600" indent="-228600">
              <a:buAutoNum type="arabicPeriod"/>
            </a:pPr>
            <a:r>
              <a:rPr lang="en-GB" sz="1200" b="0" kern="1200" noProof="0" dirty="0">
                <a:solidFill>
                  <a:schemeClr val="tx1"/>
                </a:solidFill>
                <a:effectLst/>
                <a:latin typeface="+mn-lt"/>
                <a:ea typeface="+mn-ea"/>
                <a:cs typeface="+mn-cs"/>
              </a:rPr>
              <a:t>Teacher brings up the correct answer.</a:t>
            </a:r>
          </a:p>
          <a:p>
            <a:pPr marL="0" indent="0">
              <a:buNone/>
            </a:pPr>
            <a:endParaRPr lang="en-GB" sz="1200" b="0" kern="1200" noProof="0" dirty="0">
              <a:solidFill>
                <a:schemeClr val="tx1"/>
              </a:solidFill>
              <a:effectLst/>
              <a:latin typeface="+mn-lt"/>
              <a:ea typeface="+mn-ea"/>
              <a:cs typeface="+mn-cs"/>
            </a:endParaRPr>
          </a:p>
          <a:p>
            <a:pPr marL="0" indent="0">
              <a:buNone/>
            </a:pPr>
            <a:r>
              <a:rPr lang="en-GB" sz="1200" b="1" kern="1200" noProof="0" dirty="0">
                <a:solidFill>
                  <a:schemeClr val="tx1"/>
                </a:solidFill>
                <a:effectLst/>
                <a:latin typeface="+mn-lt"/>
                <a:ea typeface="+mn-ea"/>
                <a:cs typeface="+mn-cs"/>
              </a:rPr>
              <a:t>Note: </a:t>
            </a:r>
            <a:r>
              <a:rPr lang="en-GB" sz="1200" b="0" kern="1200" noProof="0" dirty="0">
                <a:solidFill>
                  <a:schemeClr val="tx1"/>
                </a:solidFill>
                <a:effectLst/>
                <a:latin typeface="+mn-lt"/>
                <a:ea typeface="+mn-ea"/>
                <a:cs typeface="+mn-cs"/>
              </a:rPr>
              <a:t>this activity focuses on identification of vocabulary</a:t>
            </a:r>
            <a:r>
              <a:rPr lang="en-GB" sz="1200" b="0" kern="1200" baseline="0" noProof="0" dirty="0">
                <a:solidFill>
                  <a:schemeClr val="tx1"/>
                </a:solidFill>
                <a:effectLst/>
                <a:latin typeface="+mn-lt"/>
                <a:ea typeface="+mn-ea"/>
                <a:cs typeface="+mn-cs"/>
              </a:rPr>
              <a:t>. T</a:t>
            </a:r>
            <a:r>
              <a:rPr lang="en-GB" sz="1200" b="0" kern="1200" noProof="0" dirty="0">
                <a:solidFill>
                  <a:schemeClr val="tx1"/>
                </a:solidFill>
                <a:effectLst/>
                <a:latin typeface="+mn-lt"/>
                <a:ea typeface="+mn-ea"/>
                <a:cs typeface="+mn-cs"/>
              </a:rPr>
              <a:t>he next activity (slide 14) requires students to recall the vocabulary themselves.</a:t>
            </a:r>
            <a:r>
              <a:rPr lang="en-GB" sz="1200" b="0" kern="1200" baseline="0" noProof="0" dirty="0">
                <a:solidFill>
                  <a:schemeClr val="tx1"/>
                </a:solidFill>
                <a:effectLst/>
                <a:latin typeface="+mn-lt"/>
                <a:ea typeface="+mn-ea"/>
                <a:cs typeface="+mn-cs"/>
              </a:rPr>
              <a:t> </a:t>
            </a:r>
            <a:br>
              <a:rPr lang="en-GB" sz="1200" b="0" kern="1200" baseline="0" noProof="0" dirty="0">
                <a:solidFill>
                  <a:schemeClr val="tx1"/>
                </a:solidFill>
                <a:effectLst/>
                <a:latin typeface="+mn-lt"/>
                <a:ea typeface="+mn-ea"/>
                <a:cs typeface="+mn-cs"/>
              </a:rPr>
            </a:br>
            <a:r>
              <a:rPr lang="en-GB" sz="1200" b="0" kern="1200" baseline="0" noProof="0" dirty="0">
                <a:solidFill>
                  <a:schemeClr val="tx1"/>
                </a:solidFill>
                <a:effectLst/>
                <a:latin typeface="+mn-lt"/>
                <a:ea typeface="+mn-ea"/>
                <a:cs typeface="+mn-cs"/>
              </a:rPr>
              <a:t>Teachers might wish to use slides 2-13 as a lead in/recap ahead of the next activity. Alternatively, with a higher ability group, it may be preferable to go straight to slide 14.</a:t>
            </a:r>
            <a:endParaRPr lang="en-GB" sz="1200" b="1" kern="1200" noProof="0" dirty="0">
              <a:solidFill>
                <a:schemeClr val="tx1"/>
              </a:solidFill>
              <a:effectLst/>
              <a:latin typeface="+mn-lt"/>
              <a:ea typeface="+mn-ea"/>
              <a:cs typeface="+mn-cs"/>
            </a:endParaRP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4</a:t>
            </a:fld>
            <a:endParaRPr lang="en-GB"/>
          </a:p>
        </p:txBody>
      </p:sp>
    </p:spTree>
    <p:extLst>
      <p:ext uri="{BB962C8B-B14F-4D97-AF65-F5344CB8AC3E}">
        <p14:creationId xmlns:p14="http://schemas.microsoft.com/office/powerpoint/2010/main" val="393069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6 </a:t>
            </a:r>
            <a:r>
              <a:rPr lang="es-ES" b="0" dirty="0"/>
              <a:t>min</a:t>
            </a:r>
            <a:endParaRPr lang="en-US" b="0" dirty="0"/>
          </a:p>
          <a:p>
            <a:endParaRPr lang="en-US" b="1" dirty="0"/>
          </a:p>
          <a:p>
            <a:r>
              <a:rPr lang="en-US" b="1" dirty="0"/>
              <a:t>Aim: </a:t>
            </a:r>
            <a:r>
              <a:rPr lang="en-US" b="0" dirty="0"/>
              <a:t>to consolidate understanding</a:t>
            </a:r>
            <a:r>
              <a:rPr lang="en-US" b="0" baseline="0" dirty="0"/>
              <a:t> of the verb ‘</a:t>
            </a:r>
            <a:r>
              <a:rPr lang="en-US" b="0" baseline="0" dirty="0" err="1"/>
              <a:t>ir</a:t>
            </a:r>
            <a:r>
              <a:rPr lang="en-US" b="0" baseline="0" dirty="0"/>
              <a:t>’ in singular persons and the meanings of ‘para’.</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1-8 and sketch table headings above so that they can tick rather than write the options in English.  Students listen to each sentence and identify the correct form of the verb ‘</a:t>
            </a:r>
            <a:r>
              <a:rPr lang="en-US" b="0" dirty="0" err="1"/>
              <a:t>ir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again</a:t>
            </a:r>
            <a:r>
              <a:rPr lang="en-US" b="0" baseline="0" dirty="0"/>
              <a:t> and decide</a:t>
            </a:r>
            <a:r>
              <a:rPr lang="en-US" b="0" dirty="0"/>
              <a:t> if ‘para’ means ‘for’ or ‘in order to’, depending on whether it is followed by an infinitive or not.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They also write, in English, the rest of the sentence that follows ‘para’.</a:t>
            </a:r>
            <a:r>
              <a:rPr lang="en-US" b="0"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dirty="0"/>
              <a:t>Some students may be able to complete both parts as they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en-US" b="0" dirty="0" err="1"/>
              <a:t>Vamos</a:t>
            </a:r>
            <a:r>
              <a:rPr lang="en-US" b="0" dirty="0"/>
              <a:t> a </a:t>
            </a:r>
            <a:r>
              <a:rPr lang="en-US" b="0" dirty="0" err="1"/>
              <a:t>cenar</a:t>
            </a:r>
            <a:r>
              <a:rPr lang="en-US" b="0" dirty="0"/>
              <a:t> a un </a:t>
            </a:r>
            <a:r>
              <a:rPr lang="en-US" b="0" dirty="0" err="1"/>
              <a:t>restaurante</a:t>
            </a:r>
            <a:r>
              <a:rPr lang="en-US" b="0" dirty="0"/>
              <a:t> para </a:t>
            </a:r>
            <a:r>
              <a:rPr lang="en-US" b="0" dirty="0" err="1"/>
              <a:t>celebrar</a:t>
            </a:r>
            <a:r>
              <a:rPr lang="en-US" b="0" dirty="0"/>
              <a:t> el </a:t>
            </a:r>
            <a:r>
              <a:rPr lang="en-US" b="0" dirty="0" err="1"/>
              <a:t>último</a:t>
            </a:r>
            <a:r>
              <a:rPr lang="en-US" b="0" dirty="0"/>
              <a:t> día de </a:t>
            </a:r>
            <a:r>
              <a:rPr lang="en-US" b="0" dirty="0" err="1"/>
              <a:t>escuela</a:t>
            </a:r>
            <a:r>
              <a:rPr lang="en-US" b="0" dirty="0"/>
              <a:t>.</a:t>
            </a:r>
          </a:p>
          <a:p>
            <a:pPr marL="228600" indent="-228600">
              <a:buAutoNum type="arabicPeriod"/>
            </a:pPr>
            <a:r>
              <a:rPr lang="en-US" b="0" dirty="0" err="1"/>
              <a:t>Vais</a:t>
            </a:r>
            <a:r>
              <a:rPr lang="en-US" b="0" dirty="0"/>
              <a:t> a la casa de </a:t>
            </a:r>
            <a:r>
              <a:rPr lang="en-US" b="0" dirty="0" err="1"/>
              <a:t>unos</a:t>
            </a:r>
            <a:r>
              <a:rPr lang="en-US" b="0" dirty="0"/>
              <a:t> amigos para una fiesta.</a:t>
            </a:r>
          </a:p>
          <a:p>
            <a:pPr marL="228600" indent="-228600">
              <a:buAutoNum type="arabicPeriod"/>
            </a:pPr>
            <a:r>
              <a:rPr lang="en-US" b="0" dirty="0" err="1"/>
              <a:t>Vamos</a:t>
            </a:r>
            <a:r>
              <a:rPr lang="en-US" b="0" dirty="0"/>
              <a:t> a </a:t>
            </a:r>
            <a:r>
              <a:rPr lang="en-US" b="0" dirty="0" err="1"/>
              <a:t>comprar</a:t>
            </a:r>
            <a:r>
              <a:rPr lang="en-US" b="0" dirty="0"/>
              <a:t> un regalo para la </a:t>
            </a:r>
            <a:r>
              <a:rPr lang="en-US" b="0" dirty="0" err="1"/>
              <a:t>profesora</a:t>
            </a:r>
            <a:r>
              <a:rPr lang="en-US" b="0" dirty="0"/>
              <a:t>.</a:t>
            </a:r>
          </a:p>
          <a:p>
            <a:pPr marL="228600" indent="-228600">
              <a:buAutoNum type="arabicPeriod"/>
            </a:pPr>
            <a:r>
              <a:rPr lang="en-US" b="0" dirty="0"/>
              <a:t>Van a </a:t>
            </a:r>
            <a:r>
              <a:rPr lang="en-US" b="0" dirty="0" err="1"/>
              <a:t>trabajar</a:t>
            </a:r>
            <a:r>
              <a:rPr lang="en-US" b="0" dirty="0"/>
              <a:t> </a:t>
            </a:r>
            <a:r>
              <a:rPr lang="en-US" b="0" dirty="0" err="1"/>
              <a:t>durante</a:t>
            </a:r>
            <a:r>
              <a:rPr lang="en-US" b="0" dirty="0"/>
              <a:t> el </a:t>
            </a:r>
            <a:r>
              <a:rPr lang="en-US" b="0" dirty="0" err="1"/>
              <a:t>verano</a:t>
            </a:r>
            <a:r>
              <a:rPr lang="en-US" b="0" dirty="0"/>
              <a:t> para </a:t>
            </a:r>
            <a:r>
              <a:rPr lang="en-US" b="0" dirty="0" err="1"/>
              <a:t>conseguir</a:t>
            </a:r>
            <a:r>
              <a:rPr lang="en-US" b="0" dirty="0"/>
              <a:t> </a:t>
            </a:r>
            <a:r>
              <a:rPr lang="en-US" b="0" dirty="0" err="1"/>
              <a:t>experiencia</a:t>
            </a:r>
            <a:r>
              <a:rPr lang="en-US" b="0" dirty="0"/>
              <a:t>.</a:t>
            </a:r>
          </a:p>
          <a:p>
            <a:pPr marL="228600" indent="-228600">
              <a:buAutoNum type="arabicPeriod"/>
            </a:pPr>
            <a:r>
              <a:rPr lang="en-US" b="0" dirty="0" err="1"/>
              <a:t>Vamos</a:t>
            </a:r>
            <a:r>
              <a:rPr lang="en-US" b="0" dirty="0"/>
              <a:t> a </a:t>
            </a:r>
            <a:r>
              <a:rPr lang="en-US" b="0" dirty="0" err="1"/>
              <a:t>recoger</a:t>
            </a:r>
            <a:r>
              <a:rPr lang="en-US" b="0" dirty="0"/>
              <a:t> los </a:t>
            </a:r>
            <a:r>
              <a:rPr lang="en-US" b="0" dirty="0" err="1"/>
              <a:t>billetes</a:t>
            </a:r>
            <a:r>
              <a:rPr lang="en-US" b="0" dirty="0"/>
              <a:t> para el </a:t>
            </a:r>
            <a:r>
              <a:rPr lang="en-US" b="0" dirty="0" err="1"/>
              <a:t>vuelo</a:t>
            </a:r>
            <a:r>
              <a:rPr lang="en-US" b="0" dirty="0"/>
              <a:t> a México.</a:t>
            </a:r>
          </a:p>
          <a:p>
            <a:pPr marL="228600" indent="-228600">
              <a:buAutoNum type="arabicPeriod"/>
            </a:pPr>
            <a:r>
              <a:rPr lang="en-US" b="0" dirty="0" err="1"/>
              <a:t>Vais</a:t>
            </a:r>
            <a:r>
              <a:rPr lang="en-US" b="0" dirty="0"/>
              <a:t> a </a:t>
            </a:r>
            <a:r>
              <a:rPr lang="en-US" b="0" dirty="0" err="1"/>
              <a:t>grabar</a:t>
            </a:r>
            <a:r>
              <a:rPr lang="en-US" b="0" dirty="0"/>
              <a:t> </a:t>
            </a:r>
            <a:r>
              <a:rPr lang="en-US" b="0" dirty="0" err="1"/>
              <a:t>vídeos</a:t>
            </a:r>
            <a:r>
              <a:rPr lang="en-US" b="0" dirty="0"/>
              <a:t> del </a:t>
            </a:r>
            <a:r>
              <a:rPr lang="en-US" b="0" dirty="0" err="1"/>
              <a:t>viaje</a:t>
            </a:r>
            <a:r>
              <a:rPr lang="en-US" b="0" dirty="0"/>
              <a:t> para las redes </a:t>
            </a:r>
            <a:r>
              <a:rPr lang="en-US" b="0" dirty="0" err="1"/>
              <a:t>sociales</a:t>
            </a:r>
            <a:r>
              <a:rPr lang="en-US" b="0" dirty="0"/>
              <a:t>.</a:t>
            </a:r>
          </a:p>
          <a:p>
            <a:pPr marL="228600" indent="-228600">
              <a:buAutoNum type="arabicPeriod"/>
            </a:pPr>
            <a:r>
              <a:rPr lang="en-US" b="0" dirty="0"/>
              <a:t>Van a un pueblo </a:t>
            </a:r>
            <a:r>
              <a:rPr lang="en-US" b="0" dirty="0" err="1"/>
              <a:t>en</a:t>
            </a:r>
            <a:r>
              <a:rPr lang="en-US" b="0" dirty="0"/>
              <a:t> </a:t>
            </a:r>
            <a:r>
              <a:rPr lang="en-US" b="0" dirty="0" err="1"/>
              <a:t>Inglaterra</a:t>
            </a:r>
            <a:r>
              <a:rPr lang="en-US" b="0" dirty="0"/>
              <a:t> para </a:t>
            </a:r>
            <a:r>
              <a:rPr lang="en-US" b="0" dirty="0" err="1"/>
              <a:t>visitar</a:t>
            </a:r>
            <a:r>
              <a:rPr lang="en-US" b="0" dirty="0"/>
              <a:t> a </a:t>
            </a:r>
            <a:r>
              <a:rPr lang="en-US" b="0" dirty="0" err="1"/>
              <a:t>unos</a:t>
            </a:r>
            <a:r>
              <a:rPr lang="en-US" b="0" dirty="0"/>
              <a:t> </a:t>
            </a:r>
            <a:r>
              <a:rPr lang="en-US" b="0" dirty="0" err="1"/>
              <a:t>primos</a:t>
            </a:r>
            <a:r>
              <a:rPr lang="en-US" b="0" dirty="0"/>
              <a:t>.</a:t>
            </a:r>
          </a:p>
          <a:p>
            <a:pPr marL="228600" indent="-228600">
              <a:buAutoNum type="arabicPeriod"/>
            </a:pPr>
            <a:r>
              <a:rPr lang="en-US" b="0" baseline="0" dirty="0"/>
              <a:t>Van a </a:t>
            </a:r>
            <a:r>
              <a:rPr lang="en-US" b="0" baseline="0" dirty="0" err="1"/>
              <a:t>organizar</a:t>
            </a:r>
            <a:r>
              <a:rPr lang="en-US" b="0" baseline="0" dirty="0"/>
              <a:t> un </a:t>
            </a:r>
            <a:r>
              <a:rPr lang="en-US" b="0" baseline="0" dirty="0" err="1"/>
              <a:t>viaje</a:t>
            </a:r>
            <a:r>
              <a:rPr lang="en-US" b="0" baseline="0" dirty="0"/>
              <a:t> para </a:t>
            </a:r>
            <a:r>
              <a:rPr lang="en-US" b="0" baseline="0" dirty="0" err="1"/>
              <a:t>recorrer</a:t>
            </a:r>
            <a:r>
              <a:rPr lang="en-US" b="0" baseline="0" dirty="0"/>
              <a:t> el </a:t>
            </a:r>
            <a:r>
              <a:rPr lang="en-US" b="0" baseline="0" dirty="0" err="1"/>
              <a:t>mundo</a:t>
            </a:r>
            <a:r>
              <a:rPr lang="en-US" b="0" baseline="0" dirty="0"/>
              <a:t>.</a:t>
            </a:r>
            <a:endParaRPr lang="es-E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706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7 minutes</a:t>
            </a:r>
            <a:endParaRPr lang="es-GB" b="1" dirty="0"/>
          </a:p>
          <a:p>
            <a:endParaRPr lang="es-GB" b="1" dirty="0"/>
          </a:p>
          <a:p>
            <a:r>
              <a:rPr lang="es-GB" b="1" dirty="0"/>
              <a:t>Aim: </a:t>
            </a:r>
            <a:endParaRPr lang="es-GB" b="0" dirty="0"/>
          </a:p>
          <a:p>
            <a:pPr marL="285750" indent="-285750">
              <a:buAutoNum type="romanLcParenR"/>
            </a:pPr>
            <a:r>
              <a:rPr lang="es-GB" b="0" dirty="0"/>
              <a:t>to practise the number agreement between the verb “ir” and its subject.</a:t>
            </a:r>
          </a:p>
          <a:p>
            <a:pPr marL="285750" indent="-285750">
              <a:buAutoNum type="romanLcParenR"/>
            </a:pPr>
            <a:r>
              <a:rPr lang="es-GB" b="0" dirty="0"/>
              <a:t>to see various grammar features studied in this lesson in context.</a:t>
            </a:r>
            <a:endParaRPr lang="es-GB" b="1" dirty="0"/>
          </a:p>
          <a:p>
            <a:endParaRPr lang="es-GB" b="1" dirty="0"/>
          </a:p>
          <a:p>
            <a:r>
              <a:rPr lang="es-GB" b="1" dirty="0"/>
              <a:t>Procedure:</a:t>
            </a:r>
          </a:p>
          <a:p>
            <a:pPr marL="228600" indent="-228600">
              <a:buAutoNum type="arabicPeriod"/>
            </a:pPr>
            <a:r>
              <a:rPr lang="es-GB" b="0" dirty="0"/>
              <a:t>Students read the text and try to decide where each verb form should go depending on who the subject is.</a:t>
            </a:r>
          </a:p>
          <a:p>
            <a:pPr marL="228600" indent="-228600">
              <a:buAutoNum type="arabicPeriod"/>
            </a:pPr>
            <a:r>
              <a:rPr lang="es-GB" b="0" dirty="0"/>
              <a:t>Then they listen to the recording and check their answers.</a:t>
            </a:r>
          </a:p>
          <a:p>
            <a:pPr marL="228600" indent="-228600">
              <a:buAutoNum type="arabicPeriod"/>
            </a:pPr>
            <a:r>
              <a:rPr lang="es-GB" b="0" dirty="0"/>
              <a:t>Click to reveal the answers one by one.</a:t>
            </a:r>
          </a:p>
          <a:p>
            <a:pPr marL="228600" indent="-228600">
              <a:buAutoNum type="arabicPeriod"/>
            </a:pPr>
            <a:r>
              <a:rPr lang="es-GB" b="0" dirty="0"/>
              <a:t>The teacher can encourage students to give an oral translation of specific parts of the text</a:t>
            </a:r>
          </a:p>
          <a:p>
            <a:pPr marL="228600" indent="-228600">
              <a:buAutoNum type="arabicPeriod"/>
            </a:pPr>
            <a:endParaRPr lang="es-GB" b="0" dirty="0"/>
          </a:p>
          <a:p>
            <a:pPr marL="0" indent="0">
              <a:buNone/>
            </a:pPr>
            <a:r>
              <a:rPr lang="es-GB" b="1" dirty="0"/>
              <a:t>Transcript</a:t>
            </a:r>
            <a:r>
              <a:rPr lang="es-GB" b="0" dirty="0"/>
              <a:t>:</a:t>
            </a:r>
          </a:p>
          <a:p>
            <a:pPr marL="342900" indent="-342900" algn="just">
              <a:buFontTx/>
              <a:buChar char="-"/>
            </a:pPr>
            <a:r>
              <a:rPr lang="es-GB" sz="1200" dirty="0">
                <a:solidFill>
                  <a:schemeClr val="accent5">
                    <a:lumMod val="50000"/>
                  </a:schemeClr>
                </a:solidFill>
              </a:rPr>
              <a:t>¡La próxima semana mi familia y yo viajamos en avión a Mallorca!</a:t>
            </a:r>
          </a:p>
          <a:p>
            <a:pPr marL="342900" indent="-342900" algn="just">
              <a:buFontTx/>
              <a:buChar char="-"/>
            </a:pPr>
            <a:r>
              <a:rPr lang="es-GB" sz="1200" dirty="0">
                <a:solidFill>
                  <a:schemeClr val="accent5">
                    <a:lumMod val="50000"/>
                  </a:schemeClr>
                </a:solidFill>
              </a:rPr>
              <a:t>¡Qué suerte! Vosotros normalmente </a:t>
            </a:r>
            <a:r>
              <a:rPr lang="es-GB" sz="1200" b="1" dirty="0">
                <a:solidFill>
                  <a:schemeClr val="accent5">
                    <a:lumMod val="50000"/>
                  </a:schemeClr>
                </a:solidFill>
              </a:rPr>
              <a:t>vais</a:t>
            </a:r>
            <a:r>
              <a:rPr lang="es-GB" sz="1200" dirty="0">
                <a:solidFill>
                  <a:schemeClr val="accent5">
                    <a:lumMod val="50000"/>
                  </a:schemeClr>
                </a:solidFill>
              </a:rPr>
              <a:t> de vacaciones a una isla, ¿verdad?</a:t>
            </a:r>
          </a:p>
          <a:p>
            <a:pPr marL="342900" indent="-342900" algn="just">
              <a:buFontTx/>
              <a:buChar char="-"/>
            </a:pPr>
            <a:r>
              <a:rPr lang="es-GB" sz="1200" dirty="0">
                <a:solidFill>
                  <a:schemeClr val="accent5">
                    <a:lumMod val="50000"/>
                  </a:schemeClr>
                </a:solidFill>
              </a:rPr>
              <a:t>Sí, solemos visitar islas porque a mi madre le encanta el mar y siempre </a:t>
            </a:r>
            <a:r>
              <a:rPr lang="es-GB" sz="1200" b="1" dirty="0">
                <a:solidFill>
                  <a:schemeClr val="accent5">
                    <a:lumMod val="50000"/>
                  </a:schemeClr>
                </a:solidFill>
              </a:rPr>
              <a:t>va</a:t>
            </a:r>
            <a:r>
              <a:rPr lang="es-GB" sz="1200" dirty="0">
                <a:solidFill>
                  <a:schemeClr val="accent5">
                    <a:lumMod val="50000"/>
                  </a:schemeClr>
                </a:solidFill>
              </a:rPr>
              <a:t> a la playa para nadar. Yo </a:t>
            </a:r>
            <a:r>
              <a:rPr lang="es-GB" sz="1200" b="1" dirty="0">
                <a:solidFill>
                  <a:schemeClr val="accent5">
                    <a:lumMod val="50000"/>
                  </a:schemeClr>
                </a:solidFill>
              </a:rPr>
              <a:t>voy</a:t>
            </a:r>
            <a:r>
              <a:rPr lang="es-GB" sz="1200" dirty="0">
                <a:solidFill>
                  <a:schemeClr val="accent5">
                    <a:lumMod val="50000"/>
                  </a:schemeClr>
                </a:solidFill>
              </a:rPr>
              <a:t> al campo con mi padre para montar en bicicleta. Tú </a:t>
            </a:r>
            <a:r>
              <a:rPr lang="es-GB" sz="1200" b="1" dirty="0">
                <a:solidFill>
                  <a:schemeClr val="accent5">
                    <a:lumMod val="50000"/>
                  </a:schemeClr>
                </a:solidFill>
              </a:rPr>
              <a:t>vas</a:t>
            </a:r>
            <a:r>
              <a:rPr lang="es-GB" sz="1200" dirty="0">
                <a:solidFill>
                  <a:schemeClr val="accent5">
                    <a:lumMod val="50000"/>
                  </a:schemeClr>
                </a:solidFill>
              </a:rPr>
              <a:t> a ir a México este verano otra vez, ¿no?</a:t>
            </a:r>
          </a:p>
          <a:p>
            <a:pPr marL="342900" indent="-342900" algn="just">
              <a:buFontTx/>
              <a:buChar char="-"/>
            </a:pPr>
            <a:r>
              <a:rPr lang="es-GB" sz="1200" dirty="0">
                <a:solidFill>
                  <a:schemeClr val="accent5">
                    <a:lumMod val="50000"/>
                  </a:schemeClr>
                </a:solidFill>
              </a:rPr>
              <a:t>¡Pues sí! El vuelo es en julio porque mi primo y yo </a:t>
            </a:r>
            <a:r>
              <a:rPr lang="es-GB" sz="1200" b="1" dirty="0">
                <a:solidFill>
                  <a:schemeClr val="accent5">
                    <a:lumMod val="50000"/>
                  </a:schemeClr>
                </a:solidFill>
              </a:rPr>
              <a:t>vamos </a:t>
            </a:r>
            <a:r>
              <a:rPr lang="es-GB" sz="1200" dirty="0">
                <a:solidFill>
                  <a:schemeClr val="accent5">
                    <a:lumMod val="50000"/>
                  </a:schemeClr>
                </a:solidFill>
              </a:rPr>
              <a:t>a ir de viaje con el equipo de fútbol en junio. Durante ese tiempo, mis padres </a:t>
            </a:r>
            <a:r>
              <a:rPr lang="es-GB" sz="1200" b="1" dirty="0">
                <a:solidFill>
                  <a:schemeClr val="accent5">
                    <a:lumMod val="50000"/>
                  </a:schemeClr>
                </a:solidFill>
              </a:rPr>
              <a:t>van</a:t>
            </a:r>
            <a:r>
              <a:rPr lang="es-GB" sz="1200" dirty="0">
                <a:solidFill>
                  <a:schemeClr val="accent5">
                    <a:lumMod val="50000"/>
                  </a:schemeClr>
                </a:solidFill>
              </a:rPr>
              <a:t> a hacer un viaje por carretera.</a:t>
            </a:r>
          </a:p>
          <a:p>
            <a:pPr marL="342900" indent="-342900" algn="just">
              <a:buFontTx/>
              <a:buChar char="-"/>
            </a:pPr>
            <a:r>
              <a:rPr lang="es-GB" sz="1200" dirty="0">
                <a:solidFill>
                  <a:schemeClr val="accent5">
                    <a:lumMod val="50000"/>
                  </a:schemeClr>
                </a:solidFill>
              </a:rPr>
              <a:t>¡Qué buen plan! ¿Me invitas a ver un partido de tu equipo un día?</a:t>
            </a:r>
          </a:p>
          <a:p>
            <a:pPr marL="342900" indent="-342900" algn="just">
              <a:buFontTx/>
              <a:buChar char="-"/>
            </a:pPr>
            <a:r>
              <a:rPr lang="es-GB" sz="1200" dirty="0">
                <a:solidFill>
                  <a:schemeClr val="accent5">
                    <a:lumMod val="50000"/>
                  </a:schemeClr>
                </a:solidFill>
              </a:rPr>
              <a:t>¡Por supuesto!</a:t>
            </a:r>
          </a:p>
          <a:p>
            <a:pPr marL="0" indent="0">
              <a:buNone/>
            </a:pPr>
            <a:endParaRPr lang="es-GB" b="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41</a:t>
            </a:fld>
            <a:endParaRPr lang="en-US"/>
          </a:p>
        </p:txBody>
      </p:sp>
    </p:spTree>
    <p:extLst>
      <p:ext uri="{BB962C8B-B14F-4D97-AF65-F5344CB8AC3E}">
        <p14:creationId xmlns:p14="http://schemas.microsoft.com/office/powerpoint/2010/main" val="490964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mins</a:t>
            </a:r>
          </a:p>
          <a:p>
            <a:endParaRPr lang="en-GB" b="1" dirty="0"/>
          </a:p>
          <a:p>
            <a:r>
              <a:rPr lang="en-GB" b="1" dirty="0"/>
              <a:t>Aim: </a:t>
            </a:r>
            <a:r>
              <a:rPr lang="en-GB" dirty="0"/>
              <a:t>to practise a variety of SSCs.</a:t>
            </a:r>
            <a:endParaRPr lang="en-GB" baseline="0" dirty="0"/>
          </a:p>
          <a:p>
            <a:endParaRPr lang="en-GB" baseline="0" dirty="0"/>
          </a:p>
          <a:p>
            <a:r>
              <a:rPr lang="en-GB" b="1" dirty="0"/>
              <a:t>Procedure:</a:t>
            </a:r>
          </a:p>
          <a:p>
            <a:pPr marL="228600" indent="-228600">
              <a:buAutoNum type="arabicPeriod"/>
            </a:pPr>
            <a:r>
              <a:rPr lang="en-GB" dirty="0"/>
              <a:t>The teacher</a:t>
            </a:r>
            <a:r>
              <a:rPr lang="en-GB" baseline="0" dirty="0"/>
              <a:t> first asks students to read the sentences and think about what they mean.</a:t>
            </a:r>
          </a:p>
          <a:p>
            <a:pPr marL="228600" indent="-228600">
              <a:buAutoNum type="arabicPeriod"/>
            </a:pPr>
            <a:r>
              <a:rPr lang="en-GB" baseline="0" dirty="0"/>
              <a:t>The teacher reads the texts aloud in fragments, eliciting the meanings from students. </a:t>
            </a:r>
          </a:p>
          <a:p>
            <a:pPr marL="228600" indent="-228600">
              <a:buAutoNum type="arabicPeriod"/>
            </a:pPr>
            <a:r>
              <a:rPr lang="en-GB" baseline="0" dirty="0"/>
              <a:t>Students then practise saying each sentence in pairs, at increasing speed.</a:t>
            </a:r>
          </a:p>
          <a:p>
            <a:pPr marL="228600" indent="-228600">
              <a:buAutoNum type="arabicPeriod"/>
            </a:pPr>
            <a:r>
              <a:rPr lang="en-GB" baseline="0" dirty="0"/>
              <a:t>The teacher can challenge students to listen to a native speaker read the sentences at three different speeds (1=slow; 3=very fast). Each time, students can be challenged to say it at the same speed.</a:t>
            </a:r>
          </a:p>
          <a:p>
            <a:pPr marL="0" indent="0">
              <a:buNone/>
            </a:pPr>
            <a:endParaRPr lang="en-GB" baseline="0" dirty="0"/>
          </a:p>
          <a:p>
            <a:pPr marL="0" indent="0">
              <a:buNone/>
            </a:pPr>
            <a:r>
              <a:rPr lang="en-GB" b="1" baseline="0" dirty="0"/>
              <a:t>Notes</a:t>
            </a:r>
            <a:r>
              <a:rPr lang="en-GB" baseline="0" dirty="0"/>
              <a:t>:</a:t>
            </a:r>
          </a:p>
          <a:p>
            <a:pPr marL="228600" indent="-228600">
              <a:buAutoNum type="arabicPeriod"/>
            </a:pPr>
            <a:r>
              <a:rPr lang="en-GB" baseline="0" dirty="0"/>
              <a:t>The teacher can explain that the word “</a:t>
            </a:r>
            <a:r>
              <a:rPr lang="en-GB" baseline="0" dirty="0" err="1"/>
              <a:t>guagua</a:t>
            </a:r>
            <a:r>
              <a:rPr lang="en-GB" baseline="0" dirty="0"/>
              <a:t>” is used to refer to a “bus” in Cuba, Puerto Rico, some other Caribbean countries and in the Canary Islands. However, in Chile or Argentina the word “</a:t>
            </a:r>
            <a:r>
              <a:rPr lang="en-GB" baseline="0" dirty="0" err="1"/>
              <a:t>guagua</a:t>
            </a:r>
            <a:r>
              <a:rPr lang="en-GB" baseline="0" dirty="0"/>
              <a:t>” means “baby”!</a:t>
            </a:r>
          </a:p>
          <a:p>
            <a:pPr marL="228600" indent="-228600">
              <a:buAutoNum type="arabicPeriod"/>
            </a:pPr>
            <a:r>
              <a:rPr lang="en-GB" baseline="0" dirty="0"/>
              <a:t>“</a:t>
            </a:r>
            <a:r>
              <a:rPr lang="en-GB" baseline="0" dirty="0" err="1"/>
              <a:t>Escamoles</a:t>
            </a:r>
            <a:r>
              <a:rPr lang="en-GB" baseline="0" dirty="0"/>
              <a:t>” are also known as “Mexican caviar”, a delicatessen consumed mainly in Mexico City.</a:t>
            </a:r>
          </a:p>
          <a:p>
            <a:pPr marL="228600" indent="-228600">
              <a:buAutoNum type="arabicPeriod"/>
            </a:pPr>
            <a:r>
              <a:rPr lang="en-GB" baseline="0" dirty="0"/>
              <a:t>The expression “¡</a:t>
            </a:r>
            <a:r>
              <a:rPr lang="en-GB" baseline="0" dirty="0" err="1"/>
              <a:t>guácala</a:t>
            </a:r>
            <a:r>
              <a:rPr lang="en-GB" baseline="0" dirty="0"/>
              <a:t>!” is widely used in some Latin American countries: El Salvador, Honduras, México and Dominican Republic (source: RAE Dictionary). </a:t>
            </a:r>
          </a:p>
          <a:p>
            <a:pPr marL="228600" indent="-228600">
              <a:buAutoNum type="arabicPeriod"/>
            </a:pPr>
            <a:endParaRPr lang="en-GB" baseline="0" dirty="0"/>
          </a:p>
          <a:p>
            <a:pPr marL="0" indent="0">
              <a:buNone/>
            </a:pPr>
            <a:r>
              <a:rPr lang="en-GB" b="1" baseline="0" dirty="0"/>
              <a:t>Sources</a:t>
            </a:r>
            <a:r>
              <a:rPr lang="en-GB" baseline="0" dirty="0"/>
              <a:t>:</a:t>
            </a:r>
          </a:p>
          <a:p>
            <a:pPr marL="0" indent="0">
              <a:buNone/>
            </a:pPr>
            <a:r>
              <a:rPr lang="en-GB" baseline="0" dirty="0"/>
              <a:t>Image of </a:t>
            </a:r>
            <a:r>
              <a:rPr lang="en-GB" baseline="0" dirty="0" err="1"/>
              <a:t>Garachico</a:t>
            </a:r>
            <a:r>
              <a:rPr lang="en-GB" baseline="0" dirty="0"/>
              <a:t> by </a:t>
            </a:r>
            <a:r>
              <a:rPr lang="en-GB" baseline="0" dirty="0" err="1"/>
              <a:t>srool</a:t>
            </a:r>
            <a:r>
              <a:rPr lang="en-GB" baseline="0" dirty="0"/>
              <a:t>, taken from </a:t>
            </a:r>
            <a:r>
              <a:rPr lang="en-GB" baseline="0" dirty="0" err="1"/>
              <a:t>Pixabay</a:t>
            </a:r>
            <a:r>
              <a:rPr lang="en-GB" baseline="0" dirty="0"/>
              <a:t>.</a:t>
            </a:r>
          </a:p>
          <a:p>
            <a:pPr marL="0" indent="0">
              <a:buNone/>
            </a:pPr>
            <a:r>
              <a:rPr lang="en-GB" baseline="0" dirty="0"/>
              <a:t>Image of Train of </a:t>
            </a:r>
            <a:r>
              <a:rPr lang="en-GB" baseline="0" dirty="0" err="1"/>
              <a:t>Soller</a:t>
            </a:r>
            <a:r>
              <a:rPr lang="en-GB" baseline="0" dirty="0"/>
              <a:t> by </a:t>
            </a:r>
            <a:r>
              <a:rPr lang="en-GB" baseline="0" dirty="0" err="1"/>
              <a:t>Medienservice</a:t>
            </a:r>
            <a:r>
              <a:rPr lang="en-GB" baseline="0" dirty="0"/>
              <a:t>, taken from </a:t>
            </a:r>
            <a:r>
              <a:rPr lang="en-GB" baseline="0" dirty="0" err="1"/>
              <a:t>Pixabay</a:t>
            </a:r>
            <a:r>
              <a:rPr lang="en-GB" baseline="0" dirty="0"/>
              <a:t>.</a:t>
            </a:r>
          </a:p>
          <a:p>
            <a:pPr marL="0" indent="0">
              <a:buNone/>
            </a:pPr>
            <a:r>
              <a:rPr lang="en-GB" baseline="0" dirty="0"/>
              <a:t>Image of Port of </a:t>
            </a:r>
            <a:r>
              <a:rPr lang="en-GB" baseline="0" dirty="0" err="1"/>
              <a:t>Soller</a:t>
            </a:r>
            <a:r>
              <a:rPr lang="en-GB" baseline="0" dirty="0"/>
              <a:t> by </a:t>
            </a:r>
            <a:r>
              <a:rPr lang="en-GB" baseline="0" dirty="0" err="1"/>
              <a:t>Medienservice</a:t>
            </a:r>
            <a:r>
              <a:rPr lang="en-GB" baseline="0" dirty="0"/>
              <a:t>, taken from </a:t>
            </a:r>
            <a:r>
              <a:rPr lang="en-GB" baseline="0" dirty="0" err="1"/>
              <a:t>Pixabay</a:t>
            </a:r>
            <a:r>
              <a:rPr lang="en-GB" baseline="0" dirty="0"/>
              <a:t>.</a:t>
            </a:r>
          </a:p>
          <a:p>
            <a:pPr marL="0" indent="0">
              <a:buNone/>
            </a:pPr>
            <a:r>
              <a:rPr lang="en-GB" baseline="0" dirty="0"/>
              <a:t>Image of the pyramid in Yucatan by </a:t>
            </a:r>
            <a:r>
              <a:rPr lang="en-GB" baseline="0" dirty="0" err="1"/>
              <a:t>darvinsantos</a:t>
            </a:r>
            <a:r>
              <a:rPr lang="en-GB" baseline="0" dirty="0"/>
              <a:t>, taken from </a:t>
            </a:r>
            <a:r>
              <a:rPr lang="en-GB" baseline="0" dirty="0" err="1"/>
              <a:t>Pixabay</a:t>
            </a:r>
            <a:r>
              <a:rPr lang="en-GB" baseline="0" dirty="0"/>
              <a:t>.</a:t>
            </a:r>
          </a:p>
          <a:p>
            <a:pPr marL="0" indent="0">
              <a:buNone/>
            </a:pPr>
            <a:r>
              <a:rPr lang="en-GB" baseline="0" dirty="0"/>
              <a:t>Image of a beach in Yucatan by </a:t>
            </a:r>
            <a:r>
              <a:rPr lang="en-GB" baseline="0" dirty="0" err="1"/>
              <a:t>EmilianDanaila</a:t>
            </a:r>
            <a:r>
              <a:rPr lang="en-GB" baseline="0" dirty="0"/>
              <a:t>, taken from </a:t>
            </a:r>
            <a:r>
              <a:rPr lang="en-GB" baseline="0" dirty="0" err="1"/>
              <a:t>Pixabay</a:t>
            </a:r>
            <a:r>
              <a:rPr lang="en-GB" baseline="0" dirty="0"/>
              <a:t>.</a:t>
            </a:r>
          </a:p>
          <a:p>
            <a:pPr marL="0" indent="0">
              <a:buNone/>
            </a:pPr>
            <a:endParaRPr lang="en-GB" baseline="0" dirty="0"/>
          </a:p>
          <a:p>
            <a:pPr marL="0" indent="0">
              <a:buNone/>
            </a:pPr>
            <a:r>
              <a:rPr lang="en-GB" b="1" baseline="0" dirty="0"/>
              <a:t>Frequency of unknown vocabulary:</a:t>
            </a:r>
          </a:p>
          <a:p>
            <a:pPr marL="0" indent="0">
              <a:buNone/>
            </a:pPr>
            <a:r>
              <a:rPr lang="en-GB" baseline="0" dirty="0" err="1"/>
              <a:t>guagua</a:t>
            </a:r>
            <a:r>
              <a:rPr lang="en-GB" baseline="0" dirty="0"/>
              <a:t> [&gt;5000]; </a:t>
            </a:r>
            <a:r>
              <a:rPr lang="en-GB" baseline="0" dirty="0" err="1"/>
              <a:t>catar</a:t>
            </a:r>
            <a:r>
              <a:rPr lang="en-GB" baseline="0" dirty="0"/>
              <a:t> [&gt;5000]; </a:t>
            </a:r>
            <a:r>
              <a:rPr lang="en-GB" baseline="0" dirty="0" err="1"/>
              <a:t>escamol</a:t>
            </a:r>
            <a:r>
              <a:rPr lang="en-GB" baseline="0" dirty="0"/>
              <a:t> [&gt;</a:t>
            </a:r>
            <a:r>
              <a:rPr lang="en-GB" baseline="0"/>
              <a:t>5000</a:t>
            </a:r>
            <a:r>
              <a:rPr lang="en-GB" baseline="0" smtClean="0"/>
              <a:t>]</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028226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s-ES" b="0" dirty="0"/>
              <a:t>8 minutes</a:t>
            </a:r>
            <a:endParaRPr lang="en-US" b="0" dirty="0"/>
          </a:p>
          <a:p>
            <a:endParaRPr lang="en-US" b="1" dirty="0"/>
          </a:p>
          <a:p>
            <a:r>
              <a:rPr lang="en-US" b="1" dirty="0"/>
              <a:t>Aim: </a:t>
            </a:r>
            <a:endParaRPr lang="en-US" b="0" dirty="0"/>
          </a:p>
          <a:p>
            <a:pPr marL="285750" indent="-285750">
              <a:buAutoNum type="romanLcParenR"/>
            </a:pPr>
            <a:r>
              <a:rPr lang="en-US" b="0" baseline="0" dirty="0"/>
              <a:t>to </a:t>
            </a:r>
            <a:r>
              <a:rPr lang="en-US" b="0" baseline="0" dirty="0" err="1"/>
              <a:t>practise</a:t>
            </a:r>
            <a:r>
              <a:rPr lang="en-US" b="0" baseline="0" dirty="0"/>
              <a:t> the use of the verb ‘</a:t>
            </a:r>
            <a:r>
              <a:rPr lang="en-US" b="0" baseline="0" dirty="0" err="1"/>
              <a:t>ir</a:t>
            </a:r>
            <a:r>
              <a:rPr lang="en-US" b="0" baseline="0" dirty="0"/>
              <a:t>’ in all persons.</a:t>
            </a:r>
          </a:p>
          <a:p>
            <a:pPr marL="285750" indent="-285750">
              <a:buAutoNum type="romanLcParenR"/>
            </a:pPr>
            <a:r>
              <a:rPr lang="en-US" b="0" baseline="0" dirty="0"/>
              <a:t>to </a:t>
            </a:r>
            <a:r>
              <a:rPr lang="en-US" b="0" baseline="0" dirty="0" err="1"/>
              <a:t>practise</a:t>
            </a:r>
            <a:r>
              <a:rPr lang="en-US" b="0" baseline="0" dirty="0"/>
              <a:t> the use of ‘para’ with both meanings (as ‘for’ and ‘in order to’).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indent="-228600">
              <a:buAutoNum type="arabicPeriod"/>
            </a:pPr>
            <a:r>
              <a:rPr lang="es-GB" dirty="0"/>
              <a:t>Students work in pairs. Student A chooses one option from each column and creates a sentence.</a:t>
            </a:r>
          </a:p>
          <a:p>
            <a:pPr marL="228600" indent="-228600">
              <a:buAutoNum type="arabicPeriod"/>
            </a:pPr>
            <a:r>
              <a:rPr lang="es-GB" dirty="0"/>
              <a:t>Student B listens and tries to ‘decode’ the sentence. Then, student B needs to say which was the combination of numbers used by student A.</a:t>
            </a:r>
          </a:p>
          <a:p>
            <a:pPr marL="228600" indent="-228600">
              <a:buAutoNum type="arabicPeriod"/>
            </a:pPr>
            <a:r>
              <a:rPr lang="es-GB" dirty="0"/>
              <a:t>Then, we swap roles.</a:t>
            </a:r>
          </a:p>
          <a:p>
            <a:pPr marL="228600" indent="-228600">
              <a:buAutoNum type="arabicPeriod"/>
            </a:pPr>
            <a:endParaRPr lang="es-GB" dirty="0"/>
          </a:p>
          <a:p>
            <a:pPr marL="0" indent="0">
              <a:buNone/>
            </a:pPr>
            <a:r>
              <a:rPr lang="es-GB" b="1" dirty="0"/>
              <a:t>Notes</a:t>
            </a:r>
            <a:r>
              <a:rPr lang="es-GB" dirty="0"/>
              <a:t>:</a:t>
            </a:r>
          </a:p>
          <a:p>
            <a:pPr marL="0" indent="0">
              <a:buNone/>
            </a:pPr>
            <a:r>
              <a:rPr lang="es-GB" dirty="0"/>
              <a:t>1. This game can also be played the other way around: student A can give a series of numbers to student B for them to say a sentence.</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43</a:t>
            </a:fld>
            <a:endParaRPr lang="en-US"/>
          </a:p>
        </p:txBody>
      </p:sp>
    </p:spTree>
    <p:extLst>
      <p:ext uri="{BB962C8B-B14F-4D97-AF65-F5344CB8AC3E}">
        <p14:creationId xmlns:p14="http://schemas.microsoft.com/office/powerpoint/2010/main" val="113778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SHOW DURING ACTIVITY</a:t>
            </a:r>
            <a:endParaRPr lang="en-US" b="1"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44</a:t>
            </a:fld>
            <a:endParaRPr lang="en-US"/>
          </a:p>
        </p:txBody>
      </p:sp>
    </p:spTree>
    <p:extLst>
      <p:ext uri="{BB962C8B-B14F-4D97-AF65-F5344CB8AC3E}">
        <p14:creationId xmlns:p14="http://schemas.microsoft.com/office/powerpoint/2010/main" val="2742673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1) If time allows, this last slide could be used as a quiz: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Who is speaking on the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How many of the places in the photos can you identify?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2) The sentence can be translated as “The one who reads a lot and walks a lot, sees a lot and knows a lot”. It’s a famous quote said by Don </a:t>
            </a:r>
            <a:r>
              <a:rPr lang="en-US" sz="1200" b="0" dirty="0" err="1"/>
              <a:t>Quijote</a:t>
            </a:r>
            <a:r>
              <a:rPr lang="en-US" sz="1200" b="0" dirty="0"/>
              <a:t> in the second book, chapter XXV. The teacher can explain to the students what it means: those who read a lot and travel a lot will be enriched and be more knowledgeable. It’s a message of encouragement to carry on learning, to be open to appreciate other cultures and other ways to see the world.</a:t>
            </a:r>
            <a:endParaRPr lang="en-US" sz="1200" b="1" dirty="0"/>
          </a:p>
          <a:p>
            <a:endParaRPr lang="en-US" b="1" dirty="0"/>
          </a:p>
          <a:p>
            <a:r>
              <a:rPr lang="en-US" b="1" dirty="0"/>
              <a:t>Solution:</a:t>
            </a:r>
          </a:p>
          <a:p>
            <a:r>
              <a:rPr lang="en-US" b="0" dirty="0"/>
              <a:t>1 – a</a:t>
            </a:r>
          </a:p>
          <a:p>
            <a:r>
              <a:rPr lang="en-US" b="0" dirty="0"/>
              <a:t>2 – g</a:t>
            </a:r>
          </a:p>
          <a:p>
            <a:r>
              <a:rPr lang="en-US" b="0" dirty="0"/>
              <a:t>3 – e</a:t>
            </a:r>
          </a:p>
          <a:p>
            <a:r>
              <a:rPr lang="en-US" b="0" dirty="0"/>
              <a:t>4 – d</a:t>
            </a:r>
          </a:p>
          <a:p>
            <a:r>
              <a:rPr lang="en-US" b="0" dirty="0"/>
              <a:t>5 – b</a:t>
            </a:r>
          </a:p>
          <a:p>
            <a:r>
              <a:rPr lang="en-US" b="0" dirty="0"/>
              <a:t>6 – c</a:t>
            </a:r>
          </a:p>
          <a:p>
            <a:r>
              <a:rPr lang="en-US" b="0" dirty="0"/>
              <a:t>7 – h</a:t>
            </a:r>
          </a:p>
          <a:p>
            <a:r>
              <a:rPr lang="en-US" b="0" dirty="0"/>
              <a:t>8 – f</a:t>
            </a:r>
          </a:p>
          <a:p>
            <a:endParaRPr lang="en-US" b="0" dirty="0"/>
          </a:p>
          <a:p>
            <a:r>
              <a:rPr lang="en-US" b="1"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Havana, Cuba: </a:t>
            </a:r>
            <a:r>
              <a:rPr lang="en-US" b="0" dirty="0"/>
              <a:t>by </a:t>
            </a:r>
            <a:r>
              <a:rPr lang="en-US" b="0" dirty="0" err="1"/>
              <a:t>SweetMellowChill</a:t>
            </a:r>
            <a:r>
              <a:rPr lang="en-US" b="0" dirty="0"/>
              <a:t> taken from </a:t>
            </a:r>
            <a:r>
              <a:rPr lang="en-US" b="0" dirty="0" err="1"/>
              <a:t>Pixabay</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Atacama, Chile: </a:t>
            </a:r>
            <a:r>
              <a:rPr lang="en-GB" b="0" baseline="0" dirty="0"/>
              <a:t>Atacama Desert by </a:t>
            </a:r>
            <a:r>
              <a:rPr lang="en-GB" b="0" baseline="0" dirty="0" err="1"/>
              <a:t>LuisValiente</a:t>
            </a:r>
            <a:r>
              <a:rPr lang="es-ES" b="0" baseline="0" dirty="0"/>
              <a:t> </a:t>
            </a:r>
            <a:r>
              <a:rPr lang="en-US" b="0" dirty="0"/>
              <a:t>taken from </a:t>
            </a:r>
            <a:r>
              <a:rPr lang="en-US" b="0" dirty="0" err="1"/>
              <a:t>Pixabay</a:t>
            </a:r>
            <a:r>
              <a:rPr lang="en-US" b="0" dirty="0"/>
              <a:t>.</a:t>
            </a:r>
            <a:endParaRPr lang="en-US" b="1" dirty="0"/>
          </a:p>
          <a:p>
            <a:pPr marL="0"/>
            <a:r>
              <a:rPr lang="en-US" b="1" dirty="0"/>
              <a:t>Medellín, Colombia </a:t>
            </a:r>
            <a:r>
              <a:rPr lang="en-GB" b="0" baseline="0" dirty="0"/>
              <a:t>Image free to use from </a:t>
            </a:r>
            <a:r>
              <a:rPr lang="en-GB" b="0" baseline="0" dirty="0" err="1"/>
              <a:t>Wikicommons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Florida, USA </a:t>
            </a:r>
            <a:r>
              <a:rPr lang="en-US" b="0" dirty="0"/>
              <a:t>by </a:t>
            </a:r>
            <a:r>
              <a:rPr lang="en-US" b="0" dirty="0" err="1"/>
              <a:t>antoniocuellarrph</a:t>
            </a:r>
            <a:r>
              <a:rPr lang="en-US" b="0" dirty="0"/>
              <a:t> taken from </a:t>
            </a:r>
            <a:r>
              <a:rPr lang="en-US" b="0" dirty="0" err="1"/>
              <a:t>Pixabay</a:t>
            </a:r>
            <a:r>
              <a:rPr lang="en-US" b="0" dirty="0"/>
              <a:t>.</a:t>
            </a:r>
            <a:r>
              <a:rPr lang="en-US" b="1" dirty="0"/>
              <a:t/>
            </a:r>
            <a:br>
              <a:rPr lang="en-US" b="1" dirty="0"/>
            </a:br>
            <a:r>
              <a:rPr lang="en-US" b="1" dirty="0"/>
              <a:t>Isla de Pascua, Chile: </a:t>
            </a:r>
            <a:r>
              <a:rPr lang="en-US" b="0" dirty="0"/>
              <a:t>by </a:t>
            </a:r>
            <a:r>
              <a:rPr lang="en-US" b="0" dirty="0" err="1"/>
              <a:t>voltamax</a:t>
            </a:r>
            <a:r>
              <a:rPr lang="en-US" b="0" dirty="0"/>
              <a:t> taken from </a:t>
            </a:r>
            <a:r>
              <a:rPr lang="en-US" b="0" dirty="0" err="1"/>
              <a:t>Pixabay</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La </a:t>
            </a:r>
            <a:r>
              <a:rPr lang="en-US" b="1" dirty="0" err="1"/>
              <a:t>mitad</a:t>
            </a:r>
            <a:r>
              <a:rPr lang="en-US" b="1" dirty="0"/>
              <a:t> del </a:t>
            </a:r>
            <a:r>
              <a:rPr lang="en-US" b="1" dirty="0" err="1"/>
              <a:t>mundo</a:t>
            </a:r>
            <a:r>
              <a:rPr lang="en-US" b="1" dirty="0"/>
              <a:t>, Ecuador: </a:t>
            </a:r>
            <a:r>
              <a:rPr lang="en-GB" dirty="0"/>
              <a:t>Licensed under CC </a:t>
            </a:r>
            <a:r>
              <a:rPr lang="en-GB" sz="1200" b="0" i="0" kern="1200" dirty="0">
                <a:solidFill>
                  <a:schemeClr val="tx1"/>
                </a:solidFill>
                <a:effectLst/>
                <a:latin typeface="+mn-lt"/>
                <a:ea typeface="+mn-ea"/>
                <a:cs typeface="+mn-cs"/>
              </a:rPr>
              <a:t>Attribution-</a:t>
            </a:r>
            <a:r>
              <a:rPr lang="en-GB" sz="1200" b="0" i="0" kern="1200" dirty="0" err="1">
                <a:solidFill>
                  <a:schemeClr val="tx1"/>
                </a:solidFill>
                <a:effectLst/>
                <a:latin typeface="+mn-lt"/>
                <a:ea typeface="+mn-ea"/>
                <a:cs typeface="+mn-cs"/>
              </a:rPr>
              <a:t>NonCommercial</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NoDerivs</a:t>
            </a:r>
            <a:r>
              <a:rPr lang="en-GB" sz="1200" b="0" i="0" kern="1200" dirty="0">
                <a:solidFill>
                  <a:schemeClr val="tx1"/>
                </a:solidFill>
                <a:effectLst/>
                <a:latin typeface="+mn-lt"/>
                <a:ea typeface="+mn-ea"/>
                <a:cs typeface="+mn-cs"/>
              </a:rPr>
              <a:t> 2.0 Generic, taken from </a:t>
            </a:r>
            <a:r>
              <a:rPr lang="en-GB" sz="1200" b="0" i="0" kern="1200" dirty="0" err="1">
                <a:solidFill>
                  <a:schemeClr val="tx1"/>
                </a:solidFill>
                <a:effectLst/>
                <a:latin typeface="+mn-lt"/>
                <a:ea typeface="+mn-ea"/>
                <a:cs typeface="+mn-cs"/>
              </a:rPr>
              <a:t>Flickr.com</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El Museo Guggenheim y Puppy, Bilbao, Spain </a:t>
            </a:r>
            <a:r>
              <a:rPr lang="es-ES" b="0" dirty="0" err="1"/>
              <a:t>by</a:t>
            </a:r>
            <a:r>
              <a:rPr lang="es-ES" b="0" dirty="0"/>
              <a:t> Javier </a:t>
            </a:r>
            <a:r>
              <a:rPr lang="es-ES" b="0" dirty="0" err="1"/>
              <a:t>Alamo</a:t>
            </a:r>
            <a:r>
              <a:rPr lang="es-ES" b="0" dirty="0"/>
              <a:t> and </a:t>
            </a:r>
            <a:r>
              <a:rPr lang="es-ES" b="0" dirty="0" err="1"/>
              <a:t>Oscarplaterof</a:t>
            </a:r>
            <a:r>
              <a:rPr lang="es-ES" b="0" dirty="0"/>
              <a:t>, </a:t>
            </a:r>
            <a:r>
              <a:rPr lang="es-ES" b="0" dirty="0" err="1"/>
              <a:t>taken</a:t>
            </a:r>
            <a:r>
              <a:rPr lang="es-ES" b="0" dirty="0"/>
              <a:t> </a:t>
            </a:r>
            <a:r>
              <a:rPr lang="es-ES" b="0" dirty="0" err="1"/>
              <a:t>from</a:t>
            </a:r>
            <a:r>
              <a:rPr lang="es-ES" b="0" dirty="0"/>
              <a:t> </a:t>
            </a:r>
            <a:r>
              <a:rPr lang="es-ES" b="0" dirty="0" err="1"/>
              <a:t>Pixabay</a:t>
            </a:r>
            <a:r>
              <a:rPr lang="es-E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Santiago de Compostela, Spain </a:t>
            </a:r>
            <a:r>
              <a:rPr lang="en-GB" sz="1200" b="0" kern="0" dirty="0">
                <a:solidFill>
                  <a:srgbClr val="002060"/>
                </a:solidFill>
                <a:latin typeface="+mn-lt"/>
                <a:sym typeface="Century Gothic"/>
              </a:rPr>
              <a:t>The images are </a:t>
            </a:r>
            <a:r>
              <a:rPr lang="en-GB" sz="1200" b="0" i="0" kern="1200" dirty="0">
                <a:solidFill>
                  <a:schemeClr val="tx1"/>
                </a:solidFill>
                <a:effectLst/>
                <a:latin typeface="+mn-lt"/>
                <a:ea typeface="+mn-ea"/>
                <a:cs typeface="+mn-cs"/>
              </a:rPr>
              <a:t>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4.0 International</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Map by </a:t>
            </a:r>
            <a:r>
              <a:rPr lang="en-GB" sz="1200" b="0" i="0" kern="1200" dirty="0" err="1">
                <a:solidFill>
                  <a:schemeClr val="tx1"/>
                </a:solidFill>
                <a:effectLst/>
                <a:latin typeface="+mn-lt"/>
                <a:ea typeface="+mn-ea"/>
                <a:cs typeface="+mn-cs"/>
              </a:rPr>
              <a:t>Paulusburg</a:t>
            </a:r>
            <a:r>
              <a:rPr lang="en-GB" sz="1200" b="0" i="0" kern="1200" dirty="0">
                <a:solidFill>
                  <a:schemeClr val="tx1"/>
                </a:solidFill>
                <a:effectLst/>
                <a:latin typeface="+mn-lt"/>
                <a:ea typeface="+mn-ea"/>
                <a:cs typeface="+mn-cs"/>
              </a:rPr>
              <a:t>, taken from Wikimedia.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Cathedral by Simon </a:t>
            </a:r>
            <a:r>
              <a:rPr lang="en-GB" sz="1200" b="0" i="0" kern="1200" dirty="0" err="1">
                <a:solidFill>
                  <a:schemeClr val="tx1"/>
                </a:solidFill>
                <a:effectLst/>
                <a:latin typeface="+mn-lt"/>
                <a:ea typeface="+mn-ea"/>
                <a:cs typeface="+mn-cs"/>
              </a:rPr>
              <a:t>Birchell</a:t>
            </a:r>
            <a:r>
              <a:rPr lang="en-GB" sz="1200" b="0" i="0" kern="1200" dirty="0">
                <a:solidFill>
                  <a:schemeClr val="tx1"/>
                </a:solidFill>
                <a:effectLst/>
                <a:latin typeface="+mn-lt"/>
                <a:ea typeface="+mn-ea"/>
                <a:cs typeface="+mn-cs"/>
              </a:rPr>
              <a:t>, taken from Wikimedia.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862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[2/12]</a:t>
            </a:r>
          </a:p>
        </p:txBody>
      </p:sp>
      <p:sp>
        <p:nvSpPr>
          <p:cNvPr id="4" name="Slide Number Placeholder 3"/>
          <p:cNvSpPr>
            <a:spLocks noGrp="1"/>
          </p:cNvSpPr>
          <p:nvPr>
            <p:ph type="sldNum" sz="quarter" idx="10"/>
          </p:nvPr>
        </p:nvSpPr>
        <p:spPr/>
        <p:txBody>
          <a:bodyPr/>
          <a:lstStyle/>
          <a:p>
            <a:fld id="{AA119F9D-DE95-46FD-9DBD-380478876FF9}" type="slidenum">
              <a:rPr lang="en-GB" smtClean="0"/>
              <a:t>5</a:t>
            </a:fld>
            <a:endParaRPr lang="en-GB"/>
          </a:p>
        </p:txBody>
      </p:sp>
    </p:spTree>
    <p:extLst>
      <p:ext uri="{BB962C8B-B14F-4D97-AF65-F5344CB8AC3E}">
        <p14:creationId xmlns:p14="http://schemas.microsoft.com/office/powerpoint/2010/main" val="782207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[3/12]</a:t>
            </a:r>
          </a:p>
        </p:txBody>
      </p:sp>
      <p:sp>
        <p:nvSpPr>
          <p:cNvPr id="4" name="Slide Number Placeholder 3"/>
          <p:cNvSpPr>
            <a:spLocks noGrp="1"/>
          </p:cNvSpPr>
          <p:nvPr>
            <p:ph type="sldNum" sz="quarter" idx="10"/>
          </p:nvPr>
        </p:nvSpPr>
        <p:spPr/>
        <p:txBody>
          <a:bodyPr/>
          <a:lstStyle/>
          <a:p>
            <a:fld id="{AA119F9D-DE95-46FD-9DBD-380478876FF9}" type="slidenum">
              <a:rPr lang="en-GB" smtClean="0"/>
              <a:t>6</a:t>
            </a:fld>
            <a:endParaRPr lang="en-GB"/>
          </a:p>
        </p:txBody>
      </p:sp>
    </p:spTree>
    <p:extLst>
      <p:ext uri="{BB962C8B-B14F-4D97-AF65-F5344CB8AC3E}">
        <p14:creationId xmlns:p14="http://schemas.microsoft.com/office/powerpoint/2010/main" val="348264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[4/12]</a:t>
            </a:r>
          </a:p>
        </p:txBody>
      </p:sp>
      <p:sp>
        <p:nvSpPr>
          <p:cNvPr id="4" name="Slide Number Placeholder 3"/>
          <p:cNvSpPr>
            <a:spLocks noGrp="1"/>
          </p:cNvSpPr>
          <p:nvPr>
            <p:ph type="sldNum" sz="quarter" idx="10"/>
          </p:nvPr>
        </p:nvSpPr>
        <p:spPr/>
        <p:txBody>
          <a:bodyPr/>
          <a:lstStyle/>
          <a:p>
            <a:fld id="{AA119F9D-DE95-46FD-9DBD-380478876FF9}" type="slidenum">
              <a:rPr lang="en-GB" smtClean="0"/>
              <a:t>7</a:t>
            </a:fld>
            <a:endParaRPr lang="en-GB"/>
          </a:p>
        </p:txBody>
      </p:sp>
    </p:spTree>
    <p:extLst>
      <p:ext uri="{BB962C8B-B14F-4D97-AF65-F5344CB8AC3E}">
        <p14:creationId xmlns:p14="http://schemas.microsoft.com/office/powerpoint/2010/main" val="4103865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[5/12]</a:t>
            </a:r>
          </a:p>
        </p:txBody>
      </p:sp>
      <p:sp>
        <p:nvSpPr>
          <p:cNvPr id="4" name="Slide Number Placeholder 3"/>
          <p:cNvSpPr>
            <a:spLocks noGrp="1"/>
          </p:cNvSpPr>
          <p:nvPr>
            <p:ph type="sldNum" sz="quarter" idx="10"/>
          </p:nvPr>
        </p:nvSpPr>
        <p:spPr/>
        <p:txBody>
          <a:bodyPr/>
          <a:lstStyle/>
          <a:p>
            <a:fld id="{AA119F9D-DE95-46FD-9DBD-380478876FF9}" type="slidenum">
              <a:rPr lang="en-GB" smtClean="0"/>
              <a:t>8</a:t>
            </a:fld>
            <a:endParaRPr lang="en-GB"/>
          </a:p>
        </p:txBody>
      </p:sp>
    </p:spTree>
    <p:extLst>
      <p:ext uri="{BB962C8B-B14F-4D97-AF65-F5344CB8AC3E}">
        <p14:creationId xmlns:p14="http://schemas.microsoft.com/office/powerpoint/2010/main" val="3636186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[6/12]</a:t>
            </a:r>
          </a:p>
        </p:txBody>
      </p:sp>
      <p:sp>
        <p:nvSpPr>
          <p:cNvPr id="4" name="Slide Number Placeholder 3"/>
          <p:cNvSpPr>
            <a:spLocks noGrp="1"/>
          </p:cNvSpPr>
          <p:nvPr>
            <p:ph type="sldNum" sz="quarter" idx="10"/>
          </p:nvPr>
        </p:nvSpPr>
        <p:spPr/>
        <p:txBody>
          <a:bodyPr/>
          <a:lstStyle/>
          <a:p>
            <a:fld id="{AA119F9D-DE95-46FD-9DBD-380478876FF9}" type="slidenum">
              <a:rPr lang="en-GB" smtClean="0"/>
              <a:t>9</a:t>
            </a:fld>
            <a:endParaRPr lang="en-GB"/>
          </a:p>
        </p:txBody>
      </p:sp>
    </p:spTree>
    <p:extLst>
      <p:ext uri="{BB962C8B-B14F-4D97-AF65-F5344CB8AC3E}">
        <p14:creationId xmlns:p14="http://schemas.microsoft.com/office/powerpoint/2010/main" val="1178777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45959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2340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95577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056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754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3342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003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4324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2547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3835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191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20449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8931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11788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883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197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585808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99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47307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6910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474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254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8015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52034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2.tif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4.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8.tiff"/><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tiff"/><Relationship Id="rId15" Type="http://schemas.openxmlformats.org/officeDocument/2006/relationships/image" Target="../media/image42.tiff"/><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54.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audio" Target="../media/audio12.wav"/><Relationship Id="rId11" Type="http://schemas.openxmlformats.org/officeDocument/2006/relationships/image" Target="../media/image52.png"/><Relationship Id="rId5" Type="http://schemas.openxmlformats.org/officeDocument/2006/relationships/audio" Target="../media/audio11.wav"/><Relationship Id="rId15" Type="http://schemas.openxmlformats.org/officeDocument/2006/relationships/image" Target="../media/image55.tiff"/><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microsoft.com/office/2007/relationships/hdphoto" Target="../media/hdphoto3.wdp"/></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4.xml"/><Relationship Id="rId7" Type="http://schemas.openxmlformats.org/officeDocument/2006/relationships/image" Target="../media/image5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41.xml"/><Relationship Id="rId9"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61.jpe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60.jpeg"/><Relationship Id="rId2" Type="http://schemas.openxmlformats.org/officeDocument/2006/relationships/notesSlide" Target="../notesSlides/notesSlide42.xml"/><Relationship Id="rId16"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63.jpeg"/><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62.jpeg"/></Relationships>
</file>

<file path=ppt/slides/_rels/slide43.xml.rels><?xml version="1.0" encoding="UTF-8" standalone="yes"?>
<Relationships xmlns="http://schemas.openxmlformats.org/package/2006/relationships"><Relationship Id="rId8" Type="http://schemas.openxmlformats.org/officeDocument/2006/relationships/image" Target="../media/image70.tiff"/><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8.tiff"/><Relationship Id="rId5" Type="http://schemas.openxmlformats.org/officeDocument/2006/relationships/image" Target="../media/image67.pn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8" Type="http://schemas.openxmlformats.org/officeDocument/2006/relationships/image" Target="../media/image76.tiff"/><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gif"/><Relationship Id="rId12" Type="http://schemas.openxmlformats.org/officeDocument/2006/relationships/image" Target="../media/image80.tif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tiff"/><Relationship Id="rId5" Type="http://schemas.openxmlformats.org/officeDocument/2006/relationships/image" Target="../media/image73.tiff"/><Relationship Id="rId10" Type="http://schemas.openxmlformats.org/officeDocument/2006/relationships/image" Target="../media/image78.png"/><Relationship Id="rId4" Type="http://schemas.openxmlformats.org/officeDocument/2006/relationships/image" Target="../media/image72.tiff"/><Relationship Id="rId9" Type="http://schemas.openxmlformats.org/officeDocument/2006/relationships/image" Target="../media/image77.png"/><Relationship Id="rId14" Type="http://schemas.openxmlformats.org/officeDocument/2006/relationships/image" Target="../media/image82.tiff"/></Relationships>
</file>

<file path=ppt/slides/_rels/slide45.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pn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notesSlide" Target="../notesSlides/notesSlide45.xml"/><Relationship Id="rId16"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5" Type="http://schemas.microsoft.com/office/2007/relationships/hdphoto" Target="../media/hdphoto4.wdp"/><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jpeg"/><Relationship Id="rId1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dirty="0">
                <a:solidFill>
                  <a:prstClr val="white"/>
                </a:solidFill>
              </a:rPr>
              <a:t>Talking about future plans for the holidays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685070" cy="1456793"/>
          </a:xfrm>
        </p:spPr>
        <p:txBody>
          <a:bodyPr>
            <a:noAutofit/>
          </a:bodyPr>
          <a:lstStyle/>
          <a:p>
            <a:pPr marL="342900" lvl="0" indent="-342900" algn="l">
              <a:lnSpc>
                <a:spcPct val="100000"/>
              </a:lnSpc>
              <a:spcBef>
                <a:spcPts val="0"/>
              </a:spcBef>
              <a:buFontTx/>
              <a:buChar char="-"/>
              <a:defRPr/>
            </a:pPr>
            <a:r>
              <a:rPr lang="en-GB" dirty="0">
                <a:solidFill>
                  <a:schemeClr val="bg1"/>
                </a:solidFill>
              </a:rPr>
              <a:t>1</a:t>
            </a:r>
            <a:r>
              <a:rPr lang="en-GB" baseline="30000" dirty="0">
                <a:solidFill>
                  <a:schemeClr val="bg1"/>
                </a:solidFill>
              </a:rPr>
              <a:t>st</a:t>
            </a:r>
            <a:r>
              <a:rPr lang="en-GB" dirty="0">
                <a:solidFill>
                  <a:schemeClr val="bg1"/>
                </a:solidFill>
              </a:rPr>
              <a:t> person plural in the present and </a:t>
            </a:r>
            <a:r>
              <a:rPr lang="en-GB" dirty="0" err="1">
                <a:solidFill>
                  <a:schemeClr val="bg1"/>
                </a:solidFill>
              </a:rPr>
              <a:t>preterite</a:t>
            </a:r>
            <a:r>
              <a:rPr lang="en-GB" dirty="0">
                <a:solidFill>
                  <a:schemeClr val="bg1"/>
                </a:solidFill>
              </a:rPr>
              <a:t>.</a:t>
            </a:r>
          </a:p>
          <a:p>
            <a:pPr marL="342900" lvl="0" indent="-342900" algn="l">
              <a:lnSpc>
                <a:spcPct val="100000"/>
              </a:lnSpc>
              <a:spcBef>
                <a:spcPts val="0"/>
              </a:spcBef>
              <a:buFontTx/>
              <a:buChar char="-"/>
              <a:defRPr/>
            </a:pPr>
            <a:r>
              <a:rPr lang="en-GB" dirty="0">
                <a:solidFill>
                  <a:schemeClr val="bg1"/>
                </a:solidFill>
              </a:rPr>
              <a:t>Direct object pronouns ‘los’ and ‘las’.</a:t>
            </a:r>
          </a:p>
          <a:p>
            <a:pPr lvl="0" algn="l">
              <a:lnSpc>
                <a:spcPct val="100000"/>
              </a:lnSpc>
              <a:spcBef>
                <a:spcPts val="0"/>
              </a:spcBef>
              <a:defRPr/>
            </a:pPr>
            <a:endParaRPr lang="en-GB" dirty="0">
              <a:solidFill>
                <a:schemeClr val="bg1"/>
              </a:solidFill>
            </a:endParaRP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7 – Lesson </a:t>
            </a:r>
            <a:r>
              <a:rPr lang="en-GB" sz="2200" noProof="0" dirty="0">
                <a:solidFill>
                  <a:prstClr val="white"/>
                </a:solidFill>
                <a:latin typeface="Century Gothic" panose="020B0502020202020204" pitchFamily="34" charset="0"/>
              </a:rPr>
              <a:t>71</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Louise Caruso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21/06/22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194748" y="1899687"/>
            <a:ext cx="1111464"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5">
            <a:extLst>
              <a:ext uri="{FF2B5EF4-FFF2-40B4-BE49-F238E27FC236}">
                <a16:creationId xmlns:a16="http://schemas.microsoft.com/office/drawing/2014/main" id="{D4318234-5235-8B47-90AB-FC17F41C8814}"/>
              </a:ext>
            </a:extLst>
          </p:cNvPr>
          <p:cNvSpPr txBox="1"/>
          <p:nvPr/>
        </p:nvSpPr>
        <p:spPr>
          <a:xfrm>
            <a:off x="5291236" y="4710175"/>
            <a:ext cx="3490058"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bad (before a noun)</a:t>
            </a:r>
            <a:r>
              <a:rPr lang="es-GB" sz="2400" dirty="0">
                <a:solidFill>
                  <a:schemeClr val="accent5">
                    <a:lumMod val="50000"/>
                  </a:schemeClr>
                </a:solidFill>
                <a:latin typeface="Century Gothic" panose="020B0502020202020204" pitchFamily="34" charset="0"/>
              </a:rPr>
              <a:t>]</a:t>
            </a:r>
          </a:p>
        </p:txBody>
      </p:sp>
      <p:pic>
        <p:nvPicPr>
          <p:cNvPr id="5122" name="Picture 2" descr="Like, Icon, Symbol, Button, Sign, Web">
            <a:extLst>
              <a:ext uri="{FF2B5EF4-FFF2-40B4-BE49-F238E27FC236}">
                <a16:creationId xmlns:a16="http://schemas.microsoft.com/office/drawing/2014/main" id="{C7D72540-C683-7244-B3A4-BB18BF07AEF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t="19635"/>
          <a:stretch/>
        </p:blipFill>
        <p:spPr bwMode="auto">
          <a:xfrm rot="10800000">
            <a:off x="5079285" y="1333277"/>
            <a:ext cx="3913960" cy="314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9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267393" y="5125737"/>
            <a:ext cx="1648492"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5">
            <a:extLst>
              <a:ext uri="{FF2B5EF4-FFF2-40B4-BE49-F238E27FC236}">
                <a16:creationId xmlns:a16="http://schemas.microsoft.com/office/drawing/2014/main" id="{7B61CD55-97E8-8E43-BBC9-71EEFF85CA83}"/>
              </a:ext>
            </a:extLst>
          </p:cNvPr>
          <p:cNvSpPr txBox="1"/>
          <p:nvPr/>
        </p:nvSpPr>
        <p:spPr>
          <a:xfrm>
            <a:off x="4806473" y="2313617"/>
            <a:ext cx="4248535" cy="1862048"/>
          </a:xfrm>
          <a:prstGeom prst="rect">
            <a:avLst/>
          </a:prstGeom>
          <a:noFill/>
        </p:spPr>
        <p:txBody>
          <a:bodyPr wrap="none" rtlCol="0">
            <a:spAutoFit/>
          </a:bodyPr>
          <a:lstStyle/>
          <a:p>
            <a:pPr algn="l"/>
            <a:r>
              <a:rPr lang="en-GB" sz="11500" b="1" i="1" dirty="0">
                <a:solidFill>
                  <a:schemeClr val="accent4">
                    <a:lumMod val="75000"/>
                  </a:schemeClr>
                </a:solidFill>
                <a:latin typeface="Cooper Black" panose="0208090404030B020404" pitchFamily="18" charset="77"/>
                <a:cs typeface="Courier New" panose="02070309020205020404" pitchFamily="49" charset="0"/>
              </a:rPr>
              <a:t>those</a:t>
            </a:r>
            <a:endParaRPr lang="es-GB" sz="11500" b="1" i="1" dirty="0">
              <a:solidFill>
                <a:schemeClr val="accent4">
                  <a:lumMod val="75000"/>
                </a:schemeClr>
              </a:solidFill>
              <a:latin typeface="Cooper Black" panose="0208090404030B020404" pitchFamily="18" charset="77"/>
              <a:cs typeface="Courier New" panose="02070309020205020404" pitchFamily="49" charset="0"/>
            </a:endParaRPr>
          </a:p>
        </p:txBody>
      </p:sp>
    </p:spTree>
    <p:extLst>
      <p:ext uri="{BB962C8B-B14F-4D97-AF65-F5344CB8AC3E}">
        <p14:creationId xmlns:p14="http://schemas.microsoft.com/office/powerpoint/2010/main" val="24965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267392" y="5558813"/>
            <a:ext cx="2092153"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5">
            <a:extLst>
              <a:ext uri="{FF2B5EF4-FFF2-40B4-BE49-F238E27FC236}">
                <a16:creationId xmlns:a16="http://schemas.microsoft.com/office/drawing/2014/main" id="{7B61CD55-97E8-8E43-BBC9-71EEFF85CA83}"/>
              </a:ext>
            </a:extLst>
          </p:cNvPr>
          <p:cNvSpPr txBox="1"/>
          <p:nvPr/>
        </p:nvSpPr>
        <p:spPr>
          <a:xfrm>
            <a:off x="3848530" y="2458759"/>
            <a:ext cx="6420604" cy="1862048"/>
          </a:xfrm>
          <a:prstGeom prst="rect">
            <a:avLst/>
          </a:prstGeom>
          <a:noFill/>
        </p:spPr>
        <p:txBody>
          <a:bodyPr wrap="none" rtlCol="0">
            <a:spAutoFit/>
          </a:bodyPr>
          <a:lstStyle/>
          <a:p>
            <a:pPr algn="l"/>
            <a:r>
              <a:rPr lang="en-GB" sz="11500" b="1" i="1" dirty="0">
                <a:solidFill>
                  <a:srgbClr val="C00000"/>
                </a:solidFill>
                <a:latin typeface="Papyrus" panose="020B0602040200020303" pitchFamily="34" charset="77"/>
                <a:cs typeface="Courier New" panose="02070309020205020404" pitchFamily="49" charset="0"/>
              </a:rPr>
              <a:t>of course</a:t>
            </a:r>
            <a:endParaRPr lang="es-GB" sz="11500" b="1" i="1" dirty="0">
              <a:solidFill>
                <a:srgbClr val="C00000"/>
              </a:solidFill>
              <a:latin typeface="Papyrus" panose="020B0602040200020303" pitchFamily="34" charset="77"/>
              <a:cs typeface="Courier New" panose="02070309020205020404" pitchFamily="49" charset="0"/>
            </a:endParaRPr>
          </a:p>
        </p:txBody>
      </p:sp>
    </p:spTree>
    <p:extLst>
      <p:ext uri="{BB962C8B-B14F-4D97-AF65-F5344CB8AC3E}">
        <p14:creationId xmlns:p14="http://schemas.microsoft.com/office/powerpoint/2010/main" val="25742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252879" y="2318068"/>
            <a:ext cx="1111464"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5">
            <a:extLst>
              <a:ext uri="{FF2B5EF4-FFF2-40B4-BE49-F238E27FC236}">
                <a16:creationId xmlns:a16="http://schemas.microsoft.com/office/drawing/2014/main" id="{D4318234-5235-8B47-90AB-FC17F41C8814}"/>
              </a:ext>
            </a:extLst>
          </p:cNvPr>
          <p:cNvSpPr txBox="1"/>
          <p:nvPr/>
        </p:nvSpPr>
        <p:spPr>
          <a:xfrm>
            <a:off x="5567892" y="4959170"/>
            <a:ext cx="3336170"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big (before a noun)</a:t>
            </a:r>
            <a:r>
              <a:rPr lang="es-GB" sz="2400" dirty="0">
                <a:solidFill>
                  <a:schemeClr val="accent5">
                    <a:lumMod val="50000"/>
                  </a:schemeClr>
                </a:solidFill>
                <a:latin typeface="Century Gothic" panose="020B0502020202020204" pitchFamily="34" charset="0"/>
              </a:rPr>
              <a:t>]</a:t>
            </a:r>
          </a:p>
        </p:txBody>
      </p:sp>
      <p:pic>
        <p:nvPicPr>
          <p:cNvPr id="9218" name="Picture 2" descr="Elephant, Large, Animal, Mammal, Trunk, Tusks, Wildlife">
            <a:extLst>
              <a:ext uri="{FF2B5EF4-FFF2-40B4-BE49-F238E27FC236}">
                <a16:creationId xmlns:a16="http://schemas.microsoft.com/office/drawing/2014/main" id="{8D108D87-9752-B749-859C-447245FB8AF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4731" y="1469882"/>
            <a:ext cx="3918226" cy="30269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0AF2FC8-34EB-3640-AFC8-C749029B165C}"/>
              </a:ext>
            </a:extLst>
          </p:cNvPr>
          <p:cNvCxnSpPr>
            <a:cxnSpLocks/>
          </p:cNvCxnSpPr>
          <p:nvPr/>
        </p:nvCxnSpPr>
        <p:spPr>
          <a:xfrm>
            <a:off x="5356692" y="4659869"/>
            <a:ext cx="3758569"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30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252879" y="3543300"/>
            <a:ext cx="777635"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5">
            <a:extLst>
              <a:ext uri="{FF2B5EF4-FFF2-40B4-BE49-F238E27FC236}">
                <a16:creationId xmlns:a16="http://schemas.microsoft.com/office/drawing/2014/main" id="{7B61CD55-97E8-8E43-BBC9-71EEFF85CA83}"/>
              </a:ext>
            </a:extLst>
          </p:cNvPr>
          <p:cNvSpPr txBox="1"/>
          <p:nvPr/>
        </p:nvSpPr>
        <p:spPr>
          <a:xfrm>
            <a:off x="3979159" y="2644170"/>
            <a:ext cx="7341984" cy="1569660"/>
          </a:xfrm>
          <a:prstGeom prst="rect">
            <a:avLst/>
          </a:prstGeom>
          <a:noFill/>
        </p:spPr>
        <p:txBody>
          <a:bodyPr wrap="square" rtlCol="0">
            <a:spAutoFit/>
          </a:bodyPr>
          <a:lstStyle/>
          <a:p>
            <a:r>
              <a:rPr lang="en-GB" sz="4800" b="1" dirty="0">
                <a:solidFill>
                  <a:schemeClr val="accent5">
                    <a:lumMod val="50000"/>
                  </a:schemeClr>
                </a:solidFill>
                <a:latin typeface="Abadi" panose="020B0604020104020204" pitchFamily="34" charset="0"/>
                <a:cs typeface="Courier New" panose="02070309020205020404" pitchFamily="49" charset="0"/>
              </a:rPr>
              <a:t>I, s/he, it was (trait) </a:t>
            </a:r>
          </a:p>
          <a:p>
            <a:r>
              <a:rPr lang="en-GB" sz="4800" b="1" dirty="0">
                <a:solidFill>
                  <a:schemeClr val="accent5">
                    <a:lumMod val="50000"/>
                  </a:schemeClr>
                </a:solidFill>
                <a:latin typeface="Abadi" panose="020B0604020104020204" pitchFamily="34" charset="0"/>
                <a:cs typeface="Courier New" panose="02070309020205020404" pitchFamily="49" charset="0"/>
              </a:rPr>
              <a:t>I, s/he, it used to be (trait)</a:t>
            </a:r>
            <a:endParaRPr lang="es-GB" sz="4800" b="1" dirty="0">
              <a:solidFill>
                <a:schemeClr val="accent5">
                  <a:lumMod val="50000"/>
                </a:schemeClr>
              </a:solidFill>
              <a:latin typeface="Abadi" panose="020B0604020104020204" pitchFamily="34" charset="0"/>
              <a:cs typeface="Courier New" panose="02070309020205020404" pitchFamily="49" charset="0"/>
            </a:endParaRPr>
          </a:p>
        </p:txBody>
      </p:sp>
    </p:spTree>
    <p:extLst>
      <p:ext uri="{BB962C8B-B14F-4D97-AF65-F5344CB8AC3E}">
        <p14:creationId xmlns:p14="http://schemas.microsoft.com/office/powerpoint/2010/main" val="25082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252879" y="2731641"/>
            <a:ext cx="1242093"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descr="Possible, Impossible, Opportunity">
            <a:extLst>
              <a:ext uri="{FF2B5EF4-FFF2-40B4-BE49-F238E27FC236}">
                <a16:creationId xmlns:a16="http://schemas.microsoft.com/office/drawing/2014/main" id="{020F3165-A50F-1843-863A-4F5CBA76D5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7774" y="1969465"/>
            <a:ext cx="4426226" cy="313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51" y="244150"/>
            <a:ext cx="9263849" cy="659085"/>
          </a:xfrm>
        </p:spPr>
        <p:txBody>
          <a:bodyPr>
            <a:noAutofit/>
          </a:bodyPr>
          <a:lstStyle/>
          <a:p>
            <a:r>
              <a:rPr lang="en-GB" sz="2800" b="1" dirty="0"/>
              <a:t>Ahora vamos a decir las palabras en español. </a:t>
            </a:r>
            <a:br>
              <a:rPr lang="en-GB" sz="2800" b="1" dirty="0"/>
            </a:br>
            <a:r>
              <a:rPr lang="en-GB" sz="2800" b="1" dirty="0"/>
              <a:t>Usa la palabra para ‘the’ si es un nombre.</a:t>
            </a:r>
          </a:p>
        </p:txBody>
      </p:sp>
      <p:sp>
        <p:nvSpPr>
          <p:cNvPr id="5" name="Rounded Rectangle 4">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35751" y="1164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1</a:t>
            </a:r>
          </a:p>
        </p:txBody>
      </p:sp>
      <p:sp>
        <p:nvSpPr>
          <p:cNvPr id="8" name="Rectangle 7"/>
          <p:cNvSpPr/>
          <p:nvPr/>
        </p:nvSpPr>
        <p:spPr>
          <a:xfrm>
            <a:off x="235751" y="2053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2</a:t>
            </a:r>
          </a:p>
        </p:txBody>
      </p:sp>
      <p:sp>
        <p:nvSpPr>
          <p:cNvPr id="9" name="Rectangle 8"/>
          <p:cNvSpPr/>
          <p:nvPr/>
        </p:nvSpPr>
        <p:spPr>
          <a:xfrm>
            <a:off x="235751" y="2942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3</a:t>
            </a:r>
          </a:p>
        </p:txBody>
      </p:sp>
      <p:sp>
        <p:nvSpPr>
          <p:cNvPr id="10" name="Rectangle 9"/>
          <p:cNvSpPr/>
          <p:nvPr/>
        </p:nvSpPr>
        <p:spPr>
          <a:xfrm>
            <a:off x="235751" y="3843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4</a:t>
            </a:r>
          </a:p>
        </p:txBody>
      </p:sp>
      <p:sp>
        <p:nvSpPr>
          <p:cNvPr id="11" name="Rectangle 10"/>
          <p:cNvSpPr/>
          <p:nvPr/>
        </p:nvSpPr>
        <p:spPr>
          <a:xfrm>
            <a:off x="235751" y="4732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5</a:t>
            </a:r>
          </a:p>
        </p:txBody>
      </p:sp>
      <p:sp>
        <p:nvSpPr>
          <p:cNvPr id="12" name="Rectangle 11"/>
          <p:cNvSpPr/>
          <p:nvPr/>
        </p:nvSpPr>
        <p:spPr>
          <a:xfrm>
            <a:off x="235751" y="5621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6</a:t>
            </a:r>
          </a:p>
        </p:txBody>
      </p:sp>
      <p:sp>
        <p:nvSpPr>
          <p:cNvPr id="13" name="Rectangle 12"/>
          <p:cNvSpPr/>
          <p:nvPr/>
        </p:nvSpPr>
        <p:spPr>
          <a:xfrm>
            <a:off x="6070600" y="1179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7</a:t>
            </a:r>
          </a:p>
        </p:txBody>
      </p:sp>
      <p:sp>
        <p:nvSpPr>
          <p:cNvPr id="14" name="Rectangle 13"/>
          <p:cNvSpPr/>
          <p:nvPr/>
        </p:nvSpPr>
        <p:spPr>
          <a:xfrm>
            <a:off x="6070600" y="2068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8</a:t>
            </a:r>
          </a:p>
        </p:txBody>
      </p:sp>
      <p:sp>
        <p:nvSpPr>
          <p:cNvPr id="15" name="Rectangle 14"/>
          <p:cNvSpPr/>
          <p:nvPr/>
        </p:nvSpPr>
        <p:spPr>
          <a:xfrm>
            <a:off x="6070600" y="2957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9</a:t>
            </a:r>
          </a:p>
        </p:txBody>
      </p:sp>
      <p:sp>
        <p:nvSpPr>
          <p:cNvPr id="16" name="Rectangle 15"/>
          <p:cNvSpPr/>
          <p:nvPr/>
        </p:nvSpPr>
        <p:spPr>
          <a:xfrm>
            <a:off x="6070600" y="3858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10</a:t>
            </a:r>
          </a:p>
        </p:txBody>
      </p:sp>
      <p:sp>
        <p:nvSpPr>
          <p:cNvPr id="17" name="Rectangle 16"/>
          <p:cNvSpPr/>
          <p:nvPr/>
        </p:nvSpPr>
        <p:spPr>
          <a:xfrm>
            <a:off x="6070600" y="4747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11</a:t>
            </a:r>
          </a:p>
        </p:txBody>
      </p:sp>
      <p:sp>
        <p:nvSpPr>
          <p:cNvPr id="18" name="Rectangle 17"/>
          <p:cNvSpPr/>
          <p:nvPr/>
        </p:nvSpPr>
        <p:spPr>
          <a:xfrm>
            <a:off x="6070600" y="5636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12</a:t>
            </a:r>
          </a:p>
        </p:txBody>
      </p:sp>
      <p:sp>
        <p:nvSpPr>
          <p:cNvPr id="20" name="TextBox 19"/>
          <p:cNvSpPr txBox="1"/>
          <p:nvPr/>
        </p:nvSpPr>
        <p:spPr>
          <a:xfrm>
            <a:off x="902501" y="1219200"/>
            <a:ext cx="17145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of course</a:t>
            </a:r>
          </a:p>
        </p:txBody>
      </p:sp>
      <p:sp>
        <p:nvSpPr>
          <p:cNvPr id="21" name="TextBox 20"/>
          <p:cNvSpPr txBox="1"/>
          <p:nvPr/>
        </p:nvSpPr>
        <p:spPr>
          <a:xfrm>
            <a:off x="902501" y="2098185"/>
            <a:ext cx="29337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big (before a noun)</a:t>
            </a:r>
          </a:p>
        </p:txBody>
      </p:sp>
      <p:sp>
        <p:nvSpPr>
          <p:cNvPr id="22" name="TextBox 21"/>
          <p:cNvSpPr txBox="1"/>
          <p:nvPr/>
        </p:nvSpPr>
        <p:spPr>
          <a:xfrm>
            <a:off x="902501" y="3025745"/>
            <a:ext cx="29337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bad (before a noun)</a:t>
            </a:r>
          </a:p>
        </p:txBody>
      </p:sp>
      <p:sp>
        <p:nvSpPr>
          <p:cNvPr id="23" name="TextBox 22"/>
          <p:cNvSpPr txBox="1"/>
          <p:nvPr/>
        </p:nvSpPr>
        <p:spPr>
          <a:xfrm>
            <a:off x="902501" y="3898898"/>
            <a:ext cx="29337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to miss, to be missing</a:t>
            </a:r>
          </a:p>
        </p:txBody>
      </p:sp>
      <p:sp>
        <p:nvSpPr>
          <p:cNvPr id="24" name="TextBox 23"/>
          <p:cNvSpPr txBox="1"/>
          <p:nvPr/>
        </p:nvSpPr>
        <p:spPr>
          <a:xfrm>
            <a:off x="902501" y="4787898"/>
            <a:ext cx="17145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artist (m/f)</a:t>
            </a:r>
          </a:p>
        </p:txBody>
      </p:sp>
      <p:sp>
        <p:nvSpPr>
          <p:cNvPr id="25" name="TextBox 24"/>
          <p:cNvSpPr txBox="1"/>
          <p:nvPr/>
        </p:nvSpPr>
        <p:spPr>
          <a:xfrm>
            <a:off x="902500" y="5676898"/>
            <a:ext cx="1434299"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broken</a:t>
            </a:r>
          </a:p>
        </p:txBody>
      </p:sp>
      <p:sp>
        <p:nvSpPr>
          <p:cNvPr id="26" name="TextBox 25"/>
          <p:cNvSpPr txBox="1"/>
          <p:nvPr/>
        </p:nvSpPr>
        <p:spPr>
          <a:xfrm>
            <a:off x="6756399" y="1205168"/>
            <a:ext cx="2945161"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good (before a noun)</a:t>
            </a:r>
          </a:p>
        </p:txBody>
      </p:sp>
      <p:sp>
        <p:nvSpPr>
          <p:cNvPr id="27" name="TextBox 26"/>
          <p:cNvSpPr txBox="1"/>
          <p:nvPr/>
        </p:nvSpPr>
        <p:spPr>
          <a:xfrm>
            <a:off x="6756400" y="2096330"/>
            <a:ext cx="27432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pleasant</a:t>
            </a:r>
          </a:p>
        </p:txBody>
      </p:sp>
      <p:sp>
        <p:nvSpPr>
          <p:cNvPr id="28" name="TextBox 27"/>
          <p:cNvSpPr txBox="1"/>
          <p:nvPr/>
        </p:nvSpPr>
        <p:spPr>
          <a:xfrm>
            <a:off x="6731000" y="2998428"/>
            <a:ext cx="3365500"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I, s/he, it was (trait) | I, s/he, it used to be (trait)</a:t>
            </a:r>
          </a:p>
        </p:txBody>
      </p:sp>
      <p:sp>
        <p:nvSpPr>
          <p:cNvPr id="29" name="TextBox 28"/>
          <p:cNvSpPr txBox="1"/>
          <p:nvPr/>
        </p:nvSpPr>
        <p:spPr>
          <a:xfrm>
            <a:off x="6756400" y="3914771"/>
            <a:ext cx="33655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that</a:t>
            </a:r>
          </a:p>
        </p:txBody>
      </p:sp>
      <p:sp>
        <p:nvSpPr>
          <p:cNvPr id="30" name="TextBox 29"/>
          <p:cNvSpPr txBox="1"/>
          <p:nvPr/>
        </p:nvSpPr>
        <p:spPr>
          <a:xfrm>
            <a:off x="6756400" y="4772649"/>
            <a:ext cx="33655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those</a:t>
            </a:r>
          </a:p>
        </p:txBody>
      </p:sp>
      <p:sp>
        <p:nvSpPr>
          <p:cNvPr id="31" name="TextBox 30"/>
          <p:cNvSpPr txBox="1"/>
          <p:nvPr/>
        </p:nvSpPr>
        <p:spPr>
          <a:xfrm>
            <a:off x="6756400" y="5661503"/>
            <a:ext cx="33655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possible</a:t>
            </a:r>
          </a:p>
        </p:txBody>
      </p:sp>
      <p:sp>
        <p:nvSpPr>
          <p:cNvPr id="33" name="Rounded Rectangle 32"/>
          <p:cNvSpPr/>
          <p:nvPr/>
        </p:nvSpPr>
        <p:spPr>
          <a:xfrm>
            <a:off x="3638550" y="116660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por </a:t>
            </a:r>
            <a:r>
              <a:rPr lang="en-GB" sz="2000" b="1" dirty="0" err="1">
                <a:solidFill>
                  <a:srgbClr val="203864"/>
                </a:solidFill>
                <a:latin typeface="Century Gothic" panose="020B0502020202020204" pitchFamily="34" charset="0"/>
              </a:rPr>
              <a:t>supuesto</a:t>
            </a:r>
            <a:endParaRPr lang="en-GB" sz="2000" b="1" dirty="0">
              <a:solidFill>
                <a:srgbClr val="203864"/>
              </a:solidFill>
              <a:latin typeface="Century Gothic" panose="020B0502020202020204" pitchFamily="34" charset="0"/>
            </a:endParaRPr>
          </a:p>
        </p:txBody>
      </p:sp>
      <p:sp>
        <p:nvSpPr>
          <p:cNvPr id="32" name="Rounded Rectangle 31"/>
          <p:cNvSpPr/>
          <p:nvPr/>
        </p:nvSpPr>
        <p:spPr>
          <a:xfrm>
            <a:off x="3631799" y="1165375"/>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a:t>
            </a:r>
          </a:p>
        </p:txBody>
      </p:sp>
      <p:sp>
        <p:nvSpPr>
          <p:cNvPr id="35" name="Rounded Rectangle 34"/>
          <p:cNvSpPr/>
          <p:nvPr/>
        </p:nvSpPr>
        <p:spPr>
          <a:xfrm>
            <a:off x="3638550" y="2066631"/>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gran</a:t>
            </a:r>
          </a:p>
        </p:txBody>
      </p:sp>
      <p:sp>
        <p:nvSpPr>
          <p:cNvPr id="36" name="Rounded Rectangle 35"/>
          <p:cNvSpPr/>
          <p:nvPr/>
        </p:nvSpPr>
        <p:spPr>
          <a:xfrm>
            <a:off x="3631799" y="207073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a:t>
            </a:r>
          </a:p>
        </p:txBody>
      </p:sp>
      <p:sp>
        <p:nvSpPr>
          <p:cNvPr id="37" name="Rounded Rectangle 36"/>
          <p:cNvSpPr/>
          <p:nvPr/>
        </p:nvSpPr>
        <p:spPr>
          <a:xfrm>
            <a:off x="3638550" y="2960506"/>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mal</a:t>
            </a:r>
          </a:p>
        </p:txBody>
      </p:sp>
      <p:sp>
        <p:nvSpPr>
          <p:cNvPr id="39" name="Rounded Rectangle 38"/>
          <p:cNvSpPr/>
          <p:nvPr/>
        </p:nvSpPr>
        <p:spPr>
          <a:xfrm>
            <a:off x="3638550" y="3822973"/>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latin typeface="Century Gothic" panose="020B0502020202020204" pitchFamily="34" charset="0"/>
              </a:rPr>
              <a:t>faltar</a:t>
            </a:r>
            <a:endParaRPr lang="en-GB" sz="2000" b="1" dirty="0">
              <a:solidFill>
                <a:srgbClr val="203864"/>
              </a:solidFill>
              <a:latin typeface="Century Gothic" panose="020B0502020202020204" pitchFamily="34" charset="0"/>
            </a:endParaRPr>
          </a:p>
        </p:txBody>
      </p:sp>
      <p:sp>
        <p:nvSpPr>
          <p:cNvPr id="40" name="Rounded Rectangle 39"/>
          <p:cNvSpPr/>
          <p:nvPr/>
        </p:nvSpPr>
        <p:spPr>
          <a:xfrm>
            <a:off x="3638550" y="2961469"/>
            <a:ext cx="2234799"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a:t>
            </a:r>
          </a:p>
        </p:txBody>
      </p:sp>
      <p:sp>
        <p:nvSpPr>
          <p:cNvPr id="41" name="Rounded Rectangle 40"/>
          <p:cNvSpPr/>
          <p:nvPr/>
        </p:nvSpPr>
        <p:spPr>
          <a:xfrm>
            <a:off x="3638550" y="47251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el/la </a:t>
            </a:r>
            <a:r>
              <a:rPr lang="en-GB" sz="2000" b="1" dirty="0" err="1">
                <a:solidFill>
                  <a:srgbClr val="203864"/>
                </a:solidFill>
                <a:latin typeface="Century Gothic" panose="020B0502020202020204" pitchFamily="34" charset="0"/>
              </a:rPr>
              <a:t>artista</a:t>
            </a:r>
            <a:endParaRPr lang="en-GB" sz="2000" b="1" dirty="0">
              <a:solidFill>
                <a:srgbClr val="203864"/>
              </a:solidFill>
              <a:latin typeface="Century Gothic" panose="020B0502020202020204" pitchFamily="34" charset="0"/>
            </a:endParaRPr>
          </a:p>
        </p:txBody>
      </p:sp>
      <p:sp>
        <p:nvSpPr>
          <p:cNvPr id="42" name="Rounded Rectangle 41"/>
          <p:cNvSpPr/>
          <p:nvPr/>
        </p:nvSpPr>
        <p:spPr>
          <a:xfrm>
            <a:off x="3631799" y="4724803"/>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a:t>
            </a:r>
          </a:p>
        </p:txBody>
      </p:sp>
      <p:sp>
        <p:nvSpPr>
          <p:cNvPr id="43" name="Rounded Rectangle 42"/>
          <p:cNvSpPr/>
          <p:nvPr/>
        </p:nvSpPr>
        <p:spPr>
          <a:xfrm>
            <a:off x="3638550" y="5584514"/>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roto, rota</a:t>
            </a:r>
          </a:p>
        </p:txBody>
      </p:sp>
      <p:sp>
        <p:nvSpPr>
          <p:cNvPr id="44" name="Rounded Rectangle 43"/>
          <p:cNvSpPr/>
          <p:nvPr/>
        </p:nvSpPr>
        <p:spPr>
          <a:xfrm>
            <a:off x="3631799" y="55854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a:t>
            </a:r>
          </a:p>
        </p:txBody>
      </p:sp>
      <p:sp>
        <p:nvSpPr>
          <p:cNvPr id="45" name="Rounded Rectangle 44"/>
          <p:cNvSpPr/>
          <p:nvPr/>
        </p:nvSpPr>
        <p:spPr>
          <a:xfrm>
            <a:off x="9701561" y="1151571"/>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buen</a:t>
            </a:r>
            <a:endParaRPr lang="en-GB" sz="2000" b="1" dirty="0">
              <a:solidFill>
                <a:srgbClr val="203864"/>
              </a:solidFill>
            </a:endParaRPr>
          </a:p>
        </p:txBody>
      </p:sp>
      <p:sp>
        <p:nvSpPr>
          <p:cNvPr id="46" name="Rounded Rectangle 45"/>
          <p:cNvSpPr/>
          <p:nvPr/>
        </p:nvSpPr>
        <p:spPr>
          <a:xfrm>
            <a:off x="9694810" y="1152534"/>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7" name="Rounded Rectangle 46"/>
          <p:cNvSpPr/>
          <p:nvPr/>
        </p:nvSpPr>
        <p:spPr>
          <a:xfrm>
            <a:off x="9701561" y="2081496"/>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agradable</a:t>
            </a:r>
            <a:endParaRPr lang="en-GB" sz="2000" b="1" dirty="0">
              <a:solidFill>
                <a:srgbClr val="203864"/>
              </a:solidFill>
            </a:endParaRPr>
          </a:p>
        </p:txBody>
      </p:sp>
      <p:sp>
        <p:nvSpPr>
          <p:cNvPr id="48" name="Rounded Rectangle 47"/>
          <p:cNvSpPr/>
          <p:nvPr/>
        </p:nvSpPr>
        <p:spPr>
          <a:xfrm>
            <a:off x="9694810" y="2083528"/>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9" name="Rounded Rectangle 48"/>
          <p:cNvSpPr/>
          <p:nvPr/>
        </p:nvSpPr>
        <p:spPr>
          <a:xfrm>
            <a:off x="9721850" y="299408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era</a:t>
            </a:r>
          </a:p>
        </p:txBody>
      </p:sp>
      <p:sp>
        <p:nvSpPr>
          <p:cNvPr id="50" name="Rounded Rectangle 49"/>
          <p:cNvSpPr/>
          <p:nvPr/>
        </p:nvSpPr>
        <p:spPr>
          <a:xfrm>
            <a:off x="9715099" y="299505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1" name="Rounded Rectangle 50"/>
          <p:cNvSpPr/>
          <p:nvPr/>
        </p:nvSpPr>
        <p:spPr>
          <a:xfrm>
            <a:off x="9721850" y="56239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posible</a:t>
            </a:r>
            <a:endParaRPr lang="en-GB" sz="2000" b="1" dirty="0">
              <a:solidFill>
                <a:srgbClr val="203864"/>
              </a:solidFill>
            </a:endParaRPr>
          </a:p>
        </p:txBody>
      </p:sp>
      <p:sp>
        <p:nvSpPr>
          <p:cNvPr id="38" name="Rounded Rectangle 37"/>
          <p:cNvSpPr/>
          <p:nvPr/>
        </p:nvSpPr>
        <p:spPr>
          <a:xfrm>
            <a:off x="3638550" y="3818138"/>
            <a:ext cx="2234799"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a:t>
            </a:r>
          </a:p>
        </p:txBody>
      </p:sp>
      <p:sp>
        <p:nvSpPr>
          <p:cNvPr id="52" name="Rounded Rectangle 51"/>
          <p:cNvSpPr/>
          <p:nvPr/>
        </p:nvSpPr>
        <p:spPr>
          <a:xfrm>
            <a:off x="9715099" y="56239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3" name="Rounded Rectangle 52"/>
          <p:cNvSpPr/>
          <p:nvPr/>
        </p:nvSpPr>
        <p:spPr>
          <a:xfrm>
            <a:off x="9701561" y="4780475"/>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esos</a:t>
            </a:r>
            <a:r>
              <a:rPr lang="en-GB" sz="2000" b="1" dirty="0">
                <a:solidFill>
                  <a:srgbClr val="203864"/>
                </a:solidFill>
              </a:rPr>
              <a:t>, </a:t>
            </a:r>
            <a:r>
              <a:rPr lang="en-GB" sz="2000" b="1" dirty="0" err="1">
                <a:solidFill>
                  <a:srgbClr val="203864"/>
                </a:solidFill>
              </a:rPr>
              <a:t>esas</a:t>
            </a:r>
            <a:endParaRPr lang="en-GB" sz="2000" b="1" dirty="0">
              <a:solidFill>
                <a:srgbClr val="203864"/>
              </a:solidFill>
            </a:endParaRPr>
          </a:p>
        </p:txBody>
      </p:sp>
      <p:sp>
        <p:nvSpPr>
          <p:cNvPr id="54" name="Rounded Rectangle 53"/>
          <p:cNvSpPr/>
          <p:nvPr/>
        </p:nvSpPr>
        <p:spPr>
          <a:xfrm>
            <a:off x="9694810" y="477361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5" name="Rounded Rectangle 54"/>
          <p:cNvSpPr/>
          <p:nvPr/>
        </p:nvSpPr>
        <p:spPr>
          <a:xfrm>
            <a:off x="9701561" y="387985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ese, </a:t>
            </a:r>
            <a:r>
              <a:rPr lang="en-GB" sz="2000" b="1" dirty="0" err="1">
                <a:solidFill>
                  <a:srgbClr val="203864"/>
                </a:solidFill>
              </a:rPr>
              <a:t>esa</a:t>
            </a:r>
            <a:endParaRPr lang="en-GB" sz="2000" b="1" dirty="0">
              <a:solidFill>
                <a:srgbClr val="203864"/>
              </a:solidFill>
            </a:endParaRPr>
          </a:p>
        </p:txBody>
      </p:sp>
      <p:sp>
        <p:nvSpPr>
          <p:cNvPr id="56" name="Rounded Rectangle 55"/>
          <p:cNvSpPr/>
          <p:nvPr/>
        </p:nvSpPr>
        <p:spPr>
          <a:xfrm>
            <a:off x="9694810" y="3888245"/>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Tree>
    <p:extLst>
      <p:ext uri="{BB962C8B-B14F-4D97-AF65-F5344CB8AC3E}">
        <p14:creationId xmlns:p14="http://schemas.microsoft.com/office/powerpoint/2010/main" val="3655764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2" restart="whenNotActive" fill="hold" evtFilter="cancelBubble" nodeType="interactiveSeq">
                <p:stCondLst>
                  <p:cond evt="onClick" delay="0">
                    <p:tgtEl>
                      <p:spTgt spid="5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32" grpId="0" animBg="1"/>
      <p:bldP spid="36" grpId="0" animBg="1"/>
      <p:bldP spid="40" grpId="0" animBg="1"/>
      <p:bldP spid="42" grpId="0" animBg="1"/>
      <p:bldP spid="44" grpId="0" animBg="1"/>
      <p:bldP spid="46" grpId="0" animBg="1"/>
      <p:bldP spid="48" grpId="0" animBg="1"/>
      <p:bldP spid="50" grpId="0" animBg="1"/>
      <p:bldP spid="38" grpId="0" animBg="1"/>
      <p:bldP spid="52" grpId="0" animBg="1"/>
      <p:bldP spid="54" grpId="0" animBg="1"/>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F88793-E12B-BC4F-9DCE-B029750EFCAC}"/>
              </a:ext>
            </a:extLst>
          </p:cNvPr>
          <p:cNvSpPr>
            <a:spLocks noGrp="1"/>
          </p:cNvSpPr>
          <p:nvPr>
            <p:ph type="title"/>
          </p:nvPr>
        </p:nvSpPr>
        <p:spPr>
          <a:xfrm>
            <a:off x="266786" y="258166"/>
            <a:ext cx="8922619" cy="750460"/>
          </a:xfrm>
        </p:spPr>
        <p:txBody>
          <a:bodyPr>
            <a:normAutofit/>
          </a:bodyPr>
          <a:lstStyle/>
          <a:p>
            <a:r>
              <a:rPr lang="es-GB" sz="2400" b="1" dirty="0"/>
              <a:t>Lee cada frase. ¿Cuál es la palabra correcta para cada espacio en blanco? ¡Atención! Hay una opción falsa.</a:t>
            </a:r>
          </a:p>
        </p:txBody>
      </p:sp>
      <p:sp>
        <p:nvSpPr>
          <p:cNvPr id="5" name="Rounded Rectangle 4">
            <a:extLst>
              <a:ext uri="{FF2B5EF4-FFF2-40B4-BE49-F238E27FC236}">
                <a16:creationId xmlns:a16="http://schemas.microsoft.com/office/drawing/2014/main" id="{5764C971-F4B6-B34D-9434-9C13C083DAA8}"/>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CuadroTexto 6">
            <a:extLst>
              <a:ext uri="{FF2B5EF4-FFF2-40B4-BE49-F238E27FC236}">
                <a16:creationId xmlns:a16="http://schemas.microsoft.com/office/drawing/2014/main" id="{DB52271D-B2C1-2D4E-8A5D-E2EB26E8F3FF}"/>
              </a:ext>
            </a:extLst>
          </p:cNvPr>
          <p:cNvSpPr txBox="1"/>
          <p:nvPr/>
        </p:nvSpPr>
        <p:spPr>
          <a:xfrm>
            <a:off x="266786" y="1019960"/>
            <a:ext cx="9764211" cy="430887"/>
          </a:xfrm>
          <a:prstGeom prst="rect">
            <a:avLst/>
          </a:prstGeom>
          <a:noFill/>
        </p:spPr>
        <p:txBody>
          <a:bodyPr wrap="none" rtlCol="0">
            <a:spAutoFit/>
          </a:bodyPr>
          <a:lstStyle/>
          <a:p>
            <a:pPr algn="l"/>
            <a:r>
              <a:rPr lang="es-GB" sz="2200" dirty="0">
                <a:solidFill>
                  <a:schemeClr val="accent5">
                    <a:lumMod val="50000"/>
                  </a:schemeClr>
                </a:solidFill>
              </a:rPr>
              <a:t>1. En mis próximas vacaciones quiero _______ en el mar todos los días. </a:t>
            </a:r>
          </a:p>
        </p:txBody>
      </p:sp>
      <p:sp>
        <p:nvSpPr>
          <p:cNvPr id="8" name="CuadroTexto 7">
            <a:extLst>
              <a:ext uri="{FF2B5EF4-FFF2-40B4-BE49-F238E27FC236}">
                <a16:creationId xmlns:a16="http://schemas.microsoft.com/office/drawing/2014/main" id="{BE6E2B68-0527-084A-B87F-E62F258F0EB6}"/>
              </a:ext>
            </a:extLst>
          </p:cNvPr>
          <p:cNvSpPr txBox="1"/>
          <p:nvPr/>
        </p:nvSpPr>
        <p:spPr>
          <a:xfrm>
            <a:off x="257152" y="1483318"/>
            <a:ext cx="8422498" cy="430887"/>
          </a:xfrm>
          <a:prstGeom prst="rect">
            <a:avLst/>
          </a:prstGeom>
          <a:noFill/>
        </p:spPr>
        <p:txBody>
          <a:bodyPr wrap="none" rtlCol="0">
            <a:spAutoFit/>
          </a:bodyPr>
          <a:lstStyle/>
          <a:p>
            <a:r>
              <a:rPr lang="es-GB" sz="2200" dirty="0">
                <a:solidFill>
                  <a:schemeClr val="accent5">
                    <a:lumMod val="50000"/>
                  </a:schemeClr>
                </a:solidFill>
              </a:rPr>
              <a:t>2. Debo comprar unas _______ de sol para proteger mis ojos.</a:t>
            </a:r>
          </a:p>
        </p:txBody>
      </p:sp>
      <p:sp>
        <p:nvSpPr>
          <p:cNvPr id="9" name="CuadroTexto 8">
            <a:extLst>
              <a:ext uri="{FF2B5EF4-FFF2-40B4-BE49-F238E27FC236}">
                <a16:creationId xmlns:a16="http://schemas.microsoft.com/office/drawing/2014/main" id="{6C52E94A-DB53-5A4E-8D2F-010091F2F9EF}"/>
              </a:ext>
            </a:extLst>
          </p:cNvPr>
          <p:cNvSpPr txBox="1"/>
          <p:nvPr/>
        </p:nvSpPr>
        <p:spPr>
          <a:xfrm>
            <a:off x="257152" y="1946676"/>
            <a:ext cx="9193542" cy="769441"/>
          </a:xfrm>
          <a:prstGeom prst="rect">
            <a:avLst/>
          </a:prstGeom>
          <a:noFill/>
        </p:spPr>
        <p:txBody>
          <a:bodyPr wrap="square" rtlCol="0">
            <a:spAutoFit/>
          </a:bodyPr>
          <a:lstStyle/>
          <a:p>
            <a:r>
              <a:rPr lang="es-GB" sz="2200" dirty="0">
                <a:solidFill>
                  <a:schemeClr val="accent5">
                    <a:lumMod val="50000"/>
                  </a:schemeClr>
                </a:solidFill>
              </a:rPr>
              <a:t>3. En agosto mis padres y yo viajamos en _______ a un lugar muy _______ en Francia.</a:t>
            </a:r>
            <a:endParaRPr lang="es-GB" sz="2200" b="1" dirty="0">
              <a:solidFill>
                <a:schemeClr val="accent5">
                  <a:lumMod val="50000"/>
                </a:schemeClr>
              </a:solidFill>
            </a:endParaRPr>
          </a:p>
        </p:txBody>
      </p:sp>
      <p:sp>
        <p:nvSpPr>
          <p:cNvPr id="10" name="CuadroTexto 9">
            <a:extLst>
              <a:ext uri="{FF2B5EF4-FFF2-40B4-BE49-F238E27FC236}">
                <a16:creationId xmlns:a16="http://schemas.microsoft.com/office/drawing/2014/main" id="{D498A159-4952-5A41-9A03-E09BE1E7982C}"/>
              </a:ext>
            </a:extLst>
          </p:cNvPr>
          <p:cNvSpPr txBox="1"/>
          <p:nvPr/>
        </p:nvSpPr>
        <p:spPr>
          <a:xfrm>
            <a:off x="257152" y="2748588"/>
            <a:ext cx="9193542" cy="769441"/>
          </a:xfrm>
          <a:prstGeom prst="rect">
            <a:avLst/>
          </a:prstGeom>
          <a:noFill/>
        </p:spPr>
        <p:txBody>
          <a:bodyPr wrap="square" rtlCol="0">
            <a:spAutoFit/>
          </a:bodyPr>
          <a:lstStyle/>
          <a:p>
            <a:r>
              <a:rPr lang="es-GB" sz="2200" dirty="0">
                <a:solidFill>
                  <a:schemeClr val="accent5">
                    <a:lumMod val="50000"/>
                  </a:schemeClr>
                </a:solidFill>
              </a:rPr>
              <a:t>4. Por las noches suelo _______ en restaurantes de comida tradicional.</a:t>
            </a:r>
            <a:endParaRPr lang="es-GB" sz="2200" b="1" dirty="0">
              <a:solidFill>
                <a:schemeClr val="accent5">
                  <a:lumMod val="50000"/>
                </a:schemeClr>
              </a:solidFill>
            </a:endParaRPr>
          </a:p>
        </p:txBody>
      </p:sp>
      <p:sp>
        <p:nvSpPr>
          <p:cNvPr id="11" name="CuadroTexto 10">
            <a:extLst>
              <a:ext uri="{FF2B5EF4-FFF2-40B4-BE49-F238E27FC236}">
                <a16:creationId xmlns:a16="http://schemas.microsoft.com/office/drawing/2014/main" id="{7C095EB5-BEC6-0644-AA00-169B2CF06639}"/>
              </a:ext>
            </a:extLst>
          </p:cNvPr>
          <p:cNvSpPr txBox="1"/>
          <p:nvPr/>
        </p:nvSpPr>
        <p:spPr>
          <a:xfrm>
            <a:off x="257152" y="3550500"/>
            <a:ext cx="8932253" cy="769441"/>
          </a:xfrm>
          <a:prstGeom prst="rect">
            <a:avLst/>
          </a:prstGeom>
          <a:noFill/>
        </p:spPr>
        <p:txBody>
          <a:bodyPr wrap="square" rtlCol="0">
            <a:spAutoFit/>
          </a:bodyPr>
          <a:lstStyle/>
          <a:p>
            <a:r>
              <a:rPr lang="es-GB" sz="2200" dirty="0">
                <a:solidFill>
                  <a:schemeClr val="accent5">
                    <a:lumMod val="50000"/>
                  </a:schemeClr>
                </a:solidFill>
              </a:rPr>
              <a:t>5. Queremos pasar unos días en el ________. ¡Allí hay árboles y flores _________!</a:t>
            </a:r>
            <a:endParaRPr lang="es-GB" sz="2200" b="1" dirty="0">
              <a:solidFill>
                <a:schemeClr val="accent5">
                  <a:lumMod val="50000"/>
                </a:schemeClr>
              </a:solidFill>
            </a:endParaRPr>
          </a:p>
        </p:txBody>
      </p:sp>
      <p:sp>
        <p:nvSpPr>
          <p:cNvPr id="12" name="CuadroTexto 11">
            <a:extLst>
              <a:ext uri="{FF2B5EF4-FFF2-40B4-BE49-F238E27FC236}">
                <a16:creationId xmlns:a16="http://schemas.microsoft.com/office/drawing/2014/main" id="{01D57B44-1604-AC49-831A-B3517442AC19}"/>
              </a:ext>
            </a:extLst>
          </p:cNvPr>
          <p:cNvSpPr txBox="1"/>
          <p:nvPr/>
        </p:nvSpPr>
        <p:spPr>
          <a:xfrm>
            <a:off x="257152" y="4352412"/>
            <a:ext cx="9294532" cy="430887"/>
          </a:xfrm>
          <a:prstGeom prst="rect">
            <a:avLst/>
          </a:prstGeom>
          <a:noFill/>
        </p:spPr>
        <p:txBody>
          <a:bodyPr wrap="none" rtlCol="0">
            <a:spAutoFit/>
          </a:bodyPr>
          <a:lstStyle/>
          <a:p>
            <a:r>
              <a:rPr lang="es-GB" sz="2200" dirty="0">
                <a:solidFill>
                  <a:schemeClr val="accent5">
                    <a:lumMod val="50000"/>
                  </a:schemeClr>
                </a:solidFill>
              </a:rPr>
              <a:t>6. No puedo olvidar mi _______ para jugar al fútbol con mis amigos.</a:t>
            </a:r>
            <a:endParaRPr lang="es-GB" sz="2200" b="1" dirty="0">
              <a:solidFill>
                <a:schemeClr val="accent5">
                  <a:lumMod val="50000"/>
                </a:schemeClr>
              </a:solidFill>
            </a:endParaRPr>
          </a:p>
        </p:txBody>
      </p:sp>
      <p:sp>
        <p:nvSpPr>
          <p:cNvPr id="13" name="CuadroTexto 12">
            <a:extLst>
              <a:ext uri="{FF2B5EF4-FFF2-40B4-BE49-F238E27FC236}">
                <a16:creationId xmlns:a16="http://schemas.microsoft.com/office/drawing/2014/main" id="{6FDFB44E-6913-414C-9C3F-B1F80A01E2CB}"/>
              </a:ext>
            </a:extLst>
          </p:cNvPr>
          <p:cNvSpPr txBox="1"/>
          <p:nvPr/>
        </p:nvSpPr>
        <p:spPr>
          <a:xfrm>
            <a:off x="257152" y="4815770"/>
            <a:ext cx="9193542" cy="769441"/>
          </a:xfrm>
          <a:prstGeom prst="rect">
            <a:avLst/>
          </a:prstGeom>
          <a:noFill/>
        </p:spPr>
        <p:txBody>
          <a:bodyPr wrap="square" rtlCol="0">
            <a:spAutoFit/>
          </a:bodyPr>
          <a:lstStyle/>
          <a:p>
            <a:r>
              <a:rPr lang="es-GB" sz="2200" dirty="0">
                <a:solidFill>
                  <a:schemeClr val="accent5">
                    <a:lumMod val="50000"/>
                  </a:schemeClr>
                </a:solidFill>
              </a:rPr>
              <a:t>7. Mi hermano va a _______ a un amigo a nuestro piso de vacaciones. </a:t>
            </a:r>
            <a:endParaRPr lang="es-GB" sz="2200" b="1" dirty="0">
              <a:solidFill>
                <a:schemeClr val="accent5">
                  <a:lumMod val="50000"/>
                </a:schemeClr>
              </a:solidFill>
            </a:endParaRPr>
          </a:p>
        </p:txBody>
      </p:sp>
      <p:sp>
        <p:nvSpPr>
          <p:cNvPr id="14" name="CuadroTexto 13">
            <a:extLst>
              <a:ext uri="{FF2B5EF4-FFF2-40B4-BE49-F238E27FC236}">
                <a16:creationId xmlns:a16="http://schemas.microsoft.com/office/drawing/2014/main" id="{52F9A82D-A32F-A74A-AD38-D1E71E7C2439}"/>
              </a:ext>
            </a:extLst>
          </p:cNvPr>
          <p:cNvSpPr txBox="1"/>
          <p:nvPr/>
        </p:nvSpPr>
        <p:spPr>
          <a:xfrm>
            <a:off x="9593090" y="1005080"/>
            <a:ext cx="2496882" cy="3816429"/>
          </a:xfrm>
          <a:prstGeom prst="rect">
            <a:avLst/>
          </a:prstGeom>
          <a:noFill/>
        </p:spPr>
        <p:txBody>
          <a:bodyPr wrap="square" rtlCol="0">
            <a:spAutoFit/>
          </a:bodyPr>
          <a:lstStyle/>
          <a:p>
            <a:pPr algn="ctr"/>
            <a:r>
              <a:rPr lang="es-GB" sz="2200" b="1" u="sng" dirty="0">
                <a:solidFill>
                  <a:schemeClr val="accent5">
                    <a:lumMod val="50000"/>
                  </a:schemeClr>
                </a:solidFill>
              </a:rPr>
              <a:t>Opciones</a:t>
            </a:r>
          </a:p>
          <a:p>
            <a:pPr algn="ctr"/>
            <a:r>
              <a:rPr lang="es-GB" sz="2200" dirty="0">
                <a:solidFill>
                  <a:schemeClr val="accent5">
                    <a:lumMod val="50000"/>
                  </a:schemeClr>
                </a:solidFill>
              </a:rPr>
              <a:t>gafas</a:t>
            </a:r>
          </a:p>
          <a:p>
            <a:pPr algn="ctr"/>
            <a:r>
              <a:rPr lang="es-GB" sz="2200" dirty="0">
                <a:solidFill>
                  <a:schemeClr val="accent5">
                    <a:lumMod val="50000"/>
                  </a:schemeClr>
                </a:solidFill>
              </a:rPr>
              <a:t>cenar</a:t>
            </a:r>
          </a:p>
          <a:p>
            <a:pPr algn="ctr"/>
            <a:r>
              <a:rPr lang="es-GB" sz="2200" dirty="0">
                <a:solidFill>
                  <a:schemeClr val="accent5">
                    <a:lumMod val="50000"/>
                  </a:schemeClr>
                </a:solidFill>
              </a:rPr>
              <a:t>invitar</a:t>
            </a:r>
          </a:p>
          <a:p>
            <a:pPr algn="ctr"/>
            <a:r>
              <a:rPr lang="es-GB" sz="2200" dirty="0">
                <a:solidFill>
                  <a:schemeClr val="accent5">
                    <a:lumMod val="50000"/>
                  </a:schemeClr>
                </a:solidFill>
              </a:rPr>
              <a:t>nadar</a:t>
            </a:r>
          </a:p>
          <a:p>
            <a:pPr algn="ctr"/>
            <a:r>
              <a:rPr lang="es-GB" sz="2200" dirty="0">
                <a:solidFill>
                  <a:schemeClr val="accent5">
                    <a:lumMod val="50000"/>
                  </a:schemeClr>
                </a:solidFill>
              </a:rPr>
              <a:t>campo</a:t>
            </a:r>
          </a:p>
          <a:p>
            <a:pPr algn="ctr"/>
            <a:r>
              <a:rPr lang="es-GB" sz="2200" dirty="0">
                <a:solidFill>
                  <a:schemeClr val="accent5">
                    <a:lumMod val="50000"/>
                  </a:schemeClr>
                </a:solidFill>
              </a:rPr>
              <a:t>bonito</a:t>
            </a:r>
          </a:p>
          <a:p>
            <a:pPr algn="ctr"/>
            <a:r>
              <a:rPr lang="es-GB" sz="2200" dirty="0">
                <a:solidFill>
                  <a:schemeClr val="accent5">
                    <a:lumMod val="50000"/>
                  </a:schemeClr>
                </a:solidFill>
              </a:rPr>
              <a:t>por todas partes</a:t>
            </a:r>
          </a:p>
          <a:p>
            <a:pPr algn="ctr"/>
            <a:r>
              <a:rPr lang="es-GB" sz="2200" dirty="0">
                <a:solidFill>
                  <a:schemeClr val="accent5">
                    <a:lumMod val="50000"/>
                  </a:schemeClr>
                </a:solidFill>
              </a:rPr>
              <a:t>pelota</a:t>
            </a:r>
          </a:p>
          <a:p>
            <a:pPr algn="ctr"/>
            <a:r>
              <a:rPr lang="es-GB" sz="2200" dirty="0">
                <a:solidFill>
                  <a:schemeClr val="accent5">
                    <a:lumMod val="50000"/>
                  </a:schemeClr>
                </a:solidFill>
              </a:rPr>
              <a:t>mostrar</a:t>
            </a:r>
          </a:p>
          <a:p>
            <a:pPr algn="ctr"/>
            <a:r>
              <a:rPr lang="es-GB" sz="2200" dirty="0">
                <a:solidFill>
                  <a:schemeClr val="accent5">
                    <a:lumMod val="50000"/>
                  </a:schemeClr>
                </a:solidFill>
              </a:rPr>
              <a:t>avión</a:t>
            </a:r>
          </a:p>
        </p:txBody>
      </p:sp>
      <p:sp>
        <p:nvSpPr>
          <p:cNvPr id="15" name="Rectángulo 14">
            <a:extLst>
              <a:ext uri="{FF2B5EF4-FFF2-40B4-BE49-F238E27FC236}">
                <a16:creationId xmlns:a16="http://schemas.microsoft.com/office/drawing/2014/main" id="{1CE5D2C5-C57D-1E42-92B2-9B56403350FA}"/>
              </a:ext>
            </a:extLst>
          </p:cNvPr>
          <p:cNvSpPr/>
          <p:nvPr/>
        </p:nvSpPr>
        <p:spPr>
          <a:xfrm>
            <a:off x="5439402" y="1014363"/>
            <a:ext cx="1008184" cy="43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nadar</a:t>
            </a:r>
          </a:p>
        </p:txBody>
      </p:sp>
      <p:sp>
        <p:nvSpPr>
          <p:cNvPr id="16" name="Rectángulo 15">
            <a:extLst>
              <a:ext uri="{FF2B5EF4-FFF2-40B4-BE49-F238E27FC236}">
                <a16:creationId xmlns:a16="http://schemas.microsoft.com/office/drawing/2014/main" id="{E0EEABFE-CDC0-824E-BEBE-EA61CEAF6083}"/>
              </a:ext>
            </a:extLst>
          </p:cNvPr>
          <p:cNvSpPr/>
          <p:nvPr/>
        </p:nvSpPr>
        <p:spPr>
          <a:xfrm>
            <a:off x="3460217" y="1474259"/>
            <a:ext cx="1008184" cy="43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gafas</a:t>
            </a:r>
          </a:p>
        </p:txBody>
      </p:sp>
      <p:sp>
        <p:nvSpPr>
          <p:cNvPr id="17" name="Rectángulo 16">
            <a:extLst>
              <a:ext uri="{FF2B5EF4-FFF2-40B4-BE49-F238E27FC236}">
                <a16:creationId xmlns:a16="http://schemas.microsoft.com/office/drawing/2014/main" id="{398452C1-6FF4-B24A-9E5C-DB2A3A330BC2}"/>
              </a:ext>
            </a:extLst>
          </p:cNvPr>
          <p:cNvSpPr/>
          <p:nvPr/>
        </p:nvSpPr>
        <p:spPr>
          <a:xfrm>
            <a:off x="5943494" y="1936615"/>
            <a:ext cx="1008184" cy="43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avión</a:t>
            </a:r>
          </a:p>
        </p:txBody>
      </p:sp>
      <p:sp>
        <p:nvSpPr>
          <p:cNvPr id="18" name="Rectángulo 17">
            <a:extLst>
              <a:ext uri="{FF2B5EF4-FFF2-40B4-BE49-F238E27FC236}">
                <a16:creationId xmlns:a16="http://schemas.microsoft.com/office/drawing/2014/main" id="{93AB9E46-F981-8843-B148-6D09A3BACD8D}"/>
              </a:ext>
            </a:extLst>
          </p:cNvPr>
          <p:cNvSpPr/>
          <p:nvPr/>
        </p:nvSpPr>
        <p:spPr>
          <a:xfrm>
            <a:off x="266786" y="2317602"/>
            <a:ext cx="1104814" cy="38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bonito</a:t>
            </a:r>
          </a:p>
        </p:txBody>
      </p:sp>
      <p:sp>
        <p:nvSpPr>
          <p:cNvPr id="19" name="Rectángulo 18">
            <a:extLst>
              <a:ext uri="{FF2B5EF4-FFF2-40B4-BE49-F238E27FC236}">
                <a16:creationId xmlns:a16="http://schemas.microsoft.com/office/drawing/2014/main" id="{557869B7-6805-814D-B6B9-C6020EE10EDA}"/>
              </a:ext>
            </a:extLst>
          </p:cNvPr>
          <p:cNvSpPr/>
          <p:nvPr/>
        </p:nvSpPr>
        <p:spPr>
          <a:xfrm>
            <a:off x="3419728" y="2730793"/>
            <a:ext cx="1023754" cy="431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cenar</a:t>
            </a:r>
          </a:p>
        </p:txBody>
      </p:sp>
      <p:sp>
        <p:nvSpPr>
          <p:cNvPr id="20" name="Rectángulo 19">
            <a:extLst>
              <a:ext uri="{FF2B5EF4-FFF2-40B4-BE49-F238E27FC236}">
                <a16:creationId xmlns:a16="http://schemas.microsoft.com/office/drawing/2014/main" id="{EC2F8555-0A5B-2A4B-8809-B5B80CA3225F}"/>
              </a:ext>
            </a:extLst>
          </p:cNvPr>
          <p:cNvSpPr/>
          <p:nvPr/>
        </p:nvSpPr>
        <p:spPr>
          <a:xfrm>
            <a:off x="5051109" y="3555833"/>
            <a:ext cx="1274243" cy="407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campo</a:t>
            </a:r>
            <a:r>
              <a:rPr lang="es-GB" sz="2200" dirty="0">
                <a:solidFill>
                  <a:schemeClr val="accent5">
                    <a:lumMod val="50000"/>
                  </a:schemeClr>
                </a:solidFill>
              </a:rPr>
              <a:t>.</a:t>
            </a:r>
          </a:p>
        </p:txBody>
      </p:sp>
      <p:sp>
        <p:nvSpPr>
          <p:cNvPr id="21" name="Rectángulo 20">
            <a:extLst>
              <a:ext uri="{FF2B5EF4-FFF2-40B4-BE49-F238E27FC236}">
                <a16:creationId xmlns:a16="http://schemas.microsoft.com/office/drawing/2014/main" id="{4C20D4E8-852B-164E-83D4-FBF8C449760A}"/>
              </a:ext>
            </a:extLst>
          </p:cNvPr>
          <p:cNvSpPr/>
          <p:nvPr/>
        </p:nvSpPr>
        <p:spPr>
          <a:xfrm>
            <a:off x="1047302" y="3979820"/>
            <a:ext cx="2551782" cy="273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por todas partes</a:t>
            </a:r>
            <a:r>
              <a:rPr lang="es-GB" sz="2200" dirty="0">
                <a:solidFill>
                  <a:schemeClr val="accent5">
                    <a:lumMod val="50000"/>
                  </a:schemeClr>
                </a:solidFill>
              </a:rPr>
              <a:t>!</a:t>
            </a:r>
          </a:p>
        </p:txBody>
      </p:sp>
      <p:sp>
        <p:nvSpPr>
          <p:cNvPr id="22" name="Rectángulo 21">
            <a:extLst>
              <a:ext uri="{FF2B5EF4-FFF2-40B4-BE49-F238E27FC236}">
                <a16:creationId xmlns:a16="http://schemas.microsoft.com/office/drawing/2014/main" id="{D9130BBC-774E-0145-B8F6-E12D382AD076}"/>
              </a:ext>
            </a:extLst>
          </p:cNvPr>
          <p:cNvSpPr/>
          <p:nvPr/>
        </p:nvSpPr>
        <p:spPr>
          <a:xfrm>
            <a:off x="3419728" y="4395725"/>
            <a:ext cx="1117238" cy="344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pelota</a:t>
            </a:r>
            <a:endParaRPr lang="es-GB" sz="2200" dirty="0">
              <a:solidFill>
                <a:schemeClr val="accent5">
                  <a:lumMod val="50000"/>
                </a:schemeClr>
              </a:solidFill>
            </a:endParaRPr>
          </a:p>
        </p:txBody>
      </p:sp>
      <p:sp>
        <p:nvSpPr>
          <p:cNvPr id="23" name="Rectángulo 22">
            <a:extLst>
              <a:ext uri="{FF2B5EF4-FFF2-40B4-BE49-F238E27FC236}">
                <a16:creationId xmlns:a16="http://schemas.microsoft.com/office/drawing/2014/main" id="{F8035063-CE49-3A48-9B73-8613EA7CBB66}"/>
              </a:ext>
            </a:extLst>
          </p:cNvPr>
          <p:cNvSpPr/>
          <p:nvPr/>
        </p:nvSpPr>
        <p:spPr>
          <a:xfrm>
            <a:off x="3031942" y="4871526"/>
            <a:ext cx="1053099" cy="329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invitar</a:t>
            </a:r>
            <a:endParaRPr lang="es-GB" sz="2200" dirty="0">
              <a:solidFill>
                <a:schemeClr val="accent5">
                  <a:lumMod val="50000"/>
                </a:schemeClr>
              </a:solidFill>
            </a:endParaRPr>
          </a:p>
        </p:txBody>
      </p:sp>
      <p:pic>
        <p:nvPicPr>
          <p:cNvPr id="26" name="Imagen 25">
            <a:extLst>
              <a:ext uri="{FF2B5EF4-FFF2-40B4-BE49-F238E27FC236}">
                <a16:creationId xmlns:a16="http://schemas.microsoft.com/office/drawing/2014/main" id="{EA54A7B3-4DDA-E64A-A07F-7437705469D2}"/>
              </a:ext>
            </a:extLst>
          </p:cNvPr>
          <p:cNvPicPr>
            <a:picLocks noChangeAspect="1"/>
          </p:cNvPicPr>
          <p:nvPr/>
        </p:nvPicPr>
        <p:blipFill>
          <a:blip r:embed="rId3"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8360904" y="2244443"/>
            <a:ext cx="1550932" cy="1265398"/>
          </a:xfrm>
          <a:prstGeom prst="rect">
            <a:avLst/>
          </a:prstGeom>
        </p:spPr>
      </p:pic>
      <p:pic>
        <p:nvPicPr>
          <p:cNvPr id="28" name="Imagen 27">
            <a:extLst>
              <a:ext uri="{FF2B5EF4-FFF2-40B4-BE49-F238E27FC236}">
                <a16:creationId xmlns:a16="http://schemas.microsoft.com/office/drawing/2014/main" id="{AE5F789C-2991-C64C-81E4-5669BE49F4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1367" y="5311585"/>
            <a:ext cx="866596" cy="866596"/>
          </a:xfrm>
          <a:prstGeom prst="rect">
            <a:avLst/>
          </a:prstGeom>
        </p:spPr>
      </p:pic>
      <p:pic>
        <p:nvPicPr>
          <p:cNvPr id="30" name="Imagen 29" descr="Una caricatura de una alberca&#10;&#10;Descripción generada automáticamente">
            <a:extLst>
              <a:ext uri="{FF2B5EF4-FFF2-40B4-BE49-F238E27FC236}">
                <a16:creationId xmlns:a16="http://schemas.microsoft.com/office/drawing/2014/main" id="{28208250-1395-8247-8749-A8FA9FD8E8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624" t="19752" r="20428" b="14656"/>
          <a:stretch/>
        </p:blipFill>
        <p:spPr>
          <a:xfrm>
            <a:off x="10145231" y="5143559"/>
            <a:ext cx="1833370" cy="1074583"/>
          </a:xfrm>
          <a:prstGeom prst="rect">
            <a:avLst/>
          </a:prstGeom>
        </p:spPr>
      </p:pic>
      <p:sp>
        <p:nvSpPr>
          <p:cNvPr id="31" name="CuadroTexto 30">
            <a:extLst>
              <a:ext uri="{FF2B5EF4-FFF2-40B4-BE49-F238E27FC236}">
                <a16:creationId xmlns:a16="http://schemas.microsoft.com/office/drawing/2014/main" id="{1715FBEA-A535-6A4B-960B-3E7BE8AB3436}"/>
              </a:ext>
            </a:extLst>
          </p:cNvPr>
          <p:cNvSpPr txBox="1"/>
          <p:nvPr/>
        </p:nvSpPr>
        <p:spPr>
          <a:xfrm>
            <a:off x="236455" y="5617679"/>
            <a:ext cx="9193542" cy="769441"/>
          </a:xfrm>
          <a:prstGeom prst="rect">
            <a:avLst/>
          </a:prstGeom>
          <a:noFill/>
        </p:spPr>
        <p:txBody>
          <a:bodyPr wrap="square" rtlCol="0">
            <a:spAutoFit/>
          </a:bodyPr>
          <a:lstStyle/>
          <a:p>
            <a:r>
              <a:rPr lang="es-GB" sz="2200" dirty="0">
                <a:solidFill>
                  <a:schemeClr val="accent5">
                    <a:lumMod val="50000"/>
                  </a:schemeClr>
                </a:solidFill>
              </a:rPr>
              <a:t>8. Quiero </a:t>
            </a:r>
            <a:r>
              <a:rPr lang="es-GB" sz="2200" b="1" dirty="0">
                <a:solidFill>
                  <a:schemeClr val="accent5">
                    <a:lumMod val="50000"/>
                  </a:schemeClr>
                </a:solidFill>
              </a:rPr>
              <a:t>________</a:t>
            </a:r>
            <a:r>
              <a:rPr lang="es-GB" sz="2200" dirty="0">
                <a:solidFill>
                  <a:schemeClr val="accent5">
                    <a:lumMod val="50000"/>
                  </a:schemeClr>
                </a:solidFill>
              </a:rPr>
              <a:t> a Nadia mis tiendas favoritas para comprar recuerdos.  </a:t>
            </a:r>
            <a:endParaRPr lang="es-GB" sz="2200" b="1" dirty="0">
              <a:solidFill>
                <a:schemeClr val="accent5">
                  <a:lumMod val="50000"/>
                </a:schemeClr>
              </a:solidFill>
            </a:endParaRPr>
          </a:p>
        </p:txBody>
      </p:sp>
      <p:sp>
        <p:nvSpPr>
          <p:cNvPr id="33" name="Rectángulo 32">
            <a:extLst>
              <a:ext uri="{FF2B5EF4-FFF2-40B4-BE49-F238E27FC236}">
                <a16:creationId xmlns:a16="http://schemas.microsoft.com/office/drawing/2014/main" id="{3207E579-684C-6441-A3DF-88A12377F12C}"/>
              </a:ext>
            </a:extLst>
          </p:cNvPr>
          <p:cNvSpPr/>
          <p:nvPr/>
        </p:nvSpPr>
        <p:spPr>
          <a:xfrm>
            <a:off x="1606964" y="5672513"/>
            <a:ext cx="1203735" cy="329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mostrar</a:t>
            </a:r>
            <a:endParaRPr lang="es-GB" sz="2200" dirty="0">
              <a:solidFill>
                <a:schemeClr val="accent5">
                  <a:lumMod val="50000"/>
                </a:schemeClr>
              </a:solidFill>
            </a:endParaRPr>
          </a:p>
        </p:txBody>
      </p:sp>
    </p:spTree>
    <p:extLst>
      <p:ext uri="{BB962C8B-B14F-4D97-AF65-F5344CB8AC3E}">
        <p14:creationId xmlns:p14="http://schemas.microsoft.com/office/powerpoint/2010/main" val="14787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26EC23-0E47-7145-A62B-EF35AC4905BD}"/>
              </a:ext>
            </a:extLst>
          </p:cNvPr>
          <p:cNvSpPr>
            <a:spLocks noGrp="1"/>
          </p:cNvSpPr>
          <p:nvPr>
            <p:ph type="title"/>
          </p:nvPr>
        </p:nvSpPr>
        <p:spPr>
          <a:xfrm>
            <a:off x="263858" y="258166"/>
            <a:ext cx="9170428" cy="844920"/>
          </a:xfrm>
        </p:spPr>
        <p:txBody>
          <a:bodyPr>
            <a:normAutofit/>
          </a:bodyPr>
          <a:lstStyle/>
          <a:p>
            <a:r>
              <a:rPr lang="es-GB" sz="2400" b="1" dirty="0"/>
              <a:t>Aquí tienes un mensaje de Lucía. ¡Faltan letras! Escucha y completa con las letras que no están. </a:t>
            </a:r>
          </a:p>
        </p:txBody>
      </p:sp>
      <p:sp>
        <p:nvSpPr>
          <p:cNvPr id="4" name="Rounded Rectangle 4">
            <a:extLst>
              <a:ext uri="{FF2B5EF4-FFF2-40B4-BE49-F238E27FC236}">
                <a16:creationId xmlns:a16="http://schemas.microsoft.com/office/drawing/2014/main" id="{021EDC9E-9D80-A046-8B07-FD001BAEDDFB}"/>
              </a:ext>
            </a:extLst>
          </p:cNvPr>
          <p:cNvSpPr/>
          <p:nvPr/>
        </p:nvSpPr>
        <p:spPr>
          <a:xfrm>
            <a:off x="9282023" y="258166"/>
            <a:ext cx="2646119" cy="41469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0CE64BF7-8D98-7C4D-BA89-C428CA9704B6}"/>
              </a:ext>
            </a:extLst>
          </p:cNvPr>
          <p:cNvSpPr txBox="1"/>
          <p:nvPr/>
        </p:nvSpPr>
        <p:spPr>
          <a:xfrm>
            <a:off x="263858" y="1228288"/>
            <a:ext cx="9554699" cy="2246769"/>
          </a:xfrm>
          <a:prstGeom prst="rect">
            <a:avLst/>
          </a:prstGeom>
          <a:noFill/>
        </p:spPr>
        <p:txBody>
          <a:bodyPr wrap="square" rtlCol="0">
            <a:spAutoFit/>
          </a:bodyPr>
          <a:lstStyle/>
          <a:p>
            <a:r>
              <a:rPr lang="es-GB" sz="2800" dirty="0">
                <a:solidFill>
                  <a:schemeClr val="accent5">
                    <a:lumMod val="50000"/>
                  </a:schemeClr>
                </a:solidFill>
              </a:rPr>
              <a:t>El año pasado viajamos a 1) </a:t>
            </a:r>
            <a:r>
              <a:rPr lang="es-GB" sz="2800" b="1" dirty="0">
                <a:solidFill>
                  <a:schemeClr val="accent5">
                    <a:lumMod val="50000"/>
                  </a:schemeClr>
                </a:solidFill>
              </a:rPr>
              <a:t>Mála _ _ </a:t>
            </a:r>
            <a:r>
              <a:rPr lang="es-GB" sz="2800" dirty="0">
                <a:solidFill>
                  <a:schemeClr val="accent5">
                    <a:lumMod val="50000"/>
                  </a:schemeClr>
                </a:solidFill>
              </a:rPr>
              <a:t>. El primer día nadamos en la Playa de la 2) </a:t>
            </a:r>
            <a:r>
              <a:rPr lang="es-GB" sz="2800" b="1" dirty="0">
                <a:solidFill>
                  <a:schemeClr val="accent5">
                    <a:lumMod val="50000"/>
                  </a:schemeClr>
                </a:solidFill>
              </a:rPr>
              <a:t>Mala _ _ _ ta</a:t>
            </a:r>
            <a:r>
              <a:rPr lang="es-GB" sz="2800" dirty="0">
                <a:solidFill>
                  <a:schemeClr val="accent5">
                    <a:lumMod val="50000"/>
                  </a:schemeClr>
                </a:solidFill>
              </a:rPr>
              <a:t>, y después visitamos el 3) </a:t>
            </a:r>
            <a:r>
              <a:rPr lang="es-GB" sz="2800" b="1" dirty="0">
                <a:solidFill>
                  <a:schemeClr val="accent5">
                    <a:lumMod val="50000"/>
                  </a:schemeClr>
                </a:solidFill>
              </a:rPr>
              <a:t>Casti_ _o</a:t>
            </a:r>
            <a:r>
              <a:rPr lang="es-GB" sz="2800" dirty="0">
                <a:solidFill>
                  <a:schemeClr val="accent5">
                    <a:lumMod val="50000"/>
                  </a:schemeClr>
                </a:solidFill>
              </a:rPr>
              <a:t> de 4) </a:t>
            </a:r>
            <a:r>
              <a:rPr lang="es-GB" sz="2800" b="1" dirty="0">
                <a:solidFill>
                  <a:schemeClr val="accent5">
                    <a:lumMod val="50000"/>
                  </a:schemeClr>
                </a:solidFill>
              </a:rPr>
              <a:t>_ _ bralfaro</a:t>
            </a:r>
            <a:r>
              <a:rPr lang="es-GB" sz="2800" dirty="0">
                <a:solidFill>
                  <a:schemeClr val="accent5">
                    <a:lumMod val="50000"/>
                  </a:schemeClr>
                </a:solidFill>
              </a:rPr>
              <a:t>. Luego </a:t>
            </a:r>
          </a:p>
          <a:p>
            <a:r>
              <a:rPr lang="es-GB" sz="2800" dirty="0">
                <a:solidFill>
                  <a:schemeClr val="accent5">
                    <a:lumMod val="50000"/>
                  </a:schemeClr>
                </a:solidFill>
              </a:rPr>
              <a:t>5) </a:t>
            </a:r>
            <a:r>
              <a:rPr lang="es-GB" sz="2800" b="1" dirty="0">
                <a:solidFill>
                  <a:schemeClr val="accent5">
                    <a:lumMod val="50000"/>
                  </a:schemeClr>
                </a:solidFill>
              </a:rPr>
              <a:t>co _ _ mos</a:t>
            </a:r>
            <a:r>
              <a:rPr lang="es-GB" sz="2800" dirty="0">
                <a:solidFill>
                  <a:schemeClr val="accent5">
                    <a:lumMod val="50000"/>
                  </a:schemeClr>
                </a:solidFill>
              </a:rPr>
              <a:t> el autobús hasta La 6) </a:t>
            </a:r>
            <a:r>
              <a:rPr lang="es-GB" sz="2800" b="1" dirty="0">
                <a:solidFill>
                  <a:schemeClr val="accent5">
                    <a:lumMod val="50000"/>
                  </a:schemeClr>
                </a:solidFill>
              </a:rPr>
              <a:t>Va _ _ ada </a:t>
            </a:r>
            <a:r>
              <a:rPr lang="es-GB" sz="2800" dirty="0">
                <a:solidFill>
                  <a:schemeClr val="accent5">
                    <a:lumMod val="50000"/>
                  </a:schemeClr>
                </a:solidFill>
              </a:rPr>
              <a:t>para hacer compras.</a:t>
            </a:r>
          </a:p>
        </p:txBody>
      </p:sp>
      <p:sp>
        <p:nvSpPr>
          <p:cNvPr id="6" name="CuadroTexto 5">
            <a:extLst>
              <a:ext uri="{FF2B5EF4-FFF2-40B4-BE49-F238E27FC236}">
                <a16:creationId xmlns:a16="http://schemas.microsoft.com/office/drawing/2014/main" id="{56EA67CC-81D5-6444-BD0C-557FC0557844}"/>
              </a:ext>
            </a:extLst>
          </p:cNvPr>
          <p:cNvSpPr txBox="1"/>
          <p:nvPr/>
        </p:nvSpPr>
        <p:spPr>
          <a:xfrm>
            <a:off x="263858" y="3600260"/>
            <a:ext cx="10083300" cy="2677656"/>
          </a:xfrm>
          <a:prstGeom prst="rect">
            <a:avLst/>
          </a:prstGeom>
          <a:noFill/>
        </p:spPr>
        <p:txBody>
          <a:bodyPr wrap="square" rtlCol="0">
            <a:spAutoFit/>
          </a:bodyPr>
          <a:lstStyle/>
          <a:p>
            <a:r>
              <a:rPr lang="es-GB" sz="2800" dirty="0">
                <a:solidFill>
                  <a:schemeClr val="accent5">
                    <a:lumMod val="50000"/>
                  </a:schemeClr>
                </a:solidFill>
              </a:rPr>
              <a:t>También pasamos unos días en 7) </a:t>
            </a:r>
            <a:r>
              <a:rPr lang="es-GB" sz="2800" b="1" dirty="0">
                <a:solidFill>
                  <a:schemeClr val="accent5">
                    <a:lumMod val="50000"/>
                  </a:schemeClr>
                </a:solidFill>
              </a:rPr>
              <a:t>To_ _emolinos</a:t>
            </a:r>
            <a:r>
              <a:rPr lang="es-GB" sz="2800" dirty="0">
                <a:solidFill>
                  <a:schemeClr val="accent5">
                    <a:lumMod val="50000"/>
                  </a:schemeClr>
                </a:solidFill>
              </a:rPr>
              <a:t>, en el Hotel La 8) </a:t>
            </a:r>
            <a:r>
              <a:rPr lang="es-GB" sz="2800" b="1" dirty="0">
                <a:solidFill>
                  <a:schemeClr val="accent5">
                    <a:lumMod val="50000"/>
                  </a:schemeClr>
                </a:solidFill>
              </a:rPr>
              <a:t>Ba_ _a _ _ da</a:t>
            </a:r>
            <a:r>
              <a:rPr lang="es-GB" sz="2800" dirty="0">
                <a:solidFill>
                  <a:schemeClr val="accent5">
                    <a:lumMod val="50000"/>
                  </a:schemeClr>
                </a:solidFill>
              </a:rPr>
              <a:t>. Disfrutamos mucho la zona de la 9) </a:t>
            </a:r>
            <a:r>
              <a:rPr lang="es-GB" sz="2800" b="1" dirty="0">
                <a:solidFill>
                  <a:schemeClr val="accent5">
                    <a:lumMod val="50000"/>
                  </a:schemeClr>
                </a:solidFill>
              </a:rPr>
              <a:t>_ _ ri _ uela</a:t>
            </a:r>
            <a:r>
              <a:rPr lang="es-GB" sz="2800" dirty="0">
                <a:solidFill>
                  <a:schemeClr val="accent5">
                    <a:lumMod val="50000"/>
                  </a:schemeClr>
                </a:solidFill>
              </a:rPr>
              <a:t> porque comimos mucho 10) </a:t>
            </a:r>
            <a:r>
              <a:rPr lang="es-GB" sz="2800" b="1" dirty="0">
                <a:solidFill>
                  <a:schemeClr val="accent5">
                    <a:lumMod val="50000"/>
                  </a:schemeClr>
                </a:solidFill>
              </a:rPr>
              <a:t>pes _ _ do</a:t>
            </a:r>
            <a:r>
              <a:rPr lang="es-GB" sz="2800" dirty="0">
                <a:solidFill>
                  <a:schemeClr val="accent5">
                    <a:lumMod val="50000"/>
                  </a:schemeClr>
                </a:solidFill>
              </a:rPr>
              <a:t> en los 11) </a:t>
            </a:r>
            <a:r>
              <a:rPr lang="es-GB" sz="2800" b="1" dirty="0">
                <a:solidFill>
                  <a:schemeClr val="accent5">
                    <a:lumMod val="50000"/>
                  </a:schemeClr>
                </a:solidFill>
              </a:rPr>
              <a:t>_ _ irin _ _ _ tos</a:t>
            </a:r>
            <a:r>
              <a:rPr lang="es-GB" sz="2800" dirty="0">
                <a:solidFill>
                  <a:schemeClr val="accent5">
                    <a:lumMod val="50000"/>
                  </a:schemeClr>
                </a:solidFill>
              </a:rPr>
              <a:t>. En la Playa 12) </a:t>
            </a:r>
            <a:r>
              <a:rPr lang="es-GB" sz="2800" b="1" dirty="0">
                <a:solidFill>
                  <a:schemeClr val="accent5">
                    <a:lumMod val="50000"/>
                  </a:schemeClr>
                </a:solidFill>
              </a:rPr>
              <a:t>Ba _ _ ndi_ _o</a:t>
            </a:r>
          </a:p>
          <a:p>
            <a:r>
              <a:rPr lang="es-GB" sz="2800" dirty="0">
                <a:solidFill>
                  <a:schemeClr val="accent5">
                    <a:lumMod val="50000"/>
                  </a:schemeClr>
                </a:solidFill>
              </a:rPr>
              <a:t>13) </a:t>
            </a:r>
            <a:r>
              <a:rPr lang="es-GB" sz="2800" b="1" dirty="0">
                <a:solidFill>
                  <a:schemeClr val="accent5">
                    <a:lumMod val="50000"/>
                  </a:schemeClr>
                </a:solidFill>
              </a:rPr>
              <a:t>al _ _ _ lamos</a:t>
            </a:r>
            <a:r>
              <a:rPr lang="es-GB" sz="2800" dirty="0">
                <a:solidFill>
                  <a:schemeClr val="accent5">
                    <a:lumMod val="50000"/>
                  </a:schemeClr>
                </a:solidFill>
              </a:rPr>
              <a:t> unas 14) </a:t>
            </a:r>
            <a:r>
              <a:rPr lang="es-GB" sz="2800" b="1" dirty="0">
                <a:solidFill>
                  <a:schemeClr val="accent5">
                    <a:lumMod val="50000"/>
                  </a:schemeClr>
                </a:solidFill>
              </a:rPr>
              <a:t>sombri_ _as</a:t>
            </a:r>
            <a:r>
              <a:rPr lang="es-GB" sz="2800" dirty="0">
                <a:solidFill>
                  <a:schemeClr val="accent5">
                    <a:lumMod val="50000"/>
                  </a:schemeClr>
                </a:solidFill>
              </a:rPr>
              <a:t> para evitar el </a:t>
            </a:r>
          </a:p>
          <a:p>
            <a:r>
              <a:rPr lang="es-GB" sz="2800" dirty="0">
                <a:solidFill>
                  <a:schemeClr val="accent5">
                    <a:lumMod val="50000"/>
                  </a:schemeClr>
                </a:solidFill>
              </a:rPr>
              <a:t>15) </a:t>
            </a:r>
            <a:r>
              <a:rPr lang="es-GB" sz="2800" b="1" dirty="0">
                <a:solidFill>
                  <a:schemeClr val="accent5">
                    <a:lumMod val="50000"/>
                  </a:schemeClr>
                </a:solidFill>
              </a:rPr>
              <a:t>da _ o</a:t>
            </a:r>
            <a:r>
              <a:rPr lang="es-GB" sz="2800" dirty="0">
                <a:solidFill>
                  <a:schemeClr val="accent5">
                    <a:lumMod val="50000"/>
                  </a:schemeClr>
                </a:solidFill>
              </a:rPr>
              <a:t> del sol.</a:t>
            </a:r>
            <a:r>
              <a:rPr lang="es-GB" sz="2800" b="1" dirty="0">
                <a:solidFill>
                  <a:schemeClr val="accent5">
                    <a:lumMod val="50000"/>
                  </a:schemeClr>
                </a:solidFill>
              </a:rPr>
              <a:t> </a:t>
            </a:r>
            <a:r>
              <a:rPr lang="es-GB" sz="2800" dirty="0">
                <a:solidFill>
                  <a:schemeClr val="accent5">
                    <a:lumMod val="50000"/>
                  </a:schemeClr>
                </a:solidFill>
              </a:rPr>
              <a:t> </a:t>
            </a:r>
          </a:p>
        </p:txBody>
      </p:sp>
      <p:pic>
        <p:nvPicPr>
          <p:cNvPr id="1026" name="Picture 2" descr="people on beach during daytime">
            <a:extLst>
              <a:ext uri="{FF2B5EF4-FFF2-40B4-BE49-F238E27FC236}">
                <a16:creationId xmlns:a16="http://schemas.microsoft.com/office/drawing/2014/main" id="{40FB822C-D68E-C14A-95F2-8EACA9E0646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27439"/>
          <a:stretch/>
        </p:blipFill>
        <p:spPr bwMode="auto">
          <a:xfrm>
            <a:off x="10126017" y="1777933"/>
            <a:ext cx="1877505" cy="1815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n umbrella clip art - Clip Art Library">
            <a:extLst>
              <a:ext uri="{FF2B5EF4-FFF2-40B4-BE49-F238E27FC236}">
                <a16:creationId xmlns:a16="http://schemas.microsoft.com/office/drawing/2014/main" id="{9216DAB1-5DFE-0F47-A3E1-2608AA59D42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7602"/>
          <a:stretch/>
        </p:blipFill>
        <p:spPr bwMode="auto">
          <a:xfrm>
            <a:off x="10341867" y="4285149"/>
            <a:ext cx="1591319" cy="198682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8FEF8631-26B8-0648-BDFD-C109B8E25961}"/>
              </a:ext>
            </a:extLst>
          </p:cNvPr>
          <p:cNvSpPr/>
          <p:nvPr/>
        </p:nvSpPr>
        <p:spPr>
          <a:xfrm>
            <a:off x="6206727" y="1257449"/>
            <a:ext cx="653219"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ga</a:t>
            </a:r>
          </a:p>
        </p:txBody>
      </p:sp>
      <p:sp>
        <p:nvSpPr>
          <p:cNvPr id="10" name="Rectángulo 9">
            <a:extLst>
              <a:ext uri="{FF2B5EF4-FFF2-40B4-BE49-F238E27FC236}">
                <a16:creationId xmlns:a16="http://schemas.microsoft.com/office/drawing/2014/main" id="{DB9A37C6-86D9-A745-92B2-072DE3071DDE}"/>
              </a:ext>
            </a:extLst>
          </p:cNvPr>
          <p:cNvSpPr/>
          <p:nvPr/>
        </p:nvSpPr>
        <p:spPr>
          <a:xfrm>
            <a:off x="6446778" y="1704116"/>
            <a:ext cx="859938"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gue</a:t>
            </a:r>
          </a:p>
        </p:txBody>
      </p:sp>
      <p:sp>
        <p:nvSpPr>
          <p:cNvPr id="11" name="Rectángulo 10">
            <a:extLst>
              <a:ext uri="{FF2B5EF4-FFF2-40B4-BE49-F238E27FC236}">
                <a16:creationId xmlns:a16="http://schemas.microsoft.com/office/drawing/2014/main" id="{B9F995A1-EF57-DC42-8A3B-9CE5CAB89107}"/>
              </a:ext>
            </a:extLst>
          </p:cNvPr>
          <p:cNvSpPr/>
          <p:nvPr/>
        </p:nvSpPr>
        <p:spPr>
          <a:xfrm>
            <a:off x="3678011" y="2097043"/>
            <a:ext cx="46640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ll</a:t>
            </a:r>
          </a:p>
        </p:txBody>
      </p:sp>
      <p:sp>
        <p:nvSpPr>
          <p:cNvPr id="12" name="Rectángulo 11">
            <a:extLst>
              <a:ext uri="{FF2B5EF4-FFF2-40B4-BE49-F238E27FC236}">
                <a16:creationId xmlns:a16="http://schemas.microsoft.com/office/drawing/2014/main" id="{3E4D1D5E-14B7-4142-80E3-1F592B8E1130}"/>
              </a:ext>
            </a:extLst>
          </p:cNvPr>
          <p:cNvSpPr/>
          <p:nvPr/>
        </p:nvSpPr>
        <p:spPr>
          <a:xfrm>
            <a:off x="5371257" y="2124465"/>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Gi</a:t>
            </a:r>
          </a:p>
        </p:txBody>
      </p:sp>
      <p:sp>
        <p:nvSpPr>
          <p:cNvPr id="13" name="Rectángulo 12">
            <a:extLst>
              <a:ext uri="{FF2B5EF4-FFF2-40B4-BE49-F238E27FC236}">
                <a16:creationId xmlns:a16="http://schemas.microsoft.com/office/drawing/2014/main" id="{A0CE9F17-B087-984C-99F5-C4F8DB0667BC}"/>
              </a:ext>
            </a:extLst>
          </p:cNvPr>
          <p:cNvSpPr/>
          <p:nvPr/>
        </p:nvSpPr>
        <p:spPr>
          <a:xfrm>
            <a:off x="1323527" y="2551457"/>
            <a:ext cx="56384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gi</a:t>
            </a:r>
          </a:p>
        </p:txBody>
      </p:sp>
      <p:sp>
        <p:nvSpPr>
          <p:cNvPr id="14" name="Rectángulo 13">
            <a:extLst>
              <a:ext uri="{FF2B5EF4-FFF2-40B4-BE49-F238E27FC236}">
                <a16:creationId xmlns:a16="http://schemas.microsoft.com/office/drawing/2014/main" id="{EE8D6761-4E21-7145-93C0-C2623F7E1D5C}"/>
              </a:ext>
            </a:extLst>
          </p:cNvPr>
          <p:cNvSpPr/>
          <p:nvPr/>
        </p:nvSpPr>
        <p:spPr>
          <a:xfrm>
            <a:off x="7106278" y="2524951"/>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gu</a:t>
            </a:r>
          </a:p>
        </p:txBody>
      </p:sp>
      <p:sp>
        <p:nvSpPr>
          <p:cNvPr id="15" name="Rectángulo 14">
            <a:extLst>
              <a:ext uri="{FF2B5EF4-FFF2-40B4-BE49-F238E27FC236}">
                <a16:creationId xmlns:a16="http://schemas.microsoft.com/office/drawing/2014/main" id="{C180D7B4-A2A5-4141-9F0B-86A831D52C78}"/>
              </a:ext>
            </a:extLst>
          </p:cNvPr>
          <p:cNvSpPr/>
          <p:nvPr/>
        </p:nvSpPr>
        <p:spPr>
          <a:xfrm>
            <a:off x="6658519" y="3622293"/>
            <a:ext cx="472532"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rr</a:t>
            </a:r>
          </a:p>
        </p:txBody>
      </p:sp>
      <p:sp>
        <p:nvSpPr>
          <p:cNvPr id="16" name="Rectángulo 15">
            <a:extLst>
              <a:ext uri="{FF2B5EF4-FFF2-40B4-BE49-F238E27FC236}">
                <a16:creationId xmlns:a16="http://schemas.microsoft.com/office/drawing/2014/main" id="{EBE6F068-6AD6-B347-A867-2DA190CCFB13}"/>
              </a:ext>
            </a:extLst>
          </p:cNvPr>
          <p:cNvSpPr/>
          <p:nvPr/>
        </p:nvSpPr>
        <p:spPr>
          <a:xfrm>
            <a:off x="2712253" y="4057942"/>
            <a:ext cx="474536"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rr</a:t>
            </a:r>
          </a:p>
        </p:txBody>
      </p:sp>
      <p:sp>
        <p:nvSpPr>
          <p:cNvPr id="17" name="Rectángulo 16">
            <a:extLst>
              <a:ext uri="{FF2B5EF4-FFF2-40B4-BE49-F238E27FC236}">
                <a16:creationId xmlns:a16="http://schemas.microsoft.com/office/drawing/2014/main" id="{ED5C0444-431F-6D4F-951D-212149CCD0C2}"/>
              </a:ext>
            </a:extLst>
          </p:cNvPr>
          <p:cNvSpPr/>
          <p:nvPr/>
        </p:nvSpPr>
        <p:spPr>
          <a:xfrm>
            <a:off x="3394069" y="4057942"/>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cu</a:t>
            </a:r>
          </a:p>
        </p:txBody>
      </p:sp>
      <p:sp>
        <p:nvSpPr>
          <p:cNvPr id="18" name="Rectángulo 17">
            <a:extLst>
              <a:ext uri="{FF2B5EF4-FFF2-40B4-BE49-F238E27FC236}">
                <a16:creationId xmlns:a16="http://schemas.microsoft.com/office/drawing/2014/main" id="{0A68FF0A-5E62-9947-9224-23372CE034C4}"/>
              </a:ext>
            </a:extLst>
          </p:cNvPr>
          <p:cNvSpPr/>
          <p:nvPr/>
        </p:nvSpPr>
        <p:spPr>
          <a:xfrm>
            <a:off x="1054473" y="4484674"/>
            <a:ext cx="698702"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Ca</a:t>
            </a:r>
          </a:p>
        </p:txBody>
      </p:sp>
      <p:sp>
        <p:nvSpPr>
          <p:cNvPr id="19" name="Rectángulo 18">
            <a:extLst>
              <a:ext uri="{FF2B5EF4-FFF2-40B4-BE49-F238E27FC236}">
                <a16:creationId xmlns:a16="http://schemas.microsoft.com/office/drawing/2014/main" id="{3818D8EA-4F14-6D42-B019-2BAEF6A1826A}"/>
              </a:ext>
            </a:extLst>
          </p:cNvPr>
          <p:cNvSpPr/>
          <p:nvPr/>
        </p:nvSpPr>
        <p:spPr>
          <a:xfrm>
            <a:off x="2021782" y="4484674"/>
            <a:ext cx="275926"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h</a:t>
            </a:r>
          </a:p>
        </p:txBody>
      </p:sp>
      <p:sp>
        <p:nvSpPr>
          <p:cNvPr id="20" name="Rectángulo 19">
            <a:extLst>
              <a:ext uri="{FF2B5EF4-FFF2-40B4-BE49-F238E27FC236}">
                <a16:creationId xmlns:a16="http://schemas.microsoft.com/office/drawing/2014/main" id="{781F420A-CBEE-9A40-A008-D9780E66BED2}"/>
              </a:ext>
            </a:extLst>
          </p:cNvPr>
          <p:cNvSpPr/>
          <p:nvPr/>
        </p:nvSpPr>
        <p:spPr>
          <a:xfrm>
            <a:off x="8792426" y="4484674"/>
            <a:ext cx="66036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ca</a:t>
            </a:r>
          </a:p>
        </p:txBody>
      </p:sp>
      <p:sp>
        <p:nvSpPr>
          <p:cNvPr id="21" name="Rectángulo 20">
            <a:extLst>
              <a:ext uri="{FF2B5EF4-FFF2-40B4-BE49-F238E27FC236}">
                <a16:creationId xmlns:a16="http://schemas.microsoft.com/office/drawing/2014/main" id="{B857F80A-1863-E44C-818E-CB2C01541664}"/>
              </a:ext>
            </a:extLst>
          </p:cNvPr>
          <p:cNvSpPr/>
          <p:nvPr/>
        </p:nvSpPr>
        <p:spPr>
          <a:xfrm>
            <a:off x="1949601" y="4926357"/>
            <a:ext cx="66036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ch</a:t>
            </a:r>
          </a:p>
        </p:txBody>
      </p:sp>
      <p:sp>
        <p:nvSpPr>
          <p:cNvPr id="22" name="Rectángulo 21">
            <a:extLst>
              <a:ext uri="{FF2B5EF4-FFF2-40B4-BE49-F238E27FC236}">
                <a16:creationId xmlns:a16="http://schemas.microsoft.com/office/drawing/2014/main" id="{64926B42-CA19-5647-B4DA-287521037424}"/>
              </a:ext>
            </a:extLst>
          </p:cNvPr>
          <p:cNvSpPr/>
          <p:nvPr/>
        </p:nvSpPr>
        <p:spPr>
          <a:xfrm>
            <a:off x="3186789" y="4926357"/>
            <a:ext cx="79620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gui</a:t>
            </a:r>
          </a:p>
        </p:txBody>
      </p:sp>
      <p:sp>
        <p:nvSpPr>
          <p:cNvPr id="23" name="Rectángulo 22">
            <a:extLst>
              <a:ext uri="{FF2B5EF4-FFF2-40B4-BE49-F238E27FC236}">
                <a16:creationId xmlns:a16="http://schemas.microsoft.com/office/drawing/2014/main" id="{25DC6B98-608A-B643-AF54-41029303E31A}"/>
              </a:ext>
            </a:extLst>
          </p:cNvPr>
          <p:cNvSpPr/>
          <p:nvPr/>
        </p:nvSpPr>
        <p:spPr>
          <a:xfrm>
            <a:off x="7862486" y="4939088"/>
            <a:ext cx="51539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jo</a:t>
            </a:r>
          </a:p>
        </p:txBody>
      </p:sp>
      <p:sp>
        <p:nvSpPr>
          <p:cNvPr id="24" name="Rectángulo 23">
            <a:extLst>
              <a:ext uri="{FF2B5EF4-FFF2-40B4-BE49-F238E27FC236}">
                <a16:creationId xmlns:a16="http://schemas.microsoft.com/office/drawing/2014/main" id="{356ED187-0F13-D84F-9388-0AAE84387753}"/>
              </a:ext>
            </a:extLst>
          </p:cNvPr>
          <p:cNvSpPr/>
          <p:nvPr/>
        </p:nvSpPr>
        <p:spPr>
          <a:xfrm>
            <a:off x="8966200" y="4939088"/>
            <a:ext cx="46460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ll</a:t>
            </a:r>
          </a:p>
        </p:txBody>
      </p:sp>
      <p:sp>
        <p:nvSpPr>
          <p:cNvPr id="25" name="Rectángulo 24">
            <a:extLst>
              <a:ext uri="{FF2B5EF4-FFF2-40B4-BE49-F238E27FC236}">
                <a16:creationId xmlns:a16="http://schemas.microsoft.com/office/drawing/2014/main" id="{B23D5922-41F9-E644-BF12-419A8B83DB1E}"/>
              </a:ext>
            </a:extLst>
          </p:cNvPr>
          <p:cNvSpPr/>
          <p:nvPr/>
        </p:nvSpPr>
        <p:spPr>
          <a:xfrm>
            <a:off x="1341334" y="5343631"/>
            <a:ext cx="80874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qui</a:t>
            </a:r>
          </a:p>
        </p:txBody>
      </p:sp>
      <p:sp>
        <p:nvSpPr>
          <p:cNvPr id="26" name="Rectángulo 25">
            <a:extLst>
              <a:ext uri="{FF2B5EF4-FFF2-40B4-BE49-F238E27FC236}">
                <a16:creationId xmlns:a16="http://schemas.microsoft.com/office/drawing/2014/main" id="{DB43F5A8-299B-CA4B-BDE0-868D1109B686}"/>
              </a:ext>
            </a:extLst>
          </p:cNvPr>
          <p:cNvSpPr/>
          <p:nvPr/>
        </p:nvSpPr>
        <p:spPr>
          <a:xfrm>
            <a:off x="6071847" y="5343631"/>
            <a:ext cx="44937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ll</a:t>
            </a:r>
          </a:p>
        </p:txBody>
      </p:sp>
      <p:sp>
        <p:nvSpPr>
          <p:cNvPr id="27" name="Rectángulo 26">
            <a:extLst>
              <a:ext uri="{FF2B5EF4-FFF2-40B4-BE49-F238E27FC236}">
                <a16:creationId xmlns:a16="http://schemas.microsoft.com/office/drawing/2014/main" id="{04A589F6-14C1-2643-9B99-8DB6B2705414}"/>
              </a:ext>
            </a:extLst>
          </p:cNvPr>
          <p:cNvSpPr/>
          <p:nvPr/>
        </p:nvSpPr>
        <p:spPr>
          <a:xfrm>
            <a:off x="1457370" y="5760905"/>
            <a:ext cx="34935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b="1" dirty="0">
                <a:solidFill>
                  <a:srgbClr val="F76400"/>
                </a:solidFill>
              </a:rPr>
              <a:t>ñ</a:t>
            </a:r>
          </a:p>
        </p:txBody>
      </p:sp>
      <p:sp>
        <p:nvSpPr>
          <p:cNvPr id="28" name="Llamada rectangular redondeada 27">
            <a:extLst>
              <a:ext uri="{FF2B5EF4-FFF2-40B4-BE49-F238E27FC236}">
                <a16:creationId xmlns:a16="http://schemas.microsoft.com/office/drawing/2014/main" id="{9FF11858-EE74-204B-8BA2-1CB752BB2AF4}"/>
              </a:ext>
            </a:extLst>
          </p:cNvPr>
          <p:cNvSpPr/>
          <p:nvPr/>
        </p:nvSpPr>
        <p:spPr>
          <a:xfrm>
            <a:off x="9721498" y="1484656"/>
            <a:ext cx="2416298" cy="2246769"/>
          </a:xfrm>
          <a:prstGeom prst="wedgeRoundRectCallout">
            <a:avLst>
              <a:gd name="adj1" fmla="val -67712"/>
              <a:gd name="adj2" fmla="val 3472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*pescado = fish</a:t>
            </a:r>
          </a:p>
          <a:p>
            <a:r>
              <a:rPr lang="es-GB" sz="2000" dirty="0">
                <a:solidFill>
                  <a:schemeClr val="accent5">
                    <a:lumMod val="50000"/>
                  </a:schemeClr>
                </a:solidFill>
              </a:rPr>
              <a:t>*chiringuito = beach bar</a:t>
            </a:r>
          </a:p>
          <a:p>
            <a:r>
              <a:rPr lang="es-GB" sz="2000" dirty="0">
                <a:solidFill>
                  <a:schemeClr val="accent5">
                    <a:lumMod val="50000"/>
                  </a:schemeClr>
                </a:solidFill>
              </a:rPr>
              <a:t>*alquilar = to rent</a:t>
            </a:r>
          </a:p>
          <a:p>
            <a:r>
              <a:rPr lang="es-GB" sz="2000" dirty="0">
                <a:solidFill>
                  <a:schemeClr val="accent5">
                    <a:lumMod val="50000"/>
                  </a:schemeClr>
                </a:solidFill>
              </a:rPr>
              <a:t>*sombrilla = beach umbrella</a:t>
            </a:r>
          </a:p>
        </p:txBody>
      </p:sp>
      <p:pic>
        <p:nvPicPr>
          <p:cNvPr id="5" name="Tarea de Phonics.wav" descr="Tarea de Phonics.wav">
            <a:hlinkClick r:id="" action="ppaction://media"/>
            <a:extLst>
              <a:ext uri="{FF2B5EF4-FFF2-40B4-BE49-F238E27FC236}">
                <a16:creationId xmlns:a16="http://schemas.microsoft.com/office/drawing/2014/main" id="{45CAC218-EAE7-0D47-99F1-325DE20EA1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8370" y="774986"/>
            <a:ext cx="812800" cy="812800"/>
          </a:xfrm>
          <a:prstGeom prst="rect">
            <a:avLst/>
          </a:prstGeom>
        </p:spPr>
      </p:pic>
    </p:spTree>
    <p:extLst>
      <p:ext uri="{BB962C8B-B14F-4D97-AF65-F5344CB8AC3E}">
        <p14:creationId xmlns:p14="http://schemas.microsoft.com/office/powerpoint/2010/main" val="42117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51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5"/>
                </p:tgtEl>
              </p:cMediaNode>
            </p:audio>
          </p:childTnLst>
        </p:cTn>
      </p:par>
    </p:tnLst>
    <p:bldLst>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what ‘we’ do and did</a:t>
            </a:r>
            <a:br>
              <a:rPr lang="en-GB" sz="2400" b="1" dirty="0">
                <a:solidFill>
                  <a:schemeClr val="bg1"/>
                </a:solidFill>
              </a:rPr>
            </a:br>
            <a:r>
              <a:rPr lang="en-GB" sz="2200" dirty="0">
                <a:solidFill>
                  <a:schemeClr val="bg1"/>
                </a:solidFill>
              </a:rPr>
              <a:t>-er verbs in 1</a:t>
            </a:r>
            <a:r>
              <a:rPr lang="en-GB" sz="2200" baseline="30000" dirty="0">
                <a:solidFill>
                  <a:schemeClr val="bg1"/>
                </a:solidFill>
              </a:rPr>
              <a:t>st</a:t>
            </a:r>
            <a:r>
              <a:rPr lang="en-GB" sz="2200" dirty="0">
                <a:solidFill>
                  <a:schemeClr val="bg1"/>
                </a:solidFill>
              </a:rPr>
              <a:t> person plural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0" name="TextBox 9"/>
          <p:cNvSpPr txBox="1"/>
          <p:nvPr/>
        </p:nvSpPr>
        <p:spPr>
          <a:xfrm>
            <a:off x="170452" y="4075008"/>
            <a:ext cx="6098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5">
                    <a:lumMod val="50000"/>
                  </a:schemeClr>
                </a:solidFill>
                <a:latin typeface="Century Gothic" panose="020B0502020202020204" pitchFamily="34" charset="0"/>
                <a:cs typeface="Arial"/>
                <a:sym typeface="Arial"/>
              </a:rPr>
              <a:t>corr</a:t>
            </a:r>
            <a:r>
              <a:rPr lang="en-GB" sz="2800" b="1" dirty="0" err="1">
                <a:solidFill>
                  <a:srgbClr val="E25B00"/>
                </a:solidFill>
                <a:latin typeface="Century Gothic" panose="020B0502020202020204" pitchFamily="34" charset="0"/>
                <a:cs typeface="Arial"/>
                <a:sym typeface="Arial"/>
              </a:rPr>
              <a:t>emos</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___________</a:t>
            </a:r>
          </a:p>
        </p:txBody>
      </p:sp>
      <p:sp>
        <p:nvSpPr>
          <p:cNvPr id="11" name="Rectangle 10"/>
          <p:cNvSpPr/>
          <p:nvPr/>
        </p:nvSpPr>
        <p:spPr>
          <a:xfrm>
            <a:off x="2538956" y="4009823"/>
            <a:ext cx="136127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we run</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endParaRPr>
          </a:p>
        </p:txBody>
      </p:sp>
      <p:sp>
        <p:nvSpPr>
          <p:cNvPr id="12" name="TextBox 11"/>
          <p:cNvSpPr txBox="1"/>
          <p:nvPr/>
        </p:nvSpPr>
        <p:spPr>
          <a:xfrm>
            <a:off x="4852252" y="4043567"/>
            <a:ext cx="76918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5">
                    <a:lumMod val="50000"/>
                  </a:schemeClr>
                </a:solidFill>
                <a:latin typeface="Century Gothic" panose="020B0502020202020204" pitchFamily="34" charset="0"/>
                <a:cs typeface="Arial"/>
                <a:sym typeface="Arial"/>
              </a:rPr>
              <a:t>vend</a:t>
            </a:r>
            <a:r>
              <a:rPr lang="en-GB" sz="2800" b="1" dirty="0" err="1">
                <a:solidFill>
                  <a:srgbClr val="E25B00"/>
                </a:solidFill>
                <a:latin typeface="Century Gothic" panose="020B0502020202020204" pitchFamily="34" charset="0"/>
                <a:cs typeface="Arial"/>
                <a:sym typeface="Arial"/>
              </a:rPr>
              <a:t>emos</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_______________</a:t>
            </a:r>
          </a:p>
        </p:txBody>
      </p:sp>
      <p:sp>
        <p:nvSpPr>
          <p:cNvPr id="13" name="Rectangle 12"/>
          <p:cNvSpPr/>
          <p:nvPr/>
        </p:nvSpPr>
        <p:spPr>
          <a:xfrm>
            <a:off x="7696203" y="3958654"/>
            <a:ext cx="13340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we </a:t>
            </a:r>
            <a:r>
              <a:rPr lang="en-GB" sz="2800" dirty="0">
                <a:solidFill>
                  <a:schemeClr val="accent5">
                    <a:lumMod val="50000"/>
                  </a:schemeClr>
                </a:solidFill>
                <a:latin typeface="Century Gothic" panose="020B0502020202020204" pitchFamily="34" charset="0"/>
                <a:cs typeface="Arial"/>
                <a:sym typeface="Arial"/>
              </a:rPr>
              <a:t>s</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ell</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endParaRPr>
          </a:p>
        </p:txBody>
      </p:sp>
      <p:sp>
        <p:nvSpPr>
          <p:cNvPr id="14" name="TextBox 13"/>
          <p:cNvSpPr txBox="1"/>
          <p:nvPr/>
        </p:nvSpPr>
        <p:spPr>
          <a:xfrm>
            <a:off x="170452" y="2926962"/>
            <a:ext cx="11774265" cy="1076449"/>
          </a:xfrm>
          <a:prstGeom prst="rect">
            <a:avLst/>
          </a:prstGeom>
          <a:noFill/>
        </p:spPr>
        <p:txBody>
          <a:bodyPr wrap="square" rtlCol="0">
            <a:spAutoFit/>
          </a:bodyPr>
          <a:lstStyle/>
          <a:p>
            <a:pPr>
              <a:lnSpc>
                <a:spcPct val="120000"/>
              </a:lnSpc>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To mean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we</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for events </a:t>
            </a:r>
            <a:r>
              <a:rPr lang="en-GB" sz="2800" dirty="0">
                <a:solidFill>
                  <a:schemeClr val="accent5">
                    <a:lumMod val="50000"/>
                  </a:schemeClr>
                </a:solidFill>
              </a:rPr>
              <a:t>that happen (or are happening) in the </a:t>
            </a:r>
            <a:r>
              <a:rPr lang="en-GB" sz="2800" b="1" i="1" dirty="0">
                <a:solidFill>
                  <a:schemeClr val="accent5">
                    <a:lumMod val="50000"/>
                  </a:schemeClr>
                </a:solidFill>
              </a:rPr>
              <a:t>present, </a:t>
            </a:r>
            <a:r>
              <a:rPr lang="en-GB" sz="2800" dirty="0">
                <a:solidFill>
                  <a:schemeClr val="accent5">
                    <a:lumMod val="50000"/>
                  </a:schemeClr>
                </a:solidFill>
              </a:rPr>
              <a:t>remove the ‘-er’ and add </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______ . </a:t>
            </a:r>
          </a:p>
        </p:txBody>
      </p:sp>
      <p:sp>
        <p:nvSpPr>
          <p:cNvPr id="20" name="TextBox 19"/>
          <p:cNvSpPr txBox="1"/>
          <p:nvPr/>
        </p:nvSpPr>
        <p:spPr>
          <a:xfrm>
            <a:off x="6143211" y="3429446"/>
            <a:ext cx="1973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lang="en-GB" sz="2800" b="1" dirty="0">
                <a:solidFill>
                  <a:srgbClr val="E25B00"/>
                </a:solidFill>
                <a:latin typeface="Century Gothic" panose="020B0502020202020204" pitchFamily="34" charset="0"/>
                <a:cs typeface="Arial"/>
                <a:sym typeface="Arial"/>
              </a:rPr>
              <a:t>e</a:t>
            </a:r>
            <a:r>
              <a:rPr kumimoji="0" lang="en-GB" sz="2800" b="1" i="0" u="none" strike="noStrike" kern="1200" cap="none" spc="0" normalizeH="0" baseline="0" noProof="0" dirty="0" err="1">
                <a:ln>
                  <a:noFill/>
                </a:ln>
                <a:solidFill>
                  <a:srgbClr val="E25B00"/>
                </a:solidFill>
                <a:effectLst/>
                <a:uLnTx/>
                <a:uFillTx/>
                <a:latin typeface="Century Gothic" panose="020B0502020202020204" pitchFamily="34" charset="0"/>
                <a:cs typeface="Arial"/>
                <a:sym typeface="Arial"/>
              </a:rPr>
              <a:t>mos</a:t>
            </a:r>
            <a:endPar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endParaRPr>
          </a:p>
        </p:txBody>
      </p:sp>
      <p:sp>
        <p:nvSpPr>
          <p:cNvPr id="28" name="TextBox 13">
            <a:extLst>
              <a:ext uri="{FF2B5EF4-FFF2-40B4-BE49-F238E27FC236}">
                <a16:creationId xmlns:a16="http://schemas.microsoft.com/office/drawing/2014/main" id="{EF1046E9-3C81-B940-85C9-666E062C07A5}"/>
              </a:ext>
            </a:extLst>
          </p:cNvPr>
          <p:cNvSpPr txBox="1"/>
          <p:nvPr/>
        </p:nvSpPr>
        <p:spPr>
          <a:xfrm>
            <a:off x="170452" y="4669825"/>
            <a:ext cx="11851096" cy="954107"/>
          </a:xfrm>
          <a:prstGeom prst="rect">
            <a:avLst/>
          </a:prstGeom>
          <a:noFill/>
        </p:spPr>
        <p:txBody>
          <a:bodyPr wrap="square" rtlCol="0">
            <a:spAutoFit/>
          </a:bodyPr>
          <a:lstStyle/>
          <a:p>
            <a:pPr lvl="0">
              <a:defRPr/>
            </a:pPr>
            <a:r>
              <a:rPr lang="en-GB" sz="2800" dirty="0">
                <a:solidFill>
                  <a:schemeClr val="accent5">
                    <a:lumMod val="50000"/>
                  </a:schemeClr>
                </a:solidFill>
                <a:latin typeface="Century Gothic" panose="020B0502020202020204" pitchFamily="34" charset="0"/>
                <a:cs typeface="Arial"/>
                <a:sym typeface="Arial"/>
              </a:rPr>
              <a:t>To mean ‘</a:t>
            </a:r>
            <a:r>
              <a:rPr lang="en-GB" sz="2800" b="1" dirty="0">
                <a:solidFill>
                  <a:schemeClr val="accent5">
                    <a:lumMod val="50000"/>
                  </a:schemeClr>
                </a:solidFill>
                <a:latin typeface="Century Gothic" panose="020B0502020202020204" pitchFamily="34" charset="0"/>
                <a:cs typeface="Arial"/>
                <a:sym typeface="Arial"/>
              </a:rPr>
              <a:t>we</a:t>
            </a:r>
            <a:r>
              <a:rPr lang="en-GB" sz="2800" dirty="0">
                <a:solidFill>
                  <a:schemeClr val="accent5">
                    <a:lumMod val="50000"/>
                  </a:schemeClr>
                </a:solidFill>
                <a:latin typeface="Century Gothic" panose="020B0502020202020204" pitchFamily="34" charset="0"/>
                <a:cs typeface="Arial"/>
                <a:sym typeface="Arial"/>
              </a:rPr>
              <a:t>’ for a completed action in the past, remove –er and add ______ . </a:t>
            </a:r>
          </a:p>
        </p:txBody>
      </p:sp>
      <p:sp>
        <p:nvSpPr>
          <p:cNvPr id="25" name="TextBox 24"/>
          <p:cNvSpPr txBox="1"/>
          <p:nvPr/>
        </p:nvSpPr>
        <p:spPr>
          <a:xfrm>
            <a:off x="170452" y="5695528"/>
            <a:ext cx="51077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5">
                    <a:lumMod val="50000"/>
                  </a:schemeClr>
                </a:solidFill>
                <a:latin typeface="Century Gothic" panose="020B0502020202020204" pitchFamily="34" charset="0"/>
                <a:cs typeface="Arial"/>
                <a:sym typeface="Arial"/>
              </a:rPr>
              <a:t>corr</a:t>
            </a:r>
            <a:r>
              <a:rPr lang="en-GB" sz="2800" b="1" dirty="0" err="1">
                <a:solidFill>
                  <a:srgbClr val="E25B00"/>
                </a:solidFill>
                <a:latin typeface="Century Gothic" panose="020B0502020202020204" pitchFamily="34" charset="0"/>
                <a:cs typeface="Arial"/>
                <a:sym typeface="Arial"/>
              </a:rPr>
              <a:t>imos</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___________</a:t>
            </a:r>
          </a:p>
        </p:txBody>
      </p:sp>
      <p:sp>
        <p:nvSpPr>
          <p:cNvPr id="26" name="Rectangle 25"/>
          <p:cNvSpPr/>
          <p:nvPr/>
        </p:nvSpPr>
        <p:spPr>
          <a:xfrm>
            <a:off x="2511704" y="5668859"/>
            <a:ext cx="138852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we ran</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endParaRPr>
          </a:p>
        </p:txBody>
      </p:sp>
      <p:sp>
        <p:nvSpPr>
          <p:cNvPr id="27" name="TextBox 26"/>
          <p:cNvSpPr txBox="1"/>
          <p:nvPr/>
        </p:nvSpPr>
        <p:spPr>
          <a:xfrm>
            <a:off x="4852252" y="5695528"/>
            <a:ext cx="702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5">
                    <a:lumMod val="50000"/>
                  </a:schemeClr>
                </a:solidFill>
                <a:latin typeface="Century Gothic" panose="020B0502020202020204" pitchFamily="34" charset="0"/>
                <a:cs typeface="Arial"/>
                <a:sym typeface="Arial"/>
              </a:rPr>
              <a:t>vend</a:t>
            </a:r>
            <a:r>
              <a:rPr lang="en-GB" sz="2800" b="1" dirty="0" err="1">
                <a:solidFill>
                  <a:srgbClr val="E25B00"/>
                </a:solidFill>
                <a:latin typeface="Century Gothic" panose="020B0502020202020204" pitchFamily="34" charset="0"/>
                <a:cs typeface="Arial"/>
                <a:sym typeface="Arial"/>
              </a:rPr>
              <a:t>imos</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___________</a:t>
            </a:r>
          </a:p>
        </p:txBody>
      </p:sp>
      <p:sp>
        <p:nvSpPr>
          <p:cNvPr id="30" name="Rectangle 29"/>
          <p:cNvSpPr/>
          <p:nvPr/>
        </p:nvSpPr>
        <p:spPr>
          <a:xfrm>
            <a:off x="7310199" y="5668859"/>
            <a:ext cx="15087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we sold</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endParaRPr>
          </a:p>
        </p:txBody>
      </p:sp>
      <p:sp>
        <p:nvSpPr>
          <p:cNvPr id="19" name="TextBox 19">
            <a:extLst>
              <a:ext uri="{FF2B5EF4-FFF2-40B4-BE49-F238E27FC236}">
                <a16:creationId xmlns:a16="http://schemas.microsoft.com/office/drawing/2014/main" id="{CE21AD9C-12E9-C345-96F8-81386912C8CA}"/>
              </a:ext>
            </a:extLst>
          </p:cNvPr>
          <p:cNvSpPr txBox="1"/>
          <p:nvPr/>
        </p:nvSpPr>
        <p:spPr>
          <a:xfrm>
            <a:off x="999213" y="5028299"/>
            <a:ext cx="1392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lang="en-GB" sz="2800" b="1" noProof="0" dirty="0" err="1">
                <a:solidFill>
                  <a:srgbClr val="E25B00"/>
                </a:solidFill>
                <a:latin typeface="Century Gothic" panose="020B0502020202020204" pitchFamily="34" charset="0"/>
                <a:cs typeface="Arial"/>
                <a:sym typeface="Arial"/>
              </a:rPr>
              <a:t>i</a:t>
            </a:r>
            <a:r>
              <a:rPr kumimoji="0" lang="en-GB" sz="2800" b="1" i="0" u="none" strike="noStrike" kern="1200" cap="none" spc="0" normalizeH="0" baseline="0" noProof="0" dirty="0" err="1">
                <a:ln>
                  <a:noFill/>
                </a:ln>
                <a:solidFill>
                  <a:srgbClr val="E25B00"/>
                </a:solidFill>
                <a:effectLst/>
                <a:uLnTx/>
                <a:uFillTx/>
                <a:latin typeface="Century Gothic" panose="020B0502020202020204" pitchFamily="34" charset="0"/>
                <a:cs typeface="Arial"/>
                <a:sym typeface="Arial"/>
              </a:rPr>
              <a:t>mos</a:t>
            </a:r>
            <a:endPar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endParaRPr>
          </a:p>
        </p:txBody>
      </p:sp>
      <p:sp>
        <p:nvSpPr>
          <p:cNvPr id="18" name="Google Shape;235;p5">
            <a:extLst>
              <a:ext uri="{FF2B5EF4-FFF2-40B4-BE49-F238E27FC236}">
                <a16:creationId xmlns:a16="http://schemas.microsoft.com/office/drawing/2014/main" id="{D0DDFD1A-167D-9846-B93E-D9D1CD016FDC}"/>
              </a:ext>
            </a:extLst>
          </p:cNvPr>
          <p:cNvSpPr txBox="1"/>
          <p:nvPr/>
        </p:nvSpPr>
        <p:spPr>
          <a:xfrm>
            <a:off x="170452" y="1306481"/>
            <a:ext cx="11719828" cy="523180"/>
          </a:xfrm>
          <a:prstGeom prst="rect">
            <a:avLst/>
          </a:prstGeom>
          <a:noFill/>
          <a:ln>
            <a:noFill/>
          </a:ln>
        </p:spPr>
        <p:txBody>
          <a:bodyPr spcFirstLastPara="1" wrap="square" lIns="91425" tIns="45700" rIns="91425" bIns="45700" anchor="t" anchorCtr="0">
            <a:spAutoFit/>
          </a:bodyPr>
          <a:lstStyle/>
          <a:p>
            <a:pPr>
              <a:buClr>
                <a:srgbClr val="002060"/>
              </a:buClr>
              <a:buSzPts val="2800"/>
            </a:pPr>
            <a:r>
              <a:rPr lang="en-GB" sz="2800" b="0" i="0" u="none" strike="noStrike" cap="none" dirty="0">
                <a:solidFill>
                  <a:schemeClr val="accent5">
                    <a:lumMod val="50000"/>
                  </a:schemeClr>
                </a:solidFill>
                <a:latin typeface="Century Gothic"/>
                <a:ea typeface="Century Gothic"/>
                <a:cs typeface="Century Gothic"/>
                <a:sym typeface="Century Gothic"/>
              </a:rPr>
              <a:t>As you know, </a:t>
            </a:r>
            <a:r>
              <a:rPr lang="en-GB" sz="2800" dirty="0">
                <a:solidFill>
                  <a:schemeClr val="accent5">
                    <a:lumMod val="50000"/>
                  </a:schemeClr>
                </a:solidFill>
                <a:latin typeface="Century Gothic"/>
                <a:ea typeface="Century Gothic"/>
                <a:cs typeface="Century Gothic"/>
                <a:sym typeface="Century Gothic"/>
              </a:rPr>
              <a:t>s</a:t>
            </a:r>
            <a:r>
              <a:rPr lang="en-GB" sz="2800" b="0" i="0" u="none" strike="noStrike" cap="none" dirty="0">
                <a:solidFill>
                  <a:schemeClr val="accent5">
                    <a:lumMod val="50000"/>
                  </a:schemeClr>
                </a:solidFill>
                <a:latin typeface="Century Gothic"/>
                <a:ea typeface="Century Gothic"/>
                <a:cs typeface="Century Gothic"/>
                <a:sym typeface="Century Gothic"/>
              </a:rPr>
              <a:t>ome Spanish infinitives end in –</a:t>
            </a:r>
            <a:r>
              <a:rPr lang="en-GB" sz="2800" b="1" i="0" u="none" strike="noStrike" cap="none" dirty="0">
                <a:solidFill>
                  <a:schemeClr val="accent5">
                    <a:lumMod val="50000"/>
                  </a:schemeClr>
                </a:solidFill>
                <a:latin typeface="Century Gothic"/>
                <a:ea typeface="Century Gothic"/>
                <a:cs typeface="Century Gothic"/>
                <a:sym typeface="Century Gothic"/>
              </a:rPr>
              <a:t>er</a:t>
            </a:r>
            <a:r>
              <a:rPr lang="en-GB" sz="2800" dirty="0">
                <a:solidFill>
                  <a:schemeClr val="accent5">
                    <a:lumMod val="50000"/>
                  </a:schemeClr>
                </a:solidFill>
                <a:latin typeface="Century Gothic"/>
                <a:ea typeface="Century Gothic"/>
                <a:cs typeface="Century Gothic"/>
                <a:sym typeface="Century Gothic"/>
              </a:rPr>
              <a:t>. </a:t>
            </a:r>
            <a:endParaRPr lang="en-GB" sz="2800" dirty="0">
              <a:solidFill>
                <a:schemeClr val="accent5">
                  <a:lumMod val="50000"/>
                </a:schemeClr>
              </a:solidFill>
            </a:endParaRPr>
          </a:p>
        </p:txBody>
      </p:sp>
      <p:sp>
        <p:nvSpPr>
          <p:cNvPr id="3" name="CuadroTexto 2">
            <a:extLst>
              <a:ext uri="{FF2B5EF4-FFF2-40B4-BE49-F238E27FC236}">
                <a16:creationId xmlns:a16="http://schemas.microsoft.com/office/drawing/2014/main" id="{4B250C97-ADA5-964A-B661-5F41D5DDD076}"/>
              </a:ext>
            </a:extLst>
          </p:cNvPr>
          <p:cNvSpPr txBox="1"/>
          <p:nvPr/>
        </p:nvSpPr>
        <p:spPr>
          <a:xfrm>
            <a:off x="170452" y="1901258"/>
            <a:ext cx="10601608" cy="954107"/>
          </a:xfrm>
          <a:prstGeom prst="rect">
            <a:avLst/>
          </a:prstGeom>
          <a:noFill/>
        </p:spPr>
        <p:txBody>
          <a:bodyPr wrap="square" rtlCol="0">
            <a:spAutoFit/>
          </a:bodyPr>
          <a:lstStyle/>
          <a:p>
            <a:r>
              <a:rPr lang="en-GB" sz="2800" dirty="0">
                <a:solidFill>
                  <a:schemeClr val="accent5">
                    <a:lumMod val="50000"/>
                  </a:schemeClr>
                </a:solidFill>
                <a:ea typeface="Century Gothic"/>
                <a:cs typeface="Century Gothic"/>
                <a:sym typeface="Century Gothic"/>
              </a:rPr>
              <a:t>The ending changes depending on who the verb refers to and when the action takes place.</a:t>
            </a:r>
            <a:endParaRPr lang="es-GB" sz="2800" dirty="0">
              <a:solidFill>
                <a:schemeClr val="accent5">
                  <a:lumMod val="50000"/>
                </a:schemeClr>
              </a:solidFill>
            </a:endParaRPr>
          </a:p>
        </p:txBody>
      </p:sp>
    </p:spTree>
    <p:extLst>
      <p:ext uri="{BB962C8B-B14F-4D97-AF65-F5344CB8AC3E}">
        <p14:creationId xmlns:p14="http://schemas.microsoft.com/office/powerpoint/2010/main" val="153547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20" grpId="0"/>
      <p:bldP spid="28" grpId="0"/>
      <p:bldP spid="25" grpId="0"/>
      <p:bldP spid="26" grpId="0"/>
      <p:bldP spid="27" grpId="0"/>
      <p:bldP spid="30" grpId="0"/>
      <p:bldP spid="19" grpId="0"/>
      <p:bldP spid="18"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01686"/>
            <a:ext cx="2462884" cy="867128"/>
          </a:xfrm>
          <a:prstGeom prst="rect">
            <a:avLst/>
          </a:prstGeom>
        </p:spPr>
      </p:pic>
      <p:sp>
        <p:nvSpPr>
          <p:cNvPr id="2" name="Title 1"/>
          <p:cNvSpPr>
            <a:spLocks noGrp="1"/>
          </p:cNvSpPr>
          <p:nvPr>
            <p:ph type="title"/>
          </p:nvPr>
        </p:nvSpPr>
        <p:spPr>
          <a:xfrm>
            <a:off x="82286" y="0"/>
            <a:ext cx="2380598" cy="1325563"/>
          </a:xfrm>
        </p:spPr>
        <p:txBody>
          <a:bodyPr>
            <a:normAutofit/>
          </a:bodyPr>
          <a:lstStyle/>
          <a:p>
            <a:r>
              <a:rPr lang="en-GB" sz="2400" b="1" dirty="0">
                <a:solidFill>
                  <a:schemeClr val="bg1"/>
                </a:solidFill>
              </a:rPr>
              <a:t>¡</a:t>
            </a:r>
            <a:r>
              <a:rPr lang="en-GB" sz="2400" b="1" dirty="0" err="1">
                <a:solidFill>
                  <a:schemeClr val="bg1"/>
                </a:solidFill>
              </a:rPr>
              <a:t>Vacaciones</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2560600" y="54856"/>
            <a:ext cx="82086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versión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Persona 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Cuáles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son las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diferencias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0B763C26-6033-4B4D-B32F-9D2E74E5BC6D}"/>
              </a:ext>
            </a:extLst>
          </p:cNvPr>
          <p:cNvSpPr/>
          <p:nvPr/>
        </p:nvSpPr>
        <p:spPr>
          <a:xfrm>
            <a:off x="1425039" y="1229339"/>
            <a:ext cx="9339819" cy="5016758"/>
          </a:xfrm>
          <a:prstGeom prst="rect">
            <a:avLst/>
          </a:prstGeom>
          <a:solidFill>
            <a:srgbClr val="FFF4E7"/>
          </a:solidFill>
          <a:ln>
            <a:solidFill>
              <a:srgbClr val="002060"/>
            </a:solidFill>
          </a:ln>
        </p:spPr>
        <p:txBody>
          <a:bodyPr wrap="square">
            <a:spAutoFit/>
          </a:bodyPr>
          <a:lstStyle/>
          <a:p>
            <a:r>
              <a:rPr lang="es-ES" sz="2000" dirty="0">
                <a:solidFill>
                  <a:schemeClr val="accent5">
                    <a:lumMod val="50000"/>
                  </a:schemeClr>
                </a:solidFill>
              </a:rPr>
              <a:t>Mañana vamos de viaje. ¡</a:t>
            </a:r>
            <a:r>
              <a:rPr lang="es-ES" sz="2000" b="1" dirty="0">
                <a:solidFill>
                  <a:schemeClr val="accent5">
                    <a:lumMod val="50000"/>
                  </a:schemeClr>
                </a:solidFill>
              </a:rPr>
              <a:t>En este momento</a:t>
            </a:r>
            <a:r>
              <a:rPr lang="es-ES" sz="2000" dirty="0">
                <a:solidFill>
                  <a:schemeClr val="accent5">
                    <a:lumMod val="50000"/>
                  </a:schemeClr>
                </a:solidFill>
              </a:rPr>
              <a:t> estoy preparando mis cosas! Cada año viajamos en avión al mismo país: </a:t>
            </a:r>
            <a:r>
              <a:rPr lang="es-ES" sz="2000" b="1" dirty="0">
                <a:solidFill>
                  <a:schemeClr val="accent5">
                    <a:lumMod val="50000"/>
                  </a:schemeClr>
                </a:solidFill>
              </a:rPr>
              <a:t>México</a:t>
            </a:r>
            <a:r>
              <a:rPr lang="es-ES" sz="2000" dirty="0">
                <a:solidFill>
                  <a:schemeClr val="accent5">
                    <a:lumMod val="50000"/>
                  </a:schemeClr>
                </a:solidFill>
              </a:rPr>
              <a:t>. Una parte de mi familia vive en un pueblo bastante </a:t>
            </a:r>
            <a:r>
              <a:rPr lang="es-ES" sz="2000" b="1" dirty="0">
                <a:solidFill>
                  <a:schemeClr val="accent5">
                    <a:lumMod val="50000"/>
                  </a:schemeClr>
                </a:solidFill>
              </a:rPr>
              <a:t>antiguo</a:t>
            </a:r>
            <a:r>
              <a:rPr lang="es-ES" sz="2000" dirty="0">
                <a:solidFill>
                  <a:schemeClr val="accent5">
                    <a:lumMod val="50000"/>
                  </a:schemeClr>
                </a:solidFill>
              </a:rPr>
              <a:t> en el norte. Es un </a:t>
            </a:r>
            <a:r>
              <a:rPr lang="es-ES" sz="2000" b="1" dirty="0">
                <a:solidFill>
                  <a:schemeClr val="accent5">
                    <a:lumMod val="50000"/>
                  </a:schemeClr>
                </a:solidFill>
              </a:rPr>
              <a:t>lugar</a:t>
            </a:r>
            <a:r>
              <a:rPr lang="es-ES" sz="2000" dirty="0">
                <a:solidFill>
                  <a:schemeClr val="accent5">
                    <a:lumMod val="50000"/>
                  </a:schemeClr>
                </a:solidFill>
              </a:rPr>
              <a:t> con paisajes </a:t>
            </a:r>
            <a:r>
              <a:rPr lang="es-ES" sz="2000" b="1" dirty="0">
                <a:solidFill>
                  <a:schemeClr val="accent5">
                    <a:lumMod val="50000"/>
                  </a:schemeClr>
                </a:solidFill>
              </a:rPr>
              <a:t>preciosos</a:t>
            </a:r>
            <a:r>
              <a:rPr lang="es-ES" sz="2000" dirty="0">
                <a:solidFill>
                  <a:schemeClr val="accent5">
                    <a:lumMod val="50000"/>
                  </a:schemeClr>
                </a:solidFill>
              </a:rPr>
              <a:t>. Normalmente pasamos unos días en el campo para ver las estrellas porque el aire en esa zona es muy limpio. A veces, si hace </a:t>
            </a:r>
            <a:r>
              <a:rPr lang="es-ES" sz="2000" b="1" dirty="0">
                <a:solidFill>
                  <a:schemeClr val="accent5">
                    <a:lumMod val="50000"/>
                  </a:schemeClr>
                </a:solidFill>
              </a:rPr>
              <a:t>mal</a:t>
            </a:r>
            <a:r>
              <a:rPr lang="es-ES" sz="2000" dirty="0">
                <a:solidFill>
                  <a:schemeClr val="accent5">
                    <a:lumMod val="50000"/>
                  </a:schemeClr>
                </a:solidFill>
              </a:rPr>
              <a:t> tiempo, por la noche podemos oír los ruidos de los animales. ¡Es </a:t>
            </a:r>
            <a:r>
              <a:rPr lang="es-ES" sz="2000" b="1" dirty="0">
                <a:solidFill>
                  <a:schemeClr val="accent5">
                    <a:lumMod val="50000"/>
                  </a:schemeClr>
                </a:solidFill>
              </a:rPr>
              <a:t>normal</a:t>
            </a:r>
            <a:r>
              <a:rPr lang="es-ES" sz="2000" dirty="0">
                <a:solidFill>
                  <a:schemeClr val="accent5">
                    <a:lumMod val="50000"/>
                  </a:schemeClr>
                </a:solidFill>
              </a:rPr>
              <a:t>! Pero me da miedo, es </a:t>
            </a:r>
            <a:r>
              <a:rPr lang="es-ES" sz="2000" b="1" dirty="0">
                <a:solidFill>
                  <a:schemeClr val="accent5">
                    <a:lumMod val="50000"/>
                  </a:schemeClr>
                </a:solidFill>
              </a:rPr>
              <a:t>verdad</a:t>
            </a:r>
            <a:r>
              <a:rPr lang="es-ES" sz="2000" dirty="0">
                <a:solidFill>
                  <a:schemeClr val="accent5">
                    <a:lumMod val="50000"/>
                  </a:schemeClr>
                </a:solidFill>
              </a:rPr>
              <a:t>. </a:t>
            </a:r>
            <a:endParaRPr lang="es-GB" sz="2000" dirty="0">
              <a:solidFill>
                <a:schemeClr val="accent5">
                  <a:lumMod val="50000"/>
                </a:schemeClr>
              </a:solidFill>
            </a:endParaRPr>
          </a:p>
          <a:p>
            <a:r>
              <a:rPr lang="es-ES" sz="2000" dirty="0">
                <a:solidFill>
                  <a:schemeClr val="accent5">
                    <a:lumMod val="50000"/>
                  </a:schemeClr>
                </a:solidFill>
              </a:rPr>
              <a:t>Cuando estamos en el pueblo vamos de tiendas para comprar </a:t>
            </a:r>
            <a:r>
              <a:rPr lang="es-ES" sz="2000" b="1" dirty="0">
                <a:solidFill>
                  <a:schemeClr val="accent5">
                    <a:lumMod val="50000"/>
                  </a:schemeClr>
                </a:solidFill>
              </a:rPr>
              <a:t>recuerdos</a:t>
            </a:r>
            <a:r>
              <a:rPr lang="es-ES" sz="2000" dirty="0">
                <a:solidFill>
                  <a:schemeClr val="accent5">
                    <a:lumMod val="50000"/>
                  </a:schemeClr>
                </a:solidFill>
              </a:rPr>
              <a:t>. También pasamos tiempo en la plaza y hablamos con los vecinos, ¡la gente es muy </a:t>
            </a:r>
            <a:r>
              <a:rPr lang="es-ES" sz="2000" b="1" dirty="0">
                <a:solidFill>
                  <a:schemeClr val="accent5">
                    <a:lumMod val="50000"/>
                  </a:schemeClr>
                </a:solidFill>
              </a:rPr>
              <a:t>simpática</a:t>
            </a:r>
            <a:r>
              <a:rPr lang="es-ES" sz="2000" dirty="0">
                <a:solidFill>
                  <a:schemeClr val="accent5">
                    <a:lumMod val="50000"/>
                  </a:schemeClr>
                </a:solidFill>
              </a:rPr>
              <a:t>! Si tenemos </a:t>
            </a:r>
            <a:r>
              <a:rPr lang="es-ES" sz="2000" b="1" dirty="0">
                <a:solidFill>
                  <a:schemeClr val="accent5">
                    <a:lumMod val="50000"/>
                  </a:schemeClr>
                </a:solidFill>
              </a:rPr>
              <a:t>hambre</a:t>
            </a:r>
            <a:r>
              <a:rPr lang="es-ES" sz="2000" dirty="0">
                <a:solidFill>
                  <a:schemeClr val="accent5">
                    <a:lumMod val="50000"/>
                  </a:schemeClr>
                </a:solidFill>
              </a:rPr>
              <a:t> vamos a un </a:t>
            </a:r>
            <a:r>
              <a:rPr lang="es-ES" sz="2000" b="1" dirty="0">
                <a:solidFill>
                  <a:schemeClr val="accent5">
                    <a:lumMod val="50000"/>
                  </a:schemeClr>
                </a:solidFill>
              </a:rPr>
              <a:t>restaurante</a:t>
            </a:r>
            <a:r>
              <a:rPr lang="es-ES" sz="2000" dirty="0">
                <a:solidFill>
                  <a:schemeClr val="accent5">
                    <a:lumMod val="50000"/>
                  </a:schemeClr>
                </a:solidFill>
              </a:rPr>
              <a:t> muy </a:t>
            </a:r>
            <a:r>
              <a:rPr lang="es-ES" sz="2000" b="1" dirty="0">
                <a:solidFill>
                  <a:schemeClr val="accent5">
                    <a:lumMod val="50000"/>
                  </a:schemeClr>
                </a:solidFill>
              </a:rPr>
              <a:t>famoso</a:t>
            </a:r>
            <a:r>
              <a:rPr lang="es-ES" sz="2000" dirty="0">
                <a:solidFill>
                  <a:schemeClr val="accent5">
                    <a:lumMod val="50000"/>
                  </a:schemeClr>
                </a:solidFill>
              </a:rPr>
              <a:t> para </a:t>
            </a:r>
            <a:r>
              <a:rPr lang="es-ES" sz="2000" b="1" dirty="0">
                <a:solidFill>
                  <a:schemeClr val="accent5">
                    <a:lumMod val="50000"/>
                  </a:schemeClr>
                </a:solidFill>
              </a:rPr>
              <a:t>cenar</a:t>
            </a:r>
            <a:r>
              <a:rPr lang="es-ES" sz="2000" dirty="0">
                <a:solidFill>
                  <a:schemeClr val="accent5">
                    <a:lumMod val="50000"/>
                  </a:schemeClr>
                </a:solidFill>
              </a:rPr>
              <a:t>. ¡Debes hacer cola para entrar! Pero es genial porque conocemos al </a:t>
            </a:r>
            <a:r>
              <a:rPr lang="es-ES" sz="2000" b="1" dirty="0">
                <a:solidFill>
                  <a:schemeClr val="accent5">
                    <a:lumMod val="50000"/>
                  </a:schemeClr>
                </a:solidFill>
              </a:rPr>
              <a:t>dueño</a:t>
            </a:r>
            <a:r>
              <a:rPr lang="es-ES" sz="2000" dirty="0">
                <a:solidFill>
                  <a:schemeClr val="accent5">
                    <a:lumMod val="50000"/>
                  </a:schemeClr>
                </a:solidFill>
              </a:rPr>
              <a:t> y solemos recibir algo de comida </a:t>
            </a:r>
            <a:r>
              <a:rPr lang="es-ES" sz="2000" b="1" dirty="0">
                <a:solidFill>
                  <a:schemeClr val="accent5">
                    <a:lumMod val="50000"/>
                  </a:schemeClr>
                </a:solidFill>
              </a:rPr>
              <a:t>sin pagar</a:t>
            </a:r>
            <a:r>
              <a:rPr lang="es-ES" sz="2000" dirty="0">
                <a:solidFill>
                  <a:schemeClr val="accent5">
                    <a:lumMod val="50000"/>
                  </a:schemeClr>
                </a:solidFill>
              </a:rPr>
              <a:t>. ¡Le decimos gracias, </a:t>
            </a:r>
            <a:r>
              <a:rPr lang="es-ES" sz="2000" b="1" dirty="0">
                <a:solidFill>
                  <a:schemeClr val="accent5">
                    <a:lumMod val="50000"/>
                  </a:schemeClr>
                </a:solidFill>
              </a:rPr>
              <a:t>claro</a:t>
            </a:r>
            <a:r>
              <a:rPr lang="es-ES" sz="2000" dirty="0">
                <a:solidFill>
                  <a:schemeClr val="accent5">
                    <a:lumMod val="50000"/>
                  </a:schemeClr>
                </a:solidFill>
              </a:rPr>
              <a:t>!</a:t>
            </a:r>
            <a:endParaRPr lang="es-GB" sz="2000" dirty="0">
              <a:solidFill>
                <a:schemeClr val="accent5">
                  <a:lumMod val="50000"/>
                </a:schemeClr>
              </a:solidFill>
            </a:endParaRPr>
          </a:p>
          <a:p>
            <a:r>
              <a:rPr lang="es-ES" sz="2000" dirty="0">
                <a:solidFill>
                  <a:schemeClr val="accent5">
                    <a:lumMod val="50000"/>
                  </a:schemeClr>
                </a:solidFill>
              </a:rPr>
              <a:t>En julio vamos a ver un espectáculo </a:t>
            </a:r>
            <a:r>
              <a:rPr lang="es-ES" sz="2000" b="1" dirty="0">
                <a:solidFill>
                  <a:schemeClr val="accent5">
                    <a:lumMod val="50000"/>
                  </a:schemeClr>
                </a:solidFill>
              </a:rPr>
              <a:t>único</a:t>
            </a:r>
            <a:r>
              <a:rPr lang="es-ES" sz="2000" dirty="0">
                <a:solidFill>
                  <a:schemeClr val="accent5">
                    <a:lumMod val="50000"/>
                  </a:schemeClr>
                </a:solidFill>
              </a:rPr>
              <a:t>. El artista es un </a:t>
            </a:r>
            <a:r>
              <a:rPr lang="es-ES" sz="2000" b="1" dirty="0">
                <a:solidFill>
                  <a:schemeClr val="accent5">
                    <a:lumMod val="50000"/>
                  </a:schemeClr>
                </a:solidFill>
              </a:rPr>
              <a:t>buen</a:t>
            </a:r>
            <a:r>
              <a:rPr lang="es-ES" sz="2000" dirty="0">
                <a:solidFill>
                  <a:schemeClr val="accent5">
                    <a:lumMod val="50000"/>
                  </a:schemeClr>
                </a:solidFill>
              </a:rPr>
              <a:t> </a:t>
            </a:r>
            <a:r>
              <a:rPr lang="es-ES" sz="2000" b="1" dirty="0">
                <a:solidFill>
                  <a:schemeClr val="accent5">
                    <a:lumMod val="50000"/>
                  </a:schemeClr>
                </a:solidFill>
              </a:rPr>
              <a:t>escritor</a:t>
            </a:r>
            <a:r>
              <a:rPr lang="es-ES" sz="2000" dirty="0">
                <a:solidFill>
                  <a:schemeClr val="accent5">
                    <a:lumMod val="50000"/>
                  </a:schemeClr>
                </a:solidFill>
              </a:rPr>
              <a:t>, muy conocido en el país. El </a:t>
            </a:r>
            <a:r>
              <a:rPr lang="es-ES" sz="2000" b="1" dirty="0">
                <a:solidFill>
                  <a:schemeClr val="accent5">
                    <a:lumMod val="50000"/>
                  </a:schemeClr>
                </a:solidFill>
              </a:rPr>
              <a:t>transporte</a:t>
            </a:r>
            <a:r>
              <a:rPr lang="es-ES" sz="2000" dirty="0">
                <a:solidFill>
                  <a:schemeClr val="accent5">
                    <a:lumMod val="50000"/>
                  </a:schemeClr>
                </a:solidFill>
              </a:rPr>
              <a:t> en el pueblo no es muy bueno, así que vamos a ir en bicicleta por una </a:t>
            </a:r>
            <a:r>
              <a:rPr lang="es-ES" sz="2000" b="1" dirty="0">
                <a:solidFill>
                  <a:schemeClr val="accent5">
                    <a:lumMod val="50000"/>
                  </a:schemeClr>
                </a:solidFill>
              </a:rPr>
              <a:t>carretera</a:t>
            </a:r>
            <a:r>
              <a:rPr lang="es-ES" sz="2000" dirty="0">
                <a:solidFill>
                  <a:schemeClr val="accent5">
                    <a:lumMod val="50000"/>
                  </a:schemeClr>
                </a:solidFill>
              </a:rPr>
              <a:t> tranquila.</a:t>
            </a:r>
            <a:endPar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10469589" y="806318"/>
            <a:ext cx="1656580" cy="1319424"/>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98776" y="4595684"/>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raro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9080728" y="829652"/>
            <a:ext cx="1089722"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sitio</a:t>
            </a: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98776" y="3237816"/>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cierto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98776" y="2613427"/>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98776" y="1989038"/>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gran</a:t>
            </a: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98776" y="1364649"/>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especial</a:t>
            </a: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4023147" y="815439"/>
            <a:ext cx="1076669"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gratis</a:t>
            </a: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5184578" y="829652"/>
            <a:ext cx="1475476"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camino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6744816" y="829652"/>
            <a:ext cx="1076669"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jefe</a:t>
            </a: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10802359" y="2224480"/>
            <a:ext cx="1122703"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regalo</a:t>
            </a: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108750" y="5906512"/>
            <a:ext cx="1276745" cy="4144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comer</a:t>
            </a: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8818501" y="5920886"/>
            <a:ext cx="1488346"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moderno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10383480" y="5906511"/>
            <a:ext cx="1656579"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agradable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655579" y="4219465"/>
            <a:ext cx="1416263" cy="59081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supuesto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700579" y="3720719"/>
            <a:ext cx="132626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Italia</a:t>
            </a: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451031" y="3221973"/>
            <a:ext cx="1656580"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maravilloso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802359" y="2723227"/>
            <a:ext cx="112270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a:t>
            </a: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71096" y="3862205"/>
            <a:ext cx="1326264" cy="5802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7906246" y="829652"/>
            <a:ext cx="1089721"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10754623" y="4908918"/>
            <a:ext cx="1218174"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7978175" y="380152"/>
            <a:ext cx="23286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notes</a:t>
            </a:r>
          </a:p>
        </p:txBody>
      </p:sp>
      <p:sp>
        <p:nvSpPr>
          <p:cNvPr id="29" name="Rectangle: Rounded Corners 25">
            <a:extLst>
              <a:ext uri="{FF2B5EF4-FFF2-40B4-BE49-F238E27FC236}">
                <a16:creationId xmlns:a16="http://schemas.microsoft.com/office/drawing/2014/main" id="{80829561-7709-1947-A986-5CBB713ADD6E}"/>
              </a:ext>
            </a:extLst>
          </p:cNvPr>
          <p:cNvSpPr/>
          <p:nvPr/>
        </p:nvSpPr>
        <p:spPr>
          <a:xfrm>
            <a:off x="10797795" y="5407662"/>
            <a:ext cx="1131830"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metro</a:t>
            </a:r>
          </a:p>
        </p:txBody>
      </p:sp>
      <p:sp>
        <p:nvSpPr>
          <p:cNvPr id="43" name="Rectangle: Rounded Corners 8">
            <a:extLst>
              <a:ext uri="{FF2B5EF4-FFF2-40B4-BE49-F238E27FC236}">
                <a16:creationId xmlns:a16="http://schemas.microsoft.com/office/drawing/2014/main" id="{7D76E981-C8FD-3F4F-A613-3A709D743D23}"/>
              </a:ext>
            </a:extLst>
          </p:cNvPr>
          <p:cNvSpPr/>
          <p:nvPr/>
        </p:nvSpPr>
        <p:spPr>
          <a:xfrm>
            <a:off x="98776" y="5220073"/>
            <a:ext cx="1326263" cy="5476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popular</a:t>
            </a:r>
          </a:p>
        </p:txBody>
      </p:sp>
    </p:spTree>
    <p:extLst>
      <p:ext uri="{BB962C8B-B14F-4D97-AF65-F5344CB8AC3E}">
        <p14:creationId xmlns:p14="http://schemas.microsoft.com/office/powerpoint/2010/main" val="1500811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E54490-97CC-EC4B-8C41-722DCDE036E3}"/>
              </a:ext>
            </a:extLst>
          </p:cNvPr>
          <p:cNvSpPr>
            <a:spLocks noGrp="1"/>
          </p:cNvSpPr>
          <p:nvPr>
            <p:ph type="title"/>
          </p:nvPr>
        </p:nvSpPr>
        <p:spPr>
          <a:xfrm>
            <a:off x="263857" y="156380"/>
            <a:ext cx="9888328" cy="846465"/>
          </a:xfrm>
        </p:spPr>
        <p:txBody>
          <a:bodyPr>
            <a:normAutofit/>
          </a:bodyPr>
          <a:lstStyle/>
          <a:p>
            <a:r>
              <a:rPr lang="es-GB" sz="2200" b="1" dirty="0"/>
              <a:t>Lucía habla con sus amigos. Lee las frases y marca en la tabla. ¿Es la semana pasada o esta semana?</a:t>
            </a:r>
          </a:p>
        </p:txBody>
      </p:sp>
      <p:sp>
        <p:nvSpPr>
          <p:cNvPr id="4" name="Rounded Rectangle 11">
            <a:extLst>
              <a:ext uri="{FF2B5EF4-FFF2-40B4-BE49-F238E27FC236}">
                <a16:creationId xmlns:a16="http://schemas.microsoft.com/office/drawing/2014/main" id="{DF1800E3-F829-F144-8205-0F509B9DF76C}"/>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graphicFrame>
        <p:nvGraphicFramePr>
          <p:cNvPr id="7" name="Tabla 7">
            <a:extLst>
              <a:ext uri="{FF2B5EF4-FFF2-40B4-BE49-F238E27FC236}">
                <a16:creationId xmlns:a16="http://schemas.microsoft.com/office/drawing/2014/main" id="{6095A74C-6A4E-1840-B73C-70747CCE9B51}"/>
              </a:ext>
            </a:extLst>
          </p:cNvPr>
          <p:cNvGraphicFramePr>
            <a:graphicFrameLocks noGrp="1"/>
          </p:cNvGraphicFramePr>
          <p:nvPr>
            <p:extLst>
              <p:ext uri="{D42A27DB-BD31-4B8C-83A1-F6EECF244321}">
                <p14:modId xmlns:p14="http://schemas.microsoft.com/office/powerpoint/2010/main" val="536898778"/>
              </p:ext>
            </p:extLst>
          </p:nvPr>
        </p:nvGraphicFramePr>
        <p:xfrm>
          <a:off x="6280879" y="688280"/>
          <a:ext cx="5789242" cy="5699760"/>
        </p:xfrm>
        <a:graphic>
          <a:graphicData uri="http://schemas.openxmlformats.org/drawingml/2006/table">
            <a:tbl>
              <a:tblPr firstRow="1" bandRow="1">
                <a:tableStyleId>{5DA37D80-6434-44D0-A028-1B22A696006F}</a:tableStyleId>
              </a:tblPr>
              <a:tblGrid>
                <a:gridCol w="3383238">
                  <a:extLst>
                    <a:ext uri="{9D8B030D-6E8A-4147-A177-3AD203B41FA5}">
                      <a16:colId xmlns:a16="http://schemas.microsoft.com/office/drawing/2014/main" val="3102757576"/>
                    </a:ext>
                  </a:extLst>
                </a:gridCol>
                <a:gridCol w="1199626">
                  <a:extLst>
                    <a:ext uri="{9D8B030D-6E8A-4147-A177-3AD203B41FA5}">
                      <a16:colId xmlns:a16="http://schemas.microsoft.com/office/drawing/2014/main" val="2040036161"/>
                    </a:ext>
                  </a:extLst>
                </a:gridCol>
                <a:gridCol w="1206378">
                  <a:extLst>
                    <a:ext uri="{9D8B030D-6E8A-4147-A177-3AD203B41FA5}">
                      <a16:colId xmlns:a16="http://schemas.microsoft.com/office/drawing/2014/main" val="431296699"/>
                    </a:ext>
                  </a:extLst>
                </a:gridCol>
              </a:tblGrid>
              <a:tr h="887068">
                <a:tc>
                  <a:txBody>
                    <a:bodyPr/>
                    <a:lstStyle/>
                    <a:p>
                      <a:pPr algn="ctr"/>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La semana pasada</a:t>
                      </a:r>
                    </a:p>
                  </a:txBody>
                  <a:tcPr anchor="ctr">
                    <a:noFill/>
                  </a:tcPr>
                </a:tc>
                <a:tc>
                  <a:txBody>
                    <a:bodyPr/>
                    <a:lstStyle/>
                    <a:p>
                      <a:pPr algn="ctr"/>
                      <a:r>
                        <a:rPr lang="es-GB" sz="2000" dirty="0">
                          <a:solidFill>
                            <a:schemeClr val="accent5">
                              <a:lumMod val="50000"/>
                            </a:schemeClr>
                          </a:solidFill>
                        </a:rPr>
                        <a:t>Esta semana</a:t>
                      </a:r>
                    </a:p>
                  </a:txBody>
                  <a:tcPr anchor="ctr">
                    <a:noFill/>
                  </a:tcPr>
                </a:tc>
                <a:extLst>
                  <a:ext uri="{0D108BD9-81ED-4DB2-BD59-A6C34878D82A}">
                    <a16:rowId xmlns:a16="http://schemas.microsoft.com/office/drawing/2014/main" val="2796707484"/>
                  </a:ext>
                </a:extLst>
              </a:tr>
              <a:tr h="349451">
                <a:tc>
                  <a:txBody>
                    <a:bodyPr/>
                    <a:lstStyle/>
                    <a:p>
                      <a:pPr algn="l"/>
                      <a:r>
                        <a:rPr lang="es-GB" sz="2000" b="1" dirty="0">
                          <a:solidFill>
                            <a:schemeClr val="accent5">
                              <a:lumMod val="50000"/>
                            </a:schemeClr>
                          </a:solidFill>
                        </a:rPr>
                        <a:t>1</a:t>
                      </a:r>
                      <a:r>
                        <a:rPr lang="es-GB" sz="2000" dirty="0">
                          <a:solidFill>
                            <a:schemeClr val="accent5">
                              <a:lumMod val="50000"/>
                            </a:schemeClr>
                          </a:solidFill>
                        </a:rPr>
                        <a:t>. To drink margaritas.</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1533975334"/>
                  </a:ext>
                </a:extLst>
              </a:tr>
              <a:tr h="349451">
                <a:tc>
                  <a:txBody>
                    <a:bodyPr/>
                    <a:lstStyle/>
                    <a:p>
                      <a:pPr algn="l"/>
                      <a:r>
                        <a:rPr lang="es-GB" sz="2000" b="1" dirty="0">
                          <a:solidFill>
                            <a:schemeClr val="accent5">
                              <a:lumMod val="50000"/>
                            </a:schemeClr>
                          </a:solidFill>
                        </a:rPr>
                        <a:t>2</a:t>
                      </a:r>
                      <a:r>
                        <a:rPr lang="es-GB" sz="2000" dirty="0">
                          <a:solidFill>
                            <a:schemeClr val="accent5">
                              <a:lumMod val="50000"/>
                            </a:schemeClr>
                          </a:solidFill>
                        </a:rPr>
                        <a:t>. To want to learn more.</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19535725"/>
                  </a:ext>
                </a:extLst>
              </a:tr>
              <a:tr h="618260">
                <a:tc>
                  <a:txBody>
                    <a:bodyPr/>
                    <a:lstStyle/>
                    <a:p>
                      <a:pPr algn="l"/>
                      <a:r>
                        <a:rPr lang="es-GB" sz="2000" b="1" dirty="0">
                          <a:solidFill>
                            <a:schemeClr val="accent5">
                              <a:lumMod val="50000"/>
                            </a:schemeClr>
                          </a:solidFill>
                        </a:rPr>
                        <a:t>3</a:t>
                      </a:r>
                      <a:r>
                        <a:rPr lang="es-GB" sz="2000" dirty="0">
                          <a:solidFill>
                            <a:schemeClr val="accent5">
                              <a:lumMod val="50000"/>
                            </a:schemeClr>
                          </a:solidFill>
                        </a:rPr>
                        <a:t>. To tidy up our bedrooms.</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2016787403"/>
                  </a:ext>
                </a:extLst>
              </a:tr>
              <a:tr h="618260">
                <a:tc>
                  <a:txBody>
                    <a:bodyPr/>
                    <a:lstStyle/>
                    <a:p>
                      <a:pPr algn="l"/>
                      <a:r>
                        <a:rPr lang="es-GB" sz="2000" b="1" dirty="0">
                          <a:solidFill>
                            <a:schemeClr val="accent5">
                              <a:lumMod val="50000"/>
                            </a:schemeClr>
                          </a:solidFill>
                        </a:rPr>
                        <a:t>4</a:t>
                      </a:r>
                      <a:r>
                        <a:rPr lang="es-GB" sz="2000" dirty="0">
                          <a:solidFill>
                            <a:schemeClr val="accent5">
                              <a:lumMod val="50000"/>
                            </a:schemeClr>
                          </a:solidFill>
                        </a:rPr>
                        <a:t>. To offer help in the kitchen and the garden.</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442802093"/>
                  </a:ext>
                </a:extLst>
              </a:tr>
              <a:tr h="349451">
                <a:tc>
                  <a:txBody>
                    <a:bodyPr/>
                    <a:lstStyle/>
                    <a:p>
                      <a:pPr algn="l"/>
                      <a:r>
                        <a:rPr lang="es-GB" sz="2000" b="1" dirty="0">
                          <a:solidFill>
                            <a:schemeClr val="accent5">
                              <a:lumMod val="50000"/>
                            </a:schemeClr>
                          </a:solidFill>
                        </a:rPr>
                        <a:t>5</a:t>
                      </a:r>
                      <a:r>
                        <a:rPr lang="es-GB" sz="2000" dirty="0">
                          <a:solidFill>
                            <a:schemeClr val="accent5">
                              <a:lumMod val="50000"/>
                            </a:schemeClr>
                          </a:solidFill>
                        </a:rPr>
                        <a:t>. To eat tacos.</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611606784"/>
                  </a:ext>
                </a:extLst>
              </a:tr>
              <a:tr h="618260">
                <a:tc>
                  <a:txBody>
                    <a:bodyPr/>
                    <a:lstStyle/>
                    <a:p>
                      <a:pPr algn="l"/>
                      <a:r>
                        <a:rPr lang="es-GB" sz="2000" b="1" dirty="0">
                          <a:solidFill>
                            <a:schemeClr val="accent5">
                              <a:lumMod val="50000"/>
                            </a:schemeClr>
                          </a:solidFill>
                        </a:rPr>
                        <a:t>6</a:t>
                      </a:r>
                      <a:r>
                        <a:rPr lang="es-GB" sz="2000" dirty="0">
                          <a:solidFill>
                            <a:schemeClr val="accent5">
                              <a:lumMod val="50000"/>
                            </a:schemeClr>
                          </a:solidFill>
                        </a:rPr>
                        <a:t>. To convince our parents.</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87933841"/>
                  </a:ext>
                </a:extLst>
              </a:tr>
              <a:tr h="618260">
                <a:tc>
                  <a:txBody>
                    <a:bodyPr/>
                    <a:lstStyle/>
                    <a:p>
                      <a:pPr algn="l"/>
                      <a:r>
                        <a:rPr lang="es-GB" sz="2000" b="1" dirty="0">
                          <a:solidFill>
                            <a:schemeClr val="accent5">
                              <a:lumMod val="50000"/>
                            </a:schemeClr>
                          </a:solidFill>
                        </a:rPr>
                        <a:t>7</a:t>
                      </a:r>
                      <a:r>
                        <a:rPr lang="es-GB" sz="2000" dirty="0">
                          <a:solidFill>
                            <a:schemeClr val="accent5">
                              <a:lumMod val="50000"/>
                            </a:schemeClr>
                          </a:solidFill>
                        </a:rPr>
                        <a:t>. To watch Mexican films.</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699235577"/>
                  </a:ext>
                </a:extLst>
              </a:tr>
              <a:tr h="618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chemeClr val="accent5">
                              <a:lumMod val="50000"/>
                            </a:schemeClr>
                          </a:solidFill>
                        </a:rPr>
                        <a:t>8</a:t>
                      </a:r>
                      <a:r>
                        <a:rPr lang="es-GB" sz="2000" dirty="0">
                          <a:solidFill>
                            <a:schemeClr val="accent5">
                              <a:lumMod val="50000"/>
                            </a:schemeClr>
                          </a:solidFill>
                        </a:rPr>
                        <a:t>. To promise them to do more house chores.</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469201530"/>
                  </a:ext>
                </a:extLst>
              </a:tr>
            </a:tbl>
          </a:graphicData>
        </a:graphic>
      </p:graphicFrame>
      <p:sp>
        <p:nvSpPr>
          <p:cNvPr id="5" name="Llamada rectangular redondeada 4">
            <a:extLst>
              <a:ext uri="{FF2B5EF4-FFF2-40B4-BE49-F238E27FC236}">
                <a16:creationId xmlns:a16="http://schemas.microsoft.com/office/drawing/2014/main" id="{3D8FF46F-8143-C246-BBE3-001631756BF8}"/>
              </a:ext>
            </a:extLst>
          </p:cNvPr>
          <p:cNvSpPr/>
          <p:nvPr/>
        </p:nvSpPr>
        <p:spPr>
          <a:xfrm>
            <a:off x="226462" y="1010082"/>
            <a:ext cx="2549733" cy="1873770"/>
          </a:xfrm>
          <a:prstGeom prst="wedgeRoundRectCallout">
            <a:avLst>
              <a:gd name="adj1" fmla="val -19838"/>
              <a:gd name="adj2" fmla="val 7154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Mi hermano y yo convencimos a nuestros padres para ir de vacaciones a México.</a:t>
            </a:r>
          </a:p>
        </p:txBody>
      </p:sp>
      <p:sp>
        <p:nvSpPr>
          <p:cNvPr id="12" name="Llamada rectangular redondeada 11">
            <a:extLst>
              <a:ext uri="{FF2B5EF4-FFF2-40B4-BE49-F238E27FC236}">
                <a16:creationId xmlns:a16="http://schemas.microsoft.com/office/drawing/2014/main" id="{32BE2E02-65C4-3440-AF15-302AABC755FC}"/>
              </a:ext>
            </a:extLst>
          </p:cNvPr>
          <p:cNvSpPr/>
          <p:nvPr/>
        </p:nvSpPr>
        <p:spPr>
          <a:xfrm>
            <a:off x="2776194" y="3518102"/>
            <a:ext cx="3403935" cy="1205982"/>
          </a:xfrm>
          <a:prstGeom prst="wedgeRoundRectCallout">
            <a:avLst>
              <a:gd name="adj1" fmla="val -90513"/>
              <a:gd name="adj2" fmla="val 1207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Recogemos* nuestras habitaciones y ofrecemos ayuda en la cocina y en el jardín.</a:t>
            </a:r>
          </a:p>
        </p:txBody>
      </p:sp>
      <p:sp>
        <p:nvSpPr>
          <p:cNvPr id="13" name="Llamada rectangular redondeada 12">
            <a:extLst>
              <a:ext uri="{FF2B5EF4-FFF2-40B4-BE49-F238E27FC236}">
                <a16:creationId xmlns:a16="http://schemas.microsoft.com/office/drawing/2014/main" id="{1CE75309-71F8-504C-9104-1412195A4CAE}"/>
              </a:ext>
            </a:extLst>
          </p:cNvPr>
          <p:cNvSpPr/>
          <p:nvPr/>
        </p:nvSpPr>
        <p:spPr>
          <a:xfrm>
            <a:off x="2776193" y="4789550"/>
            <a:ext cx="3426751" cy="1513058"/>
          </a:xfrm>
          <a:prstGeom prst="wedgeRoundRectCallout">
            <a:avLst>
              <a:gd name="adj1" fmla="val -91111"/>
              <a:gd name="adj2" fmla="val -788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Vemos películas mexicanas porque queremos aprender más sobre el país antes del viaje.</a:t>
            </a:r>
          </a:p>
        </p:txBody>
      </p:sp>
      <p:sp>
        <p:nvSpPr>
          <p:cNvPr id="14" name="Llamada rectangular redondeada 13">
            <a:extLst>
              <a:ext uri="{FF2B5EF4-FFF2-40B4-BE49-F238E27FC236}">
                <a16:creationId xmlns:a16="http://schemas.microsoft.com/office/drawing/2014/main" id="{8FC85DC1-775F-934F-9078-EE09EB9006A1}"/>
              </a:ext>
            </a:extLst>
          </p:cNvPr>
          <p:cNvSpPr/>
          <p:nvPr/>
        </p:nvSpPr>
        <p:spPr>
          <a:xfrm>
            <a:off x="2904696" y="989907"/>
            <a:ext cx="3275434" cy="1316216"/>
          </a:xfrm>
          <a:prstGeom prst="wedgeRoundRectCallout">
            <a:avLst>
              <a:gd name="adj1" fmla="val -46153"/>
              <a:gd name="adj2" fmla="val 9458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Para celebrar la decisión, comimos tacos y bebimos margaritas, ¡sin alcohol!</a:t>
            </a:r>
          </a:p>
        </p:txBody>
      </p:sp>
      <p:sp>
        <p:nvSpPr>
          <p:cNvPr id="11" name="Llamada rectangular redondeada 10">
            <a:extLst>
              <a:ext uri="{FF2B5EF4-FFF2-40B4-BE49-F238E27FC236}">
                <a16:creationId xmlns:a16="http://schemas.microsoft.com/office/drawing/2014/main" id="{65FB10E4-4029-4A46-A063-1E69731C7F01}"/>
              </a:ext>
            </a:extLst>
          </p:cNvPr>
          <p:cNvSpPr/>
          <p:nvPr/>
        </p:nvSpPr>
        <p:spPr>
          <a:xfrm>
            <a:off x="2966292" y="2371590"/>
            <a:ext cx="3200896" cy="1081045"/>
          </a:xfrm>
          <a:prstGeom prst="wedgeRoundRectCallout">
            <a:avLst>
              <a:gd name="adj1" fmla="val -106311"/>
              <a:gd name="adj2" fmla="val 10081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¡Les prometimos hacer más tareas de la casa*! </a:t>
            </a:r>
          </a:p>
        </p:txBody>
      </p:sp>
      <p:pic>
        <p:nvPicPr>
          <p:cNvPr id="16" name="Imagen 15" descr="Dibujo animado de un personaje animado&#10;&#10;Descripción generada automáticamente con confianza baja">
            <a:extLst>
              <a:ext uri="{FF2B5EF4-FFF2-40B4-BE49-F238E27FC236}">
                <a16:creationId xmlns:a16="http://schemas.microsoft.com/office/drawing/2014/main" id="{359E5DE8-C9BE-C44F-BCFC-93A8AFFF77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606" t="13217" r="29130"/>
          <a:stretch/>
        </p:blipFill>
        <p:spPr>
          <a:xfrm flipH="1">
            <a:off x="176107" y="3306086"/>
            <a:ext cx="1325221" cy="2824023"/>
          </a:xfrm>
          <a:prstGeom prst="rect">
            <a:avLst/>
          </a:prstGeom>
        </p:spPr>
      </p:pic>
      <p:pic>
        <p:nvPicPr>
          <p:cNvPr id="18" name="Imagen 17" descr="Dibujo animado de un personaje animado&#10;&#10;Descripción generada automáticamente con confianza media">
            <a:extLst>
              <a:ext uri="{FF2B5EF4-FFF2-40B4-BE49-F238E27FC236}">
                <a16:creationId xmlns:a16="http://schemas.microsoft.com/office/drawing/2014/main" id="{B7791F6A-BBD3-DC4C-8075-5E8392BEFC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013" t="12540" r="51693"/>
          <a:stretch/>
        </p:blipFill>
        <p:spPr>
          <a:xfrm flipH="1">
            <a:off x="1129081" y="3335424"/>
            <a:ext cx="1240583" cy="2765348"/>
          </a:xfrm>
          <a:prstGeom prst="rect">
            <a:avLst/>
          </a:prstGeom>
        </p:spPr>
      </p:pic>
      <p:pic>
        <p:nvPicPr>
          <p:cNvPr id="20" name="Imagen 19" descr="Dibujo animado de un personaje de caricatura&#10;&#10;Descripción generada automáticamente con confianza media">
            <a:extLst>
              <a:ext uri="{FF2B5EF4-FFF2-40B4-BE49-F238E27FC236}">
                <a16:creationId xmlns:a16="http://schemas.microsoft.com/office/drawing/2014/main" id="{E0061E95-F4AE-3348-8845-E18E4B0E6B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7606" t="4510" r="28369"/>
          <a:stretch/>
        </p:blipFill>
        <p:spPr>
          <a:xfrm>
            <a:off x="1691798" y="3242544"/>
            <a:ext cx="1356582" cy="3035843"/>
          </a:xfrm>
          <a:prstGeom prst="rect">
            <a:avLst/>
          </a:prstGeom>
        </p:spPr>
      </p:pic>
      <p:pic>
        <p:nvPicPr>
          <p:cNvPr id="21" name="Picture 16" descr="green checkmark">
            <a:extLst>
              <a:ext uri="{FF2B5EF4-FFF2-40B4-BE49-F238E27FC236}">
                <a16:creationId xmlns:a16="http://schemas.microsoft.com/office/drawing/2014/main" id="{B7523E1E-318C-6444-9F48-8BCA6800F6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12819" y="1688445"/>
            <a:ext cx="367110" cy="382406"/>
          </a:xfrm>
          <a:prstGeom prst="rect">
            <a:avLst/>
          </a:prstGeom>
        </p:spPr>
      </p:pic>
      <p:pic>
        <p:nvPicPr>
          <p:cNvPr id="22" name="Picture 16" descr="green checkmark">
            <a:extLst>
              <a:ext uri="{FF2B5EF4-FFF2-40B4-BE49-F238E27FC236}">
                <a16:creationId xmlns:a16="http://schemas.microsoft.com/office/drawing/2014/main" id="{C3F6CDBD-48CF-FB4D-B095-6E3B153CC2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38303" y="2090240"/>
            <a:ext cx="367110" cy="382406"/>
          </a:xfrm>
          <a:prstGeom prst="rect">
            <a:avLst/>
          </a:prstGeom>
        </p:spPr>
      </p:pic>
      <p:pic>
        <p:nvPicPr>
          <p:cNvPr id="23" name="Picture 16" descr="green checkmark">
            <a:extLst>
              <a:ext uri="{FF2B5EF4-FFF2-40B4-BE49-F238E27FC236}">
                <a16:creationId xmlns:a16="http://schemas.microsoft.com/office/drawing/2014/main" id="{E8F70252-CB4E-AF41-AABC-88C296D67A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38303" y="2656214"/>
            <a:ext cx="367110" cy="382406"/>
          </a:xfrm>
          <a:prstGeom prst="rect">
            <a:avLst/>
          </a:prstGeom>
        </p:spPr>
      </p:pic>
      <p:pic>
        <p:nvPicPr>
          <p:cNvPr id="24" name="Picture 16" descr="green checkmark">
            <a:extLst>
              <a:ext uri="{FF2B5EF4-FFF2-40B4-BE49-F238E27FC236}">
                <a16:creationId xmlns:a16="http://schemas.microsoft.com/office/drawing/2014/main" id="{55A07A58-EB46-5046-9D88-3E9B3FB55D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38303" y="3302299"/>
            <a:ext cx="367110" cy="382406"/>
          </a:xfrm>
          <a:prstGeom prst="rect">
            <a:avLst/>
          </a:prstGeom>
        </p:spPr>
      </p:pic>
      <p:pic>
        <p:nvPicPr>
          <p:cNvPr id="25" name="Picture 16" descr="green checkmark">
            <a:extLst>
              <a:ext uri="{FF2B5EF4-FFF2-40B4-BE49-F238E27FC236}">
                <a16:creationId xmlns:a16="http://schemas.microsoft.com/office/drawing/2014/main" id="{F1FF6828-499F-5F4E-AD16-DBEF604D21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12819" y="3899363"/>
            <a:ext cx="367110" cy="382406"/>
          </a:xfrm>
          <a:prstGeom prst="rect">
            <a:avLst/>
          </a:prstGeom>
        </p:spPr>
      </p:pic>
      <p:pic>
        <p:nvPicPr>
          <p:cNvPr id="26" name="Picture 16" descr="green checkmark">
            <a:extLst>
              <a:ext uri="{FF2B5EF4-FFF2-40B4-BE49-F238E27FC236}">
                <a16:creationId xmlns:a16="http://schemas.microsoft.com/office/drawing/2014/main" id="{196563BF-5396-0947-B4FE-55FD2CD68C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10766" y="4475346"/>
            <a:ext cx="367110" cy="382406"/>
          </a:xfrm>
          <a:prstGeom prst="rect">
            <a:avLst/>
          </a:prstGeom>
        </p:spPr>
      </p:pic>
      <p:pic>
        <p:nvPicPr>
          <p:cNvPr id="27" name="Picture 16" descr="green checkmark">
            <a:extLst>
              <a:ext uri="{FF2B5EF4-FFF2-40B4-BE49-F238E27FC236}">
                <a16:creationId xmlns:a16="http://schemas.microsoft.com/office/drawing/2014/main" id="{E5B9D5EE-5B04-A544-B14F-9BEC2B94DD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38303" y="5151548"/>
            <a:ext cx="367110" cy="382406"/>
          </a:xfrm>
          <a:prstGeom prst="rect">
            <a:avLst/>
          </a:prstGeom>
        </p:spPr>
      </p:pic>
      <p:pic>
        <p:nvPicPr>
          <p:cNvPr id="28" name="Picture 16" descr="green checkmark">
            <a:extLst>
              <a:ext uri="{FF2B5EF4-FFF2-40B4-BE49-F238E27FC236}">
                <a16:creationId xmlns:a16="http://schemas.microsoft.com/office/drawing/2014/main" id="{308B5FE5-3574-5E4B-8B9A-77415A1DC8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08068" y="5841830"/>
            <a:ext cx="367110" cy="382406"/>
          </a:xfrm>
          <a:prstGeom prst="rect">
            <a:avLst/>
          </a:prstGeom>
        </p:spPr>
      </p:pic>
      <p:sp>
        <p:nvSpPr>
          <p:cNvPr id="29" name="CuadroTexto 28">
            <a:extLst>
              <a:ext uri="{FF2B5EF4-FFF2-40B4-BE49-F238E27FC236}">
                <a16:creationId xmlns:a16="http://schemas.microsoft.com/office/drawing/2014/main" id="{EE162222-73DD-AB47-A903-2B442CEF7C4E}"/>
              </a:ext>
            </a:extLst>
          </p:cNvPr>
          <p:cNvSpPr txBox="1"/>
          <p:nvPr/>
        </p:nvSpPr>
        <p:spPr>
          <a:xfrm>
            <a:off x="6245758" y="672782"/>
            <a:ext cx="3522659" cy="1015663"/>
          </a:xfrm>
          <a:prstGeom prst="rect">
            <a:avLst/>
          </a:prstGeom>
          <a:noFill/>
        </p:spPr>
        <p:txBody>
          <a:bodyPr wrap="square" rtlCol="0">
            <a:spAutoFit/>
          </a:bodyPr>
          <a:lstStyle/>
          <a:p>
            <a:pPr algn="l"/>
            <a:r>
              <a:rPr lang="es-GB" sz="2000" dirty="0">
                <a:solidFill>
                  <a:schemeClr val="accent5">
                    <a:lumMod val="50000"/>
                  </a:schemeClr>
                </a:solidFill>
              </a:rPr>
              <a:t>*tareas de la casa = house chores</a:t>
            </a:r>
          </a:p>
          <a:p>
            <a:pPr algn="l"/>
            <a:r>
              <a:rPr lang="es-GB" sz="2000" dirty="0">
                <a:solidFill>
                  <a:schemeClr val="accent5">
                    <a:lumMod val="50000"/>
                  </a:schemeClr>
                </a:solidFill>
              </a:rPr>
              <a:t>*recoger = to tidy up</a:t>
            </a:r>
          </a:p>
        </p:txBody>
      </p:sp>
      <p:grpSp>
        <p:nvGrpSpPr>
          <p:cNvPr id="32" name="Grupo 31">
            <a:extLst>
              <a:ext uri="{FF2B5EF4-FFF2-40B4-BE49-F238E27FC236}">
                <a16:creationId xmlns:a16="http://schemas.microsoft.com/office/drawing/2014/main" id="{75DE435C-62DD-4E4B-84B2-BA0576D3AFC0}"/>
              </a:ext>
            </a:extLst>
          </p:cNvPr>
          <p:cNvGrpSpPr/>
          <p:nvPr/>
        </p:nvGrpSpPr>
        <p:grpSpPr>
          <a:xfrm>
            <a:off x="6248684" y="1056742"/>
            <a:ext cx="5580150" cy="1801906"/>
            <a:chOff x="4881283" y="1168857"/>
            <a:chExt cx="5580150" cy="1801906"/>
          </a:xfrm>
        </p:grpSpPr>
        <p:sp>
          <p:nvSpPr>
            <p:cNvPr id="30" name="Llamada rectangular redondeada 29">
              <a:extLst>
                <a:ext uri="{FF2B5EF4-FFF2-40B4-BE49-F238E27FC236}">
                  <a16:creationId xmlns:a16="http://schemas.microsoft.com/office/drawing/2014/main" id="{D210766C-9C37-0D43-AD1A-B151B17521A7}"/>
                </a:ext>
              </a:extLst>
            </p:cNvPr>
            <p:cNvSpPr/>
            <p:nvPr/>
          </p:nvSpPr>
          <p:spPr>
            <a:xfrm>
              <a:off x="4881283" y="1180613"/>
              <a:ext cx="5580150" cy="1550917"/>
            </a:xfrm>
            <a:prstGeom prst="wedgeRoundRectCallout">
              <a:avLst>
                <a:gd name="adj1" fmla="val -54978"/>
                <a:gd name="adj2" fmla="val 1133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GB" sz="2000" dirty="0">
                <a:solidFill>
                  <a:schemeClr val="accent5">
                    <a:lumMod val="50000"/>
                  </a:schemeClr>
                </a:solidFill>
              </a:endParaRPr>
            </a:p>
          </p:txBody>
        </p:sp>
        <p:pic>
          <p:nvPicPr>
            <p:cNvPr id="2054" name="Picture 6" descr="Bottoms Up Margarita Transparent Background Margarita Png - Clip ...">
              <a:extLst>
                <a:ext uri="{FF2B5EF4-FFF2-40B4-BE49-F238E27FC236}">
                  <a16:creationId xmlns:a16="http://schemas.microsoft.com/office/drawing/2014/main" id="{98C9314F-461D-4749-A437-4CE5C7D2BDEF}"/>
                </a:ext>
              </a:extLst>
            </p:cNvPr>
            <p:cNvPicPr>
              <a:picLocks noChangeAspect="1" noChangeArrowheads="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9270430" y="1168857"/>
              <a:ext cx="1109507" cy="1801906"/>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A2DA54D6-7B03-654D-92D0-9437F89CA588}"/>
                </a:ext>
              </a:extLst>
            </p:cNvPr>
            <p:cNvSpPr txBox="1"/>
            <p:nvPr/>
          </p:nvSpPr>
          <p:spPr>
            <a:xfrm flipH="1">
              <a:off x="5002826" y="1328873"/>
              <a:ext cx="4289023" cy="1323439"/>
            </a:xfrm>
            <a:prstGeom prst="rect">
              <a:avLst/>
            </a:prstGeom>
            <a:noFill/>
          </p:spPr>
          <p:txBody>
            <a:bodyPr wrap="square" rtlCol="0">
              <a:spAutoFit/>
            </a:bodyPr>
            <a:lstStyle/>
            <a:p>
              <a:pPr algn="just"/>
              <a:r>
                <a:rPr lang="es-GB" sz="2000" dirty="0">
                  <a:solidFill>
                    <a:schemeClr val="accent5">
                      <a:lumMod val="50000"/>
                    </a:schemeClr>
                  </a:solidFill>
                </a:rPr>
                <a:t>'Margarita’ is a popular drink which generally contains tequila (a Mexican alcoholic drink) lime and orange juice, sugar and salt. </a:t>
              </a:r>
            </a:p>
          </p:txBody>
        </p:sp>
      </p:grpSp>
    </p:spTree>
    <p:extLst>
      <p:ext uri="{BB962C8B-B14F-4D97-AF65-F5344CB8AC3E}">
        <p14:creationId xmlns:p14="http://schemas.microsoft.com/office/powerpoint/2010/main" val="2960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E54490-97CC-EC4B-8C41-722DCDE036E3}"/>
              </a:ext>
            </a:extLst>
          </p:cNvPr>
          <p:cNvSpPr>
            <a:spLocks noGrp="1"/>
          </p:cNvSpPr>
          <p:nvPr>
            <p:ph type="title"/>
          </p:nvPr>
        </p:nvSpPr>
        <p:spPr>
          <a:xfrm>
            <a:off x="275815" y="243586"/>
            <a:ext cx="9888328" cy="830997"/>
          </a:xfrm>
        </p:spPr>
        <p:txBody>
          <a:bodyPr>
            <a:normAutofit/>
          </a:bodyPr>
          <a:lstStyle/>
          <a:p>
            <a:r>
              <a:rPr lang="es-GB" sz="2200" b="1" dirty="0"/>
              <a:t>Ahora habla Nadia. Escucha cada frase. ¿Es la semana pasada o esta semana? ¿Qué acción es en inglés?</a:t>
            </a:r>
          </a:p>
        </p:txBody>
      </p:sp>
      <p:sp>
        <p:nvSpPr>
          <p:cNvPr id="4" name="Rounded Rectangle 11">
            <a:extLst>
              <a:ext uri="{FF2B5EF4-FFF2-40B4-BE49-F238E27FC236}">
                <a16:creationId xmlns:a16="http://schemas.microsoft.com/office/drawing/2014/main" id="{DF1800E3-F829-F144-8205-0F509B9DF76C}"/>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7" name="Tabla 7">
            <a:extLst>
              <a:ext uri="{FF2B5EF4-FFF2-40B4-BE49-F238E27FC236}">
                <a16:creationId xmlns:a16="http://schemas.microsoft.com/office/drawing/2014/main" id="{6095A74C-6A4E-1840-B73C-70747CCE9B51}"/>
              </a:ext>
            </a:extLst>
          </p:cNvPr>
          <p:cNvGraphicFramePr>
            <a:graphicFrameLocks noGrp="1"/>
          </p:cNvGraphicFramePr>
          <p:nvPr>
            <p:extLst>
              <p:ext uri="{D42A27DB-BD31-4B8C-83A1-F6EECF244321}">
                <p14:modId xmlns:p14="http://schemas.microsoft.com/office/powerpoint/2010/main" val="4072764672"/>
              </p:ext>
            </p:extLst>
          </p:nvPr>
        </p:nvGraphicFramePr>
        <p:xfrm>
          <a:off x="447869" y="1074583"/>
          <a:ext cx="11480276" cy="5156862"/>
        </p:xfrm>
        <a:graphic>
          <a:graphicData uri="http://schemas.openxmlformats.org/drawingml/2006/table">
            <a:tbl>
              <a:tblPr firstRow="1" bandRow="1">
                <a:tableStyleId>{5DA37D80-6434-44D0-A028-1B22A696006F}</a:tableStyleId>
              </a:tblPr>
              <a:tblGrid>
                <a:gridCol w="822486">
                  <a:extLst>
                    <a:ext uri="{9D8B030D-6E8A-4147-A177-3AD203B41FA5}">
                      <a16:colId xmlns:a16="http://schemas.microsoft.com/office/drawing/2014/main" val="3102757576"/>
                    </a:ext>
                  </a:extLst>
                </a:gridCol>
                <a:gridCol w="1912080">
                  <a:extLst>
                    <a:ext uri="{9D8B030D-6E8A-4147-A177-3AD203B41FA5}">
                      <a16:colId xmlns:a16="http://schemas.microsoft.com/office/drawing/2014/main" val="2040036161"/>
                    </a:ext>
                  </a:extLst>
                </a:gridCol>
                <a:gridCol w="1912080">
                  <a:extLst>
                    <a:ext uri="{9D8B030D-6E8A-4147-A177-3AD203B41FA5}">
                      <a16:colId xmlns:a16="http://schemas.microsoft.com/office/drawing/2014/main" val="431296699"/>
                    </a:ext>
                  </a:extLst>
                </a:gridCol>
                <a:gridCol w="6833630">
                  <a:extLst>
                    <a:ext uri="{9D8B030D-6E8A-4147-A177-3AD203B41FA5}">
                      <a16:colId xmlns:a16="http://schemas.microsoft.com/office/drawing/2014/main" val="1114269834"/>
                    </a:ext>
                  </a:extLst>
                </a:gridCol>
              </a:tblGrid>
              <a:tr h="775806">
                <a:tc>
                  <a:txBody>
                    <a:bodyPr/>
                    <a:lstStyle/>
                    <a:p>
                      <a:pPr algn="ctr"/>
                      <a:endParaRPr lang="es-GB" sz="2200" dirty="0">
                        <a:solidFill>
                          <a:schemeClr val="accent5">
                            <a:lumMod val="50000"/>
                          </a:schemeClr>
                        </a:solidFill>
                      </a:endParaRPr>
                    </a:p>
                  </a:txBody>
                  <a:tcPr anchor="ctr">
                    <a:noFill/>
                  </a:tcPr>
                </a:tc>
                <a:tc>
                  <a:txBody>
                    <a:bodyPr/>
                    <a:lstStyle/>
                    <a:p>
                      <a:pPr algn="ctr"/>
                      <a:r>
                        <a:rPr lang="es-GB" sz="2200" dirty="0">
                          <a:solidFill>
                            <a:schemeClr val="accent5">
                              <a:lumMod val="50000"/>
                            </a:schemeClr>
                          </a:solidFill>
                        </a:rPr>
                        <a:t>La semana pasada</a:t>
                      </a:r>
                    </a:p>
                  </a:txBody>
                  <a:tcPr anchor="ctr">
                    <a:noFill/>
                  </a:tcPr>
                </a:tc>
                <a:tc>
                  <a:txBody>
                    <a:bodyPr/>
                    <a:lstStyle/>
                    <a:p>
                      <a:pPr algn="ctr"/>
                      <a:r>
                        <a:rPr lang="es-GB" sz="2200" dirty="0">
                          <a:solidFill>
                            <a:schemeClr val="accent5">
                              <a:lumMod val="50000"/>
                            </a:schemeClr>
                          </a:solidFill>
                        </a:rPr>
                        <a:t>Esta semana</a:t>
                      </a:r>
                    </a:p>
                  </a:txBody>
                  <a:tcPr anchor="ctr">
                    <a:noFill/>
                  </a:tcPr>
                </a:tc>
                <a:tc>
                  <a:txBody>
                    <a:bodyPr/>
                    <a:lstStyle/>
                    <a:p>
                      <a:pPr algn="ctr"/>
                      <a:r>
                        <a:rPr lang="es-GB" sz="2200" dirty="0">
                          <a:solidFill>
                            <a:schemeClr val="accent5">
                              <a:lumMod val="50000"/>
                            </a:schemeClr>
                          </a:solidFill>
                        </a:rPr>
                        <a:t>¿Qué acción?</a:t>
                      </a:r>
                    </a:p>
                    <a:p>
                      <a:pPr algn="ctr"/>
                      <a:r>
                        <a:rPr lang="es-GB" sz="2200" dirty="0">
                          <a:solidFill>
                            <a:schemeClr val="accent5">
                              <a:lumMod val="50000"/>
                            </a:schemeClr>
                          </a:solidFill>
                        </a:rPr>
                        <a:t>En inglés</a:t>
                      </a:r>
                    </a:p>
                  </a:txBody>
                  <a:tcPr anchor="ctr">
                    <a:noFill/>
                  </a:tcPr>
                </a:tc>
                <a:extLst>
                  <a:ext uri="{0D108BD9-81ED-4DB2-BD59-A6C34878D82A}">
                    <a16:rowId xmlns:a16="http://schemas.microsoft.com/office/drawing/2014/main" val="2796707484"/>
                  </a:ext>
                </a:extLst>
              </a:tr>
              <a:tr h="547632">
                <a:tc>
                  <a:txBody>
                    <a:bodyPr/>
                    <a:lstStyle/>
                    <a:p>
                      <a:pPr algn="l"/>
                      <a:endParaRPr lang="es-GB" sz="2200" dirty="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extLst>
                  <a:ext uri="{0D108BD9-81ED-4DB2-BD59-A6C34878D82A}">
                    <a16:rowId xmlns:a16="http://schemas.microsoft.com/office/drawing/2014/main" val="1533975334"/>
                  </a:ext>
                </a:extLst>
              </a:tr>
              <a:tr h="547632">
                <a:tc>
                  <a:txBody>
                    <a:bodyPr/>
                    <a:lstStyle/>
                    <a:p>
                      <a:pPr algn="l"/>
                      <a:endParaRPr lang="es-GB" sz="2200" dirty="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extLst>
                  <a:ext uri="{0D108BD9-81ED-4DB2-BD59-A6C34878D82A}">
                    <a16:rowId xmlns:a16="http://schemas.microsoft.com/office/drawing/2014/main" val="19535725"/>
                  </a:ext>
                </a:extLst>
              </a:tr>
              <a:tr h="547632">
                <a:tc>
                  <a:txBody>
                    <a:bodyPr/>
                    <a:lstStyle/>
                    <a:p>
                      <a:pPr algn="l"/>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extLst>
                  <a:ext uri="{0D108BD9-81ED-4DB2-BD59-A6C34878D82A}">
                    <a16:rowId xmlns:a16="http://schemas.microsoft.com/office/drawing/2014/main" val="2016787403"/>
                  </a:ext>
                </a:extLst>
              </a:tr>
              <a:tr h="547632">
                <a:tc>
                  <a:txBody>
                    <a:bodyPr/>
                    <a:lstStyle/>
                    <a:p>
                      <a:pPr algn="l"/>
                      <a:endParaRPr lang="es-GB" sz="220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extLst>
                  <a:ext uri="{0D108BD9-81ED-4DB2-BD59-A6C34878D82A}">
                    <a16:rowId xmlns:a16="http://schemas.microsoft.com/office/drawing/2014/main" val="442802093"/>
                  </a:ext>
                </a:extLst>
              </a:tr>
              <a:tr h="547632">
                <a:tc>
                  <a:txBody>
                    <a:bodyPr/>
                    <a:lstStyle/>
                    <a:p>
                      <a:pPr algn="l"/>
                      <a:endParaRPr lang="es-GB" sz="220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extLst>
                  <a:ext uri="{0D108BD9-81ED-4DB2-BD59-A6C34878D82A}">
                    <a16:rowId xmlns:a16="http://schemas.microsoft.com/office/drawing/2014/main" val="3611606784"/>
                  </a:ext>
                </a:extLst>
              </a:tr>
              <a:tr h="547632">
                <a:tc>
                  <a:txBody>
                    <a:bodyPr/>
                    <a:lstStyle/>
                    <a:p>
                      <a:pPr algn="l"/>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extLst>
                  <a:ext uri="{0D108BD9-81ED-4DB2-BD59-A6C34878D82A}">
                    <a16:rowId xmlns:a16="http://schemas.microsoft.com/office/drawing/2014/main" val="187933841"/>
                  </a:ext>
                </a:extLst>
              </a:tr>
              <a:tr h="547632">
                <a:tc>
                  <a:txBody>
                    <a:bodyPr/>
                    <a:lstStyle/>
                    <a:p>
                      <a:pPr algn="l"/>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extLst>
                  <a:ext uri="{0D108BD9-81ED-4DB2-BD59-A6C34878D82A}">
                    <a16:rowId xmlns:a16="http://schemas.microsoft.com/office/drawing/2014/main" val="382796663"/>
                  </a:ext>
                </a:extLst>
              </a:tr>
              <a:tr h="547632">
                <a:tc>
                  <a:txBody>
                    <a:bodyPr/>
                    <a:lstStyle/>
                    <a:p>
                      <a:pPr algn="l"/>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extLst>
                  <a:ext uri="{0D108BD9-81ED-4DB2-BD59-A6C34878D82A}">
                    <a16:rowId xmlns:a16="http://schemas.microsoft.com/office/drawing/2014/main" val="1773141641"/>
                  </a:ext>
                </a:extLst>
              </a:tr>
            </a:tbl>
          </a:graphicData>
        </a:graphic>
      </p:graphicFrame>
      <p:sp>
        <p:nvSpPr>
          <p:cNvPr id="18" name="Rectángulo 17">
            <a:hlinkClick r:id="" action="ppaction://noaction">
              <a:snd r:embed="rId3" name="1 cogimos un .wav"/>
            </a:hlinkClick>
            <a:extLst>
              <a:ext uri="{FF2B5EF4-FFF2-40B4-BE49-F238E27FC236}">
                <a16:creationId xmlns:a16="http://schemas.microsoft.com/office/drawing/2014/main" id="{A0BA07A4-4890-F24D-BD05-BA76E279EA6A}"/>
              </a:ext>
            </a:extLst>
          </p:cNvPr>
          <p:cNvSpPr/>
          <p:nvPr/>
        </p:nvSpPr>
        <p:spPr>
          <a:xfrm>
            <a:off x="621289" y="1898804"/>
            <a:ext cx="446860" cy="423721"/>
          </a:xfrm>
          <a:prstGeom prst="rect">
            <a:avLst/>
          </a:prstGeom>
          <a:solidFill>
            <a:srgbClr val="E4692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t>1</a:t>
            </a:r>
          </a:p>
        </p:txBody>
      </p:sp>
      <p:sp>
        <p:nvSpPr>
          <p:cNvPr id="19" name="Rectángulo 18">
            <a:hlinkClick r:id="" action="ppaction://noaction">
              <a:snd r:embed="rId4" name="2 recorrimos las tiendas.wav"/>
            </a:hlinkClick>
            <a:extLst>
              <a:ext uri="{FF2B5EF4-FFF2-40B4-BE49-F238E27FC236}">
                <a16:creationId xmlns:a16="http://schemas.microsoft.com/office/drawing/2014/main" id="{3FE5971E-DD23-2347-BB73-ACD691C291C2}"/>
              </a:ext>
            </a:extLst>
          </p:cNvPr>
          <p:cNvSpPr/>
          <p:nvPr/>
        </p:nvSpPr>
        <p:spPr>
          <a:xfrm>
            <a:off x="621289" y="2448503"/>
            <a:ext cx="446860" cy="423721"/>
          </a:xfrm>
          <a:prstGeom prst="rect">
            <a:avLst/>
          </a:prstGeom>
          <a:solidFill>
            <a:srgbClr val="E4692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t>2</a:t>
            </a:r>
          </a:p>
        </p:txBody>
      </p:sp>
      <p:sp>
        <p:nvSpPr>
          <p:cNvPr id="20" name="Rectángulo 19">
            <a:hlinkClick r:id="" action="ppaction://noaction">
              <a:snd r:embed="rId5" name="3 creemos.wav"/>
            </a:hlinkClick>
            <a:extLst>
              <a:ext uri="{FF2B5EF4-FFF2-40B4-BE49-F238E27FC236}">
                <a16:creationId xmlns:a16="http://schemas.microsoft.com/office/drawing/2014/main" id="{7D007397-78A4-0946-832A-0BC436F13E7D}"/>
              </a:ext>
            </a:extLst>
          </p:cNvPr>
          <p:cNvSpPr/>
          <p:nvPr/>
        </p:nvSpPr>
        <p:spPr>
          <a:xfrm>
            <a:off x="621289" y="3005279"/>
            <a:ext cx="446860" cy="423721"/>
          </a:xfrm>
          <a:prstGeom prst="rect">
            <a:avLst/>
          </a:prstGeom>
          <a:solidFill>
            <a:srgbClr val="E4692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t>3</a:t>
            </a:r>
          </a:p>
        </p:txBody>
      </p:sp>
      <p:sp>
        <p:nvSpPr>
          <p:cNvPr id="21" name="Rectángulo 20">
            <a:hlinkClick r:id="" action="ppaction://noaction">
              <a:snd r:embed="rId6" name="4 leemos.wav"/>
            </a:hlinkClick>
            <a:extLst>
              <a:ext uri="{FF2B5EF4-FFF2-40B4-BE49-F238E27FC236}">
                <a16:creationId xmlns:a16="http://schemas.microsoft.com/office/drawing/2014/main" id="{0585AF2F-3909-AC48-8684-4419D121CE4F}"/>
              </a:ext>
            </a:extLst>
          </p:cNvPr>
          <p:cNvSpPr/>
          <p:nvPr/>
        </p:nvSpPr>
        <p:spPr>
          <a:xfrm>
            <a:off x="621289" y="3544475"/>
            <a:ext cx="446860" cy="423721"/>
          </a:xfrm>
          <a:prstGeom prst="rect">
            <a:avLst/>
          </a:prstGeom>
          <a:solidFill>
            <a:srgbClr val="E4692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t>4</a:t>
            </a:r>
          </a:p>
        </p:txBody>
      </p:sp>
      <p:sp>
        <p:nvSpPr>
          <p:cNvPr id="22" name="Rectángulo 21">
            <a:hlinkClick r:id="" action="ppaction://noaction">
              <a:snd r:embed="rId7" name="5 perdimos.wav"/>
            </a:hlinkClick>
            <a:extLst>
              <a:ext uri="{FF2B5EF4-FFF2-40B4-BE49-F238E27FC236}">
                <a16:creationId xmlns:a16="http://schemas.microsoft.com/office/drawing/2014/main" id="{7782CFEF-951A-CA47-8A47-799E86BAF25D}"/>
              </a:ext>
            </a:extLst>
          </p:cNvPr>
          <p:cNvSpPr/>
          <p:nvPr/>
        </p:nvSpPr>
        <p:spPr>
          <a:xfrm>
            <a:off x="621289" y="4094174"/>
            <a:ext cx="446860" cy="423721"/>
          </a:xfrm>
          <a:prstGeom prst="rect">
            <a:avLst/>
          </a:prstGeom>
          <a:solidFill>
            <a:srgbClr val="E4692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t>5</a:t>
            </a:r>
          </a:p>
        </p:txBody>
      </p:sp>
      <p:sp>
        <p:nvSpPr>
          <p:cNvPr id="23" name="Rectángulo 22">
            <a:hlinkClick r:id="" action="ppaction://noaction">
              <a:snd r:embed="rId8" name="6 volvimos.wav"/>
            </a:hlinkClick>
            <a:extLst>
              <a:ext uri="{FF2B5EF4-FFF2-40B4-BE49-F238E27FC236}">
                <a16:creationId xmlns:a16="http://schemas.microsoft.com/office/drawing/2014/main" id="{F9453A8D-A412-0340-A7FB-8EAFD0796C7A}"/>
              </a:ext>
            </a:extLst>
          </p:cNvPr>
          <p:cNvSpPr/>
          <p:nvPr/>
        </p:nvSpPr>
        <p:spPr>
          <a:xfrm>
            <a:off x="621289" y="4644964"/>
            <a:ext cx="446860" cy="423721"/>
          </a:xfrm>
          <a:prstGeom prst="rect">
            <a:avLst/>
          </a:prstGeom>
          <a:solidFill>
            <a:srgbClr val="E4692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t>6</a:t>
            </a:r>
          </a:p>
        </p:txBody>
      </p:sp>
      <p:sp>
        <p:nvSpPr>
          <p:cNvPr id="24" name="Rectángulo 23">
            <a:hlinkClick r:id="" action="ppaction://noaction">
              <a:snd r:embed="rId9" name="7 vendemos.wav"/>
            </a:hlinkClick>
            <a:extLst>
              <a:ext uri="{FF2B5EF4-FFF2-40B4-BE49-F238E27FC236}">
                <a16:creationId xmlns:a16="http://schemas.microsoft.com/office/drawing/2014/main" id="{860A9BAA-D2A2-DE41-A3C4-E88930DDDF8A}"/>
              </a:ext>
            </a:extLst>
          </p:cNvPr>
          <p:cNvSpPr/>
          <p:nvPr/>
        </p:nvSpPr>
        <p:spPr>
          <a:xfrm>
            <a:off x="621289" y="5201740"/>
            <a:ext cx="446860" cy="423721"/>
          </a:xfrm>
          <a:prstGeom prst="rect">
            <a:avLst/>
          </a:prstGeom>
          <a:solidFill>
            <a:srgbClr val="E4692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t>7</a:t>
            </a:r>
          </a:p>
        </p:txBody>
      </p:sp>
      <p:sp>
        <p:nvSpPr>
          <p:cNvPr id="25" name="Rectángulo 24">
            <a:hlinkClick r:id="" action="ppaction://noaction">
              <a:snd r:embed="rId10" name="8 ponemos.wav"/>
            </a:hlinkClick>
            <a:extLst>
              <a:ext uri="{FF2B5EF4-FFF2-40B4-BE49-F238E27FC236}">
                <a16:creationId xmlns:a16="http://schemas.microsoft.com/office/drawing/2014/main" id="{9E0D43CA-0167-1847-9BBA-7EC2CDABEBF6}"/>
              </a:ext>
            </a:extLst>
          </p:cNvPr>
          <p:cNvSpPr/>
          <p:nvPr/>
        </p:nvSpPr>
        <p:spPr>
          <a:xfrm>
            <a:off x="621289" y="5758516"/>
            <a:ext cx="446860" cy="423721"/>
          </a:xfrm>
          <a:prstGeom prst="rect">
            <a:avLst/>
          </a:prstGeom>
          <a:solidFill>
            <a:srgbClr val="E4692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t>8</a:t>
            </a:r>
          </a:p>
        </p:txBody>
      </p:sp>
      <p:pic>
        <p:nvPicPr>
          <p:cNvPr id="26" name="Picture 16" descr="green checkmark">
            <a:extLst>
              <a:ext uri="{FF2B5EF4-FFF2-40B4-BE49-F238E27FC236}">
                <a16:creationId xmlns:a16="http://schemas.microsoft.com/office/drawing/2014/main" id="{C1565D45-61C5-F241-AAEB-39B2E33D482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0003" y="1940119"/>
            <a:ext cx="367110" cy="382406"/>
          </a:xfrm>
          <a:prstGeom prst="rect">
            <a:avLst/>
          </a:prstGeom>
        </p:spPr>
      </p:pic>
      <p:pic>
        <p:nvPicPr>
          <p:cNvPr id="27" name="Picture 16" descr="green checkmark">
            <a:extLst>
              <a:ext uri="{FF2B5EF4-FFF2-40B4-BE49-F238E27FC236}">
                <a16:creationId xmlns:a16="http://schemas.microsoft.com/office/drawing/2014/main" id="{A9A1BDCB-7DB0-EA48-8354-C0E5B29BF21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0003" y="2489818"/>
            <a:ext cx="367110" cy="382406"/>
          </a:xfrm>
          <a:prstGeom prst="rect">
            <a:avLst/>
          </a:prstGeom>
        </p:spPr>
      </p:pic>
      <p:pic>
        <p:nvPicPr>
          <p:cNvPr id="28" name="Picture 16" descr="green checkmark">
            <a:extLst>
              <a:ext uri="{FF2B5EF4-FFF2-40B4-BE49-F238E27FC236}">
                <a16:creationId xmlns:a16="http://schemas.microsoft.com/office/drawing/2014/main" id="{41FED917-61E1-AF45-8016-D486E21957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26913" y="3030374"/>
            <a:ext cx="367110" cy="382406"/>
          </a:xfrm>
          <a:prstGeom prst="rect">
            <a:avLst/>
          </a:prstGeom>
        </p:spPr>
      </p:pic>
      <p:pic>
        <p:nvPicPr>
          <p:cNvPr id="29" name="Picture 16" descr="green checkmark">
            <a:extLst>
              <a:ext uri="{FF2B5EF4-FFF2-40B4-BE49-F238E27FC236}">
                <a16:creationId xmlns:a16="http://schemas.microsoft.com/office/drawing/2014/main" id="{FD8CF862-C17F-014E-A764-D8A16A29CA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26913" y="3585790"/>
            <a:ext cx="367110" cy="382406"/>
          </a:xfrm>
          <a:prstGeom prst="rect">
            <a:avLst/>
          </a:prstGeom>
        </p:spPr>
      </p:pic>
      <p:pic>
        <p:nvPicPr>
          <p:cNvPr id="30" name="Picture 16" descr="green checkmark">
            <a:extLst>
              <a:ext uri="{FF2B5EF4-FFF2-40B4-BE49-F238E27FC236}">
                <a16:creationId xmlns:a16="http://schemas.microsoft.com/office/drawing/2014/main" id="{F1C4D4A4-E7EF-6344-805F-15D54C5580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0003" y="4114831"/>
            <a:ext cx="367110" cy="382406"/>
          </a:xfrm>
          <a:prstGeom prst="rect">
            <a:avLst/>
          </a:prstGeom>
        </p:spPr>
      </p:pic>
      <p:pic>
        <p:nvPicPr>
          <p:cNvPr id="31" name="Picture 16" descr="green checkmark">
            <a:extLst>
              <a:ext uri="{FF2B5EF4-FFF2-40B4-BE49-F238E27FC236}">
                <a16:creationId xmlns:a16="http://schemas.microsoft.com/office/drawing/2014/main" id="{8079FA95-0186-654A-B056-32D69BA0C6C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0003" y="4665621"/>
            <a:ext cx="367110" cy="382406"/>
          </a:xfrm>
          <a:prstGeom prst="rect">
            <a:avLst/>
          </a:prstGeom>
        </p:spPr>
      </p:pic>
      <p:pic>
        <p:nvPicPr>
          <p:cNvPr id="32" name="Picture 16" descr="green checkmark">
            <a:extLst>
              <a:ext uri="{FF2B5EF4-FFF2-40B4-BE49-F238E27FC236}">
                <a16:creationId xmlns:a16="http://schemas.microsoft.com/office/drawing/2014/main" id="{19DDECE4-4B84-8541-805E-0591FE209E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26913" y="5222397"/>
            <a:ext cx="367110" cy="382406"/>
          </a:xfrm>
          <a:prstGeom prst="rect">
            <a:avLst/>
          </a:prstGeom>
        </p:spPr>
      </p:pic>
      <p:pic>
        <p:nvPicPr>
          <p:cNvPr id="33" name="Picture 16" descr="green checkmark">
            <a:extLst>
              <a:ext uri="{FF2B5EF4-FFF2-40B4-BE49-F238E27FC236}">
                <a16:creationId xmlns:a16="http://schemas.microsoft.com/office/drawing/2014/main" id="{EF641946-127F-4249-9707-086B1CF889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26913" y="5757178"/>
            <a:ext cx="367110" cy="382406"/>
          </a:xfrm>
          <a:prstGeom prst="rect">
            <a:avLst/>
          </a:prstGeom>
        </p:spPr>
      </p:pic>
      <p:sp>
        <p:nvSpPr>
          <p:cNvPr id="3" name="CuadroTexto 2">
            <a:extLst>
              <a:ext uri="{FF2B5EF4-FFF2-40B4-BE49-F238E27FC236}">
                <a16:creationId xmlns:a16="http://schemas.microsoft.com/office/drawing/2014/main" id="{AD029BE5-149D-B549-A279-988225885C4E}"/>
              </a:ext>
            </a:extLst>
          </p:cNvPr>
          <p:cNvSpPr txBox="1"/>
          <p:nvPr/>
        </p:nvSpPr>
        <p:spPr>
          <a:xfrm>
            <a:off x="5138436" y="1929762"/>
            <a:ext cx="5319085" cy="400110"/>
          </a:xfrm>
          <a:prstGeom prst="rect">
            <a:avLst/>
          </a:prstGeom>
          <a:noFill/>
        </p:spPr>
        <p:txBody>
          <a:bodyPr wrap="none" rtlCol="0">
            <a:spAutoFit/>
          </a:bodyPr>
          <a:lstStyle/>
          <a:p>
            <a:pPr algn="l"/>
            <a:r>
              <a:rPr lang="es-GB" sz="2000" dirty="0">
                <a:solidFill>
                  <a:schemeClr val="accent5">
                    <a:lumMod val="50000"/>
                  </a:schemeClr>
                </a:solidFill>
              </a:rPr>
              <a:t>We took a bus to go shopping to the city.</a:t>
            </a:r>
          </a:p>
        </p:txBody>
      </p:sp>
      <p:sp>
        <p:nvSpPr>
          <p:cNvPr id="34" name="CuadroTexto 33">
            <a:extLst>
              <a:ext uri="{FF2B5EF4-FFF2-40B4-BE49-F238E27FC236}">
                <a16:creationId xmlns:a16="http://schemas.microsoft.com/office/drawing/2014/main" id="{1B095B35-A67E-214F-BB66-ADC07156C96E}"/>
              </a:ext>
            </a:extLst>
          </p:cNvPr>
          <p:cNvSpPr txBox="1"/>
          <p:nvPr/>
        </p:nvSpPr>
        <p:spPr>
          <a:xfrm>
            <a:off x="5138436" y="2319301"/>
            <a:ext cx="5888339" cy="707886"/>
          </a:xfrm>
          <a:prstGeom prst="rect">
            <a:avLst/>
          </a:prstGeom>
          <a:noFill/>
        </p:spPr>
        <p:txBody>
          <a:bodyPr wrap="square" rtlCol="0">
            <a:spAutoFit/>
          </a:bodyPr>
          <a:lstStyle/>
          <a:p>
            <a:pPr algn="l"/>
            <a:r>
              <a:rPr lang="es-GB" sz="2000" dirty="0">
                <a:solidFill>
                  <a:schemeClr val="accent5">
                    <a:lumMod val="50000"/>
                  </a:schemeClr>
                </a:solidFill>
              </a:rPr>
              <a:t>We travelled around the centre of the city to get sumer clothes.</a:t>
            </a:r>
          </a:p>
        </p:txBody>
      </p:sp>
      <p:sp>
        <p:nvSpPr>
          <p:cNvPr id="35" name="CuadroTexto 34">
            <a:extLst>
              <a:ext uri="{FF2B5EF4-FFF2-40B4-BE49-F238E27FC236}">
                <a16:creationId xmlns:a16="http://schemas.microsoft.com/office/drawing/2014/main" id="{B4CA3DA2-FBB5-4643-B219-561FC8D3EE96}"/>
              </a:ext>
            </a:extLst>
          </p:cNvPr>
          <p:cNvSpPr txBox="1"/>
          <p:nvPr/>
        </p:nvSpPr>
        <p:spPr>
          <a:xfrm>
            <a:off x="5138436" y="3044334"/>
            <a:ext cx="6192721" cy="400110"/>
          </a:xfrm>
          <a:prstGeom prst="rect">
            <a:avLst/>
          </a:prstGeom>
          <a:noFill/>
        </p:spPr>
        <p:txBody>
          <a:bodyPr wrap="none" rtlCol="0">
            <a:spAutoFit/>
          </a:bodyPr>
          <a:lstStyle/>
          <a:p>
            <a:pPr algn="l"/>
            <a:r>
              <a:rPr lang="es-GB" sz="2000" dirty="0">
                <a:solidFill>
                  <a:schemeClr val="accent5">
                    <a:lumMod val="50000"/>
                  </a:schemeClr>
                </a:solidFill>
              </a:rPr>
              <a:t>We think it’s a good idea to visit an Italian island.</a:t>
            </a:r>
          </a:p>
        </p:txBody>
      </p:sp>
      <p:sp>
        <p:nvSpPr>
          <p:cNvPr id="36" name="CuadroTexto 35">
            <a:extLst>
              <a:ext uri="{FF2B5EF4-FFF2-40B4-BE49-F238E27FC236}">
                <a16:creationId xmlns:a16="http://schemas.microsoft.com/office/drawing/2014/main" id="{59585901-DDFF-D448-9F35-67B1F8D43709}"/>
              </a:ext>
            </a:extLst>
          </p:cNvPr>
          <p:cNvSpPr txBox="1"/>
          <p:nvPr/>
        </p:nvSpPr>
        <p:spPr>
          <a:xfrm>
            <a:off x="5138436" y="3518660"/>
            <a:ext cx="6580648" cy="400110"/>
          </a:xfrm>
          <a:prstGeom prst="rect">
            <a:avLst/>
          </a:prstGeom>
          <a:noFill/>
        </p:spPr>
        <p:txBody>
          <a:bodyPr wrap="none" rtlCol="0">
            <a:spAutoFit/>
          </a:bodyPr>
          <a:lstStyle/>
          <a:p>
            <a:pPr algn="l"/>
            <a:r>
              <a:rPr lang="es-GB" sz="2000" dirty="0">
                <a:solidFill>
                  <a:schemeClr val="accent5">
                    <a:lumMod val="50000"/>
                  </a:schemeClr>
                </a:solidFill>
              </a:rPr>
              <a:t>We read information about the history of the place.</a:t>
            </a:r>
          </a:p>
        </p:txBody>
      </p:sp>
      <p:sp>
        <p:nvSpPr>
          <p:cNvPr id="37" name="CuadroTexto 36">
            <a:extLst>
              <a:ext uri="{FF2B5EF4-FFF2-40B4-BE49-F238E27FC236}">
                <a16:creationId xmlns:a16="http://schemas.microsoft.com/office/drawing/2014/main" id="{4A2AEE9D-6910-DC47-A746-F2946EE9894A}"/>
              </a:ext>
            </a:extLst>
          </p:cNvPr>
          <p:cNvSpPr txBox="1"/>
          <p:nvPr/>
        </p:nvSpPr>
        <p:spPr>
          <a:xfrm>
            <a:off x="5138436" y="4091206"/>
            <a:ext cx="6598281" cy="400110"/>
          </a:xfrm>
          <a:prstGeom prst="rect">
            <a:avLst/>
          </a:prstGeom>
          <a:noFill/>
        </p:spPr>
        <p:txBody>
          <a:bodyPr wrap="none" rtlCol="0">
            <a:spAutoFit/>
          </a:bodyPr>
          <a:lstStyle/>
          <a:p>
            <a:pPr algn="l"/>
            <a:r>
              <a:rPr lang="es-GB" sz="2000" dirty="0">
                <a:solidFill>
                  <a:schemeClr val="accent5">
                    <a:lumMod val="50000"/>
                  </a:schemeClr>
                </a:solidFill>
              </a:rPr>
              <a:t>We lost a bag with three t-shirts and some trousers.</a:t>
            </a:r>
          </a:p>
        </p:txBody>
      </p:sp>
      <p:sp>
        <p:nvSpPr>
          <p:cNvPr id="38" name="CuadroTexto 37">
            <a:extLst>
              <a:ext uri="{FF2B5EF4-FFF2-40B4-BE49-F238E27FC236}">
                <a16:creationId xmlns:a16="http://schemas.microsoft.com/office/drawing/2014/main" id="{0BC286E2-8F02-574D-ABC5-E24D83D96ED3}"/>
              </a:ext>
            </a:extLst>
          </p:cNvPr>
          <p:cNvSpPr txBox="1"/>
          <p:nvPr/>
        </p:nvSpPr>
        <p:spPr>
          <a:xfrm>
            <a:off x="5138436" y="4663462"/>
            <a:ext cx="5554726" cy="400110"/>
          </a:xfrm>
          <a:prstGeom prst="rect">
            <a:avLst/>
          </a:prstGeom>
          <a:noFill/>
        </p:spPr>
        <p:txBody>
          <a:bodyPr wrap="none" rtlCol="0">
            <a:spAutoFit/>
          </a:bodyPr>
          <a:lstStyle/>
          <a:p>
            <a:pPr algn="l"/>
            <a:r>
              <a:rPr lang="es-GB" sz="2000" dirty="0">
                <a:solidFill>
                  <a:schemeClr val="accent5">
                    <a:lumMod val="50000"/>
                  </a:schemeClr>
                </a:solidFill>
              </a:rPr>
              <a:t>We went back to shops to buy more things.</a:t>
            </a:r>
          </a:p>
        </p:txBody>
      </p:sp>
      <p:sp>
        <p:nvSpPr>
          <p:cNvPr id="39" name="CuadroTexto 38">
            <a:extLst>
              <a:ext uri="{FF2B5EF4-FFF2-40B4-BE49-F238E27FC236}">
                <a16:creationId xmlns:a16="http://schemas.microsoft.com/office/drawing/2014/main" id="{4650B5F5-F485-E546-A63B-CF20E73BEE78}"/>
              </a:ext>
            </a:extLst>
          </p:cNvPr>
          <p:cNvSpPr txBox="1"/>
          <p:nvPr/>
        </p:nvSpPr>
        <p:spPr>
          <a:xfrm>
            <a:off x="5138436" y="5199775"/>
            <a:ext cx="6683240" cy="400110"/>
          </a:xfrm>
          <a:prstGeom prst="rect">
            <a:avLst/>
          </a:prstGeom>
          <a:noFill/>
        </p:spPr>
        <p:txBody>
          <a:bodyPr wrap="none" rtlCol="0">
            <a:spAutoFit/>
          </a:bodyPr>
          <a:lstStyle/>
          <a:p>
            <a:pPr algn="l"/>
            <a:r>
              <a:rPr lang="es-GB" sz="2000" dirty="0">
                <a:solidFill>
                  <a:schemeClr val="accent5">
                    <a:lumMod val="50000"/>
                  </a:schemeClr>
                </a:solidFill>
              </a:rPr>
              <a:t>We sell old games to have more money for holidays.</a:t>
            </a:r>
          </a:p>
        </p:txBody>
      </p:sp>
      <p:sp>
        <p:nvSpPr>
          <p:cNvPr id="40" name="CuadroTexto 39">
            <a:extLst>
              <a:ext uri="{FF2B5EF4-FFF2-40B4-BE49-F238E27FC236}">
                <a16:creationId xmlns:a16="http://schemas.microsoft.com/office/drawing/2014/main" id="{E010D63C-C649-364E-A2DF-3453D2FC27E1}"/>
              </a:ext>
            </a:extLst>
          </p:cNvPr>
          <p:cNvSpPr txBox="1"/>
          <p:nvPr/>
        </p:nvSpPr>
        <p:spPr>
          <a:xfrm>
            <a:off x="5138436" y="5770007"/>
            <a:ext cx="4413388" cy="400110"/>
          </a:xfrm>
          <a:prstGeom prst="rect">
            <a:avLst/>
          </a:prstGeom>
          <a:noFill/>
        </p:spPr>
        <p:txBody>
          <a:bodyPr wrap="none" rtlCol="0">
            <a:spAutoFit/>
          </a:bodyPr>
          <a:lstStyle/>
          <a:p>
            <a:pPr algn="l"/>
            <a:r>
              <a:rPr lang="es-GB" sz="2000" dirty="0">
                <a:solidFill>
                  <a:schemeClr val="accent5">
                    <a:lumMod val="50000"/>
                  </a:schemeClr>
                </a:solidFill>
              </a:rPr>
              <a:t>We put the tickets in a safe place.</a:t>
            </a:r>
          </a:p>
        </p:txBody>
      </p:sp>
      <p:pic>
        <p:nvPicPr>
          <p:cNvPr id="5" name="Imagen 4">
            <a:extLst>
              <a:ext uri="{FF2B5EF4-FFF2-40B4-BE49-F238E27FC236}">
                <a16:creationId xmlns:a16="http://schemas.microsoft.com/office/drawing/2014/main" id="{D24451AC-DCAE-0540-9394-1C95B08CB42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43911" y="2100970"/>
            <a:ext cx="1121800" cy="901700"/>
          </a:xfrm>
          <a:prstGeom prst="rect">
            <a:avLst/>
          </a:prstGeom>
        </p:spPr>
      </p:pic>
      <p:pic>
        <p:nvPicPr>
          <p:cNvPr id="41" name="Imagen 40">
            <a:extLst>
              <a:ext uri="{FF2B5EF4-FFF2-40B4-BE49-F238E27FC236}">
                <a16:creationId xmlns:a16="http://schemas.microsoft.com/office/drawing/2014/main" id="{A94E500C-B2A3-274E-B819-96F747BCF07C}"/>
              </a:ext>
            </a:extLst>
          </p:cNvPr>
          <p:cNvPicPr>
            <a:picLocks noChangeAspect="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b="8103"/>
          <a:stretch/>
        </p:blipFill>
        <p:spPr>
          <a:xfrm>
            <a:off x="10375900" y="5588726"/>
            <a:ext cx="1343184" cy="702887"/>
          </a:xfrm>
          <a:prstGeom prst="rect">
            <a:avLst/>
          </a:prstGeom>
        </p:spPr>
      </p:pic>
      <p:pic>
        <p:nvPicPr>
          <p:cNvPr id="43" name="Imagen 42">
            <a:extLst>
              <a:ext uri="{FF2B5EF4-FFF2-40B4-BE49-F238E27FC236}">
                <a16:creationId xmlns:a16="http://schemas.microsoft.com/office/drawing/2014/main" id="{FB2F449F-8D2E-CE49-879C-543F3004DEC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31157" y="4269845"/>
            <a:ext cx="817418" cy="613064"/>
          </a:xfrm>
          <a:prstGeom prst="rect">
            <a:avLst/>
          </a:prstGeom>
        </p:spPr>
      </p:pic>
      <p:pic>
        <p:nvPicPr>
          <p:cNvPr id="45" name="Imagen 44" descr="Dibujo animado de un personaje animado&#10;&#10;Descripción generada automáticamente con confianza media">
            <a:extLst>
              <a:ext uri="{FF2B5EF4-FFF2-40B4-BE49-F238E27FC236}">
                <a16:creationId xmlns:a16="http://schemas.microsoft.com/office/drawing/2014/main" id="{2956E725-8848-F442-8E82-6A6CDFF7978C}"/>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28052" t="16585" r="52746" b="48026"/>
          <a:stretch/>
        </p:blipFill>
        <p:spPr>
          <a:xfrm>
            <a:off x="5627107" y="676086"/>
            <a:ext cx="1121800" cy="1164057"/>
          </a:xfrm>
          <a:prstGeom prst="rect">
            <a:avLst/>
          </a:prstGeom>
        </p:spPr>
      </p:pic>
    </p:spTree>
    <p:extLst>
      <p:ext uri="{BB962C8B-B14F-4D97-AF65-F5344CB8AC3E}">
        <p14:creationId xmlns:p14="http://schemas.microsoft.com/office/powerpoint/2010/main" val="11797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555"/>
            <a:ext cx="11734800" cy="1325563"/>
          </a:xfrm>
        </p:spPr>
        <p:txBody>
          <a:bodyPr>
            <a:normAutofit/>
          </a:bodyPr>
          <a:lstStyle/>
          <a:p>
            <a:r>
              <a:rPr lang="en-GB" sz="2000" b="1" dirty="0">
                <a:solidFill>
                  <a:schemeClr val="bg1"/>
                </a:solidFill>
              </a:rPr>
              <a:t>Talking about present and past (completed)</a:t>
            </a:r>
            <a:br>
              <a:rPr lang="en-GB" sz="2000" b="1" dirty="0">
                <a:solidFill>
                  <a:schemeClr val="bg1"/>
                </a:solidFill>
              </a:rPr>
            </a:br>
            <a:r>
              <a:rPr lang="en-GB" sz="2000" b="1" dirty="0">
                <a:solidFill>
                  <a:schemeClr val="bg1"/>
                </a:solidFill>
              </a:rPr>
              <a:t>events: </a:t>
            </a:r>
            <a:r>
              <a:rPr lang="en-GB" sz="2000" dirty="0">
                <a:solidFill>
                  <a:schemeClr val="bg1"/>
                </a:solidFill>
              </a:rPr>
              <a:t>-</a:t>
            </a:r>
            <a:r>
              <a:rPr lang="en-GB" sz="2000" dirty="0" err="1">
                <a:solidFill>
                  <a:schemeClr val="bg1"/>
                </a:solidFill>
              </a:rPr>
              <a:t>ar</a:t>
            </a:r>
            <a:r>
              <a:rPr lang="en-GB" sz="2000" dirty="0">
                <a:solidFill>
                  <a:schemeClr val="bg1"/>
                </a:solidFill>
              </a:rPr>
              <a:t> &amp; -</a:t>
            </a:r>
            <a:r>
              <a:rPr lang="en-GB" sz="2000" dirty="0" err="1">
                <a:solidFill>
                  <a:schemeClr val="bg1"/>
                </a:solidFill>
              </a:rPr>
              <a:t>ir</a:t>
            </a:r>
            <a:r>
              <a:rPr lang="en-GB" sz="2000" dirty="0">
                <a:solidFill>
                  <a:schemeClr val="bg1"/>
                </a:solidFill>
              </a:rPr>
              <a:t> verbs in 1</a:t>
            </a:r>
            <a:r>
              <a:rPr lang="en-GB" sz="2000" baseline="30000" dirty="0">
                <a:solidFill>
                  <a:schemeClr val="bg1"/>
                </a:solidFill>
              </a:rPr>
              <a:t>st</a:t>
            </a:r>
            <a:r>
              <a:rPr lang="en-GB" sz="2000" dirty="0">
                <a:solidFill>
                  <a:schemeClr val="bg1"/>
                </a:solidFill>
              </a:rPr>
              <a:t> person plural</a:t>
            </a:r>
          </a:p>
        </p:txBody>
      </p:sp>
      <p:sp>
        <p:nvSpPr>
          <p:cNvPr id="5" name="TextBox 4">
            <a:extLst>
              <a:ext uri="{FF2B5EF4-FFF2-40B4-BE49-F238E27FC236}">
                <a16:creationId xmlns:a16="http://schemas.microsoft.com/office/drawing/2014/main" id="{4676FE94-B265-497F-A8CB-BAE0B447E1AF}"/>
              </a:ext>
            </a:extLst>
          </p:cNvPr>
          <p:cNvSpPr txBox="1"/>
          <p:nvPr/>
        </p:nvSpPr>
        <p:spPr>
          <a:xfrm>
            <a:off x="147674" y="4371106"/>
            <a:ext cx="10488000" cy="830997"/>
          </a:xfrm>
          <a:prstGeom prst="rect">
            <a:avLst/>
          </a:prstGeom>
          <a:noFill/>
        </p:spPr>
        <p:txBody>
          <a:bodyPr wrap="square" rtlCol="0">
            <a:spAutoFit/>
          </a:bodyPr>
          <a:lstStyle/>
          <a:p>
            <a:r>
              <a:rPr lang="en-GB" sz="2400" dirty="0">
                <a:solidFill>
                  <a:schemeClr val="accent5">
                    <a:lumMod val="50000"/>
                  </a:schemeClr>
                </a:solidFill>
              </a:rPr>
              <a:t>Time markers (e.g. </a:t>
            </a:r>
            <a:r>
              <a:rPr lang="en-GB" sz="2400" dirty="0" err="1">
                <a:solidFill>
                  <a:schemeClr val="accent5">
                    <a:lumMod val="50000"/>
                  </a:schemeClr>
                </a:solidFill>
              </a:rPr>
              <a:t>generalmente</a:t>
            </a:r>
            <a:r>
              <a:rPr lang="en-GB" sz="2400" dirty="0">
                <a:solidFill>
                  <a:schemeClr val="accent5">
                    <a:lumMod val="50000"/>
                  </a:schemeClr>
                </a:solidFill>
              </a:rPr>
              <a:t>, </a:t>
            </a:r>
            <a:r>
              <a:rPr lang="en-GB" sz="2400" dirty="0" err="1">
                <a:solidFill>
                  <a:schemeClr val="accent5">
                    <a:lumMod val="50000"/>
                  </a:schemeClr>
                </a:solidFill>
              </a:rPr>
              <a:t>ayer</a:t>
            </a:r>
            <a:r>
              <a:rPr lang="en-GB" sz="2400" dirty="0">
                <a:solidFill>
                  <a:schemeClr val="accent5">
                    <a:lumMod val="50000"/>
                  </a:schemeClr>
                </a:solidFill>
              </a:rPr>
              <a:t>) will help you to know </a:t>
            </a:r>
            <a:r>
              <a:rPr lang="en-GB" sz="2400" b="1" i="1" dirty="0">
                <a:solidFill>
                  <a:schemeClr val="accent5">
                    <a:lumMod val="50000"/>
                  </a:schemeClr>
                </a:solidFill>
              </a:rPr>
              <a:t>when</a:t>
            </a:r>
            <a:r>
              <a:rPr lang="en-GB" sz="2400" dirty="0">
                <a:solidFill>
                  <a:schemeClr val="accent5">
                    <a:lumMod val="50000"/>
                  </a:schemeClr>
                </a:solidFill>
              </a:rPr>
              <a:t> the event takes place.</a:t>
            </a:r>
          </a:p>
        </p:txBody>
      </p:sp>
      <p:sp>
        <p:nvSpPr>
          <p:cNvPr id="6" name="TextBox 5">
            <a:extLst>
              <a:ext uri="{FF2B5EF4-FFF2-40B4-BE49-F238E27FC236}">
                <a16:creationId xmlns:a16="http://schemas.microsoft.com/office/drawing/2014/main" id="{80F19D55-DA28-481F-873C-FA76A7BDF6C9}"/>
              </a:ext>
            </a:extLst>
          </p:cNvPr>
          <p:cNvSpPr txBox="1"/>
          <p:nvPr/>
        </p:nvSpPr>
        <p:spPr>
          <a:xfrm>
            <a:off x="147674" y="3338992"/>
            <a:ext cx="12044326" cy="461665"/>
          </a:xfrm>
          <a:prstGeom prst="rect">
            <a:avLst/>
          </a:prstGeom>
          <a:noFill/>
        </p:spPr>
        <p:txBody>
          <a:bodyPr wrap="square" rtlCol="0">
            <a:spAutoFit/>
          </a:bodyPr>
          <a:lstStyle/>
          <a:p>
            <a:r>
              <a:rPr lang="en-GB" sz="2400" dirty="0">
                <a:solidFill>
                  <a:schemeClr val="accent5">
                    <a:lumMod val="50000"/>
                  </a:schemeClr>
                </a:solidFill>
              </a:rPr>
              <a:t>The same verb endings are used for ‘we’ for events completed in the </a:t>
            </a:r>
            <a:r>
              <a:rPr lang="en-GB" sz="2400" b="1" i="1" dirty="0">
                <a:solidFill>
                  <a:schemeClr val="accent5">
                    <a:lumMod val="50000"/>
                  </a:schemeClr>
                </a:solidFill>
              </a:rPr>
              <a:t>past</a:t>
            </a:r>
            <a:r>
              <a:rPr lang="en-GB" sz="2400" dirty="0">
                <a:solidFill>
                  <a:schemeClr val="accent5">
                    <a:lumMod val="50000"/>
                  </a:schemeClr>
                </a:solidFill>
              </a:rPr>
              <a:t>!</a:t>
            </a:r>
            <a:endParaRPr lang="en-GB" sz="2400" b="1" dirty="0">
              <a:solidFill>
                <a:schemeClr val="accent5">
                  <a:lumMod val="50000"/>
                </a:schemeClr>
              </a:solidFill>
            </a:endParaRPr>
          </a:p>
        </p:txBody>
      </p:sp>
      <p:sp>
        <p:nvSpPr>
          <p:cNvPr id="8" name="TextBox 7">
            <a:extLst>
              <a:ext uri="{FF2B5EF4-FFF2-40B4-BE49-F238E27FC236}">
                <a16:creationId xmlns:a16="http://schemas.microsoft.com/office/drawing/2014/main" id="{51417250-2E97-4717-A640-D6B6EC5109A8}"/>
              </a:ext>
            </a:extLst>
          </p:cNvPr>
          <p:cNvSpPr txBox="1"/>
          <p:nvPr/>
        </p:nvSpPr>
        <p:spPr>
          <a:xfrm>
            <a:off x="147674" y="5256495"/>
            <a:ext cx="6480852" cy="461665"/>
          </a:xfrm>
          <a:prstGeom prst="rect">
            <a:avLst/>
          </a:prstGeom>
          <a:noFill/>
        </p:spPr>
        <p:txBody>
          <a:bodyPr wrap="square" rtlCol="0">
            <a:spAutoFit/>
          </a:bodyPr>
          <a:lstStyle/>
          <a:p>
            <a:r>
              <a:rPr lang="en-GB" sz="2400" b="1" dirty="0" err="1">
                <a:solidFill>
                  <a:schemeClr val="accent5">
                    <a:lumMod val="50000"/>
                  </a:schemeClr>
                </a:solidFill>
              </a:rPr>
              <a:t>Generalmente</a:t>
            </a:r>
            <a:r>
              <a:rPr lang="en-GB" sz="2400" b="1" dirty="0">
                <a:solidFill>
                  <a:schemeClr val="accent5">
                    <a:lumMod val="50000"/>
                  </a:schemeClr>
                </a:solidFill>
              </a:rPr>
              <a:t> </a:t>
            </a:r>
            <a:r>
              <a:rPr lang="en-GB" sz="2400" b="1" dirty="0" err="1">
                <a:solidFill>
                  <a:schemeClr val="accent5">
                    <a:lumMod val="50000"/>
                  </a:schemeClr>
                </a:solidFill>
              </a:rPr>
              <a:t>nadamos</a:t>
            </a:r>
            <a:r>
              <a:rPr lang="en-GB" sz="2400" b="1" dirty="0">
                <a:solidFill>
                  <a:schemeClr val="accent5">
                    <a:lumMod val="50000"/>
                  </a:schemeClr>
                </a:solidFill>
              </a:rPr>
              <a:t> por la </a:t>
            </a:r>
            <a:r>
              <a:rPr lang="en-GB" sz="2400" b="1" dirty="0" err="1">
                <a:solidFill>
                  <a:schemeClr val="accent5">
                    <a:lumMod val="50000"/>
                  </a:schemeClr>
                </a:solidFill>
              </a:rPr>
              <a:t>mañana</a:t>
            </a:r>
            <a:r>
              <a:rPr lang="en-GB" sz="2400" dirty="0">
                <a:solidFill>
                  <a:schemeClr val="accent5">
                    <a:lumMod val="50000"/>
                  </a:schemeClr>
                </a:solidFill>
              </a:rPr>
              <a:t>.</a:t>
            </a:r>
          </a:p>
        </p:txBody>
      </p:sp>
      <p:sp>
        <p:nvSpPr>
          <p:cNvPr id="9" name="TextBox 8">
            <a:extLst>
              <a:ext uri="{FF2B5EF4-FFF2-40B4-BE49-F238E27FC236}">
                <a16:creationId xmlns:a16="http://schemas.microsoft.com/office/drawing/2014/main" id="{6E364606-B223-473F-BE6F-F36DB51F8310}"/>
              </a:ext>
            </a:extLst>
          </p:cNvPr>
          <p:cNvSpPr txBox="1"/>
          <p:nvPr/>
        </p:nvSpPr>
        <p:spPr>
          <a:xfrm>
            <a:off x="6673697" y="5249441"/>
            <a:ext cx="5245103" cy="461665"/>
          </a:xfrm>
          <a:prstGeom prst="rect">
            <a:avLst/>
          </a:prstGeom>
          <a:noFill/>
        </p:spPr>
        <p:txBody>
          <a:bodyPr wrap="square" rtlCol="0">
            <a:spAutoFit/>
          </a:bodyPr>
          <a:lstStyle/>
          <a:p>
            <a:r>
              <a:rPr lang="en-GB" sz="2400" i="1" dirty="0">
                <a:solidFill>
                  <a:schemeClr val="accent5">
                    <a:lumMod val="50000"/>
                  </a:schemeClr>
                </a:solidFill>
              </a:rPr>
              <a:t>Normally we swim in the morning.</a:t>
            </a:r>
          </a:p>
        </p:txBody>
      </p:sp>
      <p:sp>
        <p:nvSpPr>
          <p:cNvPr id="13" name="Rectangle 12"/>
          <p:cNvSpPr/>
          <p:nvPr/>
        </p:nvSpPr>
        <p:spPr>
          <a:xfrm>
            <a:off x="147674" y="1728881"/>
            <a:ext cx="12044326" cy="492635"/>
          </a:xfrm>
          <a:prstGeom prst="rect">
            <a:avLst/>
          </a:prstGeom>
        </p:spPr>
        <p:txBody>
          <a:bodyPr wrap="square">
            <a:spAutoFit/>
          </a:bodyPr>
          <a:lstStyle/>
          <a:p>
            <a:pPr>
              <a:lnSpc>
                <a:spcPct val="120000"/>
              </a:lnSpc>
            </a:pPr>
            <a:r>
              <a:rPr lang="en-GB" sz="2400" dirty="0">
                <a:solidFill>
                  <a:schemeClr val="accent5">
                    <a:lumMod val="50000"/>
                  </a:schemeClr>
                </a:solidFill>
              </a:rPr>
              <a:t>To mean ‘</a:t>
            </a:r>
            <a:r>
              <a:rPr lang="en-GB" sz="2400" b="1" dirty="0">
                <a:solidFill>
                  <a:schemeClr val="accent5">
                    <a:lumMod val="50000"/>
                  </a:schemeClr>
                </a:solidFill>
              </a:rPr>
              <a:t>we</a:t>
            </a:r>
            <a:r>
              <a:rPr lang="en-GB" sz="2400" dirty="0">
                <a:solidFill>
                  <a:schemeClr val="accent5">
                    <a:lumMod val="50000"/>
                  </a:schemeClr>
                </a:solidFill>
              </a:rPr>
              <a:t>’ in the </a:t>
            </a:r>
            <a:r>
              <a:rPr lang="en-GB" sz="2400" b="1" i="1" dirty="0">
                <a:solidFill>
                  <a:schemeClr val="accent5">
                    <a:lumMod val="50000"/>
                  </a:schemeClr>
                </a:solidFill>
              </a:rPr>
              <a:t>present </a:t>
            </a:r>
            <a:r>
              <a:rPr lang="en-GB" sz="2400" dirty="0">
                <a:solidFill>
                  <a:schemeClr val="accent5">
                    <a:lumMod val="50000"/>
                  </a:schemeClr>
                </a:solidFill>
              </a:rPr>
              <a:t>with an –</a:t>
            </a:r>
            <a:r>
              <a:rPr lang="en-GB" sz="2400" dirty="0" err="1">
                <a:solidFill>
                  <a:schemeClr val="accent5">
                    <a:lumMod val="50000"/>
                  </a:schemeClr>
                </a:solidFill>
              </a:rPr>
              <a:t>ar</a:t>
            </a:r>
            <a:r>
              <a:rPr lang="en-GB" sz="2400" dirty="0">
                <a:solidFill>
                  <a:schemeClr val="accent5">
                    <a:lumMod val="50000"/>
                  </a:schemeClr>
                </a:solidFill>
              </a:rPr>
              <a:t> verb remove the ‘-</a:t>
            </a:r>
            <a:r>
              <a:rPr lang="en-GB" sz="2400" dirty="0" err="1">
                <a:solidFill>
                  <a:schemeClr val="accent5">
                    <a:lumMod val="50000"/>
                  </a:schemeClr>
                </a:solidFill>
              </a:rPr>
              <a:t>ar</a:t>
            </a:r>
            <a:r>
              <a:rPr lang="en-GB" sz="2400" dirty="0">
                <a:solidFill>
                  <a:schemeClr val="accent5">
                    <a:lumMod val="50000"/>
                  </a:schemeClr>
                </a:solidFill>
              </a:rPr>
              <a:t>’ and add _______.</a:t>
            </a:r>
            <a:endParaRPr lang="en-US" sz="2400" dirty="0">
              <a:solidFill>
                <a:schemeClr val="accent5">
                  <a:lumMod val="50000"/>
                </a:schemeClr>
              </a:solidFill>
            </a:endParaRPr>
          </a:p>
        </p:txBody>
      </p:sp>
      <p:sp>
        <p:nvSpPr>
          <p:cNvPr id="14" name="TextBox 13">
            <a:extLst>
              <a:ext uri="{FF2B5EF4-FFF2-40B4-BE49-F238E27FC236}">
                <a16:creationId xmlns:a16="http://schemas.microsoft.com/office/drawing/2014/main" id="{EADE5C45-7FA9-4FEF-8004-6083D19618AA}"/>
              </a:ext>
            </a:extLst>
          </p:cNvPr>
          <p:cNvSpPr txBox="1"/>
          <p:nvPr/>
        </p:nvSpPr>
        <p:spPr>
          <a:xfrm>
            <a:off x="10719709" y="1703870"/>
            <a:ext cx="1186429" cy="461665"/>
          </a:xfrm>
          <a:prstGeom prst="rect">
            <a:avLst/>
          </a:prstGeom>
          <a:noFill/>
        </p:spPr>
        <p:txBody>
          <a:bodyPr wrap="square" rtlCol="0">
            <a:spAutoFit/>
          </a:bodyPr>
          <a:lstStyle/>
          <a:p>
            <a:r>
              <a:rPr lang="en-GB" sz="2400" b="1" dirty="0">
                <a:solidFill>
                  <a:srgbClr val="EE6000"/>
                </a:solidFill>
              </a:rPr>
              <a:t>-</a:t>
            </a:r>
            <a:r>
              <a:rPr lang="en-GB" sz="2400" b="1" dirty="0" err="1">
                <a:solidFill>
                  <a:srgbClr val="EE6000"/>
                </a:solidFill>
              </a:rPr>
              <a:t>amos</a:t>
            </a:r>
            <a:endParaRPr lang="en-GB" sz="2400" b="1" dirty="0">
              <a:solidFill>
                <a:srgbClr val="EE6000"/>
              </a:solidFill>
            </a:endParaRPr>
          </a:p>
        </p:txBody>
      </p:sp>
      <p:sp>
        <p:nvSpPr>
          <p:cNvPr id="15" name="TextBox 14">
            <a:extLst>
              <a:ext uri="{FF2B5EF4-FFF2-40B4-BE49-F238E27FC236}">
                <a16:creationId xmlns:a16="http://schemas.microsoft.com/office/drawing/2014/main" id="{51417250-2E97-4717-A640-D6B6EC5109A8}"/>
              </a:ext>
            </a:extLst>
          </p:cNvPr>
          <p:cNvSpPr txBox="1"/>
          <p:nvPr/>
        </p:nvSpPr>
        <p:spPr>
          <a:xfrm>
            <a:off x="147674" y="5772551"/>
            <a:ext cx="5926667" cy="461665"/>
          </a:xfrm>
          <a:prstGeom prst="rect">
            <a:avLst/>
          </a:prstGeom>
          <a:noFill/>
        </p:spPr>
        <p:txBody>
          <a:bodyPr wrap="square" rtlCol="0">
            <a:spAutoFit/>
          </a:bodyPr>
          <a:lstStyle/>
          <a:p>
            <a:r>
              <a:rPr lang="en-GB" sz="2400" b="1" dirty="0">
                <a:solidFill>
                  <a:schemeClr val="accent5">
                    <a:lumMod val="50000"/>
                  </a:schemeClr>
                </a:solidFill>
              </a:rPr>
              <a:t>Ayer </a:t>
            </a:r>
            <a:r>
              <a:rPr lang="en-GB" sz="2400" b="1" dirty="0" err="1">
                <a:solidFill>
                  <a:schemeClr val="accent5">
                    <a:lumMod val="50000"/>
                  </a:schemeClr>
                </a:solidFill>
              </a:rPr>
              <a:t>dormimos</a:t>
            </a:r>
            <a:r>
              <a:rPr lang="en-GB" sz="2400" b="1" dirty="0">
                <a:solidFill>
                  <a:schemeClr val="accent5">
                    <a:lumMod val="50000"/>
                  </a:schemeClr>
                </a:solidFill>
              </a:rPr>
              <a:t> </a:t>
            </a:r>
            <a:r>
              <a:rPr lang="en-GB" sz="2400" b="1" dirty="0" err="1">
                <a:solidFill>
                  <a:schemeClr val="accent5">
                    <a:lumMod val="50000"/>
                  </a:schemeClr>
                </a:solidFill>
              </a:rPr>
              <a:t>muchas</a:t>
            </a:r>
            <a:r>
              <a:rPr lang="en-GB" sz="2400" b="1" dirty="0">
                <a:solidFill>
                  <a:schemeClr val="accent5">
                    <a:lumMod val="50000"/>
                  </a:schemeClr>
                </a:solidFill>
              </a:rPr>
              <a:t> horas</a:t>
            </a:r>
            <a:r>
              <a:rPr lang="en-GB" sz="2400" dirty="0">
                <a:solidFill>
                  <a:schemeClr val="accent5">
                    <a:lumMod val="50000"/>
                  </a:schemeClr>
                </a:solidFill>
              </a:rPr>
              <a:t>.</a:t>
            </a:r>
          </a:p>
        </p:txBody>
      </p:sp>
      <p:sp>
        <p:nvSpPr>
          <p:cNvPr id="16" name="Rounded Rectangle 15"/>
          <p:cNvSpPr/>
          <p:nvPr/>
        </p:nvSpPr>
        <p:spPr>
          <a:xfrm>
            <a:off x="156803" y="5243397"/>
            <a:ext cx="2272476" cy="461665"/>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147674" y="5785083"/>
            <a:ext cx="842353" cy="461665"/>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E364606-B223-473F-BE6F-F36DB51F8310}"/>
              </a:ext>
            </a:extLst>
          </p:cNvPr>
          <p:cNvSpPr txBox="1"/>
          <p:nvPr/>
        </p:nvSpPr>
        <p:spPr>
          <a:xfrm>
            <a:off x="6649156" y="5779787"/>
            <a:ext cx="5486403" cy="461665"/>
          </a:xfrm>
          <a:prstGeom prst="rect">
            <a:avLst/>
          </a:prstGeom>
          <a:noFill/>
        </p:spPr>
        <p:txBody>
          <a:bodyPr wrap="square" rtlCol="0">
            <a:spAutoFit/>
          </a:bodyPr>
          <a:lstStyle/>
          <a:p>
            <a:r>
              <a:rPr lang="en-GB" sz="2400" i="1" dirty="0">
                <a:solidFill>
                  <a:schemeClr val="accent5">
                    <a:lumMod val="50000"/>
                  </a:schemeClr>
                </a:solidFill>
              </a:rPr>
              <a:t>Yesterday we slept many hours.</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47768" y="258166"/>
            <a:ext cx="15803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3" name="Rectangle 12">
            <a:extLst>
              <a:ext uri="{FF2B5EF4-FFF2-40B4-BE49-F238E27FC236}">
                <a16:creationId xmlns:a16="http://schemas.microsoft.com/office/drawing/2014/main" id="{3A25AA54-7978-E346-81C5-7BFED5EDD55B}"/>
              </a:ext>
            </a:extLst>
          </p:cNvPr>
          <p:cNvSpPr/>
          <p:nvPr/>
        </p:nvSpPr>
        <p:spPr>
          <a:xfrm>
            <a:off x="147674" y="2275908"/>
            <a:ext cx="11697433" cy="492635"/>
          </a:xfrm>
          <a:prstGeom prst="rect">
            <a:avLst/>
          </a:prstGeom>
        </p:spPr>
        <p:txBody>
          <a:bodyPr wrap="none">
            <a:spAutoFit/>
          </a:bodyPr>
          <a:lstStyle/>
          <a:p>
            <a:pPr>
              <a:lnSpc>
                <a:spcPct val="120000"/>
              </a:lnSpc>
            </a:pPr>
            <a:r>
              <a:rPr lang="en-GB" sz="2400" dirty="0">
                <a:solidFill>
                  <a:schemeClr val="accent5">
                    <a:lumMod val="50000"/>
                  </a:schemeClr>
                </a:solidFill>
              </a:rPr>
              <a:t>To mean ‘</a:t>
            </a:r>
            <a:r>
              <a:rPr lang="en-GB" sz="2400" b="1" dirty="0">
                <a:solidFill>
                  <a:schemeClr val="accent5">
                    <a:lumMod val="50000"/>
                  </a:schemeClr>
                </a:solidFill>
              </a:rPr>
              <a:t>we</a:t>
            </a:r>
            <a:r>
              <a:rPr lang="en-GB" sz="2400" dirty="0">
                <a:solidFill>
                  <a:schemeClr val="accent5">
                    <a:lumMod val="50000"/>
                  </a:schemeClr>
                </a:solidFill>
              </a:rPr>
              <a:t>’ in the </a:t>
            </a:r>
            <a:r>
              <a:rPr lang="en-GB" sz="2400" b="1" i="1" dirty="0">
                <a:solidFill>
                  <a:schemeClr val="accent5">
                    <a:lumMod val="50000"/>
                  </a:schemeClr>
                </a:solidFill>
              </a:rPr>
              <a:t>present </a:t>
            </a:r>
            <a:r>
              <a:rPr lang="en-GB" sz="2400" dirty="0">
                <a:solidFill>
                  <a:schemeClr val="accent5">
                    <a:lumMod val="50000"/>
                  </a:schemeClr>
                </a:solidFill>
              </a:rPr>
              <a:t>with an –</a:t>
            </a:r>
            <a:r>
              <a:rPr lang="en-GB" sz="2400" dirty="0" err="1">
                <a:solidFill>
                  <a:schemeClr val="accent5">
                    <a:lumMod val="50000"/>
                  </a:schemeClr>
                </a:solidFill>
              </a:rPr>
              <a:t>ir</a:t>
            </a:r>
            <a:r>
              <a:rPr lang="en-GB" sz="2400" dirty="0">
                <a:solidFill>
                  <a:schemeClr val="accent5">
                    <a:lumMod val="50000"/>
                  </a:schemeClr>
                </a:solidFill>
              </a:rPr>
              <a:t> verb remove the ‘-</a:t>
            </a:r>
            <a:r>
              <a:rPr lang="en-GB" sz="2400" dirty="0" err="1">
                <a:solidFill>
                  <a:schemeClr val="accent5">
                    <a:lumMod val="50000"/>
                  </a:schemeClr>
                </a:solidFill>
              </a:rPr>
              <a:t>ir</a:t>
            </a:r>
            <a:r>
              <a:rPr lang="en-GB" sz="2400" dirty="0">
                <a:solidFill>
                  <a:schemeClr val="accent5">
                    <a:lumMod val="50000"/>
                  </a:schemeClr>
                </a:solidFill>
              </a:rPr>
              <a:t>’ and add _______.</a:t>
            </a:r>
            <a:endParaRPr lang="en-US" sz="2400" dirty="0">
              <a:solidFill>
                <a:schemeClr val="accent5">
                  <a:lumMod val="50000"/>
                </a:schemeClr>
              </a:solidFill>
            </a:endParaRPr>
          </a:p>
        </p:txBody>
      </p:sp>
      <p:sp>
        <p:nvSpPr>
          <p:cNvPr id="24" name="TextBox 13">
            <a:extLst>
              <a:ext uri="{FF2B5EF4-FFF2-40B4-BE49-F238E27FC236}">
                <a16:creationId xmlns:a16="http://schemas.microsoft.com/office/drawing/2014/main" id="{6C53BC3B-5A11-3A4A-933E-C502AA91B5C7}"/>
              </a:ext>
            </a:extLst>
          </p:cNvPr>
          <p:cNvSpPr txBox="1"/>
          <p:nvPr/>
        </p:nvSpPr>
        <p:spPr>
          <a:xfrm>
            <a:off x="10475652" y="2286823"/>
            <a:ext cx="1186429" cy="461665"/>
          </a:xfrm>
          <a:prstGeom prst="rect">
            <a:avLst/>
          </a:prstGeom>
          <a:noFill/>
        </p:spPr>
        <p:txBody>
          <a:bodyPr wrap="square" rtlCol="0">
            <a:spAutoFit/>
          </a:bodyPr>
          <a:lstStyle/>
          <a:p>
            <a:r>
              <a:rPr lang="en-GB" sz="2400" b="1" dirty="0">
                <a:solidFill>
                  <a:srgbClr val="EE6000"/>
                </a:solidFill>
              </a:rPr>
              <a:t>-</a:t>
            </a:r>
            <a:r>
              <a:rPr lang="en-GB" sz="2400" b="1" dirty="0" err="1">
                <a:solidFill>
                  <a:srgbClr val="EE6000"/>
                </a:solidFill>
              </a:rPr>
              <a:t>imos</a:t>
            </a:r>
            <a:endParaRPr lang="en-GB" sz="2400" b="1" dirty="0">
              <a:solidFill>
                <a:srgbClr val="EE6000"/>
              </a:solidFill>
            </a:endParaRPr>
          </a:p>
        </p:txBody>
      </p:sp>
      <p:sp>
        <p:nvSpPr>
          <p:cNvPr id="26" name="Google Shape;235;p5">
            <a:extLst>
              <a:ext uri="{FF2B5EF4-FFF2-40B4-BE49-F238E27FC236}">
                <a16:creationId xmlns:a16="http://schemas.microsoft.com/office/drawing/2014/main" id="{DCF9D3CE-77AC-8F4F-ADE3-30B16EDCB6C5}"/>
              </a:ext>
            </a:extLst>
          </p:cNvPr>
          <p:cNvSpPr txBox="1"/>
          <p:nvPr/>
        </p:nvSpPr>
        <p:spPr>
          <a:xfrm>
            <a:off x="147674" y="1212865"/>
            <a:ext cx="11719828" cy="461624"/>
          </a:xfrm>
          <a:prstGeom prst="rect">
            <a:avLst/>
          </a:prstGeom>
          <a:noFill/>
          <a:ln>
            <a:noFill/>
          </a:ln>
        </p:spPr>
        <p:txBody>
          <a:bodyPr spcFirstLastPara="1" wrap="square" lIns="91425" tIns="45700" rIns="91425" bIns="45700" anchor="t" anchorCtr="0">
            <a:spAutoFit/>
          </a:bodyPr>
          <a:lstStyle/>
          <a:p>
            <a:pPr>
              <a:buClr>
                <a:srgbClr val="002060"/>
              </a:buClr>
              <a:buSzPts val="2800"/>
            </a:pPr>
            <a:r>
              <a:rPr lang="en-GB" sz="2400" b="0" i="0" u="none" strike="noStrike" cap="none" dirty="0">
                <a:solidFill>
                  <a:schemeClr val="accent5">
                    <a:lumMod val="50000"/>
                  </a:schemeClr>
                </a:solidFill>
                <a:latin typeface="Century Gothic"/>
                <a:ea typeface="Century Gothic"/>
                <a:cs typeface="Century Gothic"/>
                <a:sym typeface="Century Gothic"/>
              </a:rPr>
              <a:t>Remember that </a:t>
            </a:r>
            <a:r>
              <a:rPr lang="en-GB" sz="2400" dirty="0">
                <a:solidFill>
                  <a:schemeClr val="accent5">
                    <a:lumMod val="50000"/>
                  </a:schemeClr>
                </a:solidFill>
                <a:latin typeface="Century Gothic"/>
                <a:ea typeface="Century Gothic"/>
                <a:cs typeface="Century Gothic"/>
                <a:sym typeface="Century Gothic"/>
              </a:rPr>
              <a:t>s</a:t>
            </a:r>
            <a:r>
              <a:rPr lang="en-GB" sz="2400" b="0" i="0" u="none" strike="noStrike" cap="none" dirty="0">
                <a:solidFill>
                  <a:schemeClr val="accent5">
                    <a:lumMod val="50000"/>
                  </a:schemeClr>
                </a:solidFill>
                <a:latin typeface="Century Gothic"/>
                <a:ea typeface="Century Gothic"/>
                <a:cs typeface="Century Gothic"/>
                <a:sym typeface="Century Gothic"/>
              </a:rPr>
              <a:t>ome Spanish infinitives end in –</a:t>
            </a:r>
            <a:r>
              <a:rPr lang="en-GB" sz="2400" b="1" dirty="0" err="1">
                <a:solidFill>
                  <a:schemeClr val="accent5">
                    <a:lumMod val="50000"/>
                  </a:schemeClr>
                </a:solidFill>
                <a:latin typeface="Century Gothic"/>
                <a:ea typeface="Century Gothic"/>
                <a:cs typeface="Century Gothic"/>
                <a:sym typeface="Century Gothic"/>
              </a:rPr>
              <a:t>a</a:t>
            </a:r>
            <a:r>
              <a:rPr lang="en-GB" sz="2400" b="1" i="0" u="none" strike="noStrike" cap="none" dirty="0" err="1">
                <a:solidFill>
                  <a:schemeClr val="accent5">
                    <a:lumMod val="50000"/>
                  </a:schemeClr>
                </a:solidFill>
                <a:latin typeface="Century Gothic"/>
                <a:ea typeface="Century Gothic"/>
                <a:cs typeface="Century Gothic"/>
                <a:sym typeface="Century Gothic"/>
              </a:rPr>
              <a:t>r</a:t>
            </a:r>
            <a:r>
              <a:rPr lang="en-GB" sz="2400" dirty="0">
                <a:solidFill>
                  <a:schemeClr val="accent5">
                    <a:lumMod val="50000"/>
                  </a:schemeClr>
                </a:solidFill>
                <a:latin typeface="Century Gothic"/>
                <a:ea typeface="Century Gothic"/>
                <a:cs typeface="Century Gothic"/>
                <a:sym typeface="Century Gothic"/>
              </a:rPr>
              <a:t>, others in </a:t>
            </a:r>
            <a:r>
              <a:rPr lang="en-GB" sz="2400" b="1" dirty="0">
                <a:solidFill>
                  <a:schemeClr val="accent5">
                    <a:lumMod val="50000"/>
                  </a:schemeClr>
                </a:solidFill>
                <a:latin typeface="Century Gothic"/>
                <a:ea typeface="Century Gothic"/>
                <a:cs typeface="Century Gothic"/>
                <a:sym typeface="Century Gothic"/>
              </a:rPr>
              <a:t>–</a:t>
            </a:r>
            <a:r>
              <a:rPr lang="en-GB" sz="2400" b="1" dirty="0" err="1">
                <a:solidFill>
                  <a:schemeClr val="accent5">
                    <a:lumMod val="50000"/>
                  </a:schemeClr>
                </a:solidFill>
                <a:latin typeface="Century Gothic"/>
                <a:ea typeface="Century Gothic"/>
                <a:cs typeface="Century Gothic"/>
                <a:sym typeface="Century Gothic"/>
              </a:rPr>
              <a:t>ir.</a:t>
            </a:r>
            <a:r>
              <a:rPr lang="en-GB" sz="2400" dirty="0">
                <a:solidFill>
                  <a:schemeClr val="accent5">
                    <a:lumMod val="50000"/>
                  </a:schemeClr>
                </a:solidFill>
                <a:latin typeface="Century Gothic"/>
                <a:ea typeface="Century Gothic"/>
                <a:cs typeface="Century Gothic"/>
                <a:sym typeface="Century Gothic"/>
              </a:rPr>
              <a:t> </a:t>
            </a:r>
            <a:endParaRPr lang="en-GB" sz="2400" dirty="0">
              <a:solidFill>
                <a:schemeClr val="accent5">
                  <a:lumMod val="50000"/>
                </a:schemeClr>
              </a:solidFill>
            </a:endParaRPr>
          </a:p>
        </p:txBody>
      </p:sp>
      <p:sp>
        <p:nvSpPr>
          <p:cNvPr id="27" name="TextBox 26">
            <a:extLst>
              <a:ext uri="{FF2B5EF4-FFF2-40B4-BE49-F238E27FC236}">
                <a16:creationId xmlns:a16="http://schemas.microsoft.com/office/drawing/2014/main" id="{6E94AAA5-6DF7-5940-8088-EEC47A4BF2F7}"/>
              </a:ext>
            </a:extLst>
          </p:cNvPr>
          <p:cNvSpPr txBox="1"/>
          <p:nvPr/>
        </p:nvSpPr>
        <p:spPr>
          <a:xfrm>
            <a:off x="147674" y="2822935"/>
            <a:ext cx="7021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cs typeface="Arial"/>
                <a:sym typeface="Arial"/>
              </a:rPr>
              <a:t>nad</a:t>
            </a:r>
            <a:r>
              <a:rPr lang="en-GB" sz="2400" b="1" dirty="0" err="1">
                <a:solidFill>
                  <a:srgbClr val="E25B00"/>
                </a:solidFill>
                <a:latin typeface="Century Gothic" panose="020B0502020202020204" pitchFamily="34" charset="0"/>
                <a:cs typeface="Arial"/>
                <a:sym typeface="Arial"/>
              </a:rPr>
              <a:t>amos</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a:t>
            </a: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___________</a:t>
            </a:r>
          </a:p>
        </p:txBody>
      </p:sp>
      <p:sp>
        <p:nvSpPr>
          <p:cNvPr id="28" name="Rectangle 29">
            <a:extLst>
              <a:ext uri="{FF2B5EF4-FFF2-40B4-BE49-F238E27FC236}">
                <a16:creationId xmlns:a16="http://schemas.microsoft.com/office/drawing/2014/main" id="{A19A03D6-C208-534C-9A79-FC740F2C439D}"/>
              </a:ext>
            </a:extLst>
          </p:cNvPr>
          <p:cNvSpPr/>
          <p:nvPr/>
        </p:nvSpPr>
        <p:spPr>
          <a:xfrm>
            <a:off x="2136583" y="2792204"/>
            <a:ext cx="145264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we swim</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endParaRPr>
          </a:p>
        </p:txBody>
      </p:sp>
      <p:sp>
        <p:nvSpPr>
          <p:cNvPr id="29" name="TextBox 26">
            <a:extLst>
              <a:ext uri="{FF2B5EF4-FFF2-40B4-BE49-F238E27FC236}">
                <a16:creationId xmlns:a16="http://schemas.microsoft.com/office/drawing/2014/main" id="{0B2FE239-AE86-4B4F-8DAD-29E53F930D84}"/>
              </a:ext>
            </a:extLst>
          </p:cNvPr>
          <p:cNvSpPr txBox="1"/>
          <p:nvPr/>
        </p:nvSpPr>
        <p:spPr>
          <a:xfrm>
            <a:off x="6197434" y="2820294"/>
            <a:ext cx="7021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cs typeface="Arial"/>
                <a:sym typeface="Arial"/>
              </a:rPr>
              <a:t>dorm</a:t>
            </a:r>
            <a:r>
              <a:rPr lang="en-GB" sz="2400" b="1" dirty="0" err="1">
                <a:solidFill>
                  <a:srgbClr val="E25B00"/>
                </a:solidFill>
                <a:latin typeface="Century Gothic" panose="020B0502020202020204" pitchFamily="34" charset="0"/>
                <a:cs typeface="Arial"/>
                <a:sym typeface="Arial"/>
              </a:rPr>
              <a:t>imos</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a:t>
            </a: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___________</a:t>
            </a:r>
          </a:p>
        </p:txBody>
      </p:sp>
      <p:sp>
        <p:nvSpPr>
          <p:cNvPr id="30" name="Rectangle 29">
            <a:extLst>
              <a:ext uri="{FF2B5EF4-FFF2-40B4-BE49-F238E27FC236}">
                <a16:creationId xmlns:a16="http://schemas.microsoft.com/office/drawing/2014/main" id="{C7C8F10C-4BBC-1140-AFEA-3A27775E3DF7}"/>
              </a:ext>
            </a:extLst>
          </p:cNvPr>
          <p:cNvSpPr/>
          <p:nvPr/>
        </p:nvSpPr>
        <p:spPr>
          <a:xfrm>
            <a:off x="8242262" y="2787662"/>
            <a:ext cx="15183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we sleep</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endParaRPr>
          </a:p>
        </p:txBody>
      </p:sp>
      <p:sp>
        <p:nvSpPr>
          <p:cNvPr id="31" name="TextBox 26">
            <a:extLst>
              <a:ext uri="{FF2B5EF4-FFF2-40B4-BE49-F238E27FC236}">
                <a16:creationId xmlns:a16="http://schemas.microsoft.com/office/drawing/2014/main" id="{18B932A9-0EEF-9749-BD95-2505FB900013}"/>
              </a:ext>
            </a:extLst>
          </p:cNvPr>
          <p:cNvSpPr txBox="1"/>
          <p:nvPr/>
        </p:nvSpPr>
        <p:spPr>
          <a:xfrm>
            <a:off x="147674" y="3855049"/>
            <a:ext cx="7021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cs typeface="Arial"/>
                <a:sym typeface="Arial"/>
              </a:rPr>
              <a:t>nad</a:t>
            </a:r>
            <a:r>
              <a:rPr lang="en-GB" sz="2400" b="1" dirty="0" err="1">
                <a:solidFill>
                  <a:srgbClr val="E25B00"/>
                </a:solidFill>
                <a:latin typeface="Century Gothic" panose="020B0502020202020204" pitchFamily="34" charset="0"/>
                <a:cs typeface="Arial"/>
                <a:sym typeface="Arial"/>
              </a:rPr>
              <a:t>amos</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a:t>
            </a: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___________</a:t>
            </a:r>
          </a:p>
        </p:txBody>
      </p:sp>
      <p:sp>
        <p:nvSpPr>
          <p:cNvPr id="32" name="Rectangle 29">
            <a:extLst>
              <a:ext uri="{FF2B5EF4-FFF2-40B4-BE49-F238E27FC236}">
                <a16:creationId xmlns:a16="http://schemas.microsoft.com/office/drawing/2014/main" id="{8717DF8F-C3A8-584D-9A3D-E64168025DFA}"/>
              </a:ext>
            </a:extLst>
          </p:cNvPr>
          <p:cNvSpPr/>
          <p:nvPr/>
        </p:nvSpPr>
        <p:spPr>
          <a:xfrm>
            <a:off x="2125043" y="3800657"/>
            <a:ext cx="16017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we swam</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endParaRPr>
          </a:p>
        </p:txBody>
      </p:sp>
      <p:sp>
        <p:nvSpPr>
          <p:cNvPr id="33" name="TextBox 26">
            <a:extLst>
              <a:ext uri="{FF2B5EF4-FFF2-40B4-BE49-F238E27FC236}">
                <a16:creationId xmlns:a16="http://schemas.microsoft.com/office/drawing/2014/main" id="{4EE77B69-FBE2-024A-AD93-E03C61C26CF6}"/>
              </a:ext>
            </a:extLst>
          </p:cNvPr>
          <p:cNvSpPr txBox="1"/>
          <p:nvPr/>
        </p:nvSpPr>
        <p:spPr>
          <a:xfrm>
            <a:off x="6248397" y="3833314"/>
            <a:ext cx="7021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cs typeface="Arial"/>
                <a:sym typeface="Arial"/>
              </a:rPr>
              <a:t>dorm</a:t>
            </a:r>
            <a:r>
              <a:rPr lang="en-GB" sz="2400" b="1" dirty="0" err="1">
                <a:solidFill>
                  <a:srgbClr val="E25B00"/>
                </a:solidFill>
                <a:latin typeface="Century Gothic" panose="020B0502020202020204" pitchFamily="34" charset="0"/>
                <a:cs typeface="Arial"/>
                <a:sym typeface="Arial"/>
              </a:rPr>
              <a:t>imos</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a:t>
            </a:r>
            <a:r>
              <a:rPr kumimoji="0" lang="en-GB" sz="2400" b="0" i="0" u="none" strike="noStrike" kern="1200" cap="none" spc="0" normalizeH="0" baseline="0" noProof="0" dirty="0">
                <a:ln>
                  <a:noFill/>
                </a:ln>
                <a:solidFill>
                  <a:srgbClr val="E25B00"/>
                </a:solidFill>
                <a:effectLst/>
                <a:uLnTx/>
                <a:uFillTx/>
                <a:latin typeface="Century Gothic" panose="020B0502020202020204" pitchFamily="34" charset="0"/>
                <a:cs typeface="Arial"/>
                <a:sym typeface="Arial"/>
              </a:rPr>
              <a:t>=</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cs typeface="Arial"/>
                <a:sym typeface="Arial"/>
              </a:rPr>
              <a:t> ___________</a:t>
            </a:r>
          </a:p>
        </p:txBody>
      </p:sp>
      <p:sp>
        <p:nvSpPr>
          <p:cNvPr id="34" name="Rectangle 29">
            <a:extLst>
              <a:ext uri="{FF2B5EF4-FFF2-40B4-BE49-F238E27FC236}">
                <a16:creationId xmlns:a16="http://schemas.microsoft.com/office/drawing/2014/main" id="{9BAD2CA4-ADD6-524B-92CE-88FDEDA8CBF2}"/>
              </a:ext>
            </a:extLst>
          </p:cNvPr>
          <p:cNvSpPr/>
          <p:nvPr/>
        </p:nvSpPr>
        <p:spPr>
          <a:xfrm>
            <a:off x="8252266" y="3800657"/>
            <a:ext cx="142218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we slept</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7590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3" grpId="0"/>
      <p:bldP spid="14" grpId="0"/>
      <p:bldP spid="15" grpId="0"/>
      <p:bldP spid="16" grpId="0" animBg="1"/>
      <p:bldP spid="17" grpId="0" animBg="1"/>
      <p:bldP spid="18" grpId="0"/>
      <p:bldP spid="23" grpId="0"/>
      <p:bldP spid="24" grpId="0"/>
      <p:bldP spid="26" grpId="0"/>
      <p:bldP spid="27" grpId="0"/>
      <p:bldP spid="28" grpId="0"/>
      <p:bldP spid="29" grpId="0"/>
      <p:bldP spid="30" grpId="0"/>
      <p:bldP spid="31" grpId="0"/>
      <p:bldP spid="32"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200" b="1" dirty="0">
                <a:solidFill>
                  <a:schemeClr val="bg1"/>
                </a:solidFill>
              </a:rPr>
              <a:t>Saying who or what receives the action </a:t>
            </a:r>
            <a:br>
              <a:rPr lang="en-GB" sz="2200" b="1" dirty="0">
                <a:solidFill>
                  <a:schemeClr val="bg1"/>
                </a:solidFill>
              </a:rPr>
            </a:br>
            <a:r>
              <a:rPr lang="en-GB" sz="2200" dirty="0">
                <a:solidFill>
                  <a:schemeClr val="bg1"/>
                </a:solidFill>
              </a:rPr>
              <a:t>using ‘los’ in object-first sentences</a:t>
            </a:r>
            <a:endParaRPr lang="en-GB" sz="2200" b="1" dirty="0">
              <a:solidFill>
                <a:schemeClr val="bg1"/>
              </a:solidFill>
            </a:endParaRPr>
          </a:p>
        </p:txBody>
      </p:sp>
      <p:sp>
        <p:nvSpPr>
          <p:cNvPr id="3" name="Rectangle 2"/>
          <p:cNvSpPr/>
          <p:nvPr/>
        </p:nvSpPr>
        <p:spPr>
          <a:xfrm>
            <a:off x="314220" y="1201989"/>
            <a:ext cx="11212032" cy="523220"/>
          </a:xfrm>
          <a:prstGeom prst="rect">
            <a:avLst/>
          </a:prstGeom>
        </p:spPr>
        <p:txBody>
          <a:bodyPr wrap="square">
            <a:spAutoFit/>
          </a:bodyPr>
          <a:lstStyle/>
          <a:p>
            <a:pPr lvl="0">
              <a:spcAft>
                <a:spcPts val="800"/>
              </a:spcAft>
              <a:defRPr/>
            </a:pPr>
            <a:r>
              <a:rPr lang="en-GB" sz="2800" dirty="0">
                <a:solidFill>
                  <a:schemeClr val="accent5">
                    <a:lumMod val="50000"/>
                  </a:schemeClr>
                </a:solidFill>
                <a:latin typeface="Century Gothic" panose="020B0502020202020204" pitchFamily="34" charset="0"/>
                <a:ea typeface="Calibri" panose="020F0502020204030204" pitchFamily="34" charset="0"/>
              </a:rPr>
              <a:t>To mean </a:t>
            </a:r>
            <a:r>
              <a:rPr lang="en-GB" sz="2800" b="1" dirty="0">
                <a:solidFill>
                  <a:schemeClr val="accent5">
                    <a:lumMod val="50000"/>
                  </a:schemeClr>
                </a:solidFill>
                <a:latin typeface="Century Gothic" panose="020B0502020202020204" pitchFamily="34" charset="0"/>
                <a:ea typeface="Calibri" panose="020F0502020204030204" pitchFamily="34" charset="0"/>
              </a:rPr>
              <a:t>‘them’ </a:t>
            </a:r>
            <a:r>
              <a:rPr lang="en-GB" sz="2800" dirty="0">
                <a:solidFill>
                  <a:schemeClr val="accent5">
                    <a:lumMod val="50000"/>
                  </a:schemeClr>
                </a:solidFill>
                <a:latin typeface="Century Gothic" panose="020B0502020202020204" pitchFamily="34" charset="0"/>
                <a:ea typeface="Calibri" panose="020F0502020204030204" pitchFamily="34" charset="0"/>
              </a:rPr>
              <a:t>referring to masculine objects in plural, use ____.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0" name="TextBox 9"/>
          <p:cNvSpPr txBox="1"/>
          <p:nvPr/>
        </p:nvSpPr>
        <p:spPr>
          <a:xfrm>
            <a:off x="4563348" y="1950355"/>
            <a:ext cx="7305208" cy="6582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We look for </a:t>
            </a:r>
            <a:r>
              <a:rPr kumimoji="0" lang="en-GB" sz="2800" b="0" i="0" u="sng" strike="noStrike" kern="1200" cap="none" spc="0" normalizeH="0" noProof="0" dirty="0">
                <a:ln>
                  <a:noFill/>
                </a:ln>
                <a:solidFill>
                  <a:schemeClr val="accent5">
                    <a:lumMod val="50000"/>
                  </a:schemeClr>
                </a:solidFill>
                <a:effectLst/>
                <a:uLnTx/>
                <a:uFillTx/>
                <a:latin typeface="Century Gothic" panose="020B0502020202020204" pitchFamily="34" charset="0"/>
                <a:ea typeface="+mn-ea"/>
              </a:rPr>
              <a:t>some gifts</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rPr>
              <a:t>.</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3024487" y="2821868"/>
            <a:ext cx="7305208" cy="6582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We</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rPr>
              <a:t> look for</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lang="en-GB" sz="2800" u="sng" dirty="0">
                <a:solidFill>
                  <a:schemeClr val="accent5">
                    <a:lumMod val="50000"/>
                  </a:schemeClr>
                </a:solidFill>
                <a:latin typeface="Century Gothic" panose="020B0502020202020204" pitchFamily="34" charset="0"/>
              </a:rPr>
              <a:t>them</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6" name="Rectangle 5"/>
          <p:cNvSpPr/>
          <p:nvPr/>
        </p:nvSpPr>
        <p:spPr>
          <a:xfrm>
            <a:off x="314220" y="2079448"/>
            <a:ext cx="6097118" cy="523220"/>
          </a:xfrm>
          <a:prstGeom prst="rect">
            <a:avLst/>
          </a:prstGeom>
        </p:spPr>
        <p:txBody>
          <a:bodyPr wrap="square">
            <a:spAutoFit/>
          </a:bodyPr>
          <a:lstStyle/>
          <a:p>
            <a:pPr lvl="0">
              <a:spcAft>
                <a:spcPts val="800"/>
              </a:spcAft>
              <a:defRPr/>
            </a:pPr>
            <a:r>
              <a:rPr lang="en-GB" sz="2800" dirty="0" err="1">
                <a:solidFill>
                  <a:schemeClr val="accent5">
                    <a:lumMod val="50000"/>
                  </a:schemeClr>
                </a:solidFill>
                <a:latin typeface="Century Gothic" panose="020B0502020202020204" pitchFamily="34" charset="0"/>
                <a:ea typeface="Calibri" panose="020F0502020204030204" pitchFamily="34" charset="0"/>
              </a:rPr>
              <a:t>Buscamos</a:t>
            </a:r>
            <a:r>
              <a:rPr lang="en-GB" sz="2800" dirty="0">
                <a:solidFill>
                  <a:schemeClr val="accent5">
                    <a:lumMod val="50000"/>
                  </a:schemeClr>
                </a:solidFill>
                <a:latin typeface="Century Gothic" panose="020B0502020202020204" pitchFamily="34" charset="0"/>
                <a:ea typeface="Calibri" panose="020F0502020204030204" pitchFamily="34" charset="0"/>
              </a:rPr>
              <a:t> </a:t>
            </a:r>
            <a:r>
              <a:rPr lang="en-GB" sz="2800" b="1" dirty="0" err="1">
                <a:solidFill>
                  <a:schemeClr val="accent5">
                    <a:lumMod val="50000"/>
                  </a:schemeClr>
                </a:solidFill>
                <a:latin typeface="Century Gothic" panose="020B0502020202020204" pitchFamily="34" charset="0"/>
                <a:ea typeface="Calibri" panose="020F0502020204030204" pitchFamily="34" charset="0"/>
              </a:rPr>
              <a:t>unos</a:t>
            </a:r>
            <a:r>
              <a:rPr lang="en-GB" sz="2800" b="1" dirty="0">
                <a:solidFill>
                  <a:schemeClr val="accent5">
                    <a:lumMod val="50000"/>
                  </a:schemeClr>
                </a:solidFill>
                <a:latin typeface="Century Gothic" panose="020B0502020202020204" pitchFamily="34" charset="0"/>
                <a:ea typeface="Calibri" panose="020F0502020204030204" pitchFamily="34" charset="0"/>
              </a:rPr>
              <a:t> regalos.</a:t>
            </a:r>
            <a:endParaRPr lang="en-GB" sz="28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8" name="Rectangle 7"/>
          <p:cNvSpPr/>
          <p:nvPr/>
        </p:nvSpPr>
        <p:spPr>
          <a:xfrm>
            <a:off x="314220" y="2956907"/>
            <a:ext cx="5420535" cy="523220"/>
          </a:xfrm>
          <a:prstGeom prst="rect">
            <a:avLst/>
          </a:prstGeom>
        </p:spPr>
        <p:txBody>
          <a:bodyPr wrap="square">
            <a:spAutoFit/>
          </a:bodyPr>
          <a:lstStyle/>
          <a:p>
            <a:pPr>
              <a:spcAft>
                <a:spcPts val="800"/>
              </a:spcAft>
              <a:defRPr/>
            </a:pPr>
            <a:r>
              <a:rPr lang="en-GB" sz="2800" b="1" dirty="0">
                <a:solidFill>
                  <a:schemeClr val="accent5">
                    <a:lumMod val="50000"/>
                  </a:schemeClr>
                </a:solidFill>
                <a:latin typeface="Century Gothic" panose="020B0502020202020204" pitchFamily="34" charset="0"/>
                <a:ea typeface="Calibri" panose="020F0502020204030204" pitchFamily="34" charset="0"/>
              </a:rPr>
              <a:t>Los</a:t>
            </a:r>
            <a:r>
              <a:rPr lang="en-GB" sz="2800" dirty="0">
                <a:solidFill>
                  <a:schemeClr val="accent5">
                    <a:lumMod val="50000"/>
                  </a:schemeClr>
                </a:solidFill>
                <a:latin typeface="Century Gothic" panose="020B0502020202020204" pitchFamily="34" charset="0"/>
                <a:ea typeface="Calibri" panose="020F0502020204030204" pitchFamily="34" charset="0"/>
              </a:rPr>
              <a:t> </a:t>
            </a:r>
            <a:r>
              <a:rPr lang="en-GB" sz="2800" dirty="0" err="1">
                <a:solidFill>
                  <a:schemeClr val="accent5">
                    <a:lumMod val="50000"/>
                  </a:schemeClr>
                </a:solidFill>
                <a:latin typeface="Century Gothic" panose="020B0502020202020204" pitchFamily="34" charset="0"/>
                <a:ea typeface="Calibri" panose="020F0502020204030204" pitchFamily="34" charset="0"/>
              </a:rPr>
              <a:t>buscamos</a:t>
            </a:r>
            <a:r>
              <a:rPr lang="en-GB" sz="2800" dirty="0">
                <a:solidFill>
                  <a:schemeClr val="accent5">
                    <a:lumMod val="50000"/>
                  </a:schemeClr>
                </a:solidFill>
                <a:latin typeface="Century Gothic" panose="020B0502020202020204" pitchFamily="34" charset="0"/>
                <a:ea typeface="Calibri" panose="020F0502020204030204" pitchFamily="34" charset="0"/>
              </a:rPr>
              <a:t>.</a:t>
            </a:r>
            <a:endParaRPr lang="en-GB" sz="28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14" name="Rectangle 2">
            <a:extLst>
              <a:ext uri="{FF2B5EF4-FFF2-40B4-BE49-F238E27FC236}">
                <a16:creationId xmlns:a16="http://schemas.microsoft.com/office/drawing/2014/main" id="{CDA7F708-727D-A14C-9765-BC6B440FE5DA}"/>
              </a:ext>
            </a:extLst>
          </p:cNvPr>
          <p:cNvSpPr/>
          <p:nvPr/>
        </p:nvSpPr>
        <p:spPr>
          <a:xfrm>
            <a:off x="314220" y="3834366"/>
            <a:ext cx="11212032" cy="523220"/>
          </a:xfrm>
          <a:prstGeom prst="rect">
            <a:avLst/>
          </a:prstGeom>
        </p:spPr>
        <p:txBody>
          <a:bodyPr wrap="square">
            <a:spAutoFit/>
          </a:bodyPr>
          <a:lstStyle/>
          <a:p>
            <a:pPr lvl="0">
              <a:spcAft>
                <a:spcPts val="800"/>
              </a:spcAft>
              <a:defRPr/>
            </a:pPr>
            <a:r>
              <a:rPr lang="en-GB" sz="2800" dirty="0">
                <a:solidFill>
                  <a:schemeClr val="accent5">
                    <a:lumMod val="50000"/>
                  </a:schemeClr>
                </a:solidFill>
                <a:latin typeface="Century Gothic" panose="020B0502020202020204" pitchFamily="34" charset="0"/>
                <a:ea typeface="Calibri" panose="020F0502020204030204" pitchFamily="34" charset="0"/>
              </a:rPr>
              <a:t>To mean </a:t>
            </a:r>
            <a:r>
              <a:rPr lang="en-GB" sz="2800" b="1" dirty="0">
                <a:solidFill>
                  <a:schemeClr val="accent5">
                    <a:lumMod val="50000"/>
                  </a:schemeClr>
                </a:solidFill>
                <a:latin typeface="Century Gothic" panose="020B0502020202020204" pitchFamily="34" charset="0"/>
                <a:ea typeface="Calibri" panose="020F0502020204030204" pitchFamily="34" charset="0"/>
              </a:rPr>
              <a:t>‘them’ </a:t>
            </a:r>
            <a:r>
              <a:rPr lang="en-GB" sz="2800" dirty="0">
                <a:solidFill>
                  <a:schemeClr val="accent5">
                    <a:lumMod val="50000"/>
                  </a:schemeClr>
                </a:solidFill>
                <a:latin typeface="Century Gothic" panose="020B0502020202020204" pitchFamily="34" charset="0"/>
                <a:ea typeface="Calibri" panose="020F0502020204030204" pitchFamily="34" charset="0"/>
              </a:rPr>
              <a:t>referring to feminine objects in plural, use ____.</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6" name="TextBox 9">
            <a:extLst>
              <a:ext uri="{FF2B5EF4-FFF2-40B4-BE49-F238E27FC236}">
                <a16:creationId xmlns:a16="http://schemas.microsoft.com/office/drawing/2014/main" id="{857F8A30-9CBB-DF46-A4A2-C88E9774EF0B}"/>
              </a:ext>
            </a:extLst>
          </p:cNvPr>
          <p:cNvSpPr txBox="1"/>
          <p:nvPr/>
        </p:nvSpPr>
        <p:spPr>
          <a:xfrm>
            <a:off x="5734755" y="4677246"/>
            <a:ext cx="4237726" cy="6582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lang="en-GB" sz="2800" noProof="0" dirty="0">
                <a:solidFill>
                  <a:schemeClr val="accent5">
                    <a:lumMod val="50000"/>
                  </a:schemeClr>
                </a:solidFill>
                <a:latin typeface="Century Gothic" panose="020B0502020202020204" pitchFamily="34" charset="0"/>
              </a:rPr>
              <a:t>We get </a:t>
            </a:r>
            <a:r>
              <a:rPr kumimoji="0" lang="en-GB" sz="2800" b="0" i="0" u="sng"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some t-shirts</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17" name="TextBox 19">
            <a:extLst>
              <a:ext uri="{FF2B5EF4-FFF2-40B4-BE49-F238E27FC236}">
                <a16:creationId xmlns:a16="http://schemas.microsoft.com/office/drawing/2014/main" id="{BDB230E7-E480-A34B-A2B5-1D1FBD2D5205}"/>
              </a:ext>
            </a:extLst>
          </p:cNvPr>
          <p:cNvSpPr txBox="1"/>
          <p:nvPr/>
        </p:nvSpPr>
        <p:spPr>
          <a:xfrm>
            <a:off x="3578762" y="5564043"/>
            <a:ext cx="3271740" cy="6582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lang="en-GB" sz="2800" dirty="0">
                <a:solidFill>
                  <a:schemeClr val="accent5">
                    <a:lumMod val="50000"/>
                  </a:schemeClr>
                </a:solidFill>
                <a:latin typeface="Century Gothic" panose="020B0502020202020204" pitchFamily="34" charset="0"/>
              </a:rPr>
              <a:t>We get </a:t>
            </a:r>
            <a:r>
              <a:rPr kumimoji="0" lang="en-GB" sz="2800" b="0" i="0" u="sng"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them</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18" name="Rectangle 5">
            <a:extLst>
              <a:ext uri="{FF2B5EF4-FFF2-40B4-BE49-F238E27FC236}">
                <a16:creationId xmlns:a16="http://schemas.microsoft.com/office/drawing/2014/main" id="{3027C275-C20A-0D4D-8789-29A3DA74DFDA}"/>
              </a:ext>
            </a:extLst>
          </p:cNvPr>
          <p:cNvSpPr/>
          <p:nvPr/>
        </p:nvSpPr>
        <p:spPr>
          <a:xfrm>
            <a:off x="314220" y="4711825"/>
            <a:ext cx="6476323" cy="523220"/>
          </a:xfrm>
          <a:prstGeom prst="rect">
            <a:avLst/>
          </a:prstGeom>
        </p:spPr>
        <p:txBody>
          <a:bodyPr wrap="square">
            <a:spAutoFit/>
          </a:bodyPr>
          <a:lstStyle/>
          <a:p>
            <a:pPr lvl="0">
              <a:spcAft>
                <a:spcPts val="800"/>
              </a:spcAft>
              <a:defRPr/>
            </a:pPr>
            <a:r>
              <a:rPr lang="en-GB" sz="2800" dirty="0" err="1">
                <a:solidFill>
                  <a:schemeClr val="accent5">
                    <a:lumMod val="50000"/>
                  </a:schemeClr>
                </a:solidFill>
                <a:latin typeface="Century Gothic" panose="020B0502020202020204" pitchFamily="34" charset="0"/>
                <a:ea typeface="Calibri" panose="020F0502020204030204" pitchFamily="34" charset="0"/>
              </a:rPr>
              <a:t>Conseguimos</a:t>
            </a:r>
            <a:r>
              <a:rPr lang="en-GB" sz="2800" dirty="0">
                <a:solidFill>
                  <a:schemeClr val="accent5">
                    <a:lumMod val="50000"/>
                  </a:schemeClr>
                </a:solidFill>
                <a:latin typeface="Century Gothic" panose="020B0502020202020204" pitchFamily="34" charset="0"/>
                <a:ea typeface="Calibri" panose="020F0502020204030204" pitchFamily="34" charset="0"/>
              </a:rPr>
              <a:t> </a:t>
            </a:r>
            <a:r>
              <a:rPr lang="en-GB" sz="2800" b="1" dirty="0" err="1">
                <a:solidFill>
                  <a:schemeClr val="accent5">
                    <a:lumMod val="50000"/>
                  </a:schemeClr>
                </a:solidFill>
                <a:latin typeface="Century Gothic" panose="020B0502020202020204" pitchFamily="34" charset="0"/>
                <a:ea typeface="Calibri" panose="020F0502020204030204" pitchFamily="34" charset="0"/>
              </a:rPr>
              <a:t>unas</a:t>
            </a:r>
            <a:r>
              <a:rPr lang="en-GB" sz="2800" b="1" dirty="0">
                <a:solidFill>
                  <a:schemeClr val="accent5">
                    <a:lumMod val="50000"/>
                  </a:schemeClr>
                </a:solidFill>
                <a:latin typeface="Century Gothic" panose="020B0502020202020204" pitchFamily="34" charset="0"/>
                <a:ea typeface="Calibri" panose="020F0502020204030204" pitchFamily="34" charset="0"/>
              </a:rPr>
              <a:t> </a:t>
            </a:r>
            <a:r>
              <a:rPr lang="en-GB" sz="2800" b="1" dirty="0" err="1">
                <a:solidFill>
                  <a:schemeClr val="accent5">
                    <a:lumMod val="50000"/>
                  </a:schemeClr>
                </a:solidFill>
                <a:latin typeface="Century Gothic" panose="020B0502020202020204" pitchFamily="34" charset="0"/>
                <a:ea typeface="Calibri" panose="020F0502020204030204" pitchFamily="34" charset="0"/>
              </a:rPr>
              <a:t>camisetas</a:t>
            </a:r>
            <a:r>
              <a:rPr lang="en-GB" sz="2800" dirty="0">
                <a:solidFill>
                  <a:schemeClr val="accent5">
                    <a:lumMod val="50000"/>
                  </a:schemeClr>
                </a:solidFill>
                <a:latin typeface="Century Gothic" panose="020B0502020202020204" pitchFamily="34" charset="0"/>
                <a:ea typeface="Calibri" panose="020F0502020204030204" pitchFamily="34" charset="0"/>
              </a:rPr>
              <a:t>.</a:t>
            </a:r>
          </a:p>
        </p:txBody>
      </p:sp>
      <p:sp>
        <p:nvSpPr>
          <p:cNvPr id="22" name="Rectangle 7">
            <a:extLst>
              <a:ext uri="{FF2B5EF4-FFF2-40B4-BE49-F238E27FC236}">
                <a16:creationId xmlns:a16="http://schemas.microsoft.com/office/drawing/2014/main" id="{A4F14E45-B9B1-314F-9F2D-8BD5F99349F0}"/>
              </a:ext>
            </a:extLst>
          </p:cNvPr>
          <p:cNvSpPr/>
          <p:nvPr/>
        </p:nvSpPr>
        <p:spPr>
          <a:xfrm>
            <a:off x="314220" y="5589286"/>
            <a:ext cx="5420535" cy="523220"/>
          </a:xfrm>
          <a:prstGeom prst="rect">
            <a:avLst/>
          </a:prstGeom>
        </p:spPr>
        <p:txBody>
          <a:bodyPr wrap="square">
            <a:spAutoFit/>
          </a:bodyPr>
          <a:lstStyle/>
          <a:p>
            <a:pPr>
              <a:spcAft>
                <a:spcPts val="800"/>
              </a:spcAft>
              <a:defRPr/>
            </a:pPr>
            <a:r>
              <a:rPr lang="en-GB" sz="2800" b="1" dirty="0">
                <a:solidFill>
                  <a:schemeClr val="accent5">
                    <a:lumMod val="50000"/>
                  </a:schemeClr>
                </a:solidFill>
                <a:latin typeface="Century Gothic" panose="020B0502020202020204" pitchFamily="34" charset="0"/>
                <a:ea typeface="Calibri" panose="020F0502020204030204" pitchFamily="34" charset="0"/>
              </a:rPr>
              <a:t>Las</a:t>
            </a:r>
            <a:r>
              <a:rPr lang="en-GB" sz="2800" dirty="0">
                <a:solidFill>
                  <a:schemeClr val="accent5">
                    <a:lumMod val="50000"/>
                  </a:schemeClr>
                </a:solidFill>
                <a:latin typeface="Century Gothic" panose="020B0502020202020204" pitchFamily="34" charset="0"/>
                <a:ea typeface="Calibri" panose="020F0502020204030204" pitchFamily="34" charset="0"/>
              </a:rPr>
              <a:t> </a:t>
            </a:r>
            <a:r>
              <a:rPr lang="en-GB" sz="2800" dirty="0" err="1">
                <a:solidFill>
                  <a:schemeClr val="accent5">
                    <a:lumMod val="50000"/>
                  </a:schemeClr>
                </a:solidFill>
                <a:latin typeface="Century Gothic" panose="020B0502020202020204" pitchFamily="34" charset="0"/>
                <a:ea typeface="Calibri" panose="020F0502020204030204" pitchFamily="34" charset="0"/>
              </a:rPr>
              <a:t>conseguimos</a:t>
            </a:r>
            <a:r>
              <a:rPr lang="en-GB" sz="2800" dirty="0">
                <a:solidFill>
                  <a:schemeClr val="accent5">
                    <a:lumMod val="50000"/>
                  </a:schemeClr>
                </a:solidFill>
                <a:latin typeface="Century Gothic" panose="020B0502020202020204" pitchFamily="34" charset="0"/>
                <a:ea typeface="Calibri" panose="020F0502020204030204" pitchFamily="34" charset="0"/>
              </a:rPr>
              <a:t>.</a:t>
            </a:r>
            <a:endParaRPr lang="en-GB" sz="28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4" name="CuadroTexto 3">
            <a:extLst>
              <a:ext uri="{FF2B5EF4-FFF2-40B4-BE49-F238E27FC236}">
                <a16:creationId xmlns:a16="http://schemas.microsoft.com/office/drawing/2014/main" id="{27A170C5-805B-1649-8385-0959B09080E3}"/>
              </a:ext>
            </a:extLst>
          </p:cNvPr>
          <p:cNvSpPr txBox="1"/>
          <p:nvPr/>
        </p:nvSpPr>
        <p:spPr>
          <a:xfrm>
            <a:off x="10625466" y="1175410"/>
            <a:ext cx="659155" cy="523220"/>
          </a:xfrm>
          <a:prstGeom prst="rect">
            <a:avLst/>
          </a:prstGeom>
          <a:noFill/>
        </p:spPr>
        <p:txBody>
          <a:bodyPr wrap="none" rtlCol="0">
            <a:spAutoFit/>
          </a:bodyPr>
          <a:lstStyle/>
          <a:p>
            <a:r>
              <a:rPr lang="es-GB" sz="2800" b="1" dirty="0">
                <a:solidFill>
                  <a:srgbClr val="F66400"/>
                </a:solidFill>
              </a:rPr>
              <a:t>los</a:t>
            </a:r>
          </a:p>
        </p:txBody>
      </p:sp>
      <p:sp>
        <p:nvSpPr>
          <p:cNvPr id="21" name="Speech Bubble: Rectangle with Corners Rounded 14">
            <a:extLst>
              <a:ext uri="{FF2B5EF4-FFF2-40B4-BE49-F238E27FC236}">
                <a16:creationId xmlns:a16="http://schemas.microsoft.com/office/drawing/2014/main" id="{B8CF8A68-20DB-6543-9F76-99197A529C03}"/>
              </a:ext>
            </a:extLst>
          </p:cNvPr>
          <p:cNvSpPr/>
          <p:nvPr/>
        </p:nvSpPr>
        <p:spPr>
          <a:xfrm>
            <a:off x="6976195" y="5289381"/>
            <a:ext cx="5133912" cy="987255"/>
          </a:xfrm>
          <a:prstGeom prst="wedgeRoundRectCallout">
            <a:avLst>
              <a:gd name="adj1" fmla="val -55166"/>
              <a:gd name="adj2" fmla="val 12275"/>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dirty="0">
                <a:solidFill>
                  <a:srgbClr val="002060"/>
                </a:solidFill>
                <a:latin typeface="Century Gothic" panose="020B0502020202020204" pitchFamily="34" charset="0"/>
                <a:ea typeface="Calibri" panose="020F0502020204030204" pitchFamily="34" charset="0"/>
              </a:rPr>
              <a:t>¡</a:t>
            </a:r>
            <a:r>
              <a:rPr lang="en-GB" sz="2000" dirty="0" err="1">
                <a:solidFill>
                  <a:srgbClr val="002060"/>
                </a:solidFill>
                <a:latin typeface="Century Gothic" panose="020B0502020202020204" pitchFamily="34" charset="0"/>
                <a:ea typeface="Calibri" panose="020F0502020204030204" pitchFamily="34" charset="0"/>
              </a:rPr>
              <a:t>Ojo</a:t>
            </a:r>
            <a:r>
              <a:rPr lang="en-GB" sz="2000" dirty="0">
                <a:solidFill>
                  <a:srgbClr val="002060"/>
                </a:solidFill>
                <a:latin typeface="Century Gothic" panose="020B0502020202020204" pitchFamily="34" charset="0"/>
                <a:ea typeface="Calibri" panose="020F0502020204030204" pitchFamily="34" charset="0"/>
              </a:rPr>
              <a:t>! ‘</a:t>
            </a:r>
            <a:r>
              <a:rPr lang="en-GB" sz="2000" b="1" dirty="0">
                <a:solidFill>
                  <a:srgbClr val="002060"/>
                </a:solidFill>
                <a:latin typeface="Century Gothic" panose="020B0502020202020204" pitchFamily="34" charset="0"/>
                <a:ea typeface="Calibri" panose="020F0502020204030204" pitchFamily="34" charset="0"/>
              </a:rPr>
              <a:t>Los</a:t>
            </a:r>
            <a:r>
              <a:rPr lang="en-GB" sz="2000" dirty="0">
                <a:solidFill>
                  <a:srgbClr val="002060"/>
                </a:solidFill>
                <a:latin typeface="Century Gothic" panose="020B0502020202020204" pitchFamily="34" charset="0"/>
                <a:ea typeface="Calibri" panose="020F0502020204030204" pitchFamily="34" charset="0"/>
              </a:rPr>
              <a:t>’ and ‘</a:t>
            </a:r>
            <a:r>
              <a:rPr lang="en-GB" sz="2000" b="1" dirty="0">
                <a:solidFill>
                  <a:srgbClr val="002060"/>
                </a:solidFill>
                <a:latin typeface="Century Gothic" panose="020B0502020202020204" pitchFamily="34" charset="0"/>
                <a:ea typeface="Calibri" panose="020F0502020204030204" pitchFamily="34" charset="0"/>
              </a:rPr>
              <a:t>las</a:t>
            </a:r>
            <a:r>
              <a:rPr lang="en-GB" sz="2000" dirty="0">
                <a:solidFill>
                  <a:srgbClr val="002060"/>
                </a:solidFill>
                <a:latin typeface="Century Gothic" panose="020B0502020202020204" pitchFamily="34" charset="0"/>
                <a:ea typeface="Calibri" panose="020F0502020204030204" pitchFamily="34" charset="0"/>
              </a:rPr>
              <a:t>’ mean ‘the’ when it comes before a noun. and ‘them’ when they comes before a verb.</a:t>
            </a:r>
          </a:p>
        </p:txBody>
      </p:sp>
      <p:sp>
        <p:nvSpPr>
          <p:cNvPr id="25" name="CuadroTexto 24">
            <a:extLst>
              <a:ext uri="{FF2B5EF4-FFF2-40B4-BE49-F238E27FC236}">
                <a16:creationId xmlns:a16="http://schemas.microsoft.com/office/drawing/2014/main" id="{429D91CD-B696-0B45-AD32-9CDA84C7D3ED}"/>
              </a:ext>
            </a:extLst>
          </p:cNvPr>
          <p:cNvSpPr txBox="1"/>
          <p:nvPr/>
        </p:nvSpPr>
        <p:spPr>
          <a:xfrm>
            <a:off x="10339921" y="3812929"/>
            <a:ext cx="667170" cy="523220"/>
          </a:xfrm>
          <a:prstGeom prst="rect">
            <a:avLst/>
          </a:prstGeom>
          <a:noFill/>
        </p:spPr>
        <p:txBody>
          <a:bodyPr wrap="none" rtlCol="0">
            <a:spAutoFit/>
          </a:bodyPr>
          <a:lstStyle/>
          <a:p>
            <a:r>
              <a:rPr lang="es-GB" sz="2800" b="1" dirty="0">
                <a:solidFill>
                  <a:srgbClr val="F66400"/>
                </a:solidFill>
              </a:rPr>
              <a:t>las</a:t>
            </a:r>
          </a:p>
        </p:txBody>
      </p:sp>
    </p:spTree>
    <p:extLst>
      <p:ext uri="{BB962C8B-B14F-4D97-AF65-F5344CB8AC3E}">
        <p14:creationId xmlns:p14="http://schemas.microsoft.com/office/powerpoint/2010/main" val="59051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P spid="14" grpId="0"/>
      <p:bldP spid="16" grpId="0"/>
      <p:bldP spid="18" grpId="0"/>
      <p:bldP spid="4" grpId="0"/>
      <p:bldP spid="21"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E5F25E-6210-784C-80D7-539B04EC3403}"/>
              </a:ext>
            </a:extLst>
          </p:cNvPr>
          <p:cNvSpPr>
            <a:spLocks noGrp="1"/>
          </p:cNvSpPr>
          <p:nvPr>
            <p:ph type="title"/>
          </p:nvPr>
        </p:nvSpPr>
        <p:spPr>
          <a:xfrm>
            <a:off x="417442" y="211555"/>
            <a:ext cx="9790246" cy="796705"/>
          </a:xfrm>
        </p:spPr>
        <p:txBody>
          <a:bodyPr>
            <a:normAutofit/>
          </a:bodyPr>
          <a:lstStyle/>
          <a:p>
            <a:r>
              <a:rPr lang="es-GB" sz="2400" b="1" dirty="0"/>
              <a:t>Daniel habla sobre unas cosas. ¿Qué objeto es?</a:t>
            </a:r>
            <a:br>
              <a:rPr lang="es-GB" sz="2400" b="1" dirty="0"/>
            </a:br>
            <a:r>
              <a:rPr lang="es-GB" sz="2400" b="1" dirty="0"/>
              <a:t>¿Es en el presente o en el pasado?</a:t>
            </a:r>
          </a:p>
        </p:txBody>
      </p:sp>
      <p:sp>
        <p:nvSpPr>
          <p:cNvPr id="4" name="Rounded Rectangle 11">
            <a:extLst>
              <a:ext uri="{FF2B5EF4-FFF2-40B4-BE49-F238E27FC236}">
                <a16:creationId xmlns:a16="http://schemas.microsoft.com/office/drawing/2014/main" id="{37DC7E77-CA9D-BF49-A8B9-21A12FCD27FE}"/>
              </a:ext>
            </a:extLst>
          </p:cNvPr>
          <p:cNvSpPr/>
          <p:nvPr/>
        </p:nvSpPr>
        <p:spPr>
          <a:xfrm>
            <a:off x="10347768" y="258166"/>
            <a:ext cx="15803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5" name="Tabla 5">
            <a:extLst>
              <a:ext uri="{FF2B5EF4-FFF2-40B4-BE49-F238E27FC236}">
                <a16:creationId xmlns:a16="http://schemas.microsoft.com/office/drawing/2014/main" id="{EFCF6894-C0BE-9648-A1DC-E41BC534C108}"/>
              </a:ext>
            </a:extLst>
          </p:cNvPr>
          <p:cNvGraphicFramePr>
            <a:graphicFrameLocks noGrp="1"/>
          </p:cNvGraphicFramePr>
          <p:nvPr>
            <p:extLst>
              <p:ext uri="{D42A27DB-BD31-4B8C-83A1-F6EECF244321}">
                <p14:modId xmlns:p14="http://schemas.microsoft.com/office/powerpoint/2010/main" val="2674585617"/>
              </p:ext>
            </p:extLst>
          </p:nvPr>
        </p:nvGraphicFramePr>
        <p:xfrm>
          <a:off x="417442" y="1054872"/>
          <a:ext cx="11510703" cy="5193220"/>
        </p:xfrm>
        <a:graphic>
          <a:graphicData uri="http://schemas.openxmlformats.org/drawingml/2006/table">
            <a:tbl>
              <a:tblPr firstRow="1" bandRow="1">
                <a:tableStyleId>{5DA37D80-6434-44D0-A028-1B22A696006F}</a:tableStyleId>
              </a:tblPr>
              <a:tblGrid>
                <a:gridCol w="4567671">
                  <a:extLst>
                    <a:ext uri="{9D8B030D-6E8A-4147-A177-3AD203B41FA5}">
                      <a16:colId xmlns:a16="http://schemas.microsoft.com/office/drawing/2014/main" val="932256787"/>
                    </a:ext>
                  </a:extLst>
                </a:gridCol>
                <a:gridCol w="4209618">
                  <a:extLst>
                    <a:ext uri="{9D8B030D-6E8A-4147-A177-3AD203B41FA5}">
                      <a16:colId xmlns:a16="http://schemas.microsoft.com/office/drawing/2014/main" val="221766888"/>
                    </a:ext>
                  </a:extLst>
                </a:gridCol>
                <a:gridCol w="1457176">
                  <a:extLst>
                    <a:ext uri="{9D8B030D-6E8A-4147-A177-3AD203B41FA5}">
                      <a16:colId xmlns:a16="http://schemas.microsoft.com/office/drawing/2014/main" val="2446026160"/>
                    </a:ext>
                  </a:extLst>
                </a:gridCol>
                <a:gridCol w="1276238">
                  <a:extLst>
                    <a:ext uri="{9D8B030D-6E8A-4147-A177-3AD203B41FA5}">
                      <a16:colId xmlns:a16="http://schemas.microsoft.com/office/drawing/2014/main" val="1686167308"/>
                    </a:ext>
                  </a:extLst>
                </a:gridCol>
              </a:tblGrid>
              <a:tr h="383220">
                <a:tc>
                  <a:txBody>
                    <a:bodyPr/>
                    <a:lstStyle/>
                    <a:p>
                      <a:r>
                        <a:rPr lang="es-GB" sz="2000" dirty="0">
                          <a:solidFill>
                            <a:schemeClr val="accent5">
                              <a:lumMod val="50000"/>
                            </a:schemeClr>
                          </a:solidFill>
                        </a:rPr>
                        <a:t> </a:t>
                      </a:r>
                    </a:p>
                  </a:txBody>
                  <a:tcPr>
                    <a:noFill/>
                  </a:tcPr>
                </a:tc>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Presente</a:t>
                      </a:r>
                    </a:p>
                  </a:txBody>
                  <a:tcPr anchor="ctr">
                    <a:noFill/>
                  </a:tcPr>
                </a:tc>
                <a:tc>
                  <a:txBody>
                    <a:bodyPr/>
                    <a:lstStyle/>
                    <a:p>
                      <a:pPr algn="ctr"/>
                      <a:r>
                        <a:rPr lang="es-GB" sz="2000" dirty="0">
                          <a:solidFill>
                            <a:schemeClr val="accent5">
                              <a:lumMod val="50000"/>
                            </a:schemeClr>
                          </a:solidFill>
                        </a:rPr>
                        <a:t>Pasado</a:t>
                      </a:r>
                    </a:p>
                  </a:txBody>
                  <a:tcPr anchor="ctr">
                    <a:noFill/>
                  </a:tcPr>
                </a:tc>
                <a:extLst>
                  <a:ext uri="{0D108BD9-81ED-4DB2-BD59-A6C34878D82A}">
                    <a16:rowId xmlns:a16="http://schemas.microsoft.com/office/drawing/2014/main" val="3039812585"/>
                  </a:ext>
                </a:extLst>
              </a:tr>
              <a:tr h="758228">
                <a:tc>
                  <a:txBody>
                    <a:bodyPr/>
                    <a:lstStyle/>
                    <a:p>
                      <a:r>
                        <a:rPr lang="es-GB" sz="2000" dirty="0">
                          <a:solidFill>
                            <a:schemeClr val="accent5">
                              <a:lumMod val="50000"/>
                            </a:schemeClr>
                          </a:solidFill>
                        </a:rPr>
                        <a:t>1. Los compramos hace dos años en el mercado.</a:t>
                      </a:r>
                    </a:p>
                  </a:txBody>
                  <a:tcPr anchor="ctr">
                    <a:noFill/>
                  </a:tcPr>
                </a:tc>
                <a:tc>
                  <a:txBody>
                    <a:bodyPr/>
                    <a:lstStyle/>
                    <a:p>
                      <a:pPr marL="342900" indent="-342900" algn="l">
                        <a:buAutoNum type="alphaLcParenR"/>
                      </a:pPr>
                      <a:r>
                        <a:rPr lang="es-GB" sz="2000" dirty="0">
                          <a:solidFill>
                            <a:schemeClr val="accent5">
                              <a:lumMod val="50000"/>
                            </a:schemeClr>
                          </a:solidFill>
                        </a:rPr>
                        <a:t>recuerdos (m)</a:t>
                      </a:r>
                    </a:p>
                    <a:p>
                      <a:pPr marL="342900" indent="-342900" algn="l">
                        <a:buAutoNum type="alphaLcParenR"/>
                      </a:pPr>
                      <a:r>
                        <a:rPr lang="es-GB" sz="2000" dirty="0">
                          <a:solidFill>
                            <a:schemeClr val="accent5">
                              <a:lumMod val="50000"/>
                            </a:schemeClr>
                          </a:solidFill>
                        </a:rPr>
                        <a:t>bolsas (f)</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3920096995"/>
                  </a:ext>
                </a:extLst>
              </a:tr>
              <a:tr h="758228">
                <a:tc>
                  <a:txBody>
                    <a:bodyPr/>
                    <a:lstStyle/>
                    <a:p>
                      <a:r>
                        <a:rPr lang="es-GB" sz="2000" dirty="0">
                          <a:solidFill>
                            <a:schemeClr val="accent5">
                              <a:lumMod val="50000"/>
                            </a:schemeClr>
                          </a:solidFill>
                        </a:rPr>
                        <a:t>2. Las encontramos generalmente a buen precio. </a:t>
                      </a:r>
                    </a:p>
                  </a:txBody>
                  <a:tcPr anchor="ctr">
                    <a:noFill/>
                  </a:tcPr>
                </a:tc>
                <a:tc>
                  <a:txBody>
                    <a:bodyPr/>
                    <a:lstStyle/>
                    <a:p>
                      <a:pPr marL="457200" indent="-457200" algn="l">
                        <a:buAutoNum type="alphaLcParenR"/>
                      </a:pPr>
                      <a:r>
                        <a:rPr lang="es-GB" sz="2000" dirty="0">
                          <a:solidFill>
                            <a:schemeClr val="accent5">
                              <a:lumMod val="50000"/>
                            </a:schemeClr>
                          </a:solidFill>
                        </a:rPr>
                        <a:t>gafas (f)</a:t>
                      </a:r>
                    </a:p>
                    <a:p>
                      <a:pPr marL="457200" indent="-457200" algn="l">
                        <a:buAutoNum type="alphaLcParenR"/>
                      </a:pPr>
                      <a:r>
                        <a:rPr lang="es-GB" sz="2000" dirty="0">
                          <a:solidFill>
                            <a:schemeClr val="accent5">
                              <a:lumMod val="50000"/>
                            </a:schemeClr>
                          </a:solidFill>
                        </a:rPr>
                        <a:t>zapatos (m)</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699910407"/>
                  </a:ext>
                </a:extLst>
              </a:tr>
              <a:tr h="758228">
                <a:tc>
                  <a:txBody>
                    <a:bodyPr/>
                    <a:lstStyle/>
                    <a:p>
                      <a:r>
                        <a:rPr lang="es-GB" sz="2000" dirty="0">
                          <a:solidFill>
                            <a:schemeClr val="accent5">
                              <a:lumMod val="50000"/>
                            </a:schemeClr>
                          </a:solidFill>
                        </a:rPr>
                        <a:t>3. Los invitamos la semana pasada a nuestro piso en la costa.</a:t>
                      </a:r>
                    </a:p>
                  </a:txBody>
                  <a:tcPr anchor="ctr">
                    <a:noFill/>
                  </a:tcPr>
                </a:tc>
                <a:tc>
                  <a:txBody>
                    <a:bodyPr/>
                    <a:lstStyle/>
                    <a:p>
                      <a:pPr marL="457200" indent="-457200" algn="l">
                        <a:buAutoNum type="alphaLcParenR"/>
                      </a:pPr>
                      <a:r>
                        <a:rPr lang="es-GB" sz="2000" dirty="0">
                          <a:solidFill>
                            <a:schemeClr val="accent5">
                              <a:lumMod val="50000"/>
                            </a:schemeClr>
                          </a:solidFill>
                        </a:rPr>
                        <a:t>mi hermana y su amiga (f)</a:t>
                      </a:r>
                    </a:p>
                    <a:p>
                      <a:pPr marL="457200" indent="-457200" algn="l">
                        <a:buAutoNum type="alphaLcParenR"/>
                      </a:pPr>
                      <a:r>
                        <a:rPr lang="es-GB" sz="2000" dirty="0">
                          <a:solidFill>
                            <a:schemeClr val="accent5">
                              <a:lumMod val="50000"/>
                            </a:schemeClr>
                          </a:solidFill>
                        </a:rPr>
                        <a:t>mi hermano y su amigo (m)</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648358915"/>
                  </a:ext>
                </a:extLst>
              </a:tr>
              <a:tr h="758228">
                <a:tc>
                  <a:txBody>
                    <a:bodyPr/>
                    <a:lstStyle/>
                    <a:p>
                      <a:r>
                        <a:rPr lang="es-GB" sz="2000" dirty="0">
                          <a:solidFill>
                            <a:schemeClr val="accent5">
                              <a:lumMod val="50000"/>
                            </a:schemeClr>
                          </a:solidFill>
                        </a:rPr>
                        <a:t>4. Las encontramos siempre por todas partes.</a:t>
                      </a:r>
                    </a:p>
                  </a:txBody>
                  <a:tcPr anchor="ctr">
                    <a:noFill/>
                  </a:tcPr>
                </a:tc>
                <a:tc>
                  <a:txBody>
                    <a:bodyPr/>
                    <a:lstStyle/>
                    <a:p>
                      <a:pPr marL="457200" indent="-457200" algn="l">
                        <a:buAutoNum type="alphaLcParenR"/>
                      </a:pPr>
                      <a:r>
                        <a:rPr lang="es-GB" sz="2000" dirty="0">
                          <a:solidFill>
                            <a:schemeClr val="accent5">
                              <a:lumMod val="50000"/>
                            </a:schemeClr>
                          </a:solidFill>
                        </a:rPr>
                        <a:t>tiendas (f)</a:t>
                      </a:r>
                    </a:p>
                    <a:p>
                      <a:pPr marL="457200" indent="-457200" algn="l">
                        <a:buAutoNum type="alphaLcParenR"/>
                      </a:pPr>
                      <a:r>
                        <a:rPr lang="es-GB" sz="2000" dirty="0">
                          <a:solidFill>
                            <a:schemeClr val="accent5">
                              <a:lumMod val="50000"/>
                            </a:schemeClr>
                          </a:solidFill>
                        </a:rPr>
                        <a:t>restaurantes (m)</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271048659"/>
                  </a:ext>
                </a:extLst>
              </a:tr>
              <a:tr h="972789">
                <a:tc>
                  <a:txBody>
                    <a:bodyPr/>
                    <a:lstStyle/>
                    <a:p>
                      <a:r>
                        <a:rPr lang="es-GB" sz="2000" dirty="0">
                          <a:solidFill>
                            <a:schemeClr val="accent5">
                              <a:lumMod val="50000"/>
                            </a:schemeClr>
                          </a:solidFill>
                        </a:rPr>
                        <a:t>5. Las pedimos normalmente a nuestros padres cuando estamos aburridos.</a:t>
                      </a:r>
                    </a:p>
                  </a:txBody>
                  <a:tcPr anchor="ctr">
                    <a:noFill/>
                  </a:tcPr>
                </a:tc>
                <a:tc>
                  <a:txBody>
                    <a:bodyPr/>
                    <a:lstStyle/>
                    <a:p>
                      <a:pPr marL="457200" indent="-457200" algn="l">
                        <a:buAutoNum type="alphaLcParenR"/>
                      </a:pPr>
                      <a:r>
                        <a:rPr lang="es-GB" sz="2000" dirty="0">
                          <a:solidFill>
                            <a:schemeClr val="accent5">
                              <a:lumMod val="50000"/>
                            </a:schemeClr>
                          </a:solidFill>
                        </a:rPr>
                        <a:t>juegos (m)</a:t>
                      </a:r>
                    </a:p>
                    <a:p>
                      <a:pPr marL="457200" indent="-457200" algn="l">
                        <a:buAutoNum type="alphaLcParenR"/>
                      </a:pPr>
                      <a:r>
                        <a:rPr lang="es-GB" sz="2000" dirty="0">
                          <a:solidFill>
                            <a:schemeClr val="accent5">
                              <a:lumMod val="50000"/>
                            </a:schemeClr>
                          </a:solidFill>
                        </a:rPr>
                        <a:t>pelotas (f)</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603389510"/>
                  </a:ext>
                </a:extLst>
              </a:tr>
              <a:tr h="758228">
                <a:tc>
                  <a:txBody>
                    <a:bodyPr/>
                    <a:lstStyle/>
                    <a:p>
                      <a:r>
                        <a:rPr lang="es-GB" sz="2000" dirty="0">
                          <a:solidFill>
                            <a:schemeClr val="accent5">
                              <a:lumMod val="50000"/>
                            </a:schemeClr>
                          </a:solidFill>
                        </a:rPr>
                        <a:t>6. Los elegimos ayer para leer en la playa.</a:t>
                      </a:r>
                    </a:p>
                  </a:txBody>
                  <a:tcPr anchor="ctr">
                    <a:noFill/>
                  </a:tcPr>
                </a:tc>
                <a:tc>
                  <a:txBody>
                    <a:bodyPr/>
                    <a:lstStyle/>
                    <a:p>
                      <a:pPr marL="457200" indent="-457200" algn="l">
                        <a:buAutoNum type="alphaLcParenR"/>
                      </a:pPr>
                      <a:r>
                        <a:rPr lang="es-GB" sz="2000" dirty="0">
                          <a:solidFill>
                            <a:schemeClr val="accent5">
                              <a:lumMod val="50000"/>
                            </a:schemeClr>
                          </a:solidFill>
                        </a:rPr>
                        <a:t>libros (m)</a:t>
                      </a:r>
                    </a:p>
                    <a:p>
                      <a:pPr marL="457200" indent="-457200" algn="l">
                        <a:buAutoNum type="alphaLcParenR"/>
                      </a:pPr>
                      <a:r>
                        <a:rPr lang="es-GB" sz="2000" dirty="0">
                          <a:solidFill>
                            <a:schemeClr val="accent5">
                              <a:lumMod val="50000"/>
                            </a:schemeClr>
                          </a:solidFill>
                        </a:rPr>
                        <a:t>revistas (f)</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149906003"/>
                  </a:ext>
                </a:extLst>
              </a:tr>
            </a:tbl>
          </a:graphicData>
        </a:graphic>
      </p:graphicFrame>
      <p:pic>
        <p:nvPicPr>
          <p:cNvPr id="8" name="Picture 16" descr="green checkmark">
            <a:extLst>
              <a:ext uri="{FF2B5EF4-FFF2-40B4-BE49-F238E27FC236}">
                <a16:creationId xmlns:a16="http://schemas.microsoft.com/office/drawing/2014/main" id="{17B25D36-E5A8-4E4C-9A9B-B56C9C8C8A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23023" y="1595455"/>
            <a:ext cx="468403" cy="487919"/>
          </a:xfrm>
          <a:prstGeom prst="rect">
            <a:avLst/>
          </a:prstGeom>
        </p:spPr>
      </p:pic>
      <p:pic>
        <p:nvPicPr>
          <p:cNvPr id="9" name="Picture 16" descr="green checkmark">
            <a:extLst>
              <a:ext uri="{FF2B5EF4-FFF2-40B4-BE49-F238E27FC236}">
                <a16:creationId xmlns:a16="http://schemas.microsoft.com/office/drawing/2014/main" id="{E64F6AE0-6E0D-D043-8182-60B2FB9C69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9287" y="2335779"/>
            <a:ext cx="468403" cy="487919"/>
          </a:xfrm>
          <a:prstGeom prst="rect">
            <a:avLst/>
          </a:prstGeom>
        </p:spPr>
      </p:pic>
      <p:pic>
        <p:nvPicPr>
          <p:cNvPr id="10" name="Picture 16" descr="green checkmark">
            <a:extLst>
              <a:ext uri="{FF2B5EF4-FFF2-40B4-BE49-F238E27FC236}">
                <a16:creationId xmlns:a16="http://schemas.microsoft.com/office/drawing/2014/main" id="{5F342E7E-FF68-A547-9FDD-95D41B055C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23023" y="3059736"/>
            <a:ext cx="468403" cy="487919"/>
          </a:xfrm>
          <a:prstGeom prst="rect">
            <a:avLst/>
          </a:prstGeom>
        </p:spPr>
      </p:pic>
      <p:pic>
        <p:nvPicPr>
          <p:cNvPr id="11" name="Picture 16" descr="green checkmark">
            <a:extLst>
              <a:ext uri="{FF2B5EF4-FFF2-40B4-BE49-F238E27FC236}">
                <a16:creationId xmlns:a16="http://schemas.microsoft.com/office/drawing/2014/main" id="{FCD3CC96-9D23-D349-A3AD-5416CF9398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9286" y="3860645"/>
            <a:ext cx="468403" cy="487919"/>
          </a:xfrm>
          <a:prstGeom prst="rect">
            <a:avLst/>
          </a:prstGeom>
        </p:spPr>
      </p:pic>
      <p:pic>
        <p:nvPicPr>
          <p:cNvPr id="12" name="Picture 16" descr="green checkmark">
            <a:extLst>
              <a:ext uri="{FF2B5EF4-FFF2-40B4-BE49-F238E27FC236}">
                <a16:creationId xmlns:a16="http://schemas.microsoft.com/office/drawing/2014/main" id="{7D2985E1-125A-174C-8590-7B6470D6E3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9285" y="4759454"/>
            <a:ext cx="468403" cy="487919"/>
          </a:xfrm>
          <a:prstGeom prst="rect">
            <a:avLst/>
          </a:prstGeom>
        </p:spPr>
      </p:pic>
      <p:pic>
        <p:nvPicPr>
          <p:cNvPr id="13" name="Picture 16" descr="green checkmark">
            <a:extLst>
              <a:ext uri="{FF2B5EF4-FFF2-40B4-BE49-F238E27FC236}">
                <a16:creationId xmlns:a16="http://schemas.microsoft.com/office/drawing/2014/main" id="{828259A5-7356-AA45-A5F4-DDEFABDA2A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23022" y="5559168"/>
            <a:ext cx="468403" cy="487919"/>
          </a:xfrm>
          <a:prstGeom prst="rect">
            <a:avLst/>
          </a:prstGeom>
        </p:spPr>
      </p:pic>
      <p:pic>
        <p:nvPicPr>
          <p:cNvPr id="14" name="Imagen 13" descr="Dibujo animado de un personaje de caricatura&#10;&#10;Descripción generada automáticamente con confianza media">
            <a:extLst>
              <a:ext uri="{FF2B5EF4-FFF2-40B4-BE49-F238E27FC236}">
                <a16:creationId xmlns:a16="http://schemas.microsoft.com/office/drawing/2014/main" id="{3785CEC9-5548-4649-984A-F4BCCCBD7A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677" t="9091" r="50000" b="50000"/>
          <a:stretch/>
        </p:blipFill>
        <p:spPr>
          <a:xfrm>
            <a:off x="7689367" y="0"/>
            <a:ext cx="1326473" cy="1432874"/>
          </a:xfrm>
          <a:prstGeom prst="rect">
            <a:avLst/>
          </a:prstGeom>
        </p:spPr>
      </p:pic>
      <p:pic>
        <p:nvPicPr>
          <p:cNvPr id="15" name="Imagen 14">
            <a:extLst>
              <a:ext uri="{FF2B5EF4-FFF2-40B4-BE49-F238E27FC236}">
                <a16:creationId xmlns:a16="http://schemas.microsoft.com/office/drawing/2014/main" id="{31000B25-FB9E-6B4B-BCF2-3AADEEBE00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6094" y="2083374"/>
            <a:ext cx="1326474" cy="998172"/>
          </a:xfrm>
          <a:prstGeom prst="rect">
            <a:avLst/>
          </a:prstGeom>
        </p:spPr>
      </p:pic>
      <p:pic>
        <p:nvPicPr>
          <p:cNvPr id="17" name="Imagen 16">
            <a:extLst>
              <a:ext uri="{FF2B5EF4-FFF2-40B4-BE49-F238E27FC236}">
                <a16:creationId xmlns:a16="http://schemas.microsoft.com/office/drawing/2014/main" id="{F07F6291-8B11-9349-9EC9-9F846D0A9E9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89366" y="4232695"/>
            <a:ext cx="1326473" cy="1326473"/>
          </a:xfrm>
          <a:prstGeom prst="rect">
            <a:avLst/>
          </a:prstGeom>
        </p:spPr>
      </p:pic>
      <p:sp>
        <p:nvSpPr>
          <p:cNvPr id="18" name="Marco 17">
            <a:extLst>
              <a:ext uri="{FF2B5EF4-FFF2-40B4-BE49-F238E27FC236}">
                <a16:creationId xmlns:a16="http://schemas.microsoft.com/office/drawing/2014/main" id="{5A006651-8C6C-C14C-BC4B-6C67FB779EC3}"/>
              </a:ext>
            </a:extLst>
          </p:cNvPr>
          <p:cNvSpPr/>
          <p:nvPr/>
        </p:nvSpPr>
        <p:spPr>
          <a:xfrm>
            <a:off x="4980878" y="1511079"/>
            <a:ext cx="2346385" cy="38991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Marco 18">
            <a:extLst>
              <a:ext uri="{FF2B5EF4-FFF2-40B4-BE49-F238E27FC236}">
                <a16:creationId xmlns:a16="http://schemas.microsoft.com/office/drawing/2014/main" id="{1D6546FF-CA76-D64C-895A-59398C710A13}"/>
              </a:ext>
            </a:extLst>
          </p:cNvPr>
          <p:cNvSpPr/>
          <p:nvPr/>
        </p:nvSpPr>
        <p:spPr>
          <a:xfrm>
            <a:off x="4980878" y="2253027"/>
            <a:ext cx="2346385" cy="38991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Marco 19">
            <a:extLst>
              <a:ext uri="{FF2B5EF4-FFF2-40B4-BE49-F238E27FC236}">
                <a16:creationId xmlns:a16="http://schemas.microsoft.com/office/drawing/2014/main" id="{22B4E59D-2E8C-C84B-AAE3-A291F078584D}"/>
              </a:ext>
            </a:extLst>
          </p:cNvPr>
          <p:cNvSpPr/>
          <p:nvPr/>
        </p:nvSpPr>
        <p:spPr>
          <a:xfrm>
            <a:off x="4980878" y="3316753"/>
            <a:ext cx="4016239" cy="38991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Marco 20">
            <a:extLst>
              <a:ext uri="{FF2B5EF4-FFF2-40B4-BE49-F238E27FC236}">
                <a16:creationId xmlns:a16="http://schemas.microsoft.com/office/drawing/2014/main" id="{D424204A-D931-2441-B13B-4FCEC1DC131B}"/>
              </a:ext>
            </a:extLst>
          </p:cNvPr>
          <p:cNvSpPr/>
          <p:nvPr/>
        </p:nvSpPr>
        <p:spPr>
          <a:xfrm>
            <a:off x="4980878" y="3768472"/>
            <a:ext cx="2009470" cy="38991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2" name="Marco 21">
            <a:extLst>
              <a:ext uri="{FF2B5EF4-FFF2-40B4-BE49-F238E27FC236}">
                <a16:creationId xmlns:a16="http://schemas.microsoft.com/office/drawing/2014/main" id="{218D5956-781F-C149-B2B8-F62A331ECA77}"/>
              </a:ext>
            </a:extLst>
          </p:cNvPr>
          <p:cNvSpPr/>
          <p:nvPr/>
        </p:nvSpPr>
        <p:spPr>
          <a:xfrm>
            <a:off x="4980878" y="4957011"/>
            <a:ext cx="1895845" cy="38991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Marco 22">
            <a:extLst>
              <a:ext uri="{FF2B5EF4-FFF2-40B4-BE49-F238E27FC236}">
                <a16:creationId xmlns:a16="http://schemas.microsoft.com/office/drawing/2014/main" id="{8A62B219-71BB-5640-A636-565A1DB72BD6}"/>
              </a:ext>
            </a:extLst>
          </p:cNvPr>
          <p:cNvSpPr/>
          <p:nvPr/>
        </p:nvSpPr>
        <p:spPr>
          <a:xfrm>
            <a:off x="4980878" y="5547753"/>
            <a:ext cx="1895845" cy="38991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Tree>
    <p:extLst>
      <p:ext uri="{BB962C8B-B14F-4D97-AF65-F5344CB8AC3E}">
        <p14:creationId xmlns:p14="http://schemas.microsoft.com/office/powerpoint/2010/main" val="256674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E0610-6D36-274A-8439-2D0D66882097}"/>
              </a:ext>
            </a:extLst>
          </p:cNvPr>
          <p:cNvSpPr>
            <a:spLocks noGrp="1"/>
          </p:cNvSpPr>
          <p:nvPr>
            <p:ph type="title"/>
          </p:nvPr>
        </p:nvSpPr>
        <p:spPr>
          <a:xfrm>
            <a:off x="263856" y="327702"/>
            <a:ext cx="6960637" cy="575065"/>
          </a:xfrm>
        </p:spPr>
        <p:txBody>
          <a:bodyPr>
            <a:normAutofit/>
          </a:bodyPr>
          <a:lstStyle/>
          <a:p>
            <a:r>
              <a:rPr lang="es-GB" sz="2400" b="1" dirty="0"/>
              <a:t>Escribimos y hablamos sobre varios objetos.</a:t>
            </a:r>
          </a:p>
        </p:txBody>
      </p:sp>
      <p:sp>
        <p:nvSpPr>
          <p:cNvPr id="4" name="Rounded Rectangle 11">
            <a:extLst>
              <a:ext uri="{FF2B5EF4-FFF2-40B4-BE49-F238E27FC236}">
                <a16:creationId xmlns:a16="http://schemas.microsoft.com/office/drawing/2014/main" id="{3117982F-F364-7148-8358-872663C41D28}"/>
              </a:ext>
            </a:extLst>
          </p:cNvPr>
          <p:cNvSpPr/>
          <p:nvPr/>
        </p:nvSpPr>
        <p:spPr>
          <a:xfrm>
            <a:off x="8211671" y="258166"/>
            <a:ext cx="3716473" cy="57506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5" name="Tabla 5">
            <a:extLst>
              <a:ext uri="{FF2B5EF4-FFF2-40B4-BE49-F238E27FC236}">
                <a16:creationId xmlns:a16="http://schemas.microsoft.com/office/drawing/2014/main" id="{B4B5D7FA-7442-F54E-B50F-D1E3302DA379}"/>
              </a:ext>
            </a:extLst>
          </p:cNvPr>
          <p:cNvGraphicFramePr>
            <a:graphicFrameLocks noGrp="1"/>
          </p:cNvGraphicFramePr>
          <p:nvPr>
            <p:extLst>
              <p:ext uri="{D42A27DB-BD31-4B8C-83A1-F6EECF244321}">
                <p14:modId xmlns:p14="http://schemas.microsoft.com/office/powerpoint/2010/main" val="28954263"/>
              </p:ext>
            </p:extLst>
          </p:nvPr>
        </p:nvGraphicFramePr>
        <p:xfrm>
          <a:off x="325431" y="4225447"/>
          <a:ext cx="4714755" cy="1960199"/>
        </p:xfrm>
        <a:graphic>
          <a:graphicData uri="http://schemas.openxmlformats.org/drawingml/2006/table">
            <a:tbl>
              <a:tblPr firstRow="1" bandRow="1">
                <a:tableStyleId>{5DA37D80-6434-44D0-A028-1B22A696006F}</a:tableStyleId>
              </a:tblPr>
              <a:tblGrid>
                <a:gridCol w="515979">
                  <a:extLst>
                    <a:ext uri="{9D8B030D-6E8A-4147-A177-3AD203B41FA5}">
                      <a16:colId xmlns:a16="http://schemas.microsoft.com/office/drawing/2014/main" val="1022250844"/>
                    </a:ext>
                  </a:extLst>
                </a:gridCol>
                <a:gridCol w="2099388">
                  <a:extLst>
                    <a:ext uri="{9D8B030D-6E8A-4147-A177-3AD203B41FA5}">
                      <a16:colId xmlns:a16="http://schemas.microsoft.com/office/drawing/2014/main" val="932256787"/>
                    </a:ext>
                  </a:extLst>
                </a:gridCol>
                <a:gridCol w="2099388">
                  <a:extLst>
                    <a:ext uri="{9D8B030D-6E8A-4147-A177-3AD203B41FA5}">
                      <a16:colId xmlns:a16="http://schemas.microsoft.com/office/drawing/2014/main" val="221766888"/>
                    </a:ext>
                  </a:extLst>
                </a:gridCol>
              </a:tblGrid>
              <a:tr h="728437">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 A</a:t>
                      </a:r>
                    </a:p>
                  </a:txBody>
                  <a:tcPr anchor="ctr">
                    <a:noFill/>
                  </a:tcPr>
                </a:tc>
                <a:tc>
                  <a:txBody>
                    <a:bodyPr/>
                    <a:lstStyle/>
                    <a:p>
                      <a:pPr algn="ctr"/>
                      <a:r>
                        <a:rPr lang="es-GB" sz="2000" dirty="0">
                          <a:solidFill>
                            <a:schemeClr val="accent5">
                              <a:lumMod val="50000"/>
                            </a:schemeClr>
                          </a:solidFill>
                        </a:rPr>
                        <a:t>B</a:t>
                      </a:r>
                    </a:p>
                  </a:txBody>
                  <a:tcPr anchor="ctr">
                    <a:noFill/>
                  </a:tcPr>
                </a:tc>
                <a:extLst>
                  <a:ext uri="{0D108BD9-81ED-4DB2-BD59-A6C34878D82A}">
                    <a16:rowId xmlns:a16="http://schemas.microsoft.com/office/drawing/2014/main" val="3039812585"/>
                  </a:ext>
                </a:extLst>
              </a:tr>
              <a:tr h="1231762">
                <a:tc>
                  <a:txBody>
                    <a:bodyPr/>
                    <a:lstStyle/>
                    <a:p>
                      <a:pPr algn="ctr"/>
                      <a:r>
                        <a:rPr lang="es-GB" sz="2000" b="1" dirty="0">
                          <a:solidFill>
                            <a:schemeClr val="accent5">
                              <a:lumMod val="50000"/>
                            </a:schemeClr>
                          </a:solidFill>
                        </a:rPr>
                        <a:t>1</a:t>
                      </a:r>
                    </a:p>
                  </a:txBody>
                  <a:tcPr anchor="ctr">
                    <a:noFill/>
                  </a:tcPr>
                </a:tc>
                <a:tc>
                  <a:txBody>
                    <a:bodyPr/>
                    <a:lstStyle/>
                    <a:p>
                      <a:pPr algn="ctr"/>
                      <a:endParaRPr lang="es-GB" sz="2000" dirty="0">
                        <a:solidFill>
                          <a:schemeClr val="accent5">
                            <a:lumMod val="50000"/>
                          </a:schemeClr>
                        </a:solidFill>
                      </a:endParaRPr>
                    </a:p>
                    <a:p>
                      <a:pPr algn="ctr"/>
                      <a:r>
                        <a:rPr lang="es-GB" sz="2000" dirty="0">
                          <a:solidFill>
                            <a:schemeClr val="accent5">
                              <a:lumMod val="50000"/>
                            </a:schemeClr>
                          </a:solidFill>
                        </a:rPr>
                        <a:t>coches (m)</a:t>
                      </a:r>
                    </a:p>
                  </a:txBody>
                  <a:tcPr anchor="b">
                    <a:noFill/>
                  </a:tcPr>
                </a:tc>
                <a:tc>
                  <a:txBody>
                    <a:bodyPr/>
                    <a:lstStyle/>
                    <a:p>
                      <a:pPr marL="0" indent="0" algn="ctr">
                        <a:buNone/>
                      </a:pPr>
                      <a:endParaRPr lang="es-GB" sz="2000" dirty="0">
                        <a:solidFill>
                          <a:schemeClr val="accent5">
                            <a:lumMod val="50000"/>
                          </a:schemeClr>
                        </a:solidFill>
                      </a:endParaRPr>
                    </a:p>
                    <a:p>
                      <a:pPr marL="0" indent="0" algn="ctr">
                        <a:buNone/>
                      </a:pPr>
                      <a:r>
                        <a:rPr lang="es-GB" sz="2000" dirty="0">
                          <a:solidFill>
                            <a:schemeClr val="accent5">
                              <a:lumMod val="50000"/>
                            </a:schemeClr>
                          </a:solidFill>
                        </a:rPr>
                        <a:t>bicicletas (f)</a:t>
                      </a:r>
                    </a:p>
                  </a:txBody>
                  <a:tcPr anchor="b">
                    <a:noFill/>
                  </a:tcPr>
                </a:tc>
                <a:extLst>
                  <a:ext uri="{0D108BD9-81ED-4DB2-BD59-A6C34878D82A}">
                    <a16:rowId xmlns:a16="http://schemas.microsoft.com/office/drawing/2014/main" val="3920096995"/>
                  </a:ext>
                </a:extLst>
              </a:tr>
            </a:tbl>
          </a:graphicData>
        </a:graphic>
      </p:graphicFrame>
      <p:graphicFrame>
        <p:nvGraphicFramePr>
          <p:cNvPr id="8" name="Tabla 5">
            <a:extLst>
              <a:ext uri="{FF2B5EF4-FFF2-40B4-BE49-F238E27FC236}">
                <a16:creationId xmlns:a16="http://schemas.microsoft.com/office/drawing/2014/main" id="{6C2559BD-8243-B44C-B9D8-97AB93086341}"/>
              </a:ext>
            </a:extLst>
          </p:cNvPr>
          <p:cNvGraphicFramePr>
            <a:graphicFrameLocks noGrp="1"/>
          </p:cNvGraphicFramePr>
          <p:nvPr>
            <p:extLst>
              <p:ext uri="{D42A27DB-BD31-4B8C-83A1-F6EECF244321}">
                <p14:modId xmlns:p14="http://schemas.microsoft.com/office/powerpoint/2010/main" val="1688969752"/>
              </p:ext>
            </p:extLst>
          </p:nvPr>
        </p:nvGraphicFramePr>
        <p:xfrm>
          <a:off x="6998575" y="4813830"/>
          <a:ext cx="5053685" cy="1417651"/>
        </p:xfrm>
        <a:graphic>
          <a:graphicData uri="http://schemas.openxmlformats.org/drawingml/2006/table">
            <a:tbl>
              <a:tblPr firstRow="1" bandRow="1">
                <a:tableStyleId>{5DA37D80-6434-44D0-A028-1B22A696006F}</a:tableStyleId>
              </a:tblPr>
              <a:tblGrid>
                <a:gridCol w="380093">
                  <a:extLst>
                    <a:ext uri="{9D8B030D-6E8A-4147-A177-3AD203B41FA5}">
                      <a16:colId xmlns:a16="http://schemas.microsoft.com/office/drawing/2014/main" val="1022250844"/>
                    </a:ext>
                  </a:extLst>
                </a:gridCol>
                <a:gridCol w="484752">
                  <a:extLst>
                    <a:ext uri="{9D8B030D-6E8A-4147-A177-3AD203B41FA5}">
                      <a16:colId xmlns:a16="http://schemas.microsoft.com/office/drawing/2014/main" val="932256787"/>
                    </a:ext>
                  </a:extLst>
                </a:gridCol>
                <a:gridCol w="484752">
                  <a:extLst>
                    <a:ext uri="{9D8B030D-6E8A-4147-A177-3AD203B41FA5}">
                      <a16:colId xmlns:a16="http://schemas.microsoft.com/office/drawing/2014/main" val="221766888"/>
                    </a:ext>
                  </a:extLst>
                </a:gridCol>
                <a:gridCol w="1234696">
                  <a:extLst>
                    <a:ext uri="{9D8B030D-6E8A-4147-A177-3AD203B41FA5}">
                      <a16:colId xmlns:a16="http://schemas.microsoft.com/office/drawing/2014/main" val="2446026160"/>
                    </a:ext>
                  </a:extLst>
                </a:gridCol>
                <a:gridCol w="1112932">
                  <a:extLst>
                    <a:ext uri="{9D8B030D-6E8A-4147-A177-3AD203B41FA5}">
                      <a16:colId xmlns:a16="http://schemas.microsoft.com/office/drawing/2014/main" val="1686167308"/>
                    </a:ext>
                  </a:extLst>
                </a:gridCol>
                <a:gridCol w="1356460">
                  <a:extLst>
                    <a:ext uri="{9D8B030D-6E8A-4147-A177-3AD203B41FA5}">
                      <a16:colId xmlns:a16="http://schemas.microsoft.com/office/drawing/2014/main" val="667962078"/>
                    </a:ext>
                  </a:extLst>
                </a:gridCol>
              </a:tblGrid>
              <a:tr h="813672">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 A</a:t>
                      </a:r>
                    </a:p>
                  </a:txBody>
                  <a:tcPr anchor="ctr">
                    <a:solidFill>
                      <a:schemeClr val="accent5">
                        <a:lumMod val="20000"/>
                        <a:lumOff val="80000"/>
                      </a:schemeClr>
                    </a:solidFill>
                  </a:tcPr>
                </a:tc>
                <a:tc>
                  <a:txBody>
                    <a:bodyPr/>
                    <a:lstStyle/>
                    <a:p>
                      <a:pPr algn="ctr"/>
                      <a:r>
                        <a:rPr lang="es-GB" sz="2000" dirty="0">
                          <a:solidFill>
                            <a:schemeClr val="accent5">
                              <a:lumMod val="50000"/>
                            </a:schemeClr>
                          </a:solidFill>
                        </a:rPr>
                        <a:t>B</a:t>
                      </a:r>
                    </a:p>
                  </a:txBody>
                  <a:tcPr anchor="ctr">
                    <a:solidFill>
                      <a:schemeClr val="accent5">
                        <a:lumMod val="20000"/>
                        <a:lumOff val="80000"/>
                      </a:schemeClr>
                    </a:solidFill>
                  </a:tcPr>
                </a:tc>
                <a:tc>
                  <a:txBody>
                    <a:bodyPr/>
                    <a:lstStyle/>
                    <a:p>
                      <a:pPr algn="ctr"/>
                      <a:r>
                        <a:rPr lang="es-GB" sz="2000" dirty="0">
                          <a:solidFill>
                            <a:schemeClr val="accent5">
                              <a:lumMod val="50000"/>
                            </a:schemeClr>
                          </a:solidFill>
                        </a:rPr>
                        <a:t>Presente</a:t>
                      </a:r>
                    </a:p>
                  </a:txBody>
                  <a:tcPr anchor="ctr">
                    <a:solidFill>
                      <a:schemeClr val="accent4">
                        <a:lumMod val="20000"/>
                        <a:lumOff val="80000"/>
                      </a:schemeClr>
                    </a:solidFill>
                  </a:tcPr>
                </a:tc>
                <a:tc>
                  <a:txBody>
                    <a:bodyPr/>
                    <a:lstStyle/>
                    <a:p>
                      <a:pPr algn="ctr"/>
                      <a:r>
                        <a:rPr lang="es-GB" sz="2000" dirty="0">
                          <a:solidFill>
                            <a:schemeClr val="accent5">
                              <a:lumMod val="50000"/>
                            </a:schemeClr>
                          </a:solidFill>
                        </a:rPr>
                        <a:t>Pasado</a:t>
                      </a:r>
                    </a:p>
                  </a:txBody>
                  <a:tcPr anchor="ctr">
                    <a:solidFill>
                      <a:schemeClr val="accent4">
                        <a:lumMod val="20000"/>
                        <a:lumOff val="80000"/>
                      </a:schemeClr>
                    </a:solidFill>
                  </a:tcPr>
                </a:tc>
                <a:tc>
                  <a:txBody>
                    <a:bodyPr/>
                    <a:lstStyle/>
                    <a:p>
                      <a:pPr algn="ctr"/>
                      <a:r>
                        <a:rPr lang="es-GB" sz="2000" dirty="0">
                          <a:solidFill>
                            <a:schemeClr val="accent5">
                              <a:lumMod val="50000"/>
                            </a:schemeClr>
                          </a:solidFill>
                        </a:rPr>
                        <a:t>Could be either</a:t>
                      </a:r>
                    </a:p>
                  </a:txBody>
                  <a:tcPr anchor="ctr">
                    <a:solidFill>
                      <a:schemeClr val="accent4">
                        <a:lumMod val="20000"/>
                        <a:lumOff val="80000"/>
                      </a:schemeClr>
                    </a:solidFill>
                  </a:tcPr>
                </a:tc>
                <a:extLst>
                  <a:ext uri="{0D108BD9-81ED-4DB2-BD59-A6C34878D82A}">
                    <a16:rowId xmlns:a16="http://schemas.microsoft.com/office/drawing/2014/main" val="3039812585"/>
                  </a:ext>
                </a:extLst>
              </a:tr>
              <a:tr h="603979">
                <a:tc>
                  <a:txBody>
                    <a:bodyPr/>
                    <a:lstStyle/>
                    <a:p>
                      <a:pPr algn="ctr"/>
                      <a:r>
                        <a:rPr lang="es-GB" sz="2000" b="1" dirty="0">
                          <a:solidFill>
                            <a:schemeClr val="accent5">
                              <a:lumMod val="50000"/>
                            </a:schemeClr>
                          </a:solidFill>
                        </a:rPr>
                        <a:t>1</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marL="0" indent="0" algn="ctr">
                        <a:buNone/>
                      </a:pP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920096995"/>
                  </a:ext>
                </a:extLst>
              </a:tr>
            </a:tbl>
          </a:graphicData>
        </a:graphic>
      </p:graphicFrame>
      <p:sp>
        <p:nvSpPr>
          <p:cNvPr id="9" name="Título 1">
            <a:extLst>
              <a:ext uri="{FF2B5EF4-FFF2-40B4-BE49-F238E27FC236}">
                <a16:creationId xmlns:a16="http://schemas.microsoft.com/office/drawing/2014/main" id="{4ED0C50D-C1D6-624A-AEC9-F1A8E4D8BD55}"/>
              </a:ext>
            </a:extLst>
          </p:cNvPr>
          <p:cNvSpPr txBox="1">
            <a:spLocks/>
          </p:cNvSpPr>
          <p:nvPr/>
        </p:nvSpPr>
        <p:spPr>
          <a:xfrm>
            <a:off x="263856" y="904485"/>
            <a:ext cx="8836498" cy="43856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dirty="0"/>
              <a:t>Estudiante A y B escriben 5 frases en primera persona plural. </a:t>
            </a:r>
          </a:p>
        </p:txBody>
      </p:sp>
      <p:sp>
        <p:nvSpPr>
          <p:cNvPr id="3" name="CuadroTexto 2">
            <a:extLst>
              <a:ext uri="{FF2B5EF4-FFF2-40B4-BE49-F238E27FC236}">
                <a16:creationId xmlns:a16="http://schemas.microsoft.com/office/drawing/2014/main" id="{2BCA282A-ACE8-054B-8B0F-BA2F4FC422BF}"/>
              </a:ext>
            </a:extLst>
          </p:cNvPr>
          <p:cNvSpPr txBox="1"/>
          <p:nvPr/>
        </p:nvSpPr>
        <p:spPr>
          <a:xfrm>
            <a:off x="263856" y="1335344"/>
            <a:ext cx="9871613" cy="461665"/>
          </a:xfrm>
          <a:prstGeom prst="rect">
            <a:avLst/>
          </a:prstGeom>
          <a:noFill/>
        </p:spPr>
        <p:txBody>
          <a:bodyPr wrap="none" rtlCol="0">
            <a:spAutoFit/>
          </a:bodyPr>
          <a:lstStyle/>
          <a:p>
            <a:r>
              <a:rPr lang="es-GB" sz="2400" dirty="0">
                <a:solidFill>
                  <a:schemeClr val="accent5">
                    <a:lumMod val="50000"/>
                  </a:schemeClr>
                </a:solidFill>
              </a:rPr>
              <a:t>Debes elegir un objeto (A o B) y usar un pronombre: “los” o “las.</a:t>
            </a:r>
          </a:p>
        </p:txBody>
      </p:sp>
      <p:sp>
        <p:nvSpPr>
          <p:cNvPr id="10" name="CuadroTexto 9">
            <a:extLst>
              <a:ext uri="{FF2B5EF4-FFF2-40B4-BE49-F238E27FC236}">
                <a16:creationId xmlns:a16="http://schemas.microsoft.com/office/drawing/2014/main" id="{D20F9F4D-8499-D44D-AC73-0FBB1D497074}"/>
              </a:ext>
            </a:extLst>
          </p:cNvPr>
          <p:cNvSpPr txBox="1"/>
          <p:nvPr/>
        </p:nvSpPr>
        <p:spPr>
          <a:xfrm>
            <a:off x="263856" y="1789299"/>
            <a:ext cx="11646137" cy="461665"/>
          </a:xfrm>
          <a:prstGeom prst="rect">
            <a:avLst/>
          </a:prstGeom>
          <a:noFill/>
        </p:spPr>
        <p:txBody>
          <a:bodyPr wrap="none" rtlCol="0">
            <a:spAutoFit/>
          </a:bodyPr>
          <a:lstStyle/>
          <a:p>
            <a:r>
              <a:rPr lang="es-GB" sz="2400" dirty="0">
                <a:solidFill>
                  <a:schemeClr val="accent5">
                    <a:lumMod val="50000"/>
                  </a:schemeClr>
                </a:solidFill>
              </a:rPr>
              <a:t>Primero, el estudiante A habla y el estudiante B escucha y marca en la tabla.</a:t>
            </a:r>
          </a:p>
        </p:txBody>
      </p:sp>
      <p:sp>
        <p:nvSpPr>
          <p:cNvPr id="11" name="CuadroTexto 10">
            <a:extLst>
              <a:ext uri="{FF2B5EF4-FFF2-40B4-BE49-F238E27FC236}">
                <a16:creationId xmlns:a16="http://schemas.microsoft.com/office/drawing/2014/main" id="{CD127A19-5009-B14B-9C6D-F04B9D15AE58}"/>
              </a:ext>
            </a:extLst>
          </p:cNvPr>
          <p:cNvSpPr txBox="1"/>
          <p:nvPr/>
        </p:nvSpPr>
        <p:spPr>
          <a:xfrm>
            <a:off x="263856" y="2243254"/>
            <a:ext cx="11464998" cy="461665"/>
          </a:xfrm>
          <a:prstGeom prst="rect">
            <a:avLst/>
          </a:prstGeom>
          <a:noFill/>
        </p:spPr>
        <p:txBody>
          <a:bodyPr wrap="none" rtlCol="0">
            <a:spAutoFit/>
          </a:bodyPr>
          <a:lstStyle/>
          <a:p>
            <a:r>
              <a:rPr lang="es-GB" sz="2400" dirty="0">
                <a:solidFill>
                  <a:schemeClr val="accent5">
                    <a:lumMod val="50000"/>
                  </a:schemeClr>
                </a:solidFill>
              </a:rPr>
              <a:t>Luego, el estudiante B habla y el estudiante A escucha y marca en la tabla.</a:t>
            </a:r>
          </a:p>
        </p:txBody>
      </p:sp>
      <p:sp>
        <p:nvSpPr>
          <p:cNvPr id="12" name="CuadroTexto 11">
            <a:extLst>
              <a:ext uri="{FF2B5EF4-FFF2-40B4-BE49-F238E27FC236}">
                <a16:creationId xmlns:a16="http://schemas.microsoft.com/office/drawing/2014/main" id="{874CB133-4B69-C645-9D60-63BE08045266}"/>
              </a:ext>
            </a:extLst>
          </p:cNvPr>
          <p:cNvSpPr txBox="1"/>
          <p:nvPr/>
        </p:nvSpPr>
        <p:spPr>
          <a:xfrm>
            <a:off x="263856" y="2697210"/>
            <a:ext cx="8218917" cy="461665"/>
          </a:xfrm>
          <a:prstGeom prst="rect">
            <a:avLst/>
          </a:prstGeom>
          <a:noFill/>
        </p:spPr>
        <p:txBody>
          <a:bodyPr wrap="none" rtlCol="0">
            <a:spAutoFit/>
          </a:bodyPr>
          <a:lstStyle/>
          <a:p>
            <a:r>
              <a:rPr lang="es-GB" sz="2400" dirty="0">
                <a:solidFill>
                  <a:schemeClr val="accent5">
                    <a:lumMod val="50000"/>
                  </a:schemeClr>
                </a:solidFill>
              </a:rPr>
              <a:t>Finalmente, miramos las respuestas. ¿Están correctas?</a:t>
            </a:r>
          </a:p>
        </p:txBody>
      </p:sp>
      <p:sp>
        <p:nvSpPr>
          <p:cNvPr id="13" name="Llamada rectangular redondeada 12">
            <a:extLst>
              <a:ext uri="{FF2B5EF4-FFF2-40B4-BE49-F238E27FC236}">
                <a16:creationId xmlns:a16="http://schemas.microsoft.com/office/drawing/2014/main" id="{F3A82B81-CDA0-C84C-B9FA-51ED166FE872}"/>
              </a:ext>
            </a:extLst>
          </p:cNvPr>
          <p:cNvSpPr/>
          <p:nvPr/>
        </p:nvSpPr>
        <p:spPr>
          <a:xfrm>
            <a:off x="4685168" y="4084419"/>
            <a:ext cx="2152296" cy="1308991"/>
          </a:xfrm>
          <a:prstGeom prst="wedgeRoundRectCallout">
            <a:avLst>
              <a:gd name="adj1" fmla="val -88107"/>
              <a:gd name="adj2" fmla="val -47493"/>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Las usamos en vacaciones</a:t>
            </a:r>
          </a:p>
        </p:txBody>
      </p:sp>
      <p:sp>
        <p:nvSpPr>
          <p:cNvPr id="14" name="CuadroTexto 13">
            <a:extLst>
              <a:ext uri="{FF2B5EF4-FFF2-40B4-BE49-F238E27FC236}">
                <a16:creationId xmlns:a16="http://schemas.microsoft.com/office/drawing/2014/main" id="{02A28FE5-90A9-1F49-B728-C641BC3C176F}"/>
              </a:ext>
            </a:extLst>
          </p:cNvPr>
          <p:cNvSpPr txBox="1"/>
          <p:nvPr/>
        </p:nvSpPr>
        <p:spPr>
          <a:xfrm>
            <a:off x="263856" y="3606448"/>
            <a:ext cx="2026517" cy="461665"/>
          </a:xfrm>
          <a:prstGeom prst="rect">
            <a:avLst/>
          </a:prstGeom>
          <a:noFill/>
        </p:spPr>
        <p:txBody>
          <a:bodyPr wrap="none" rtlCol="0">
            <a:spAutoFit/>
          </a:bodyPr>
          <a:lstStyle/>
          <a:p>
            <a:pPr algn="l"/>
            <a:r>
              <a:rPr lang="es-GB" sz="2400" b="1" dirty="0">
                <a:solidFill>
                  <a:schemeClr val="accent5">
                    <a:lumMod val="50000"/>
                  </a:schemeClr>
                </a:solidFill>
              </a:rPr>
              <a:t>Estudiante A</a:t>
            </a:r>
          </a:p>
        </p:txBody>
      </p:sp>
      <p:sp>
        <p:nvSpPr>
          <p:cNvPr id="15" name="CuadroTexto 14">
            <a:extLst>
              <a:ext uri="{FF2B5EF4-FFF2-40B4-BE49-F238E27FC236}">
                <a16:creationId xmlns:a16="http://schemas.microsoft.com/office/drawing/2014/main" id="{DC147680-E72B-AA47-83A5-4F7345C8B0C2}"/>
              </a:ext>
            </a:extLst>
          </p:cNvPr>
          <p:cNvSpPr txBox="1"/>
          <p:nvPr/>
        </p:nvSpPr>
        <p:spPr>
          <a:xfrm>
            <a:off x="2235549" y="3601437"/>
            <a:ext cx="4575291" cy="461665"/>
          </a:xfrm>
          <a:prstGeom prst="rect">
            <a:avLst/>
          </a:prstGeom>
          <a:noFill/>
        </p:spPr>
        <p:txBody>
          <a:bodyPr wrap="none" rtlCol="0">
            <a:spAutoFit/>
          </a:bodyPr>
          <a:lstStyle/>
          <a:p>
            <a:pPr algn="l"/>
            <a:r>
              <a:rPr lang="es-GB" sz="2400" dirty="0">
                <a:solidFill>
                  <a:schemeClr val="accent5">
                    <a:lumMod val="50000"/>
                  </a:schemeClr>
                </a:solidFill>
              </a:rPr>
              <a:t>“Las usamos en vacaciones</a:t>
            </a:r>
            <a:r>
              <a:rPr lang="en-GB" sz="2400" dirty="0">
                <a:solidFill>
                  <a:schemeClr val="accent5">
                    <a:lumMod val="50000"/>
                  </a:schemeClr>
                </a:solidFill>
              </a:rPr>
              <a:t>.</a:t>
            </a:r>
            <a:r>
              <a:rPr lang="es-GB" sz="2400" dirty="0">
                <a:solidFill>
                  <a:schemeClr val="accent5">
                    <a:lumMod val="50000"/>
                  </a:schemeClr>
                </a:solidFill>
              </a:rPr>
              <a:t>”</a:t>
            </a:r>
          </a:p>
        </p:txBody>
      </p:sp>
      <p:pic>
        <p:nvPicPr>
          <p:cNvPr id="16" name="Imagen 15">
            <a:extLst>
              <a:ext uri="{FF2B5EF4-FFF2-40B4-BE49-F238E27FC236}">
                <a16:creationId xmlns:a16="http://schemas.microsoft.com/office/drawing/2014/main" id="{05B7975A-4D87-654C-A7C8-8DFCB40249D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81668" y="3274926"/>
            <a:ext cx="851519" cy="675809"/>
          </a:xfrm>
          <a:prstGeom prst="rect">
            <a:avLst/>
          </a:prstGeom>
        </p:spPr>
      </p:pic>
      <p:pic>
        <p:nvPicPr>
          <p:cNvPr id="17" name="Picture 16" descr="green checkmark">
            <a:extLst>
              <a:ext uri="{FF2B5EF4-FFF2-40B4-BE49-F238E27FC236}">
                <a16:creationId xmlns:a16="http://schemas.microsoft.com/office/drawing/2014/main" id="{59058A23-F209-2E4B-AA90-19C5F4D406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6082" y="5675906"/>
            <a:ext cx="377555" cy="393286"/>
          </a:xfrm>
          <a:prstGeom prst="rect">
            <a:avLst/>
          </a:prstGeom>
        </p:spPr>
      </p:pic>
      <p:pic>
        <p:nvPicPr>
          <p:cNvPr id="18" name="Picture 16" descr="green checkmark">
            <a:extLst>
              <a:ext uri="{FF2B5EF4-FFF2-40B4-BE49-F238E27FC236}">
                <a16:creationId xmlns:a16="http://schemas.microsoft.com/office/drawing/2014/main" id="{DA40A647-1921-5742-AB56-1532900F33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0145" y="5675906"/>
            <a:ext cx="377555" cy="393286"/>
          </a:xfrm>
          <a:prstGeom prst="rect">
            <a:avLst/>
          </a:prstGeom>
        </p:spPr>
      </p:pic>
      <p:pic>
        <p:nvPicPr>
          <p:cNvPr id="22" name="Imagen 21">
            <a:extLst>
              <a:ext uri="{FF2B5EF4-FFF2-40B4-BE49-F238E27FC236}">
                <a16:creationId xmlns:a16="http://schemas.microsoft.com/office/drawing/2014/main" id="{824A6DB6-7AE8-2F45-8CC8-DC25336CEA75}"/>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103" b="93333" l="3101" r="93411">
                        <a14:foregroundMark x1="6202" y1="49744" x2="11240" y2="12821"/>
                        <a14:foregroundMark x1="87209" y1="39487" x2="91473" y2="59487"/>
                        <a14:foregroundMark x1="91473" y1="59487" x2="90310" y2="78974"/>
                        <a14:foregroundMark x1="90310" y1="78974" x2="89535" y2="79487"/>
                        <a14:foregroundMark x1="89922" y1="48205" x2="94186" y2="59487"/>
                        <a14:foregroundMark x1="44961" y1="10769" x2="31395" y2="4103"/>
                        <a14:foregroundMark x1="31395" y1="4103" x2="31395" y2="4103"/>
                        <a14:foregroundMark x1="1938" y1="35385" x2="3101" y2="55897"/>
                        <a14:foregroundMark x1="3101" y1="55897" x2="4651" y2="56410"/>
                        <a14:foregroundMark x1="32946" y1="79487" x2="44574" y2="93333"/>
                        <a14:foregroundMark x1="44574" y1="93333" x2="55039" y2="87692"/>
                        <a14:foregroundMark x1="47674" y1="49231" x2="79457" y2="72308"/>
                        <a14:foregroundMark x1="79457" y1="72308" x2="88372" y2="55897"/>
                        <a14:foregroundMark x1="88372" y1="55897" x2="92636" y2="51795"/>
                      </a14:backgroundRemoval>
                    </a14:imgEffect>
                  </a14:imgLayer>
                </a14:imgProps>
              </a:ext>
              <a:ext uri="{28A0092B-C50C-407E-A947-70E740481C1C}">
                <a14:useLocalDpi xmlns:a14="http://schemas.microsoft.com/office/drawing/2010/main"/>
              </a:ext>
            </a:extLst>
          </a:blip>
          <a:stretch>
            <a:fillRect/>
          </a:stretch>
        </p:blipFill>
        <p:spPr>
          <a:xfrm>
            <a:off x="1644290" y="5011802"/>
            <a:ext cx="1082488" cy="818159"/>
          </a:xfrm>
          <a:prstGeom prst="rect">
            <a:avLst/>
          </a:prstGeom>
        </p:spPr>
      </p:pic>
      <p:pic>
        <p:nvPicPr>
          <p:cNvPr id="23" name="Imagen 22">
            <a:extLst>
              <a:ext uri="{FF2B5EF4-FFF2-40B4-BE49-F238E27FC236}">
                <a16:creationId xmlns:a16="http://schemas.microsoft.com/office/drawing/2014/main" id="{756CB632-6E72-3C41-AB52-BE9E5F667F86}"/>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103" b="93333" l="3101" r="93411">
                        <a14:foregroundMark x1="6202" y1="49744" x2="11240" y2="12821"/>
                        <a14:foregroundMark x1="87209" y1="39487" x2="91473" y2="59487"/>
                        <a14:foregroundMark x1="91473" y1="59487" x2="90310" y2="78974"/>
                        <a14:foregroundMark x1="90310" y1="78974" x2="89535" y2="79487"/>
                        <a14:foregroundMark x1="89922" y1="48205" x2="94186" y2="59487"/>
                        <a14:foregroundMark x1="44961" y1="10769" x2="31395" y2="4103"/>
                        <a14:foregroundMark x1="31395" y1="4103" x2="31395" y2="4103"/>
                        <a14:foregroundMark x1="1938" y1="35385" x2="3101" y2="55897"/>
                        <a14:foregroundMark x1="3101" y1="55897" x2="4651" y2="56410"/>
                        <a14:foregroundMark x1="32946" y1="79487" x2="44574" y2="93333"/>
                        <a14:foregroundMark x1="44574" y1="93333" x2="55039" y2="87692"/>
                        <a14:foregroundMark x1="47674" y1="49231" x2="79457" y2="72308"/>
                        <a14:foregroundMark x1="79457" y1="72308" x2="88372" y2="55897"/>
                        <a14:foregroundMark x1="88372" y1="55897" x2="92636" y2="51795"/>
                      </a14:backgroundRemoval>
                    </a14:imgEffect>
                  </a14:imgLayer>
                </a14:imgProps>
              </a:ext>
              <a:ext uri="{28A0092B-C50C-407E-A947-70E740481C1C}">
                <a14:useLocalDpi xmlns:a14="http://schemas.microsoft.com/office/drawing/2010/main"/>
              </a:ext>
            </a:extLst>
          </a:blip>
          <a:stretch>
            <a:fillRect/>
          </a:stretch>
        </p:blipFill>
        <p:spPr>
          <a:xfrm>
            <a:off x="967920" y="5027237"/>
            <a:ext cx="1082488" cy="818159"/>
          </a:xfrm>
          <a:prstGeom prst="rect">
            <a:avLst/>
          </a:prstGeom>
        </p:spPr>
      </p:pic>
      <p:pic>
        <p:nvPicPr>
          <p:cNvPr id="24" name="Imagen 23">
            <a:extLst>
              <a:ext uri="{FF2B5EF4-FFF2-40B4-BE49-F238E27FC236}">
                <a16:creationId xmlns:a16="http://schemas.microsoft.com/office/drawing/2014/main" id="{E0691C34-597C-164D-9E8B-00A979C926F4}"/>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68762" y="5060563"/>
            <a:ext cx="1169008" cy="751505"/>
          </a:xfrm>
          <a:prstGeom prst="rect">
            <a:avLst/>
          </a:prstGeom>
        </p:spPr>
      </p:pic>
      <p:pic>
        <p:nvPicPr>
          <p:cNvPr id="25" name="Imagen 24">
            <a:extLst>
              <a:ext uri="{FF2B5EF4-FFF2-40B4-BE49-F238E27FC236}">
                <a16:creationId xmlns:a16="http://schemas.microsoft.com/office/drawing/2014/main" id="{A56C6854-3776-2141-8FAE-54734EADCEE8}"/>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53266" y="5045128"/>
            <a:ext cx="1169008" cy="751505"/>
          </a:xfrm>
          <a:prstGeom prst="rect">
            <a:avLst/>
          </a:prstGeom>
        </p:spPr>
      </p:pic>
      <p:sp>
        <p:nvSpPr>
          <p:cNvPr id="26" name="CuadroTexto 25">
            <a:extLst>
              <a:ext uri="{FF2B5EF4-FFF2-40B4-BE49-F238E27FC236}">
                <a16:creationId xmlns:a16="http://schemas.microsoft.com/office/drawing/2014/main" id="{7D92A4F1-8657-7741-9B92-B0477B067D4B}"/>
              </a:ext>
            </a:extLst>
          </p:cNvPr>
          <p:cNvSpPr txBox="1"/>
          <p:nvPr/>
        </p:nvSpPr>
        <p:spPr>
          <a:xfrm>
            <a:off x="263856" y="3130467"/>
            <a:ext cx="1471878" cy="461665"/>
          </a:xfrm>
          <a:prstGeom prst="rect">
            <a:avLst/>
          </a:prstGeom>
          <a:noFill/>
        </p:spPr>
        <p:txBody>
          <a:bodyPr wrap="none" rtlCol="0">
            <a:spAutoFit/>
          </a:bodyPr>
          <a:lstStyle/>
          <a:p>
            <a:pPr algn="l"/>
            <a:r>
              <a:rPr lang="es-GB" sz="2400" b="1" dirty="0">
                <a:solidFill>
                  <a:schemeClr val="accent5">
                    <a:lumMod val="50000"/>
                  </a:schemeClr>
                </a:solidFill>
              </a:rPr>
              <a:t>Ejemplo:</a:t>
            </a:r>
          </a:p>
        </p:txBody>
      </p:sp>
      <p:pic>
        <p:nvPicPr>
          <p:cNvPr id="32" name="Imagen 31">
            <a:extLst>
              <a:ext uri="{FF2B5EF4-FFF2-40B4-BE49-F238E27FC236}">
                <a16:creationId xmlns:a16="http://schemas.microsoft.com/office/drawing/2014/main" id="{E9B9D35F-A089-964C-8F3C-49700228C672}"/>
              </a:ext>
            </a:extLst>
          </p:cNvPr>
          <p:cNvPicPr>
            <a:picLocks noChangeAspect="1"/>
          </p:cNvPicPr>
          <p:nvPr/>
        </p:nvPicPr>
        <p:blipFill>
          <a:blip r:embed="rId8"/>
          <a:stretch>
            <a:fillRect/>
          </a:stretch>
        </p:blipFill>
        <p:spPr>
          <a:xfrm>
            <a:off x="9122210" y="2734935"/>
            <a:ext cx="2026517" cy="1805133"/>
          </a:xfrm>
          <a:prstGeom prst="rect">
            <a:avLst/>
          </a:prstGeom>
        </p:spPr>
      </p:pic>
      <p:sp>
        <p:nvSpPr>
          <p:cNvPr id="34" name="CuadroTexto 33">
            <a:extLst>
              <a:ext uri="{FF2B5EF4-FFF2-40B4-BE49-F238E27FC236}">
                <a16:creationId xmlns:a16="http://schemas.microsoft.com/office/drawing/2014/main" id="{3DB6E5DE-7EFD-874F-A79C-D131D0CCAB31}"/>
              </a:ext>
            </a:extLst>
          </p:cNvPr>
          <p:cNvSpPr txBox="1"/>
          <p:nvPr/>
        </p:nvSpPr>
        <p:spPr>
          <a:xfrm>
            <a:off x="6800423" y="4309235"/>
            <a:ext cx="1976823" cy="461665"/>
          </a:xfrm>
          <a:prstGeom prst="rect">
            <a:avLst/>
          </a:prstGeom>
          <a:noFill/>
        </p:spPr>
        <p:txBody>
          <a:bodyPr wrap="none" rtlCol="0">
            <a:spAutoFit/>
          </a:bodyPr>
          <a:lstStyle/>
          <a:p>
            <a:pPr algn="l"/>
            <a:r>
              <a:rPr lang="es-GB" sz="2400" b="1" dirty="0">
                <a:solidFill>
                  <a:schemeClr val="accent5">
                    <a:lumMod val="50000"/>
                  </a:schemeClr>
                </a:solidFill>
              </a:rPr>
              <a:t>Estudiante B</a:t>
            </a:r>
          </a:p>
        </p:txBody>
      </p:sp>
    </p:spTree>
    <p:extLst>
      <p:ext uri="{BB962C8B-B14F-4D97-AF65-F5344CB8AC3E}">
        <p14:creationId xmlns:p14="http://schemas.microsoft.com/office/powerpoint/2010/main" val="1533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p:bldP spid="10" grpId="0"/>
      <p:bldP spid="11" grpId="0"/>
      <p:bldP spid="12" grpId="0"/>
      <p:bldP spid="13" grpId="0" animBg="1"/>
      <p:bldP spid="14" grpId="0"/>
      <p:bldP spid="15" grpId="0"/>
      <p:bldP spid="26" grpId="0"/>
      <p:bldP spid="34" grpId="0"/>
      <p:bldP spid="3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E0610-6D36-274A-8439-2D0D66882097}"/>
              </a:ext>
            </a:extLst>
          </p:cNvPr>
          <p:cNvSpPr>
            <a:spLocks noGrp="1"/>
          </p:cNvSpPr>
          <p:nvPr>
            <p:ph type="title"/>
          </p:nvPr>
        </p:nvSpPr>
        <p:spPr>
          <a:xfrm>
            <a:off x="187436" y="184150"/>
            <a:ext cx="7386624" cy="961033"/>
          </a:xfrm>
        </p:spPr>
        <p:txBody>
          <a:bodyPr>
            <a:normAutofit/>
          </a:bodyPr>
          <a:lstStyle/>
          <a:p>
            <a:r>
              <a:rPr lang="es-GB" sz="2000" b="1" dirty="0"/>
              <a:t>Elige un objeto y escribe 5 frases. Debes usar:</a:t>
            </a:r>
            <a:br>
              <a:rPr lang="es-GB" sz="2000" b="1" dirty="0"/>
            </a:br>
            <a:r>
              <a:rPr lang="es-GB" sz="2000" b="1" dirty="0"/>
              <a:t>- El pronombre “los” o “las”.</a:t>
            </a:r>
            <a:br>
              <a:rPr lang="es-GB" sz="2000" b="1" dirty="0"/>
            </a:br>
            <a:r>
              <a:rPr lang="es-GB" sz="2000" b="1" dirty="0"/>
              <a:t>- Un verbo en primera persona plural. </a:t>
            </a:r>
          </a:p>
        </p:txBody>
      </p:sp>
      <p:graphicFrame>
        <p:nvGraphicFramePr>
          <p:cNvPr id="5" name="Tabla 5">
            <a:extLst>
              <a:ext uri="{FF2B5EF4-FFF2-40B4-BE49-F238E27FC236}">
                <a16:creationId xmlns:a16="http://schemas.microsoft.com/office/drawing/2014/main" id="{B4B5D7FA-7442-F54E-B50F-D1E3302DA379}"/>
              </a:ext>
            </a:extLst>
          </p:cNvPr>
          <p:cNvGraphicFramePr>
            <a:graphicFrameLocks noGrp="1"/>
          </p:cNvGraphicFramePr>
          <p:nvPr>
            <p:extLst>
              <p:ext uri="{D42A27DB-BD31-4B8C-83A1-F6EECF244321}">
                <p14:modId xmlns:p14="http://schemas.microsoft.com/office/powerpoint/2010/main" val="2705540413"/>
              </p:ext>
            </p:extLst>
          </p:nvPr>
        </p:nvGraphicFramePr>
        <p:xfrm>
          <a:off x="263856" y="1219199"/>
          <a:ext cx="8381665" cy="5060550"/>
        </p:xfrm>
        <a:graphic>
          <a:graphicData uri="http://schemas.openxmlformats.org/drawingml/2006/table">
            <a:tbl>
              <a:tblPr firstRow="1" bandRow="1">
                <a:tableStyleId>{5DA37D80-6434-44D0-A028-1B22A696006F}</a:tableStyleId>
              </a:tblPr>
              <a:tblGrid>
                <a:gridCol w="847320">
                  <a:extLst>
                    <a:ext uri="{9D8B030D-6E8A-4147-A177-3AD203B41FA5}">
                      <a16:colId xmlns:a16="http://schemas.microsoft.com/office/drawing/2014/main" val="1022250844"/>
                    </a:ext>
                  </a:extLst>
                </a:gridCol>
                <a:gridCol w="3802154">
                  <a:extLst>
                    <a:ext uri="{9D8B030D-6E8A-4147-A177-3AD203B41FA5}">
                      <a16:colId xmlns:a16="http://schemas.microsoft.com/office/drawing/2014/main" val="932256787"/>
                    </a:ext>
                  </a:extLst>
                </a:gridCol>
                <a:gridCol w="3732191">
                  <a:extLst>
                    <a:ext uri="{9D8B030D-6E8A-4147-A177-3AD203B41FA5}">
                      <a16:colId xmlns:a16="http://schemas.microsoft.com/office/drawing/2014/main" val="221766888"/>
                    </a:ext>
                  </a:extLst>
                </a:gridCol>
              </a:tblGrid>
              <a:tr h="405558">
                <a:tc>
                  <a:txBody>
                    <a:bodyPr/>
                    <a:lstStyle/>
                    <a:p>
                      <a:endParaRPr lang="es-GB" sz="2000" dirty="0">
                        <a:solidFill>
                          <a:schemeClr val="accent5">
                            <a:lumMod val="50000"/>
                          </a:schemeClr>
                        </a:solidFill>
                      </a:endParaRPr>
                    </a:p>
                  </a:txBody>
                  <a:tcPr>
                    <a:noFill/>
                  </a:tcPr>
                </a:tc>
                <a:tc>
                  <a:txBody>
                    <a:bodyPr/>
                    <a:lstStyle/>
                    <a:p>
                      <a:pPr algn="ctr"/>
                      <a:r>
                        <a:rPr lang="es-GB" sz="2200" dirty="0">
                          <a:solidFill>
                            <a:schemeClr val="accent5">
                              <a:lumMod val="50000"/>
                            </a:schemeClr>
                          </a:solidFill>
                        </a:rPr>
                        <a:t> A</a:t>
                      </a:r>
                    </a:p>
                  </a:txBody>
                  <a:tcPr anchor="ctr">
                    <a:noFill/>
                  </a:tcPr>
                </a:tc>
                <a:tc>
                  <a:txBody>
                    <a:bodyPr/>
                    <a:lstStyle/>
                    <a:p>
                      <a:pPr algn="ctr"/>
                      <a:r>
                        <a:rPr lang="es-GB" sz="2200" dirty="0">
                          <a:solidFill>
                            <a:schemeClr val="accent5">
                              <a:lumMod val="50000"/>
                            </a:schemeClr>
                          </a:solidFill>
                        </a:rPr>
                        <a:t>B</a:t>
                      </a:r>
                    </a:p>
                  </a:txBody>
                  <a:tcPr anchor="ctr">
                    <a:noFill/>
                  </a:tcPr>
                </a:tc>
                <a:extLst>
                  <a:ext uri="{0D108BD9-81ED-4DB2-BD59-A6C34878D82A}">
                    <a16:rowId xmlns:a16="http://schemas.microsoft.com/office/drawing/2014/main" val="3039812585"/>
                  </a:ext>
                </a:extLst>
              </a:tr>
              <a:tr h="926766">
                <a:tc>
                  <a:txBody>
                    <a:bodyPr/>
                    <a:lstStyle/>
                    <a:p>
                      <a:pPr algn="ctr"/>
                      <a:r>
                        <a:rPr lang="es-GB" sz="22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trenes (m)</a:t>
                      </a:r>
                    </a:p>
                  </a:txBody>
                  <a:tcPr anchor="b">
                    <a:noFill/>
                  </a:tcPr>
                </a:tc>
                <a:tc>
                  <a:txBody>
                    <a:bodyPr/>
                    <a:lstStyle/>
                    <a:p>
                      <a:pPr marL="0" indent="0" algn="ctr">
                        <a:buNone/>
                      </a:pPr>
                      <a:r>
                        <a:rPr lang="es-GB" sz="2000" dirty="0">
                          <a:solidFill>
                            <a:schemeClr val="accent5">
                              <a:lumMod val="50000"/>
                            </a:schemeClr>
                          </a:solidFill>
                        </a:rPr>
                        <a:t>bicicletas (f)</a:t>
                      </a:r>
                    </a:p>
                  </a:txBody>
                  <a:tcPr anchor="b">
                    <a:noFill/>
                  </a:tcPr>
                </a:tc>
                <a:extLst>
                  <a:ext uri="{0D108BD9-81ED-4DB2-BD59-A6C34878D82A}">
                    <a16:rowId xmlns:a16="http://schemas.microsoft.com/office/drawing/2014/main" val="3920096995"/>
                  </a:ext>
                </a:extLst>
              </a:tr>
              <a:tr h="926766">
                <a:tc>
                  <a:txBody>
                    <a:bodyPr/>
                    <a:lstStyle/>
                    <a:p>
                      <a:pPr algn="ctr"/>
                      <a:r>
                        <a:rPr lang="es-GB" sz="2200" b="1" dirty="0">
                          <a:solidFill>
                            <a:schemeClr val="accent5">
                              <a:lumMod val="50000"/>
                            </a:schemeClr>
                          </a:solidFill>
                        </a:rPr>
                        <a:t>2</a:t>
                      </a:r>
                    </a:p>
                  </a:txBody>
                  <a:tcPr anchor="ctr">
                    <a:noFill/>
                  </a:tcPr>
                </a:tc>
                <a:tc>
                  <a:txBody>
                    <a:bodyPr/>
                    <a:lstStyle/>
                    <a:p>
                      <a:pPr algn="ctr"/>
                      <a:endParaRPr lang="es-GB" sz="2000" dirty="0">
                        <a:solidFill>
                          <a:schemeClr val="accent5">
                            <a:lumMod val="50000"/>
                          </a:schemeClr>
                        </a:solidFill>
                      </a:endParaRPr>
                    </a:p>
                    <a:p>
                      <a:pPr algn="ctr"/>
                      <a:r>
                        <a:rPr lang="es-GB" sz="2000" dirty="0">
                          <a:solidFill>
                            <a:schemeClr val="accent5">
                              <a:lumMod val="50000"/>
                            </a:schemeClr>
                          </a:solidFill>
                        </a:rPr>
                        <a:t>gafas (f)</a:t>
                      </a:r>
                    </a:p>
                  </a:txBody>
                  <a:tcPr anchor="b">
                    <a:noFill/>
                  </a:tcPr>
                </a:tc>
                <a:tc>
                  <a:txBody>
                    <a:bodyPr/>
                    <a:lstStyle/>
                    <a:p>
                      <a:pPr marL="0" indent="0" algn="ctr">
                        <a:buNone/>
                      </a:pPr>
                      <a:r>
                        <a:rPr lang="es-GB" sz="2000" dirty="0">
                          <a:solidFill>
                            <a:schemeClr val="accent5">
                              <a:lumMod val="50000"/>
                            </a:schemeClr>
                          </a:solidFill>
                        </a:rPr>
                        <a:t>zapatos (m)</a:t>
                      </a:r>
                    </a:p>
                  </a:txBody>
                  <a:tcPr anchor="b">
                    <a:noFill/>
                  </a:tcPr>
                </a:tc>
                <a:extLst>
                  <a:ext uri="{0D108BD9-81ED-4DB2-BD59-A6C34878D82A}">
                    <a16:rowId xmlns:a16="http://schemas.microsoft.com/office/drawing/2014/main" val="2699910407"/>
                  </a:ext>
                </a:extLst>
              </a:tr>
              <a:tr h="926766">
                <a:tc>
                  <a:txBody>
                    <a:bodyPr/>
                    <a:lstStyle/>
                    <a:p>
                      <a:pPr algn="ctr"/>
                      <a:r>
                        <a:rPr lang="es-GB" sz="2200" b="1" dirty="0">
                          <a:solidFill>
                            <a:schemeClr val="accent5">
                              <a:lumMod val="50000"/>
                            </a:schemeClr>
                          </a:solidFill>
                        </a:rPr>
                        <a:t>3</a:t>
                      </a:r>
                    </a:p>
                  </a:txBody>
                  <a:tcPr anchor="ctr">
                    <a:noFill/>
                  </a:tcPr>
                </a:tc>
                <a:tc>
                  <a:txBody>
                    <a:bodyPr/>
                    <a:lstStyle/>
                    <a:p>
                      <a:pPr algn="ctr"/>
                      <a:endParaRPr lang="es-GB" sz="2000" dirty="0">
                        <a:solidFill>
                          <a:schemeClr val="accent5">
                            <a:lumMod val="50000"/>
                          </a:schemeClr>
                        </a:solidFill>
                      </a:endParaRPr>
                    </a:p>
                    <a:p>
                      <a:pPr algn="ctr"/>
                      <a:r>
                        <a:rPr lang="es-GB" sz="2000" dirty="0">
                          <a:solidFill>
                            <a:schemeClr val="accent5">
                              <a:lumMod val="50000"/>
                            </a:schemeClr>
                          </a:solidFill>
                        </a:rPr>
                        <a:t>libros (m)</a:t>
                      </a:r>
                    </a:p>
                  </a:txBody>
                  <a:tcPr anchor="b">
                    <a:noFill/>
                  </a:tcPr>
                </a:tc>
                <a:tc>
                  <a:txBody>
                    <a:bodyPr/>
                    <a:lstStyle/>
                    <a:p>
                      <a:pPr marL="0" indent="0" algn="ctr">
                        <a:buNone/>
                      </a:pPr>
                      <a:r>
                        <a:rPr lang="es-GB" sz="2000" dirty="0">
                          <a:solidFill>
                            <a:schemeClr val="accent5">
                              <a:lumMod val="50000"/>
                            </a:schemeClr>
                          </a:solidFill>
                        </a:rPr>
                        <a:t>revistas (f)</a:t>
                      </a:r>
                    </a:p>
                  </a:txBody>
                  <a:tcPr anchor="b">
                    <a:noFill/>
                  </a:tcPr>
                </a:tc>
                <a:extLst>
                  <a:ext uri="{0D108BD9-81ED-4DB2-BD59-A6C34878D82A}">
                    <a16:rowId xmlns:a16="http://schemas.microsoft.com/office/drawing/2014/main" val="1648358915"/>
                  </a:ext>
                </a:extLst>
              </a:tr>
              <a:tr h="926766">
                <a:tc>
                  <a:txBody>
                    <a:bodyPr/>
                    <a:lstStyle/>
                    <a:p>
                      <a:pPr algn="ctr"/>
                      <a:r>
                        <a:rPr lang="es-GB" sz="2200" b="1" dirty="0">
                          <a:solidFill>
                            <a:schemeClr val="accent5">
                              <a:lumMod val="50000"/>
                            </a:schemeClr>
                          </a:solidFill>
                        </a:rPr>
                        <a:t>4</a:t>
                      </a:r>
                    </a:p>
                  </a:txBody>
                  <a:tcPr anchor="ctr">
                    <a:noFill/>
                  </a:tcPr>
                </a:tc>
                <a:tc>
                  <a:txBody>
                    <a:bodyPr/>
                    <a:lstStyle/>
                    <a:p>
                      <a:pPr algn="ctr"/>
                      <a:endParaRPr lang="es-GB" sz="2000" dirty="0">
                        <a:solidFill>
                          <a:schemeClr val="accent5">
                            <a:lumMod val="50000"/>
                          </a:schemeClr>
                        </a:solidFill>
                      </a:endParaRPr>
                    </a:p>
                    <a:p>
                      <a:pPr algn="ctr"/>
                      <a:r>
                        <a:rPr lang="es-GB" sz="2000" dirty="0">
                          <a:solidFill>
                            <a:schemeClr val="accent5">
                              <a:lumMod val="50000"/>
                            </a:schemeClr>
                          </a:solidFill>
                        </a:rPr>
                        <a:t>pelotas (f)</a:t>
                      </a:r>
                    </a:p>
                  </a:txBody>
                  <a:tcPr anchor="b">
                    <a:noFill/>
                  </a:tcPr>
                </a:tc>
                <a:tc>
                  <a:txBody>
                    <a:bodyPr/>
                    <a:lstStyle/>
                    <a:p>
                      <a:pPr algn="ctr"/>
                      <a:r>
                        <a:rPr lang="es-GB" sz="2000" dirty="0">
                          <a:solidFill>
                            <a:schemeClr val="accent5">
                              <a:lumMod val="50000"/>
                            </a:schemeClr>
                          </a:solidFill>
                        </a:rPr>
                        <a:t>juegos (m)</a:t>
                      </a:r>
                    </a:p>
                  </a:txBody>
                  <a:tcPr anchor="b">
                    <a:noFill/>
                  </a:tcPr>
                </a:tc>
                <a:extLst>
                  <a:ext uri="{0D108BD9-81ED-4DB2-BD59-A6C34878D82A}">
                    <a16:rowId xmlns:a16="http://schemas.microsoft.com/office/drawing/2014/main" val="3271048659"/>
                  </a:ext>
                </a:extLst>
              </a:tr>
              <a:tr h="926766">
                <a:tc>
                  <a:txBody>
                    <a:bodyPr/>
                    <a:lstStyle/>
                    <a:p>
                      <a:pPr algn="ctr"/>
                      <a:r>
                        <a:rPr lang="es-GB" sz="2200" b="1" dirty="0">
                          <a:solidFill>
                            <a:schemeClr val="accent5">
                              <a:lumMod val="50000"/>
                            </a:schemeClr>
                          </a:solidFill>
                        </a:rPr>
                        <a:t>5</a:t>
                      </a:r>
                    </a:p>
                  </a:txBody>
                  <a:tcPr anchor="ctr">
                    <a:noFill/>
                  </a:tcPr>
                </a:tc>
                <a:tc>
                  <a:txBody>
                    <a:bodyPr/>
                    <a:lstStyle/>
                    <a:p>
                      <a:pPr algn="ctr"/>
                      <a:endParaRPr lang="es-GB" sz="2000" dirty="0">
                        <a:solidFill>
                          <a:schemeClr val="accent5">
                            <a:lumMod val="50000"/>
                          </a:schemeClr>
                        </a:solidFill>
                      </a:endParaRPr>
                    </a:p>
                    <a:p>
                      <a:pPr algn="ctr"/>
                      <a:r>
                        <a:rPr lang="es-GB" sz="2000" dirty="0">
                          <a:solidFill>
                            <a:schemeClr val="accent5">
                              <a:lumMod val="50000"/>
                            </a:schemeClr>
                          </a:solidFill>
                        </a:rPr>
                        <a:t>fotos (f)</a:t>
                      </a:r>
                    </a:p>
                  </a:txBody>
                  <a:tcPr anchor="b">
                    <a:noFill/>
                  </a:tcPr>
                </a:tc>
                <a:tc>
                  <a:txBody>
                    <a:bodyPr/>
                    <a:lstStyle/>
                    <a:p>
                      <a:pPr algn="ctr"/>
                      <a:r>
                        <a:rPr lang="es-GB" sz="2000" dirty="0">
                          <a:solidFill>
                            <a:schemeClr val="accent5">
                              <a:lumMod val="50000"/>
                            </a:schemeClr>
                          </a:solidFill>
                        </a:rPr>
                        <a:t>billetes (m)</a:t>
                      </a:r>
                    </a:p>
                  </a:txBody>
                  <a:tcPr anchor="b">
                    <a:noFill/>
                  </a:tcPr>
                </a:tc>
                <a:extLst>
                  <a:ext uri="{0D108BD9-81ED-4DB2-BD59-A6C34878D82A}">
                    <a16:rowId xmlns:a16="http://schemas.microsoft.com/office/drawing/2014/main" val="3603389510"/>
                  </a:ext>
                </a:extLst>
              </a:tr>
            </a:tbl>
          </a:graphicData>
        </a:graphic>
      </p:graphicFrame>
      <p:sp>
        <p:nvSpPr>
          <p:cNvPr id="9" name="Rounded Rectangle 11">
            <a:extLst>
              <a:ext uri="{FF2B5EF4-FFF2-40B4-BE49-F238E27FC236}">
                <a16:creationId xmlns:a16="http://schemas.microsoft.com/office/drawing/2014/main" id="{D764C2C2-8B73-7A46-8813-ED6772300BEF}"/>
              </a:ext>
            </a:extLst>
          </p:cNvPr>
          <p:cNvSpPr/>
          <p:nvPr/>
        </p:nvSpPr>
        <p:spPr>
          <a:xfrm>
            <a:off x="8211671" y="258166"/>
            <a:ext cx="3716473" cy="57506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12" name="Imagen 11">
            <a:extLst>
              <a:ext uri="{FF2B5EF4-FFF2-40B4-BE49-F238E27FC236}">
                <a16:creationId xmlns:a16="http://schemas.microsoft.com/office/drawing/2014/main" id="{1F0109E1-235A-1140-B4BD-3DE2FE499F29}"/>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91388" y="1674783"/>
            <a:ext cx="733102" cy="471280"/>
          </a:xfrm>
          <a:prstGeom prst="rect">
            <a:avLst/>
          </a:prstGeom>
        </p:spPr>
      </p:pic>
      <p:graphicFrame>
        <p:nvGraphicFramePr>
          <p:cNvPr id="16" name="Tabla 5">
            <a:extLst>
              <a:ext uri="{FF2B5EF4-FFF2-40B4-BE49-F238E27FC236}">
                <a16:creationId xmlns:a16="http://schemas.microsoft.com/office/drawing/2014/main" id="{748EF580-7191-124F-AA8D-0C31A91A36A8}"/>
              </a:ext>
            </a:extLst>
          </p:cNvPr>
          <p:cNvGraphicFramePr>
            <a:graphicFrameLocks noGrp="1"/>
          </p:cNvGraphicFramePr>
          <p:nvPr>
            <p:extLst>
              <p:ext uri="{D42A27DB-BD31-4B8C-83A1-F6EECF244321}">
                <p14:modId xmlns:p14="http://schemas.microsoft.com/office/powerpoint/2010/main" val="1508477100"/>
              </p:ext>
            </p:extLst>
          </p:nvPr>
        </p:nvGraphicFramePr>
        <p:xfrm>
          <a:off x="9234528" y="889027"/>
          <a:ext cx="2651760" cy="5425440"/>
        </p:xfrm>
        <a:graphic>
          <a:graphicData uri="http://schemas.openxmlformats.org/drawingml/2006/table">
            <a:tbl>
              <a:tblPr firstRow="1" bandRow="1">
                <a:tableStyleId>{5DA37D80-6434-44D0-A028-1B22A696006F}</a:tableStyleId>
              </a:tblPr>
              <a:tblGrid>
                <a:gridCol w="2651760">
                  <a:extLst>
                    <a:ext uri="{9D8B030D-6E8A-4147-A177-3AD203B41FA5}">
                      <a16:colId xmlns:a16="http://schemas.microsoft.com/office/drawing/2014/main" val="221766888"/>
                    </a:ext>
                  </a:extLst>
                </a:gridCol>
              </a:tblGrid>
              <a:tr h="412487">
                <a:tc>
                  <a:txBody>
                    <a:bodyPr/>
                    <a:lstStyle/>
                    <a:p>
                      <a:pPr algn="ctr"/>
                      <a:r>
                        <a:rPr lang="es-GB" sz="2200" dirty="0">
                          <a:solidFill>
                            <a:schemeClr val="accent5">
                              <a:lumMod val="50000"/>
                            </a:schemeClr>
                          </a:solidFill>
                        </a:rPr>
                        <a:t>Puedes usar estos verbos</a:t>
                      </a:r>
                    </a:p>
                  </a:txBody>
                  <a:tcPr anchor="ctr">
                    <a:noFill/>
                  </a:tcPr>
                </a:tc>
                <a:extLst>
                  <a:ext uri="{0D108BD9-81ED-4DB2-BD59-A6C34878D82A}">
                    <a16:rowId xmlns:a16="http://schemas.microsoft.com/office/drawing/2014/main" val="3039812585"/>
                  </a:ext>
                </a:extLst>
              </a:tr>
              <a:tr h="1024968">
                <a:tc>
                  <a:txBody>
                    <a:bodyPr/>
                    <a:lstStyle/>
                    <a:p>
                      <a:pPr marL="0" indent="0" algn="ctr">
                        <a:buNone/>
                      </a:pPr>
                      <a:r>
                        <a:rPr lang="es-GB" sz="2000" dirty="0">
                          <a:solidFill>
                            <a:schemeClr val="accent5">
                              <a:lumMod val="50000"/>
                            </a:schemeClr>
                          </a:solidFill>
                        </a:rPr>
                        <a:t>llevar</a:t>
                      </a:r>
                    </a:p>
                    <a:p>
                      <a:pPr marL="0" indent="0" algn="ctr">
                        <a:buNone/>
                      </a:pPr>
                      <a:r>
                        <a:rPr lang="es-GB" sz="2000" dirty="0">
                          <a:solidFill>
                            <a:schemeClr val="accent5">
                              <a:lumMod val="50000"/>
                            </a:schemeClr>
                          </a:solidFill>
                        </a:rPr>
                        <a:t>guardar</a:t>
                      </a:r>
                    </a:p>
                    <a:p>
                      <a:pPr marL="0" indent="0" algn="ctr">
                        <a:buNone/>
                      </a:pPr>
                      <a:r>
                        <a:rPr lang="es-GB" sz="2000" dirty="0">
                          <a:solidFill>
                            <a:schemeClr val="accent5">
                              <a:lumMod val="50000"/>
                            </a:schemeClr>
                          </a:solidFill>
                        </a:rPr>
                        <a:t>romper</a:t>
                      </a:r>
                    </a:p>
                    <a:p>
                      <a:pPr marL="0" indent="0" algn="ctr">
                        <a:buNone/>
                      </a:pPr>
                      <a:r>
                        <a:rPr lang="es-GB" sz="2000" dirty="0">
                          <a:solidFill>
                            <a:schemeClr val="accent5">
                              <a:lumMod val="50000"/>
                            </a:schemeClr>
                          </a:solidFill>
                        </a:rPr>
                        <a:t>usar</a:t>
                      </a:r>
                    </a:p>
                    <a:p>
                      <a:pPr marL="0" indent="0" algn="ctr">
                        <a:buNone/>
                      </a:pPr>
                      <a:r>
                        <a:rPr lang="es-GB" sz="2000" dirty="0">
                          <a:solidFill>
                            <a:schemeClr val="accent5">
                              <a:lumMod val="50000"/>
                            </a:schemeClr>
                          </a:solidFill>
                        </a:rPr>
                        <a:t>comprar</a:t>
                      </a:r>
                    </a:p>
                    <a:p>
                      <a:pPr marL="0" indent="0" algn="ctr">
                        <a:buNone/>
                      </a:pPr>
                      <a:r>
                        <a:rPr lang="es-GB" sz="2000" dirty="0">
                          <a:solidFill>
                            <a:schemeClr val="accent5">
                              <a:lumMod val="50000"/>
                            </a:schemeClr>
                          </a:solidFill>
                        </a:rPr>
                        <a:t>vender</a:t>
                      </a:r>
                    </a:p>
                    <a:p>
                      <a:pPr marL="0" indent="0" algn="ctr">
                        <a:buNone/>
                      </a:pPr>
                      <a:r>
                        <a:rPr lang="es-GB" sz="2000" dirty="0">
                          <a:solidFill>
                            <a:schemeClr val="accent5">
                              <a:lumMod val="50000"/>
                            </a:schemeClr>
                          </a:solidFill>
                        </a:rPr>
                        <a:t>leer</a:t>
                      </a:r>
                    </a:p>
                    <a:p>
                      <a:pPr marL="0" indent="0" algn="ctr">
                        <a:buNone/>
                      </a:pPr>
                      <a:r>
                        <a:rPr lang="es-GB" sz="2000" dirty="0">
                          <a:solidFill>
                            <a:schemeClr val="accent5">
                              <a:lumMod val="50000"/>
                            </a:schemeClr>
                          </a:solidFill>
                        </a:rPr>
                        <a:t>perder</a:t>
                      </a:r>
                    </a:p>
                    <a:p>
                      <a:pPr marL="0" indent="0" algn="ctr">
                        <a:buNone/>
                      </a:pPr>
                      <a:r>
                        <a:rPr lang="es-GB" sz="2000" dirty="0">
                          <a:solidFill>
                            <a:schemeClr val="accent5">
                              <a:lumMod val="50000"/>
                            </a:schemeClr>
                          </a:solidFill>
                        </a:rPr>
                        <a:t>preferir</a:t>
                      </a:r>
                    </a:p>
                    <a:p>
                      <a:pPr marL="0" indent="0" algn="ctr">
                        <a:buNone/>
                      </a:pPr>
                      <a:r>
                        <a:rPr lang="es-GB" sz="2000" dirty="0">
                          <a:solidFill>
                            <a:schemeClr val="accent5">
                              <a:lumMod val="50000"/>
                            </a:schemeClr>
                          </a:solidFill>
                        </a:rPr>
                        <a:t>encontrar</a:t>
                      </a:r>
                    </a:p>
                    <a:p>
                      <a:pPr marL="0" indent="0" algn="ctr">
                        <a:buNone/>
                      </a:pPr>
                      <a:r>
                        <a:rPr lang="es-GB" sz="2000" dirty="0">
                          <a:solidFill>
                            <a:schemeClr val="accent5">
                              <a:lumMod val="50000"/>
                            </a:schemeClr>
                          </a:solidFill>
                        </a:rPr>
                        <a:t>pedir</a:t>
                      </a:r>
                    </a:p>
                    <a:p>
                      <a:pPr marL="0" indent="0" algn="ctr">
                        <a:buNone/>
                      </a:pPr>
                      <a:r>
                        <a:rPr lang="es-GB" sz="2000" dirty="0">
                          <a:solidFill>
                            <a:schemeClr val="accent5">
                              <a:lumMod val="50000"/>
                            </a:schemeClr>
                          </a:solidFill>
                        </a:rPr>
                        <a:t>elegir</a:t>
                      </a:r>
                    </a:p>
                    <a:p>
                      <a:pPr marL="0" indent="0" algn="ctr">
                        <a:buNone/>
                      </a:pPr>
                      <a:r>
                        <a:rPr lang="es-GB" sz="2000" dirty="0">
                          <a:solidFill>
                            <a:schemeClr val="accent5">
                              <a:lumMod val="50000"/>
                            </a:schemeClr>
                          </a:solidFill>
                        </a:rPr>
                        <a:t>dejar</a:t>
                      </a:r>
                    </a:p>
                    <a:p>
                      <a:pPr marL="0" indent="0" algn="ctr">
                        <a:buNone/>
                      </a:pPr>
                      <a:r>
                        <a:rPr lang="es-GB" sz="2000" dirty="0">
                          <a:solidFill>
                            <a:schemeClr val="accent5">
                              <a:lumMod val="50000"/>
                            </a:schemeClr>
                          </a:solidFill>
                        </a:rPr>
                        <a:t>ver</a:t>
                      </a:r>
                    </a:p>
                    <a:p>
                      <a:pPr marL="0" indent="0" algn="ctr">
                        <a:buNone/>
                      </a:pPr>
                      <a:r>
                        <a:rPr lang="es-GB" sz="2000" dirty="0">
                          <a:solidFill>
                            <a:schemeClr val="accent5">
                              <a:lumMod val="50000"/>
                            </a:schemeClr>
                          </a:solidFill>
                        </a:rPr>
                        <a:t>conseguir</a:t>
                      </a:r>
                    </a:p>
                  </a:txBody>
                  <a:tcPr anchor="ctr">
                    <a:noFill/>
                  </a:tcPr>
                </a:tc>
                <a:extLst>
                  <a:ext uri="{0D108BD9-81ED-4DB2-BD59-A6C34878D82A}">
                    <a16:rowId xmlns:a16="http://schemas.microsoft.com/office/drawing/2014/main" val="3920096995"/>
                  </a:ext>
                </a:extLst>
              </a:tr>
            </a:tbl>
          </a:graphicData>
        </a:graphic>
      </p:graphicFrame>
      <p:pic>
        <p:nvPicPr>
          <p:cNvPr id="18" name="Imagen 17">
            <a:extLst>
              <a:ext uri="{FF2B5EF4-FFF2-40B4-BE49-F238E27FC236}">
                <a16:creationId xmlns:a16="http://schemas.microsoft.com/office/drawing/2014/main" id="{9DB72809-72A4-C945-B96E-608294A781F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25938" y="1690040"/>
            <a:ext cx="733102" cy="471280"/>
          </a:xfrm>
          <a:prstGeom prst="rect">
            <a:avLst/>
          </a:prstGeom>
        </p:spPr>
      </p:pic>
      <p:pic>
        <p:nvPicPr>
          <p:cNvPr id="19" name="Imagen 18">
            <a:extLst>
              <a:ext uri="{FF2B5EF4-FFF2-40B4-BE49-F238E27FC236}">
                <a16:creationId xmlns:a16="http://schemas.microsoft.com/office/drawing/2014/main" id="{3D494503-7B4C-9647-A675-A8DC418977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8187" y="1690040"/>
            <a:ext cx="1019627" cy="564476"/>
          </a:xfrm>
          <a:prstGeom prst="rect">
            <a:avLst/>
          </a:prstGeom>
        </p:spPr>
      </p:pic>
      <p:pic>
        <p:nvPicPr>
          <p:cNvPr id="20" name="Imagen 19">
            <a:extLst>
              <a:ext uri="{FF2B5EF4-FFF2-40B4-BE49-F238E27FC236}">
                <a16:creationId xmlns:a16="http://schemas.microsoft.com/office/drawing/2014/main" id="{821C2CEF-66CA-E24A-8D5D-5E88D9E251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0730" y="1676286"/>
            <a:ext cx="1019627" cy="564476"/>
          </a:xfrm>
          <a:prstGeom prst="rect">
            <a:avLst/>
          </a:prstGeom>
        </p:spPr>
      </p:pic>
      <p:pic>
        <p:nvPicPr>
          <p:cNvPr id="21" name="Imagen 20">
            <a:extLst>
              <a:ext uri="{FF2B5EF4-FFF2-40B4-BE49-F238E27FC236}">
                <a16:creationId xmlns:a16="http://schemas.microsoft.com/office/drawing/2014/main" id="{5D05563B-47C6-6747-9C1E-1AF7F08888F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16000" t="36571" r="18292" b="37333"/>
          <a:stretch/>
        </p:blipFill>
        <p:spPr>
          <a:xfrm>
            <a:off x="3023217" y="2680048"/>
            <a:ext cx="1056814" cy="419713"/>
          </a:xfrm>
          <a:prstGeom prst="rect">
            <a:avLst/>
          </a:prstGeom>
        </p:spPr>
      </p:pic>
      <p:pic>
        <p:nvPicPr>
          <p:cNvPr id="22" name="Imagen 21">
            <a:extLst>
              <a:ext uri="{FF2B5EF4-FFF2-40B4-BE49-F238E27FC236}">
                <a16:creationId xmlns:a16="http://schemas.microsoft.com/office/drawing/2014/main" id="{6C4B7BDC-E644-1F42-9309-26DBED4CE5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92325" y="2756872"/>
            <a:ext cx="896892" cy="305971"/>
          </a:xfrm>
          <a:prstGeom prst="rect">
            <a:avLst/>
          </a:prstGeom>
        </p:spPr>
      </p:pic>
      <p:pic>
        <p:nvPicPr>
          <p:cNvPr id="24" name="Imagen 23">
            <a:extLst>
              <a:ext uri="{FF2B5EF4-FFF2-40B4-BE49-F238E27FC236}">
                <a16:creationId xmlns:a16="http://schemas.microsoft.com/office/drawing/2014/main" id="{C65401D1-C060-F240-B479-8357F3A6D9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2680049"/>
            <a:ext cx="598188" cy="456206"/>
          </a:xfrm>
          <a:prstGeom prst="rect">
            <a:avLst/>
          </a:prstGeom>
        </p:spPr>
      </p:pic>
      <p:pic>
        <p:nvPicPr>
          <p:cNvPr id="25" name="Imagen 24">
            <a:extLst>
              <a:ext uri="{FF2B5EF4-FFF2-40B4-BE49-F238E27FC236}">
                <a16:creationId xmlns:a16="http://schemas.microsoft.com/office/drawing/2014/main" id="{F522C289-7989-1841-B9F4-7401BAE6BA21}"/>
              </a:ext>
            </a:extLst>
          </p:cNvPr>
          <p:cNvPicPr>
            <a:picLocks noChangeAspect="1"/>
          </p:cNvPicPr>
          <p:nvPr/>
        </p:nvPicPr>
        <p:blipFill>
          <a:blip r:embed="rId8"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6724490" y="2601533"/>
            <a:ext cx="974623" cy="618644"/>
          </a:xfrm>
          <a:prstGeom prst="rect">
            <a:avLst/>
          </a:prstGeom>
        </p:spPr>
      </p:pic>
      <p:pic>
        <p:nvPicPr>
          <p:cNvPr id="26" name="Imagen 25">
            <a:extLst>
              <a:ext uri="{FF2B5EF4-FFF2-40B4-BE49-F238E27FC236}">
                <a16:creationId xmlns:a16="http://schemas.microsoft.com/office/drawing/2014/main" id="{FB4D5436-000F-5949-B32B-F5EA97B932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29505" y="3565200"/>
            <a:ext cx="664301" cy="511200"/>
          </a:xfrm>
          <a:prstGeom prst="rect">
            <a:avLst/>
          </a:prstGeom>
        </p:spPr>
      </p:pic>
      <p:pic>
        <p:nvPicPr>
          <p:cNvPr id="27" name="Imagen 26">
            <a:extLst>
              <a:ext uri="{FF2B5EF4-FFF2-40B4-BE49-F238E27FC236}">
                <a16:creationId xmlns:a16="http://schemas.microsoft.com/office/drawing/2014/main" id="{3D1E79BD-0D1E-1F47-BEAB-FB69426A3C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63090" y="3557456"/>
            <a:ext cx="862195" cy="571672"/>
          </a:xfrm>
          <a:prstGeom prst="rect">
            <a:avLst/>
          </a:prstGeom>
        </p:spPr>
      </p:pic>
      <p:pic>
        <p:nvPicPr>
          <p:cNvPr id="28" name="Imagen 27">
            <a:extLst>
              <a:ext uri="{FF2B5EF4-FFF2-40B4-BE49-F238E27FC236}">
                <a16:creationId xmlns:a16="http://schemas.microsoft.com/office/drawing/2014/main" id="{C1784A00-4367-EC4E-8F0D-481162AE2C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9505" y="4475542"/>
            <a:ext cx="553679" cy="553679"/>
          </a:xfrm>
          <a:prstGeom prst="rect">
            <a:avLst/>
          </a:prstGeom>
        </p:spPr>
      </p:pic>
      <p:pic>
        <p:nvPicPr>
          <p:cNvPr id="29" name="Imagen 28">
            <a:extLst>
              <a:ext uri="{FF2B5EF4-FFF2-40B4-BE49-F238E27FC236}">
                <a16:creationId xmlns:a16="http://schemas.microsoft.com/office/drawing/2014/main" id="{B9A4A82C-1BAE-604C-8931-7C3CDE126718}"/>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7658" b="89640" l="9692" r="92952">
                        <a14:foregroundMark x1="86344" y1="50450" x2="92952" y2="62162"/>
                        <a14:foregroundMark x1="76652" y1="10811" x2="76652" y2="7658"/>
                        <a14:foregroundMark x1="46256" y1="40991" x2="39648" y2="25225"/>
                        <a14:foregroundMark x1="39648" y1="25225" x2="25110" y2="16667"/>
                        <a14:foregroundMark x1="25110" y1="16667" x2="23789" y2="17117"/>
                        <a14:foregroundMark x1="11013" y1="32432" x2="11013" y2="49550"/>
                        <a14:foregroundMark x1="11013" y1="49550" x2="11013" y2="49550"/>
                        <a14:foregroundMark x1="24229" y1="26577" x2="21145" y2="16216"/>
                        <a14:foregroundMark x1="57269" y1="40991" x2="48899" y2="25676"/>
                        <a14:foregroundMark x1="48899" y1="25676" x2="48899" y2="26577"/>
                      </a14:backgroundRemoval>
                    </a14:imgEffect>
                  </a14:imgLayer>
                </a14:imgProps>
              </a:ext>
              <a:ext uri="{28A0092B-C50C-407E-A947-70E740481C1C}">
                <a14:useLocalDpi xmlns:a14="http://schemas.microsoft.com/office/drawing/2010/main"/>
              </a:ext>
            </a:extLst>
          </a:blip>
          <a:stretch>
            <a:fillRect/>
          </a:stretch>
        </p:blipFill>
        <p:spPr>
          <a:xfrm>
            <a:off x="6289463" y="4453130"/>
            <a:ext cx="640164" cy="626064"/>
          </a:xfrm>
          <a:prstGeom prst="rect">
            <a:avLst/>
          </a:prstGeom>
        </p:spPr>
      </p:pic>
      <p:pic>
        <p:nvPicPr>
          <p:cNvPr id="30" name="Imagen 29">
            <a:extLst>
              <a:ext uri="{FF2B5EF4-FFF2-40B4-BE49-F238E27FC236}">
                <a16:creationId xmlns:a16="http://schemas.microsoft.com/office/drawing/2014/main" id="{1AB52AD2-A796-0B4B-8499-C65D3E1F5375}"/>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b="9330"/>
          <a:stretch/>
        </p:blipFill>
        <p:spPr>
          <a:xfrm>
            <a:off x="2515325" y="5279149"/>
            <a:ext cx="800101" cy="725444"/>
          </a:xfrm>
          <a:prstGeom prst="rect">
            <a:avLst/>
          </a:prstGeom>
        </p:spPr>
      </p:pic>
      <p:pic>
        <p:nvPicPr>
          <p:cNvPr id="31" name="Imagen 30">
            <a:extLst>
              <a:ext uri="{FF2B5EF4-FFF2-40B4-BE49-F238E27FC236}">
                <a16:creationId xmlns:a16="http://schemas.microsoft.com/office/drawing/2014/main" id="{B2DBC1D1-72EF-2A47-B440-67DE397D4482}"/>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66996" y="5403196"/>
            <a:ext cx="601397" cy="601397"/>
          </a:xfrm>
          <a:prstGeom prst="rect">
            <a:avLst/>
          </a:prstGeom>
        </p:spPr>
      </p:pic>
      <p:sp>
        <p:nvSpPr>
          <p:cNvPr id="35" name="Llamada rectangular redondeada 34">
            <a:extLst>
              <a:ext uri="{FF2B5EF4-FFF2-40B4-BE49-F238E27FC236}">
                <a16:creationId xmlns:a16="http://schemas.microsoft.com/office/drawing/2014/main" id="{ADDC22A4-5D3E-EF43-BD1F-85C260C5D9CB}"/>
              </a:ext>
            </a:extLst>
          </p:cNvPr>
          <p:cNvSpPr/>
          <p:nvPr/>
        </p:nvSpPr>
        <p:spPr>
          <a:xfrm>
            <a:off x="6096000" y="184150"/>
            <a:ext cx="1955254" cy="956647"/>
          </a:xfrm>
          <a:prstGeom prst="wedgeRoundRectCallout">
            <a:avLst>
              <a:gd name="adj1" fmla="val -85038"/>
              <a:gd name="adj2" fmla="val 1065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dirty="0">
                <a:solidFill>
                  <a:schemeClr val="accent5">
                    <a:lumMod val="50000"/>
                  </a:schemeClr>
                </a:solidFill>
              </a:rPr>
              <a:t>Ejemplo: “</a:t>
            </a:r>
            <a:r>
              <a:rPr lang="es-GB" b="1" dirty="0">
                <a:solidFill>
                  <a:schemeClr val="accent5">
                    <a:lumMod val="50000"/>
                  </a:schemeClr>
                </a:solidFill>
              </a:rPr>
              <a:t>Los</a:t>
            </a:r>
            <a:r>
              <a:rPr lang="es-GB" dirty="0">
                <a:solidFill>
                  <a:schemeClr val="accent5">
                    <a:lumMod val="50000"/>
                  </a:schemeClr>
                </a:solidFill>
              </a:rPr>
              <a:t> guard</a:t>
            </a:r>
            <a:r>
              <a:rPr lang="es-GB" b="1" dirty="0">
                <a:solidFill>
                  <a:schemeClr val="accent5">
                    <a:lumMod val="50000"/>
                  </a:schemeClr>
                </a:solidFill>
              </a:rPr>
              <a:t>amos</a:t>
            </a:r>
            <a:r>
              <a:rPr lang="es-GB" dirty="0">
                <a:solidFill>
                  <a:schemeClr val="accent5">
                    <a:lumMod val="50000"/>
                  </a:schemeClr>
                </a:solidFill>
              </a:rPr>
              <a:t> en una caja”</a:t>
            </a:r>
          </a:p>
        </p:txBody>
      </p:sp>
    </p:spTree>
    <p:extLst>
      <p:ext uri="{BB962C8B-B14F-4D97-AF65-F5344CB8AC3E}">
        <p14:creationId xmlns:p14="http://schemas.microsoft.com/office/powerpoint/2010/main" val="106675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E0610-6D36-274A-8439-2D0D66882097}"/>
              </a:ext>
            </a:extLst>
          </p:cNvPr>
          <p:cNvSpPr>
            <a:spLocks noGrp="1"/>
          </p:cNvSpPr>
          <p:nvPr>
            <p:ph type="title"/>
          </p:nvPr>
        </p:nvSpPr>
        <p:spPr>
          <a:xfrm>
            <a:off x="263856" y="258166"/>
            <a:ext cx="6960637" cy="581283"/>
          </a:xfrm>
        </p:spPr>
        <p:txBody>
          <a:bodyPr>
            <a:normAutofit/>
          </a:bodyPr>
          <a:lstStyle/>
          <a:p>
            <a:r>
              <a:rPr lang="es-GB" sz="2400" b="1" dirty="0"/>
              <a:t>Tabla para imprimir</a:t>
            </a:r>
          </a:p>
        </p:txBody>
      </p:sp>
      <p:graphicFrame>
        <p:nvGraphicFramePr>
          <p:cNvPr id="8" name="Tabla 5">
            <a:extLst>
              <a:ext uri="{FF2B5EF4-FFF2-40B4-BE49-F238E27FC236}">
                <a16:creationId xmlns:a16="http://schemas.microsoft.com/office/drawing/2014/main" id="{6C2559BD-8243-B44C-B9D8-97AB93086341}"/>
              </a:ext>
            </a:extLst>
          </p:cNvPr>
          <p:cNvGraphicFramePr>
            <a:graphicFrameLocks noGrp="1"/>
          </p:cNvGraphicFramePr>
          <p:nvPr>
            <p:extLst>
              <p:ext uri="{D42A27DB-BD31-4B8C-83A1-F6EECF244321}">
                <p14:modId xmlns:p14="http://schemas.microsoft.com/office/powerpoint/2010/main" val="516669258"/>
              </p:ext>
            </p:extLst>
          </p:nvPr>
        </p:nvGraphicFramePr>
        <p:xfrm>
          <a:off x="6334580" y="1054873"/>
          <a:ext cx="5473643" cy="5097154"/>
        </p:xfrm>
        <a:graphic>
          <a:graphicData uri="http://schemas.openxmlformats.org/drawingml/2006/table">
            <a:tbl>
              <a:tblPr firstRow="1" bandRow="1">
                <a:tableStyleId>{5DA37D80-6434-44D0-A028-1B22A696006F}</a:tableStyleId>
              </a:tblPr>
              <a:tblGrid>
                <a:gridCol w="411679">
                  <a:extLst>
                    <a:ext uri="{9D8B030D-6E8A-4147-A177-3AD203B41FA5}">
                      <a16:colId xmlns:a16="http://schemas.microsoft.com/office/drawing/2014/main" val="1022250844"/>
                    </a:ext>
                  </a:extLst>
                </a:gridCol>
                <a:gridCol w="525035">
                  <a:extLst>
                    <a:ext uri="{9D8B030D-6E8A-4147-A177-3AD203B41FA5}">
                      <a16:colId xmlns:a16="http://schemas.microsoft.com/office/drawing/2014/main" val="932256787"/>
                    </a:ext>
                  </a:extLst>
                </a:gridCol>
                <a:gridCol w="525035">
                  <a:extLst>
                    <a:ext uri="{9D8B030D-6E8A-4147-A177-3AD203B41FA5}">
                      <a16:colId xmlns:a16="http://schemas.microsoft.com/office/drawing/2014/main" val="221766888"/>
                    </a:ext>
                  </a:extLst>
                </a:gridCol>
                <a:gridCol w="1337298">
                  <a:extLst>
                    <a:ext uri="{9D8B030D-6E8A-4147-A177-3AD203B41FA5}">
                      <a16:colId xmlns:a16="http://schemas.microsoft.com/office/drawing/2014/main" val="2446026160"/>
                    </a:ext>
                  </a:extLst>
                </a:gridCol>
                <a:gridCol w="1337298">
                  <a:extLst>
                    <a:ext uri="{9D8B030D-6E8A-4147-A177-3AD203B41FA5}">
                      <a16:colId xmlns:a16="http://schemas.microsoft.com/office/drawing/2014/main" val="1686167308"/>
                    </a:ext>
                  </a:extLst>
                </a:gridCol>
                <a:gridCol w="1337298">
                  <a:extLst>
                    <a:ext uri="{9D8B030D-6E8A-4147-A177-3AD203B41FA5}">
                      <a16:colId xmlns:a16="http://schemas.microsoft.com/office/drawing/2014/main" val="667962078"/>
                    </a:ext>
                  </a:extLst>
                </a:gridCol>
              </a:tblGrid>
              <a:tr h="1307054">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 A</a:t>
                      </a:r>
                    </a:p>
                  </a:txBody>
                  <a:tcPr anchor="ctr">
                    <a:solidFill>
                      <a:schemeClr val="accent5">
                        <a:lumMod val="20000"/>
                        <a:lumOff val="80000"/>
                      </a:schemeClr>
                    </a:solidFill>
                  </a:tcPr>
                </a:tc>
                <a:tc>
                  <a:txBody>
                    <a:bodyPr/>
                    <a:lstStyle/>
                    <a:p>
                      <a:pPr algn="ctr"/>
                      <a:r>
                        <a:rPr lang="es-GB" sz="2000" dirty="0">
                          <a:solidFill>
                            <a:schemeClr val="accent5">
                              <a:lumMod val="50000"/>
                            </a:schemeClr>
                          </a:solidFill>
                        </a:rPr>
                        <a:t>B</a:t>
                      </a:r>
                    </a:p>
                  </a:txBody>
                  <a:tcPr anchor="ctr">
                    <a:solidFill>
                      <a:schemeClr val="accent5">
                        <a:lumMod val="20000"/>
                        <a:lumOff val="80000"/>
                      </a:schemeClr>
                    </a:solidFill>
                  </a:tcPr>
                </a:tc>
                <a:tc>
                  <a:txBody>
                    <a:bodyPr/>
                    <a:lstStyle/>
                    <a:p>
                      <a:pPr algn="ctr"/>
                      <a:r>
                        <a:rPr lang="es-GB" sz="2000" dirty="0">
                          <a:solidFill>
                            <a:schemeClr val="accent5">
                              <a:lumMod val="50000"/>
                            </a:schemeClr>
                          </a:solidFill>
                        </a:rPr>
                        <a:t>Presente</a:t>
                      </a:r>
                    </a:p>
                  </a:txBody>
                  <a:tcPr anchor="ctr">
                    <a:solidFill>
                      <a:schemeClr val="accent4">
                        <a:lumMod val="20000"/>
                        <a:lumOff val="80000"/>
                      </a:schemeClr>
                    </a:solidFill>
                  </a:tcPr>
                </a:tc>
                <a:tc>
                  <a:txBody>
                    <a:bodyPr/>
                    <a:lstStyle/>
                    <a:p>
                      <a:pPr algn="ctr"/>
                      <a:r>
                        <a:rPr lang="es-GB" sz="2000" dirty="0">
                          <a:solidFill>
                            <a:schemeClr val="accent5">
                              <a:lumMod val="50000"/>
                            </a:schemeClr>
                          </a:solidFill>
                        </a:rPr>
                        <a:t>Pasado</a:t>
                      </a:r>
                    </a:p>
                  </a:txBody>
                  <a:tcPr anchor="ctr">
                    <a:solidFill>
                      <a:schemeClr val="accent4">
                        <a:lumMod val="20000"/>
                        <a:lumOff val="80000"/>
                      </a:schemeClr>
                    </a:solidFill>
                  </a:tcPr>
                </a:tc>
                <a:tc>
                  <a:txBody>
                    <a:bodyPr/>
                    <a:lstStyle/>
                    <a:p>
                      <a:pPr algn="ctr"/>
                      <a:r>
                        <a:rPr lang="es-GB" sz="2000" dirty="0">
                          <a:solidFill>
                            <a:schemeClr val="accent5">
                              <a:lumMod val="50000"/>
                            </a:schemeClr>
                          </a:solidFill>
                        </a:rPr>
                        <a:t>Could be either</a:t>
                      </a:r>
                    </a:p>
                  </a:txBody>
                  <a:tcPr anchor="ctr">
                    <a:solidFill>
                      <a:schemeClr val="accent4">
                        <a:lumMod val="20000"/>
                        <a:lumOff val="80000"/>
                      </a:schemeClr>
                    </a:solidFill>
                  </a:tcPr>
                </a:tc>
                <a:extLst>
                  <a:ext uri="{0D108BD9-81ED-4DB2-BD59-A6C34878D82A}">
                    <a16:rowId xmlns:a16="http://schemas.microsoft.com/office/drawing/2014/main" val="3039812585"/>
                  </a:ext>
                </a:extLst>
              </a:tr>
              <a:tr h="758020">
                <a:tc>
                  <a:txBody>
                    <a:bodyPr/>
                    <a:lstStyle/>
                    <a:p>
                      <a:pPr algn="ctr"/>
                      <a:r>
                        <a:rPr lang="es-GB" sz="2000" b="1" dirty="0">
                          <a:solidFill>
                            <a:schemeClr val="accent5">
                              <a:lumMod val="50000"/>
                            </a:schemeClr>
                          </a:solidFill>
                        </a:rPr>
                        <a:t>1</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marL="0" indent="0" algn="ctr">
                        <a:buNone/>
                      </a:pP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3920096995"/>
                  </a:ext>
                </a:extLst>
              </a:tr>
              <a:tr h="758020">
                <a:tc>
                  <a:txBody>
                    <a:bodyPr/>
                    <a:lstStyle/>
                    <a:p>
                      <a:pPr algn="ctr"/>
                      <a:r>
                        <a:rPr lang="es-GB" sz="2000" b="1" dirty="0">
                          <a:solidFill>
                            <a:schemeClr val="accent5">
                              <a:lumMod val="50000"/>
                            </a:schemeClr>
                          </a:solidFill>
                        </a:rPr>
                        <a:t>2</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marL="457200" indent="-457200" algn="ctr">
                        <a:buAutoNum type="alphaLcParenR"/>
                      </a:pPr>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699910407"/>
                  </a:ext>
                </a:extLst>
              </a:tr>
              <a:tr h="758020">
                <a:tc>
                  <a:txBody>
                    <a:bodyPr/>
                    <a:lstStyle/>
                    <a:p>
                      <a:pPr algn="ctr"/>
                      <a:r>
                        <a:rPr lang="es-GB" sz="2000" b="1" dirty="0">
                          <a:solidFill>
                            <a:schemeClr val="accent5">
                              <a:lumMod val="50000"/>
                            </a:schemeClr>
                          </a:solidFill>
                        </a:rPr>
                        <a:t>3</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marL="457200" indent="-457200" algn="ctr">
                        <a:buAutoNum type="alphaLcParenR"/>
                      </a:pPr>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648358915"/>
                  </a:ext>
                </a:extLst>
              </a:tr>
              <a:tr h="758020">
                <a:tc>
                  <a:txBody>
                    <a:bodyPr/>
                    <a:lstStyle/>
                    <a:p>
                      <a:pPr algn="ctr"/>
                      <a:r>
                        <a:rPr lang="es-GB" sz="2000" b="1" dirty="0">
                          <a:solidFill>
                            <a:schemeClr val="accent5">
                              <a:lumMod val="50000"/>
                            </a:schemeClr>
                          </a:solidFill>
                        </a:rPr>
                        <a:t>4</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271048659"/>
                  </a:ext>
                </a:extLst>
              </a:tr>
              <a:tr h="758020">
                <a:tc>
                  <a:txBody>
                    <a:bodyPr/>
                    <a:lstStyle/>
                    <a:p>
                      <a:pPr algn="ctr"/>
                      <a:r>
                        <a:rPr lang="es-GB" sz="2000" b="1" dirty="0">
                          <a:solidFill>
                            <a:schemeClr val="accent5">
                              <a:lumMod val="50000"/>
                            </a:schemeClr>
                          </a:solidFill>
                        </a:rPr>
                        <a:t>5</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603389510"/>
                  </a:ext>
                </a:extLst>
              </a:tr>
            </a:tbl>
          </a:graphicData>
        </a:graphic>
      </p:graphicFrame>
      <p:graphicFrame>
        <p:nvGraphicFramePr>
          <p:cNvPr id="6" name="Tabla 5">
            <a:extLst>
              <a:ext uri="{FF2B5EF4-FFF2-40B4-BE49-F238E27FC236}">
                <a16:creationId xmlns:a16="http://schemas.microsoft.com/office/drawing/2014/main" id="{FE5A0A48-1E4E-4F4F-BB5B-EE59EB9B975B}"/>
              </a:ext>
            </a:extLst>
          </p:cNvPr>
          <p:cNvGraphicFramePr>
            <a:graphicFrameLocks noGrp="1"/>
          </p:cNvGraphicFramePr>
          <p:nvPr>
            <p:extLst>
              <p:ext uri="{D42A27DB-BD31-4B8C-83A1-F6EECF244321}">
                <p14:modId xmlns:p14="http://schemas.microsoft.com/office/powerpoint/2010/main" val="3437145496"/>
              </p:ext>
            </p:extLst>
          </p:nvPr>
        </p:nvGraphicFramePr>
        <p:xfrm>
          <a:off x="263857" y="1054873"/>
          <a:ext cx="5473643" cy="5097154"/>
        </p:xfrm>
        <a:graphic>
          <a:graphicData uri="http://schemas.openxmlformats.org/drawingml/2006/table">
            <a:tbl>
              <a:tblPr firstRow="1" bandRow="1">
                <a:tableStyleId>{5DA37D80-6434-44D0-A028-1B22A696006F}</a:tableStyleId>
              </a:tblPr>
              <a:tblGrid>
                <a:gridCol w="411679">
                  <a:extLst>
                    <a:ext uri="{9D8B030D-6E8A-4147-A177-3AD203B41FA5}">
                      <a16:colId xmlns:a16="http://schemas.microsoft.com/office/drawing/2014/main" val="1022250844"/>
                    </a:ext>
                  </a:extLst>
                </a:gridCol>
                <a:gridCol w="525035">
                  <a:extLst>
                    <a:ext uri="{9D8B030D-6E8A-4147-A177-3AD203B41FA5}">
                      <a16:colId xmlns:a16="http://schemas.microsoft.com/office/drawing/2014/main" val="932256787"/>
                    </a:ext>
                  </a:extLst>
                </a:gridCol>
                <a:gridCol w="525035">
                  <a:extLst>
                    <a:ext uri="{9D8B030D-6E8A-4147-A177-3AD203B41FA5}">
                      <a16:colId xmlns:a16="http://schemas.microsoft.com/office/drawing/2014/main" val="221766888"/>
                    </a:ext>
                  </a:extLst>
                </a:gridCol>
                <a:gridCol w="1337298">
                  <a:extLst>
                    <a:ext uri="{9D8B030D-6E8A-4147-A177-3AD203B41FA5}">
                      <a16:colId xmlns:a16="http://schemas.microsoft.com/office/drawing/2014/main" val="2446026160"/>
                    </a:ext>
                  </a:extLst>
                </a:gridCol>
                <a:gridCol w="1337298">
                  <a:extLst>
                    <a:ext uri="{9D8B030D-6E8A-4147-A177-3AD203B41FA5}">
                      <a16:colId xmlns:a16="http://schemas.microsoft.com/office/drawing/2014/main" val="1686167308"/>
                    </a:ext>
                  </a:extLst>
                </a:gridCol>
                <a:gridCol w="1337298">
                  <a:extLst>
                    <a:ext uri="{9D8B030D-6E8A-4147-A177-3AD203B41FA5}">
                      <a16:colId xmlns:a16="http://schemas.microsoft.com/office/drawing/2014/main" val="667962078"/>
                    </a:ext>
                  </a:extLst>
                </a:gridCol>
              </a:tblGrid>
              <a:tr h="1307054">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 A</a:t>
                      </a:r>
                    </a:p>
                  </a:txBody>
                  <a:tcPr anchor="ctr">
                    <a:solidFill>
                      <a:schemeClr val="accent5">
                        <a:lumMod val="20000"/>
                        <a:lumOff val="80000"/>
                      </a:schemeClr>
                    </a:solidFill>
                  </a:tcPr>
                </a:tc>
                <a:tc>
                  <a:txBody>
                    <a:bodyPr/>
                    <a:lstStyle/>
                    <a:p>
                      <a:pPr algn="ctr"/>
                      <a:r>
                        <a:rPr lang="es-GB" sz="2000" dirty="0">
                          <a:solidFill>
                            <a:schemeClr val="accent5">
                              <a:lumMod val="50000"/>
                            </a:schemeClr>
                          </a:solidFill>
                        </a:rPr>
                        <a:t>B</a:t>
                      </a:r>
                    </a:p>
                  </a:txBody>
                  <a:tcPr anchor="ctr">
                    <a:solidFill>
                      <a:schemeClr val="accent5">
                        <a:lumMod val="20000"/>
                        <a:lumOff val="80000"/>
                      </a:schemeClr>
                    </a:solidFill>
                  </a:tcPr>
                </a:tc>
                <a:tc>
                  <a:txBody>
                    <a:bodyPr/>
                    <a:lstStyle/>
                    <a:p>
                      <a:pPr algn="ctr"/>
                      <a:r>
                        <a:rPr lang="es-GB" sz="2000" dirty="0">
                          <a:solidFill>
                            <a:schemeClr val="accent5">
                              <a:lumMod val="50000"/>
                            </a:schemeClr>
                          </a:solidFill>
                        </a:rPr>
                        <a:t>Presente</a:t>
                      </a:r>
                    </a:p>
                  </a:txBody>
                  <a:tcPr anchor="ctr">
                    <a:solidFill>
                      <a:schemeClr val="accent4">
                        <a:lumMod val="20000"/>
                        <a:lumOff val="80000"/>
                      </a:schemeClr>
                    </a:solidFill>
                  </a:tcPr>
                </a:tc>
                <a:tc>
                  <a:txBody>
                    <a:bodyPr/>
                    <a:lstStyle/>
                    <a:p>
                      <a:pPr algn="ctr"/>
                      <a:r>
                        <a:rPr lang="es-GB" sz="2000" dirty="0">
                          <a:solidFill>
                            <a:schemeClr val="accent5">
                              <a:lumMod val="50000"/>
                            </a:schemeClr>
                          </a:solidFill>
                        </a:rPr>
                        <a:t>Pasado</a:t>
                      </a:r>
                    </a:p>
                  </a:txBody>
                  <a:tcPr anchor="ctr">
                    <a:solidFill>
                      <a:schemeClr val="accent4">
                        <a:lumMod val="20000"/>
                        <a:lumOff val="80000"/>
                      </a:schemeClr>
                    </a:solidFill>
                  </a:tcPr>
                </a:tc>
                <a:tc>
                  <a:txBody>
                    <a:bodyPr/>
                    <a:lstStyle/>
                    <a:p>
                      <a:pPr algn="ctr"/>
                      <a:r>
                        <a:rPr lang="es-GB" sz="2000" dirty="0">
                          <a:solidFill>
                            <a:schemeClr val="accent5">
                              <a:lumMod val="50000"/>
                            </a:schemeClr>
                          </a:solidFill>
                        </a:rPr>
                        <a:t>Could be either</a:t>
                      </a:r>
                    </a:p>
                  </a:txBody>
                  <a:tcPr anchor="ctr">
                    <a:solidFill>
                      <a:schemeClr val="accent4">
                        <a:lumMod val="20000"/>
                        <a:lumOff val="80000"/>
                      </a:schemeClr>
                    </a:solidFill>
                  </a:tcPr>
                </a:tc>
                <a:extLst>
                  <a:ext uri="{0D108BD9-81ED-4DB2-BD59-A6C34878D82A}">
                    <a16:rowId xmlns:a16="http://schemas.microsoft.com/office/drawing/2014/main" val="3039812585"/>
                  </a:ext>
                </a:extLst>
              </a:tr>
              <a:tr h="758020">
                <a:tc>
                  <a:txBody>
                    <a:bodyPr/>
                    <a:lstStyle/>
                    <a:p>
                      <a:pPr algn="ctr"/>
                      <a:r>
                        <a:rPr lang="es-GB" sz="2000" b="1" dirty="0">
                          <a:solidFill>
                            <a:schemeClr val="accent5">
                              <a:lumMod val="50000"/>
                            </a:schemeClr>
                          </a:solidFill>
                        </a:rPr>
                        <a:t>1</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marL="0" indent="0" algn="ctr">
                        <a:buNone/>
                      </a:pP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3920096995"/>
                  </a:ext>
                </a:extLst>
              </a:tr>
              <a:tr h="758020">
                <a:tc>
                  <a:txBody>
                    <a:bodyPr/>
                    <a:lstStyle/>
                    <a:p>
                      <a:pPr algn="ctr"/>
                      <a:r>
                        <a:rPr lang="es-GB" sz="2000" b="1" dirty="0">
                          <a:solidFill>
                            <a:schemeClr val="accent5">
                              <a:lumMod val="50000"/>
                            </a:schemeClr>
                          </a:solidFill>
                        </a:rPr>
                        <a:t>2</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marL="457200" indent="-457200" algn="ctr">
                        <a:buAutoNum type="alphaLcParenR"/>
                      </a:pPr>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699910407"/>
                  </a:ext>
                </a:extLst>
              </a:tr>
              <a:tr h="758020">
                <a:tc>
                  <a:txBody>
                    <a:bodyPr/>
                    <a:lstStyle/>
                    <a:p>
                      <a:pPr algn="ctr"/>
                      <a:r>
                        <a:rPr lang="es-GB" sz="2000" b="1" dirty="0">
                          <a:solidFill>
                            <a:schemeClr val="accent5">
                              <a:lumMod val="50000"/>
                            </a:schemeClr>
                          </a:solidFill>
                        </a:rPr>
                        <a:t>3</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marL="457200" indent="-457200" algn="ctr">
                        <a:buAutoNum type="alphaLcParenR"/>
                      </a:pPr>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648358915"/>
                  </a:ext>
                </a:extLst>
              </a:tr>
              <a:tr h="758020">
                <a:tc>
                  <a:txBody>
                    <a:bodyPr/>
                    <a:lstStyle/>
                    <a:p>
                      <a:pPr algn="ctr"/>
                      <a:r>
                        <a:rPr lang="es-GB" sz="2000" b="1" dirty="0">
                          <a:solidFill>
                            <a:schemeClr val="accent5">
                              <a:lumMod val="50000"/>
                            </a:schemeClr>
                          </a:solidFill>
                        </a:rPr>
                        <a:t>4</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271048659"/>
                  </a:ext>
                </a:extLst>
              </a:tr>
              <a:tr h="758020">
                <a:tc>
                  <a:txBody>
                    <a:bodyPr/>
                    <a:lstStyle/>
                    <a:p>
                      <a:pPr algn="ctr"/>
                      <a:r>
                        <a:rPr lang="es-GB" sz="2000" b="1" dirty="0">
                          <a:solidFill>
                            <a:schemeClr val="accent5">
                              <a:lumMod val="50000"/>
                            </a:schemeClr>
                          </a:solidFill>
                        </a:rPr>
                        <a:t>5</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603389510"/>
                  </a:ext>
                </a:extLst>
              </a:tr>
            </a:tbl>
          </a:graphicData>
        </a:graphic>
      </p:graphicFrame>
      <p:cxnSp>
        <p:nvCxnSpPr>
          <p:cNvPr id="7" name="Conector recto 6">
            <a:extLst>
              <a:ext uri="{FF2B5EF4-FFF2-40B4-BE49-F238E27FC236}">
                <a16:creationId xmlns:a16="http://schemas.microsoft.com/office/drawing/2014/main" id="{5945BAA4-6805-824C-9982-946691E21A0D}"/>
              </a:ext>
            </a:extLst>
          </p:cNvPr>
          <p:cNvCxnSpPr/>
          <p:nvPr/>
        </p:nvCxnSpPr>
        <p:spPr>
          <a:xfrm>
            <a:off x="6054436" y="469601"/>
            <a:ext cx="0" cy="5811278"/>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9" name="Rounded Rectangle 11">
            <a:extLst>
              <a:ext uri="{FF2B5EF4-FFF2-40B4-BE49-F238E27FC236}">
                <a16:creationId xmlns:a16="http://schemas.microsoft.com/office/drawing/2014/main" id="{BF6D3756-0199-6140-818E-FBB5656302D1}"/>
              </a:ext>
            </a:extLst>
          </p:cNvPr>
          <p:cNvSpPr/>
          <p:nvPr/>
        </p:nvSpPr>
        <p:spPr>
          <a:xfrm>
            <a:off x="8211671" y="258166"/>
            <a:ext cx="3716473" cy="57506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74659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628456" cy="879475"/>
          </a:xfrm>
        </p:spPr>
        <p:txBody>
          <a:bodyPr>
            <a:normAutofit fontScale="90000"/>
          </a:bodyPr>
          <a:lstStyle/>
          <a:p>
            <a:pPr algn="l"/>
            <a:r>
              <a:rPr lang="en-GB" sz="4000" b="1" dirty="0">
                <a:solidFill>
                  <a:prstClr val="white"/>
                </a:solidFill>
              </a:rPr>
              <a:t>Talking about future plans for the holidays</a:t>
            </a:r>
            <a:endParaRPr lang="en-US" sz="4000" dirty="0"/>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12" name="Subtitle 5">
            <a:extLst>
              <a:ext uri="{FF2B5EF4-FFF2-40B4-BE49-F238E27FC236}">
                <a16:creationId xmlns:a16="http://schemas.microsoft.com/office/drawing/2014/main" id="{F8A4851F-C2DD-7B48-9AAE-0DBBF17574D2}"/>
              </a:ext>
            </a:extLst>
          </p:cNvPr>
          <p:cNvSpPr>
            <a:spLocks noGrp="1"/>
          </p:cNvSpPr>
          <p:nvPr>
            <p:ph type="subTitle" idx="1"/>
          </p:nvPr>
        </p:nvSpPr>
        <p:spPr>
          <a:xfrm>
            <a:off x="155948" y="3366763"/>
            <a:ext cx="7685070" cy="1456793"/>
          </a:xfrm>
        </p:spPr>
        <p:txBody>
          <a:bodyPr>
            <a:noAutofit/>
          </a:bodyPr>
          <a:lstStyle/>
          <a:p>
            <a:pPr marL="342900" lvl="0" indent="-342900" algn="l">
              <a:lnSpc>
                <a:spcPct val="100000"/>
              </a:lnSpc>
              <a:spcBef>
                <a:spcPts val="0"/>
              </a:spcBef>
              <a:buFontTx/>
              <a:buChar char="-"/>
              <a:defRPr/>
            </a:pPr>
            <a:r>
              <a:rPr lang="en-GB" dirty="0">
                <a:solidFill>
                  <a:schemeClr val="bg1"/>
                </a:solidFill>
              </a:rPr>
              <a:t>Present tense for future</a:t>
            </a:r>
          </a:p>
          <a:p>
            <a:pPr marL="342900" lvl="0" indent="-342900" algn="l">
              <a:lnSpc>
                <a:spcPct val="100000"/>
              </a:lnSpc>
              <a:spcBef>
                <a:spcPts val="0"/>
              </a:spcBef>
              <a:buFontTx/>
              <a:buChar char="-"/>
              <a:defRPr/>
            </a:pPr>
            <a:r>
              <a:rPr lang="en-GB" dirty="0">
                <a:solidFill>
                  <a:schemeClr val="bg1"/>
                </a:solidFill>
              </a:rPr>
              <a:t>The verb ‘</a:t>
            </a:r>
            <a:r>
              <a:rPr lang="en-GB" dirty="0" err="1">
                <a:solidFill>
                  <a:schemeClr val="bg1"/>
                </a:solidFill>
              </a:rPr>
              <a:t>ir</a:t>
            </a:r>
            <a:r>
              <a:rPr lang="en-GB" dirty="0">
                <a:solidFill>
                  <a:schemeClr val="bg1"/>
                </a:solidFill>
              </a:rPr>
              <a:t>’ in all forms</a:t>
            </a:r>
          </a:p>
          <a:p>
            <a:pPr marL="342900" lvl="0" indent="-342900" algn="l">
              <a:lnSpc>
                <a:spcPct val="100000"/>
              </a:lnSpc>
              <a:spcBef>
                <a:spcPts val="0"/>
              </a:spcBef>
              <a:buFontTx/>
              <a:buChar char="-"/>
              <a:defRPr/>
            </a:pPr>
            <a:r>
              <a:rPr lang="en-GB" dirty="0">
                <a:solidFill>
                  <a:schemeClr val="bg1"/>
                </a:solidFill>
              </a:rPr>
              <a:t>‘Para’ as ‘for’ and ‘in order to’</a:t>
            </a:r>
          </a:p>
          <a:p>
            <a:pPr lvl="0" algn="l">
              <a:lnSpc>
                <a:spcPct val="100000"/>
              </a:lnSpc>
              <a:spcBef>
                <a:spcPts val="0"/>
              </a:spcBef>
              <a:defRPr/>
            </a:pPr>
            <a:endParaRPr lang="en-GB" dirty="0">
              <a:solidFill>
                <a:schemeClr val="bg1"/>
              </a:solidFill>
            </a:endParaRPr>
          </a:p>
          <a:p>
            <a:endParaRPr lang="en-US" sz="2800" dirty="0"/>
          </a:p>
        </p:txBody>
      </p:sp>
      <p:sp>
        <p:nvSpPr>
          <p:cNvPr id="13" name="Title 3">
            <a:extLst>
              <a:ext uri="{FF2B5EF4-FFF2-40B4-BE49-F238E27FC236}">
                <a16:creationId xmlns:a16="http://schemas.microsoft.com/office/drawing/2014/main" id="{4BABD909-4442-834E-80BA-DFFD1FE45969}"/>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7 – Lesson </a:t>
            </a:r>
            <a:r>
              <a:rPr lang="en-GB" sz="2200" noProof="0" dirty="0">
                <a:solidFill>
                  <a:prstClr val="white"/>
                </a:solidFill>
                <a:latin typeface="Century Gothic" panose="020B0502020202020204" pitchFamily="34" charset="0"/>
              </a:rPr>
              <a:t>72</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44620F81-EC23-0540-9A61-890F5A38EF34}"/>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Louise Caruso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21/06/22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8949275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6">
            <a:extLst>
              <a:ext uri="{FF2B5EF4-FFF2-40B4-BE49-F238E27FC236}">
                <a16:creationId xmlns:a16="http://schemas.microsoft.com/office/drawing/2014/main" id="{EF5B63CC-92AF-DA47-9EA9-639452D06D63}"/>
              </a:ext>
            </a:extLst>
          </p:cNvPr>
          <p:cNvSpPr/>
          <p:nvPr/>
        </p:nvSpPr>
        <p:spPr>
          <a:xfrm>
            <a:off x="10639168" y="249870"/>
            <a:ext cx="1270752" cy="399600"/>
          </a:xfrm>
          <a:prstGeom prst="roundRect">
            <a:avLst/>
          </a:prstGeom>
          <a:solidFill>
            <a:schemeClr val="accent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
            <a:extLst>
              <a:ext uri="{FF2B5EF4-FFF2-40B4-BE49-F238E27FC236}">
                <a16:creationId xmlns:a16="http://schemas.microsoft.com/office/drawing/2014/main" id="{E477AEEF-5AA1-9F43-8B57-A0A9E6582C2F}"/>
              </a:ext>
            </a:extLst>
          </p:cNvPr>
          <p:cNvSpPr/>
          <p:nvPr/>
        </p:nvSpPr>
        <p:spPr>
          <a:xfrm>
            <a:off x="7331733" y="2582530"/>
            <a:ext cx="2136700" cy="104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err="1">
                <a:solidFill>
                  <a:schemeClr val="accent5">
                    <a:lumMod val="50000"/>
                  </a:schemeClr>
                </a:solidFill>
                <a:latin typeface="Century Gothic" panose="020F0302020204030204"/>
              </a:rPr>
              <a:t>moderno</a:t>
            </a:r>
            <a:r>
              <a:rPr lang="fr-FR" sz="2400" b="1" dirty="0">
                <a:solidFill>
                  <a:schemeClr val="accent5">
                    <a:lumMod val="50000"/>
                  </a:schemeClr>
                </a:solidFill>
                <a:latin typeface="Century Gothic" panose="020F0302020204030204"/>
              </a:rPr>
              <a:t>, </a:t>
            </a:r>
            <a:r>
              <a:rPr lang="fr-FR" sz="2400" b="1" dirty="0" err="1">
                <a:solidFill>
                  <a:schemeClr val="accent5">
                    <a:lumMod val="50000"/>
                  </a:schemeClr>
                </a:solidFill>
                <a:latin typeface="Century Gothic" panose="020F0302020204030204"/>
              </a:rPr>
              <a:t>moderna</a:t>
            </a:r>
            <a:endParaRPr lang="fr-FR" sz="2400" b="1" dirty="0">
              <a:solidFill>
                <a:schemeClr val="accent5">
                  <a:lumMod val="50000"/>
                </a:schemeClr>
              </a:solidFill>
              <a:latin typeface="Century Gothic" panose="020F0302020204030204"/>
            </a:endParaRPr>
          </a:p>
        </p:txBody>
      </p:sp>
      <p:sp>
        <p:nvSpPr>
          <p:cNvPr id="28" name="Rounded Rectangle 1">
            <a:extLst>
              <a:ext uri="{FF2B5EF4-FFF2-40B4-BE49-F238E27FC236}">
                <a16:creationId xmlns:a16="http://schemas.microsoft.com/office/drawing/2014/main" id="{A670AB96-92FB-9449-AFD2-78FB699B8EA6}"/>
              </a:ext>
            </a:extLst>
          </p:cNvPr>
          <p:cNvSpPr/>
          <p:nvPr/>
        </p:nvSpPr>
        <p:spPr>
          <a:xfrm>
            <a:off x="5024981" y="2582530"/>
            <a:ext cx="2136701"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el </a:t>
            </a:r>
            <a:r>
              <a:rPr lang="fr-FR" sz="2400" b="1" dirty="0" err="1">
                <a:solidFill>
                  <a:schemeClr val="accent5">
                    <a:lumMod val="50000"/>
                  </a:schemeClr>
                </a:solidFill>
                <a:latin typeface="Century Gothic" panose="020F0302020204030204"/>
              </a:rPr>
              <a:t>dueño</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9" name="Rounded Rectangle 1">
            <a:extLst>
              <a:ext uri="{FF2B5EF4-FFF2-40B4-BE49-F238E27FC236}">
                <a16:creationId xmlns:a16="http://schemas.microsoft.com/office/drawing/2014/main" id="{CE4BD2F1-F05E-2D41-9B85-55190C0C357D}"/>
              </a:ext>
            </a:extLst>
          </p:cNvPr>
          <p:cNvSpPr/>
          <p:nvPr/>
        </p:nvSpPr>
        <p:spPr>
          <a:xfrm>
            <a:off x="390328" y="258253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el </a:t>
            </a:r>
            <a:r>
              <a:rPr lang="fr-FR" sz="2400" b="1" dirty="0" err="1">
                <a:solidFill>
                  <a:schemeClr val="accent5">
                    <a:lumMod val="50000"/>
                  </a:schemeClr>
                </a:solidFill>
                <a:latin typeface="Century Gothic" panose="020F0302020204030204"/>
              </a:rPr>
              <a:t>hambre</a:t>
            </a:r>
            <a:endParaRPr lang="fr-FR" dirty="0">
              <a:solidFill>
                <a:schemeClr val="accent5">
                  <a:lumMod val="50000"/>
                </a:schemeClr>
              </a:solidFill>
              <a:latin typeface="Century Gothic" panose="020F0302020204030204"/>
            </a:endParaRPr>
          </a:p>
        </p:txBody>
      </p:sp>
      <p:sp>
        <p:nvSpPr>
          <p:cNvPr id="30" name="Rounded Rectangle 1">
            <a:extLst>
              <a:ext uri="{FF2B5EF4-FFF2-40B4-BE49-F238E27FC236}">
                <a16:creationId xmlns:a16="http://schemas.microsoft.com/office/drawing/2014/main" id="{472C5DC6-DAA4-144E-8B92-84DAE9B3E3DC}"/>
              </a:ext>
            </a:extLst>
          </p:cNvPr>
          <p:cNvSpPr/>
          <p:nvPr/>
        </p:nvSpPr>
        <p:spPr>
          <a:xfrm>
            <a:off x="2718227" y="2582530"/>
            <a:ext cx="2136700"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noProof="0" dirty="0" err="1">
                <a:solidFill>
                  <a:schemeClr val="accent5">
                    <a:lumMod val="50000"/>
                  </a:schemeClr>
                </a:solidFill>
                <a:latin typeface="Century Gothic" panose="020F0302020204030204"/>
              </a:rPr>
              <a:t>único</a:t>
            </a:r>
            <a:r>
              <a:rPr lang="fr-FR" sz="2400" b="1" noProof="0" dirty="0">
                <a:solidFill>
                  <a:schemeClr val="accent5">
                    <a:lumMod val="50000"/>
                  </a:schemeClr>
                </a:solidFill>
                <a:latin typeface="Century Gothic" panose="020F0302020204030204"/>
              </a:rPr>
              <a:t>, </a:t>
            </a:r>
            <a:r>
              <a:rPr lang="fr-FR" sz="2400" b="1" noProof="0" dirty="0" err="1">
                <a:solidFill>
                  <a:schemeClr val="accent5">
                    <a:lumMod val="50000"/>
                  </a:schemeClr>
                </a:solidFill>
                <a:latin typeface="Century Gothic" panose="020F0302020204030204"/>
              </a:rPr>
              <a:t>única</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1" name="Rounded Rectangle 1">
            <a:extLst>
              <a:ext uri="{FF2B5EF4-FFF2-40B4-BE49-F238E27FC236}">
                <a16:creationId xmlns:a16="http://schemas.microsoft.com/office/drawing/2014/main" id="{8F48F77C-C7A9-3443-A058-51BEC2B8C1C4}"/>
              </a:ext>
            </a:extLst>
          </p:cNvPr>
          <p:cNvSpPr/>
          <p:nvPr/>
        </p:nvSpPr>
        <p:spPr>
          <a:xfrm>
            <a:off x="9633212" y="258253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la</a:t>
            </a:r>
            <a:r>
              <a:rPr kumimoji="0" lang="fr-FR" sz="24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talla</a:t>
            </a:r>
          </a:p>
        </p:txBody>
      </p:sp>
      <p:sp>
        <p:nvSpPr>
          <p:cNvPr id="32" name="Rounded Rectangle 1">
            <a:extLst>
              <a:ext uri="{FF2B5EF4-FFF2-40B4-BE49-F238E27FC236}">
                <a16:creationId xmlns:a16="http://schemas.microsoft.com/office/drawing/2014/main" id="{E869CF4B-14DE-0E43-935B-017699EFDED7}"/>
              </a:ext>
            </a:extLst>
          </p:cNvPr>
          <p:cNvSpPr/>
          <p:nvPr/>
        </p:nvSpPr>
        <p:spPr>
          <a:xfrm>
            <a:off x="390329" y="130537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b="1" dirty="0">
                <a:solidFill>
                  <a:schemeClr val="accent5">
                    <a:lumMod val="50000"/>
                  </a:schemeClr>
                </a:solidFill>
                <a:latin typeface="Century Gothic" panose="020F0302020204030204"/>
              </a:rPr>
              <a:t>la </a:t>
            </a:r>
            <a:r>
              <a:rPr lang="fr-FR" sz="2400" b="1" dirty="0" err="1">
                <a:solidFill>
                  <a:schemeClr val="accent5">
                    <a:lumMod val="50000"/>
                  </a:schemeClr>
                </a:solidFill>
                <a:latin typeface="Century Gothic" panose="020F0302020204030204"/>
              </a:rPr>
              <a:t>sed</a:t>
            </a:r>
            <a:endParaRPr lang="fr-FR" sz="2400" b="1" dirty="0">
              <a:solidFill>
                <a:schemeClr val="accent5">
                  <a:lumMod val="50000"/>
                </a:schemeClr>
              </a:solidFill>
              <a:latin typeface="Century Gothic" panose="020F0302020204030204"/>
            </a:endParaRPr>
          </a:p>
        </p:txBody>
      </p:sp>
      <p:sp>
        <p:nvSpPr>
          <p:cNvPr id="33" name="Rounded Rectangle 1">
            <a:extLst>
              <a:ext uri="{FF2B5EF4-FFF2-40B4-BE49-F238E27FC236}">
                <a16:creationId xmlns:a16="http://schemas.microsoft.com/office/drawing/2014/main" id="{B22F0D53-B6F6-2747-B03F-57ADE07C951D}"/>
              </a:ext>
            </a:extLst>
          </p:cNvPr>
          <p:cNvSpPr/>
          <p:nvPr/>
        </p:nvSpPr>
        <p:spPr>
          <a:xfrm>
            <a:off x="9630581" y="1305370"/>
            <a:ext cx="2136698" cy="105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gratis</a:t>
            </a:r>
          </a:p>
        </p:txBody>
      </p:sp>
      <p:sp>
        <p:nvSpPr>
          <p:cNvPr id="34" name="Rounded Rectangle 1">
            <a:extLst>
              <a:ext uri="{FF2B5EF4-FFF2-40B4-BE49-F238E27FC236}">
                <a16:creationId xmlns:a16="http://schemas.microsoft.com/office/drawing/2014/main" id="{378918B5-1208-734E-8DE2-53951E3A558B}"/>
              </a:ext>
            </a:extLst>
          </p:cNvPr>
          <p:cNvSpPr/>
          <p:nvPr/>
        </p:nvSpPr>
        <p:spPr>
          <a:xfrm>
            <a:off x="2718228" y="1305370"/>
            <a:ext cx="213669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c</a:t>
            </a:r>
            <a:r>
              <a:rPr kumimoji="0" lang="fr-FR" sz="2400" b="1" i="0" u="none" strike="noStrike" kern="1200" cap="none" spc="0" normalizeH="0" baseline="0" noProof="0" dirty="0" err="1">
                <a:ln>
                  <a:noFill/>
                </a:ln>
                <a:solidFill>
                  <a:schemeClr val="accent5">
                    <a:lumMod val="50000"/>
                  </a:schemeClr>
                </a:solidFill>
                <a:effectLst/>
                <a:uLnTx/>
                <a:uFillTx/>
                <a:latin typeface="Century Gothic" panose="020F0302020204030204"/>
              </a:rPr>
              <a:t>ierto</a:t>
            </a:r>
            <a:r>
              <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rPr>
              <a:t>, </a:t>
            </a:r>
            <a:r>
              <a:rPr kumimoji="0" lang="fr-FR" sz="2400" b="1" i="0" u="none" strike="noStrike" kern="1200" cap="none" spc="0" normalizeH="0" baseline="0" noProof="0" dirty="0" err="1">
                <a:ln>
                  <a:noFill/>
                </a:ln>
                <a:solidFill>
                  <a:schemeClr val="accent5">
                    <a:lumMod val="50000"/>
                  </a:schemeClr>
                </a:solidFill>
                <a:effectLst/>
                <a:uLnTx/>
                <a:uFillTx/>
                <a:latin typeface="Century Gothic" panose="020F0302020204030204"/>
              </a:rPr>
              <a:t>cierta</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5" name="Rounded Rectangle 1">
            <a:extLst>
              <a:ext uri="{FF2B5EF4-FFF2-40B4-BE49-F238E27FC236}">
                <a16:creationId xmlns:a16="http://schemas.microsoft.com/office/drawing/2014/main" id="{FB9381A7-0729-FF42-A419-6C7D8D1AD1FC}"/>
              </a:ext>
            </a:extLst>
          </p:cNvPr>
          <p:cNvSpPr/>
          <p:nvPr/>
        </p:nvSpPr>
        <p:spPr>
          <a:xfrm>
            <a:off x="5027618" y="130537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el </a:t>
            </a:r>
            <a:r>
              <a:rPr kumimoji="0" lang="fr-FR" sz="2400" b="1" i="0" u="none" strike="noStrike" kern="1200" cap="none" spc="0" normalizeH="0" baseline="0" noProof="0" dirty="0" err="1">
                <a:ln>
                  <a:noFill/>
                </a:ln>
                <a:solidFill>
                  <a:schemeClr val="accent5">
                    <a:lumMod val="50000"/>
                  </a:schemeClr>
                </a:solidFill>
                <a:effectLst/>
                <a:uLnTx/>
                <a:uFillTx/>
                <a:latin typeface="Century Gothic" panose="020F0302020204030204"/>
              </a:rPr>
              <a:t>restaurante</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6" name="Rounded Rectangle 1">
            <a:extLst>
              <a:ext uri="{FF2B5EF4-FFF2-40B4-BE49-F238E27FC236}">
                <a16:creationId xmlns:a16="http://schemas.microsoft.com/office/drawing/2014/main" id="{59FB27A9-E248-0A4F-BBC5-5522B3117EA8}"/>
              </a:ext>
            </a:extLst>
          </p:cNvPr>
          <p:cNvSpPr/>
          <p:nvPr/>
        </p:nvSpPr>
        <p:spPr>
          <a:xfrm>
            <a:off x="7331733" y="1305370"/>
            <a:ext cx="2136701" cy="10451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la </a:t>
            </a:r>
            <a:r>
              <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rPr>
              <a:t>cola</a:t>
            </a:r>
          </a:p>
        </p:txBody>
      </p:sp>
      <p:sp>
        <p:nvSpPr>
          <p:cNvPr id="37" name="Rounded Rectangle 1">
            <a:extLst>
              <a:ext uri="{FF2B5EF4-FFF2-40B4-BE49-F238E27FC236}">
                <a16:creationId xmlns:a16="http://schemas.microsoft.com/office/drawing/2014/main" id="{DE600261-43D3-A24F-84AB-4E38CF7DFDE6}"/>
              </a:ext>
            </a:extLst>
          </p:cNvPr>
          <p:cNvSpPr/>
          <p:nvPr/>
        </p:nvSpPr>
        <p:spPr>
          <a:xfrm>
            <a:off x="9633212" y="382001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err="1">
                <a:solidFill>
                  <a:schemeClr val="accent5">
                    <a:lumMod val="50000"/>
                  </a:schemeClr>
                </a:solidFill>
                <a:latin typeface="Century Gothic" panose="020F0302020204030204"/>
              </a:rPr>
              <a:t>optimista</a:t>
            </a:r>
            <a:endParaRPr lang="fr-FR" sz="2400" b="1" dirty="0">
              <a:solidFill>
                <a:schemeClr val="accent5">
                  <a:lumMod val="50000"/>
                </a:schemeClr>
              </a:solidFill>
              <a:latin typeface="Century Gothic" panose="020F0302020204030204"/>
            </a:endParaRPr>
          </a:p>
        </p:txBody>
      </p:sp>
      <p:sp>
        <p:nvSpPr>
          <p:cNvPr id="38" name="Rounded Rectangle 1">
            <a:extLst>
              <a:ext uri="{FF2B5EF4-FFF2-40B4-BE49-F238E27FC236}">
                <a16:creationId xmlns:a16="http://schemas.microsoft.com/office/drawing/2014/main" id="{1CA49D05-F349-EC47-947A-BC2891C20E04}"/>
              </a:ext>
            </a:extLst>
          </p:cNvPr>
          <p:cNvSpPr/>
          <p:nvPr/>
        </p:nvSpPr>
        <p:spPr>
          <a:xfrm>
            <a:off x="2718230" y="382001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m</a:t>
            </a:r>
            <a:r>
              <a:rPr kumimoji="0" lang="fr-FR" sz="2400" b="1" i="0" u="none" strike="noStrike" kern="1200" cap="none" spc="0" normalizeH="0" baseline="0" noProof="0" dirty="0" err="1">
                <a:ln>
                  <a:noFill/>
                </a:ln>
                <a:solidFill>
                  <a:schemeClr val="accent5">
                    <a:lumMod val="50000"/>
                  </a:schemeClr>
                </a:solidFill>
                <a:effectLst/>
                <a:uLnTx/>
                <a:uFillTx/>
                <a:latin typeface="Century Gothic" panose="020F0302020204030204"/>
              </a:rPr>
              <a:t>aravilloso</a:t>
            </a:r>
            <a:r>
              <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rPr>
              <a:t>, </a:t>
            </a:r>
            <a:r>
              <a:rPr kumimoji="0" lang="fr-FR" sz="2400" b="1" i="0" u="none" strike="noStrike" kern="1200" cap="none" spc="0" normalizeH="0" baseline="0" noProof="0" dirty="0" err="1">
                <a:ln>
                  <a:noFill/>
                </a:ln>
                <a:solidFill>
                  <a:schemeClr val="accent5">
                    <a:lumMod val="50000"/>
                  </a:schemeClr>
                </a:solidFill>
                <a:effectLst/>
                <a:uLnTx/>
                <a:uFillTx/>
                <a:latin typeface="Century Gothic" panose="020F0302020204030204"/>
              </a:rPr>
              <a:t>maravillosa</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9" name="Rounded Rectangle 1">
            <a:extLst>
              <a:ext uri="{FF2B5EF4-FFF2-40B4-BE49-F238E27FC236}">
                <a16:creationId xmlns:a16="http://schemas.microsoft.com/office/drawing/2014/main" id="{8BFF2817-708D-3F4F-86B4-09574C2FA77E}"/>
              </a:ext>
            </a:extLst>
          </p:cNvPr>
          <p:cNvSpPr/>
          <p:nvPr/>
        </p:nvSpPr>
        <p:spPr>
          <a:xfrm>
            <a:off x="390331" y="3820018"/>
            <a:ext cx="2159113"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el </a:t>
            </a:r>
            <a:r>
              <a:rPr kumimoji="0" lang="fr-FR"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recuerdo</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0" name="Rounded Rectangle 1">
            <a:extLst>
              <a:ext uri="{FF2B5EF4-FFF2-40B4-BE49-F238E27FC236}">
                <a16:creationId xmlns:a16="http://schemas.microsoft.com/office/drawing/2014/main" id="{D62C23B0-AEE0-F94E-8BB7-FEADFE3FFCBB}"/>
              </a:ext>
            </a:extLst>
          </p:cNvPr>
          <p:cNvSpPr/>
          <p:nvPr/>
        </p:nvSpPr>
        <p:spPr>
          <a:xfrm>
            <a:off x="5024982" y="382001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el </a:t>
            </a:r>
            <a:r>
              <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rPr>
              <a:t>aire</a:t>
            </a:r>
          </a:p>
        </p:txBody>
      </p:sp>
      <p:sp>
        <p:nvSpPr>
          <p:cNvPr id="41" name="Rounded Rectangle 1">
            <a:extLst>
              <a:ext uri="{FF2B5EF4-FFF2-40B4-BE49-F238E27FC236}">
                <a16:creationId xmlns:a16="http://schemas.microsoft.com/office/drawing/2014/main" id="{5FC2520C-BC44-B649-A6A3-295D306C548C}"/>
              </a:ext>
            </a:extLst>
          </p:cNvPr>
          <p:cNvSpPr/>
          <p:nvPr/>
        </p:nvSpPr>
        <p:spPr>
          <a:xfrm>
            <a:off x="7331733" y="382001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normal</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2" name="Rounded Rectangle 1">
            <a:extLst>
              <a:ext uri="{FF2B5EF4-FFF2-40B4-BE49-F238E27FC236}">
                <a16:creationId xmlns:a16="http://schemas.microsoft.com/office/drawing/2014/main" id="{F4A8C216-954E-2F42-951C-22EAA7F9B35E}"/>
              </a:ext>
            </a:extLst>
          </p:cNvPr>
          <p:cNvSpPr/>
          <p:nvPr/>
        </p:nvSpPr>
        <p:spPr>
          <a:xfrm>
            <a:off x="7331733" y="510451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México</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3" name="Rounded Rectangle 1">
            <a:extLst>
              <a:ext uri="{FF2B5EF4-FFF2-40B4-BE49-F238E27FC236}">
                <a16:creationId xmlns:a16="http://schemas.microsoft.com/office/drawing/2014/main" id="{3A58F9C2-E317-B646-914C-A2D509E20EA7}"/>
              </a:ext>
            </a:extLst>
          </p:cNvPr>
          <p:cNvSpPr/>
          <p:nvPr/>
        </p:nvSpPr>
        <p:spPr>
          <a:xfrm>
            <a:off x="2718228" y="5104511"/>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la </a:t>
            </a:r>
            <a:r>
              <a:rPr lang="fr-FR" sz="2400" b="1" dirty="0" err="1">
                <a:solidFill>
                  <a:schemeClr val="accent5">
                    <a:lumMod val="50000"/>
                  </a:schemeClr>
                </a:solidFill>
                <a:latin typeface="Century Gothic" panose="020F0302020204030204"/>
              </a:rPr>
              <a:t>escritora</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4" name="Rounded Rectangle 1">
            <a:extLst>
              <a:ext uri="{FF2B5EF4-FFF2-40B4-BE49-F238E27FC236}">
                <a16:creationId xmlns:a16="http://schemas.microsoft.com/office/drawing/2014/main" id="{3B502DD6-6BE6-E24D-BAC7-AD6BA62D42B0}"/>
              </a:ext>
            </a:extLst>
          </p:cNvPr>
          <p:cNvSpPr/>
          <p:nvPr/>
        </p:nvSpPr>
        <p:spPr>
          <a:xfrm>
            <a:off x="5024981" y="5104511"/>
            <a:ext cx="2136698"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err="1">
                <a:solidFill>
                  <a:schemeClr val="accent5">
                    <a:lumMod val="50000"/>
                  </a:schemeClr>
                </a:solidFill>
                <a:latin typeface="Century Gothic" panose="020F0302020204030204"/>
              </a:rPr>
              <a:t>eras</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5" name="Rounded Rectangle 1">
            <a:extLst>
              <a:ext uri="{FF2B5EF4-FFF2-40B4-BE49-F238E27FC236}">
                <a16:creationId xmlns:a16="http://schemas.microsoft.com/office/drawing/2014/main" id="{31118680-9414-C341-8219-753EDBD31378}"/>
              </a:ext>
            </a:extLst>
          </p:cNvPr>
          <p:cNvSpPr/>
          <p:nvPr/>
        </p:nvSpPr>
        <p:spPr>
          <a:xfrm>
            <a:off x="390329" y="5104511"/>
            <a:ext cx="2159113"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el </a:t>
            </a:r>
            <a:r>
              <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rPr>
              <a:t>transporte</a:t>
            </a:r>
          </a:p>
        </p:txBody>
      </p:sp>
      <p:sp>
        <p:nvSpPr>
          <p:cNvPr id="46" name="Rounded Rectangle 1">
            <a:extLst>
              <a:ext uri="{FF2B5EF4-FFF2-40B4-BE49-F238E27FC236}">
                <a16:creationId xmlns:a16="http://schemas.microsoft.com/office/drawing/2014/main" id="{44DB3817-174C-5C4A-B2FE-A328A01CC5D1}"/>
              </a:ext>
            </a:extLst>
          </p:cNvPr>
          <p:cNvSpPr/>
          <p:nvPr/>
        </p:nvSpPr>
        <p:spPr>
          <a:xfrm>
            <a:off x="9630581" y="510451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popular</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25" name="Google Shape;231;p5" descr="background rectangle">
            <a:extLst>
              <a:ext uri="{FF2B5EF4-FFF2-40B4-BE49-F238E27FC236}">
                <a16:creationId xmlns:a16="http://schemas.microsoft.com/office/drawing/2014/main" id="{3FED2456-0F35-5340-BC13-C7B1339FD78C}"/>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2" name="Title 1">
            <a:extLst>
              <a:ext uri="{FF2B5EF4-FFF2-40B4-BE49-F238E27FC236}">
                <a16:creationId xmlns:a16="http://schemas.microsoft.com/office/drawing/2014/main" id="{B8862136-B7A0-724C-B906-83DAD4EA4C36}"/>
              </a:ext>
            </a:extLst>
          </p:cNvPr>
          <p:cNvSpPr>
            <a:spLocks noGrp="1"/>
          </p:cNvSpPr>
          <p:nvPr>
            <p:ph type="title"/>
          </p:nvPr>
        </p:nvSpPr>
        <p:spPr>
          <a:xfrm>
            <a:off x="-1" y="46797"/>
            <a:ext cx="6900531" cy="1325563"/>
          </a:xfrm>
        </p:spPr>
        <p:txBody>
          <a:bodyPr>
            <a:normAutofit/>
          </a:bodyPr>
          <a:lstStyle/>
          <a:p>
            <a:r>
              <a:rPr lang="en-US" sz="3600" b="1" dirty="0">
                <a:solidFill>
                  <a:schemeClr val="bg1"/>
                </a:solidFill>
              </a:rPr>
              <a:t>Articulate! - </a:t>
            </a:r>
            <a:r>
              <a:rPr lang="en-US" sz="3600" b="1" dirty="0" err="1">
                <a:solidFill>
                  <a:schemeClr val="bg1"/>
                </a:solidFill>
              </a:rPr>
              <a:t>Vocabulario</a:t>
            </a:r>
            <a:endParaRPr lang="en-US" sz="3600" b="1" dirty="0">
              <a:solidFill>
                <a:schemeClr val="bg1"/>
              </a:solidFill>
            </a:endParaRPr>
          </a:p>
        </p:txBody>
      </p:sp>
      <p:sp>
        <p:nvSpPr>
          <p:cNvPr id="3" name="CuadroTexto 2">
            <a:extLst>
              <a:ext uri="{FF2B5EF4-FFF2-40B4-BE49-F238E27FC236}">
                <a16:creationId xmlns:a16="http://schemas.microsoft.com/office/drawing/2014/main" id="{30B7FF2A-86D8-FC43-B1D7-9994006BBD7E}"/>
              </a:ext>
            </a:extLst>
          </p:cNvPr>
          <p:cNvSpPr txBox="1"/>
          <p:nvPr/>
        </p:nvSpPr>
        <p:spPr>
          <a:xfrm>
            <a:off x="7331733" y="303918"/>
            <a:ext cx="2972768" cy="769441"/>
          </a:xfrm>
          <a:prstGeom prst="rect">
            <a:avLst/>
          </a:prstGeom>
          <a:noFill/>
        </p:spPr>
        <p:txBody>
          <a:bodyPr wrap="square" rtlCol="0">
            <a:spAutoFit/>
          </a:bodyPr>
          <a:lstStyle/>
          <a:p>
            <a:pPr algn="l"/>
            <a:r>
              <a:rPr lang="es-GB" sz="2200" dirty="0">
                <a:solidFill>
                  <a:schemeClr val="accent5">
                    <a:lumMod val="50000"/>
                  </a:schemeClr>
                </a:solidFill>
              </a:rPr>
              <a:t>Escribe las palabras en español</a:t>
            </a:r>
          </a:p>
        </p:txBody>
      </p:sp>
      <p:sp>
        <p:nvSpPr>
          <p:cNvPr id="26" name="Rounded Rectangle 1">
            <a:extLst>
              <a:ext uri="{FF2B5EF4-FFF2-40B4-BE49-F238E27FC236}">
                <a16:creationId xmlns:a16="http://schemas.microsoft.com/office/drawing/2014/main" id="{8788247F-36D3-174B-9897-8A7F2A10D1EC}"/>
              </a:ext>
            </a:extLst>
          </p:cNvPr>
          <p:cNvSpPr/>
          <p:nvPr/>
        </p:nvSpPr>
        <p:spPr>
          <a:xfrm>
            <a:off x="7341624" y="2581794"/>
            <a:ext cx="2136700" cy="10401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accent5">
                    <a:lumMod val="50000"/>
                  </a:schemeClr>
                </a:solidFill>
                <a:latin typeface="Century Gothic" panose="020F0302020204030204"/>
              </a:rPr>
              <a:t>modern</a:t>
            </a:r>
          </a:p>
        </p:txBody>
      </p:sp>
      <p:sp>
        <p:nvSpPr>
          <p:cNvPr id="47" name="Rounded Rectangle 1">
            <a:extLst>
              <a:ext uri="{FF2B5EF4-FFF2-40B4-BE49-F238E27FC236}">
                <a16:creationId xmlns:a16="http://schemas.microsoft.com/office/drawing/2014/main" id="{40851FF9-E35C-3D45-BC58-D3B7E2626824}"/>
              </a:ext>
            </a:extLst>
          </p:cNvPr>
          <p:cNvSpPr/>
          <p:nvPr/>
        </p:nvSpPr>
        <p:spPr>
          <a:xfrm>
            <a:off x="5034872" y="2581794"/>
            <a:ext cx="2136701" cy="10406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chemeClr val="accent5">
                    <a:lumMod val="50000"/>
                  </a:schemeClr>
                </a:solidFill>
                <a:latin typeface="Century Gothic" panose="020F0302020204030204"/>
              </a:rPr>
              <a:t>owner</a:t>
            </a:r>
            <a:r>
              <a:rPr lang="fr-FR" sz="2400" dirty="0">
                <a:solidFill>
                  <a:schemeClr val="accent5">
                    <a:lumMod val="50000"/>
                  </a:schemeClr>
                </a:solidFill>
                <a:latin typeface="Century Gothic" panose="020F0302020204030204"/>
              </a:rPr>
              <a:t> (m)</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8" name="Rounded Rectangle 1">
            <a:extLst>
              <a:ext uri="{FF2B5EF4-FFF2-40B4-BE49-F238E27FC236}">
                <a16:creationId xmlns:a16="http://schemas.microsoft.com/office/drawing/2014/main" id="{C3472AE2-5FBE-364C-8A25-3A6857383D55}"/>
              </a:ext>
            </a:extLst>
          </p:cNvPr>
          <p:cNvSpPr/>
          <p:nvPr/>
        </p:nvSpPr>
        <p:spPr>
          <a:xfrm>
            <a:off x="400219" y="2581794"/>
            <a:ext cx="2159113" cy="10406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chemeClr val="accent5">
                    <a:lumMod val="50000"/>
                  </a:schemeClr>
                </a:solidFill>
                <a:latin typeface="Century Gothic" panose="020F0302020204030204"/>
              </a:rPr>
              <a:t>hunger</a:t>
            </a:r>
            <a:endParaRPr lang="fr-FR" dirty="0">
              <a:solidFill>
                <a:schemeClr val="accent5">
                  <a:lumMod val="50000"/>
                </a:schemeClr>
              </a:solidFill>
              <a:latin typeface="Century Gothic" panose="020F0302020204030204"/>
            </a:endParaRPr>
          </a:p>
        </p:txBody>
      </p:sp>
      <p:sp>
        <p:nvSpPr>
          <p:cNvPr id="49" name="Rounded Rectangle 1">
            <a:extLst>
              <a:ext uri="{FF2B5EF4-FFF2-40B4-BE49-F238E27FC236}">
                <a16:creationId xmlns:a16="http://schemas.microsoft.com/office/drawing/2014/main" id="{D41882D7-40AE-764E-911C-00545EC0964E}"/>
              </a:ext>
            </a:extLst>
          </p:cNvPr>
          <p:cNvSpPr/>
          <p:nvPr/>
        </p:nvSpPr>
        <p:spPr>
          <a:xfrm>
            <a:off x="2728118" y="2581794"/>
            <a:ext cx="2136700" cy="10406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noProof="0" dirty="0">
                <a:solidFill>
                  <a:schemeClr val="accent5">
                    <a:lumMod val="50000"/>
                  </a:schemeClr>
                </a:solidFill>
                <a:latin typeface="Century Gothic" panose="020F0302020204030204"/>
              </a:rPr>
              <a:t>unique, </a:t>
            </a:r>
            <a:r>
              <a:rPr lang="fr-FR" sz="2400" noProof="0" dirty="0" err="1">
                <a:solidFill>
                  <a:schemeClr val="accent5">
                    <a:lumMod val="50000"/>
                  </a:schemeClr>
                </a:solidFill>
                <a:latin typeface="Century Gothic" panose="020F0302020204030204"/>
              </a:rPr>
              <a:t>only</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50" name="Rounded Rectangle 1">
            <a:extLst>
              <a:ext uri="{FF2B5EF4-FFF2-40B4-BE49-F238E27FC236}">
                <a16:creationId xmlns:a16="http://schemas.microsoft.com/office/drawing/2014/main" id="{7EC253FF-934F-BD4D-B88F-A13C75704C8F}"/>
              </a:ext>
            </a:extLst>
          </p:cNvPr>
          <p:cNvSpPr/>
          <p:nvPr/>
        </p:nvSpPr>
        <p:spPr>
          <a:xfrm>
            <a:off x="9643103" y="2581794"/>
            <a:ext cx="2136698" cy="10406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size</a:t>
            </a:r>
          </a:p>
        </p:txBody>
      </p:sp>
      <p:sp>
        <p:nvSpPr>
          <p:cNvPr id="51" name="Rounded Rectangle 1">
            <a:extLst>
              <a:ext uri="{FF2B5EF4-FFF2-40B4-BE49-F238E27FC236}">
                <a16:creationId xmlns:a16="http://schemas.microsoft.com/office/drawing/2014/main" id="{F062BA7B-81E4-974C-92B8-EA8F10D9FF90}"/>
              </a:ext>
            </a:extLst>
          </p:cNvPr>
          <p:cNvSpPr/>
          <p:nvPr/>
        </p:nvSpPr>
        <p:spPr>
          <a:xfrm>
            <a:off x="400220" y="1304634"/>
            <a:ext cx="2159113" cy="10406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err="1">
                <a:solidFill>
                  <a:schemeClr val="accent5">
                    <a:lumMod val="50000"/>
                  </a:schemeClr>
                </a:solidFill>
                <a:latin typeface="Century Gothic" panose="020F0302020204030204"/>
              </a:rPr>
              <a:t>thirst</a:t>
            </a:r>
            <a:endParaRPr lang="fr-FR" sz="2400" dirty="0">
              <a:solidFill>
                <a:schemeClr val="accent5">
                  <a:lumMod val="50000"/>
                </a:schemeClr>
              </a:solidFill>
              <a:latin typeface="Century Gothic" panose="020F0302020204030204"/>
            </a:endParaRPr>
          </a:p>
        </p:txBody>
      </p:sp>
      <p:sp>
        <p:nvSpPr>
          <p:cNvPr id="52" name="Rounded Rectangle 1">
            <a:extLst>
              <a:ext uri="{FF2B5EF4-FFF2-40B4-BE49-F238E27FC236}">
                <a16:creationId xmlns:a16="http://schemas.microsoft.com/office/drawing/2014/main" id="{BC28ADA1-217C-A34A-A9E3-8F7612311CA1}"/>
              </a:ext>
            </a:extLst>
          </p:cNvPr>
          <p:cNvSpPr/>
          <p:nvPr/>
        </p:nvSpPr>
        <p:spPr>
          <a:xfrm>
            <a:off x="9628594" y="1304634"/>
            <a:ext cx="2136698" cy="10503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free</a:t>
            </a:r>
          </a:p>
        </p:txBody>
      </p:sp>
      <p:sp>
        <p:nvSpPr>
          <p:cNvPr id="53" name="Rounded Rectangle 1">
            <a:extLst>
              <a:ext uri="{FF2B5EF4-FFF2-40B4-BE49-F238E27FC236}">
                <a16:creationId xmlns:a16="http://schemas.microsoft.com/office/drawing/2014/main" id="{5FEDB074-C9DB-C04C-A736-1403D00D91B5}"/>
              </a:ext>
            </a:extLst>
          </p:cNvPr>
          <p:cNvSpPr/>
          <p:nvPr/>
        </p:nvSpPr>
        <p:spPr>
          <a:xfrm>
            <a:off x="2728119" y="1304634"/>
            <a:ext cx="2136699" cy="10406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accent5">
                    <a:lumMod val="50000"/>
                  </a:schemeClr>
                </a:solidFill>
                <a:latin typeface="Century Gothic" panose="020F0302020204030204"/>
              </a:rPr>
              <a:t>certain, </a:t>
            </a:r>
            <a:r>
              <a:rPr lang="fr-FR" sz="2400" dirty="0" err="1">
                <a:solidFill>
                  <a:schemeClr val="accent5">
                    <a:lumMod val="50000"/>
                  </a:schemeClr>
                </a:solidFill>
                <a:latin typeface="Century Gothic" panose="020F0302020204030204"/>
              </a:rPr>
              <a:t>true</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54" name="Rounded Rectangle 1">
            <a:extLst>
              <a:ext uri="{FF2B5EF4-FFF2-40B4-BE49-F238E27FC236}">
                <a16:creationId xmlns:a16="http://schemas.microsoft.com/office/drawing/2014/main" id="{252B5936-C7B3-8D41-98DD-34DE1D7DD74A}"/>
              </a:ext>
            </a:extLst>
          </p:cNvPr>
          <p:cNvSpPr/>
          <p:nvPr/>
        </p:nvSpPr>
        <p:spPr>
          <a:xfrm>
            <a:off x="5037509" y="1304634"/>
            <a:ext cx="2136698" cy="10406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rPr>
              <a:t>restaurant</a:t>
            </a:r>
          </a:p>
        </p:txBody>
      </p:sp>
      <p:sp>
        <p:nvSpPr>
          <p:cNvPr id="55" name="Rounded Rectangle 1">
            <a:extLst>
              <a:ext uri="{FF2B5EF4-FFF2-40B4-BE49-F238E27FC236}">
                <a16:creationId xmlns:a16="http://schemas.microsoft.com/office/drawing/2014/main" id="{DA0184DC-A21E-354C-B33C-436309BFB31A}"/>
              </a:ext>
            </a:extLst>
          </p:cNvPr>
          <p:cNvSpPr/>
          <p:nvPr/>
        </p:nvSpPr>
        <p:spPr>
          <a:xfrm>
            <a:off x="7341624" y="1304634"/>
            <a:ext cx="2136701" cy="10451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accent5">
                    <a:lumMod val="50000"/>
                  </a:schemeClr>
                </a:solidFill>
                <a:latin typeface="Century Gothic" panose="020F0302020204030204"/>
              </a:rPr>
              <a:t>queue</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56" name="Rounded Rectangle 1">
            <a:extLst>
              <a:ext uri="{FF2B5EF4-FFF2-40B4-BE49-F238E27FC236}">
                <a16:creationId xmlns:a16="http://schemas.microsoft.com/office/drawing/2014/main" id="{CC550BEC-3DDE-0F4E-A670-C76ACF9E44BA}"/>
              </a:ext>
            </a:extLst>
          </p:cNvPr>
          <p:cNvSpPr/>
          <p:nvPr/>
        </p:nvSpPr>
        <p:spPr>
          <a:xfrm>
            <a:off x="9643103" y="3819282"/>
            <a:ext cx="2136698" cy="10603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chemeClr val="accent5">
                    <a:lumMod val="50000"/>
                  </a:schemeClr>
                </a:solidFill>
                <a:latin typeface="Century Gothic" panose="020F0302020204030204"/>
              </a:rPr>
              <a:t>optimistic</a:t>
            </a:r>
            <a:endParaRPr lang="fr-FR" sz="2400" dirty="0">
              <a:solidFill>
                <a:schemeClr val="accent5">
                  <a:lumMod val="50000"/>
                </a:schemeClr>
              </a:solidFill>
              <a:latin typeface="Century Gothic" panose="020F0302020204030204"/>
            </a:endParaRPr>
          </a:p>
        </p:txBody>
      </p:sp>
      <p:sp>
        <p:nvSpPr>
          <p:cNvPr id="57" name="Rounded Rectangle 1">
            <a:extLst>
              <a:ext uri="{FF2B5EF4-FFF2-40B4-BE49-F238E27FC236}">
                <a16:creationId xmlns:a16="http://schemas.microsoft.com/office/drawing/2014/main" id="{4C5005AA-9A44-0C48-B1C9-4D6073CF9926}"/>
              </a:ext>
            </a:extLst>
          </p:cNvPr>
          <p:cNvSpPr/>
          <p:nvPr/>
        </p:nvSpPr>
        <p:spPr>
          <a:xfrm>
            <a:off x="2728121" y="3819282"/>
            <a:ext cx="2136699" cy="1039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chemeClr val="accent5">
                    <a:lumMod val="50000"/>
                  </a:schemeClr>
                </a:solidFill>
                <a:latin typeface="Century Gothic" panose="020F0302020204030204"/>
              </a:rPr>
              <a:t>wonderful</a:t>
            </a:r>
            <a:r>
              <a:rPr lang="fr-FR" sz="2400" dirty="0">
                <a:solidFill>
                  <a:schemeClr val="accent5">
                    <a:lumMod val="50000"/>
                  </a:schemeClr>
                </a:solidFill>
                <a:latin typeface="Century Gothic" panose="020F0302020204030204"/>
              </a:rPr>
              <a:t>, </a:t>
            </a:r>
            <a:r>
              <a:rPr lang="fr-FR" sz="2400" dirty="0" err="1">
                <a:solidFill>
                  <a:schemeClr val="accent5">
                    <a:lumMod val="50000"/>
                  </a:schemeClr>
                </a:solidFill>
                <a:latin typeface="Century Gothic" panose="020F0302020204030204"/>
              </a:rPr>
              <a:t>marvelous</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58" name="Rounded Rectangle 1">
            <a:extLst>
              <a:ext uri="{FF2B5EF4-FFF2-40B4-BE49-F238E27FC236}">
                <a16:creationId xmlns:a16="http://schemas.microsoft.com/office/drawing/2014/main" id="{CBF1D9AA-0295-6C40-A4F7-D2188992B20F}"/>
              </a:ext>
            </a:extLst>
          </p:cNvPr>
          <p:cNvSpPr/>
          <p:nvPr/>
        </p:nvSpPr>
        <p:spPr>
          <a:xfrm>
            <a:off x="400222" y="3819282"/>
            <a:ext cx="2159113" cy="10406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souvenir</a:t>
            </a:r>
          </a:p>
        </p:txBody>
      </p:sp>
      <p:sp>
        <p:nvSpPr>
          <p:cNvPr id="59" name="Rounded Rectangle 1">
            <a:extLst>
              <a:ext uri="{FF2B5EF4-FFF2-40B4-BE49-F238E27FC236}">
                <a16:creationId xmlns:a16="http://schemas.microsoft.com/office/drawing/2014/main" id="{5C28317D-BDE9-714A-A983-3A9FE7E5F0E4}"/>
              </a:ext>
            </a:extLst>
          </p:cNvPr>
          <p:cNvSpPr/>
          <p:nvPr/>
        </p:nvSpPr>
        <p:spPr>
          <a:xfrm>
            <a:off x="5034873" y="3819282"/>
            <a:ext cx="2136699" cy="1039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accent5">
                    <a:lumMod val="50000"/>
                  </a:schemeClr>
                </a:solidFill>
                <a:latin typeface="Century Gothic" panose="020F0302020204030204"/>
              </a:rPr>
              <a:t>air</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60" name="Rounded Rectangle 1">
            <a:extLst>
              <a:ext uri="{FF2B5EF4-FFF2-40B4-BE49-F238E27FC236}">
                <a16:creationId xmlns:a16="http://schemas.microsoft.com/office/drawing/2014/main" id="{B956DE60-EF4C-7C4A-8F06-8C882D4DD2D2}"/>
              </a:ext>
            </a:extLst>
          </p:cNvPr>
          <p:cNvSpPr/>
          <p:nvPr/>
        </p:nvSpPr>
        <p:spPr>
          <a:xfrm>
            <a:off x="7341624" y="3819282"/>
            <a:ext cx="2136698" cy="10603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accent5">
                    <a:lumMod val="50000"/>
                  </a:schemeClr>
                </a:solidFill>
                <a:latin typeface="Century Gothic" panose="020F0302020204030204"/>
              </a:rPr>
              <a:t>normal</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61" name="Rounded Rectangle 1">
            <a:extLst>
              <a:ext uri="{FF2B5EF4-FFF2-40B4-BE49-F238E27FC236}">
                <a16:creationId xmlns:a16="http://schemas.microsoft.com/office/drawing/2014/main" id="{518CA764-44C5-CE42-9840-92EF304F168B}"/>
              </a:ext>
            </a:extLst>
          </p:cNvPr>
          <p:cNvSpPr/>
          <p:nvPr/>
        </p:nvSpPr>
        <p:spPr>
          <a:xfrm>
            <a:off x="7331733" y="5103775"/>
            <a:ext cx="2136698" cy="103571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Mexico</a:t>
            </a:r>
          </a:p>
        </p:txBody>
      </p:sp>
      <p:sp>
        <p:nvSpPr>
          <p:cNvPr id="62" name="Rounded Rectangle 1">
            <a:extLst>
              <a:ext uri="{FF2B5EF4-FFF2-40B4-BE49-F238E27FC236}">
                <a16:creationId xmlns:a16="http://schemas.microsoft.com/office/drawing/2014/main" id="{EF3CE9BD-4506-2749-A27D-284B639A393B}"/>
              </a:ext>
            </a:extLst>
          </p:cNvPr>
          <p:cNvSpPr/>
          <p:nvPr/>
        </p:nvSpPr>
        <p:spPr>
          <a:xfrm>
            <a:off x="2728119" y="5103775"/>
            <a:ext cx="2136699" cy="1039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chemeClr val="accent5">
                    <a:lumMod val="50000"/>
                  </a:schemeClr>
                </a:solidFill>
                <a:latin typeface="Century Gothic" panose="020F0302020204030204"/>
              </a:rPr>
              <a:t>writer</a:t>
            </a:r>
            <a:r>
              <a:rPr lang="fr-FR" sz="2400" dirty="0">
                <a:solidFill>
                  <a:schemeClr val="accent5">
                    <a:lumMod val="50000"/>
                  </a:schemeClr>
                </a:solidFill>
                <a:latin typeface="Century Gothic" panose="020F0302020204030204"/>
              </a:rPr>
              <a:t> (f)</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63" name="Rounded Rectangle 1">
            <a:extLst>
              <a:ext uri="{FF2B5EF4-FFF2-40B4-BE49-F238E27FC236}">
                <a16:creationId xmlns:a16="http://schemas.microsoft.com/office/drawing/2014/main" id="{C26B1B19-0C02-184E-BA88-B793B36F752A}"/>
              </a:ext>
            </a:extLst>
          </p:cNvPr>
          <p:cNvSpPr/>
          <p:nvPr/>
        </p:nvSpPr>
        <p:spPr>
          <a:xfrm>
            <a:off x="5034872" y="5103775"/>
            <a:ext cx="2136698" cy="1039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chemeClr val="accent5">
                    <a:lumMod val="50000"/>
                  </a:schemeClr>
                </a:solidFill>
                <a:latin typeface="Century Gothic" panose="020F0302020204030204"/>
              </a:rPr>
              <a:t>you</a:t>
            </a:r>
            <a:r>
              <a:rPr lang="fr-FR" sz="2400" dirty="0">
                <a:solidFill>
                  <a:schemeClr val="accent5">
                    <a:lumMod val="50000"/>
                  </a:schemeClr>
                </a:solidFill>
                <a:latin typeface="Century Gothic" panose="020F0302020204030204"/>
              </a:rPr>
              <a:t> </a:t>
            </a:r>
            <a:r>
              <a:rPr lang="fr-FR" sz="2400" dirty="0" err="1">
                <a:solidFill>
                  <a:schemeClr val="accent5">
                    <a:lumMod val="50000"/>
                  </a:schemeClr>
                </a:solidFill>
                <a:latin typeface="Century Gothic" panose="020F0302020204030204"/>
              </a:rPr>
              <a:t>were</a:t>
            </a:r>
            <a:r>
              <a:rPr lang="fr-FR" sz="2400" dirty="0">
                <a:solidFill>
                  <a:schemeClr val="accent5">
                    <a:lumMod val="50000"/>
                  </a:schemeClr>
                </a:solidFill>
                <a:latin typeface="Century Gothic" panose="020F0302020204030204"/>
              </a:rPr>
              <a:t> (trait) | </a:t>
            </a:r>
            <a:r>
              <a:rPr lang="fr-FR" sz="2400" dirty="0" err="1">
                <a:solidFill>
                  <a:schemeClr val="accent5">
                    <a:lumMod val="50000"/>
                  </a:schemeClr>
                </a:solidFill>
                <a:latin typeface="Century Gothic" panose="020F0302020204030204"/>
              </a:rPr>
              <a:t>you</a:t>
            </a:r>
            <a:r>
              <a:rPr lang="fr-FR" sz="2400" dirty="0">
                <a:solidFill>
                  <a:schemeClr val="accent5">
                    <a:lumMod val="50000"/>
                  </a:schemeClr>
                </a:solidFill>
                <a:latin typeface="Century Gothic" panose="020F0302020204030204"/>
              </a:rPr>
              <a:t> </a:t>
            </a:r>
            <a:r>
              <a:rPr lang="fr-FR" sz="2400" dirty="0" err="1">
                <a:solidFill>
                  <a:schemeClr val="accent5">
                    <a:lumMod val="50000"/>
                  </a:schemeClr>
                </a:solidFill>
                <a:latin typeface="Century Gothic" panose="020F0302020204030204"/>
              </a:rPr>
              <a:t>used</a:t>
            </a:r>
            <a:r>
              <a:rPr lang="fr-FR" sz="2400" dirty="0">
                <a:solidFill>
                  <a:schemeClr val="accent5">
                    <a:lumMod val="50000"/>
                  </a:schemeClr>
                </a:solidFill>
                <a:latin typeface="Century Gothic" panose="020F0302020204030204"/>
              </a:rPr>
              <a:t> to </a:t>
            </a:r>
            <a:r>
              <a:rPr lang="fr-FR" sz="2400" dirty="0" err="1">
                <a:solidFill>
                  <a:schemeClr val="accent5">
                    <a:lumMod val="50000"/>
                  </a:schemeClr>
                </a:solidFill>
                <a:latin typeface="Century Gothic" panose="020F0302020204030204"/>
              </a:rPr>
              <a:t>be</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64" name="Rounded Rectangle 1">
            <a:extLst>
              <a:ext uri="{FF2B5EF4-FFF2-40B4-BE49-F238E27FC236}">
                <a16:creationId xmlns:a16="http://schemas.microsoft.com/office/drawing/2014/main" id="{9EA0F7F9-BD22-014E-851D-0329D1FD5205}"/>
              </a:ext>
            </a:extLst>
          </p:cNvPr>
          <p:cNvSpPr/>
          <p:nvPr/>
        </p:nvSpPr>
        <p:spPr>
          <a:xfrm>
            <a:off x="400220" y="5103775"/>
            <a:ext cx="2159113" cy="10603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accent5">
                    <a:lumMod val="50000"/>
                  </a:schemeClr>
                </a:solidFill>
                <a:latin typeface="Century Gothic" panose="020F0302020204030204"/>
              </a:rPr>
              <a:t>transport</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65" name="Rounded Rectangle 1">
            <a:extLst>
              <a:ext uri="{FF2B5EF4-FFF2-40B4-BE49-F238E27FC236}">
                <a16:creationId xmlns:a16="http://schemas.microsoft.com/office/drawing/2014/main" id="{997B8510-DE4F-4549-A6C7-21CA8AF369BD}"/>
              </a:ext>
            </a:extLst>
          </p:cNvPr>
          <p:cNvSpPr/>
          <p:nvPr/>
        </p:nvSpPr>
        <p:spPr>
          <a:xfrm>
            <a:off x="9628594" y="5103775"/>
            <a:ext cx="2136698" cy="103571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popular</a:t>
            </a:r>
            <a:endPar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7431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01686"/>
            <a:ext cx="2462884" cy="867128"/>
          </a:xfrm>
          <a:prstGeom prst="rect">
            <a:avLst/>
          </a:prstGeom>
        </p:spPr>
      </p:pic>
      <p:sp>
        <p:nvSpPr>
          <p:cNvPr id="2" name="Title 1"/>
          <p:cNvSpPr>
            <a:spLocks noGrp="1"/>
          </p:cNvSpPr>
          <p:nvPr>
            <p:ph type="title"/>
          </p:nvPr>
        </p:nvSpPr>
        <p:spPr>
          <a:xfrm>
            <a:off x="82286" y="0"/>
            <a:ext cx="2380598" cy="1325563"/>
          </a:xfrm>
        </p:spPr>
        <p:txBody>
          <a:bodyPr>
            <a:normAutofit/>
          </a:bodyPr>
          <a:lstStyle/>
          <a:p>
            <a:r>
              <a:rPr lang="en-GB" sz="2400" b="1" dirty="0">
                <a:solidFill>
                  <a:schemeClr val="bg1"/>
                </a:solidFill>
              </a:rPr>
              <a:t>¡</a:t>
            </a:r>
            <a:r>
              <a:rPr lang="en-GB" sz="2400" b="1" dirty="0" err="1">
                <a:solidFill>
                  <a:schemeClr val="bg1"/>
                </a:solidFill>
              </a:rPr>
              <a:t>Vacaciones</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2560600" y="54856"/>
            <a:ext cx="82086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versión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Persona 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Cuáles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son las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diferencias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0B763C26-6033-4B4D-B32F-9D2E74E5BC6D}"/>
              </a:ext>
            </a:extLst>
          </p:cNvPr>
          <p:cNvSpPr/>
          <p:nvPr/>
        </p:nvSpPr>
        <p:spPr>
          <a:xfrm>
            <a:off x="1425039" y="1229339"/>
            <a:ext cx="9339819" cy="5016758"/>
          </a:xfrm>
          <a:prstGeom prst="rect">
            <a:avLst/>
          </a:prstGeom>
          <a:solidFill>
            <a:srgbClr val="FFF4E7"/>
          </a:solidFill>
          <a:ln>
            <a:solidFill>
              <a:srgbClr val="002060"/>
            </a:solidFill>
          </a:ln>
        </p:spPr>
        <p:txBody>
          <a:bodyPr wrap="square">
            <a:spAutoFit/>
          </a:bodyPr>
          <a:lstStyle/>
          <a:p>
            <a:r>
              <a:rPr lang="es-ES" sz="2000" dirty="0">
                <a:solidFill>
                  <a:schemeClr val="accent5">
                    <a:lumMod val="50000"/>
                  </a:schemeClr>
                </a:solidFill>
              </a:rPr>
              <a:t>Mañana vamos de viaje. ¡</a:t>
            </a:r>
            <a:r>
              <a:rPr lang="es-ES" sz="2000" b="1" dirty="0">
                <a:solidFill>
                  <a:schemeClr val="accent5">
                    <a:lumMod val="50000"/>
                  </a:schemeClr>
                </a:solidFill>
              </a:rPr>
              <a:t>En este momento</a:t>
            </a:r>
            <a:r>
              <a:rPr lang="es-ES" sz="2000" dirty="0">
                <a:solidFill>
                  <a:schemeClr val="accent5">
                    <a:lumMod val="50000"/>
                  </a:schemeClr>
                </a:solidFill>
              </a:rPr>
              <a:t> estoy preparando mis cosas! Cada año viajamos en avión al mismo país: </a:t>
            </a:r>
            <a:r>
              <a:rPr lang="es-ES" sz="2000" b="1" dirty="0">
                <a:solidFill>
                  <a:schemeClr val="accent5">
                    <a:lumMod val="50000"/>
                  </a:schemeClr>
                </a:solidFill>
              </a:rPr>
              <a:t>México</a:t>
            </a:r>
            <a:r>
              <a:rPr lang="es-ES" sz="2000" dirty="0">
                <a:solidFill>
                  <a:schemeClr val="accent5">
                    <a:lumMod val="50000"/>
                  </a:schemeClr>
                </a:solidFill>
              </a:rPr>
              <a:t>. Una parte de mi familia vive en un pueblo bastante </a:t>
            </a:r>
            <a:r>
              <a:rPr lang="es-ES" sz="2000" b="1" dirty="0">
                <a:solidFill>
                  <a:schemeClr val="accent5">
                    <a:lumMod val="50000"/>
                  </a:schemeClr>
                </a:solidFill>
              </a:rPr>
              <a:t>antiguo</a:t>
            </a:r>
            <a:r>
              <a:rPr lang="es-ES" sz="2000" dirty="0">
                <a:solidFill>
                  <a:schemeClr val="accent5">
                    <a:lumMod val="50000"/>
                  </a:schemeClr>
                </a:solidFill>
              </a:rPr>
              <a:t> en el norte. Es un </a:t>
            </a:r>
            <a:r>
              <a:rPr lang="es-ES" sz="2000" b="1" dirty="0">
                <a:solidFill>
                  <a:schemeClr val="accent5">
                    <a:lumMod val="50000"/>
                  </a:schemeClr>
                </a:solidFill>
              </a:rPr>
              <a:t>lugar</a:t>
            </a:r>
            <a:r>
              <a:rPr lang="es-ES" sz="2000" dirty="0">
                <a:solidFill>
                  <a:schemeClr val="accent5">
                    <a:lumMod val="50000"/>
                  </a:schemeClr>
                </a:solidFill>
              </a:rPr>
              <a:t> con paisajes </a:t>
            </a:r>
            <a:r>
              <a:rPr lang="es-ES" sz="2000" b="1" dirty="0">
                <a:solidFill>
                  <a:schemeClr val="accent5">
                    <a:lumMod val="50000"/>
                  </a:schemeClr>
                </a:solidFill>
              </a:rPr>
              <a:t>preciosos</a:t>
            </a:r>
            <a:r>
              <a:rPr lang="es-ES" sz="2000" dirty="0">
                <a:solidFill>
                  <a:schemeClr val="accent5">
                    <a:lumMod val="50000"/>
                  </a:schemeClr>
                </a:solidFill>
              </a:rPr>
              <a:t>. Normalmente pasamos unos días en el campo para ver las estrellas porque el aire en esa zona es muy limpio. A veces, si hace </a:t>
            </a:r>
            <a:r>
              <a:rPr lang="es-ES" sz="2000" b="1" dirty="0">
                <a:solidFill>
                  <a:schemeClr val="accent5">
                    <a:lumMod val="50000"/>
                  </a:schemeClr>
                </a:solidFill>
              </a:rPr>
              <a:t>mal</a:t>
            </a:r>
            <a:r>
              <a:rPr lang="es-ES" sz="2000" dirty="0">
                <a:solidFill>
                  <a:schemeClr val="accent5">
                    <a:lumMod val="50000"/>
                  </a:schemeClr>
                </a:solidFill>
              </a:rPr>
              <a:t> tiempo, por la noche podemos oír los ruidos de los animales. ¡Es </a:t>
            </a:r>
            <a:r>
              <a:rPr lang="es-ES" sz="2000" b="1" dirty="0">
                <a:solidFill>
                  <a:schemeClr val="accent5">
                    <a:lumMod val="50000"/>
                  </a:schemeClr>
                </a:solidFill>
              </a:rPr>
              <a:t>normal</a:t>
            </a:r>
            <a:r>
              <a:rPr lang="es-ES" sz="2000" dirty="0">
                <a:solidFill>
                  <a:schemeClr val="accent5">
                    <a:lumMod val="50000"/>
                  </a:schemeClr>
                </a:solidFill>
              </a:rPr>
              <a:t>! Pero me da miedo, es </a:t>
            </a:r>
            <a:r>
              <a:rPr lang="es-ES" sz="2000" b="1" dirty="0">
                <a:solidFill>
                  <a:schemeClr val="accent5">
                    <a:lumMod val="50000"/>
                  </a:schemeClr>
                </a:solidFill>
              </a:rPr>
              <a:t>verdad</a:t>
            </a:r>
            <a:r>
              <a:rPr lang="es-ES" sz="2000" dirty="0">
                <a:solidFill>
                  <a:schemeClr val="accent5">
                    <a:lumMod val="50000"/>
                  </a:schemeClr>
                </a:solidFill>
              </a:rPr>
              <a:t>. </a:t>
            </a:r>
            <a:endParaRPr lang="es-GB" sz="2000" dirty="0">
              <a:solidFill>
                <a:schemeClr val="accent5">
                  <a:lumMod val="50000"/>
                </a:schemeClr>
              </a:solidFill>
            </a:endParaRPr>
          </a:p>
          <a:p>
            <a:r>
              <a:rPr lang="es-ES" sz="2000" dirty="0">
                <a:solidFill>
                  <a:schemeClr val="accent5">
                    <a:lumMod val="50000"/>
                  </a:schemeClr>
                </a:solidFill>
              </a:rPr>
              <a:t>Cuando estamos en el pueblo vamos de tiendas para comprar </a:t>
            </a:r>
            <a:r>
              <a:rPr lang="es-ES" sz="2000" b="1" dirty="0">
                <a:solidFill>
                  <a:schemeClr val="accent5">
                    <a:lumMod val="50000"/>
                  </a:schemeClr>
                </a:solidFill>
              </a:rPr>
              <a:t>recuerdos</a:t>
            </a:r>
            <a:r>
              <a:rPr lang="es-ES" sz="2000" dirty="0">
                <a:solidFill>
                  <a:schemeClr val="accent5">
                    <a:lumMod val="50000"/>
                  </a:schemeClr>
                </a:solidFill>
              </a:rPr>
              <a:t>. También pasamos tiempo en la plaza y hablamos con los vecinos, ¡la gente es muy </a:t>
            </a:r>
            <a:r>
              <a:rPr lang="es-ES" sz="2000" b="1" dirty="0">
                <a:solidFill>
                  <a:schemeClr val="accent5">
                    <a:lumMod val="50000"/>
                  </a:schemeClr>
                </a:solidFill>
              </a:rPr>
              <a:t>simpática</a:t>
            </a:r>
            <a:r>
              <a:rPr lang="es-ES" sz="2000" dirty="0">
                <a:solidFill>
                  <a:schemeClr val="accent5">
                    <a:lumMod val="50000"/>
                  </a:schemeClr>
                </a:solidFill>
              </a:rPr>
              <a:t>! Si tenemos </a:t>
            </a:r>
            <a:r>
              <a:rPr lang="es-ES" sz="2000" b="1" dirty="0">
                <a:solidFill>
                  <a:schemeClr val="accent5">
                    <a:lumMod val="50000"/>
                  </a:schemeClr>
                </a:solidFill>
              </a:rPr>
              <a:t>hambre</a:t>
            </a:r>
            <a:r>
              <a:rPr lang="es-ES" sz="2000" dirty="0">
                <a:solidFill>
                  <a:schemeClr val="accent5">
                    <a:lumMod val="50000"/>
                  </a:schemeClr>
                </a:solidFill>
              </a:rPr>
              <a:t> vamos a un </a:t>
            </a:r>
            <a:r>
              <a:rPr lang="es-ES" sz="2000" b="1" dirty="0">
                <a:solidFill>
                  <a:schemeClr val="accent5">
                    <a:lumMod val="50000"/>
                  </a:schemeClr>
                </a:solidFill>
              </a:rPr>
              <a:t>restaurante</a:t>
            </a:r>
            <a:r>
              <a:rPr lang="es-ES" sz="2000" dirty="0">
                <a:solidFill>
                  <a:schemeClr val="accent5">
                    <a:lumMod val="50000"/>
                  </a:schemeClr>
                </a:solidFill>
              </a:rPr>
              <a:t> muy </a:t>
            </a:r>
            <a:r>
              <a:rPr lang="es-ES" sz="2000" b="1" dirty="0">
                <a:solidFill>
                  <a:schemeClr val="accent5">
                    <a:lumMod val="50000"/>
                  </a:schemeClr>
                </a:solidFill>
              </a:rPr>
              <a:t>famoso</a:t>
            </a:r>
            <a:r>
              <a:rPr lang="es-ES" sz="2000" dirty="0">
                <a:solidFill>
                  <a:schemeClr val="accent5">
                    <a:lumMod val="50000"/>
                  </a:schemeClr>
                </a:solidFill>
              </a:rPr>
              <a:t> para </a:t>
            </a:r>
            <a:r>
              <a:rPr lang="es-ES" sz="2000" b="1" dirty="0">
                <a:solidFill>
                  <a:schemeClr val="accent5">
                    <a:lumMod val="50000"/>
                  </a:schemeClr>
                </a:solidFill>
              </a:rPr>
              <a:t>cenar</a:t>
            </a:r>
            <a:r>
              <a:rPr lang="es-ES" sz="2000" dirty="0">
                <a:solidFill>
                  <a:schemeClr val="accent5">
                    <a:lumMod val="50000"/>
                  </a:schemeClr>
                </a:solidFill>
              </a:rPr>
              <a:t>. ¡Debes hacer cola para entrar! Pero es genial porque conocemos al </a:t>
            </a:r>
            <a:r>
              <a:rPr lang="es-ES" sz="2000" b="1" dirty="0">
                <a:solidFill>
                  <a:schemeClr val="accent5">
                    <a:lumMod val="50000"/>
                  </a:schemeClr>
                </a:solidFill>
              </a:rPr>
              <a:t>dueño</a:t>
            </a:r>
            <a:r>
              <a:rPr lang="es-ES" sz="2000" dirty="0">
                <a:solidFill>
                  <a:schemeClr val="accent5">
                    <a:lumMod val="50000"/>
                  </a:schemeClr>
                </a:solidFill>
              </a:rPr>
              <a:t> y solemos recibir algo de comida </a:t>
            </a:r>
            <a:r>
              <a:rPr lang="es-ES" sz="2000" b="1" dirty="0">
                <a:solidFill>
                  <a:schemeClr val="accent5">
                    <a:lumMod val="50000"/>
                  </a:schemeClr>
                </a:solidFill>
              </a:rPr>
              <a:t>sin pagar</a:t>
            </a:r>
            <a:r>
              <a:rPr lang="es-ES" sz="2000" dirty="0">
                <a:solidFill>
                  <a:schemeClr val="accent5">
                    <a:lumMod val="50000"/>
                  </a:schemeClr>
                </a:solidFill>
              </a:rPr>
              <a:t>. ¡Le decimos gracias, </a:t>
            </a:r>
            <a:r>
              <a:rPr lang="es-ES" sz="2000" b="1" dirty="0">
                <a:solidFill>
                  <a:schemeClr val="accent5">
                    <a:lumMod val="50000"/>
                  </a:schemeClr>
                </a:solidFill>
              </a:rPr>
              <a:t>claro</a:t>
            </a:r>
            <a:r>
              <a:rPr lang="es-ES" sz="2000" dirty="0">
                <a:solidFill>
                  <a:schemeClr val="accent5">
                    <a:lumMod val="50000"/>
                  </a:schemeClr>
                </a:solidFill>
              </a:rPr>
              <a:t>!</a:t>
            </a:r>
            <a:endParaRPr lang="es-GB" sz="2000" dirty="0">
              <a:solidFill>
                <a:schemeClr val="accent5">
                  <a:lumMod val="50000"/>
                </a:schemeClr>
              </a:solidFill>
            </a:endParaRPr>
          </a:p>
          <a:p>
            <a:r>
              <a:rPr lang="es-ES" sz="2000" dirty="0">
                <a:solidFill>
                  <a:schemeClr val="accent5">
                    <a:lumMod val="50000"/>
                  </a:schemeClr>
                </a:solidFill>
              </a:rPr>
              <a:t>En julio vamos a ver un espectáculo </a:t>
            </a:r>
            <a:r>
              <a:rPr lang="es-ES" sz="2000" b="1" dirty="0">
                <a:solidFill>
                  <a:schemeClr val="accent5">
                    <a:lumMod val="50000"/>
                  </a:schemeClr>
                </a:solidFill>
              </a:rPr>
              <a:t>único</a:t>
            </a:r>
            <a:r>
              <a:rPr lang="es-ES" sz="2000" dirty="0">
                <a:solidFill>
                  <a:schemeClr val="accent5">
                    <a:lumMod val="50000"/>
                  </a:schemeClr>
                </a:solidFill>
              </a:rPr>
              <a:t>. El artista es un </a:t>
            </a:r>
            <a:r>
              <a:rPr lang="es-ES" sz="2000" b="1" dirty="0">
                <a:solidFill>
                  <a:schemeClr val="accent5">
                    <a:lumMod val="50000"/>
                  </a:schemeClr>
                </a:solidFill>
              </a:rPr>
              <a:t>buen</a:t>
            </a:r>
            <a:r>
              <a:rPr lang="es-ES" sz="2000" dirty="0">
                <a:solidFill>
                  <a:schemeClr val="accent5">
                    <a:lumMod val="50000"/>
                  </a:schemeClr>
                </a:solidFill>
              </a:rPr>
              <a:t> </a:t>
            </a:r>
            <a:r>
              <a:rPr lang="es-ES" sz="2000" b="1" dirty="0">
                <a:solidFill>
                  <a:schemeClr val="accent5">
                    <a:lumMod val="50000"/>
                  </a:schemeClr>
                </a:solidFill>
              </a:rPr>
              <a:t>escritor</a:t>
            </a:r>
            <a:r>
              <a:rPr lang="es-ES" sz="2000" dirty="0">
                <a:solidFill>
                  <a:schemeClr val="accent5">
                    <a:lumMod val="50000"/>
                  </a:schemeClr>
                </a:solidFill>
              </a:rPr>
              <a:t>, muy conocido en el país. El </a:t>
            </a:r>
            <a:r>
              <a:rPr lang="es-ES" sz="2000" b="1" dirty="0">
                <a:solidFill>
                  <a:schemeClr val="accent5">
                    <a:lumMod val="50000"/>
                  </a:schemeClr>
                </a:solidFill>
              </a:rPr>
              <a:t>transporte</a:t>
            </a:r>
            <a:r>
              <a:rPr lang="es-ES" sz="2000" dirty="0">
                <a:solidFill>
                  <a:schemeClr val="accent5">
                    <a:lumMod val="50000"/>
                  </a:schemeClr>
                </a:solidFill>
              </a:rPr>
              <a:t> en el pueblo no es muy bueno, así que vamos a ir en bicicleta por una </a:t>
            </a:r>
            <a:r>
              <a:rPr lang="es-ES" sz="2000" b="1" dirty="0">
                <a:solidFill>
                  <a:schemeClr val="accent5">
                    <a:lumMod val="50000"/>
                  </a:schemeClr>
                </a:solidFill>
              </a:rPr>
              <a:t>carretera</a:t>
            </a:r>
            <a:r>
              <a:rPr lang="es-ES" sz="2000" dirty="0">
                <a:solidFill>
                  <a:schemeClr val="accent5">
                    <a:lumMod val="50000"/>
                  </a:schemeClr>
                </a:solidFill>
              </a:rPr>
              <a:t> tranquila.</a:t>
            </a:r>
            <a:endPar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10469589" y="806318"/>
            <a:ext cx="1656580" cy="1319424"/>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98776" y="4551074"/>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raro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9080728" y="829652"/>
            <a:ext cx="1089722"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sitio</a:t>
            </a: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98776" y="3211050"/>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cierto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98776" y="2595583"/>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98776" y="1980116"/>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gran</a:t>
            </a: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98776" y="1364649"/>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especial</a:t>
            </a: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4023147" y="815439"/>
            <a:ext cx="1076669"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gratis</a:t>
            </a: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5184578" y="829652"/>
            <a:ext cx="1475476"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camino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6744816" y="829652"/>
            <a:ext cx="1076669"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jefe</a:t>
            </a: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10802359" y="2224480"/>
            <a:ext cx="1122703"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regalo</a:t>
            </a: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108750" y="5858432"/>
            <a:ext cx="1276745" cy="4625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comer</a:t>
            </a: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8818501" y="5920886"/>
            <a:ext cx="1488346"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moderno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10383480" y="5906511"/>
            <a:ext cx="1656579"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agradable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655579" y="4219465"/>
            <a:ext cx="1416263" cy="59081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supuesto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700579" y="3720719"/>
            <a:ext cx="132626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Italia</a:t>
            </a: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451031" y="3221973"/>
            <a:ext cx="1656580"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maravilloso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802359" y="2723227"/>
            <a:ext cx="112270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a:t>
            </a: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71096" y="3826517"/>
            <a:ext cx="1326264" cy="5802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7906246" y="829652"/>
            <a:ext cx="1089721"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10754623" y="4908918"/>
            <a:ext cx="1218174"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7978175" y="380152"/>
            <a:ext cx="23286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notes</a:t>
            </a:r>
          </a:p>
        </p:txBody>
      </p:sp>
      <p:sp>
        <p:nvSpPr>
          <p:cNvPr id="29" name="Rectangle: Rounded Corners 25">
            <a:extLst>
              <a:ext uri="{FF2B5EF4-FFF2-40B4-BE49-F238E27FC236}">
                <a16:creationId xmlns:a16="http://schemas.microsoft.com/office/drawing/2014/main" id="{80829561-7709-1947-A986-5CBB713ADD6E}"/>
              </a:ext>
            </a:extLst>
          </p:cNvPr>
          <p:cNvSpPr/>
          <p:nvPr/>
        </p:nvSpPr>
        <p:spPr>
          <a:xfrm>
            <a:off x="10797795" y="5407662"/>
            <a:ext cx="1131830"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metro</a:t>
            </a:r>
          </a:p>
        </p:txBody>
      </p:sp>
      <p:sp>
        <p:nvSpPr>
          <p:cNvPr id="43" name="Rectangle: Rounded Corners 8">
            <a:extLst>
              <a:ext uri="{FF2B5EF4-FFF2-40B4-BE49-F238E27FC236}">
                <a16:creationId xmlns:a16="http://schemas.microsoft.com/office/drawing/2014/main" id="{7D76E981-C8FD-3F4F-A613-3A709D743D23}"/>
              </a:ext>
            </a:extLst>
          </p:cNvPr>
          <p:cNvSpPr/>
          <p:nvPr/>
        </p:nvSpPr>
        <p:spPr>
          <a:xfrm>
            <a:off x="98776" y="5166541"/>
            <a:ext cx="1326263" cy="5476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popular</a:t>
            </a:r>
          </a:p>
        </p:txBody>
      </p:sp>
      <p:cxnSp>
        <p:nvCxnSpPr>
          <p:cNvPr id="44" name="Straight Connector 44">
            <a:extLst>
              <a:ext uri="{FF2B5EF4-FFF2-40B4-BE49-F238E27FC236}">
                <a16:creationId xmlns:a16="http://schemas.microsoft.com/office/drawing/2014/main" id="{F20B7E83-3C2A-B04D-A509-09528BC4158B}"/>
              </a:ext>
            </a:extLst>
          </p:cNvPr>
          <p:cNvCxnSpPr>
            <a:cxnSpLocks/>
          </p:cNvCxnSpPr>
          <p:nvPr/>
        </p:nvCxnSpPr>
        <p:spPr>
          <a:xfrm>
            <a:off x="4702029" y="1590576"/>
            <a:ext cx="218829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5" name="Rectangle: Rounded Corners 14">
            <a:extLst>
              <a:ext uri="{FF2B5EF4-FFF2-40B4-BE49-F238E27FC236}">
                <a16:creationId xmlns:a16="http://schemas.microsoft.com/office/drawing/2014/main" id="{06323220-B096-6641-84E0-9C036C1A306E}"/>
              </a:ext>
            </a:extLst>
          </p:cNvPr>
          <p:cNvSpPr/>
          <p:nvPr/>
        </p:nvSpPr>
        <p:spPr>
          <a:xfrm>
            <a:off x="71096" y="3821448"/>
            <a:ext cx="1328374" cy="62534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mismo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6" name="Straight Connector 44">
            <a:extLst>
              <a:ext uri="{FF2B5EF4-FFF2-40B4-BE49-F238E27FC236}">
                <a16:creationId xmlns:a16="http://schemas.microsoft.com/office/drawing/2014/main" id="{8FF0F78A-ADCA-EE40-BB01-AA7D3DF40D11}"/>
              </a:ext>
            </a:extLst>
          </p:cNvPr>
          <p:cNvCxnSpPr>
            <a:cxnSpLocks/>
          </p:cNvCxnSpPr>
          <p:nvPr/>
        </p:nvCxnSpPr>
        <p:spPr>
          <a:xfrm>
            <a:off x="6909943" y="1896773"/>
            <a:ext cx="106823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7" name="Rectangle: Rounded Corners 14">
            <a:extLst>
              <a:ext uri="{FF2B5EF4-FFF2-40B4-BE49-F238E27FC236}">
                <a16:creationId xmlns:a16="http://schemas.microsoft.com/office/drawing/2014/main" id="{277EF916-C536-374C-87BD-B66EBBB9798E}"/>
              </a:ext>
            </a:extLst>
          </p:cNvPr>
          <p:cNvSpPr/>
          <p:nvPr/>
        </p:nvSpPr>
        <p:spPr>
          <a:xfrm>
            <a:off x="10700579" y="3686199"/>
            <a:ext cx="1371263" cy="4625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Italia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52" name="Straight Connector 44">
            <a:extLst>
              <a:ext uri="{FF2B5EF4-FFF2-40B4-BE49-F238E27FC236}">
                <a16:creationId xmlns:a16="http://schemas.microsoft.com/office/drawing/2014/main" id="{C721C0E4-1EF9-D044-9BBB-F6FF0D7827DE}"/>
              </a:ext>
            </a:extLst>
          </p:cNvPr>
          <p:cNvCxnSpPr>
            <a:cxnSpLocks/>
          </p:cNvCxnSpPr>
          <p:nvPr/>
        </p:nvCxnSpPr>
        <p:spPr>
          <a:xfrm>
            <a:off x="5822095" y="2182429"/>
            <a:ext cx="106823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3" name="Rectangle: Rounded Corners 14">
            <a:extLst>
              <a:ext uri="{FF2B5EF4-FFF2-40B4-BE49-F238E27FC236}">
                <a16:creationId xmlns:a16="http://schemas.microsoft.com/office/drawing/2014/main" id="{D3AED883-6044-2A4D-8E38-FF6A627A5550}"/>
              </a:ext>
            </a:extLst>
          </p:cNvPr>
          <p:cNvSpPr/>
          <p:nvPr/>
        </p:nvSpPr>
        <p:spPr>
          <a:xfrm>
            <a:off x="8813163" y="5875283"/>
            <a:ext cx="1493684" cy="4625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moderno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54" name="Straight Connector 44">
            <a:extLst>
              <a:ext uri="{FF2B5EF4-FFF2-40B4-BE49-F238E27FC236}">
                <a16:creationId xmlns:a16="http://schemas.microsoft.com/office/drawing/2014/main" id="{6FE7A14B-D528-6D4A-B5F8-462C7488EA9B}"/>
              </a:ext>
            </a:extLst>
          </p:cNvPr>
          <p:cNvCxnSpPr>
            <a:cxnSpLocks/>
          </p:cNvCxnSpPr>
          <p:nvPr/>
        </p:nvCxnSpPr>
        <p:spPr>
          <a:xfrm>
            <a:off x="8995967" y="2189858"/>
            <a:ext cx="681433" cy="658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5" name="Rectangle: Rounded Corners 14">
            <a:extLst>
              <a:ext uri="{FF2B5EF4-FFF2-40B4-BE49-F238E27FC236}">
                <a16:creationId xmlns:a16="http://schemas.microsoft.com/office/drawing/2014/main" id="{E6F02651-14BA-474A-9606-E2CF008C637E}"/>
              </a:ext>
            </a:extLst>
          </p:cNvPr>
          <p:cNvSpPr/>
          <p:nvPr/>
        </p:nvSpPr>
        <p:spPr>
          <a:xfrm>
            <a:off x="9080728" y="815439"/>
            <a:ext cx="1089721" cy="37455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sitio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56" name="Straight Connector 44">
            <a:extLst>
              <a:ext uri="{FF2B5EF4-FFF2-40B4-BE49-F238E27FC236}">
                <a16:creationId xmlns:a16="http://schemas.microsoft.com/office/drawing/2014/main" id="{3AA3A419-CBFC-DF4A-A660-BD5D55537DBE}"/>
              </a:ext>
            </a:extLst>
          </p:cNvPr>
          <p:cNvCxnSpPr>
            <a:cxnSpLocks/>
          </p:cNvCxnSpPr>
          <p:nvPr/>
        </p:nvCxnSpPr>
        <p:spPr>
          <a:xfrm>
            <a:off x="2547958" y="2512006"/>
            <a:ext cx="125767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7" name="Rectangle: Rounded Corners 14">
            <a:extLst>
              <a:ext uri="{FF2B5EF4-FFF2-40B4-BE49-F238E27FC236}">
                <a16:creationId xmlns:a16="http://schemas.microsoft.com/office/drawing/2014/main" id="{0EFCC119-5A7E-BF4D-93ED-FCD3644B9A7F}"/>
              </a:ext>
            </a:extLst>
          </p:cNvPr>
          <p:cNvSpPr/>
          <p:nvPr/>
        </p:nvSpPr>
        <p:spPr>
          <a:xfrm>
            <a:off x="10402209" y="3208528"/>
            <a:ext cx="1754224" cy="4269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maravilloso</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58" name="Straight Connector 44">
            <a:extLst>
              <a:ext uri="{FF2B5EF4-FFF2-40B4-BE49-F238E27FC236}">
                <a16:creationId xmlns:a16="http://schemas.microsoft.com/office/drawing/2014/main" id="{E2D6C5E9-5A20-C04F-AC10-696BAA581383}"/>
              </a:ext>
            </a:extLst>
          </p:cNvPr>
          <p:cNvCxnSpPr>
            <a:cxnSpLocks/>
          </p:cNvCxnSpPr>
          <p:nvPr/>
        </p:nvCxnSpPr>
        <p:spPr>
          <a:xfrm>
            <a:off x="1477176" y="3088154"/>
            <a:ext cx="482253" cy="303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9" name="Rectangle: Rounded Corners 14">
            <a:extLst>
              <a:ext uri="{FF2B5EF4-FFF2-40B4-BE49-F238E27FC236}">
                <a16:creationId xmlns:a16="http://schemas.microsoft.com/office/drawing/2014/main" id="{7D10C097-F1BF-3C4C-A81E-767147B7F8B5}"/>
              </a:ext>
            </a:extLst>
          </p:cNvPr>
          <p:cNvSpPr/>
          <p:nvPr/>
        </p:nvSpPr>
        <p:spPr>
          <a:xfrm>
            <a:off x="79414" y="2575892"/>
            <a:ext cx="1353942" cy="5105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60" name="Straight Connector 44">
            <a:extLst>
              <a:ext uri="{FF2B5EF4-FFF2-40B4-BE49-F238E27FC236}">
                <a16:creationId xmlns:a16="http://schemas.microsoft.com/office/drawing/2014/main" id="{A2E3DAE4-CD3C-754F-92A2-30EDE75C888E}"/>
              </a:ext>
            </a:extLst>
          </p:cNvPr>
          <p:cNvCxnSpPr>
            <a:cxnSpLocks/>
          </p:cNvCxnSpPr>
          <p:nvPr/>
        </p:nvCxnSpPr>
        <p:spPr>
          <a:xfrm>
            <a:off x="1476807" y="3418944"/>
            <a:ext cx="9860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1" name="Rectangle: Rounded Corners 14">
            <a:extLst>
              <a:ext uri="{FF2B5EF4-FFF2-40B4-BE49-F238E27FC236}">
                <a16:creationId xmlns:a16="http://schemas.microsoft.com/office/drawing/2014/main" id="{29143922-EC78-6441-9B82-CA3ED0CCF794}"/>
              </a:ext>
            </a:extLst>
          </p:cNvPr>
          <p:cNvSpPr/>
          <p:nvPr/>
        </p:nvSpPr>
        <p:spPr>
          <a:xfrm>
            <a:off x="63274" y="4546127"/>
            <a:ext cx="1353943" cy="5422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raro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66" name="Straight Connector 44">
            <a:extLst>
              <a:ext uri="{FF2B5EF4-FFF2-40B4-BE49-F238E27FC236}">
                <a16:creationId xmlns:a16="http://schemas.microsoft.com/office/drawing/2014/main" id="{79E7DC0A-AE41-6145-B853-1E651EF34737}"/>
              </a:ext>
            </a:extLst>
          </p:cNvPr>
          <p:cNvCxnSpPr>
            <a:cxnSpLocks/>
          </p:cNvCxnSpPr>
          <p:nvPr/>
        </p:nvCxnSpPr>
        <p:spPr>
          <a:xfrm>
            <a:off x="5313816" y="3418944"/>
            <a:ext cx="9860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8" name="Rectangle: Rounded Corners 14">
            <a:extLst>
              <a:ext uri="{FF2B5EF4-FFF2-40B4-BE49-F238E27FC236}">
                <a16:creationId xmlns:a16="http://schemas.microsoft.com/office/drawing/2014/main" id="{3A0CC55B-D344-9A44-B821-15FFE66AC0CC}"/>
              </a:ext>
            </a:extLst>
          </p:cNvPr>
          <p:cNvSpPr/>
          <p:nvPr/>
        </p:nvSpPr>
        <p:spPr>
          <a:xfrm>
            <a:off x="81877" y="3201574"/>
            <a:ext cx="1353943" cy="52368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cierto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2" name="Straight Connector 44">
            <a:extLst>
              <a:ext uri="{FF2B5EF4-FFF2-40B4-BE49-F238E27FC236}">
                <a16:creationId xmlns:a16="http://schemas.microsoft.com/office/drawing/2014/main" id="{4B109EBE-8DA8-E341-B820-705C6059763C}"/>
              </a:ext>
            </a:extLst>
          </p:cNvPr>
          <p:cNvCxnSpPr>
            <a:cxnSpLocks/>
          </p:cNvCxnSpPr>
          <p:nvPr/>
        </p:nvCxnSpPr>
        <p:spPr>
          <a:xfrm>
            <a:off x="1476807" y="4006833"/>
            <a:ext cx="136436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3" name="Rectangle: Rounded Corners 14">
            <a:extLst>
              <a:ext uri="{FF2B5EF4-FFF2-40B4-BE49-F238E27FC236}">
                <a16:creationId xmlns:a16="http://schemas.microsoft.com/office/drawing/2014/main" id="{BA368DBD-68C4-E745-99BD-65B69BC9E8C7}"/>
              </a:ext>
            </a:extLst>
          </p:cNvPr>
          <p:cNvSpPr/>
          <p:nvPr/>
        </p:nvSpPr>
        <p:spPr>
          <a:xfrm>
            <a:off x="10803538" y="2176513"/>
            <a:ext cx="1165344" cy="4809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regalo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cxnSp>
        <p:nvCxnSpPr>
          <p:cNvPr id="74" name="Straight Connector 44">
            <a:extLst>
              <a:ext uri="{FF2B5EF4-FFF2-40B4-BE49-F238E27FC236}">
                <a16:creationId xmlns:a16="http://schemas.microsoft.com/office/drawing/2014/main" id="{EEB64E7B-BD38-7C49-A174-C613CC451045}"/>
              </a:ext>
            </a:extLst>
          </p:cNvPr>
          <p:cNvCxnSpPr>
            <a:cxnSpLocks/>
          </p:cNvCxnSpPr>
          <p:nvPr/>
        </p:nvCxnSpPr>
        <p:spPr>
          <a:xfrm>
            <a:off x="4702029" y="4325539"/>
            <a:ext cx="123068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5" name="Rectangle: Rounded Corners 14">
            <a:extLst>
              <a:ext uri="{FF2B5EF4-FFF2-40B4-BE49-F238E27FC236}">
                <a16:creationId xmlns:a16="http://schemas.microsoft.com/office/drawing/2014/main" id="{EC34E0CE-7484-A643-B8A5-E64DF9A6FB1C}"/>
              </a:ext>
            </a:extLst>
          </p:cNvPr>
          <p:cNvSpPr/>
          <p:nvPr/>
        </p:nvSpPr>
        <p:spPr>
          <a:xfrm>
            <a:off x="10383480" y="5875283"/>
            <a:ext cx="1688362" cy="4560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agradable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6" name="Straight Connector 44">
            <a:extLst>
              <a:ext uri="{FF2B5EF4-FFF2-40B4-BE49-F238E27FC236}">
                <a16:creationId xmlns:a16="http://schemas.microsoft.com/office/drawing/2014/main" id="{D71638EF-86DE-CC41-9C2C-CB1E9D90AA20}"/>
              </a:ext>
            </a:extLst>
          </p:cNvPr>
          <p:cNvCxnSpPr>
            <a:cxnSpLocks/>
          </p:cNvCxnSpPr>
          <p:nvPr/>
        </p:nvCxnSpPr>
        <p:spPr>
          <a:xfrm>
            <a:off x="7445229" y="4325539"/>
            <a:ext cx="103474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7" name="Rectangle: Rounded Corners 14">
            <a:extLst>
              <a:ext uri="{FF2B5EF4-FFF2-40B4-BE49-F238E27FC236}">
                <a16:creationId xmlns:a16="http://schemas.microsoft.com/office/drawing/2014/main" id="{58D9EEB2-19BC-5241-BBFE-3233C38C3B13}"/>
              </a:ext>
            </a:extLst>
          </p:cNvPr>
          <p:cNvSpPr/>
          <p:nvPr/>
        </p:nvSpPr>
        <p:spPr>
          <a:xfrm>
            <a:off x="7869088" y="790744"/>
            <a:ext cx="1126879" cy="4116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8" name="Straight Connector 44">
            <a:extLst>
              <a:ext uri="{FF2B5EF4-FFF2-40B4-BE49-F238E27FC236}">
                <a16:creationId xmlns:a16="http://schemas.microsoft.com/office/drawing/2014/main" id="{D9D8B024-906A-AB46-913E-6C8A825C3AA3}"/>
              </a:ext>
            </a:extLst>
          </p:cNvPr>
          <p:cNvCxnSpPr>
            <a:cxnSpLocks/>
          </p:cNvCxnSpPr>
          <p:nvPr/>
        </p:nvCxnSpPr>
        <p:spPr>
          <a:xfrm>
            <a:off x="1476807" y="4641691"/>
            <a:ext cx="147322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9" name="Rectangle: Rounded Corners 14">
            <a:extLst>
              <a:ext uri="{FF2B5EF4-FFF2-40B4-BE49-F238E27FC236}">
                <a16:creationId xmlns:a16="http://schemas.microsoft.com/office/drawing/2014/main" id="{8B03B3D2-17B9-D948-8668-FF1D93090593}"/>
              </a:ext>
            </a:extLst>
          </p:cNvPr>
          <p:cNvSpPr/>
          <p:nvPr/>
        </p:nvSpPr>
        <p:spPr>
          <a:xfrm>
            <a:off x="10798183" y="2711778"/>
            <a:ext cx="1126879" cy="4116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0" name="Straight Connector 44">
            <a:extLst>
              <a:ext uri="{FF2B5EF4-FFF2-40B4-BE49-F238E27FC236}">
                <a16:creationId xmlns:a16="http://schemas.microsoft.com/office/drawing/2014/main" id="{B0331CFA-FA7C-5846-A622-ED3D9A92C9DC}"/>
              </a:ext>
            </a:extLst>
          </p:cNvPr>
          <p:cNvCxnSpPr>
            <a:cxnSpLocks/>
          </p:cNvCxnSpPr>
          <p:nvPr/>
        </p:nvCxnSpPr>
        <p:spPr>
          <a:xfrm>
            <a:off x="3515474" y="4623009"/>
            <a:ext cx="99556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1" name="Rectangle: Rounded Corners 14">
            <a:extLst>
              <a:ext uri="{FF2B5EF4-FFF2-40B4-BE49-F238E27FC236}">
                <a16:creationId xmlns:a16="http://schemas.microsoft.com/office/drawing/2014/main" id="{4AD72965-6554-0F46-895D-8DB5741C7EE5}"/>
              </a:ext>
            </a:extLst>
          </p:cNvPr>
          <p:cNvSpPr/>
          <p:nvPr/>
        </p:nvSpPr>
        <p:spPr>
          <a:xfrm>
            <a:off x="82325" y="5160345"/>
            <a:ext cx="1353942" cy="57874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popular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2" name="Straight Connector 44">
            <a:extLst>
              <a:ext uri="{FF2B5EF4-FFF2-40B4-BE49-F238E27FC236}">
                <a16:creationId xmlns:a16="http://schemas.microsoft.com/office/drawing/2014/main" id="{7F100D2C-4CED-9D4E-8C02-9994D24F5B79}"/>
              </a:ext>
            </a:extLst>
          </p:cNvPr>
          <p:cNvCxnSpPr>
            <a:cxnSpLocks/>
          </p:cNvCxnSpPr>
          <p:nvPr/>
        </p:nvCxnSpPr>
        <p:spPr>
          <a:xfrm>
            <a:off x="5184578" y="4623009"/>
            <a:ext cx="74813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3" name="Rectangle: Rounded Corners 14">
            <a:extLst>
              <a:ext uri="{FF2B5EF4-FFF2-40B4-BE49-F238E27FC236}">
                <a16:creationId xmlns:a16="http://schemas.microsoft.com/office/drawing/2014/main" id="{86429E4D-1A1B-BE4E-B05C-BD9232F0DF46}"/>
              </a:ext>
            </a:extLst>
          </p:cNvPr>
          <p:cNvSpPr/>
          <p:nvPr/>
        </p:nvSpPr>
        <p:spPr>
          <a:xfrm>
            <a:off x="108537" y="5826508"/>
            <a:ext cx="1295695" cy="4933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4" name="Straight Connector 44">
            <a:extLst>
              <a:ext uri="{FF2B5EF4-FFF2-40B4-BE49-F238E27FC236}">
                <a16:creationId xmlns:a16="http://schemas.microsoft.com/office/drawing/2014/main" id="{33330D65-625C-3D49-98DF-83B8108FAB0D}"/>
              </a:ext>
            </a:extLst>
          </p:cNvPr>
          <p:cNvCxnSpPr>
            <a:cxnSpLocks/>
          </p:cNvCxnSpPr>
          <p:nvPr/>
        </p:nvCxnSpPr>
        <p:spPr>
          <a:xfrm>
            <a:off x="1476807" y="5226274"/>
            <a:ext cx="124956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5" name="Rectangle: Rounded Corners 14">
            <a:extLst>
              <a:ext uri="{FF2B5EF4-FFF2-40B4-BE49-F238E27FC236}">
                <a16:creationId xmlns:a16="http://schemas.microsoft.com/office/drawing/2014/main" id="{7B03E6BA-59C2-4B43-8EBB-CE9AA56F47B8}"/>
              </a:ext>
            </a:extLst>
          </p:cNvPr>
          <p:cNvSpPr/>
          <p:nvPr/>
        </p:nvSpPr>
        <p:spPr>
          <a:xfrm>
            <a:off x="4023146" y="815439"/>
            <a:ext cx="1113829" cy="4139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gratis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6" name="Straight Connector 44">
            <a:extLst>
              <a:ext uri="{FF2B5EF4-FFF2-40B4-BE49-F238E27FC236}">
                <a16:creationId xmlns:a16="http://schemas.microsoft.com/office/drawing/2014/main" id="{C9F1679A-466C-F645-8B6C-23882DB7A707}"/>
              </a:ext>
            </a:extLst>
          </p:cNvPr>
          <p:cNvCxnSpPr>
            <a:cxnSpLocks/>
          </p:cNvCxnSpPr>
          <p:nvPr/>
        </p:nvCxnSpPr>
        <p:spPr>
          <a:xfrm>
            <a:off x="5410490" y="5234162"/>
            <a:ext cx="68551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7" name="Rectangle: Rounded Corners 14">
            <a:extLst>
              <a:ext uri="{FF2B5EF4-FFF2-40B4-BE49-F238E27FC236}">
                <a16:creationId xmlns:a16="http://schemas.microsoft.com/office/drawing/2014/main" id="{78E95F92-A192-B64F-B616-718091CC37D5}"/>
              </a:ext>
            </a:extLst>
          </p:cNvPr>
          <p:cNvSpPr/>
          <p:nvPr/>
        </p:nvSpPr>
        <p:spPr>
          <a:xfrm>
            <a:off x="10655579" y="4216275"/>
            <a:ext cx="1451993" cy="63211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supuesto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8" name="Straight Connector 44">
            <a:extLst>
              <a:ext uri="{FF2B5EF4-FFF2-40B4-BE49-F238E27FC236}">
                <a16:creationId xmlns:a16="http://schemas.microsoft.com/office/drawing/2014/main" id="{0B3C3A1A-7024-0E4E-8065-2F79E0690DD1}"/>
              </a:ext>
            </a:extLst>
          </p:cNvPr>
          <p:cNvCxnSpPr>
            <a:cxnSpLocks/>
          </p:cNvCxnSpPr>
          <p:nvPr/>
        </p:nvCxnSpPr>
        <p:spPr>
          <a:xfrm>
            <a:off x="6001138" y="5525470"/>
            <a:ext cx="75651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9" name="Rectangle: Rounded Corners 14">
            <a:extLst>
              <a:ext uri="{FF2B5EF4-FFF2-40B4-BE49-F238E27FC236}">
                <a16:creationId xmlns:a16="http://schemas.microsoft.com/office/drawing/2014/main" id="{22C86A5F-53A1-E548-936D-69E379BBC1F0}"/>
              </a:ext>
            </a:extLst>
          </p:cNvPr>
          <p:cNvSpPr/>
          <p:nvPr/>
        </p:nvSpPr>
        <p:spPr>
          <a:xfrm>
            <a:off x="98775" y="1325563"/>
            <a:ext cx="1334581" cy="5347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especial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2" name="Straight Connector 44">
            <a:extLst>
              <a:ext uri="{FF2B5EF4-FFF2-40B4-BE49-F238E27FC236}">
                <a16:creationId xmlns:a16="http://schemas.microsoft.com/office/drawing/2014/main" id="{F7B194DC-1650-E748-9BFC-26C8F27F03DF}"/>
              </a:ext>
            </a:extLst>
          </p:cNvPr>
          <p:cNvCxnSpPr>
            <a:cxnSpLocks/>
          </p:cNvCxnSpPr>
          <p:nvPr/>
        </p:nvCxnSpPr>
        <p:spPr>
          <a:xfrm>
            <a:off x="8628734" y="5529030"/>
            <a:ext cx="63291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3" name="Rectangle: Rounded Corners 14">
            <a:extLst>
              <a:ext uri="{FF2B5EF4-FFF2-40B4-BE49-F238E27FC236}">
                <a16:creationId xmlns:a16="http://schemas.microsoft.com/office/drawing/2014/main" id="{4D35CCAF-D068-864C-A8D6-844006D3B6F1}"/>
              </a:ext>
            </a:extLst>
          </p:cNvPr>
          <p:cNvSpPr/>
          <p:nvPr/>
        </p:nvSpPr>
        <p:spPr>
          <a:xfrm>
            <a:off x="86799" y="1956515"/>
            <a:ext cx="1334581" cy="50730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5" name="Straight Connector 44">
            <a:extLst>
              <a:ext uri="{FF2B5EF4-FFF2-40B4-BE49-F238E27FC236}">
                <a16:creationId xmlns:a16="http://schemas.microsoft.com/office/drawing/2014/main" id="{C0A626E3-E2CF-0B4F-8BA9-EE72735A8A4F}"/>
              </a:ext>
            </a:extLst>
          </p:cNvPr>
          <p:cNvCxnSpPr>
            <a:cxnSpLocks/>
          </p:cNvCxnSpPr>
          <p:nvPr/>
        </p:nvCxnSpPr>
        <p:spPr>
          <a:xfrm flipV="1">
            <a:off x="9347144" y="5525470"/>
            <a:ext cx="959703" cy="696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6" name="Rectangle: Rounded Corners 14">
            <a:extLst>
              <a:ext uri="{FF2B5EF4-FFF2-40B4-BE49-F238E27FC236}">
                <a16:creationId xmlns:a16="http://schemas.microsoft.com/office/drawing/2014/main" id="{28461932-D35B-B14B-8590-61099269B5B1}"/>
              </a:ext>
            </a:extLst>
          </p:cNvPr>
          <p:cNvSpPr/>
          <p:nvPr/>
        </p:nvSpPr>
        <p:spPr>
          <a:xfrm>
            <a:off x="10754623" y="4901902"/>
            <a:ext cx="1272219" cy="4130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0" name="Straight Connector 44">
            <a:extLst>
              <a:ext uri="{FF2B5EF4-FFF2-40B4-BE49-F238E27FC236}">
                <a16:creationId xmlns:a16="http://schemas.microsoft.com/office/drawing/2014/main" id="{F3C0F646-D078-FF48-8734-7DDC99A18C96}"/>
              </a:ext>
            </a:extLst>
          </p:cNvPr>
          <p:cNvCxnSpPr>
            <a:cxnSpLocks/>
          </p:cNvCxnSpPr>
          <p:nvPr/>
        </p:nvCxnSpPr>
        <p:spPr>
          <a:xfrm flipV="1">
            <a:off x="4959574" y="5847710"/>
            <a:ext cx="1220509" cy="696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01" name="Rectangle: Rounded Corners 14">
            <a:extLst>
              <a:ext uri="{FF2B5EF4-FFF2-40B4-BE49-F238E27FC236}">
                <a16:creationId xmlns:a16="http://schemas.microsoft.com/office/drawing/2014/main" id="{F5452876-4544-8842-AEFD-A4802A69D763}"/>
              </a:ext>
            </a:extLst>
          </p:cNvPr>
          <p:cNvSpPr/>
          <p:nvPr/>
        </p:nvSpPr>
        <p:spPr>
          <a:xfrm>
            <a:off x="10764858" y="5401683"/>
            <a:ext cx="1272219" cy="4130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metro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3" name="Straight Connector 44">
            <a:extLst>
              <a:ext uri="{FF2B5EF4-FFF2-40B4-BE49-F238E27FC236}">
                <a16:creationId xmlns:a16="http://schemas.microsoft.com/office/drawing/2014/main" id="{6C86D606-E76C-864F-BD96-A6F3183C95FD}"/>
              </a:ext>
            </a:extLst>
          </p:cNvPr>
          <p:cNvCxnSpPr>
            <a:cxnSpLocks/>
          </p:cNvCxnSpPr>
          <p:nvPr/>
        </p:nvCxnSpPr>
        <p:spPr>
          <a:xfrm flipV="1">
            <a:off x="5941598" y="6141027"/>
            <a:ext cx="1220509" cy="696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04" name="Rectangle: Rounded Corners 14">
            <a:extLst>
              <a:ext uri="{FF2B5EF4-FFF2-40B4-BE49-F238E27FC236}">
                <a16:creationId xmlns:a16="http://schemas.microsoft.com/office/drawing/2014/main" id="{222C4A7B-DC65-DA4F-AAEB-D0E5BEE21908}"/>
              </a:ext>
            </a:extLst>
          </p:cNvPr>
          <p:cNvSpPr/>
          <p:nvPr/>
        </p:nvSpPr>
        <p:spPr>
          <a:xfrm>
            <a:off x="5185985" y="829652"/>
            <a:ext cx="1511227" cy="38216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camino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5" name="Straight Connector 44">
            <a:extLst>
              <a:ext uri="{FF2B5EF4-FFF2-40B4-BE49-F238E27FC236}">
                <a16:creationId xmlns:a16="http://schemas.microsoft.com/office/drawing/2014/main" id="{31A32D7F-71F4-3E42-8020-6207CE80C310}"/>
              </a:ext>
            </a:extLst>
          </p:cNvPr>
          <p:cNvCxnSpPr>
            <a:cxnSpLocks/>
          </p:cNvCxnSpPr>
          <p:nvPr/>
        </p:nvCxnSpPr>
        <p:spPr>
          <a:xfrm>
            <a:off x="5465585" y="4923905"/>
            <a:ext cx="890626" cy="971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06" name="Rectangle: Rounded Corners 14">
            <a:extLst>
              <a:ext uri="{FF2B5EF4-FFF2-40B4-BE49-F238E27FC236}">
                <a16:creationId xmlns:a16="http://schemas.microsoft.com/office/drawing/2014/main" id="{C15A3A50-1E5C-6142-8720-A07941D4CD8B}"/>
              </a:ext>
            </a:extLst>
          </p:cNvPr>
          <p:cNvSpPr/>
          <p:nvPr/>
        </p:nvSpPr>
        <p:spPr>
          <a:xfrm>
            <a:off x="6735310" y="824070"/>
            <a:ext cx="1104145" cy="38216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jefe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8" name="Straight Connector 44">
            <a:extLst>
              <a:ext uri="{FF2B5EF4-FFF2-40B4-BE49-F238E27FC236}">
                <a16:creationId xmlns:a16="http://schemas.microsoft.com/office/drawing/2014/main" id="{E3820B8D-A2E4-FF45-AA4A-6C98C75A30FC}"/>
              </a:ext>
            </a:extLst>
          </p:cNvPr>
          <p:cNvCxnSpPr>
            <a:cxnSpLocks/>
          </p:cNvCxnSpPr>
          <p:nvPr/>
        </p:nvCxnSpPr>
        <p:spPr>
          <a:xfrm>
            <a:off x="5759165" y="5942296"/>
            <a:ext cx="125860" cy="21279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11" name="CuadroTexto 110">
            <a:extLst>
              <a:ext uri="{FF2B5EF4-FFF2-40B4-BE49-F238E27FC236}">
                <a16:creationId xmlns:a16="http://schemas.microsoft.com/office/drawing/2014/main" id="{1C4DBD9B-EE86-9146-9FF8-054C804BA3E2}"/>
              </a:ext>
            </a:extLst>
          </p:cNvPr>
          <p:cNvSpPr txBox="1"/>
          <p:nvPr/>
        </p:nvSpPr>
        <p:spPr>
          <a:xfrm>
            <a:off x="8026896" y="5803063"/>
            <a:ext cx="352982" cy="400110"/>
          </a:xfrm>
          <a:prstGeom prst="rect">
            <a:avLst/>
          </a:prstGeom>
          <a:noFill/>
        </p:spPr>
        <p:txBody>
          <a:bodyPr wrap="none" rtlCol="0">
            <a:spAutoFit/>
          </a:bodyPr>
          <a:lstStyle/>
          <a:p>
            <a:pPr algn="l"/>
            <a:r>
              <a:rPr lang="es-GB" sz="2000" b="1" dirty="0">
                <a:solidFill>
                  <a:srgbClr val="E56800"/>
                </a:solidFill>
              </a:rPr>
              <a:t>o</a:t>
            </a:r>
          </a:p>
        </p:txBody>
      </p:sp>
    </p:spTree>
    <p:extLst>
      <p:ext uri="{BB962C8B-B14F-4D97-AF65-F5344CB8AC3E}">
        <p14:creationId xmlns:p14="http://schemas.microsoft.com/office/powerpoint/2010/main" val="15487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9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9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0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0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0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1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53" grpId="0" animBg="1"/>
      <p:bldP spid="55" grpId="0" animBg="1"/>
      <p:bldP spid="57" grpId="0" animBg="1"/>
      <p:bldP spid="59" grpId="0" animBg="1"/>
      <p:bldP spid="61" grpId="0" animBg="1"/>
      <p:bldP spid="68" grpId="0" animBg="1"/>
      <p:bldP spid="73" grpId="0" animBg="1"/>
      <p:bldP spid="75" grpId="0" animBg="1"/>
      <p:bldP spid="77" grpId="0" animBg="1"/>
      <p:bldP spid="79" grpId="0" animBg="1"/>
      <p:bldP spid="81" grpId="0" animBg="1"/>
      <p:bldP spid="83" grpId="0" animBg="1"/>
      <p:bldP spid="85" grpId="0" animBg="1"/>
      <p:bldP spid="87" grpId="0" animBg="1"/>
      <p:bldP spid="89" grpId="0" animBg="1"/>
      <p:bldP spid="93" grpId="0" animBg="1"/>
      <p:bldP spid="96" grpId="0" animBg="1"/>
      <p:bldP spid="101" grpId="0" animBg="1"/>
      <p:bldP spid="104" grpId="0" animBg="1"/>
      <p:bldP spid="106" grpId="0" animBg="1"/>
      <p:bldP spid="1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31;p5" descr="background rectangle">
            <a:extLst>
              <a:ext uri="{FF2B5EF4-FFF2-40B4-BE49-F238E27FC236}">
                <a16:creationId xmlns:a16="http://schemas.microsoft.com/office/drawing/2014/main" id="{CB601A45-E9EA-1F4F-8D36-F2ED54AD2556}"/>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9" name="TextBox 8">
            <a:extLst>
              <a:ext uri="{FF2B5EF4-FFF2-40B4-BE49-F238E27FC236}">
                <a16:creationId xmlns:a16="http://schemas.microsoft.com/office/drawing/2014/main" id="{6B5D197A-A5CB-4705-AB5A-8FFF5FDEEED7}"/>
              </a:ext>
            </a:extLst>
          </p:cNvPr>
          <p:cNvSpPr txBox="1"/>
          <p:nvPr/>
        </p:nvSpPr>
        <p:spPr>
          <a:xfrm>
            <a:off x="149629" y="1356017"/>
            <a:ext cx="11892742" cy="2677656"/>
          </a:xfrm>
          <a:prstGeom prst="rect">
            <a:avLst/>
          </a:prstGeom>
          <a:noFill/>
        </p:spPr>
        <p:txBody>
          <a:bodyPr wrap="square" rtlCol="0">
            <a:spAutoFit/>
          </a:bodyPr>
          <a:lstStyle/>
          <a:p>
            <a:pPr marL="457200" indent="-457200">
              <a:buFont typeface="Arial" panose="020B0604020202020204" pitchFamily="34" charset="0"/>
              <a:buChar char="•"/>
            </a:pPr>
            <a:r>
              <a:rPr lang="fr-FR" sz="2800" dirty="0" err="1">
                <a:solidFill>
                  <a:schemeClr val="accent5">
                    <a:lumMod val="50000"/>
                  </a:schemeClr>
                </a:solidFill>
                <a:latin typeface="Century Gothic" panose="020B0502020202020204" pitchFamily="34" charset="0"/>
              </a:rPr>
              <a:t>Jugáis</a:t>
            </a:r>
            <a:r>
              <a:rPr lang="fr-FR" sz="2800" dirty="0">
                <a:solidFill>
                  <a:schemeClr val="accent5">
                    <a:lumMod val="50000"/>
                  </a:schemeClr>
                </a:solidFill>
                <a:latin typeface="Century Gothic" panose="020B0502020202020204" pitchFamily="34" charset="0"/>
              </a:rPr>
              <a:t> en </a:t>
            </a:r>
            <a:r>
              <a:rPr lang="fr-FR" sz="2800" dirty="0" err="1">
                <a:solidFill>
                  <a:schemeClr val="accent5">
                    <a:lumMod val="50000"/>
                  </a:schemeClr>
                </a:solidFill>
                <a:latin typeface="Century Gothic" panose="020B0502020202020204" pitchFamily="34" charset="0"/>
              </a:rPr>
              <a:t>grupos</a:t>
            </a:r>
            <a:r>
              <a:rPr lang="fr-FR" sz="2800" dirty="0">
                <a:solidFill>
                  <a:schemeClr val="accent5">
                    <a:lumMod val="50000"/>
                  </a:schemeClr>
                </a:solidFill>
                <a:latin typeface="Century Gothic" panose="020B0502020202020204" pitchFamily="34" charset="0"/>
              </a:rPr>
              <a:t> de </a:t>
            </a:r>
            <a:r>
              <a:rPr lang="fr-FR" sz="2800" dirty="0" err="1">
                <a:solidFill>
                  <a:schemeClr val="accent5">
                    <a:lumMod val="50000"/>
                  </a:schemeClr>
                </a:solidFill>
                <a:latin typeface="Century Gothic" panose="020B0502020202020204" pitchFamily="34" charset="0"/>
              </a:rPr>
              <a:t>cuatro</a:t>
            </a:r>
            <a:r>
              <a:rPr lang="fr-FR" sz="2800" dirty="0">
                <a:solidFill>
                  <a:schemeClr val="accent5">
                    <a:lumMod val="50000"/>
                  </a:schemeClr>
                </a:solidFill>
                <a:latin typeface="Century Gothic" panose="020B0502020202020204" pitchFamily="34" charset="0"/>
              </a:rPr>
              <a:t>.</a:t>
            </a:r>
          </a:p>
          <a:p>
            <a:pPr marL="457200" indent="-457200">
              <a:buFont typeface="Arial" panose="020B0604020202020204" pitchFamily="34" charset="0"/>
              <a:buChar char="•"/>
            </a:pPr>
            <a:r>
              <a:rPr lang="fr-FR" sz="2800" dirty="0">
                <a:solidFill>
                  <a:schemeClr val="accent5">
                    <a:lumMod val="50000"/>
                  </a:schemeClr>
                </a:solidFill>
                <a:latin typeface="Century Gothic" panose="020B0502020202020204" pitchFamily="34" charset="0"/>
              </a:rPr>
              <a:t>Una </a:t>
            </a:r>
            <a:r>
              <a:rPr lang="fr-FR" sz="2800" dirty="0" err="1">
                <a:solidFill>
                  <a:schemeClr val="accent5">
                    <a:lumMod val="50000"/>
                  </a:schemeClr>
                </a:solidFill>
                <a:latin typeface="Century Gothic" panose="020B0502020202020204" pitchFamily="34" charset="0"/>
              </a:rPr>
              <a:t>pareja</a:t>
            </a:r>
            <a:r>
              <a:rPr lang="fr-FR" sz="2800"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juega</a:t>
            </a:r>
            <a:r>
              <a:rPr lang="fr-FR" sz="2800" dirty="0">
                <a:solidFill>
                  <a:schemeClr val="accent5">
                    <a:lumMod val="50000"/>
                  </a:schemeClr>
                </a:solidFill>
                <a:latin typeface="Century Gothic" panose="020B0502020202020204" pitchFamily="34" charset="0"/>
              </a:rPr>
              <a:t> contra </a:t>
            </a:r>
            <a:r>
              <a:rPr lang="fr-FR" sz="2800" dirty="0" err="1">
                <a:solidFill>
                  <a:schemeClr val="accent5">
                    <a:lumMod val="50000"/>
                  </a:schemeClr>
                </a:solidFill>
                <a:latin typeface="Century Gothic" panose="020B0502020202020204" pitchFamily="34" charset="0"/>
              </a:rPr>
              <a:t>otra</a:t>
            </a:r>
            <a:r>
              <a:rPr lang="fr-FR" sz="2800"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pareja</a:t>
            </a:r>
            <a:r>
              <a:rPr lang="fr-FR" sz="2800" dirty="0">
                <a:solidFill>
                  <a:schemeClr val="accent5">
                    <a:lumMod val="50000"/>
                  </a:schemeClr>
                </a:solidFill>
                <a:latin typeface="Century Gothic" panose="020B0502020202020204" pitchFamily="34" charset="0"/>
              </a:rPr>
              <a:t>.</a:t>
            </a:r>
          </a:p>
          <a:p>
            <a:pPr marL="457200" indent="-457200">
              <a:buFont typeface="Arial" panose="020B0604020202020204" pitchFamily="34" charset="0"/>
              <a:buChar char="•"/>
            </a:pPr>
            <a:r>
              <a:rPr lang="fr-FR" sz="2800" dirty="0">
                <a:solidFill>
                  <a:schemeClr val="accent5">
                    <a:lumMod val="50000"/>
                  </a:schemeClr>
                </a:solidFill>
                <a:latin typeface="Century Gothic" panose="020B0502020202020204" pitchFamily="34" charset="0"/>
              </a:rPr>
              <a:t>El primer </a:t>
            </a:r>
            <a:r>
              <a:rPr lang="fr-FR" sz="2800" dirty="0" err="1">
                <a:solidFill>
                  <a:schemeClr val="accent5">
                    <a:lumMod val="50000"/>
                  </a:schemeClr>
                </a:solidFill>
                <a:latin typeface="Century Gothic" panose="020B0502020202020204" pitchFamily="34" charset="0"/>
              </a:rPr>
              <a:t>jugador</a:t>
            </a:r>
            <a:r>
              <a:rPr lang="fr-FR" sz="2800"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elige</a:t>
            </a:r>
            <a:r>
              <a:rPr lang="fr-FR" sz="2800"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una</a:t>
            </a:r>
            <a:r>
              <a:rPr lang="fr-FR" sz="2800" dirty="0">
                <a:solidFill>
                  <a:schemeClr val="accent5">
                    <a:lumMod val="50000"/>
                  </a:schemeClr>
                </a:solidFill>
                <a:latin typeface="Century Gothic" panose="020B0502020202020204" pitchFamily="34" charset="0"/>
              </a:rPr>
              <a:t> palabra de la lista.</a:t>
            </a:r>
          </a:p>
          <a:p>
            <a:pPr marL="457200" indent="-457200">
              <a:buFont typeface="Arial" panose="020B0604020202020204" pitchFamily="34" charset="0"/>
              <a:buChar char="•"/>
            </a:pPr>
            <a:r>
              <a:rPr lang="fr-FR" sz="2800" dirty="0" err="1">
                <a:solidFill>
                  <a:schemeClr val="accent5">
                    <a:lumMod val="50000"/>
                  </a:schemeClr>
                </a:solidFill>
                <a:latin typeface="Century Gothic" panose="020B0502020202020204" pitchFamily="34" charset="0"/>
              </a:rPr>
              <a:t>Tiene</a:t>
            </a:r>
            <a:r>
              <a:rPr lang="fr-FR" sz="2800" dirty="0">
                <a:solidFill>
                  <a:schemeClr val="accent5">
                    <a:lumMod val="50000"/>
                  </a:schemeClr>
                </a:solidFill>
                <a:latin typeface="Century Gothic" panose="020B0502020202020204" pitchFamily="34" charset="0"/>
              </a:rPr>
              <a:t> que </a:t>
            </a:r>
            <a:r>
              <a:rPr lang="fr-FR" sz="2800" dirty="0" err="1">
                <a:solidFill>
                  <a:schemeClr val="accent5">
                    <a:lumMod val="50000"/>
                  </a:schemeClr>
                </a:solidFill>
                <a:latin typeface="Century Gothic" panose="020B0502020202020204" pitchFamily="34" charset="0"/>
              </a:rPr>
              <a:t>describir</a:t>
            </a:r>
            <a:r>
              <a:rPr lang="fr-FR" sz="2800" dirty="0">
                <a:solidFill>
                  <a:schemeClr val="accent5">
                    <a:lumMod val="50000"/>
                  </a:schemeClr>
                </a:solidFill>
                <a:latin typeface="Century Gothic" panose="020B0502020202020204" pitchFamily="34" charset="0"/>
              </a:rPr>
              <a:t> la palabra a su </a:t>
            </a:r>
            <a:r>
              <a:rPr lang="fr-FR" sz="2800" dirty="0" err="1">
                <a:solidFill>
                  <a:schemeClr val="accent5">
                    <a:lumMod val="50000"/>
                  </a:schemeClr>
                </a:solidFill>
                <a:latin typeface="Century Gothic" panose="020B0502020202020204" pitchFamily="34" charset="0"/>
              </a:rPr>
              <a:t>pareja</a:t>
            </a:r>
            <a:r>
              <a:rPr lang="fr-FR" sz="2800" dirty="0">
                <a:solidFill>
                  <a:schemeClr val="accent5">
                    <a:lumMod val="50000"/>
                  </a:schemeClr>
                </a:solidFill>
                <a:latin typeface="Century Gothic" panose="020B0502020202020204" pitchFamily="34" charset="0"/>
              </a:rPr>
              <a:t> sin </a:t>
            </a:r>
            <a:r>
              <a:rPr lang="fr-FR" sz="2800" dirty="0" err="1">
                <a:solidFill>
                  <a:schemeClr val="accent5">
                    <a:lumMod val="50000"/>
                  </a:schemeClr>
                </a:solidFill>
                <a:latin typeface="Century Gothic" panose="020B0502020202020204" pitchFamily="34" charset="0"/>
              </a:rPr>
              <a:t>decir</a:t>
            </a:r>
            <a:r>
              <a:rPr lang="fr-FR" sz="2800" dirty="0">
                <a:solidFill>
                  <a:schemeClr val="accent5">
                    <a:lumMod val="50000"/>
                  </a:schemeClr>
                </a:solidFill>
                <a:latin typeface="Century Gothic" panose="020B0502020202020204" pitchFamily="34" charset="0"/>
              </a:rPr>
              <a:t> la palabra. </a:t>
            </a:r>
          </a:p>
          <a:p>
            <a:pPr marL="457200" indent="-457200">
              <a:buFont typeface="Arial" panose="020B0604020202020204" pitchFamily="34" charset="0"/>
              <a:buChar char="•"/>
            </a:pPr>
            <a:r>
              <a:rPr lang="fr-FR" sz="2800" dirty="0">
                <a:solidFill>
                  <a:schemeClr val="accent5">
                    <a:lumMod val="50000"/>
                  </a:schemeClr>
                </a:solidFill>
                <a:latin typeface="Century Gothic" panose="020B0502020202020204" pitchFamily="34" charset="0"/>
              </a:rPr>
              <a:t>Su </a:t>
            </a:r>
            <a:r>
              <a:rPr lang="fr-FR" sz="2800" dirty="0" err="1">
                <a:solidFill>
                  <a:schemeClr val="accent5">
                    <a:lumMod val="50000"/>
                  </a:schemeClr>
                </a:solidFill>
                <a:latin typeface="Century Gothic" panose="020B0502020202020204" pitchFamily="34" charset="0"/>
              </a:rPr>
              <a:t>pareja</a:t>
            </a:r>
            <a:r>
              <a:rPr lang="fr-FR" sz="2800"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debe</a:t>
            </a:r>
            <a:r>
              <a:rPr lang="fr-FR" sz="2800"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decir</a:t>
            </a:r>
            <a:r>
              <a:rPr lang="fr-FR" sz="2800" dirty="0">
                <a:solidFill>
                  <a:schemeClr val="accent5">
                    <a:lumMod val="50000"/>
                  </a:schemeClr>
                </a:solidFill>
                <a:latin typeface="Century Gothic" panose="020B0502020202020204" pitchFamily="34" charset="0"/>
              </a:rPr>
              <a:t> la palabra </a:t>
            </a:r>
            <a:r>
              <a:rPr lang="fr-FR" sz="2800" dirty="0" err="1">
                <a:solidFill>
                  <a:schemeClr val="accent5">
                    <a:lumMod val="50000"/>
                  </a:schemeClr>
                </a:solidFill>
                <a:latin typeface="Century Gothic" panose="020B0502020202020204" pitchFamily="34" charset="0"/>
              </a:rPr>
              <a:t>correcta</a:t>
            </a:r>
            <a:r>
              <a:rPr lang="fr-FR" sz="2800" dirty="0">
                <a:solidFill>
                  <a:schemeClr val="accent5">
                    <a:lumMod val="50000"/>
                  </a:schemeClr>
                </a:solidFill>
                <a:latin typeface="Century Gothic" panose="020B0502020202020204" pitchFamily="34" charset="0"/>
              </a:rPr>
              <a:t>.</a:t>
            </a:r>
          </a:p>
          <a:p>
            <a:pPr marL="457200" indent="-457200">
              <a:buFont typeface="Arial" panose="020B0604020202020204" pitchFamily="34" charset="0"/>
              <a:buChar char="•"/>
            </a:pPr>
            <a:r>
              <a:rPr lang="fr-FR" sz="2800" dirty="0">
                <a:solidFill>
                  <a:schemeClr val="accent5">
                    <a:lumMod val="50000"/>
                  </a:schemeClr>
                </a:solidFill>
                <a:latin typeface="Century Gothic" panose="020B0502020202020204" pitchFamily="34" charset="0"/>
              </a:rPr>
              <a:t>La </a:t>
            </a:r>
            <a:r>
              <a:rPr lang="fr-FR" sz="2800" dirty="0" err="1">
                <a:solidFill>
                  <a:schemeClr val="accent5">
                    <a:lumMod val="50000"/>
                  </a:schemeClr>
                </a:solidFill>
                <a:latin typeface="Century Gothic" panose="020B0502020202020204" pitchFamily="34" charset="0"/>
              </a:rPr>
              <a:t>pareja</a:t>
            </a:r>
            <a:r>
              <a:rPr lang="fr-FR" sz="2800" dirty="0">
                <a:solidFill>
                  <a:schemeClr val="accent5">
                    <a:lumMod val="50000"/>
                  </a:schemeClr>
                </a:solidFill>
                <a:latin typeface="Century Gothic" panose="020B0502020202020204" pitchFamily="34" charset="0"/>
              </a:rPr>
              <a:t> con </a:t>
            </a:r>
            <a:r>
              <a:rPr lang="fr-FR" sz="2800" dirty="0" err="1">
                <a:solidFill>
                  <a:schemeClr val="accent5">
                    <a:lumMod val="50000"/>
                  </a:schemeClr>
                </a:solidFill>
                <a:latin typeface="Century Gothic" panose="020B0502020202020204" pitchFamily="34" charset="0"/>
              </a:rPr>
              <a:t>más</a:t>
            </a:r>
            <a:r>
              <a:rPr lang="fr-FR" sz="2800" dirty="0">
                <a:solidFill>
                  <a:schemeClr val="accent5">
                    <a:lumMod val="50000"/>
                  </a:schemeClr>
                </a:solidFill>
                <a:latin typeface="Century Gothic" panose="020B0502020202020204" pitchFamily="34" charset="0"/>
              </a:rPr>
              <a:t> palabras </a:t>
            </a:r>
            <a:r>
              <a:rPr lang="fr-FR" sz="2800" dirty="0" err="1">
                <a:solidFill>
                  <a:schemeClr val="accent5">
                    <a:lumMod val="50000"/>
                  </a:schemeClr>
                </a:solidFill>
                <a:latin typeface="Century Gothic" panose="020B0502020202020204" pitchFamily="34" charset="0"/>
              </a:rPr>
              <a:t>correctas</a:t>
            </a:r>
            <a:r>
              <a:rPr lang="fr-FR" sz="2800"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gana</a:t>
            </a:r>
            <a:r>
              <a:rPr lang="fr-FR" sz="2800" dirty="0">
                <a:solidFill>
                  <a:schemeClr val="accent5">
                    <a:lumMod val="50000"/>
                  </a:scheme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9C5E14EB-50CB-4F13-AECA-7C26B5801103}"/>
              </a:ext>
            </a:extLst>
          </p:cNvPr>
          <p:cNvSpPr txBox="1"/>
          <p:nvPr/>
        </p:nvSpPr>
        <p:spPr>
          <a:xfrm>
            <a:off x="684812" y="4033673"/>
            <a:ext cx="5113316" cy="2246769"/>
          </a:xfrm>
          <a:prstGeom prst="rect">
            <a:avLst/>
          </a:prstGeom>
          <a:noFill/>
        </p:spPr>
        <p:txBody>
          <a:bodyPr wrap="square" rtlCol="0">
            <a:spAutoFit/>
          </a:bodyPr>
          <a:lstStyle/>
          <a:p>
            <a:endParaRPr lang="fr-FR" sz="2800" dirty="0">
              <a:solidFill>
                <a:schemeClr val="accent5">
                  <a:lumMod val="50000"/>
                </a:schemeClr>
              </a:solidFill>
              <a:latin typeface="Century Gothic" panose="020B0502020202020204" pitchFamily="34" charset="0"/>
            </a:endParaRPr>
          </a:p>
          <a:p>
            <a:r>
              <a:rPr lang="fr-FR" sz="2800" b="1" dirty="0" err="1">
                <a:solidFill>
                  <a:schemeClr val="accent5">
                    <a:lumMod val="50000"/>
                  </a:schemeClr>
                </a:solidFill>
                <a:latin typeface="Century Gothic" panose="020B0502020202020204" pitchFamily="34" charset="0"/>
              </a:rPr>
              <a:t>Por</a:t>
            </a:r>
            <a:r>
              <a:rPr lang="fr-FR" sz="2800" b="1" dirty="0">
                <a:solidFill>
                  <a:schemeClr val="accent5">
                    <a:lumMod val="50000"/>
                  </a:schemeClr>
                </a:solidFill>
                <a:latin typeface="Century Gothic" panose="020B0502020202020204" pitchFamily="34" charset="0"/>
              </a:rPr>
              <a:t> </a:t>
            </a:r>
            <a:r>
              <a:rPr lang="fr-FR" sz="2800" b="1" dirty="0" err="1">
                <a:solidFill>
                  <a:schemeClr val="accent5">
                    <a:lumMod val="50000"/>
                  </a:schemeClr>
                </a:solidFill>
                <a:latin typeface="Century Gothic" panose="020B0502020202020204" pitchFamily="34" charset="0"/>
              </a:rPr>
              <a:t>ejemplo</a:t>
            </a:r>
            <a:r>
              <a:rPr lang="fr-FR" sz="2800" b="1"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moderno</a:t>
            </a:r>
            <a:r>
              <a:rPr lang="fr-FR" sz="2800" dirty="0">
                <a:solidFill>
                  <a:schemeClr val="accent5">
                    <a:lumMod val="50000"/>
                  </a:schemeClr>
                </a:solidFill>
                <a:latin typeface="Century Gothic" panose="020B0502020202020204" pitchFamily="34" charset="0"/>
              </a:rPr>
              <a:t>: </a:t>
            </a:r>
          </a:p>
          <a:p>
            <a:endParaRPr lang="fr-FR" sz="2800" dirty="0">
              <a:solidFill>
                <a:schemeClr val="accent5">
                  <a:lumMod val="50000"/>
                </a:schemeClr>
              </a:solidFill>
              <a:latin typeface="Century Gothic" panose="020B0502020202020204" pitchFamily="34" charset="0"/>
            </a:endParaRPr>
          </a:p>
          <a:p>
            <a:r>
              <a:rPr lang="fr-FR" sz="2800" dirty="0">
                <a:solidFill>
                  <a:schemeClr val="accent5">
                    <a:lumMod val="50000"/>
                  </a:schemeClr>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ea typeface="Calibri" panose="020F0502020204030204" pitchFamily="34" charset="0"/>
              </a:rPr>
              <a:t> “</a:t>
            </a:r>
            <a:r>
              <a:rPr lang="fr-FR" sz="2800" dirty="0" err="1">
                <a:solidFill>
                  <a:schemeClr val="accent5">
                    <a:lumMod val="50000"/>
                  </a:schemeClr>
                </a:solidFill>
                <a:latin typeface="Century Gothic" panose="020B0502020202020204" pitchFamily="34" charset="0"/>
              </a:rPr>
              <a:t>Describe</a:t>
            </a:r>
            <a:r>
              <a:rPr lang="fr-FR" sz="2800"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una</a:t>
            </a:r>
            <a:r>
              <a:rPr lang="fr-FR" sz="2800" dirty="0">
                <a:solidFill>
                  <a:schemeClr val="accent5">
                    <a:lumMod val="50000"/>
                  </a:schemeClr>
                </a:solidFill>
                <a:latin typeface="Century Gothic" panose="020B0502020202020204" pitchFamily="34" charset="0"/>
              </a:rPr>
              <a:t> </a:t>
            </a:r>
            <a:r>
              <a:rPr lang="fr-FR" sz="2800" dirty="0" err="1">
                <a:solidFill>
                  <a:schemeClr val="accent5">
                    <a:lumMod val="50000"/>
                  </a:schemeClr>
                </a:solidFill>
                <a:latin typeface="Century Gothic" panose="020B0502020202020204" pitchFamily="34" charset="0"/>
              </a:rPr>
              <a:t>idea</a:t>
            </a:r>
            <a:r>
              <a:rPr lang="fr-FR" sz="2800" dirty="0">
                <a:solidFill>
                  <a:schemeClr val="accent5">
                    <a:lumMod val="50000"/>
                  </a:schemeClr>
                </a:solidFill>
                <a:latin typeface="Century Gothic" panose="020B0502020202020204" pitchFamily="34" charset="0"/>
              </a:rPr>
              <a:t> o un </a:t>
            </a:r>
            <a:r>
              <a:rPr lang="fr-FR" sz="2800" dirty="0" err="1">
                <a:solidFill>
                  <a:schemeClr val="accent5">
                    <a:lumMod val="50000"/>
                  </a:schemeClr>
                </a:solidFill>
                <a:latin typeface="Century Gothic" panose="020B0502020202020204" pitchFamily="34" charset="0"/>
              </a:rPr>
              <a:t>producto</a:t>
            </a:r>
            <a:r>
              <a:rPr lang="fr-FR" sz="2800" dirty="0">
                <a:solidFill>
                  <a:schemeClr val="accent5">
                    <a:lumMod val="50000"/>
                  </a:schemeClr>
                </a:solidFill>
                <a:latin typeface="Century Gothic" panose="020B0502020202020204" pitchFamily="34" charset="0"/>
              </a:rPr>
              <a:t> que es </a:t>
            </a:r>
            <a:r>
              <a:rPr lang="fr-FR" sz="2800" dirty="0" err="1">
                <a:solidFill>
                  <a:schemeClr val="accent5">
                    <a:lumMod val="50000"/>
                  </a:schemeClr>
                </a:solidFill>
                <a:latin typeface="Century Gothic" panose="020B0502020202020204" pitchFamily="34" charset="0"/>
              </a:rPr>
              <a:t>nuevo</a:t>
            </a:r>
            <a:r>
              <a:rPr lang="fr-FR" sz="2800" dirty="0">
                <a:solidFill>
                  <a:schemeClr val="accent5">
                    <a:lumMod val="50000"/>
                  </a:schemeClr>
                </a:solidFill>
                <a:latin typeface="Century Gothic" panose="020B0502020202020204" pitchFamily="34" charset="0"/>
              </a:rPr>
              <a:t>.</a:t>
            </a:r>
            <a:r>
              <a:rPr lang="en-GB" sz="2800" dirty="0">
                <a:solidFill>
                  <a:schemeClr val="accent5">
                    <a:lumMod val="50000"/>
                  </a:schemeClr>
                </a:solidFill>
                <a:latin typeface="Century Gothic" panose="020B0502020202020204" pitchFamily="34" charset="0"/>
                <a:ea typeface="Calibri" panose="020F0502020204030204" pitchFamily="34" charset="0"/>
              </a:rPr>
              <a:t>”</a:t>
            </a:r>
            <a:endParaRPr lang="fr-FR" sz="2800" dirty="0">
              <a:solidFill>
                <a:schemeClr val="accent5">
                  <a:lumMod val="50000"/>
                </a:schemeClr>
              </a:solidFill>
              <a:latin typeface="Century Gothic" panose="020B0502020202020204" pitchFamily="34" charset="0"/>
            </a:endParaRPr>
          </a:p>
        </p:txBody>
      </p:sp>
      <p:sp>
        <p:nvSpPr>
          <p:cNvPr id="2" name="Title 1">
            <a:extLst>
              <a:ext uri="{FF2B5EF4-FFF2-40B4-BE49-F238E27FC236}">
                <a16:creationId xmlns:a16="http://schemas.microsoft.com/office/drawing/2014/main" id="{F715AB17-697C-AA41-8081-E79C9705A2F7}"/>
              </a:ext>
            </a:extLst>
          </p:cNvPr>
          <p:cNvSpPr>
            <a:spLocks noGrp="1"/>
          </p:cNvSpPr>
          <p:nvPr>
            <p:ph type="title"/>
          </p:nvPr>
        </p:nvSpPr>
        <p:spPr>
          <a:xfrm>
            <a:off x="0" y="-10691"/>
            <a:ext cx="10515600" cy="1325563"/>
          </a:xfrm>
        </p:spPr>
        <p:txBody>
          <a:bodyPr/>
          <a:lstStyle/>
          <a:p>
            <a:r>
              <a:rPr lang="en-US" b="1" dirty="0">
                <a:solidFill>
                  <a:schemeClr val="bg1"/>
                </a:solidFill>
              </a:rPr>
              <a:t>Articulate! Un </a:t>
            </a:r>
            <a:r>
              <a:rPr lang="en-US" b="1" dirty="0" err="1">
                <a:solidFill>
                  <a:schemeClr val="bg1"/>
                </a:solidFill>
              </a:rPr>
              <a:t>juego</a:t>
            </a:r>
            <a:endParaRPr lang="en-US" b="1" dirty="0">
              <a:solidFill>
                <a:schemeClr val="bg1"/>
              </a:solidFill>
            </a:endParaRPr>
          </a:p>
        </p:txBody>
      </p:sp>
      <p:sp>
        <p:nvSpPr>
          <p:cNvPr id="10" name="Speech Bubble: Rectangle with Corners Rounded 14">
            <a:extLst>
              <a:ext uri="{FF2B5EF4-FFF2-40B4-BE49-F238E27FC236}">
                <a16:creationId xmlns:a16="http://schemas.microsoft.com/office/drawing/2014/main" id="{280CC0EA-EE87-F145-B586-B63703FD6FEE}"/>
              </a:ext>
            </a:extLst>
          </p:cNvPr>
          <p:cNvSpPr/>
          <p:nvPr/>
        </p:nvSpPr>
        <p:spPr>
          <a:xfrm>
            <a:off x="6900530" y="4468078"/>
            <a:ext cx="4892991" cy="1657965"/>
          </a:xfrm>
          <a:prstGeom prst="wedgeRoundRectCallout">
            <a:avLst>
              <a:gd name="adj1" fmla="val -71665"/>
              <a:gd name="adj2" fmla="val -29753"/>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dirty="0">
                <a:solidFill>
                  <a:schemeClr val="accent5">
                    <a:lumMod val="50000"/>
                  </a:schemeClr>
                </a:solidFill>
                <a:latin typeface="Century Gothic" panose="020B0502020202020204" pitchFamily="34" charset="0"/>
                <a:ea typeface="Calibri" panose="020F0502020204030204" pitchFamily="34" charset="0"/>
              </a:rPr>
              <a:t>You can give your partner some clues:</a:t>
            </a:r>
          </a:p>
          <a:p>
            <a:pPr lvl="0" algn="ctr">
              <a:spcAft>
                <a:spcPts val="800"/>
              </a:spcAft>
              <a:defRPr/>
            </a:pPr>
            <a:r>
              <a:rPr lang="en-GB" sz="2000" dirty="0">
                <a:solidFill>
                  <a:schemeClr val="accent5">
                    <a:lumMod val="50000"/>
                  </a:schemeClr>
                </a:solidFill>
                <a:latin typeface="Century Gothic" panose="020B0502020202020204" pitchFamily="34" charset="0"/>
                <a:ea typeface="Calibri" panose="020F0502020204030204" pitchFamily="34" charset="0"/>
              </a:rPr>
              <a:t>”</a:t>
            </a:r>
            <a:r>
              <a:rPr lang="en-GB" sz="2000" dirty="0" err="1">
                <a:solidFill>
                  <a:schemeClr val="accent5">
                    <a:lumMod val="50000"/>
                  </a:schemeClr>
                </a:solidFill>
                <a:latin typeface="Century Gothic" panose="020B0502020202020204" pitchFamily="34" charset="0"/>
                <a:ea typeface="Calibri" panose="020F0502020204030204" pitchFamily="34" charset="0"/>
              </a:rPr>
              <a:t>Empieza</a:t>
            </a:r>
            <a:r>
              <a:rPr lang="en-GB" sz="2000" dirty="0">
                <a:solidFill>
                  <a:schemeClr val="accent5">
                    <a:lumMod val="50000"/>
                  </a:schemeClr>
                </a:solidFill>
                <a:latin typeface="Century Gothic" panose="020B0502020202020204" pitchFamily="34" charset="0"/>
                <a:ea typeface="Calibri" panose="020F0502020204030204" pitchFamily="34" charset="0"/>
              </a:rPr>
              <a:t> con la </a:t>
            </a:r>
            <a:r>
              <a:rPr lang="en-GB" sz="2000" dirty="0" err="1">
                <a:solidFill>
                  <a:schemeClr val="accent5">
                    <a:lumMod val="50000"/>
                  </a:schemeClr>
                </a:solidFill>
                <a:latin typeface="Century Gothic" panose="020B0502020202020204" pitchFamily="34" charset="0"/>
                <a:ea typeface="Calibri" panose="020F0502020204030204" pitchFamily="34" charset="0"/>
              </a:rPr>
              <a:t>letra</a:t>
            </a:r>
            <a:r>
              <a:rPr lang="en-GB" sz="2000" dirty="0">
                <a:solidFill>
                  <a:schemeClr val="accent5">
                    <a:lumMod val="50000"/>
                  </a:schemeClr>
                </a:solidFill>
                <a:latin typeface="Century Gothic" panose="020B0502020202020204" pitchFamily="34" charset="0"/>
                <a:ea typeface="Calibri" panose="020F0502020204030204" pitchFamily="34" charset="0"/>
              </a:rPr>
              <a:t>…”</a:t>
            </a:r>
          </a:p>
          <a:p>
            <a:pPr lvl="0" algn="ctr">
              <a:spcAft>
                <a:spcPts val="800"/>
              </a:spcAft>
              <a:defRPr/>
            </a:pPr>
            <a:r>
              <a:rPr lang="en-GB" sz="2000" dirty="0">
                <a:solidFill>
                  <a:schemeClr val="accent5">
                    <a:lumMod val="50000"/>
                  </a:schemeClr>
                </a:solidFill>
                <a:latin typeface="Century Gothic" panose="020B0502020202020204" pitchFamily="34" charset="0"/>
                <a:ea typeface="Calibri" panose="020F0502020204030204" pitchFamily="34" charset="0"/>
              </a:rPr>
              <a:t>“es un </a:t>
            </a:r>
            <a:r>
              <a:rPr lang="en-GB" sz="2000" dirty="0" err="1">
                <a:solidFill>
                  <a:schemeClr val="accent5">
                    <a:lumMod val="50000"/>
                  </a:schemeClr>
                </a:solidFill>
                <a:latin typeface="Century Gothic" panose="020B0502020202020204" pitchFamily="34" charset="0"/>
                <a:ea typeface="Calibri" panose="020F0502020204030204" pitchFamily="34" charset="0"/>
              </a:rPr>
              <a:t>adjetivo</a:t>
            </a:r>
            <a:r>
              <a:rPr lang="en-GB" sz="2000" dirty="0">
                <a:solidFill>
                  <a:schemeClr val="accent5">
                    <a:lumMod val="50000"/>
                  </a:schemeClr>
                </a:solidFill>
                <a:latin typeface="Century Gothic" panose="020B0502020202020204" pitchFamily="34" charset="0"/>
                <a:ea typeface="Calibri" panose="020F0502020204030204" pitchFamily="34" charset="0"/>
              </a:rPr>
              <a:t>/verbo/</a:t>
            </a:r>
            <a:r>
              <a:rPr lang="en-GB" sz="2000" dirty="0" err="1">
                <a:solidFill>
                  <a:schemeClr val="accent5">
                    <a:lumMod val="50000"/>
                  </a:schemeClr>
                </a:solidFill>
                <a:latin typeface="Century Gothic" panose="020B0502020202020204" pitchFamily="34" charset="0"/>
                <a:ea typeface="Calibri" panose="020F0502020204030204" pitchFamily="34" charset="0"/>
              </a:rPr>
              <a:t>nombre</a:t>
            </a:r>
            <a:r>
              <a:rPr lang="en-GB" sz="2000" dirty="0">
                <a:solidFill>
                  <a:schemeClr val="accent5">
                    <a:lumMod val="50000"/>
                  </a:schemeClr>
                </a:solidFill>
                <a:latin typeface="Century Gothic" panose="020B0502020202020204" pitchFamily="34" charset="0"/>
                <a:ea typeface="Calibri" panose="020F0502020204030204" pitchFamily="34" charset="0"/>
              </a:rPr>
              <a:t>”</a:t>
            </a:r>
          </a:p>
        </p:txBody>
      </p:sp>
      <p:pic>
        <p:nvPicPr>
          <p:cNvPr id="3" name="Imagen 2">
            <a:extLst>
              <a:ext uri="{FF2B5EF4-FFF2-40B4-BE49-F238E27FC236}">
                <a16:creationId xmlns:a16="http://schemas.microsoft.com/office/drawing/2014/main" id="{8A096A72-6B75-B24C-8346-C424C66C40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2169" y="449617"/>
            <a:ext cx="2021928" cy="1836508"/>
          </a:xfrm>
          <a:prstGeom prst="rect">
            <a:avLst/>
          </a:prstGeom>
        </p:spPr>
      </p:pic>
    </p:spTree>
    <p:extLst>
      <p:ext uri="{BB962C8B-B14F-4D97-AF65-F5344CB8AC3E}">
        <p14:creationId xmlns:p14="http://schemas.microsoft.com/office/powerpoint/2010/main" val="404536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231;p5" descr="background rectangle">
            <a:extLst>
              <a:ext uri="{FF2B5EF4-FFF2-40B4-BE49-F238E27FC236}">
                <a16:creationId xmlns:a16="http://schemas.microsoft.com/office/drawing/2014/main" id="{1C7BE605-2E00-4E41-82D3-7B58EBF169FC}"/>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28" name="Title 1">
            <a:extLst>
              <a:ext uri="{FF2B5EF4-FFF2-40B4-BE49-F238E27FC236}">
                <a16:creationId xmlns:a16="http://schemas.microsoft.com/office/drawing/2014/main" id="{DC37E8FB-E8C2-734B-8DEE-530DF0B0E955}"/>
              </a:ext>
            </a:extLst>
          </p:cNvPr>
          <p:cNvSpPr>
            <a:spLocks noGrp="1"/>
          </p:cNvSpPr>
          <p:nvPr>
            <p:ph type="title"/>
          </p:nvPr>
        </p:nvSpPr>
        <p:spPr>
          <a:xfrm>
            <a:off x="-1" y="46797"/>
            <a:ext cx="10515600" cy="1325563"/>
          </a:xfrm>
        </p:spPr>
        <p:txBody>
          <a:bodyPr>
            <a:normAutofit/>
          </a:bodyPr>
          <a:lstStyle/>
          <a:p>
            <a:r>
              <a:rPr lang="en-US" sz="3600" b="1" dirty="0">
                <a:solidFill>
                  <a:schemeClr val="bg1"/>
                </a:solidFill>
              </a:rPr>
              <a:t>Articulate! English clues</a:t>
            </a:r>
          </a:p>
        </p:txBody>
      </p:sp>
      <p:sp>
        <p:nvSpPr>
          <p:cNvPr id="29" name="Rounded Rectangle 46">
            <a:extLst>
              <a:ext uri="{FF2B5EF4-FFF2-40B4-BE49-F238E27FC236}">
                <a16:creationId xmlns:a16="http://schemas.microsoft.com/office/drawing/2014/main" id="{F13525F9-C39A-684E-82CD-4219DE43E76B}"/>
              </a:ext>
            </a:extLst>
          </p:cNvPr>
          <p:cNvSpPr/>
          <p:nvPr/>
        </p:nvSpPr>
        <p:spPr>
          <a:xfrm>
            <a:off x="10639168" y="249870"/>
            <a:ext cx="1270752" cy="399600"/>
          </a:xfrm>
          <a:prstGeom prst="roundRect">
            <a:avLst/>
          </a:prstGeom>
          <a:solidFill>
            <a:schemeClr val="accent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1">
            <a:extLst>
              <a:ext uri="{FF2B5EF4-FFF2-40B4-BE49-F238E27FC236}">
                <a16:creationId xmlns:a16="http://schemas.microsoft.com/office/drawing/2014/main" id="{12660FB9-F6D5-44E8-BC28-102096D75D73}"/>
              </a:ext>
            </a:extLst>
          </p:cNvPr>
          <p:cNvSpPr/>
          <p:nvPr/>
        </p:nvSpPr>
        <p:spPr>
          <a:xfrm>
            <a:off x="7269340" y="2649520"/>
            <a:ext cx="2136700" cy="104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solidFill>
                  <a:schemeClr val="accent5">
                    <a:lumMod val="50000"/>
                  </a:schemeClr>
                </a:solidFill>
                <a:latin typeface="Century Gothic" panose="020F0302020204030204"/>
              </a:rPr>
              <a:t>moderno</a:t>
            </a:r>
            <a:r>
              <a:rPr lang="fr-FR" sz="1600" b="1" dirty="0">
                <a:solidFill>
                  <a:schemeClr val="accent5">
                    <a:lumMod val="50000"/>
                  </a:schemeClr>
                </a:solidFill>
                <a:latin typeface="Century Gothic" panose="020F0302020204030204"/>
              </a:rPr>
              <a:t>, </a:t>
            </a:r>
            <a:r>
              <a:rPr lang="fr-FR" sz="1600" b="1" dirty="0" err="1">
                <a:solidFill>
                  <a:schemeClr val="accent5">
                    <a:lumMod val="50000"/>
                  </a:schemeClr>
                </a:solidFill>
                <a:latin typeface="Century Gothic" panose="020F0302020204030204"/>
              </a:rPr>
              <a:t>moderna</a:t>
            </a:r>
            <a:endParaRPr lang="fr-FR" sz="1600" b="1" dirty="0">
              <a:solidFill>
                <a:schemeClr val="accent5">
                  <a:lumMod val="50000"/>
                </a:schemeClr>
              </a:solidFill>
              <a:latin typeface="Century Gothic" panose="020F0302020204030204"/>
            </a:endParaRPr>
          </a:p>
          <a:p>
            <a:pPr lvl="0" algn="ctr">
              <a:defRPr/>
            </a:pPr>
            <a:r>
              <a:rPr lang="fr-FR" sz="1200" dirty="0" err="1">
                <a:solidFill>
                  <a:schemeClr val="accent5">
                    <a:lumMod val="50000"/>
                  </a:schemeClr>
                </a:solidFill>
                <a:latin typeface="Century Gothic" panose="020B0502020202020204" pitchFamily="34" charset="0"/>
              </a:rPr>
              <a:t>Another</a:t>
            </a:r>
            <a:r>
              <a:rPr lang="fr-FR" sz="1200" dirty="0">
                <a:solidFill>
                  <a:schemeClr val="accent5">
                    <a:lumMod val="50000"/>
                  </a:schemeClr>
                </a:solidFill>
                <a:latin typeface="Century Gothic" panose="020B0502020202020204" pitchFamily="34" charset="0"/>
              </a:rPr>
              <a:t> </a:t>
            </a:r>
            <a:r>
              <a:rPr lang="fr-FR" sz="1200" dirty="0" err="1">
                <a:solidFill>
                  <a:schemeClr val="accent5">
                    <a:lumMod val="50000"/>
                  </a:schemeClr>
                </a:solidFill>
                <a:latin typeface="Century Gothic" panose="020B0502020202020204" pitchFamily="34" charset="0"/>
              </a:rPr>
              <a:t>word</a:t>
            </a:r>
            <a:r>
              <a:rPr lang="fr-FR" sz="1200" dirty="0">
                <a:solidFill>
                  <a:schemeClr val="accent5">
                    <a:lumMod val="50000"/>
                  </a:schemeClr>
                </a:solidFill>
                <a:latin typeface="Century Gothic" panose="020B0502020202020204" pitchFamily="34" charset="0"/>
              </a:rPr>
              <a:t> to </a:t>
            </a:r>
            <a:r>
              <a:rPr lang="fr-FR" sz="1200" dirty="0" err="1">
                <a:solidFill>
                  <a:schemeClr val="accent5">
                    <a:lumMod val="50000"/>
                  </a:schemeClr>
                </a:solidFill>
                <a:latin typeface="Century Gothic" panose="020B0502020202020204" pitchFamily="34" charset="0"/>
              </a:rPr>
              <a:t>describe</a:t>
            </a:r>
            <a:r>
              <a:rPr lang="fr-FR" sz="1200" dirty="0">
                <a:solidFill>
                  <a:schemeClr val="accent5">
                    <a:lumMod val="50000"/>
                  </a:schemeClr>
                </a:solidFill>
                <a:latin typeface="Century Gothic" panose="020B0502020202020204" pitchFamily="34" charset="0"/>
              </a:rPr>
              <a:t> </a:t>
            </a:r>
            <a:r>
              <a:rPr lang="fr-FR" sz="1200" dirty="0" err="1">
                <a:solidFill>
                  <a:schemeClr val="accent5">
                    <a:lumMod val="50000"/>
                  </a:schemeClr>
                </a:solidFill>
                <a:latin typeface="Century Gothic" panose="020B0502020202020204" pitchFamily="34" charset="0"/>
              </a:rPr>
              <a:t>something</a:t>
            </a:r>
            <a:r>
              <a:rPr lang="fr-FR" sz="1200" dirty="0">
                <a:solidFill>
                  <a:schemeClr val="accent5">
                    <a:lumMod val="50000"/>
                  </a:schemeClr>
                </a:solidFill>
                <a:latin typeface="Century Gothic" panose="020B0502020202020204" pitchFamily="34" charset="0"/>
              </a:rPr>
              <a:t> </a:t>
            </a:r>
            <a:r>
              <a:rPr lang="fr-FR" sz="1200" dirty="0" err="1">
                <a:solidFill>
                  <a:schemeClr val="accent5">
                    <a:lumMod val="50000"/>
                  </a:schemeClr>
                </a:solidFill>
                <a:latin typeface="Century Gothic" panose="020B0502020202020204" pitchFamily="34" charset="0"/>
              </a:rPr>
              <a:t>that</a:t>
            </a:r>
            <a:r>
              <a:rPr lang="fr-FR" sz="1200" dirty="0">
                <a:solidFill>
                  <a:schemeClr val="accent5">
                    <a:lumMod val="50000"/>
                  </a:schemeClr>
                </a:solidFill>
                <a:latin typeface="Century Gothic" panose="020B0502020202020204" pitchFamily="34" charset="0"/>
              </a:rPr>
              <a:t> </a:t>
            </a:r>
            <a:r>
              <a:rPr lang="fr-FR" sz="1200" dirty="0" err="1">
                <a:solidFill>
                  <a:schemeClr val="accent5">
                    <a:lumMod val="50000"/>
                  </a:schemeClr>
                </a:solidFill>
                <a:latin typeface="Century Gothic" panose="020B0502020202020204" pitchFamily="34" charset="0"/>
              </a:rPr>
              <a:t>is</a:t>
            </a:r>
            <a:r>
              <a:rPr lang="fr-FR" sz="1200" dirty="0">
                <a:solidFill>
                  <a:schemeClr val="accent5">
                    <a:lumMod val="50000"/>
                  </a:schemeClr>
                </a:solidFill>
                <a:latin typeface="Century Gothic" panose="020B0502020202020204" pitchFamily="34" charset="0"/>
              </a:rPr>
              <a:t> new.</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1" name="Rounded Rectangle 1">
            <a:extLst>
              <a:ext uri="{FF2B5EF4-FFF2-40B4-BE49-F238E27FC236}">
                <a16:creationId xmlns:a16="http://schemas.microsoft.com/office/drawing/2014/main" id="{A55C5C34-7290-42EB-A80A-DC56300FF587}"/>
              </a:ext>
            </a:extLst>
          </p:cNvPr>
          <p:cNvSpPr/>
          <p:nvPr/>
        </p:nvSpPr>
        <p:spPr>
          <a:xfrm>
            <a:off x="4962588" y="2649520"/>
            <a:ext cx="2136701"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el </a:t>
            </a:r>
            <a:r>
              <a:rPr lang="fr-FR" sz="1600" b="1" dirty="0" err="1">
                <a:solidFill>
                  <a:schemeClr val="accent5">
                    <a:lumMod val="50000"/>
                  </a:schemeClr>
                </a:solidFill>
                <a:latin typeface="Century Gothic" panose="020F0302020204030204"/>
              </a:rPr>
              <a:t>dueño</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This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words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describes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person</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who</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has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something</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 house, a car, a bar...</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2" name="Rounded Rectangle 1">
            <a:extLst>
              <a:ext uri="{FF2B5EF4-FFF2-40B4-BE49-F238E27FC236}">
                <a16:creationId xmlns:a16="http://schemas.microsoft.com/office/drawing/2014/main" id="{C6283205-B52D-46F0-990C-D27BD90BDE50}"/>
              </a:ext>
            </a:extLst>
          </p:cNvPr>
          <p:cNvSpPr/>
          <p:nvPr/>
        </p:nvSpPr>
        <p:spPr>
          <a:xfrm>
            <a:off x="327935" y="264952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la </a:t>
            </a:r>
            <a:r>
              <a:rPr lang="fr-FR" sz="1600" b="1" dirty="0" err="1">
                <a:solidFill>
                  <a:schemeClr val="accent5">
                    <a:lumMod val="50000"/>
                  </a:schemeClr>
                </a:solidFill>
                <a:latin typeface="Century Gothic" panose="020F0302020204030204"/>
              </a:rPr>
              <a:t>hambre</a:t>
            </a:r>
            <a:endParaRPr lang="fr-FR" sz="1200" dirty="0">
              <a:solidFill>
                <a:schemeClr val="accent5">
                  <a:lumMod val="50000"/>
                </a:scheme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You have </a:t>
            </a:r>
            <a:r>
              <a:rPr lang="fr-FR" sz="1200" dirty="0" err="1">
                <a:solidFill>
                  <a:schemeClr val="accent5">
                    <a:lumMod val="50000"/>
                  </a:schemeClr>
                </a:solidFill>
                <a:latin typeface="Century Gothic" panose="020F0302020204030204"/>
              </a:rPr>
              <a:t>it</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when</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you</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need</a:t>
            </a:r>
            <a:r>
              <a:rPr lang="fr-FR" sz="1200" dirty="0">
                <a:solidFill>
                  <a:schemeClr val="accent5">
                    <a:lumMod val="50000"/>
                  </a:schemeClr>
                </a:solidFill>
                <a:latin typeface="Century Gothic" panose="020F0302020204030204"/>
              </a:rPr>
              <a:t> to </a:t>
            </a:r>
            <a:r>
              <a:rPr lang="fr-FR" sz="1200" dirty="0" err="1">
                <a:solidFill>
                  <a:schemeClr val="accent5">
                    <a:lumMod val="50000"/>
                  </a:schemeClr>
                </a:solidFill>
                <a:latin typeface="Century Gothic" panose="020F0302020204030204"/>
              </a:rPr>
              <a:t>eat</a:t>
            </a:r>
            <a:r>
              <a:rPr lang="fr-FR" sz="1200" dirty="0">
                <a:solidFill>
                  <a:schemeClr val="accent5">
                    <a:lumMod val="50000"/>
                  </a:schemeClr>
                </a:solidFill>
                <a:latin typeface="Century Gothic" panose="020F0302020204030204"/>
              </a:rPr>
              <a:t>.</a:t>
            </a:r>
            <a:endParaRPr lang="fr-FR" sz="1600" dirty="0">
              <a:solidFill>
                <a:schemeClr val="accent5">
                  <a:lumMod val="50000"/>
                </a:schemeClr>
              </a:solidFill>
              <a:latin typeface="Century Gothic" panose="020F0302020204030204"/>
            </a:endParaRPr>
          </a:p>
        </p:txBody>
      </p:sp>
      <p:sp>
        <p:nvSpPr>
          <p:cNvPr id="33" name="Rounded Rectangle 1">
            <a:extLst>
              <a:ext uri="{FF2B5EF4-FFF2-40B4-BE49-F238E27FC236}">
                <a16:creationId xmlns:a16="http://schemas.microsoft.com/office/drawing/2014/main" id="{4DA9F44E-9789-4E09-8B10-81249DA68048}"/>
              </a:ext>
            </a:extLst>
          </p:cNvPr>
          <p:cNvSpPr/>
          <p:nvPr/>
        </p:nvSpPr>
        <p:spPr>
          <a:xfrm>
            <a:off x="2655834" y="2649520"/>
            <a:ext cx="2136700"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600" b="1" noProof="0" dirty="0" err="1">
                <a:solidFill>
                  <a:schemeClr val="accent5">
                    <a:lumMod val="50000"/>
                  </a:schemeClr>
                </a:solidFill>
                <a:latin typeface="Century Gothic" panose="020F0302020204030204"/>
              </a:rPr>
              <a:t>único</a:t>
            </a:r>
            <a:r>
              <a:rPr lang="fr-FR" sz="1600" b="1" noProof="0" dirty="0">
                <a:solidFill>
                  <a:schemeClr val="accent5">
                    <a:lumMod val="50000"/>
                  </a:schemeClr>
                </a:solidFill>
                <a:latin typeface="Century Gothic" panose="020F0302020204030204"/>
              </a:rPr>
              <a:t>, </a:t>
            </a:r>
            <a:r>
              <a:rPr lang="fr-FR" sz="1600" b="1" noProof="0" dirty="0" err="1">
                <a:solidFill>
                  <a:schemeClr val="accent5">
                    <a:lumMod val="50000"/>
                  </a:schemeClr>
                </a:solidFill>
                <a:latin typeface="Century Gothic" panose="020F0302020204030204"/>
              </a:rPr>
              <a:t>única</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solidFill>
                  <a:schemeClr val="accent5">
                    <a:lumMod val="50000"/>
                  </a:schemeClr>
                </a:solidFill>
                <a:latin typeface="Century Gothic" panose="020F0302020204030204"/>
              </a:rPr>
              <a:t>When</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there</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is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only</a:t>
            </a:r>
            <a:r>
              <a:rPr lang="fr-FR" sz="1200" dirty="0">
                <a:solidFill>
                  <a:schemeClr val="accent5">
                    <a:lumMod val="50000"/>
                  </a:schemeClr>
                </a:solidFill>
                <a:latin typeface="Century Gothic" panose="020F0302020204030204"/>
              </a:rPr>
              <a:t> one.</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4" name="Rounded Rectangle 1">
            <a:extLst>
              <a:ext uri="{FF2B5EF4-FFF2-40B4-BE49-F238E27FC236}">
                <a16:creationId xmlns:a16="http://schemas.microsoft.com/office/drawing/2014/main" id="{4D341503-06EF-4169-A6A2-15A660799A8A}"/>
              </a:ext>
            </a:extLst>
          </p:cNvPr>
          <p:cNvSpPr/>
          <p:nvPr/>
        </p:nvSpPr>
        <p:spPr>
          <a:xfrm>
            <a:off x="9570819" y="264952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la</a:t>
            </a:r>
            <a:r>
              <a:rPr kumimoji="0" lang="fr-FR" sz="16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talla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When</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you</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buy</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clotes</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you</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look at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this</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information to know if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it’s</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big</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or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small</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5" name="Rounded Rectangle 1">
            <a:extLst>
              <a:ext uri="{FF2B5EF4-FFF2-40B4-BE49-F238E27FC236}">
                <a16:creationId xmlns:a16="http://schemas.microsoft.com/office/drawing/2014/main" id="{310A1CEB-9E2B-4633-986C-7469DC1CD861}"/>
              </a:ext>
            </a:extLst>
          </p:cNvPr>
          <p:cNvSpPr/>
          <p:nvPr/>
        </p:nvSpPr>
        <p:spPr>
          <a:xfrm>
            <a:off x="327936" y="137236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b="1" dirty="0">
                <a:solidFill>
                  <a:schemeClr val="accent5">
                    <a:lumMod val="50000"/>
                  </a:schemeClr>
                </a:solidFill>
                <a:latin typeface="Century Gothic" panose="020F0302020204030204"/>
              </a:rPr>
              <a:t>la </a:t>
            </a:r>
            <a:r>
              <a:rPr lang="fr-FR" sz="1600" b="1" dirty="0" err="1">
                <a:solidFill>
                  <a:schemeClr val="accent5">
                    <a:lumMod val="50000"/>
                  </a:schemeClr>
                </a:solidFill>
                <a:latin typeface="Century Gothic" panose="020F0302020204030204"/>
              </a:rPr>
              <a:t>sed</a:t>
            </a:r>
            <a:endParaRPr lang="fr-FR" sz="1600" b="1" dirty="0">
              <a:solidFill>
                <a:schemeClr val="accent5">
                  <a:lumMod val="50000"/>
                </a:schemeClr>
              </a:solidFill>
              <a:latin typeface="Century Gothic" panose="020F0302020204030204"/>
            </a:endParaRPr>
          </a:p>
          <a:p>
            <a:pPr lvl="0" algn="ctr">
              <a:defRPr/>
            </a:pPr>
            <a:r>
              <a:rPr lang="fr-FR" sz="1200" dirty="0">
                <a:solidFill>
                  <a:schemeClr val="accent5">
                    <a:lumMod val="50000"/>
                  </a:schemeClr>
                </a:solidFill>
                <a:latin typeface="Century Gothic" panose="020F0302020204030204"/>
              </a:rPr>
              <a:t>You have </a:t>
            </a:r>
            <a:r>
              <a:rPr lang="fr-FR" sz="1200" dirty="0" err="1">
                <a:solidFill>
                  <a:schemeClr val="accent5">
                    <a:lumMod val="50000"/>
                  </a:schemeClr>
                </a:solidFill>
                <a:latin typeface="Century Gothic" panose="020F0302020204030204"/>
              </a:rPr>
              <a:t>it</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when</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you</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need</a:t>
            </a:r>
            <a:r>
              <a:rPr lang="fr-FR" sz="1200" dirty="0">
                <a:solidFill>
                  <a:schemeClr val="accent5">
                    <a:lumMod val="50000"/>
                  </a:schemeClr>
                </a:solidFill>
                <a:latin typeface="Century Gothic" panose="020F0302020204030204"/>
              </a:rPr>
              <a:t> to drink.</a:t>
            </a:r>
            <a:endParaRPr kumimoji="0" lang="fr-FR" sz="105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6" name="Rounded Rectangle 1">
            <a:extLst>
              <a:ext uri="{FF2B5EF4-FFF2-40B4-BE49-F238E27FC236}">
                <a16:creationId xmlns:a16="http://schemas.microsoft.com/office/drawing/2014/main" id="{5D8CF3AB-9EBC-41CD-8093-D6E31673141C}"/>
              </a:ext>
            </a:extLst>
          </p:cNvPr>
          <p:cNvSpPr/>
          <p:nvPr/>
        </p:nvSpPr>
        <p:spPr>
          <a:xfrm>
            <a:off x="9568188" y="1372360"/>
            <a:ext cx="2136698" cy="105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gratis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describes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something</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that</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you</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don’t</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have to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pay</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7" name="Rounded Rectangle 1">
            <a:extLst>
              <a:ext uri="{FF2B5EF4-FFF2-40B4-BE49-F238E27FC236}">
                <a16:creationId xmlns:a16="http://schemas.microsoft.com/office/drawing/2014/main" id="{80FA6829-1B7E-4A07-92F5-D60406ED9D3F}"/>
              </a:ext>
            </a:extLst>
          </p:cNvPr>
          <p:cNvSpPr/>
          <p:nvPr/>
        </p:nvSpPr>
        <p:spPr>
          <a:xfrm>
            <a:off x="2655835" y="1372360"/>
            <a:ext cx="213669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c</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ierto</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cierta</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solidFill>
                  <a:schemeClr val="accent5">
                    <a:lumMod val="50000"/>
                  </a:schemeClr>
                </a:solidFill>
                <a:latin typeface="Century Gothic" panose="020F0302020204030204"/>
              </a:rPr>
              <a:t>Another</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word</a:t>
            </a:r>
            <a:r>
              <a:rPr lang="fr-FR" sz="1200" dirty="0">
                <a:solidFill>
                  <a:schemeClr val="accent5">
                    <a:lumMod val="50000"/>
                  </a:schemeClr>
                </a:solidFill>
                <a:latin typeface="Century Gothic" panose="020F0302020204030204"/>
              </a:rPr>
              <a:t> for ‘</a:t>
            </a:r>
            <a:r>
              <a:rPr lang="fr-FR" sz="1200" dirty="0" err="1">
                <a:solidFill>
                  <a:schemeClr val="accent5">
                    <a:lumMod val="50000"/>
                  </a:schemeClr>
                </a:solidFill>
                <a:latin typeface="Century Gothic" panose="020F0302020204030204"/>
              </a:rPr>
              <a:t>true</a:t>
            </a:r>
            <a:r>
              <a:rPr lang="fr-FR" sz="120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8" name="Rounded Rectangle 1">
            <a:extLst>
              <a:ext uri="{FF2B5EF4-FFF2-40B4-BE49-F238E27FC236}">
                <a16:creationId xmlns:a16="http://schemas.microsoft.com/office/drawing/2014/main" id="{7195CF2A-3BF3-4405-B759-C1832B629404}"/>
              </a:ext>
            </a:extLst>
          </p:cNvPr>
          <p:cNvSpPr/>
          <p:nvPr/>
        </p:nvSpPr>
        <p:spPr>
          <a:xfrm>
            <a:off x="4965225" y="137236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el </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restaurante</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You go to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this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place to have diner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with</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your</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family</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or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friends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39" name="Rounded Rectangle 1">
            <a:extLst>
              <a:ext uri="{FF2B5EF4-FFF2-40B4-BE49-F238E27FC236}">
                <a16:creationId xmlns:a16="http://schemas.microsoft.com/office/drawing/2014/main" id="{71D53996-C63B-4C8C-B520-72A87003F461}"/>
              </a:ext>
            </a:extLst>
          </p:cNvPr>
          <p:cNvSpPr/>
          <p:nvPr/>
        </p:nvSpPr>
        <p:spPr>
          <a:xfrm>
            <a:off x="7269340" y="1372360"/>
            <a:ext cx="2136701" cy="10451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la </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cola</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solidFill>
                  <a:schemeClr val="accent5">
                    <a:lumMod val="50000"/>
                  </a:schemeClr>
                </a:solidFill>
                <a:latin typeface="Century Gothic" panose="020F0302020204030204"/>
              </a:rPr>
              <a:t>When</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you</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wait</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with</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other</a:t>
            </a:r>
            <a:r>
              <a:rPr lang="fr-FR" sz="1200" dirty="0">
                <a:solidFill>
                  <a:schemeClr val="accent5">
                    <a:lumMod val="50000"/>
                  </a:schemeClr>
                </a:solidFill>
                <a:latin typeface="Century Gothic" panose="020F0302020204030204"/>
              </a:rPr>
              <a:t> people, one </a:t>
            </a:r>
            <a:r>
              <a:rPr lang="fr-FR" sz="1200" dirty="0" err="1">
                <a:solidFill>
                  <a:schemeClr val="accent5">
                    <a:lumMod val="50000"/>
                  </a:schemeClr>
                </a:solidFill>
                <a:latin typeface="Century Gothic" panose="020F0302020204030204"/>
              </a:rPr>
              <a:t>behind</a:t>
            </a:r>
            <a:r>
              <a:rPr lang="fr-FR" sz="1200" dirty="0">
                <a:solidFill>
                  <a:schemeClr val="accent5">
                    <a:lumMod val="50000"/>
                  </a:schemeClr>
                </a:solidFill>
                <a:latin typeface="Century Gothic" panose="020F0302020204030204"/>
              </a:rPr>
              <a:t> the </a:t>
            </a:r>
            <a:r>
              <a:rPr lang="fr-FR" sz="1200" dirty="0" err="1">
                <a:solidFill>
                  <a:schemeClr val="accent5">
                    <a:lumMod val="50000"/>
                  </a:schemeClr>
                </a:solidFill>
                <a:latin typeface="Century Gothic" panose="020F0302020204030204"/>
              </a:rPr>
              <a:t>other</a:t>
            </a:r>
            <a:r>
              <a:rPr lang="fr-FR" sz="120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0" name="Rounded Rectangle 1">
            <a:extLst>
              <a:ext uri="{FF2B5EF4-FFF2-40B4-BE49-F238E27FC236}">
                <a16:creationId xmlns:a16="http://schemas.microsoft.com/office/drawing/2014/main" id="{D1EAE226-57A2-4F2A-A6AC-E296CA321C29}"/>
              </a:ext>
            </a:extLst>
          </p:cNvPr>
          <p:cNvSpPr/>
          <p:nvPr/>
        </p:nvSpPr>
        <p:spPr>
          <a:xfrm>
            <a:off x="9570819" y="388700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solidFill>
                  <a:schemeClr val="accent5">
                    <a:lumMod val="50000"/>
                  </a:schemeClr>
                </a:solidFill>
                <a:latin typeface="Century Gothic" panose="020F0302020204030204"/>
              </a:rPr>
              <a:t>optimista</a:t>
            </a:r>
            <a:endParaRPr lang="fr-FR" sz="1600" b="1" dirty="0">
              <a:solidFill>
                <a:schemeClr val="accent5">
                  <a:lumMod val="50000"/>
                </a:schemeClr>
              </a:solidFill>
              <a:latin typeface="Century Gothic" panose="020F0302020204030204"/>
            </a:endParaRPr>
          </a:p>
          <a:p>
            <a:pPr lvl="0" algn="ctr">
              <a:defRPr/>
            </a:pPr>
            <a:r>
              <a:rPr lang="fr-FR" sz="1200" dirty="0">
                <a:solidFill>
                  <a:schemeClr val="accent5">
                    <a:lumMod val="50000"/>
                  </a:schemeClr>
                </a:solidFill>
                <a:latin typeface="Century Gothic" panose="020F0302020204030204"/>
              </a:rPr>
              <a:t>A </a:t>
            </a:r>
            <a:r>
              <a:rPr lang="fr-FR" sz="1200" dirty="0" err="1">
                <a:solidFill>
                  <a:schemeClr val="accent5">
                    <a:lumMod val="50000"/>
                  </a:schemeClr>
                </a:solidFill>
                <a:latin typeface="Century Gothic" panose="020F0302020204030204"/>
              </a:rPr>
              <a:t>person</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with</a:t>
            </a:r>
            <a:r>
              <a:rPr lang="fr-FR" sz="1200" dirty="0">
                <a:solidFill>
                  <a:schemeClr val="accent5">
                    <a:lumMod val="50000"/>
                  </a:schemeClr>
                </a:solidFill>
                <a:latin typeface="Century Gothic" panose="020F0302020204030204"/>
              </a:rPr>
              <a:t> a lot of </a:t>
            </a:r>
            <a:r>
              <a:rPr lang="fr-FR" sz="1200" dirty="0" err="1">
                <a:solidFill>
                  <a:schemeClr val="accent5">
                    <a:lumMod val="50000"/>
                  </a:schemeClr>
                </a:solidFill>
                <a:latin typeface="Century Gothic" panose="020F0302020204030204"/>
              </a:rPr>
              <a:t>hope</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that</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sees</a:t>
            </a:r>
            <a:r>
              <a:rPr lang="fr-FR" sz="1200" dirty="0">
                <a:solidFill>
                  <a:schemeClr val="accent5">
                    <a:lumMod val="50000"/>
                  </a:schemeClr>
                </a:solidFill>
                <a:latin typeface="Century Gothic" panose="020F0302020204030204"/>
              </a:rPr>
              <a:t> the glass </a:t>
            </a:r>
            <a:r>
              <a:rPr lang="fr-FR" sz="1200" dirty="0" err="1">
                <a:solidFill>
                  <a:schemeClr val="accent5">
                    <a:lumMod val="50000"/>
                  </a:schemeClr>
                </a:solidFill>
                <a:latin typeface="Century Gothic" panose="020F0302020204030204"/>
              </a:rPr>
              <a:t>half</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empty</a:t>
            </a:r>
            <a:r>
              <a:rPr lang="fr-FR" sz="1200" dirty="0">
                <a:solidFill>
                  <a:schemeClr val="accent5">
                    <a:lumMod val="50000"/>
                  </a:schemeClr>
                </a:solidFill>
                <a:latin typeface="Century Gothic" panose="020F0302020204030204"/>
              </a:rPr>
              <a:t>.</a:t>
            </a:r>
          </a:p>
          <a:p>
            <a:pPr lvl="0" algn="ctr">
              <a:defRPr/>
            </a:pPr>
            <a:r>
              <a:rPr lang="fr-FR" sz="1200" dirty="0">
                <a:solidFill>
                  <a:schemeClr val="accent5">
                    <a:lumMod val="50000"/>
                  </a:schemeClr>
                </a:solidFill>
                <a:latin typeface="Century Gothic" panose="020F0302020204030204"/>
              </a:rPr>
              <a:t>*medio</a:t>
            </a:r>
          </a:p>
        </p:txBody>
      </p:sp>
      <p:sp>
        <p:nvSpPr>
          <p:cNvPr id="41" name="Rounded Rectangle 1">
            <a:extLst>
              <a:ext uri="{FF2B5EF4-FFF2-40B4-BE49-F238E27FC236}">
                <a16:creationId xmlns:a16="http://schemas.microsoft.com/office/drawing/2014/main" id="{489DF4B1-1294-4CA5-BC52-215B1BE3897C}"/>
              </a:ext>
            </a:extLst>
          </p:cNvPr>
          <p:cNvSpPr/>
          <p:nvPr/>
        </p:nvSpPr>
        <p:spPr>
          <a:xfrm>
            <a:off x="2655837" y="388700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m</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aravilloso</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maravillosa</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Another</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word</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for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great</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42" name="Rounded Rectangle 1">
            <a:extLst>
              <a:ext uri="{FF2B5EF4-FFF2-40B4-BE49-F238E27FC236}">
                <a16:creationId xmlns:a16="http://schemas.microsoft.com/office/drawing/2014/main" id="{FC2DF7E3-C40D-44DF-B64B-6549FA458AC6}"/>
              </a:ext>
            </a:extLst>
          </p:cNvPr>
          <p:cNvSpPr/>
          <p:nvPr/>
        </p:nvSpPr>
        <p:spPr>
          <a:xfrm>
            <a:off x="327938" y="3887008"/>
            <a:ext cx="2159113"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el </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recuerdo</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Something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that</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people have to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remember</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the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holidays</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3" name="Rounded Rectangle 1">
            <a:extLst>
              <a:ext uri="{FF2B5EF4-FFF2-40B4-BE49-F238E27FC236}">
                <a16:creationId xmlns:a16="http://schemas.microsoft.com/office/drawing/2014/main" id="{68E07829-6519-4F59-B230-8FCEA0550E6A}"/>
              </a:ext>
            </a:extLst>
          </p:cNvPr>
          <p:cNvSpPr/>
          <p:nvPr/>
        </p:nvSpPr>
        <p:spPr>
          <a:xfrm>
            <a:off x="4962589" y="388700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el </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aire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solidFill>
                  <a:schemeClr val="accent5">
                    <a:lumMod val="50000"/>
                  </a:schemeClr>
                </a:solidFill>
                <a:latin typeface="Century Gothic" panose="020F0302020204030204"/>
              </a:rPr>
              <a:t>Where</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birds</a:t>
            </a:r>
            <a:r>
              <a:rPr lang="fr-FR" sz="1200" dirty="0">
                <a:solidFill>
                  <a:schemeClr val="accent5">
                    <a:lumMod val="50000"/>
                  </a:schemeClr>
                </a:solidFill>
                <a:latin typeface="Century Gothic" panose="020F0302020204030204"/>
              </a:rPr>
              <a:t> and planes </a:t>
            </a:r>
            <a:r>
              <a:rPr lang="fr-FR" sz="1200" dirty="0" err="1">
                <a:solidFill>
                  <a:schemeClr val="accent5">
                    <a:lumMod val="50000"/>
                  </a:schemeClr>
                </a:solidFill>
                <a:latin typeface="Century Gothic" panose="020F0302020204030204"/>
              </a:rPr>
              <a:t>can</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fly</a:t>
            </a:r>
            <a:r>
              <a:rPr lang="fr-FR" sz="1200" dirty="0">
                <a:solidFill>
                  <a:schemeClr val="accent5">
                    <a:lumMod val="50000"/>
                  </a:schemeClr>
                </a:solidFill>
                <a:latin typeface="Century Gothic" panose="020F0302020204030204"/>
              </a:rPr>
              <a:t>.</a:t>
            </a:r>
            <a:endParaRPr kumimoji="0" lang="fr-FR" sz="12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4" name="Rounded Rectangle 1">
            <a:extLst>
              <a:ext uri="{FF2B5EF4-FFF2-40B4-BE49-F238E27FC236}">
                <a16:creationId xmlns:a16="http://schemas.microsoft.com/office/drawing/2014/main" id="{3E372CFB-B125-4315-869B-37F57ADEC992}"/>
              </a:ext>
            </a:extLst>
          </p:cNvPr>
          <p:cNvSpPr/>
          <p:nvPr/>
        </p:nvSpPr>
        <p:spPr>
          <a:xfrm>
            <a:off x="7269340" y="388700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normal</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It </a:t>
            </a:r>
            <a:r>
              <a:rPr lang="fr-FR" sz="1200" dirty="0" err="1">
                <a:solidFill>
                  <a:schemeClr val="accent5">
                    <a:lumMod val="50000"/>
                  </a:schemeClr>
                </a:solidFill>
                <a:latin typeface="Century Gothic" panose="020F0302020204030204"/>
              </a:rPr>
              <a:t>describes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something</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that</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is</a:t>
            </a:r>
            <a:r>
              <a:rPr lang="fr-FR" sz="1200" dirty="0">
                <a:solidFill>
                  <a:schemeClr val="accent5">
                    <a:lumMod val="50000"/>
                  </a:schemeClr>
                </a:solidFill>
                <a:latin typeface="Century Gothic" panose="020F0302020204030204"/>
              </a:rPr>
              <a:t> not </a:t>
            </a:r>
            <a:r>
              <a:rPr lang="fr-FR" sz="1200" dirty="0" err="1">
                <a:solidFill>
                  <a:schemeClr val="accent5">
                    <a:lumMod val="50000"/>
                  </a:schemeClr>
                </a:solidFill>
                <a:latin typeface="Century Gothic" panose="020F0302020204030204"/>
              </a:rPr>
              <a:t>strange</a:t>
            </a:r>
            <a:r>
              <a:rPr lang="fr-FR" sz="1200" dirty="0">
                <a:solidFill>
                  <a:schemeClr val="accent5">
                    <a:lumMod val="50000"/>
                  </a:schemeClr>
                </a:solidFill>
                <a:latin typeface="Century Gothic" panose="020F0302020204030204"/>
              </a:rPr>
              <a:t> or </a:t>
            </a:r>
            <a:r>
              <a:rPr lang="fr-FR" sz="1200" dirty="0" err="1">
                <a:solidFill>
                  <a:schemeClr val="accent5">
                    <a:lumMod val="50000"/>
                  </a:schemeClr>
                </a:solidFill>
                <a:latin typeface="Century Gothic" panose="020F0302020204030204"/>
              </a:rPr>
              <a:t>something</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that</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happens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everyday</a:t>
            </a:r>
            <a:r>
              <a:rPr lang="fr-FR" sz="120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5" name="Rounded Rectangle 1">
            <a:extLst>
              <a:ext uri="{FF2B5EF4-FFF2-40B4-BE49-F238E27FC236}">
                <a16:creationId xmlns:a16="http://schemas.microsoft.com/office/drawing/2014/main" id="{0362F865-3778-4890-92BD-7410936CD222}"/>
              </a:ext>
            </a:extLst>
          </p:cNvPr>
          <p:cNvSpPr/>
          <p:nvPr/>
        </p:nvSpPr>
        <p:spPr>
          <a:xfrm>
            <a:off x="7269340" y="517150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México</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 country</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famous</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for the Day of the Dead.</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6" name="Rounded Rectangle 1">
            <a:extLst>
              <a:ext uri="{FF2B5EF4-FFF2-40B4-BE49-F238E27FC236}">
                <a16:creationId xmlns:a16="http://schemas.microsoft.com/office/drawing/2014/main" id="{8094EFAF-ECB1-46EA-B3E7-32D4CDC936F3}"/>
              </a:ext>
            </a:extLst>
          </p:cNvPr>
          <p:cNvSpPr/>
          <p:nvPr/>
        </p:nvSpPr>
        <p:spPr>
          <a:xfrm>
            <a:off x="2655835" y="5171501"/>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la </a:t>
            </a:r>
            <a:r>
              <a:rPr lang="fr-FR" sz="1600" b="1" dirty="0" err="1">
                <a:solidFill>
                  <a:schemeClr val="accent5">
                    <a:lumMod val="50000"/>
                  </a:schemeClr>
                </a:solidFill>
                <a:latin typeface="Century Gothic" panose="020F0302020204030204"/>
              </a:rPr>
              <a:t>escritora</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woman</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that</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writes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books.</a:t>
            </a:r>
          </a:p>
        </p:txBody>
      </p:sp>
      <p:sp>
        <p:nvSpPr>
          <p:cNvPr id="47" name="Rounded Rectangle 1">
            <a:extLst>
              <a:ext uri="{FF2B5EF4-FFF2-40B4-BE49-F238E27FC236}">
                <a16:creationId xmlns:a16="http://schemas.microsoft.com/office/drawing/2014/main" id="{B85E4F20-6510-48AE-B48B-F2A83D7F141D}"/>
              </a:ext>
            </a:extLst>
          </p:cNvPr>
          <p:cNvSpPr/>
          <p:nvPr/>
        </p:nvSpPr>
        <p:spPr>
          <a:xfrm>
            <a:off x="4962588" y="5171501"/>
            <a:ext cx="2136698"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noProof="0" dirty="0" err="1">
                <a:solidFill>
                  <a:schemeClr val="accent5">
                    <a:lumMod val="50000"/>
                  </a:schemeClr>
                </a:solidFill>
                <a:latin typeface="Century Gothic" panose="020F0302020204030204"/>
              </a:rPr>
              <a:t>eras</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Like</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eres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but in the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past</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48" name="Rounded Rectangle 1">
            <a:extLst>
              <a:ext uri="{FF2B5EF4-FFF2-40B4-BE49-F238E27FC236}">
                <a16:creationId xmlns:a16="http://schemas.microsoft.com/office/drawing/2014/main" id="{E8D71753-A800-4D78-BB5F-E2DF3B8B38C8}"/>
              </a:ext>
            </a:extLst>
          </p:cNvPr>
          <p:cNvSpPr/>
          <p:nvPr/>
        </p:nvSpPr>
        <p:spPr>
          <a:xfrm>
            <a:off x="327935" y="5171501"/>
            <a:ext cx="2159113"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el </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transporte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An </a:t>
            </a:r>
            <a:r>
              <a:rPr lang="fr-FR" sz="1200" dirty="0" err="1">
                <a:solidFill>
                  <a:schemeClr val="accent5">
                    <a:lumMod val="50000"/>
                  </a:schemeClr>
                </a:solidFill>
                <a:latin typeface="Century Gothic" panose="020F0302020204030204"/>
              </a:rPr>
              <a:t>example</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is</a:t>
            </a:r>
            <a:r>
              <a:rPr lang="fr-FR" sz="1200" dirty="0">
                <a:solidFill>
                  <a:schemeClr val="accent5">
                    <a:lumMod val="50000"/>
                  </a:schemeClr>
                </a:solidFill>
                <a:latin typeface="Century Gothic" panose="020F0302020204030204"/>
              </a:rPr>
              <a:t> the </a:t>
            </a:r>
            <a:r>
              <a:rPr lang="fr-FR" sz="1200" dirty="0" err="1">
                <a:solidFill>
                  <a:schemeClr val="accent5">
                    <a:lumMod val="50000"/>
                  </a:schemeClr>
                </a:solidFill>
                <a:latin typeface="Century Gothic" panose="020F0302020204030204"/>
              </a:rPr>
              <a:t>metro</a:t>
            </a:r>
            <a:r>
              <a:rPr lang="fr-FR" sz="1200" dirty="0">
                <a:solidFill>
                  <a:schemeClr val="accent5">
                    <a:lumMod val="50000"/>
                  </a:schemeClr>
                </a:solidFill>
                <a:latin typeface="Century Gothic" panose="020F0302020204030204"/>
              </a:rPr>
              <a:t>, or the train.</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9" name="Rounded Rectangle 1">
            <a:extLst>
              <a:ext uri="{FF2B5EF4-FFF2-40B4-BE49-F238E27FC236}">
                <a16:creationId xmlns:a16="http://schemas.microsoft.com/office/drawing/2014/main" id="{2BF1877C-B127-4B7B-87C4-22004E82F962}"/>
              </a:ext>
            </a:extLst>
          </p:cNvPr>
          <p:cNvSpPr/>
          <p:nvPr/>
        </p:nvSpPr>
        <p:spPr>
          <a:xfrm>
            <a:off x="9568188" y="517150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popular</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describes</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something</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that</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 lot of people like.</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848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6">
            <a:extLst>
              <a:ext uri="{FF2B5EF4-FFF2-40B4-BE49-F238E27FC236}">
                <a16:creationId xmlns:a16="http://schemas.microsoft.com/office/drawing/2014/main" id="{EF5B63CC-92AF-DA47-9EA9-639452D06D63}"/>
              </a:ext>
            </a:extLst>
          </p:cNvPr>
          <p:cNvSpPr/>
          <p:nvPr/>
        </p:nvSpPr>
        <p:spPr>
          <a:xfrm>
            <a:off x="10639168" y="249870"/>
            <a:ext cx="1270752" cy="399600"/>
          </a:xfrm>
          <a:prstGeom prst="roundRect">
            <a:avLst/>
          </a:prstGeom>
          <a:solidFill>
            <a:schemeClr val="accent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
            <a:extLst>
              <a:ext uri="{FF2B5EF4-FFF2-40B4-BE49-F238E27FC236}">
                <a16:creationId xmlns:a16="http://schemas.microsoft.com/office/drawing/2014/main" id="{E477AEEF-5AA1-9F43-8B57-A0A9E6582C2F}"/>
              </a:ext>
            </a:extLst>
          </p:cNvPr>
          <p:cNvSpPr/>
          <p:nvPr/>
        </p:nvSpPr>
        <p:spPr>
          <a:xfrm>
            <a:off x="7331733" y="2582530"/>
            <a:ext cx="2136700" cy="104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solidFill>
                  <a:schemeClr val="accent5">
                    <a:lumMod val="50000"/>
                  </a:schemeClr>
                </a:solidFill>
                <a:latin typeface="Century Gothic" panose="020F0302020204030204"/>
              </a:rPr>
              <a:t>moderno</a:t>
            </a:r>
            <a:r>
              <a:rPr lang="fr-FR" sz="1600" b="1" dirty="0">
                <a:solidFill>
                  <a:schemeClr val="accent5">
                    <a:lumMod val="50000"/>
                  </a:schemeClr>
                </a:solidFill>
                <a:latin typeface="Century Gothic" panose="020F0302020204030204"/>
              </a:rPr>
              <a:t>, </a:t>
            </a:r>
            <a:r>
              <a:rPr lang="fr-FR" sz="1600" b="1" dirty="0" err="1">
                <a:solidFill>
                  <a:schemeClr val="accent5">
                    <a:lumMod val="50000"/>
                  </a:schemeClr>
                </a:solidFill>
                <a:latin typeface="Century Gothic" panose="020F0302020204030204"/>
              </a:rPr>
              <a:t>moderna</a:t>
            </a:r>
            <a:endParaRPr lang="fr-FR" sz="1600" b="1" dirty="0">
              <a:solidFill>
                <a:schemeClr val="accent5">
                  <a:lumMod val="50000"/>
                </a:schemeClr>
              </a:solidFill>
              <a:latin typeface="Century Gothic" panose="020F0302020204030204"/>
            </a:endParaRPr>
          </a:p>
          <a:p>
            <a:pPr lvl="0" algn="ctr">
              <a:defRPr/>
            </a:pPr>
            <a:r>
              <a:rPr lang="fr-FR" sz="1200" dirty="0">
                <a:solidFill>
                  <a:schemeClr val="accent5">
                    <a:lumMod val="50000"/>
                  </a:schemeClr>
                </a:solidFill>
                <a:latin typeface="Century Gothic" panose="020B0502020202020204" pitchFamily="34" charset="0"/>
              </a:rPr>
              <a:t>Otra palabra para </a:t>
            </a:r>
            <a:r>
              <a:rPr lang="fr-FR" sz="1200" dirty="0" err="1">
                <a:solidFill>
                  <a:schemeClr val="accent5">
                    <a:lumMod val="50000"/>
                  </a:schemeClr>
                </a:solidFill>
                <a:latin typeface="Century Gothic" panose="020B0502020202020204" pitchFamily="34" charset="0"/>
              </a:rPr>
              <a:t>describir</a:t>
            </a:r>
            <a:r>
              <a:rPr lang="fr-FR" sz="1200" dirty="0">
                <a:solidFill>
                  <a:schemeClr val="accent5">
                    <a:lumMod val="50000"/>
                  </a:schemeClr>
                </a:solidFill>
                <a:latin typeface="Century Gothic" panose="020B0502020202020204" pitchFamily="34" charset="0"/>
              </a:rPr>
              <a:t> </a:t>
            </a:r>
            <a:r>
              <a:rPr lang="fr-FR" sz="1200" dirty="0" err="1">
                <a:solidFill>
                  <a:schemeClr val="accent5">
                    <a:lumMod val="50000"/>
                  </a:schemeClr>
                </a:solidFill>
                <a:latin typeface="Century Gothic" panose="020B0502020202020204" pitchFamily="34" charset="0"/>
              </a:rPr>
              <a:t>algo</a:t>
            </a:r>
            <a:r>
              <a:rPr lang="fr-FR" sz="1200" dirty="0">
                <a:solidFill>
                  <a:schemeClr val="accent5">
                    <a:lumMod val="50000"/>
                  </a:schemeClr>
                </a:solidFill>
                <a:latin typeface="Century Gothic" panose="020B0502020202020204" pitchFamily="34" charset="0"/>
              </a:rPr>
              <a:t> que es </a:t>
            </a:r>
            <a:r>
              <a:rPr lang="fr-FR" sz="1200" dirty="0" err="1">
                <a:solidFill>
                  <a:schemeClr val="accent5">
                    <a:lumMod val="50000"/>
                  </a:schemeClr>
                </a:solidFill>
                <a:latin typeface="Century Gothic" panose="020B0502020202020204" pitchFamily="34" charset="0"/>
              </a:rPr>
              <a:t>nuevo</a:t>
            </a:r>
            <a:r>
              <a:rPr lang="fr-FR" sz="1200" dirty="0">
                <a:solidFill>
                  <a:schemeClr val="accent5">
                    <a:lumMod val="50000"/>
                  </a:schemeClr>
                </a:solidFill>
                <a:latin typeface="Century Gothic" panose="020B0502020202020204" pitchFamily="34" charset="0"/>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8" name="Rounded Rectangle 1">
            <a:extLst>
              <a:ext uri="{FF2B5EF4-FFF2-40B4-BE49-F238E27FC236}">
                <a16:creationId xmlns:a16="http://schemas.microsoft.com/office/drawing/2014/main" id="{A670AB96-92FB-9449-AFD2-78FB699B8EA6}"/>
              </a:ext>
            </a:extLst>
          </p:cNvPr>
          <p:cNvSpPr/>
          <p:nvPr/>
        </p:nvSpPr>
        <p:spPr>
          <a:xfrm>
            <a:off x="5024981" y="2582530"/>
            <a:ext cx="2136701"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el </a:t>
            </a:r>
            <a:r>
              <a:rPr lang="fr-FR" sz="1600" b="1" dirty="0" err="1">
                <a:solidFill>
                  <a:schemeClr val="accent5">
                    <a:lumMod val="50000"/>
                  </a:schemeClr>
                </a:solidFill>
                <a:latin typeface="Century Gothic" panose="020F0302020204030204"/>
              </a:rPr>
              <a:t>dueño</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E</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sta</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palabra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describe</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una</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persona que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tiene</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algo</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una</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casa, un coche,</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un bar...</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9" name="Rounded Rectangle 1">
            <a:extLst>
              <a:ext uri="{FF2B5EF4-FFF2-40B4-BE49-F238E27FC236}">
                <a16:creationId xmlns:a16="http://schemas.microsoft.com/office/drawing/2014/main" id="{CE4BD2F1-F05E-2D41-9B85-55190C0C357D}"/>
              </a:ext>
            </a:extLst>
          </p:cNvPr>
          <p:cNvSpPr/>
          <p:nvPr/>
        </p:nvSpPr>
        <p:spPr>
          <a:xfrm>
            <a:off x="390328" y="258253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el </a:t>
            </a:r>
            <a:r>
              <a:rPr lang="fr-FR" sz="1600" b="1" dirty="0" err="1">
                <a:solidFill>
                  <a:schemeClr val="accent5">
                    <a:lumMod val="50000"/>
                  </a:schemeClr>
                </a:solidFill>
                <a:latin typeface="Century Gothic" panose="020F0302020204030204"/>
              </a:rPr>
              <a:t>hambre</a:t>
            </a:r>
            <a:endParaRPr lang="fr-FR" sz="1200" dirty="0">
              <a:solidFill>
                <a:schemeClr val="accent5">
                  <a:lumMod val="50000"/>
                </a:scheme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La </a:t>
            </a:r>
            <a:r>
              <a:rPr lang="fr-FR" sz="1200" dirty="0" err="1">
                <a:solidFill>
                  <a:schemeClr val="accent5">
                    <a:lumMod val="50000"/>
                  </a:schemeClr>
                </a:solidFill>
                <a:latin typeface="Century Gothic" panose="020F0302020204030204"/>
              </a:rPr>
              <a:t>tienes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cuando</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necesitas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comer</a:t>
            </a:r>
            <a:r>
              <a:rPr lang="fr-FR" sz="1200" dirty="0">
                <a:solidFill>
                  <a:schemeClr val="accent5">
                    <a:lumMod val="50000"/>
                  </a:schemeClr>
                </a:solidFill>
                <a:latin typeface="Century Gothic" panose="020F0302020204030204"/>
              </a:rPr>
              <a:t>.</a:t>
            </a:r>
            <a:endParaRPr lang="fr-FR" sz="1600" dirty="0">
              <a:solidFill>
                <a:schemeClr val="accent5">
                  <a:lumMod val="50000"/>
                </a:schemeClr>
              </a:solidFill>
              <a:latin typeface="Century Gothic" panose="020F0302020204030204"/>
            </a:endParaRPr>
          </a:p>
        </p:txBody>
      </p:sp>
      <p:sp>
        <p:nvSpPr>
          <p:cNvPr id="30" name="Rounded Rectangle 1">
            <a:extLst>
              <a:ext uri="{FF2B5EF4-FFF2-40B4-BE49-F238E27FC236}">
                <a16:creationId xmlns:a16="http://schemas.microsoft.com/office/drawing/2014/main" id="{472C5DC6-DAA4-144E-8B92-84DAE9B3E3DC}"/>
              </a:ext>
            </a:extLst>
          </p:cNvPr>
          <p:cNvSpPr/>
          <p:nvPr/>
        </p:nvSpPr>
        <p:spPr>
          <a:xfrm>
            <a:off x="2718227" y="2582530"/>
            <a:ext cx="2136700"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600" b="1" noProof="0" dirty="0" err="1">
                <a:solidFill>
                  <a:schemeClr val="accent5">
                    <a:lumMod val="50000"/>
                  </a:schemeClr>
                </a:solidFill>
                <a:latin typeface="Century Gothic" panose="020F0302020204030204"/>
              </a:rPr>
              <a:t>único</a:t>
            </a:r>
            <a:r>
              <a:rPr lang="fr-FR" sz="1600" b="1" noProof="0" dirty="0">
                <a:solidFill>
                  <a:schemeClr val="accent5">
                    <a:lumMod val="50000"/>
                  </a:schemeClr>
                </a:solidFill>
                <a:latin typeface="Century Gothic" panose="020F0302020204030204"/>
              </a:rPr>
              <a:t>, </a:t>
            </a:r>
            <a:r>
              <a:rPr lang="fr-FR" sz="1600" b="1" noProof="0" dirty="0" err="1">
                <a:solidFill>
                  <a:schemeClr val="accent5">
                    <a:lumMod val="50000"/>
                  </a:schemeClr>
                </a:solidFill>
                <a:latin typeface="Century Gothic" panose="020F0302020204030204"/>
              </a:rPr>
              <a:t>única</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latin typeface="Century Gothic" panose="020F0302020204030204"/>
              </a:rPr>
              <a:t>Cuando solo </a:t>
            </a:r>
            <a:r>
              <a:rPr lang="fr-FR" sz="1200" noProof="0" dirty="0" err="1">
                <a:solidFill>
                  <a:schemeClr val="accent5">
                    <a:lumMod val="50000"/>
                  </a:schemeClr>
                </a:solidFill>
                <a:latin typeface="Century Gothic" panose="020F0302020204030204"/>
              </a:rPr>
              <a:t>hay</a:t>
            </a:r>
            <a:r>
              <a:rPr lang="fr-FR" sz="1200" noProof="0" dirty="0">
                <a:solidFill>
                  <a:schemeClr val="accent5">
                    <a:lumMod val="50000"/>
                  </a:schemeClr>
                </a:solidFill>
                <a:latin typeface="Century Gothic" panose="020F0302020204030204"/>
              </a:rPr>
              <a:t> </a:t>
            </a:r>
            <a:r>
              <a:rPr lang="fr-FR" sz="1200" noProof="0" dirty="0" err="1">
                <a:solidFill>
                  <a:schemeClr val="accent5">
                    <a:lumMod val="50000"/>
                  </a:schemeClr>
                </a:solidFill>
                <a:latin typeface="Century Gothic" panose="020F0302020204030204"/>
              </a:rPr>
              <a:t>uno</a:t>
            </a:r>
            <a:r>
              <a:rPr lang="fr-FR" sz="1200" noProof="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1" name="Rounded Rectangle 1">
            <a:extLst>
              <a:ext uri="{FF2B5EF4-FFF2-40B4-BE49-F238E27FC236}">
                <a16:creationId xmlns:a16="http://schemas.microsoft.com/office/drawing/2014/main" id="{8F48F77C-C7A9-3443-A058-51BEC2B8C1C4}"/>
              </a:ext>
            </a:extLst>
          </p:cNvPr>
          <p:cNvSpPr/>
          <p:nvPr/>
        </p:nvSpPr>
        <p:spPr>
          <a:xfrm>
            <a:off x="9633212" y="258253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la</a:t>
            </a:r>
            <a:r>
              <a:rPr kumimoji="0" lang="fr-FR" sz="16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talla</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Cuando </a:t>
            </a:r>
            <a:r>
              <a:rPr lang="fr-FR" sz="1200" dirty="0" err="1">
                <a:solidFill>
                  <a:schemeClr val="accent5">
                    <a:lumMod val="50000"/>
                  </a:schemeClr>
                </a:solidFill>
                <a:latin typeface="Century Gothic" panose="020F0302020204030204"/>
              </a:rPr>
              <a:t>compras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ropa</a:t>
            </a:r>
            <a:r>
              <a:rPr lang="fr-FR" sz="1200" dirty="0">
                <a:solidFill>
                  <a:schemeClr val="accent5">
                    <a:lumMod val="50000"/>
                  </a:schemeClr>
                </a:solidFill>
                <a:latin typeface="Century Gothic" panose="020F0302020204030204"/>
              </a:rPr>
              <a:t> miras </a:t>
            </a:r>
            <a:r>
              <a:rPr lang="fr-FR" sz="1200" dirty="0" err="1">
                <a:solidFill>
                  <a:schemeClr val="accent5">
                    <a:lumMod val="50000"/>
                  </a:schemeClr>
                </a:solidFill>
                <a:latin typeface="Century Gothic" panose="020F0302020204030204"/>
              </a:rPr>
              <a:t>esta</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información</a:t>
            </a:r>
            <a:r>
              <a:rPr lang="fr-FR" sz="1200" dirty="0">
                <a:solidFill>
                  <a:schemeClr val="accent5">
                    <a:lumMod val="50000"/>
                  </a:schemeClr>
                </a:solidFill>
                <a:latin typeface="Century Gothic" panose="020F0302020204030204"/>
              </a:rPr>
              <a:t> para </a:t>
            </a:r>
            <a:r>
              <a:rPr lang="fr-FR" sz="1200" dirty="0" err="1">
                <a:solidFill>
                  <a:schemeClr val="accent5">
                    <a:lumMod val="50000"/>
                  </a:schemeClr>
                </a:solidFill>
                <a:latin typeface="Century Gothic" panose="020F0302020204030204"/>
              </a:rPr>
              <a:t>saber</a:t>
            </a:r>
            <a:r>
              <a:rPr lang="fr-FR" sz="1200" dirty="0">
                <a:solidFill>
                  <a:schemeClr val="accent5">
                    <a:lumMod val="50000"/>
                  </a:schemeClr>
                </a:solidFill>
                <a:latin typeface="Century Gothic" panose="020F0302020204030204"/>
              </a:rPr>
              <a:t> si es grande o </a:t>
            </a:r>
            <a:r>
              <a:rPr lang="fr-FR" sz="1200" dirty="0" err="1">
                <a:solidFill>
                  <a:schemeClr val="accent5">
                    <a:lumMod val="50000"/>
                  </a:schemeClr>
                </a:solidFill>
                <a:latin typeface="Century Gothic" panose="020F0302020204030204"/>
              </a:rPr>
              <a:t>pequeña</a:t>
            </a:r>
            <a:r>
              <a:rPr lang="fr-FR" sz="120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2" name="Rounded Rectangle 1">
            <a:extLst>
              <a:ext uri="{FF2B5EF4-FFF2-40B4-BE49-F238E27FC236}">
                <a16:creationId xmlns:a16="http://schemas.microsoft.com/office/drawing/2014/main" id="{E869CF4B-14DE-0E43-935B-017699EFDED7}"/>
              </a:ext>
            </a:extLst>
          </p:cNvPr>
          <p:cNvSpPr/>
          <p:nvPr/>
        </p:nvSpPr>
        <p:spPr>
          <a:xfrm>
            <a:off x="390329" y="130537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b="1" dirty="0">
                <a:solidFill>
                  <a:schemeClr val="accent5">
                    <a:lumMod val="50000"/>
                  </a:schemeClr>
                </a:solidFill>
                <a:latin typeface="Century Gothic" panose="020F0302020204030204"/>
              </a:rPr>
              <a:t>la </a:t>
            </a:r>
            <a:r>
              <a:rPr lang="fr-FR" sz="1600" b="1" dirty="0" err="1">
                <a:solidFill>
                  <a:schemeClr val="accent5">
                    <a:lumMod val="50000"/>
                  </a:schemeClr>
                </a:solidFill>
                <a:latin typeface="Century Gothic" panose="020F0302020204030204"/>
              </a:rPr>
              <a:t>sed</a:t>
            </a:r>
            <a:endParaRPr lang="fr-FR" sz="1600" b="1" dirty="0">
              <a:solidFill>
                <a:schemeClr val="accent5">
                  <a:lumMod val="50000"/>
                </a:schemeClr>
              </a:solidFill>
              <a:latin typeface="Century Gothic" panose="020F0302020204030204"/>
            </a:endParaRPr>
          </a:p>
          <a:p>
            <a:pPr lvl="0" algn="ctr">
              <a:defRPr/>
            </a:pPr>
            <a:r>
              <a:rPr lang="fr-FR" sz="1200" dirty="0">
                <a:solidFill>
                  <a:schemeClr val="accent5">
                    <a:lumMod val="50000"/>
                  </a:schemeClr>
                </a:solidFill>
                <a:latin typeface="Century Gothic" panose="020F0302020204030204"/>
              </a:rPr>
              <a:t>La </a:t>
            </a:r>
            <a:r>
              <a:rPr lang="fr-FR" sz="1200" dirty="0" err="1">
                <a:solidFill>
                  <a:schemeClr val="accent5">
                    <a:lumMod val="50000"/>
                  </a:schemeClr>
                </a:solidFill>
                <a:latin typeface="Century Gothic" panose="020F0302020204030204"/>
              </a:rPr>
              <a:t>tienes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cuando</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necesitas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beber</a:t>
            </a:r>
            <a:r>
              <a:rPr lang="fr-FR" sz="1200" dirty="0">
                <a:solidFill>
                  <a:schemeClr val="accent5">
                    <a:lumMod val="50000"/>
                  </a:schemeClr>
                </a:solidFill>
                <a:latin typeface="Century Gothic" panose="020F0302020204030204"/>
              </a:rPr>
              <a:t>.</a:t>
            </a:r>
            <a:endParaRPr kumimoji="0" lang="fr-FR" sz="105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3" name="Rounded Rectangle 1">
            <a:extLst>
              <a:ext uri="{FF2B5EF4-FFF2-40B4-BE49-F238E27FC236}">
                <a16:creationId xmlns:a16="http://schemas.microsoft.com/office/drawing/2014/main" id="{B22F0D53-B6F6-2747-B03F-57ADE07C951D}"/>
              </a:ext>
            </a:extLst>
          </p:cNvPr>
          <p:cNvSpPr/>
          <p:nvPr/>
        </p:nvSpPr>
        <p:spPr>
          <a:xfrm>
            <a:off x="9630581" y="1305370"/>
            <a:ext cx="2136698" cy="105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gratis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Describe</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algo</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que</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lang="fr-FR" sz="1200" dirty="0">
                <a:solidFill>
                  <a:schemeClr val="accent5">
                    <a:lumMod val="50000"/>
                  </a:schemeClr>
                </a:solidFill>
                <a:latin typeface="Century Gothic" panose="020F0302020204030204"/>
              </a:rPr>
              <a:t>n</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debes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pagar</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34" name="Rounded Rectangle 1">
            <a:extLst>
              <a:ext uri="{FF2B5EF4-FFF2-40B4-BE49-F238E27FC236}">
                <a16:creationId xmlns:a16="http://schemas.microsoft.com/office/drawing/2014/main" id="{378918B5-1208-734E-8DE2-53951E3A558B}"/>
              </a:ext>
            </a:extLst>
          </p:cNvPr>
          <p:cNvSpPr/>
          <p:nvPr/>
        </p:nvSpPr>
        <p:spPr>
          <a:xfrm>
            <a:off x="2718228" y="1305370"/>
            <a:ext cx="213669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c</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ierto</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cierta</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Otra palabra para ‘</a:t>
            </a:r>
            <a:r>
              <a:rPr lang="fr-FR" sz="1200" dirty="0" err="1">
                <a:solidFill>
                  <a:schemeClr val="accent5">
                    <a:lumMod val="50000"/>
                  </a:schemeClr>
                </a:solidFill>
                <a:latin typeface="Century Gothic" panose="020F0302020204030204"/>
              </a:rPr>
              <a:t>verdadero</a:t>
            </a:r>
            <a:r>
              <a:rPr lang="fr-FR" sz="120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5" name="Rounded Rectangle 1">
            <a:extLst>
              <a:ext uri="{FF2B5EF4-FFF2-40B4-BE49-F238E27FC236}">
                <a16:creationId xmlns:a16="http://schemas.microsoft.com/office/drawing/2014/main" id="{FB9381A7-0729-FF42-A419-6C7D8D1AD1FC}"/>
              </a:ext>
            </a:extLst>
          </p:cNvPr>
          <p:cNvSpPr/>
          <p:nvPr/>
        </p:nvSpPr>
        <p:spPr>
          <a:xfrm>
            <a:off x="5027618" y="130537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el </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restaurante</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Vas a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ese</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sitio</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fr-FR" sz="1200" dirty="0">
                <a:solidFill>
                  <a:schemeClr val="accent5">
                    <a:lumMod val="50000"/>
                  </a:schemeClr>
                </a:solidFill>
                <a:latin typeface="Century Gothic" panose="020F0302020204030204"/>
              </a:rPr>
              <a:t>para </a:t>
            </a:r>
            <a:r>
              <a:rPr lang="fr-FR" sz="1200" dirty="0" err="1">
                <a:solidFill>
                  <a:schemeClr val="accent5">
                    <a:lumMod val="50000"/>
                  </a:schemeClr>
                </a:solidFill>
                <a:latin typeface="Century Gothic" panose="020F0302020204030204"/>
              </a:rPr>
              <a:t>cenar</a:t>
            </a:r>
            <a:r>
              <a:rPr lang="fr-FR" sz="1200" dirty="0">
                <a:solidFill>
                  <a:schemeClr val="accent5">
                    <a:lumMod val="50000"/>
                  </a:schemeClr>
                </a:solidFill>
                <a:latin typeface="Century Gothic" panose="020F0302020204030204"/>
              </a:rPr>
              <a:t> con tu </a:t>
            </a:r>
            <a:r>
              <a:rPr lang="fr-FR" sz="1200" dirty="0" err="1">
                <a:solidFill>
                  <a:schemeClr val="accent5">
                    <a:lumMod val="50000"/>
                  </a:schemeClr>
                </a:solidFill>
                <a:latin typeface="Century Gothic" panose="020F0302020204030204"/>
              </a:rPr>
              <a:t>familia</a:t>
            </a:r>
            <a:r>
              <a:rPr lang="fr-FR" sz="1200" dirty="0">
                <a:solidFill>
                  <a:schemeClr val="accent5">
                    <a:lumMod val="50000"/>
                  </a:schemeClr>
                </a:solidFill>
                <a:latin typeface="Century Gothic" panose="020F0302020204030204"/>
              </a:rPr>
              <a:t> o amigos.</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6" name="Rounded Rectangle 1">
            <a:extLst>
              <a:ext uri="{FF2B5EF4-FFF2-40B4-BE49-F238E27FC236}">
                <a16:creationId xmlns:a16="http://schemas.microsoft.com/office/drawing/2014/main" id="{59FB27A9-E248-0A4F-BBC5-5522B3117EA8}"/>
              </a:ext>
            </a:extLst>
          </p:cNvPr>
          <p:cNvSpPr/>
          <p:nvPr/>
        </p:nvSpPr>
        <p:spPr>
          <a:xfrm>
            <a:off x="7331733" y="1305370"/>
            <a:ext cx="2136701" cy="10451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la </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cola</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Cuando </a:t>
            </a:r>
            <a:r>
              <a:rPr lang="fr-FR" sz="1200" dirty="0" err="1">
                <a:solidFill>
                  <a:schemeClr val="accent5">
                    <a:lumMod val="50000"/>
                  </a:schemeClr>
                </a:solidFill>
                <a:latin typeface="Century Gothic" panose="020F0302020204030204"/>
              </a:rPr>
              <a:t>esperas</a:t>
            </a:r>
            <a:r>
              <a:rPr lang="fr-FR" sz="1200" dirty="0">
                <a:solidFill>
                  <a:schemeClr val="accent5">
                    <a:lumMod val="50000"/>
                  </a:schemeClr>
                </a:solidFill>
                <a:latin typeface="Century Gothic" panose="020F0302020204030204"/>
              </a:rPr>
              <a:t> con </a:t>
            </a:r>
            <a:r>
              <a:rPr lang="fr-FR" sz="1200" dirty="0" err="1">
                <a:solidFill>
                  <a:schemeClr val="accent5">
                    <a:lumMod val="50000"/>
                  </a:schemeClr>
                </a:solidFill>
                <a:latin typeface="Century Gothic" panose="020F0302020204030204"/>
              </a:rPr>
              <a:t>otras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personas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una</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detrás</a:t>
            </a:r>
            <a:r>
              <a:rPr lang="fr-FR" sz="1200" dirty="0">
                <a:solidFill>
                  <a:schemeClr val="accent5">
                    <a:lumMod val="50000"/>
                  </a:schemeClr>
                </a:solidFill>
                <a:latin typeface="Century Gothic" panose="020F0302020204030204"/>
              </a:rPr>
              <a:t> de la </a:t>
            </a:r>
            <a:r>
              <a:rPr lang="fr-FR" sz="1200" dirty="0" err="1">
                <a:solidFill>
                  <a:schemeClr val="accent5">
                    <a:lumMod val="50000"/>
                  </a:schemeClr>
                </a:solidFill>
                <a:latin typeface="Century Gothic" panose="020F0302020204030204"/>
              </a:rPr>
              <a:t>otra</a:t>
            </a:r>
            <a:r>
              <a:rPr lang="fr-FR" sz="120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7" name="Rounded Rectangle 1">
            <a:extLst>
              <a:ext uri="{FF2B5EF4-FFF2-40B4-BE49-F238E27FC236}">
                <a16:creationId xmlns:a16="http://schemas.microsoft.com/office/drawing/2014/main" id="{DE600261-43D3-A24F-84AB-4E38CF7DFDE6}"/>
              </a:ext>
            </a:extLst>
          </p:cNvPr>
          <p:cNvSpPr/>
          <p:nvPr/>
        </p:nvSpPr>
        <p:spPr>
          <a:xfrm>
            <a:off x="9633212" y="382001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solidFill>
                  <a:schemeClr val="accent5">
                    <a:lumMod val="50000"/>
                  </a:schemeClr>
                </a:solidFill>
                <a:latin typeface="Century Gothic" panose="020F0302020204030204"/>
              </a:rPr>
              <a:t>optimista</a:t>
            </a:r>
            <a:endParaRPr lang="fr-FR" sz="1600" b="1" dirty="0">
              <a:solidFill>
                <a:schemeClr val="accent5">
                  <a:lumMod val="50000"/>
                </a:schemeClr>
              </a:solidFill>
              <a:latin typeface="Century Gothic" panose="020F0302020204030204"/>
            </a:endParaRPr>
          </a:p>
          <a:p>
            <a:pPr lvl="0" algn="ctr">
              <a:defRPr/>
            </a:pPr>
            <a:r>
              <a:rPr lang="fr-FR" sz="1200" dirty="0">
                <a:solidFill>
                  <a:schemeClr val="accent5">
                    <a:lumMod val="50000"/>
                  </a:schemeClr>
                </a:solidFill>
                <a:latin typeface="Century Gothic" panose="020F0302020204030204"/>
              </a:rPr>
              <a:t>Una persona con mucha </a:t>
            </a:r>
            <a:r>
              <a:rPr lang="fr-FR" sz="1200" dirty="0" err="1">
                <a:solidFill>
                  <a:schemeClr val="accent5">
                    <a:lumMod val="50000"/>
                  </a:schemeClr>
                </a:solidFill>
                <a:latin typeface="Century Gothic" panose="020F0302020204030204"/>
              </a:rPr>
              <a:t>esperanza</a:t>
            </a:r>
            <a:r>
              <a:rPr lang="fr-FR" sz="1200" dirty="0">
                <a:solidFill>
                  <a:schemeClr val="accent5">
                    <a:lumMod val="50000"/>
                  </a:schemeClr>
                </a:solidFill>
                <a:latin typeface="Century Gothic" panose="020F0302020204030204"/>
              </a:rPr>
              <a:t>, Ve el </a:t>
            </a:r>
            <a:r>
              <a:rPr lang="fr-FR" sz="1200" dirty="0" err="1">
                <a:solidFill>
                  <a:schemeClr val="accent5">
                    <a:lumMod val="50000"/>
                  </a:schemeClr>
                </a:solidFill>
                <a:latin typeface="Century Gothic" panose="020F0302020204030204"/>
              </a:rPr>
              <a:t>vaso</a:t>
            </a:r>
            <a:r>
              <a:rPr lang="fr-FR" sz="1200" dirty="0">
                <a:solidFill>
                  <a:schemeClr val="accent5">
                    <a:lumMod val="50000"/>
                  </a:schemeClr>
                </a:solidFill>
                <a:latin typeface="Century Gothic" panose="020F0302020204030204"/>
              </a:rPr>
              <a:t> medio* </a:t>
            </a:r>
            <a:r>
              <a:rPr lang="fr-FR" sz="1200" dirty="0" err="1">
                <a:solidFill>
                  <a:schemeClr val="accent5">
                    <a:lumMod val="50000"/>
                  </a:schemeClr>
                </a:solidFill>
                <a:latin typeface="Century Gothic" panose="020F0302020204030204"/>
              </a:rPr>
              <a:t>lleno</a:t>
            </a:r>
            <a:r>
              <a:rPr lang="fr-FR" sz="1200" dirty="0">
                <a:solidFill>
                  <a:schemeClr val="accent5">
                    <a:lumMod val="50000"/>
                  </a:schemeClr>
                </a:solidFill>
                <a:latin typeface="Century Gothic" panose="020F0302020204030204"/>
              </a:rPr>
              <a:t>.</a:t>
            </a:r>
          </a:p>
          <a:p>
            <a:pPr lvl="0" algn="ctr">
              <a:defRPr/>
            </a:pPr>
            <a:r>
              <a:rPr lang="fr-FR" sz="1200" i="1" dirty="0">
                <a:solidFill>
                  <a:schemeClr val="accent5">
                    <a:lumMod val="50000"/>
                  </a:schemeClr>
                </a:solidFill>
                <a:latin typeface="Century Gothic" panose="020F0302020204030204"/>
              </a:rPr>
              <a:t>*</a:t>
            </a:r>
            <a:r>
              <a:rPr lang="fr-FR" sz="1200" i="1" dirty="0" err="1">
                <a:solidFill>
                  <a:schemeClr val="accent5">
                    <a:lumMod val="50000"/>
                  </a:schemeClr>
                </a:solidFill>
                <a:latin typeface="Century Gothic" panose="020F0302020204030204"/>
              </a:rPr>
              <a:t>half</a:t>
            </a:r>
            <a:endParaRPr lang="fr-FR" sz="1200" i="1" dirty="0">
              <a:solidFill>
                <a:schemeClr val="accent5">
                  <a:lumMod val="50000"/>
                </a:schemeClr>
              </a:solidFill>
              <a:latin typeface="Century Gothic" panose="020F0302020204030204"/>
            </a:endParaRPr>
          </a:p>
        </p:txBody>
      </p:sp>
      <p:sp>
        <p:nvSpPr>
          <p:cNvPr id="38" name="Rounded Rectangle 1">
            <a:extLst>
              <a:ext uri="{FF2B5EF4-FFF2-40B4-BE49-F238E27FC236}">
                <a16:creationId xmlns:a16="http://schemas.microsoft.com/office/drawing/2014/main" id="{1CA49D05-F349-EC47-947A-BC2891C20E04}"/>
              </a:ext>
            </a:extLst>
          </p:cNvPr>
          <p:cNvSpPr/>
          <p:nvPr/>
        </p:nvSpPr>
        <p:spPr>
          <a:xfrm>
            <a:off x="2718230" y="382001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m</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aravilloso</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maravillosa</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Otra palabra para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genial</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lang="fr-FR" sz="120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9" name="Rounded Rectangle 1">
            <a:extLst>
              <a:ext uri="{FF2B5EF4-FFF2-40B4-BE49-F238E27FC236}">
                <a16:creationId xmlns:a16="http://schemas.microsoft.com/office/drawing/2014/main" id="{8BFF2817-708D-3F4F-86B4-09574C2FA77E}"/>
              </a:ext>
            </a:extLst>
          </p:cNvPr>
          <p:cNvSpPr/>
          <p:nvPr/>
        </p:nvSpPr>
        <p:spPr>
          <a:xfrm>
            <a:off x="390331" y="3820018"/>
            <a:ext cx="2159113"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el </a:t>
            </a: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recuerdo</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Algo</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que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compra</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la gente para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acordarse</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de las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vacaciones</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0" name="Rounded Rectangle 1">
            <a:extLst>
              <a:ext uri="{FF2B5EF4-FFF2-40B4-BE49-F238E27FC236}">
                <a16:creationId xmlns:a16="http://schemas.microsoft.com/office/drawing/2014/main" id="{D62C23B0-AEE0-F94E-8BB7-FEADFE3FFCBB}"/>
              </a:ext>
            </a:extLst>
          </p:cNvPr>
          <p:cNvSpPr/>
          <p:nvPr/>
        </p:nvSpPr>
        <p:spPr>
          <a:xfrm>
            <a:off x="5024982" y="382001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el </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aire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solidFill>
                  <a:schemeClr val="accent5">
                    <a:lumMod val="50000"/>
                  </a:schemeClr>
                </a:solidFill>
                <a:latin typeface="Century Gothic" panose="020F0302020204030204"/>
              </a:rPr>
              <a:t>Donde</a:t>
            </a:r>
            <a:r>
              <a:rPr lang="fr-FR" sz="1200" dirty="0">
                <a:solidFill>
                  <a:schemeClr val="accent5">
                    <a:lumMod val="50000"/>
                  </a:schemeClr>
                </a:solidFill>
                <a:latin typeface="Century Gothic" panose="020F0302020204030204"/>
              </a:rPr>
              <a:t> los </a:t>
            </a:r>
            <a:r>
              <a:rPr lang="fr-FR" sz="1200" dirty="0" err="1">
                <a:solidFill>
                  <a:schemeClr val="accent5">
                    <a:lumMod val="50000"/>
                  </a:schemeClr>
                </a:solidFill>
                <a:latin typeface="Century Gothic" panose="020F0302020204030204"/>
              </a:rPr>
              <a:t>pájaros</a:t>
            </a:r>
            <a:r>
              <a:rPr lang="fr-FR" sz="1200" dirty="0">
                <a:solidFill>
                  <a:schemeClr val="accent5">
                    <a:lumMod val="50000"/>
                  </a:schemeClr>
                </a:solidFill>
                <a:latin typeface="Century Gothic" panose="020F0302020204030204"/>
              </a:rPr>
              <a:t> y los </a:t>
            </a:r>
            <a:r>
              <a:rPr lang="fr-FR" sz="1200" dirty="0" err="1">
                <a:solidFill>
                  <a:schemeClr val="accent5">
                    <a:lumMod val="50000"/>
                  </a:schemeClr>
                </a:solidFill>
                <a:latin typeface="Century Gothic" panose="020F0302020204030204"/>
              </a:rPr>
              <a:t>aviones</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pueden</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volar</a:t>
            </a:r>
            <a:r>
              <a:rPr lang="fr-FR" sz="1200" dirty="0">
                <a:solidFill>
                  <a:schemeClr val="accent5">
                    <a:lumMod val="50000"/>
                  </a:schemeClr>
                </a:solidFill>
                <a:latin typeface="Century Gothic" panose="020F0302020204030204"/>
              </a:rPr>
              <a:t>.</a:t>
            </a:r>
            <a:endParaRPr kumimoji="0" lang="fr-FR" sz="12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1" name="Rounded Rectangle 1">
            <a:extLst>
              <a:ext uri="{FF2B5EF4-FFF2-40B4-BE49-F238E27FC236}">
                <a16:creationId xmlns:a16="http://schemas.microsoft.com/office/drawing/2014/main" id="{5FC2520C-BC44-B649-A6A3-295D306C548C}"/>
              </a:ext>
            </a:extLst>
          </p:cNvPr>
          <p:cNvSpPr/>
          <p:nvPr/>
        </p:nvSpPr>
        <p:spPr>
          <a:xfrm>
            <a:off x="7331733" y="382001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normal</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solidFill>
                  <a:schemeClr val="accent5">
                    <a:lumMod val="50000"/>
                  </a:schemeClr>
                </a:solidFill>
                <a:latin typeface="Century Gothic" panose="020F0302020204030204"/>
              </a:rPr>
              <a:t>Describe</a:t>
            </a:r>
            <a:r>
              <a:rPr lang="fr-FR" sz="1200" dirty="0">
                <a:solidFill>
                  <a:schemeClr val="accent5">
                    <a:lumMod val="50000"/>
                  </a:schemeClr>
                </a:solidFill>
                <a:latin typeface="Century Gothic" panose="020F0302020204030204"/>
              </a:rPr>
              <a:t> a</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lgo</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que no es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raro</a:t>
            </a:r>
            <a:r>
              <a:rPr lang="fr-FR" sz="1200" dirty="0">
                <a:solidFill>
                  <a:schemeClr val="accent5">
                    <a:lumMod val="50000"/>
                  </a:schemeClr>
                </a:solidFill>
                <a:latin typeface="Century Gothic" panose="020F0302020204030204"/>
              </a:rPr>
              <a:t> o </a:t>
            </a:r>
            <a:r>
              <a:rPr lang="fr-FR" sz="1200" dirty="0" err="1">
                <a:solidFill>
                  <a:schemeClr val="accent5">
                    <a:lumMod val="50000"/>
                  </a:schemeClr>
                </a:solidFill>
                <a:latin typeface="Century Gothic" panose="020F0302020204030204"/>
              </a:rPr>
              <a:t>una</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cosa</a:t>
            </a:r>
            <a:r>
              <a:rPr lang="fr-FR" sz="1200" dirty="0">
                <a:solidFill>
                  <a:schemeClr val="accent5">
                    <a:lumMod val="50000"/>
                  </a:schemeClr>
                </a:solidFill>
                <a:latin typeface="Century Gothic" panose="020F0302020204030204"/>
              </a:rPr>
              <a:t> que </a:t>
            </a:r>
            <a:r>
              <a:rPr lang="fr-FR" sz="1200" dirty="0" err="1">
                <a:solidFill>
                  <a:schemeClr val="accent5">
                    <a:lumMod val="50000"/>
                  </a:schemeClr>
                </a:solidFill>
                <a:latin typeface="Century Gothic" panose="020F0302020204030204"/>
              </a:rPr>
              <a:t>ocurre</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cada</a:t>
            </a:r>
            <a:r>
              <a:rPr lang="fr-FR" sz="1200" dirty="0">
                <a:solidFill>
                  <a:schemeClr val="accent5">
                    <a:lumMod val="50000"/>
                  </a:schemeClr>
                </a:solidFill>
                <a:latin typeface="Century Gothic" panose="020F0302020204030204"/>
              </a:rPr>
              <a:t> </a:t>
            </a:r>
            <a:r>
              <a:rPr lang="fr-FR" sz="1200" dirty="0" err="1">
                <a:solidFill>
                  <a:schemeClr val="accent5">
                    <a:lumMod val="50000"/>
                  </a:schemeClr>
                </a:solidFill>
                <a:latin typeface="Century Gothic" panose="020F0302020204030204"/>
              </a:rPr>
              <a:t>día</a:t>
            </a:r>
            <a:r>
              <a:rPr lang="fr-FR" sz="120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2" name="Rounded Rectangle 1">
            <a:extLst>
              <a:ext uri="{FF2B5EF4-FFF2-40B4-BE49-F238E27FC236}">
                <a16:creationId xmlns:a16="http://schemas.microsoft.com/office/drawing/2014/main" id="{F4A8C216-954E-2F42-951C-22EAA7F9B35E}"/>
              </a:ext>
            </a:extLst>
          </p:cNvPr>
          <p:cNvSpPr/>
          <p:nvPr/>
        </p:nvSpPr>
        <p:spPr>
          <a:xfrm>
            <a:off x="7331733" y="510451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México</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Un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país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famoso</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por</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el </a:t>
            </a:r>
            <a:r>
              <a:rPr lang="fr-FR" sz="1200" dirty="0">
                <a:solidFill>
                  <a:schemeClr val="accent5">
                    <a:lumMod val="50000"/>
                  </a:schemeClr>
                </a:solidFill>
                <a:latin typeface="Century Gothic" panose="020F0302020204030204"/>
              </a:rPr>
              <a:t>D</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ía</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 </a:t>
            </a:r>
            <a:r>
              <a:rPr lang="fr-FR" sz="1200" dirty="0">
                <a:solidFill>
                  <a:schemeClr val="accent5">
                    <a:lumMod val="50000"/>
                  </a:schemeClr>
                </a:solidFill>
                <a:latin typeface="Century Gothic" panose="020F0302020204030204"/>
              </a:rPr>
              <a:t>M</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uertos</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3" name="Rounded Rectangle 1">
            <a:extLst>
              <a:ext uri="{FF2B5EF4-FFF2-40B4-BE49-F238E27FC236}">
                <a16:creationId xmlns:a16="http://schemas.microsoft.com/office/drawing/2014/main" id="{3A58F9C2-E317-B646-914C-A2D509E20EA7}"/>
              </a:ext>
            </a:extLst>
          </p:cNvPr>
          <p:cNvSpPr/>
          <p:nvPr/>
        </p:nvSpPr>
        <p:spPr>
          <a:xfrm>
            <a:off x="2718228" y="5104511"/>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la </a:t>
            </a:r>
            <a:r>
              <a:rPr lang="fr-FR" sz="1600" b="1" dirty="0" err="1">
                <a:solidFill>
                  <a:schemeClr val="accent5">
                    <a:lumMod val="50000"/>
                  </a:schemeClr>
                </a:solidFill>
                <a:latin typeface="Century Gothic" panose="020F0302020204030204"/>
              </a:rPr>
              <a:t>escritora</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Una</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mujer</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que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escribe</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libros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44" name="Rounded Rectangle 1">
            <a:extLst>
              <a:ext uri="{FF2B5EF4-FFF2-40B4-BE49-F238E27FC236}">
                <a16:creationId xmlns:a16="http://schemas.microsoft.com/office/drawing/2014/main" id="{3B502DD6-6BE6-E24D-BAC7-AD6BA62D42B0}"/>
              </a:ext>
            </a:extLst>
          </p:cNvPr>
          <p:cNvSpPr/>
          <p:nvPr/>
        </p:nvSpPr>
        <p:spPr>
          <a:xfrm>
            <a:off x="5024981" y="5104511"/>
            <a:ext cx="2136698"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solidFill>
                  <a:schemeClr val="accent5">
                    <a:lumMod val="50000"/>
                  </a:schemeClr>
                </a:solidFill>
                <a:latin typeface="Century Gothic" panose="020F0302020204030204"/>
              </a:rPr>
              <a:t>eras</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Como</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eres</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pero</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en el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pasado</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5" name="Rounded Rectangle 1">
            <a:extLst>
              <a:ext uri="{FF2B5EF4-FFF2-40B4-BE49-F238E27FC236}">
                <a16:creationId xmlns:a16="http://schemas.microsoft.com/office/drawing/2014/main" id="{31118680-9414-C341-8219-753EDBD31378}"/>
              </a:ext>
            </a:extLst>
          </p:cNvPr>
          <p:cNvSpPr/>
          <p:nvPr/>
        </p:nvSpPr>
        <p:spPr>
          <a:xfrm>
            <a:off x="390329" y="5104511"/>
            <a:ext cx="2159113"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accent5">
                    <a:lumMod val="50000"/>
                  </a:schemeClr>
                </a:solidFill>
                <a:latin typeface="Century Gothic" panose="020F0302020204030204"/>
              </a:rPr>
              <a:t>el </a:t>
            </a:r>
            <a:r>
              <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transporte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Un </a:t>
            </a:r>
            <a:r>
              <a:rPr lang="fr-FR" sz="1200" dirty="0" err="1">
                <a:solidFill>
                  <a:schemeClr val="accent5">
                    <a:lumMod val="50000"/>
                  </a:schemeClr>
                </a:solidFill>
                <a:latin typeface="Century Gothic" panose="020F0302020204030204"/>
              </a:rPr>
              <a:t>ejemplo</a:t>
            </a:r>
            <a:r>
              <a:rPr lang="fr-FR" sz="1200" dirty="0">
                <a:solidFill>
                  <a:schemeClr val="accent5">
                    <a:lumMod val="50000"/>
                  </a:schemeClr>
                </a:solidFill>
                <a:latin typeface="Century Gothic" panose="020F0302020204030204"/>
              </a:rPr>
              <a:t> es el </a:t>
            </a:r>
            <a:r>
              <a:rPr lang="fr-FR" sz="1200" dirty="0" err="1">
                <a:solidFill>
                  <a:schemeClr val="accent5">
                    <a:lumMod val="50000"/>
                  </a:schemeClr>
                </a:solidFill>
                <a:latin typeface="Century Gothic" panose="020F0302020204030204"/>
              </a:rPr>
              <a:t>metro</a:t>
            </a:r>
            <a:r>
              <a:rPr lang="fr-FR" sz="1200" dirty="0">
                <a:solidFill>
                  <a:schemeClr val="accent5">
                    <a:lumMod val="50000"/>
                  </a:schemeClr>
                </a:solidFill>
                <a:latin typeface="Century Gothic" panose="020F0302020204030204"/>
              </a:rPr>
              <a:t> o el </a:t>
            </a:r>
            <a:r>
              <a:rPr lang="fr-FR" sz="1200" dirty="0" err="1">
                <a:solidFill>
                  <a:schemeClr val="accent5">
                    <a:lumMod val="50000"/>
                  </a:schemeClr>
                </a:solidFill>
                <a:latin typeface="Century Gothic" panose="020F0302020204030204"/>
              </a:rPr>
              <a:t>tren</a:t>
            </a:r>
            <a:r>
              <a:rPr lang="fr-FR" sz="1200" dirty="0">
                <a:solidFill>
                  <a:schemeClr val="accent5">
                    <a:lumMod val="50000"/>
                  </a:schemeClr>
                </a:solidFill>
                <a:latin typeface="Century Gothic" panose="020F0302020204030204"/>
              </a:rPr>
              <a:t>.</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6" name="Rounded Rectangle 1">
            <a:extLst>
              <a:ext uri="{FF2B5EF4-FFF2-40B4-BE49-F238E27FC236}">
                <a16:creationId xmlns:a16="http://schemas.microsoft.com/office/drawing/2014/main" id="{44DB3817-174C-5C4A-B2FE-A328A01CC5D1}"/>
              </a:ext>
            </a:extLst>
          </p:cNvPr>
          <p:cNvSpPr/>
          <p:nvPr/>
        </p:nvSpPr>
        <p:spPr>
          <a:xfrm>
            <a:off x="9630581" y="510451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popular</a:t>
            </a:r>
            <a:endParaRPr kumimoji="0" lang="fr-FR" sz="16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latin typeface="Century Gothic" panose="020F0302020204030204"/>
              </a:rPr>
              <a:t>Un </a:t>
            </a:r>
            <a:r>
              <a:rPr lang="fr-FR" sz="1200" dirty="0" err="1">
                <a:solidFill>
                  <a:schemeClr val="accent5">
                    <a:lumMod val="50000"/>
                  </a:schemeClr>
                </a:solidFill>
                <a:latin typeface="Century Gothic" panose="020F0302020204030204"/>
              </a:rPr>
              <a:t>adjetivo</a:t>
            </a:r>
            <a:r>
              <a:rPr lang="fr-FR" sz="1200" dirty="0">
                <a:solidFill>
                  <a:schemeClr val="accent5">
                    <a:lumMod val="50000"/>
                  </a:schemeClr>
                </a:solidFill>
                <a:latin typeface="Century Gothic" panose="020F0302020204030204"/>
              </a:rPr>
              <a:t> para </a:t>
            </a:r>
            <a:r>
              <a:rPr lang="fr-FR" sz="1200" dirty="0" err="1">
                <a:solidFill>
                  <a:schemeClr val="accent5">
                    <a:lumMod val="50000"/>
                  </a:schemeClr>
                </a:solidFill>
                <a:latin typeface="Century Gothic" panose="020F0302020204030204"/>
              </a:rPr>
              <a:t>describir</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algo</a:t>
            </a:r>
            <a:r>
              <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que le</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fr-FR" sz="12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gusta</a:t>
            </a:r>
            <a:r>
              <a:rPr kumimoji="0" lang="fr-FR" sz="12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 mucha gente.</a:t>
            </a:r>
            <a:endParaRPr kumimoji="0" lang="fr-FR"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25" name="Google Shape;231;p5" descr="background rectangle">
            <a:extLst>
              <a:ext uri="{FF2B5EF4-FFF2-40B4-BE49-F238E27FC236}">
                <a16:creationId xmlns:a16="http://schemas.microsoft.com/office/drawing/2014/main" id="{3FED2456-0F35-5340-BC13-C7B1339FD78C}"/>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2" name="Title 1">
            <a:extLst>
              <a:ext uri="{FF2B5EF4-FFF2-40B4-BE49-F238E27FC236}">
                <a16:creationId xmlns:a16="http://schemas.microsoft.com/office/drawing/2014/main" id="{B8862136-B7A0-724C-B906-83DAD4EA4C36}"/>
              </a:ext>
            </a:extLst>
          </p:cNvPr>
          <p:cNvSpPr>
            <a:spLocks noGrp="1"/>
          </p:cNvSpPr>
          <p:nvPr>
            <p:ph type="title"/>
          </p:nvPr>
        </p:nvSpPr>
        <p:spPr>
          <a:xfrm>
            <a:off x="-1" y="46797"/>
            <a:ext cx="10515600" cy="1325563"/>
          </a:xfrm>
        </p:spPr>
        <p:txBody>
          <a:bodyPr>
            <a:normAutofit/>
          </a:bodyPr>
          <a:lstStyle/>
          <a:p>
            <a:r>
              <a:rPr lang="en-US" sz="3600" b="1" dirty="0">
                <a:solidFill>
                  <a:schemeClr val="bg1"/>
                </a:solidFill>
              </a:rPr>
              <a:t>Articulate! Spanish clues</a:t>
            </a:r>
          </a:p>
        </p:txBody>
      </p:sp>
    </p:spTree>
    <p:extLst>
      <p:ext uri="{BB962C8B-B14F-4D97-AF65-F5344CB8AC3E}">
        <p14:creationId xmlns:p14="http://schemas.microsoft.com/office/powerpoint/2010/main" val="178184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F2F54-F9B6-A942-AD0F-6037244E8C5B}"/>
              </a:ext>
            </a:extLst>
          </p:cNvPr>
          <p:cNvSpPr>
            <a:spLocks noGrp="1"/>
          </p:cNvSpPr>
          <p:nvPr>
            <p:ph type="title"/>
          </p:nvPr>
        </p:nvSpPr>
        <p:spPr>
          <a:xfrm>
            <a:off x="263856" y="258166"/>
            <a:ext cx="10112043" cy="837087"/>
          </a:xfrm>
        </p:spPr>
        <p:txBody>
          <a:bodyPr>
            <a:normAutofit/>
          </a:bodyPr>
          <a:lstStyle/>
          <a:p>
            <a:r>
              <a:rPr lang="es-GB" sz="2200" b="1" dirty="0"/>
              <a:t>Ahora vas a leer tres frases. En cada frase falta una palabra. ¡Es la misma palabra para las tres frases! Elige la opción correcta.</a:t>
            </a:r>
          </a:p>
        </p:txBody>
      </p:sp>
      <p:sp>
        <p:nvSpPr>
          <p:cNvPr id="6" name="Rounded Rectangle 11">
            <a:extLst>
              <a:ext uri="{FF2B5EF4-FFF2-40B4-BE49-F238E27FC236}">
                <a16:creationId xmlns:a16="http://schemas.microsoft.com/office/drawing/2014/main" id="{965C3175-F5A3-2C41-9458-BEA49B1D97E6}"/>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7" name="CuadroTexto 6">
            <a:extLst>
              <a:ext uri="{FF2B5EF4-FFF2-40B4-BE49-F238E27FC236}">
                <a16:creationId xmlns:a16="http://schemas.microsoft.com/office/drawing/2014/main" id="{A1B4F4EF-4A3B-0242-BAD0-82A40F218A6A}"/>
              </a:ext>
            </a:extLst>
          </p:cNvPr>
          <p:cNvSpPr txBox="1"/>
          <p:nvPr/>
        </p:nvSpPr>
        <p:spPr>
          <a:xfrm>
            <a:off x="215630" y="1158392"/>
            <a:ext cx="8339142" cy="400110"/>
          </a:xfrm>
          <a:prstGeom prst="rect">
            <a:avLst/>
          </a:prstGeom>
          <a:noFill/>
        </p:spPr>
        <p:txBody>
          <a:bodyPr wrap="none" rtlCol="0">
            <a:spAutoFit/>
          </a:bodyPr>
          <a:lstStyle/>
          <a:p>
            <a:pPr algn="l"/>
            <a:r>
              <a:rPr lang="es-GB" sz="2000" dirty="0">
                <a:solidFill>
                  <a:schemeClr val="accent5">
                    <a:lumMod val="50000"/>
                  </a:schemeClr>
                </a:solidFill>
              </a:rPr>
              <a:t>1. Necesito saber dónde está esa _______ antes de nuestro viaje.  </a:t>
            </a:r>
          </a:p>
        </p:txBody>
      </p:sp>
      <p:sp>
        <p:nvSpPr>
          <p:cNvPr id="8" name="CuadroTexto 7">
            <a:extLst>
              <a:ext uri="{FF2B5EF4-FFF2-40B4-BE49-F238E27FC236}">
                <a16:creationId xmlns:a16="http://schemas.microsoft.com/office/drawing/2014/main" id="{80E8D279-0CC7-6A41-B5AD-B42116320958}"/>
              </a:ext>
            </a:extLst>
          </p:cNvPr>
          <p:cNvSpPr txBox="1"/>
          <p:nvPr/>
        </p:nvSpPr>
        <p:spPr>
          <a:xfrm>
            <a:off x="10260371" y="1155440"/>
            <a:ext cx="1351652" cy="1015663"/>
          </a:xfrm>
          <a:prstGeom prst="rect">
            <a:avLst/>
          </a:prstGeom>
          <a:noFill/>
        </p:spPr>
        <p:txBody>
          <a:bodyPr wrap="none" rtlCol="0">
            <a:spAutoFit/>
          </a:bodyPr>
          <a:lstStyle/>
          <a:p>
            <a:pPr algn="l"/>
            <a:r>
              <a:rPr lang="es-GB" sz="2000" b="1" dirty="0">
                <a:solidFill>
                  <a:schemeClr val="accent5">
                    <a:lumMod val="50000"/>
                  </a:schemeClr>
                </a:solidFill>
              </a:rPr>
              <a:t>camiseta</a:t>
            </a:r>
          </a:p>
          <a:p>
            <a:pPr algn="l"/>
            <a:r>
              <a:rPr lang="es-GB" sz="2000" b="1" dirty="0">
                <a:solidFill>
                  <a:schemeClr val="accent5">
                    <a:lumMod val="50000"/>
                  </a:schemeClr>
                </a:solidFill>
              </a:rPr>
              <a:t>pelota</a:t>
            </a:r>
          </a:p>
          <a:p>
            <a:pPr algn="l"/>
            <a:r>
              <a:rPr lang="es-GB" sz="2000" b="1" dirty="0">
                <a:solidFill>
                  <a:schemeClr val="accent5">
                    <a:lumMod val="50000"/>
                  </a:schemeClr>
                </a:solidFill>
              </a:rPr>
              <a:t>carretera</a:t>
            </a:r>
          </a:p>
        </p:txBody>
      </p:sp>
      <p:sp>
        <p:nvSpPr>
          <p:cNvPr id="9" name="CuadroTexto 8">
            <a:extLst>
              <a:ext uri="{FF2B5EF4-FFF2-40B4-BE49-F238E27FC236}">
                <a16:creationId xmlns:a16="http://schemas.microsoft.com/office/drawing/2014/main" id="{2D7EB62F-5DE6-9440-A3B0-DFBDC5F94DFB}"/>
              </a:ext>
            </a:extLst>
          </p:cNvPr>
          <p:cNvSpPr txBox="1"/>
          <p:nvPr/>
        </p:nvSpPr>
        <p:spPr>
          <a:xfrm>
            <a:off x="215630" y="1581027"/>
            <a:ext cx="9913019" cy="707886"/>
          </a:xfrm>
          <a:prstGeom prst="rect">
            <a:avLst/>
          </a:prstGeom>
          <a:noFill/>
        </p:spPr>
        <p:txBody>
          <a:bodyPr wrap="square" rtlCol="0">
            <a:spAutoFit/>
          </a:bodyPr>
          <a:lstStyle/>
          <a:p>
            <a:r>
              <a:rPr lang="es-GB" sz="2000" dirty="0">
                <a:solidFill>
                  <a:schemeClr val="accent5">
                    <a:lumMod val="50000"/>
                  </a:schemeClr>
                </a:solidFill>
              </a:rPr>
              <a:t>2. Quiere llevar su _______ favorita porque es perfecta para unas vacaciones en la playa.</a:t>
            </a:r>
          </a:p>
        </p:txBody>
      </p:sp>
      <p:sp>
        <p:nvSpPr>
          <p:cNvPr id="10" name="CuadroTexto 9">
            <a:extLst>
              <a:ext uri="{FF2B5EF4-FFF2-40B4-BE49-F238E27FC236}">
                <a16:creationId xmlns:a16="http://schemas.microsoft.com/office/drawing/2014/main" id="{46D2A957-EC8F-1147-BE34-25B15FAED217}"/>
              </a:ext>
            </a:extLst>
          </p:cNvPr>
          <p:cNvSpPr txBox="1"/>
          <p:nvPr/>
        </p:nvSpPr>
        <p:spPr>
          <a:xfrm>
            <a:off x="215630" y="2311438"/>
            <a:ext cx="9217769" cy="400110"/>
          </a:xfrm>
          <a:prstGeom prst="rect">
            <a:avLst/>
          </a:prstGeom>
          <a:noFill/>
        </p:spPr>
        <p:txBody>
          <a:bodyPr wrap="square" rtlCol="0">
            <a:spAutoFit/>
          </a:bodyPr>
          <a:lstStyle/>
          <a:p>
            <a:r>
              <a:rPr lang="es-GB" sz="2000" dirty="0">
                <a:solidFill>
                  <a:schemeClr val="accent5">
                    <a:lumMod val="50000"/>
                  </a:schemeClr>
                </a:solidFill>
              </a:rPr>
              <a:t>3. Nunca te pones esta _______ porque no es de tu talla.</a:t>
            </a:r>
          </a:p>
        </p:txBody>
      </p:sp>
      <p:sp>
        <p:nvSpPr>
          <p:cNvPr id="11" name="CuadroTexto 10">
            <a:extLst>
              <a:ext uri="{FF2B5EF4-FFF2-40B4-BE49-F238E27FC236}">
                <a16:creationId xmlns:a16="http://schemas.microsoft.com/office/drawing/2014/main" id="{DBF820E1-AB6B-F543-84B8-97620CB42F69}"/>
              </a:ext>
            </a:extLst>
          </p:cNvPr>
          <p:cNvSpPr txBox="1"/>
          <p:nvPr/>
        </p:nvSpPr>
        <p:spPr>
          <a:xfrm>
            <a:off x="215630" y="2971770"/>
            <a:ext cx="9999944" cy="400110"/>
          </a:xfrm>
          <a:prstGeom prst="rect">
            <a:avLst/>
          </a:prstGeom>
          <a:noFill/>
        </p:spPr>
        <p:txBody>
          <a:bodyPr wrap="square" rtlCol="0">
            <a:spAutoFit/>
          </a:bodyPr>
          <a:lstStyle/>
          <a:p>
            <a:r>
              <a:rPr lang="es-GB" sz="2000" dirty="0">
                <a:solidFill>
                  <a:schemeClr val="accent5">
                    <a:lumMod val="50000"/>
                  </a:schemeClr>
                </a:solidFill>
              </a:rPr>
              <a:t>1. El próximo mes volamos a un lugar muy _______ en el sur de Francia.   </a:t>
            </a:r>
          </a:p>
        </p:txBody>
      </p:sp>
      <p:sp>
        <p:nvSpPr>
          <p:cNvPr id="12" name="CuadroTexto 11">
            <a:extLst>
              <a:ext uri="{FF2B5EF4-FFF2-40B4-BE49-F238E27FC236}">
                <a16:creationId xmlns:a16="http://schemas.microsoft.com/office/drawing/2014/main" id="{0D4B39FB-0C61-F24F-84BD-9DF01187B308}"/>
              </a:ext>
            </a:extLst>
          </p:cNvPr>
          <p:cNvSpPr txBox="1"/>
          <p:nvPr/>
        </p:nvSpPr>
        <p:spPr>
          <a:xfrm>
            <a:off x="10260371" y="2921168"/>
            <a:ext cx="1151277" cy="1015663"/>
          </a:xfrm>
          <a:prstGeom prst="rect">
            <a:avLst/>
          </a:prstGeom>
          <a:noFill/>
        </p:spPr>
        <p:txBody>
          <a:bodyPr wrap="none" rtlCol="0">
            <a:spAutoFit/>
          </a:bodyPr>
          <a:lstStyle/>
          <a:p>
            <a:pPr algn="l"/>
            <a:r>
              <a:rPr lang="es-GB" sz="2000" b="1" dirty="0">
                <a:solidFill>
                  <a:schemeClr val="accent5">
                    <a:lumMod val="50000"/>
                  </a:schemeClr>
                </a:solidFill>
              </a:rPr>
              <a:t>raro</a:t>
            </a:r>
          </a:p>
          <a:p>
            <a:pPr algn="l"/>
            <a:r>
              <a:rPr lang="es-GB" sz="2000" b="1" dirty="0">
                <a:solidFill>
                  <a:schemeClr val="accent5">
                    <a:lumMod val="50000"/>
                  </a:schemeClr>
                </a:solidFill>
              </a:rPr>
              <a:t>antiguo</a:t>
            </a:r>
          </a:p>
          <a:p>
            <a:pPr algn="l"/>
            <a:r>
              <a:rPr lang="es-GB" sz="2000" b="1" dirty="0">
                <a:solidFill>
                  <a:schemeClr val="accent5">
                    <a:lumMod val="50000"/>
                  </a:schemeClr>
                </a:solidFill>
              </a:rPr>
              <a:t>bonito</a:t>
            </a:r>
          </a:p>
        </p:txBody>
      </p:sp>
      <p:sp>
        <p:nvSpPr>
          <p:cNvPr id="13" name="CuadroTexto 12">
            <a:extLst>
              <a:ext uri="{FF2B5EF4-FFF2-40B4-BE49-F238E27FC236}">
                <a16:creationId xmlns:a16="http://schemas.microsoft.com/office/drawing/2014/main" id="{96673BAC-A59E-6142-82DD-9EDFC04D405D}"/>
              </a:ext>
            </a:extLst>
          </p:cNvPr>
          <p:cNvSpPr txBox="1"/>
          <p:nvPr/>
        </p:nvSpPr>
        <p:spPr>
          <a:xfrm>
            <a:off x="215630" y="3348103"/>
            <a:ext cx="9895658" cy="707886"/>
          </a:xfrm>
          <a:prstGeom prst="rect">
            <a:avLst/>
          </a:prstGeom>
          <a:noFill/>
        </p:spPr>
        <p:txBody>
          <a:bodyPr wrap="square" rtlCol="0">
            <a:spAutoFit/>
          </a:bodyPr>
          <a:lstStyle/>
          <a:p>
            <a:r>
              <a:rPr lang="es-GB" sz="2000" dirty="0">
                <a:solidFill>
                  <a:schemeClr val="accent5">
                    <a:lumMod val="50000"/>
                  </a:schemeClr>
                </a:solidFill>
              </a:rPr>
              <a:t>2. El pueblo que visita siempre en junio es bastante _______ pero no es muy conocido.</a:t>
            </a:r>
          </a:p>
        </p:txBody>
      </p:sp>
      <p:sp>
        <p:nvSpPr>
          <p:cNvPr id="14" name="CuadroTexto 13">
            <a:extLst>
              <a:ext uri="{FF2B5EF4-FFF2-40B4-BE49-F238E27FC236}">
                <a16:creationId xmlns:a16="http://schemas.microsoft.com/office/drawing/2014/main" id="{104DD0D9-5C9D-334F-B4E4-809BE3EE6E4C}"/>
              </a:ext>
            </a:extLst>
          </p:cNvPr>
          <p:cNvSpPr txBox="1"/>
          <p:nvPr/>
        </p:nvSpPr>
        <p:spPr>
          <a:xfrm>
            <a:off x="215630" y="4032212"/>
            <a:ext cx="9895658" cy="707886"/>
          </a:xfrm>
          <a:prstGeom prst="rect">
            <a:avLst/>
          </a:prstGeom>
          <a:noFill/>
        </p:spPr>
        <p:txBody>
          <a:bodyPr wrap="square" rtlCol="0">
            <a:spAutoFit/>
          </a:bodyPr>
          <a:lstStyle/>
          <a:p>
            <a:r>
              <a:rPr lang="es-GB" sz="2000" dirty="0">
                <a:solidFill>
                  <a:schemeClr val="accent5">
                    <a:lumMod val="50000"/>
                  </a:schemeClr>
                </a:solidFill>
              </a:rPr>
              <a:t>3. La gente dice que este estadio es _______ porque lo abrieron hace muchos años. </a:t>
            </a:r>
          </a:p>
        </p:txBody>
      </p:sp>
      <p:sp>
        <p:nvSpPr>
          <p:cNvPr id="15" name="CuadroTexto 14">
            <a:extLst>
              <a:ext uri="{FF2B5EF4-FFF2-40B4-BE49-F238E27FC236}">
                <a16:creationId xmlns:a16="http://schemas.microsoft.com/office/drawing/2014/main" id="{B9B412F0-705B-0748-A4B3-15B4FFE2CB22}"/>
              </a:ext>
            </a:extLst>
          </p:cNvPr>
          <p:cNvSpPr txBox="1"/>
          <p:nvPr/>
        </p:nvSpPr>
        <p:spPr>
          <a:xfrm>
            <a:off x="10260371" y="4791551"/>
            <a:ext cx="1021433" cy="1015663"/>
          </a:xfrm>
          <a:prstGeom prst="rect">
            <a:avLst/>
          </a:prstGeom>
          <a:noFill/>
        </p:spPr>
        <p:txBody>
          <a:bodyPr wrap="none" rtlCol="0">
            <a:spAutoFit/>
          </a:bodyPr>
          <a:lstStyle/>
          <a:p>
            <a:pPr algn="l"/>
            <a:r>
              <a:rPr lang="es-GB" sz="2000" b="1" dirty="0">
                <a:solidFill>
                  <a:schemeClr val="accent5">
                    <a:lumMod val="50000"/>
                  </a:schemeClr>
                </a:solidFill>
              </a:rPr>
              <a:t>probar</a:t>
            </a:r>
          </a:p>
          <a:p>
            <a:pPr algn="l"/>
            <a:r>
              <a:rPr lang="es-GB" sz="2000" b="1" dirty="0">
                <a:solidFill>
                  <a:schemeClr val="accent5">
                    <a:lumMod val="50000"/>
                  </a:schemeClr>
                </a:solidFill>
              </a:rPr>
              <a:t>hacer</a:t>
            </a:r>
          </a:p>
          <a:p>
            <a:pPr algn="l"/>
            <a:r>
              <a:rPr lang="es-GB" sz="2000" b="1" dirty="0">
                <a:solidFill>
                  <a:schemeClr val="accent5">
                    <a:lumMod val="50000"/>
                  </a:schemeClr>
                </a:solidFill>
              </a:rPr>
              <a:t>cenar</a:t>
            </a:r>
          </a:p>
        </p:txBody>
      </p:sp>
      <p:sp>
        <p:nvSpPr>
          <p:cNvPr id="16" name="CuadroTexto 15">
            <a:extLst>
              <a:ext uri="{FF2B5EF4-FFF2-40B4-BE49-F238E27FC236}">
                <a16:creationId xmlns:a16="http://schemas.microsoft.com/office/drawing/2014/main" id="{315E23CE-10DD-2147-B7F8-1E3D10C3150C}"/>
              </a:ext>
            </a:extLst>
          </p:cNvPr>
          <p:cNvSpPr txBox="1"/>
          <p:nvPr/>
        </p:nvSpPr>
        <p:spPr>
          <a:xfrm>
            <a:off x="232991" y="4899273"/>
            <a:ext cx="9999944" cy="400110"/>
          </a:xfrm>
          <a:prstGeom prst="rect">
            <a:avLst/>
          </a:prstGeom>
          <a:noFill/>
        </p:spPr>
        <p:txBody>
          <a:bodyPr wrap="square" rtlCol="0">
            <a:spAutoFit/>
          </a:bodyPr>
          <a:lstStyle/>
          <a:p>
            <a:r>
              <a:rPr lang="es-GB" sz="2000" dirty="0">
                <a:solidFill>
                  <a:schemeClr val="accent5">
                    <a:lumMod val="50000"/>
                  </a:schemeClr>
                </a:solidFill>
              </a:rPr>
              <a:t>1. Esta noche podemos ir a ese restaurante chino para _______ algo diferente.  </a:t>
            </a:r>
          </a:p>
        </p:txBody>
      </p:sp>
      <p:sp>
        <p:nvSpPr>
          <p:cNvPr id="17" name="CuadroTexto 16">
            <a:extLst>
              <a:ext uri="{FF2B5EF4-FFF2-40B4-BE49-F238E27FC236}">
                <a16:creationId xmlns:a16="http://schemas.microsoft.com/office/drawing/2014/main" id="{1408C7C7-B2C3-3540-9BFA-1C7890465FD1}"/>
              </a:ext>
            </a:extLst>
          </p:cNvPr>
          <p:cNvSpPr txBox="1"/>
          <p:nvPr/>
        </p:nvSpPr>
        <p:spPr>
          <a:xfrm>
            <a:off x="232991" y="5311480"/>
            <a:ext cx="10316660" cy="400110"/>
          </a:xfrm>
          <a:prstGeom prst="rect">
            <a:avLst/>
          </a:prstGeom>
          <a:noFill/>
        </p:spPr>
        <p:txBody>
          <a:bodyPr wrap="square" rtlCol="0">
            <a:spAutoFit/>
          </a:bodyPr>
          <a:lstStyle/>
          <a:p>
            <a:r>
              <a:rPr lang="es-GB" sz="2000" dirty="0">
                <a:solidFill>
                  <a:schemeClr val="accent5">
                    <a:lumMod val="50000"/>
                  </a:schemeClr>
                </a:solidFill>
              </a:rPr>
              <a:t>2. Siempre cocina arroz con pollo, pero hoy va a _______ un plato nuevo.</a:t>
            </a:r>
          </a:p>
        </p:txBody>
      </p:sp>
      <p:sp>
        <p:nvSpPr>
          <p:cNvPr id="18" name="CuadroTexto 17">
            <a:extLst>
              <a:ext uri="{FF2B5EF4-FFF2-40B4-BE49-F238E27FC236}">
                <a16:creationId xmlns:a16="http://schemas.microsoft.com/office/drawing/2014/main" id="{78A836F5-BA3C-3A49-BE33-EA5A2197776E}"/>
              </a:ext>
            </a:extLst>
          </p:cNvPr>
          <p:cNvSpPr txBox="1"/>
          <p:nvPr/>
        </p:nvSpPr>
        <p:spPr>
          <a:xfrm>
            <a:off x="232991" y="5723687"/>
            <a:ext cx="9999944" cy="400110"/>
          </a:xfrm>
          <a:prstGeom prst="rect">
            <a:avLst/>
          </a:prstGeom>
          <a:noFill/>
        </p:spPr>
        <p:txBody>
          <a:bodyPr wrap="square" rtlCol="0">
            <a:spAutoFit/>
          </a:bodyPr>
          <a:lstStyle/>
          <a:p>
            <a:r>
              <a:rPr lang="es-GB" sz="2000" dirty="0">
                <a:solidFill>
                  <a:schemeClr val="accent5">
                    <a:lumMod val="50000"/>
                  </a:schemeClr>
                </a:solidFill>
              </a:rPr>
              <a:t>3. En España es normal _______ tarde, a las nueve de la noche.</a:t>
            </a:r>
          </a:p>
        </p:txBody>
      </p:sp>
      <p:cxnSp>
        <p:nvCxnSpPr>
          <p:cNvPr id="20" name="Conector recto 19">
            <a:extLst>
              <a:ext uri="{FF2B5EF4-FFF2-40B4-BE49-F238E27FC236}">
                <a16:creationId xmlns:a16="http://schemas.microsoft.com/office/drawing/2014/main" id="{C25680E8-DCCA-D446-A6F1-E62DE5D6B941}"/>
              </a:ext>
            </a:extLst>
          </p:cNvPr>
          <p:cNvCxnSpPr/>
          <p:nvPr/>
        </p:nvCxnSpPr>
        <p:spPr>
          <a:xfrm>
            <a:off x="232991" y="2843773"/>
            <a:ext cx="9895658" cy="0"/>
          </a:xfrm>
          <a:prstGeom prst="line">
            <a:avLst/>
          </a:prstGeom>
          <a:ln w="28575">
            <a:solidFill>
              <a:schemeClr val="accent2"/>
            </a:solidFill>
            <a:prstDash val="sysDot"/>
          </a:ln>
        </p:spPr>
        <p:style>
          <a:lnRef idx="1">
            <a:schemeClr val="accent2"/>
          </a:lnRef>
          <a:fillRef idx="0">
            <a:schemeClr val="accent2"/>
          </a:fillRef>
          <a:effectRef idx="0">
            <a:schemeClr val="accent2"/>
          </a:effectRef>
          <a:fontRef idx="minor">
            <a:schemeClr val="tx1"/>
          </a:fontRef>
        </p:style>
      </p:cxnSp>
      <p:cxnSp>
        <p:nvCxnSpPr>
          <p:cNvPr id="21" name="Conector recto 20">
            <a:extLst>
              <a:ext uri="{FF2B5EF4-FFF2-40B4-BE49-F238E27FC236}">
                <a16:creationId xmlns:a16="http://schemas.microsoft.com/office/drawing/2014/main" id="{615DA634-A04F-5E43-998C-FBBE4A356CA2}"/>
              </a:ext>
            </a:extLst>
          </p:cNvPr>
          <p:cNvCxnSpPr/>
          <p:nvPr/>
        </p:nvCxnSpPr>
        <p:spPr>
          <a:xfrm>
            <a:off x="215630" y="4772721"/>
            <a:ext cx="9895658" cy="0"/>
          </a:xfrm>
          <a:prstGeom prst="line">
            <a:avLst/>
          </a:prstGeom>
          <a:ln w="28575">
            <a:solidFill>
              <a:schemeClr val="accent2"/>
            </a:solidFill>
            <a:prstDash val="sysDot"/>
          </a:ln>
        </p:spPr>
        <p:style>
          <a:lnRef idx="1">
            <a:schemeClr val="accent2"/>
          </a:lnRef>
          <a:fillRef idx="0">
            <a:schemeClr val="accent2"/>
          </a:fillRef>
          <a:effectRef idx="0">
            <a:schemeClr val="accent2"/>
          </a:effectRef>
          <a:fontRef idx="minor">
            <a:schemeClr val="tx1"/>
          </a:fontRef>
        </p:style>
      </p:cxnSp>
      <p:pic>
        <p:nvPicPr>
          <p:cNvPr id="1026" name="Picture 2" descr="travel car clipart - Clip Art Library">
            <a:extLst>
              <a:ext uri="{FF2B5EF4-FFF2-40B4-BE49-F238E27FC236}">
                <a16:creationId xmlns:a16="http://schemas.microsoft.com/office/drawing/2014/main" id="{432DC473-0D10-E644-AD35-A021EB023179}"/>
              </a:ext>
            </a:extLst>
          </p:cNvPr>
          <p:cNvPicPr>
            <a:picLocks noChangeAspect="1" noChangeArrowheads="1"/>
          </p:cNvPicPr>
          <p:nvPr/>
        </p:nvPicPr>
        <p:blipFill>
          <a:blip r:embed="rId3"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8827637" y="758784"/>
            <a:ext cx="1159869" cy="868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sparent background airplane clipart - Clip Art Library">
            <a:extLst>
              <a:ext uri="{FF2B5EF4-FFF2-40B4-BE49-F238E27FC236}">
                <a16:creationId xmlns:a16="http://schemas.microsoft.com/office/drawing/2014/main" id="{705E1EBE-AEDA-264D-86F5-4DE78977DE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32935" y="4036047"/>
            <a:ext cx="1136615" cy="499637"/>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a:extLst>
              <a:ext uri="{FF2B5EF4-FFF2-40B4-BE49-F238E27FC236}">
                <a16:creationId xmlns:a16="http://schemas.microsoft.com/office/drawing/2014/main" id="{ED51236E-0CF5-7243-AA7E-D6E02B2CE4F3}"/>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15588" y="5490056"/>
            <a:ext cx="1267578" cy="845052"/>
          </a:xfrm>
          <a:prstGeom prst="rect">
            <a:avLst/>
          </a:prstGeom>
        </p:spPr>
      </p:pic>
      <p:pic>
        <p:nvPicPr>
          <p:cNvPr id="23" name="Imagen 22">
            <a:extLst>
              <a:ext uri="{FF2B5EF4-FFF2-40B4-BE49-F238E27FC236}">
                <a16:creationId xmlns:a16="http://schemas.microsoft.com/office/drawing/2014/main" id="{B9567F34-2E56-EA47-BEEC-7ECBDBBBD765}"/>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05589" y="1996951"/>
            <a:ext cx="1072805" cy="779572"/>
          </a:xfrm>
          <a:prstGeom prst="rect">
            <a:avLst/>
          </a:prstGeom>
        </p:spPr>
      </p:pic>
      <p:sp>
        <p:nvSpPr>
          <p:cNvPr id="24" name="Marco 23">
            <a:extLst>
              <a:ext uri="{FF2B5EF4-FFF2-40B4-BE49-F238E27FC236}">
                <a16:creationId xmlns:a16="http://schemas.microsoft.com/office/drawing/2014/main" id="{50641000-3F02-A449-B1C8-C276CF803D9C}"/>
              </a:ext>
            </a:extLst>
          </p:cNvPr>
          <p:cNvSpPr/>
          <p:nvPr/>
        </p:nvSpPr>
        <p:spPr>
          <a:xfrm>
            <a:off x="10215574" y="1155440"/>
            <a:ext cx="1396449" cy="403062"/>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Marco 26">
            <a:extLst>
              <a:ext uri="{FF2B5EF4-FFF2-40B4-BE49-F238E27FC236}">
                <a16:creationId xmlns:a16="http://schemas.microsoft.com/office/drawing/2014/main" id="{01B7F979-0D57-9743-BACE-8132DB15452A}"/>
              </a:ext>
            </a:extLst>
          </p:cNvPr>
          <p:cNvSpPr/>
          <p:nvPr/>
        </p:nvSpPr>
        <p:spPr>
          <a:xfrm>
            <a:off x="10137784" y="3216508"/>
            <a:ext cx="1396449" cy="403062"/>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8" name="Marco 27">
            <a:extLst>
              <a:ext uri="{FF2B5EF4-FFF2-40B4-BE49-F238E27FC236}">
                <a16:creationId xmlns:a16="http://schemas.microsoft.com/office/drawing/2014/main" id="{5B52C3D9-2FE9-5241-8817-82A6E6DF4EE5}"/>
              </a:ext>
            </a:extLst>
          </p:cNvPr>
          <p:cNvSpPr/>
          <p:nvPr/>
        </p:nvSpPr>
        <p:spPr>
          <a:xfrm>
            <a:off x="10215573" y="5404152"/>
            <a:ext cx="1396449" cy="403062"/>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Tree>
    <p:extLst>
      <p:ext uri="{BB962C8B-B14F-4D97-AF65-F5344CB8AC3E}">
        <p14:creationId xmlns:p14="http://schemas.microsoft.com/office/powerpoint/2010/main" val="4119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24"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13714" cy="1325563"/>
          </a:xfrm>
        </p:spPr>
        <p:txBody>
          <a:bodyPr>
            <a:normAutofit/>
          </a:bodyPr>
          <a:lstStyle/>
          <a:p>
            <a:r>
              <a:rPr lang="en-GB" sz="2600" b="1" dirty="0">
                <a:solidFill>
                  <a:schemeClr val="bg1"/>
                </a:solidFill>
              </a:rPr>
              <a:t>Talking about actions in the future</a:t>
            </a:r>
            <a:br>
              <a:rPr lang="en-GB" sz="2600" b="1" dirty="0">
                <a:solidFill>
                  <a:schemeClr val="bg1"/>
                </a:solidFill>
              </a:rPr>
            </a:br>
            <a:r>
              <a:rPr lang="en-GB" sz="2600" b="1" dirty="0">
                <a:solidFill>
                  <a:schemeClr val="bg1"/>
                </a:solidFill>
              </a:rPr>
              <a:t>Present simple for future </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TextBox 6">
            <a:extLst>
              <a:ext uri="{FF2B5EF4-FFF2-40B4-BE49-F238E27FC236}">
                <a16:creationId xmlns:a16="http://schemas.microsoft.com/office/drawing/2014/main" id="{32797FE6-22E7-C84E-B7D3-9C909DDA797B}"/>
              </a:ext>
            </a:extLst>
          </p:cNvPr>
          <p:cNvSpPr txBox="1"/>
          <p:nvPr/>
        </p:nvSpPr>
        <p:spPr>
          <a:xfrm>
            <a:off x="130008" y="1341325"/>
            <a:ext cx="11701626" cy="871583"/>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Remember that sometimes, in Spanish, we use the present simple to talk about an action in the future.</a:t>
            </a:r>
          </a:p>
        </p:txBody>
      </p:sp>
      <p:sp>
        <p:nvSpPr>
          <p:cNvPr id="7" name="TextBox 6">
            <a:extLst>
              <a:ext uri="{FF2B5EF4-FFF2-40B4-BE49-F238E27FC236}">
                <a16:creationId xmlns:a16="http://schemas.microsoft.com/office/drawing/2014/main" id="{DB9D7390-639D-7A42-9CFC-B19D96293625}"/>
              </a:ext>
            </a:extLst>
          </p:cNvPr>
          <p:cNvSpPr txBox="1"/>
          <p:nvPr/>
        </p:nvSpPr>
        <p:spPr>
          <a:xfrm>
            <a:off x="164820" y="2403132"/>
            <a:ext cx="6415134" cy="465062"/>
          </a:xfrm>
          <a:prstGeom prst="rect">
            <a:avLst/>
          </a:prstGeom>
          <a:noFill/>
        </p:spPr>
        <p:txBody>
          <a:bodyPr wrap="square" lIns="91424" tIns="45719" rIns="91424" bIns="45719" rtlCol="0">
            <a:spAutoFit/>
          </a:bodyPr>
          <a:lstStyle/>
          <a:p>
            <a:pPr>
              <a:lnSpc>
                <a:spcPct val="110000"/>
              </a:lnSpc>
            </a:pPr>
            <a:r>
              <a:rPr lang="en-GB" sz="2400" dirty="0" err="1">
                <a:solidFill>
                  <a:schemeClr val="accent5">
                    <a:lumMod val="50000"/>
                  </a:schemeClr>
                </a:solidFill>
              </a:rPr>
              <a:t>Mañana</a:t>
            </a:r>
            <a:r>
              <a:rPr lang="en-GB" sz="2400" dirty="0">
                <a:solidFill>
                  <a:schemeClr val="accent5">
                    <a:lumMod val="50000"/>
                  </a:schemeClr>
                </a:solidFill>
              </a:rPr>
              <a:t> </a:t>
            </a:r>
            <a:r>
              <a:rPr lang="en-GB" sz="2400" b="1" dirty="0" err="1">
                <a:solidFill>
                  <a:schemeClr val="accent5">
                    <a:lumMod val="50000"/>
                  </a:schemeClr>
                </a:solidFill>
              </a:rPr>
              <a:t>cenamos</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un </a:t>
            </a:r>
            <a:r>
              <a:rPr lang="en-GB" sz="2400" dirty="0" err="1">
                <a:solidFill>
                  <a:schemeClr val="accent5">
                    <a:lumMod val="50000"/>
                  </a:schemeClr>
                </a:solidFill>
              </a:rPr>
              <a:t>restaurante</a:t>
            </a:r>
            <a:r>
              <a:rPr lang="en-GB" sz="2400" dirty="0">
                <a:solidFill>
                  <a:schemeClr val="accent5">
                    <a:lumMod val="50000"/>
                  </a:schemeClr>
                </a:solidFill>
              </a:rPr>
              <a:t>.</a:t>
            </a:r>
          </a:p>
        </p:txBody>
      </p:sp>
      <p:sp>
        <p:nvSpPr>
          <p:cNvPr id="9" name="TextBox 6">
            <a:extLst>
              <a:ext uri="{FF2B5EF4-FFF2-40B4-BE49-F238E27FC236}">
                <a16:creationId xmlns:a16="http://schemas.microsoft.com/office/drawing/2014/main" id="{CF7DE39D-78B8-7D43-B2E0-BFB699BC9632}"/>
              </a:ext>
            </a:extLst>
          </p:cNvPr>
          <p:cNvSpPr txBox="1"/>
          <p:nvPr/>
        </p:nvSpPr>
        <p:spPr>
          <a:xfrm>
            <a:off x="6077330" y="2181849"/>
            <a:ext cx="5949850" cy="871583"/>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Tomorrow </a:t>
            </a:r>
            <a:r>
              <a:rPr lang="en-GB" sz="2400" b="1" dirty="0">
                <a:solidFill>
                  <a:schemeClr val="accent5">
                    <a:lumMod val="50000"/>
                  </a:schemeClr>
                </a:solidFill>
              </a:rPr>
              <a:t>we are going to have dinner </a:t>
            </a:r>
            <a:r>
              <a:rPr lang="en-GB" sz="2400" dirty="0">
                <a:solidFill>
                  <a:schemeClr val="accent5">
                    <a:lumMod val="50000"/>
                  </a:schemeClr>
                </a:solidFill>
              </a:rPr>
              <a:t>at a restaurant.</a:t>
            </a:r>
          </a:p>
        </p:txBody>
      </p:sp>
      <p:sp>
        <p:nvSpPr>
          <p:cNvPr id="10" name="TextBox 6">
            <a:extLst>
              <a:ext uri="{FF2B5EF4-FFF2-40B4-BE49-F238E27FC236}">
                <a16:creationId xmlns:a16="http://schemas.microsoft.com/office/drawing/2014/main" id="{6BCA4786-AE74-C844-94C5-DEE7B4778794}"/>
              </a:ext>
            </a:extLst>
          </p:cNvPr>
          <p:cNvSpPr txBox="1"/>
          <p:nvPr/>
        </p:nvSpPr>
        <p:spPr>
          <a:xfrm>
            <a:off x="128730" y="3058418"/>
            <a:ext cx="11701626" cy="871583"/>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We use the present simple in this way for future plans. In English, the present continuous is used instead.</a:t>
            </a:r>
          </a:p>
        </p:txBody>
      </p:sp>
      <p:sp>
        <p:nvSpPr>
          <p:cNvPr id="11" name="TextBox 6">
            <a:extLst>
              <a:ext uri="{FF2B5EF4-FFF2-40B4-BE49-F238E27FC236}">
                <a16:creationId xmlns:a16="http://schemas.microsoft.com/office/drawing/2014/main" id="{74FE0330-1CEF-B248-8AA2-610AAC052688}"/>
              </a:ext>
            </a:extLst>
          </p:cNvPr>
          <p:cNvSpPr txBox="1"/>
          <p:nvPr/>
        </p:nvSpPr>
        <p:spPr>
          <a:xfrm>
            <a:off x="128730" y="4120225"/>
            <a:ext cx="7295989" cy="465062"/>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El </a:t>
            </a:r>
            <a:r>
              <a:rPr lang="en-GB" sz="2400" dirty="0" err="1">
                <a:solidFill>
                  <a:schemeClr val="accent5">
                    <a:lumMod val="50000"/>
                  </a:schemeClr>
                </a:solidFill>
              </a:rPr>
              <a:t>próximo</a:t>
            </a:r>
            <a:r>
              <a:rPr lang="en-GB" sz="2400" dirty="0">
                <a:solidFill>
                  <a:schemeClr val="accent5">
                    <a:lumMod val="50000"/>
                  </a:schemeClr>
                </a:solidFill>
              </a:rPr>
              <a:t> </a:t>
            </a:r>
            <a:r>
              <a:rPr lang="en-GB" sz="2400" dirty="0" err="1">
                <a:solidFill>
                  <a:schemeClr val="accent5">
                    <a:lumMod val="50000"/>
                  </a:schemeClr>
                </a:solidFill>
              </a:rPr>
              <a:t>mes</a:t>
            </a:r>
            <a:r>
              <a:rPr lang="en-GB" sz="2400" dirty="0">
                <a:solidFill>
                  <a:schemeClr val="accent5">
                    <a:lumMod val="50000"/>
                  </a:schemeClr>
                </a:solidFill>
              </a:rPr>
              <a:t> </a:t>
            </a:r>
            <a:r>
              <a:rPr lang="en-GB" sz="2400" b="1" dirty="0" err="1">
                <a:solidFill>
                  <a:schemeClr val="accent5">
                    <a:lumMod val="50000"/>
                  </a:schemeClr>
                </a:solidFill>
              </a:rPr>
              <a:t>viajan</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avión</a:t>
            </a:r>
            <a:r>
              <a:rPr lang="en-GB" sz="2400" dirty="0">
                <a:solidFill>
                  <a:schemeClr val="accent5">
                    <a:lumMod val="50000"/>
                  </a:schemeClr>
                </a:solidFill>
              </a:rPr>
              <a:t>.</a:t>
            </a:r>
          </a:p>
        </p:txBody>
      </p:sp>
      <p:sp>
        <p:nvSpPr>
          <p:cNvPr id="12" name="TextBox 6">
            <a:extLst>
              <a:ext uri="{FF2B5EF4-FFF2-40B4-BE49-F238E27FC236}">
                <a16:creationId xmlns:a16="http://schemas.microsoft.com/office/drawing/2014/main" id="{12C97C1C-3055-AC44-ADE6-A65630CDC94F}"/>
              </a:ext>
            </a:extLst>
          </p:cNvPr>
          <p:cNvSpPr txBox="1"/>
          <p:nvPr/>
        </p:nvSpPr>
        <p:spPr>
          <a:xfrm>
            <a:off x="6096000" y="3791912"/>
            <a:ext cx="5931179" cy="871583"/>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Next month </a:t>
            </a:r>
            <a:r>
              <a:rPr lang="en-GB" sz="2400" b="1" dirty="0">
                <a:solidFill>
                  <a:schemeClr val="accent5">
                    <a:lumMod val="50000"/>
                  </a:schemeClr>
                </a:solidFill>
              </a:rPr>
              <a:t>they are travelling </a:t>
            </a:r>
            <a:r>
              <a:rPr lang="en-GB" sz="2400" dirty="0">
                <a:solidFill>
                  <a:schemeClr val="accent5">
                    <a:lumMod val="50000"/>
                  </a:schemeClr>
                </a:solidFill>
              </a:rPr>
              <a:t>by plane.</a:t>
            </a:r>
          </a:p>
        </p:txBody>
      </p:sp>
      <p:sp>
        <p:nvSpPr>
          <p:cNvPr id="4" name="Llamada rectangular redondeada 3">
            <a:extLst>
              <a:ext uri="{FF2B5EF4-FFF2-40B4-BE49-F238E27FC236}">
                <a16:creationId xmlns:a16="http://schemas.microsoft.com/office/drawing/2014/main" id="{2CABB521-260F-CF40-B990-861AF6206BD3}"/>
              </a:ext>
            </a:extLst>
          </p:cNvPr>
          <p:cNvSpPr/>
          <p:nvPr/>
        </p:nvSpPr>
        <p:spPr>
          <a:xfrm>
            <a:off x="522400" y="4752295"/>
            <a:ext cx="10914285" cy="543271"/>
          </a:xfrm>
          <a:prstGeom prst="wedgeRoundRectCallout">
            <a:avLst>
              <a:gd name="adj1" fmla="val -19663"/>
              <a:gd name="adj2" fmla="val -8631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accent5">
                    <a:lumMod val="50000"/>
                  </a:schemeClr>
                </a:solidFill>
              </a:rPr>
              <a:t>You</a:t>
            </a:r>
            <a:r>
              <a:rPr lang="es-ES" sz="2400" dirty="0">
                <a:solidFill>
                  <a:schemeClr val="accent5">
                    <a:lumMod val="50000"/>
                  </a:schemeClr>
                </a:solidFill>
              </a:rPr>
              <a:t> can </a:t>
            </a:r>
            <a:r>
              <a:rPr lang="es-ES" sz="2400" dirty="0" err="1">
                <a:solidFill>
                  <a:schemeClr val="accent5">
                    <a:lumMod val="50000"/>
                  </a:schemeClr>
                </a:solidFill>
              </a:rPr>
              <a:t>say</a:t>
            </a:r>
            <a:r>
              <a:rPr lang="es-ES" sz="2400" dirty="0">
                <a:solidFill>
                  <a:schemeClr val="accent5">
                    <a:lumMod val="50000"/>
                  </a:schemeClr>
                </a:solidFill>
              </a:rPr>
              <a:t> ‘viajan’ and ‘van a viajar’ </a:t>
            </a:r>
            <a:r>
              <a:rPr lang="es-ES" sz="2400" dirty="0" err="1">
                <a:solidFill>
                  <a:schemeClr val="accent5">
                    <a:lumMod val="50000"/>
                  </a:schemeClr>
                </a:solidFill>
              </a:rPr>
              <a:t>with</a:t>
            </a:r>
            <a:r>
              <a:rPr lang="es-ES" sz="2400" dirty="0">
                <a:solidFill>
                  <a:schemeClr val="accent5">
                    <a:lumMod val="50000"/>
                  </a:schemeClr>
                </a:solidFill>
              </a:rPr>
              <a:t> </a:t>
            </a:r>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same</a:t>
            </a:r>
            <a:r>
              <a:rPr lang="es-ES" sz="2400" dirty="0">
                <a:solidFill>
                  <a:schemeClr val="accent5">
                    <a:lumMod val="50000"/>
                  </a:schemeClr>
                </a:solidFill>
              </a:rPr>
              <a:t> </a:t>
            </a:r>
            <a:r>
              <a:rPr lang="es-ES" sz="2400" dirty="0" err="1">
                <a:solidFill>
                  <a:schemeClr val="accent5">
                    <a:lumMod val="50000"/>
                  </a:schemeClr>
                </a:solidFill>
              </a:rPr>
              <a:t>meaning</a:t>
            </a:r>
            <a:r>
              <a:rPr lang="es-ES" sz="2400" dirty="0">
                <a:solidFill>
                  <a:schemeClr val="accent5">
                    <a:lumMod val="50000"/>
                  </a:schemeClr>
                </a:solidFill>
              </a:rPr>
              <a:t>. </a:t>
            </a:r>
            <a:endParaRPr lang="es-GB" sz="2400" dirty="0">
              <a:solidFill>
                <a:schemeClr val="accent5">
                  <a:lumMod val="50000"/>
                </a:schemeClr>
              </a:solidFill>
            </a:endParaRPr>
          </a:p>
        </p:txBody>
      </p:sp>
      <p:sp>
        <p:nvSpPr>
          <p:cNvPr id="13" name="TextBox 6">
            <a:extLst>
              <a:ext uri="{FF2B5EF4-FFF2-40B4-BE49-F238E27FC236}">
                <a16:creationId xmlns:a16="http://schemas.microsoft.com/office/drawing/2014/main" id="{50E6F706-4883-C84C-BD7C-7D067206B610}"/>
              </a:ext>
            </a:extLst>
          </p:cNvPr>
          <p:cNvSpPr txBox="1"/>
          <p:nvPr/>
        </p:nvSpPr>
        <p:spPr>
          <a:xfrm>
            <a:off x="128730" y="5509005"/>
            <a:ext cx="11466156" cy="830995"/>
          </a:xfrm>
          <a:prstGeom prst="rect">
            <a:avLst/>
          </a:prstGeom>
          <a:noFill/>
        </p:spPr>
        <p:txBody>
          <a:bodyPr wrap="square" lIns="91424" tIns="45719" rIns="91424" bIns="45719" rtlCol="0">
            <a:spAutoFit/>
          </a:bodyPr>
          <a:lstStyle/>
          <a:p>
            <a:r>
              <a:rPr lang="es-GB" sz="2400" dirty="0">
                <a:solidFill>
                  <a:schemeClr val="accent5">
                    <a:lumMod val="50000"/>
                  </a:schemeClr>
                </a:solidFill>
              </a:rPr>
              <a:t>When the present simple is used to express future, we always use a temporal adverb to indicate future: mañana, el mes próximo, etc.</a:t>
            </a:r>
          </a:p>
        </p:txBody>
      </p:sp>
    </p:spTree>
    <p:extLst>
      <p:ext uri="{BB962C8B-B14F-4D97-AF65-F5344CB8AC3E}">
        <p14:creationId xmlns:p14="http://schemas.microsoft.com/office/powerpoint/2010/main" val="9268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7" y="1"/>
            <a:ext cx="10489460" cy="1325563"/>
          </a:xfrm>
        </p:spPr>
        <p:txBody>
          <a:bodyPr>
            <a:noAutofit/>
          </a:bodyPr>
          <a:lstStyle/>
          <a:p>
            <a:pPr>
              <a:lnSpc>
                <a:spcPct val="100000"/>
              </a:lnSpc>
            </a:pPr>
            <a:r>
              <a:rPr lang="en-GB" sz="2400" b="1" dirty="0"/>
              <a:t>Daniel </a:t>
            </a:r>
            <a:r>
              <a:rPr lang="en-GB" sz="2400" b="1" dirty="0" err="1"/>
              <a:t>habla</a:t>
            </a:r>
            <a:r>
              <a:rPr lang="en-GB" sz="2400" b="1" dirty="0"/>
              <a:t> </a:t>
            </a:r>
            <a:r>
              <a:rPr lang="en-GB" sz="2400" b="1" dirty="0" err="1"/>
              <a:t>sobre</a:t>
            </a:r>
            <a:r>
              <a:rPr lang="en-GB" sz="2400" b="1" dirty="0"/>
              <a:t> las </a:t>
            </a:r>
            <a:r>
              <a:rPr lang="en-GB" sz="2400" b="1" dirty="0" err="1"/>
              <a:t>vacaciones</a:t>
            </a:r>
            <a:r>
              <a:rPr lang="en-GB" sz="2400" b="1" dirty="0"/>
              <a:t>. </a:t>
            </a:r>
            <a:r>
              <a:rPr lang="en-GB" sz="2400" dirty="0"/>
              <a:t>Las </a:t>
            </a:r>
            <a:r>
              <a:rPr lang="en-GB" sz="2400" dirty="0" err="1"/>
              <a:t>frases</a:t>
            </a:r>
            <a:r>
              <a:rPr lang="en-GB" sz="2400" dirty="0"/>
              <a:t> </a:t>
            </a:r>
            <a:r>
              <a:rPr lang="en-GB" sz="2400" dirty="0" err="1"/>
              <a:t>en</a:t>
            </a:r>
            <a:r>
              <a:rPr lang="en-GB" sz="2400" dirty="0"/>
              <a:t> </a:t>
            </a:r>
            <a:r>
              <a:rPr lang="en-GB" sz="2400" dirty="0" err="1"/>
              <a:t>inglés</a:t>
            </a:r>
            <a:r>
              <a:rPr lang="en-GB" sz="2400" dirty="0"/>
              <a:t>, ¿son </a:t>
            </a:r>
            <a:r>
              <a:rPr lang="en-GB" sz="2400" dirty="0" err="1"/>
              <a:t>correctas</a:t>
            </a:r>
            <a:r>
              <a:rPr lang="en-GB" sz="2400" dirty="0"/>
              <a:t> o </a:t>
            </a:r>
            <a:r>
              <a:rPr lang="en-GB" sz="2400" dirty="0" err="1"/>
              <a:t>incorrectas</a:t>
            </a:r>
            <a:r>
              <a:rPr lang="en-GB" sz="2400"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96353" y="258198"/>
            <a:ext cx="1231822" cy="40102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a:solidFill>
                  <a:prstClr val="white"/>
                </a:solidFill>
                <a:latin typeface="Century Gothic" panose="020B0502020202020204" pitchFamily="34" charset="0"/>
              </a:rPr>
              <a:t>leer</a:t>
            </a:r>
            <a:endParaRPr lang="en-GB" sz="2667" b="1" dirty="0">
              <a:solidFill>
                <a:prstClr val="white"/>
              </a:solidFill>
              <a:latin typeface="Century Gothic" panose="020B0502020202020204" pitchFamily="34" charset="0"/>
            </a:endParaRPr>
          </a:p>
        </p:txBody>
      </p:sp>
      <p:sp>
        <p:nvSpPr>
          <p:cNvPr id="12" name="Llamada rectangular redondeada 11">
            <a:extLst>
              <a:ext uri="{FF2B5EF4-FFF2-40B4-BE49-F238E27FC236}">
                <a16:creationId xmlns:a16="http://schemas.microsoft.com/office/drawing/2014/main" id="{81D1C67B-9638-9E48-9098-D7417FBA4172}"/>
              </a:ext>
            </a:extLst>
          </p:cNvPr>
          <p:cNvSpPr/>
          <p:nvPr/>
        </p:nvSpPr>
        <p:spPr>
          <a:xfrm>
            <a:off x="236345" y="1083013"/>
            <a:ext cx="3038253" cy="2727158"/>
          </a:xfrm>
          <a:prstGeom prst="wedgeRoundRectCallout">
            <a:avLst>
              <a:gd name="adj1" fmla="val 1426"/>
              <a:gd name="adj2" fmla="val 6881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Mis tíos y yo a veces viajamos juntos. </a:t>
            </a:r>
          </a:p>
          <a:p>
            <a:pPr algn="ctr"/>
            <a:r>
              <a:rPr lang="es-GB" sz="2200" dirty="0">
                <a:solidFill>
                  <a:schemeClr val="accent5">
                    <a:lumMod val="50000"/>
                  </a:schemeClr>
                </a:solidFill>
              </a:rPr>
              <a:t>Casi siempre visitamos pueblos diferentes y probamos platos tradicionales.</a:t>
            </a:r>
          </a:p>
        </p:txBody>
      </p:sp>
      <p:sp>
        <p:nvSpPr>
          <p:cNvPr id="17" name="Llamada rectangular redondeada 16">
            <a:extLst>
              <a:ext uri="{FF2B5EF4-FFF2-40B4-BE49-F238E27FC236}">
                <a16:creationId xmlns:a16="http://schemas.microsoft.com/office/drawing/2014/main" id="{10D64A43-9C50-D14D-B20C-8699CFDECCBB}"/>
              </a:ext>
            </a:extLst>
          </p:cNvPr>
          <p:cNvSpPr/>
          <p:nvPr/>
        </p:nvSpPr>
        <p:spPr>
          <a:xfrm>
            <a:off x="3792071" y="756240"/>
            <a:ext cx="3423234" cy="2671459"/>
          </a:xfrm>
          <a:prstGeom prst="wedgeRoundRectCallout">
            <a:avLst>
              <a:gd name="adj1" fmla="val -83934"/>
              <a:gd name="adj2" fmla="val 8968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La próxima semana hacemos un viaje por carretera. Generalmente usamos el transporte público, pero el próximo sábado mi tía conduce.</a:t>
            </a:r>
          </a:p>
        </p:txBody>
      </p:sp>
      <p:sp>
        <p:nvSpPr>
          <p:cNvPr id="18" name="Llamada rectangular redondeada 17">
            <a:extLst>
              <a:ext uri="{FF2B5EF4-FFF2-40B4-BE49-F238E27FC236}">
                <a16:creationId xmlns:a16="http://schemas.microsoft.com/office/drawing/2014/main" id="{BF9AC08F-CFF4-D440-AD97-0B30CD985BA7}"/>
              </a:ext>
            </a:extLst>
          </p:cNvPr>
          <p:cNvSpPr/>
          <p:nvPr/>
        </p:nvSpPr>
        <p:spPr>
          <a:xfrm>
            <a:off x="2906892" y="3567620"/>
            <a:ext cx="4260852" cy="2727158"/>
          </a:xfrm>
          <a:prstGeom prst="wedgeRoundRectCallout">
            <a:avLst>
              <a:gd name="adj1" fmla="val -82430"/>
              <a:gd name="adj2" fmla="val -1220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¡Normalmente preparo mis cosas el mismo día del viaje! Pero esta vez no. Mañana organizo una bolsa con ropa de playa porque el próximo domingo caminamos cerca de la costa por la tarde.</a:t>
            </a:r>
          </a:p>
        </p:txBody>
      </p:sp>
      <p:pic>
        <p:nvPicPr>
          <p:cNvPr id="16" name="Imagen 15" descr="Dibujo animado de un personaje de caricatura&#10;&#10;Descripción generada automáticamente con confianza media">
            <a:extLst>
              <a:ext uri="{FF2B5EF4-FFF2-40B4-BE49-F238E27FC236}">
                <a16:creationId xmlns:a16="http://schemas.microsoft.com/office/drawing/2014/main" id="{EC16C6FD-D1C8-3E40-AAEC-F98682A962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95" t="12378" r="29536"/>
          <a:stretch/>
        </p:blipFill>
        <p:spPr>
          <a:xfrm>
            <a:off x="571173" y="3866147"/>
            <a:ext cx="2145474" cy="2577354"/>
          </a:xfrm>
          <a:prstGeom prst="rect">
            <a:avLst/>
          </a:prstGeom>
        </p:spPr>
      </p:pic>
      <p:graphicFrame>
        <p:nvGraphicFramePr>
          <p:cNvPr id="23" name="Tabla 7">
            <a:extLst>
              <a:ext uri="{FF2B5EF4-FFF2-40B4-BE49-F238E27FC236}">
                <a16:creationId xmlns:a16="http://schemas.microsoft.com/office/drawing/2014/main" id="{A7C977F5-CB5C-784A-867C-7C04270409EF}"/>
              </a:ext>
            </a:extLst>
          </p:cNvPr>
          <p:cNvGraphicFramePr>
            <a:graphicFrameLocks noGrp="1"/>
          </p:cNvGraphicFramePr>
          <p:nvPr>
            <p:extLst>
              <p:ext uri="{D42A27DB-BD31-4B8C-83A1-F6EECF244321}">
                <p14:modId xmlns:p14="http://schemas.microsoft.com/office/powerpoint/2010/main" val="1373611564"/>
              </p:ext>
            </p:extLst>
          </p:nvPr>
        </p:nvGraphicFramePr>
        <p:xfrm>
          <a:off x="7357990" y="756240"/>
          <a:ext cx="4663025" cy="5538538"/>
        </p:xfrm>
        <a:graphic>
          <a:graphicData uri="http://schemas.openxmlformats.org/drawingml/2006/table">
            <a:tbl>
              <a:tblPr firstRow="1" bandRow="1">
                <a:tableStyleId>{5DA37D80-6434-44D0-A028-1B22A696006F}</a:tableStyleId>
              </a:tblPr>
              <a:tblGrid>
                <a:gridCol w="3578819">
                  <a:extLst>
                    <a:ext uri="{9D8B030D-6E8A-4147-A177-3AD203B41FA5}">
                      <a16:colId xmlns:a16="http://schemas.microsoft.com/office/drawing/2014/main" val="3102757576"/>
                    </a:ext>
                  </a:extLst>
                </a:gridCol>
                <a:gridCol w="542103">
                  <a:extLst>
                    <a:ext uri="{9D8B030D-6E8A-4147-A177-3AD203B41FA5}">
                      <a16:colId xmlns:a16="http://schemas.microsoft.com/office/drawing/2014/main" val="2040036161"/>
                    </a:ext>
                  </a:extLst>
                </a:gridCol>
                <a:gridCol w="542103">
                  <a:extLst>
                    <a:ext uri="{9D8B030D-6E8A-4147-A177-3AD203B41FA5}">
                      <a16:colId xmlns:a16="http://schemas.microsoft.com/office/drawing/2014/main" val="431296699"/>
                    </a:ext>
                  </a:extLst>
                </a:gridCol>
              </a:tblGrid>
              <a:tr h="520607">
                <a:tc>
                  <a:txBody>
                    <a:bodyPr/>
                    <a:lstStyle/>
                    <a:p>
                      <a:pPr algn="ctr"/>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C</a:t>
                      </a:r>
                    </a:p>
                  </a:txBody>
                  <a:tcPr anchor="ctr">
                    <a:noFill/>
                  </a:tcPr>
                </a:tc>
                <a:tc>
                  <a:txBody>
                    <a:bodyPr/>
                    <a:lstStyle/>
                    <a:p>
                      <a:pPr algn="ctr"/>
                      <a:r>
                        <a:rPr lang="es-GB" sz="2000" dirty="0">
                          <a:solidFill>
                            <a:schemeClr val="accent5">
                              <a:lumMod val="50000"/>
                            </a:schemeClr>
                          </a:solidFill>
                        </a:rPr>
                        <a:t>I</a:t>
                      </a:r>
                    </a:p>
                  </a:txBody>
                  <a:tcPr anchor="ctr">
                    <a:noFill/>
                  </a:tcPr>
                </a:tc>
                <a:extLst>
                  <a:ext uri="{0D108BD9-81ED-4DB2-BD59-A6C34878D82A}">
                    <a16:rowId xmlns:a16="http://schemas.microsoft.com/office/drawing/2014/main" val="2796707484"/>
                  </a:ext>
                </a:extLst>
              </a:tr>
              <a:tr h="512109">
                <a:tc>
                  <a:txBody>
                    <a:bodyPr/>
                    <a:lstStyle/>
                    <a:p>
                      <a:pPr algn="l"/>
                      <a:r>
                        <a:rPr lang="es-GB" sz="2000" b="1" dirty="0">
                          <a:solidFill>
                            <a:schemeClr val="accent5">
                              <a:lumMod val="50000"/>
                            </a:schemeClr>
                          </a:solidFill>
                        </a:rPr>
                        <a:t>1</a:t>
                      </a:r>
                      <a:r>
                        <a:rPr lang="es-GB" sz="2000" dirty="0">
                          <a:solidFill>
                            <a:schemeClr val="accent5">
                              <a:lumMod val="50000"/>
                            </a:schemeClr>
                          </a:solidFill>
                        </a:rPr>
                        <a:t>. We travel together.</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533975334"/>
                  </a:ext>
                </a:extLst>
              </a:tr>
              <a:tr h="716584">
                <a:tc>
                  <a:txBody>
                    <a:bodyPr/>
                    <a:lstStyle/>
                    <a:p>
                      <a:pPr algn="l"/>
                      <a:r>
                        <a:rPr lang="es-GB" sz="2000" b="1" dirty="0">
                          <a:solidFill>
                            <a:schemeClr val="accent5">
                              <a:lumMod val="50000"/>
                            </a:schemeClr>
                          </a:solidFill>
                        </a:rPr>
                        <a:t>2</a:t>
                      </a:r>
                      <a:r>
                        <a:rPr lang="es-GB" sz="2000" dirty="0">
                          <a:solidFill>
                            <a:schemeClr val="accent5">
                              <a:lumMod val="50000"/>
                            </a:schemeClr>
                          </a:solidFill>
                        </a:rPr>
                        <a:t>. We are visiting different towns.</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9535725"/>
                  </a:ext>
                </a:extLst>
              </a:tr>
              <a:tr h="512109">
                <a:tc>
                  <a:txBody>
                    <a:bodyPr/>
                    <a:lstStyle/>
                    <a:p>
                      <a:pPr algn="l"/>
                      <a:r>
                        <a:rPr lang="es-GB" sz="2000" b="1" dirty="0">
                          <a:solidFill>
                            <a:schemeClr val="accent5">
                              <a:lumMod val="50000"/>
                            </a:schemeClr>
                          </a:solidFill>
                        </a:rPr>
                        <a:t>3. </a:t>
                      </a:r>
                      <a:r>
                        <a:rPr lang="es-GB" sz="2000" dirty="0">
                          <a:solidFill>
                            <a:schemeClr val="accent5">
                              <a:lumMod val="50000"/>
                            </a:schemeClr>
                          </a:solidFill>
                        </a:rPr>
                        <a:t>We try traditional dishes.</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398021584"/>
                  </a:ext>
                </a:extLst>
              </a:tr>
              <a:tr h="512109">
                <a:tc>
                  <a:txBody>
                    <a:bodyPr/>
                    <a:lstStyle/>
                    <a:p>
                      <a:pPr algn="l"/>
                      <a:r>
                        <a:rPr lang="es-GB" sz="2000" b="1" dirty="0">
                          <a:solidFill>
                            <a:schemeClr val="accent5">
                              <a:lumMod val="50000"/>
                            </a:schemeClr>
                          </a:solidFill>
                        </a:rPr>
                        <a:t>4</a:t>
                      </a:r>
                      <a:r>
                        <a:rPr lang="es-GB" sz="2000" dirty="0">
                          <a:solidFill>
                            <a:schemeClr val="accent5">
                              <a:lumMod val="50000"/>
                            </a:schemeClr>
                          </a:solidFill>
                        </a:rPr>
                        <a:t>. We are doing a road trip.</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2016787403"/>
                  </a:ext>
                </a:extLst>
              </a:tr>
              <a:tr h="716584">
                <a:tc>
                  <a:txBody>
                    <a:bodyPr/>
                    <a:lstStyle/>
                    <a:p>
                      <a:pPr algn="l"/>
                      <a:r>
                        <a:rPr lang="es-GB" sz="2000" b="1" dirty="0">
                          <a:solidFill>
                            <a:schemeClr val="accent5">
                              <a:lumMod val="50000"/>
                            </a:schemeClr>
                          </a:solidFill>
                        </a:rPr>
                        <a:t>5</a:t>
                      </a:r>
                      <a:r>
                        <a:rPr lang="es-GB" sz="2000" dirty="0">
                          <a:solidFill>
                            <a:schemeClr val="accent5">
                              <a:lumMod val="50000"/>
                            </a:schemeClr>
                          </a:solidFill>
                        </a:rPr>
                        <a:t>. We are using public transport.</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442802093"/>
                  </a:ext>
                </a:extLst>
              </a:tr>
              <a:tr h="512109">
                <a:tc>
                  <a:txBody>
                    <a:bodyPr/>
                    <a:lstStyle/>
                    <a:p>
                      <a:pPr algn="l"/>
                      <a:r>
                        <a:rPr lang="es-GB" sz="2000" b="1" dirty="0">
                          <a:solidFill>
                            <a:schemeClr val="accent5">
                              <a:lumMod val="50000"/>
                            </a:schemeClr>
                          </a:solidFill>
                        </a:rPr>
                        <a:t>6</a:t>
                      </a:r>
                      <a:r>
                        <a:rPr lang="es-GB" sz="2000" dirty="0">
                          <a:solidFill>
                            <a:schemeClr val="accent5">
                              <a:lumMod val="50000"/>
                            </a:schemeClr>
                          </a:solidFill>
                        </a:rPr>
                        <a:t>. My aunt is driving.</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611606784"/>
                  </a:ext>
                </a:extLst>
              </a:tr>
              <a:tr h="512109">
                <a:tc>
                  <a:txBody>
                    <a:bodyPr/>
                    <a:lstStyle/>
                    <a:p>
                      <a:pPr algn="l"/>
                      <a:r>
                        <a:rPr lang="es-GB" sz="2000" b="1" dirty="0">
                          <a:solidFill>
                            <a:schemeClr val="accent5">
                              <a:lumMod val="50000"/>
                            </a:schemeClr>
                          </a:solidFill>
                        </a:rPr>
                        <a:t>7</a:t>
                      </a:r>
                      <a:r>
                        <a:rPr lang="es-GB" sz="2000" dirty="0">
                          <a:solidFill>
                            <a:schemeClr val="accent5">
                              <a:lumMod val="50000"/>
                            </a:schemeClr>
                          </a:solidFill>
                        </a:rPr>
                        <a:t>. I prepare my things.</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87933841"/>
                  </a:ext>
                </a:extLst>
              </a:tr>
              <a:tr h="512109">
                <a:tc>
                  <a:txBody>
                    <a:bodyPr/>
                    <a:lstStyle/>
                    <a:p>
                      <a:pPr algn="l"/>
                      <a:r>
                        <a:rPr lang="es-GB" sz="2000" b="1" dirty="0">
                          <a:solidFill>
                            <a:schemeClr val="accent5">
                              <a:lumMod val="50000"/>
                            </a:schemeClr>
                          </a:solidFill>
                        </a:rPr>
                        <a:t>8</a:t>
                      </a:r>
                      <a:r>
                        <a:rPr lang="es-GB" sz="2000" dirty="0">
                          <a:solidFill>
                            <a:schemeClr val="accent5">
                              <a:lumMod val="50000"/>
                            </a:schemeClr>
                          </a:solidFill>
                        </a:rPr>
                        <a:t>. I’m organising a bag.</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699235577"/>
                  </a:ext>
                </a:extLst>
              </a:tr>
              <a:tr h="512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chemeClr val="accent5">
                              <a:lumMod val="50000"/>
                            </a:schemeClr>
                          </a:solidFill>
                        </a:rPr>
                        <a:t>9</a:t>
                      </a:r>
                      <a:r>
                        <a:rPr lang="es-GB" sz="2000" dirty="0">
                          <a:solidFill>
                            <a:schemeClr val="accent5">
                              <a:lumMod val="50000"/>
                            </a:schemeClr>
                          </a:solidFill>
                        </a:rPr>
                        <a:t>. We walk near the coast.</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469201530"/>
                  </a:ext>
                </a:extLst>
              </a:tr>
            </a:tbl>
          </a:graphicData>
        </a:graphic>
      </p:graphicFrame>
      <p:sp>
        <p:nvSpPr>
          <p:cNvPr id="24" name="Llamada rectangular redondeada 23">
            <a:extLst>
              <a:ext uri="{FF2B5EF4-FFF2-40B4-BE49-F238E27FC236}">
                <a16:creationId xmlns:a16="http://schemas.microsoft.com/office/drawing/2014/main" id="{EA5AB6A7-7726-B942-A3C2-A3842C356A4C}"/>
              </a:ext>
            </a:extLst>
          </p:cNvPr>
          <p:cNvSpPr/>
          <p:nvPr/>
        </p:nvSpPr>
        <p:spPr>
          <a:xfrm>
            <a:off x="7731199" y="659220"/>
            <a:ext cx="2840548" cy="572139"/>
          </a:xfrm>
          <a:prstGeom prst="wedgeRoundRectCallout">
            <a:avLst>
              <a:gd name="adj1" fmla="val -78713"/>
              <a:gd name="adj2" fmla="val 3337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Pay attention to the temporal adverbs!</a:t>
            </a:r>
          </a:p>
        </p:txBody>
      </p:sp>
      <p:pic>
        <p:nvPicPr>
          <p:cNvPr id="25" name="Picture 16" descr="green checkmark">
            <a:extLst>
              <a:ext uri="{FF2B5EF4-FFF2-40B4-BE49-F238E27FC236}">
                <a16:creationId xmlns:a16="http://schemas.microsoft.com/office/drawing/2014/main" id="{8444A346-D767-774B-AFAD-EDFF9FD6D8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1888" y="1366183"/>
            <a:ext cx="354416" cy="369184"/>
          </a:xfrm>
          <a:prstGeom prst="rect">
            <a:avLst/>
          </a:prstGeom>
        </p:spPr>
      </p:pic>
      <p:pic>
        <p:nvPicPr>
          <p:cNvPr id="26" name="Picture 16" descr="green checkmark">
            <a:extLst>
              <a:ext uri="{FF2B5EF4-FFF2-40B4-BE49-F238E27FC236}">
                <a16:creationId xmlns:a16="http://schemas.microsoft.com/office/drawing/2014/main" id="{9D7EE60E-9D55-374B-ABA0-AEEC48F7D4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73759" y="1968484"/>
            <a:ext cx="354416" cy="369184"/>
          </a:xfrm>
          <a:prstGeom prst="rect">
            <a:avLst/>
          </a:prstGeom>
        </p:spPr>
      </p:pic>
      <p:pic>
        <p:nvPicPr>
          <p:cNvPr id="27" name="Picture 16" descr="green checkmark">
            <a:extLst>
              <a:ext uri="{FF2B5EF4-FFF2-40B4-BE49-F238E27FC236}">
                <a16:creationId xmlns:a16="http://schemas.microsoft.com/office/drawing/2014/main" id="{5178E341-D1CC-CC45-913B-207C365DF7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0168" y="2569741"/>
            <a:ext cx="354416" cy="369184"/>
          </a:xfrm>
          <a:prstGeom prst="rect">
            <a:avLst/>
          </a:prstGeom>
        </p:spPr>
      </p:pic>
      <p:pic>
        <p:nvPicPr>
          <p:cNvPr id="28" name="Picture 16" descr="green checkmark">
            <a:extLst>
              <a:ext uri="{FF2B5EF4-FFF2-40B4-BE49-F238E27FC236}">
                <a16:creationId xmlns:a16="http://schemas.microsoft.com/office/drawing/2014/main" id="{E0332ACD-5AF3-2646-8DA3-9A6FC84C43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0168" y="3059816"/>
            <a:ext cx="354416" cy="369184"/>
          </a:xfrm>
          <a:prstGeom prst="rect">
            <a:avLst/>
          </a:prstGeom>
        </p:spPr>
      </p:pic>
      <p:pic>
        <p:nvPicPr>
          <p:cNvPr id="29" name="Picture 16" descr="green checkmark">
            <a:extLst>
              <a:ext uri="{FF2B5EF4-FFF2-40B4-BE49-F238E27FC236}">
                <a16:creationId xmlns:a16="http://schemas.microsoft.com/office/drawing/2014/main" id="{F718019F-C99F-B04E-A7A3-4CE936EBEE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73759" y="3681555"/>
            <a:ext cx="354416" cy="369184"/>
          </a:xfrm>
          <a:prstGeom prst="rect">
            <a:avLst/>
          </a:prstGeom>
        </p:spPr>
      </p:pic>
      <p:pic>
        <p:nvPicPr>
          <p:cNvPr id="30" name="Picture 16" descr="green checkmark">
            <a:extLst>
              <a:ext uri="{FF2B5EF4-FFF2-40B4-BE49-F238E27FC236}">
                <a16:creationId xmlns:a16="http://schemas.microsoft.com/office/drawing/2014/main" id="{DFB3D3F2-6AD6-A546-9C33-1A7AE709EA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0168" y="4310544"/>
            <a:ext cx="354416" cy="369184"/>
          </a:xfrm>
          <a:prstGeom prst="rect">
            <a:avLst/>
          </a:prstGeom>
        </p:spPr>
      </p:pic>
      <p:pic>
        <p:nvPicPr>
          <p:cNvPr id="31" name="Picture 16" descr="green checkmark">
            <a:extLst>
              <a:ext uri="{FF2B5EF4-FFF2-40B4-BE49-F238E27FC236}">
                <a16:creationId xmlns:a16="http://schemas.microsoft.com/office/drawing/2014/main" id="{F9A3A185-9857-8341-A2FE-7F750FD9DA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0168" y="4811128"/>
            <a:ext cx="354416" cy="369184"/>
          </a:xfrm>
          <a:prstGeom prst="rect">
            <a:avLst/>
          </a:prstGeom>
        </p:spPr>
      </p:pic>
      <p:pic>
        <p:nvPicPr>
          <p:cNvPr id="32" name="Picture 16" descr="green checkmark">
            <a:extLst>
              <a:ext uri="{FF2B5EF4-FFF2-40B4-BE49-F238E27FC236}">
                <a16:creationId xmlns:a16="http://schemas.microsoft.com/office/drawing/2014/main" id="{1BBCE041-8586-0248-B8BC-29DA78240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0168" y="5329365"/>
            <a:ext cx="354416" cy="369184"/>
          </a:xfrm>
          <a:prstGeom prst="rect">
            <a:avLst/>
          </a:prstGeom>
        </p:spPr>
      </p:pic>
      <p:pic>
        <p:nvPicPr>
          <p:cNvPr id="33" name="Picture 16" descr="green checkmark">
            <a:extLst>
              <a:ext uri="{FF2B5EF4-FFF2-40B4-BE49-F238E27FC236}">
                <a16:creationId xmlns:a16="http://schemas.microsoft.com/office/drawing/2014/main" id="{970A68CE-DAC8-D547-B4EC-BCD4F4DF9F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73759" y="5860928"/>
            <a:ext cx="354416" cy="369184"/>
          </a:xfrm>
          <a:prstGeom prst="rect">
            <a:avLst/>
          </a:prstGeom>
        </p:spPr>
      </p:pic>
    </p:spTree>
    <p:extLst>
      <p:ext uri="{BB962C8B-B14F-4D97-AF65-F5344CB8AC3E}">
        <p14:creationId xmlns:p14="http://schemas.microsoft.com/office/powerpoint/2010/main" val="99656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future plans</a:t>
            </a:r>
            <a:br>
              <a:rPr lang="en-GB" sz="2400" b="1" dirty="0">
                <a:solidFill>
                  <a:schemeClr val="bg1"/>
                </a:solidFill>
              </a:rPr>
            </a:br>
            <a:r>
              <a:rPr lang="en-GB" sz="2400" b="1" dirty="0">
                <a:solidFill>
                  <a:schemeClr val="bg1"/>
                </a:solidFill>
              </a:rPr>
              <a:t>Using the verb ‘</a:t>
            </a:r>
            <a:r>
              <a:rPr lang="en-GB" sz="2400" b="1" dirty="0" err="1">
                <a:solidFill>
                  <a:schemeClr val="bg1"/>
                </a:solidFill>
              </a:rPr>
              <a:t>ir</a:t>
            </a:r>
            <a:r>
              <a:rPr lang="en-GB" sz="2400" b="1" dirty="0">
                <a:solidFill>
                  <a:schemeClr val="bg1"/>
                </a:solidFill>
              </a:rPr>
              <a:t>’ [revisited]</a:t>
            </a:r>
          </a:p>
        </p:txBody>
      </p:sp>
      <p:sp>
        <p:nvSpPr>
          <p:cNvPr id="3" name="TextBox 2"/>
          <p:cNvSpPr txBox="1"/>
          <p:nvPr/>
        </p:nvSpPr>
        <p:spPr>
          <a:xfrm>
            <a:off x="237195" y="1264911"/>
            <a:ext cx="1088857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go, am going			=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you go, are going		=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s/he or it goes, is going	=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a:t>
            </a:r>
          </a:p>
        </p:txBody>
      </p:sp>
      <p:sp>
        <p:nvSpPr>
          <p:cNvPr id="6" name="TextBox 5"/>
          <p:cNvSpPr txBox="1"/>
          <p:nvPr/>
        </p:nvSpPr>
        <p:spPr>
          <a:xfrm>
            <a:off x="6473250" y="1214210"/>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voy</a:t>
            </a:r>
          </a:p>
        </p:txBody>
      </p:sp>
      <p:sp>
        <p:nvSpPr>
          <p:cNvPr id="7" name="TextBox 6"/>
          <p:cNvSpPr txBox="1"/>
          <p:nvPr/>
        </p:nvSpPr>
        <p:spPr>
          <a:xfrm>
            <a:off x="6473250" y="1770538"/>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vas</a:t>
            </a:r>
          </a:p>
        </p:txBody>
      </p:sp>
      <p:sp>
        <p:nvSpPr>
          <p:cNvPr id="8" name="TextBox 7"/>
          <p:cNvSpPr txBox="1"/>
          <p:nvPr/>
        </p:nvSpPr>
        <p:spPr>
          <a:xfrm>
            <a:off x="6473250" y="2317891"/>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a:t>
            </a:r>
          </a:p>
        </p:txBody>
      </p:sp>
      <p:sp>
        <p:nvSpPr>
          <p:cNvPr id="11" name="TextBox 10"/>
          <p:cNvSpPr txBox="1"/>
          <p:nvPr/>
        </p:nvSpPr>
        <p:spPr>
          <a:xfrm>
            <a:off x="237195" y="3244538"/>
            <a:ext cx="1191575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To talk about </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what someone is going to do </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(future plans), use part of the verb ‘ir’ + a + infinitive: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2" name="TextBox 11"/>
          <p:cNvSpPr txBox="1"/>
          <p:nvPr/>
        </p:nvSpPr>
        <p:spPr>
          <a:xfrm>
            <a:off x="237195" y="4577213"/>
            <a:ext cx="954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Voy</a:t>
            </a:r>
          </a:p>
        </p:txBody>
      </p:sp>
      <p:sp>
        <p:nvSpPr>
          <p:cNvPr id="13" name="TextBox 12"/>
          <p:cNvSpPr txBox="1"/>
          <p:nvPr/>
        </p:nvSpPr>
        <p:spPr>
          <a:xfrm>
            <a:off x="1722874" y="4577213"/>
            <a:ext cx="2946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descansar</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14" name="TextBox 13"/>
          <p:cNvSpPr txBox="1"/>
          <p:nvPr/>
        </p:nvSpPr>
        <p:spPr>
          <a:xfrm>
            <a:off x="5255665" y="4611655"/>
            <a:ext cx="3805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going to rest.</a:t>
            </a:r>
          </a:p>
        </p:txBody>
      </p:sp>
      <p:sp>
        <p:nvSpPr>
          <p:cNvPr id="16" name="TextBox 15"/>
          <p:cNvSpPr txBox="1"/>
          <p:nvPr/>
        </p:nvSpPr>
        <p:spPr>
          <a:xfrm>
            <a:off x="1191920" y="4577213"/>
            <a:ext cx="693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17" name="TextBox 16"/>
          <p:cNvSpPr txBox="1"/>
          <p:nvPr/>
        </p:nvSpPr>
        <p:spPr>
          <a:xfrm>
            <a:off x="237195" y="5131211"/>
            <a:ext cx="954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Vas</a:t>
            </a:r>
          </a:p>
        </p:txBody>
      </p:sp>
      <p:sp>
        <p:nvSpPr>
          <p:cNvPr id="18" name="TextBox 17"/>
          <p:cNvSpPr txBox="1"/>
          <p:nvPr/>
        </p:nvSpPr>
        <p:spPr>
          <a:xfrm>
            <a:off x="1722874" y="5131211"/>
            <a:ext cx="19679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ir</a:t>
            </a:r>
          </a:p>
        </p:txBody>
      </p:sp>
      <p:sp>
        <p:nvSpPr>
          <p:cNvPr id="19" name="TextBox 18"/>
          <p:cNvSpPr txBox="1"/>
          <p:nvPr/>
        </p:nvSpPr>
        <p:spPr>
          <a:xfrm>
            <a:off x="2325549" y="5131211"/>
            <a:ext cx="23612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al campo. 	       </a:t>
            </a:r>
          </a:p>
        </p:txBody>
      </p:sp>
      <p:sp>
        <p:nvSpPr>
          <p:cNvPr id="20" name="TextBox 19"/>
          <p:cNvSpPr txBox="1"/>
          <p:nvPr/>
        </p:nvSpPr>
        <p:spPr>
          <a:xfrm>
            <a:off x="1191920" y="5131211"/>
            <a:ext cx="693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21" name="TextBox 20"/>
          <p:cNvSpPr txBox="1"/>
          <p:nvPr/>
        </p:nvSpPr>
        <p:spPr>
          <a:xfrm>
            <a:off x="5255665" y="5104330"/>
            <a:ext cx="69805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You are going to go to the countryside.</a:t>
            </a:r>
          </a:p>
        </p:txBody>
      </p:sp>
      <p:sp>
        <p:nvSpPr>
          <p:cNvPr id="22" name="TextBox 21"/>
          <p:cNvSpPr txBox="1"/>
          <p:nvPr/>
        </p:nvSpPr>
        <p:spPr>
          <a:xfrm>
            <a:off x="4821983" y="4568640"/>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23" name="TextBox 22"/>
          <p:cNvSpPr txBox="1"/>
          <p:nvPr/>
        </p:nvSpPr>
        <p:spPr>
          <a:xfrm>
            <a:off x="4830617" y="5122638"/>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24" name="TextBox 23"/>
          <p:cNvSpPr txBox="1"/>
          <p:nvPr/>
        </p:nvSpPr>
        <p:spPr>
          <a:xfrm>
            <a:off x="237195" y="5685209"/>
            <a:ext cx="954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Va</a:t>
            </a:r>
            <a:endPar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5" name="TextBox 24"/>
          <p:cNvSpPr txBox="1"/>
          <p:nvPr/>
        </p:nvSpPr>
        <p:spPr>
          <a:xfrm>
            <a:off x="1722874" y="5685209"/>
            <a:ext cx="19679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ir</a:t>
            </a:r>
          </a:p>
        </p:txBody>
      </p:sp>
      <p:sp>
        <p:nvSpPr>
          <p:cNvPr id="26" name="TextBox 25"/>
          <p:cNvSpPr txBox="1"/>
          <p:nvPr/>
        </p:nvSpPr>
        <p:spPr>
          <a:xfrm>
            <a:off x="2325548" y="5685209"/>
            <a:ext cx="31816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 la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montaña</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p>
        </p:txBody>
      </p:sp>
      <p:sp>
        <p:nvSpPr>
          <p:cNvPr id="27" name="TextBox 26"/>
          <p:cNvSpPr txBox="1"/>
          <p:nvPr/>
        </p:nvSpPr>
        <p:spPr>
          <a:xfrm>
            <a:off x="1191920" y="5685209"/>
            <a:ext cx="693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28" name="TextBox 27"/>
          <p:cNvSpPr txBox="1"/>
          <p:nvPr/>
        </p:nvSpPr>
        <p:spPr>
          <a:xfrm>
            <a:off x="4830617" y="5676636"/>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29" name="TextBox 28"/>
          <p:cNvSpPr txBox="1"/>
          <p:nvPr/>
        </p:nvSpPr>
        <p:spPr>
          <a:xfrm>
            <a:off x="5255665" y="5685209"/>
            <a:ext cx="69805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S/he is going to go to the mountains.</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ounded Rectangle 31"/>
          <p:cNvSpPr/>
          <p:nvPr/>
        </p:nvSpPr>
        <p:spPr>
          <a:xfrm>
            <a:off x="8785017" y="5117009"/>
            <a:ext cx="1133173"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32"/>
          <p:cNvSpPr/>
          <p:nvPr/>
        </p:nvSpPr>
        <p:spPr>
          <a:xfrm>
            <a:off x="8590808" y="5705837"/>
            <a:ext cx="1095059"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ounded Rectangle 33"/>
          <p:cNvSpPr/>
          <p:nvPr/>
        </p:nvSpPr>
        <p:spPr>
          <a:xfrm>
            <a:off x="2273809" y="5167353"/>
            <a:ext cx="566076"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p:cNvSpPr/>
          <p:nvPr/>
        </p:nvSpPr>
        <p:spPr>
          <a:xfrm>
            <a:off x="2367181" y="5692150"/>
            <a:ext cx="776044"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ular Callout 35"/>
          <p:cNvSpPr/>
          <p:nvPr/>
        </p:nvSpPr>
        <p:spPr>
          <a:xfrm>
            <a:off x="7777655" y="805863"/>
            <a:ext cx="4150488" cy="2205513"/>
          </a:xfrm>
          <a:prstGeom prst="wedgeRoundRectCallout">
            <a:avLst>
              <a:gd name="adj1" fmla="val 3801"/>
              <a:gd name="adj2" fmla="val 1264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Remember, to mean ‘to the’, use use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 la</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for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singular</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feminine</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nouns and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al</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for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singular</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masculine</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nouns.</a:t>
            </a:r>
          </a:p>
        </p:txBody>
      </p:sp>
    </p:spTree>
    <p:extLst>
      <p:ext uri="{BB962C8B-B14F-4D97-AF65-F5344CB8AC3E}">
        <p14:creationId xmlns:p14="http://schemas.microsoft.com/office/powerpoint/2010/main" val="168842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p:bldP spid="13" grpId="0"/>
      <p:bldP spid="14"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2" grpId="0" animBg="1"/>
      <p:bldP spid="33" grpId="0" animBg="1"/>
      <p:bldP spid="34" grpId="0" animBg="1"/>
      <p:bldP spid="35"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Talking about intentions</a:t>
            </a:r>
            <a:br>
              <a:rPr lang="en-GB" sz="2600" b="1" dirty="0">
                <a:solidFill>
                  <a:schemeClr val="bg1"/>
                </a:solidFill>
              </a:rPr>
            </a:br>
            <a:r>
              <a:rPr lang="en-GB" sz="2600" b="1" dirty="0">
                <a:solidFill>
                  <a:schemeClr val="bg1"/>
                </a:solidFill>
              </a:rPr>
              <a:t>Using ‘para’ + infinitive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33684" y="2014852"/>
            <a:ext cx="5313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La pelota es </a:t>
            </a:r>
            <a:r>
              <a:rPr kumimoji="0" lang="en-GB" sz="2800" b="1" i="0" u="sng" strike="noStrike" kern="1200" cap="none" spc="0" normalizeH="0" baseline="0" noProof="0" dirty="0">
                <a:ln>
                  <a:noFill/>
                </a:ln>
                <a:solidFill>
                  <a:srgbClr val="F66400"/>
                </a:solidFill>
                <a:effectLst/>
                <a:uLnTx/>
                <a:uFillTx/>
                <a:latin typeface="Century Gothic" panose="020F0302020204030204"/>
                <a:ea typeface="+mn-ea"/>
                <a:cs typeface="+mn-cs"/>
              </a:rPr>
              <a:t>para</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esos</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niños</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8" name="TextBox 7"/>
          <p:cNvSpPr txBox="1"/>
          <p:nvPr/>
        </p:nvSpPr>
        <p:spPr>
          <a:xfrm>
            <a:off x="5753929" y="2037663"/>
            <a:ext cx="606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9" name="TextBox 8"/>
          <p:cNvSpPr txBox="1"/>
          <p:nvPr/>
        </p:nvSpPr>
        <p:spPr>
          <a:xfrm>
            <a:off x="6360609" y="2037663"/>
            <a:ext cx="5569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 ball is </a:t>
            </a:r>
            <a:r>
              <a:rPr kumimoji="0" lang="en-GB" sz="2800" b="1" i="0" u="sng"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for</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those children.</a:t>
            </a:r>
          </a:p>
        </p:txBody>
      </p:sp>
      <p:sp>
        <p:nvSpPr>
          <p:cNvPr id="10" name="TextBox 9">
            <a:extLst>
              <a:ext uri="{FF2B5EF4-FFF2-40B4-BE49-F238E27FC236}">
                <a16:creationId xmlns:a16="http://schemas.microsoft.com/office/drawing/2014/main" id="{3CC80B4A-8FB9-5141-8C3B-F7B756E6597D}"/>
              </a:ext>
            </a:extLst>
          </p:cNvPr>
          <p:cNvSpPr txBox="1"/>
          <p:nvPr/>
        </p:nvSpPr>
        <p:spPr>
          <a:xfrm>
            <a:off x="233684" y="1348374"/>
            <a:ext cx="11420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Remember</a:t>
            </a:r>
            <a:r>
              <a:rPr kumimoji="0" lang="en-US" sz="28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that the word </a:t>
            </a:r>
            <a:r>
              <a:rPr kumimoji="0" lang="en-US"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‘para’ can mean ‘for’:</a:t>
            </a:r>
          </a:p>
        </p:txBody>
      </p:sp>
      <p:sp>
        <p:nvSpPr>
          <p:cNvPr id="11" name="TextBox 10">
            <a:extLst>
              <a:ext uri="{FF2B5EF4-FFF2-40B4-BE49-F238E27FC236}">
                <a16:creationId xmlns:a16="http://schemas.microsoft.com/office/drawing/2014/main" id="{3CC80B4A-8FB9-5141-8C3B-F7B756E6597D}"/>
              </a:ext>
            </a:extLst>
          </p:cNvPr>
          <p:cNvSpPr txBox="1"/>
          <p:nvPr/>
        </p:nvSpPr>
        <p:spPr>
          <a:xfrm>
            <a:off x="233682" y="2634229"/>
            <a:ext cx="6805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‘Para’ can also mean ‘in order to’.</a:t>
            </a:r>
          </a:p>
        </p:txBody>
      </p:sp>
      <p:sp>
        <p:nvSpPr>
          <p:cNvPr id="12" name="TextBox 11"/>
          <p:cNvSpPr txBox="1"/>
          <p:nvPr/>
        </p:nvSpPr>
        <p:spPr>
          <a:xfrm>
            <a:off x="358212" y="3218498"/>
            <a:ext cx="11071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Vas a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ir</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al campo </a:t>
            </a:r>
            <a:r>
              <a:rPr kumimoji="0" lang="en-GB" sz="2800" b="1" i="0" u="sng" strike="noStrike" kern="1200" cap="none" spc="0" normalizeH="0" baseline="0" noProof="0" dirty="0">
                <a:ln>
                  <a:noFill/>
                </a:ln>
                <a:solidFill>
                  <a:srgbClr val="F66400"/>
                </a:solidFill>
                <a:effectLst/>
                <a:uLnTx/>
                <a:uFillTx/>
                <a:latin typeface="Century Gothic" panose="020F0302020204030204"/>
                <a:ea typeface="+mn-ea"/>
                <a:cs typeface="+mn-cs"/>
              </a:rPr>
              <a:t>para </a:t>
            </a:r>
            <a:r>
              <a:rPr kumimoji="0" lang="en-GB" sz="2800" b="1" i="0" u="sng" strike="noStrike" kern="1200" cap="none" spc="0" normalizeH="0" baseline="0" noProof="0" dirty="0" err="1">
                <a:ln>
                  <a:noFill/>
                </a:ln>
                <a:solidFill>
                  <a:srgbClr val="F66400"/>
                </a:solidFill>
                <a:effectLst/>
                <a:uLnTx/>
                <a:uFillTx/>
                <a:latin typeface="Century Gothic" panose="020F0302020204030204"/>
                <a:ea typeface="+mn-ea"/>
                <a:cs typeface="+mn-cs"/>
              </a:rPr>
              <a:t>caminar</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en</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el bosque.</a:t>
            </a:r>
          </a:p>
        </p:txBody>
      </p:sp>
      <p:sp>
        <p:nvSpPr>
          <p:cNvPr id="13" name="TextBox 12"/>
          <p:cNvSpPr txBox="1"/>
          <p:nvPr/>
        </p:nvSpPr>
        <p:spPr>
          <a:xfrm>
            <a:off x="358212" y="3702394"/>
            <a:ext cx="122911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going to go to the countryside</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800" b="1" i="0" u="sng"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 order) to walk</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in the forest.</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4" name="TextBox 13"/>
          <p:cNvSpPr txBox="1"/>
          <p:nvPr/>
        </p:nvSpPr>
        <p:spPr>
          <a:xfrm>
            <a:off x="358212" y="4390724"/>
            <a:ext cx="10588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Va</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aprender</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italiano</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2800" b="1" i="0" u="sng" strike="noStrike" kern="1200" cap="none" spc="0" normalizeH="0" baseline="0" noProof="0" dirty="0">
                <a:ln>
                  <a:noFill/>
                </a:ln>
                <a:solidFill>
                  <a:srgbClr val="F66400"/>
                </a:solidFill>
                <a:effectLst/>
                <a:uLnTx/>
                <a:uFillTx/>
                <a:latin typeface="Century Gothic" panose="020F0302020204030204"/>
                <a:ea typeface="+mn-ea"/>
                <a:cs typeface="+mn-cs"/>
              </a:rPr>
              <a:t>para </a:t>
            </a:r>
            <a:r>
              <a:rPr kumimoji="0" lang="en-GB" sz="2800" b="1" i="0" u="sng" strike="noStrike" kern="1200" cap="none" spc="0" normalizeH="0" baseline="0" noProof="0" dirty="0" err="1">
                <a:ln>
                  <a:noFill/>
                </a:ln>
                <a:solidFill>
                  <a:srgbClr val="F66400"/>
                </a:solidFill>
                <a:effectLst/>
                <a:uLnTx/>
                <a:uFillTx/>
                <a:latin typeface="Century Gothic" panose="020F0302020204030204"/>
                <a:ea typeface="+mn-ea"/>
                <a:cs typeface="+mn-cs"/>
              </a:rPr>
              <a:t>viajar</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 Italia.</a:t>
            </a:r>
          </a:p>
        </p:txBody>
      </p:sp>
      <p:sp>
        <p:nvSpPr>
          <p:cNvPr id="15" name="TextBox 14"/>
          <p:cNvSpPr txBox="1"/>
          <p:nvPr/>
        </p:nvSpPr>
        <p:spPr>
          <a:xfrm>
            <a:off x="358212" y="4847760"/>
            <a:ext cx="1195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5">
                    <a:lumMod val="50000"/>
                  </a:schemeClr>
                </a:solidFill>
                <a:latin typeface="Century Gothic" panose="020F0302020204030204"/>
              </a:rPr>
              <a:t>S</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/he is going to learn Italian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n-GB" sz="2800" b="1" i="0" u="sng"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 order) to travel</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to Italy</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6" name="Rounded Rectangular Callout 15"/>
          <p:cNvSpPr/>
          <p:nvPr/>
        </p:nvSpPr>
        <p:spPr>
          <a:xfrm>
            <a:off x="7502952" y="2621932"/>
            <a:ext cx="4455366" cy="655113"/>
          </a:xfrm>
          <a:prstGeom prst="wedgeRoundRectCallout">
            <a:avLst>
              <a:gd name="adj1" fmla="val -21761"/>
              <a:gd name="adj2" fmla="val 101769"/>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often leave out the words ‘in order’ in spoken English.</a:t>
            </a:r>
          </a:p>
        </p:txBody>
      </p:sp>
      <p:sp>
        <p:nvSpPr>
          <p:cNvPr id="17" name="TextBox 16"/>
          <p:cNvSpPr txBox="1"/>
          <p:nvPr/>
        </p:nvSpPr>
        <p:spPr>
          <a:xfrm>
            <a:off x="358212" y="5589983"/>
            <a:ext cx="1195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When used in this way, ‘para’ is always followed by an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infinitive</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101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3612353200"/>
              </p:ext>
            </p:extLst>
          </p:nvPr>
        </p:nvGraphicFramePr>
        <p:xfrm>
          <a:off x="507545" y="1694030"/>
          <a:ext cx="11420598" cy="4519542"/>
        </p:xfrm>
        <a:graphic>
          <a:graphicData uri="http://schemas.openxmlformats.org/drawingml/2006/table">
            <a:tbl>
              <a:tblPr firstRow="1" bandRow="1">
                <a:tableStyleId>{5DA37D80-6434-44D0-A028-1B22A696006F}</a:tableStyleId>
              </a:tblPr>
              <a:tblGrid>
                <a:gridCol w="484965">
                  <a:extLst>
                    <a:ext uri="{9D8B030D-6E8A-4147-A177-3AD203B41FA5}">
                      <a16:colId xmlns:a16="http://schemas.microsoft.com/office/drawing/2014/main" val="2607353726"/>
                    </a:ext>
                  </a:extLst>
                </a:gridCol>
                <a:gridCol w="5336464">
                  <a:extLst>
                    <a:ext uri="{9D8B030D-6E8A-4147-A177-3AD203B41FA5}">
                      <a16:colId xmlns:a16="http://schemas.microsoft.com/office/drawing/2014/main" val="1600817978"/>
                    </a:ext>
                  </a:extLst>
                </a:gridCol>
                <a:gridCol w="1599543">
                  <a:extLst>
                    <a:ext uri="{9D8B030D-6E8A-4147-A177-3AD203B41FA5}">
                      <a16:colId xmlns:a16="http://schemas.microsoft.com/office/drawing/2014/main" val="4128092149"/>
                    </a:ext>
                  </a:extLst>
                </a:gridCol>
                <a:gridCol w="1773044">
                  <a:extLst>
                    <a:ext uri="{9D8B030D-6E8A-4147-A177-3AD203B41FA5}">
                      <a16:colId xmlns:a16="http://schemas.microsoft.com/office/drawing/2014/main" val="2609792770"/>
                    </a:ext>
                  </a:extLst>
                </a:gridCol>
                <a:gridCol w="2226582">
                  <a:extLst>
                    <a:ext uri="{9D8B030D-6E8A-4147-A177-3AD203B41FA5}">
                      <a16:colId xmlns:a16="http://schemas.microsoft.com/office/drawing/2014/main" val="2306862108"/>
                    </a:ext>
                  </a:extLst>
                </a:gridCol>
              </a:tblGrid>
              <a:tr h="618529">
                <a:tc gridSpan="2">
                  <a:txBody>
                    <a:bodyPr/>
                    <a:lstStyle/>
                    <a:p>
                      <a:endParaRPr lang="en-GB" dirty="0">
                        <a:solidFill>
                          <a:schemeClr val="accent5">
                            <a:lumMod val="50000"/>
                          </a:schemeClr>
                        </a:solidFill>
                      </a:endParaRPr>
                    </a:p>
                  </a:txBody>
                  <a:tcPr>
                    <a:lnL w="12700" cmpd="sng">
                      <a:noFill/>
                    </a:lnL>
                    <a:lnT w="12700" cmpd="sng">
                      <a:noFill/>
                    </a:lnT>
                    <a:noFill/>
                  </a:tcPr>
                </a:tc>
                <a:tc hMerge="1">
                  <a:txBody>
                    <a:bodyPr/>
                    <a:lstStyle/>
                    <a:p>
                      <a:endParaRPr lang="en-GB" sz="200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‘for’</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‘in order</a:t>
                      </a:r>
                      <a:r>
                        <a:rPr lang="en-GB" sz="2000" b="1" baseline="0" dirty="0">
                          <a:solidFill>
                            <a:schemeClr val="accent5">
                              <a:lumMod val="50000"/>
                            </a:schemeClr>
                          </a:solidFill>
                        </a:rPr>
                        <a:t> to’</a:t>
                      </a:r>
                      <a:endParaRPr lang="en-GB" sz="2000" b="1" dirty="0">
                        <a:solidFill>
                          <a:schemeClr val="accent5">
                            <a:lumMod val="50000"/>
                          </a:schemeClr>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a:t>
                      </a:r>
                      <a:r>
                        <a:rPr lang="en-GB" sz="2000" b="1" dirty="0" err="1">
                          <a:solidFill>
                            <a:schemeClr val="accent5">
                              <a:lumMod val="50000"/>
                            </a:schemeClr>
                          </a:solidFill>
                        </a:rPr>
                        <a:t>Quién</a:t>
                      </a:r>
                      <a:r>
                        <a:rPr lang="en-GB" sz="2000" b="1" dirty="0">
                          <a:solidFill>
                            <a:schemeClr val="accent5">
                              <a:lumMod val="50000"/>
                            </a:schemeClr>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(I, you, s/he)</a:t>
                      </a:r>
                    </a:p>
                  </a:txBody>
                  <a:tcPr>
                    <a:noFill/>
                  </a:tcPr>
                </a:tc>
                <a:extLst>
                  <a:ext uri="{0D108BD9-81ED-4DB2-BD59-A6C34878D82A}">
                    <a16:rowId xmlns:a16="http://schemas.microsoft.com/office/drawing/2014/main" val="1153431983"/>
                  </a:ext>
                </a:extLst>
              </a:tr>
              <a:tr h="618529">
                <a:tc>
                  <a:txBody>
                    <a:bodyPr/>
                    <a:lstStyle/>
                    <a:p>
                      <a:pPr algn="ctr"/>
                      <a:r>
                        <a:rPr lang="en-GB" sz="2000" b="1" dirty="0">
                          <a:solidFill>
                            <a:schemeClr val="accent5">
                              <a:lumMod val="50000"/>
                            </a:schemeClr>
                          </a:solidFill>
                        </a:rPr>
                        <a:t>1.</a:t>
                      </a:r>
                    </a:p>
                  </a:txBody>
                  <a:tcPr>
                    <a:noFill/>
                  </a:tcPr>
                </a:tc>
                <a:tc>
                  <a:txBody>
                    <a:bodyPr/>
                    <a:lstStyle/>
                    <a:p>
                      <a:pPr algn="l"/>
                      <a:r>
                        <a:rPr lang="en-GB" sz="2000" baseline="0" dirty="0" err="1">
                          <a:solidFill>
                            <a:schemeClr val="accent5">
                              <a:lumMod val="50000"/>
                            </a:schemeClr>
                          </a:solidFill>
                        </a:rPr>
                        <a:t>Va</a:t>
                      </a:r>
                      <a:r>
                        <a:rPr lang="en-GB" sz="2000" baseline="0" dirty="0">
                          <a:solidFill>
                            <a:schemeClr val="accent5">
                              <a:lumMod val="50000"/>
                            </a:schemeClr>
                          </a:solidFill>
                        </a:rPr>
                        <a:t> a </a:t>
                      </a:r>
                      <a:r>
                        <a:rPr lang="en-GB" sz="2000" baseline="0" dirty="0" err="1">
                          <a:solidFill>
                            <a:schemeClr val="accent5">
                              <a:lumMod val="50000"/>
                            </a:schemeClr>
                          </a:solidFill>
                        </a:rPr>
                        <a:t>llevar</a:t>
                      </a:r>
                      <a:r>
                        <a:rPr lang="en-GB" sz="2000" baseline="0" dirty="0">
                          <a:solidFill>
                            <a:schemeClr val="accent5">
                              <a:lumMod val="50000"/>
                            </a:schemeClr>
                          </a:solidFill>
                        </a:rPr>
                        <a:t> la </a:t>
                      </a:r>
                      <a:r>
                        <a:rPr lang="en-GB" sz="2000" baseline="0" dirty="0" err="1">
                          <a:solidFill>
                            <a:schemeClr val="accent5">
                              <a:lumMod val="50000"/>
                            </a:schemeClr>
                          </a:solidFill>
                        </a:rPr>
                        <a:t>guitarra</a:t>
                      </a:r>
                      <a:r>
                        <a:rPr lang="en-GB" sz="2000" baseline="0" dirty="0">
                          <a:solidFill>
                            <a:schemeClr val="accent5">
                              <a:lumMod val="50000"/>
                            </a:schemeClr>
                          </a:solidFill>
                        </a:rPr>
                        <a:t> para </a:t>
                      </a:r>
                      <a:r>
                        <a:rPr lang="en-GB" sz="2000" baseline="0" dirty="0" err="1">
                          <a:solidFill>
                            <a:schemeClr val="accent5">
                              <a:lumMod val="50000"/>
                            </a:schemeClr>
                          </a:solidFill>
                        </a:rPr>
                        <a:t>tocar</a:t>
                      </a:r>
                      <a:r>
                        <a:rPr lang="en-GB" sz="2000" baseline="0" dirty="0">
                          <a:solidFill>
                            <a:schemeClr val="accent5">
                              <a:lumMod val="50000"/>
                            </a:schemeClr>
                          </a:solidFill>
                        </a:rPr>
                        <a:t> y </a:t>
                      </a:r>
                      <a:r>
                        <a:rPr lang="en-GB" sz="2000" baseline="0" dirty="0" err="1">
                          <a:solidFill>
                            <a:schemeClr val="accent5">
                              <a:lumMod val="50000"/>
                            </a:schemeClr>
                          </a:solidFill>
                        </a:rPr>
                        <a:t>cantar</a:t>
                      </a:r>
                      <a:r>
                        <a:rPr lang="en-GB" sz="2000" baseline="0" dirty="0">
                          <a:solidFill>
                            <a:schemeClr val="accent5">
                              <a:lumMod val="50000"/>
                            </a:schemeClr>
                          </a:solidFill>
                        </a:rPr>
                        <a:t> con sus amigos.</a:t>
                      </a:r>
                      <a:endParaRPr lang="en-GB" sz="2000" dirty="0">
                        <a:solidFill>
                          <a:schemeClr val="accent5">
                            <a:lumMod val="50000"/>
                          </a:schemeClr>
                        </a:solidFill>
                      </a:endParaRPr>
                    </a:p>
                  </a:txBody>
                  <a:tcPr anchor="ct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171492714"/>
                  </a:ext>
                </a:extLst>
              </a:tr>
              <a:tr h="473509">
                <a:tc>
                  <a:txBody>
                    <a:bodyPr/>
                    <a:lstStyle/>
                    <a:p>
                      <a:pPr algn="ctr"/>
                      <a:r>
                        <a:rPr lang="en-GB" sz="2000" b="1">
                          <a:solidFill>
                            <a:schemeClr val="accent5">
                              <a:lumMod val="50000"/>
                            </a:schemeClr>
                          </a:solidFill>
                        </a:rPr>
                        <a:t>2.</a:t>
                      </a:r>
                      <a:endParaRPr lang="en-GB" sz="2000" b="1" dirty="0">
                        <a:solidFill>
                          <a:schemeClr val="accent5">
                            <a:lumMod val="50000"/>
                          </a:schemeClr>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Voy</a:t>
                      </a:r>
                      <a:r>
                        <a:rPr lang="en-GB" sz="2000" dirty="0">
                          <a:solidFill>
                            <a:schemeClr val="accent5">
                              <a:lumMod val="50000"/>
                            </a:schemeClr>
                          </a:solidFill>
                        </a:rPr>
                        <a:t> a </a:t>
                      </a:r>
                      <a:r>
                        <a:rPr lang="en-GB" sz="2000" dirty="0" err="1">
                          <a:solidFill>
                            <a:schemeClr val="accent5">
                              <a:lumMod val="50000"/>
                            </a:schemeClr>
                          </a:solidFill>
                        </a:rPr>
                        <a:t>subir</a:t>
                      </a:r>
                      <a:r>
                        <a:rPr lang="en-GB" sz="2000" dirty="0">
                          <a:solidFill>
                            <a:schemeClr val="accent5">
                              <a:lumMod val="50000"/>
                            </a:schemeClr>
                          </a:solidFill>
                        </a:rPr>
                        <a:t> a la </a:t>
                      </a:r>
                      <a:r>
                        <a:rPr lang="en-GB" sz="2000" dirty="0" err="1">
                          <a:solidFill>
                            <a:schemeClr val="accent5">
                              <a:lumMod val="50000"/>
                            </a:schemeClr>
                          </a:solidFill>
                        </a:rPr>
                        <a:t>torre</a:t>
                      </a:r>
                      <a:r>
                        <a:rPr lang="en-GB" sz="2000" dirty="0">
                          <a:solidFill>
                            <a:schemeClr val="accent5">
                              <a:lumMod val="50000"/>
                            </a:schemeClr>
                          </a:solidFill>
                        </a:rPr>
                        <a:t> para </a:t>
                      </a:r>
                      <a:r>
                        <a:rPr lang="en-GB" sz="2000" dirty="0" err="1">
                          <a:solidFill>
                            <a:schemeClr val="accent5">
                              <a:lumMod val="50000"/>
                            </a:schemeClr>
                          </a:solidFill>
                        </a:rPr>
                        <a:t>ver</a:t>
                      </a:r>
                      <a:r>
                        <a:rPr lang="en-GB" sz="2000" dirty="0">
                          <a:solidFill>
                            <a:schemeClr val="accent5">
                              <a:lumMod val="50000"/>
                            </a:schemeClr>
                          </a:solidFill>
                        </a:rPr>
                        <a:t> el </a:t>
                      </a:r>
                      <a:r>
                        <a:rPr lang="en-GB" sz="2000" dirty="0" err="1">
                          <a:solidFill>
                            <a:schemeClr val="accent5">
                              <a:lumMod val="50000"/>
                            </a:schemeClr>
                          </a:solidFill>
                        </a:rPr>
                        <a:t>paisaje</a:t>
                      </a:r>
                      <a:r>
                        <a:rPr lang="en-GB" sz="2000" dirty="0">
                          <a:solidFill>
                            <a:schemeClr val="accent5">
                              <a:lumMod val="50000"/>
                            </a:schemeClr>
                          </a:solidFill>
                        </a:rPr>
                        <a:t>.</a:t>
                      </a:r>
                    </a:p>
                  </a:txBody>
                  <a:tcPr anchor="ctr">
                    <a:noFill/>
                  </a:tcPr>
                </a:tc>
                <a:tc>
                  <a:txBody>
                    <a:bodyPr/>
                    <a:lstStyle/>
                    <a:p>
                      <a:endParaRPr lang="en-GB" sz="200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961458278"/>
                  </a:ext>
                </a:extLst>
              </a:tr>
              <a:tr h="618529">
                <a:tc>
                  <a:txBody>
                    <a:bodyPr/>
                    <a:lstStyle/>
                    <a:p>
                      <a:pPr algn="ctr"/>
                      <a:r>
                        <a:rPr lang="en-GB" sz="2000" b="1" dirty="0">
                          <a:solidFill>
                            <a:schemeClr val="accent5">
                              <a:lumMod val="50000"/>
                            </a:schemeClr>
                          </a:solidFill>
                        </a:rPr>
                        <a:t>3.</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a:t>
                      </a:r>
                      <a:r>
                        <a:rPr lang="en-GB" sz="2000" dirty="0" err="1">
                          <a:solidFill>
                            <a:schemeClr val="accent5">
                              <a:lumMod val="50000"/>
                            </a:schemeClr>
                          </a:solidFill>
                        </a:rPr>
                        <a:t>Cuándo</a:t>
                      </a:r>
                      <a:r>
                        <a:rPr lang="en-GB" sz="2000" dirty="0">
                          <a:solidFill>
                            <a:schemeClr val="accent5">
                              <a:lumMod val="50000"/>
                            </a:schemeClr>
                          </a:solidFill>
                        </a:rPr>
                        <a:t> vas a </a:t>
                      </a:r>
                      <a:r>
                        <a:rPr lang="en-GB" sz="2000" dirty="0" err="1">
                          <a:solidFill>
                            <a:schemeClr val="accent5">
                              <a:lumMod val="50000"/>
                            </a:schemeClr>
                          </a:solidFill>
                        </a:rPr>
                        <a:t>cocinar</a:t>
                      </a:r>
                      <a:r>
                        <a:rPr lang="en-GB" sz="2000" dirty="0">
                          <a:solidFill>
                            <a:schemeClr val="accent5">
                              <a:lumMod val="50000"/>
                            </a:schemeClr>
                          </a:solidFill>
                        </a:rPr>
                        <a:t> para </a:t>
                      </a:r>
                      <a:r>
                        <a:rPr lang="en-GB" sz="2000" dirty="0" err="1">
                          <a:solidFill>
                            <a:schemeClr val="accent5">
                              <a:lumMod val="50000"/>
                            </a:schemeClr>
                          </a:solidFill>
                        </a:rPr>
                        <a:t>toda</a:t>
                      </a:r>
                      <a:r>
                        <a:rPr lang="en-GB" sz="2000" dirty="0">
                          <a:solidFill>
                            <a:schemeClr val="accent5">
                              <a:lumMod val="50000"/>
                            </a:schemeClr>
                          </a:solidFill>
                        </a:rPr>
                        <a:t> la </a:t>
                      </a:r>
                      <a:r>
                        <a:rPr lang="en-GB" sz="2000" dirty="0" err="1">
                          <a:solidFill>
                            <a:schemeClr val="accent5">
                              <a:lumMod val="50000"/>
                            </a:schemeClr>
                          </a:solidFill>
                        </a:rPr>
                        <a:t>familia</a:t>
                      </a:r>
                      <a:r>
                        <a:rPr lang="en-GB" sz="2000" dirty="0">
                          <a:solidFill>
                            <a:schemeClr val="accent5">
                              <a:lumMod val="50000"/>
                            </a:schemeClr>
                          </a:solidFill>
                        </a:rPr>
                        <a:t>?</a:t>
                      </a:r>
                    </a:p>
                  </a:txBody>
                  <a:tcPr anchor="ctr">
                    <a:noFill/>
                  </a:tcPr>
                </a:tc>
                <a:tc>
                  <a:txBody>
                    <a:bodyPr/>
                    <a:lstStyle/>
                    <a:p>
                      <a:endParaRPr lang="en-GB" sz="200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189313960"/>
                  </a:ext>
                </a:extLst>
              </a:tr>
              <a:tr h="540833">
                <a:tc>
                  <a:txBody>
                    <a:bodyPr/>
                    <a:lstStyle/>
                    <a:p>
                      <a:pPr algn="ctr"/>
                      <a:r>
                        <a:rPr lang="en-GB" sz="2000" b="1">
                          <a:solidFill>
                            <a:schemeClr val="accent5">
                              <a:lumMod val="50000"/>
                            </a:schemeClr>
                          </a:solidFill>
                        </a:rPr>
                        <a:t>4.</a:t>
                      </a:r>
                      <a:endParaRPr lang="en-GB" sz="2000" b="1" dirty="0">
                        <a:solidFill>
                          <a:schemeClr val="accent5">
                            <a:lumMod val="50000"/>
                          </a:schemeClr>
                        </a:solidFill>
                      </a:endParaRPr>
                    </a:p>
                  </a:txBody>
                  <a:tcPr>
                    <a:noFill/>
                  </a:tcPr>
                </a:tc>
                <a:tc>
                  <a:txBody>
                    <a:bodyPr/>
                    <a:lstStyle/>
                    <a:p>
                      <a:pPr algn="l"/>
                      <a:r>
                        <a:rPr lang="en-GB" sz="2000" dirty="0">
                          <a:solidFill>
                            <a:schemeClr val="accent5">
                              <a:lumMod val="50000"/>
                            </a:schemeClr>
                          </a:solidFill>
                        </a:rPr>
                        <a:t>Vas a </a:t>
                      </a:r>
                      <a:r>
                        <a:rPr lang="en-GB" sz="2000" dirty="0" err="1">
                          <a:solidFill>
                            <a:schemeClr val="accent5">
                              <a:lumMod val="50000"/>
                            </a:schemeClr>
                          </a:solidFill>
                        </a:rPr>
                        <a:t>diseñar</a:t>
                      </a:r>
                      <a:r>
                        <a:rPr lang="en-GB" sz="2000" dirty="0">
                          <a:solidFill>
                            <a:schemeClr val="accent5">
                              <a:lumMod val="50000"/>
                            </a:schemeClr>
                          </a:solidFill>
                        </a:rPr>
                        <a:t> un plan para </a:t>
                      </a:r>
                      <a:r>
                        <a:rPr lang="en-GB" sz="2000" dirty="0" err="1">
                          <a:solidFill>
                            <a:schemeClr val="accent5">
                              <a:lumMod val="50000"/>
                            </a:schemeClr>
                          </a:solidFill>
                        </a:rPr>
                        <a:t>nuestro</a:t>
                      </a:r>
                      <a:r>
                        <a:rPr lang="en-GB" sz="2000" dirty="0">
                          <a:solidFill>
                            <a:schemeClr val="accent5">
                              <a:lumMod val="50000"/>
                            </a:schemeClr>
                          </a:solidFill>
                        </a:rPr>
                        <a:t> </a:t>
                      </a:r>
                      <a:r>
                        <a:rPr lang="en-GB" sz="2000" dirty="0" err="1">
                          <a:solidFill>
                            <a:schemeClr val="accent5">
                              <a:lumMod val="50000"/>
                            </a:schemeClr>
                          </a:solidFill>
                        </a:rPr>
                        <a:t>viaje</a:t>
                      </a:r>
                      <a:r>
                        <a:rPr lang="en-GB" sz="2000" dirty="0">
                          <a:solidFill>
                            <a:schemeClr val="accent5">
                              <a:lumMod val="50000"/>
                            </a:schemeClr>
                          </a:solidFill>
                        </a:rPr>
                        <a:t>.</a:t>
                      </a:r>
                    </a:p>
                  </a:txBody>
                  <a:tcPr anchor="ctr">
                    <a:noFill/>
                  </a:tcPr>
                </a:tc>
                <a:tc>
                  <a:txBody>
                    <a:bodyPr/>
                    <a:lstStyle/>
                    <a:p>
                      <a:endParaRPr lang="en-GB" sz="200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344197191"/>
                  </a:ext>
                </a:extLst>
              </a:tr>
              <a:tr h="618529">
                <a:tc>
                  <a:txBody>
                    <a:bodyPr/>
                    <a:lstStyle/>
                    <a:p>
                      <a:pPr algn="ctr"/>
                      <a:r>
                        <a:rPr lang="en-GB" sz="2000" b="1">
                          <a:solidFill>
                            <a:schemeClr val="accent5">
                              <a:lumMod val="50000"/>
                            </a:schemeClr>
                          </a:solidFill>
                        </a:rPr>
                        <a:t>5.</a:t>
                      </a:r>
                      <a:endParaRPr lang="en-GB" sz="2000" b="1" dirty="0">
                        <a:solidFill>
                          <a:schemeClr val="accent5">
                            <a:lumMod val="50000"/>
                          </a:schemeClr>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Voy</a:t>
                      </a:r>
                      <a:r>
                        <a:rPr lang="en-GB" sz="2000" dirty="0">
                          <a:solidFill>
                            <a:schemeClr val="accent5">
                              <a:lumMod val="50000"/>
                            </a:schemeClr>
                          </a:solidFill>
                        </a:rPr>
                        <a:t> a </a:t>
                      </a:r>
                      <a:r>
                        <a:rPr lang="en-GB" sz="2000" dirty="0" err="1">
                          <a:solidFill>
                            <a:schemeClr val="accent5">
                              <a:lumMod val="50000"/>
                            </a:schemeClr>
                          </a:solidFill>
                        </a:rPr>
                        <a:t>comprar</a:t>
                      </a:r>
                      <a:r>
                        <a:rPr lang="en-GB" sz="2000" dirty="0">
                          <a:solidFill>
                            <a:schemeClr val="accent5">
                              <a:lumMod val="50000"/>
                            </a:schemeClr>
                          </a:solidFill>
                        </a:rPr>
                        <a:t> una pelota para </a:t>
                      </a:r>
                      <a:r>
                        <a:rPr lang="en-GB" sz="2000" dirty="0" err="1">
                          <a:solidFill>
                            <a:schemeClr val="accent5">
                              <a:lumMod val="50000"/>
                            </a:schemeClr>
                          </a:solidFill>
                        </a:rPr>
                        <a:t>jugar</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playa.</a:t>
                      </a:r>
                    </a:p>
                  </a:txBody>
                  <a:tcPr anchor="ctr">
                    <a:noFill/>
                  </a:tcPr>
                </a:tc>
                <a:tc>
                  <a:txBody>
                    <a:bodyPr/>
                    <a:lstStyle/>
                    <a:p>
                      <a:endParaRPr lang="en-GB" sz="200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972389626"/>
                  </a:ext>
                </a:extLst>
              </a:tr>
              <a:tr h="618529">
                <a:tc>
                  <a:txBody>
                    <a:bodyPr/>
                    <a:lstStyle/>
                    <a:p>
                      <a:pPr algn="ctr"/>
                      <a:r>
                        <a:rPr lang="en-GB" sz="2000" b="1" dirty="0">
                          <a:solidFill>
                            <a:schemeClr val="accent5">
                              <a:lumMod val="50000"/>
                            </a:schemeClr>
                          </a:solidFill>
                        </a:rPr>
                        <a:t>6.</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Va</a:t>
                      </a:r>
                      <a:r>
                        <a:rPr lang="en-GB" sz="2000" dirty="0">
                          <a:solidFill>
                            <a:schemeClr val="accent5">
                              <a:lumMod val="50000"/>
                            </a:schemeClr>
                          </a:solidFill>
                        </a:rPr>
                        <a:t> a </a:t>
                      </a:r>
                      <a:r>
                        <a:rPr lang="en-GB" sz="2000" dirty="0" err="1">
                          <a:solidFill>
                            <a:schemeClr val="accent5">
                              <a:lumMod val="50000"/>
                            </a:schemeClr>
                          </a:solidFill>
                        </a:rPr>
                        <a:t>buscar</a:t>
                      </a:r>
                      <a:r>
                        <a:rPr lang="en-GB" sz="2000" dirty="0">
                          <a:solidFill>
                            <a:schemeClr val="accent5">
                              <a:lumMod val="50000"/>
                            </a:schemeClr>
                          </a:solidFill>
                        </a:rPr>
                        <a:t> </a:t>
                      </a:r>
                      <a:r>
                        <a:rPr lang="en-GB" sz="2000" dirty="0" err="1">
                          <a:solidFill>
                            <a:schemeClr val="accent5">
                              <a:lumMod val="50000"/>
                            </a:schemeClr>
                          </a:solidFill>
                        </a:rPr>
                        <a:t>unos</a:t>
                      </a:r>
                      <a:r>
                        <a:rPr lang="en-GB" sz="2000" dirty="0">
                          <a:solidFill>
                            <a:schemeClr val="accent5">
                              <a:lumMod val="50000"/>
                            </a:schemeClr>
                          </a:solidFill>
                        </a:rPr>
                        <a:t> </a:t>
                      </a:r>
                      <a:r>
                        <a:rPr lang="en-GB" sz="2000" dirty="0" err="1">
                          <a:solidFill>
                            <a:schemeClr val="accent5">
                              <a:lumMod val="50000"/>
                            </a:schemeClr>
                          </a:solidFill>
                        </a:rPr>
                        <a:t>recuerdos</a:t>
                      </a:r>
                      <a:r>
                        <a:rPr lang="en-GB" sz="2000" dirty="0">
                          <a:solidFill>
                            <a:schemeClr val="accent5">
                              <a:lumMod val="50000"/>
                            </a:schemeClr>
                          </a:solidFill>
                        </a:rPr>
                        <a:t> para los </a:t>
                      </a:r>
                      <a:r>
                        <a:rPr lang="en-GB" sz="2000" dirty="0" err="1">
                          <a:solidFill>
                            <a:schemeClr val="accent5">
                              <a:lumMod val="50000"/>
                            </a:schemeClr>
                          </a:solidFill>
                        </a:rPr>
                        <a:t>abuelos</a:t>
                      </a:r>
                      <a:r>
                        <a:rPr lang="en-GB" sz="2000" dirty="0">
                          <a:solidFill>
                            <a:schemeClr val="accent5">
                              <a:lumMod val="50000"/>
                            </a:schemeClr>
                          </a:solidFill>
                        </a:rPr>
                        <a:t>.</a:t>
                      </a:r>
                    </a:p>
                  </a:txBody>
                  <a:tcPr anchor="ct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664931564"/>
                  </a:ext>
                </a:extLst>
              </a:tr>
            </a:tbl>
          </a:graphicData>
        </a:graphic>
      </p:graphicFrame>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Talking about intentions</a:t>
            </a:r>
            <a:br>
              <a:rPr lang="en-GB" sz="2600" b="1" dirty="0">
                <a:solidFill>
                  <a:schemeClr val="bg1"/>
                </a:solidFill>
              </a:rPr>
            </a:br>
            <a:r>
              <a:rPr lang="en-GB" sz="2600" b="1" dirty="0">
                <a:solidFill>
                  <a:schemeClr val="bg1"/>
                </a:solidFill>
              </a:rPr>
              <a:t>Using ‘para’ + infinitive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CC80B4A-8FB9-5141-8C3B-F7B756E6597D}"/>
              </a:ext>
            </a:extLst>
          </p:cNvPr>
          <p:cNvSpPr txBox="1"/>
          <p:nvPr/>
        </p:nvSpPr>
        <p:spPr>
          <a:xfrm>
            <a:off x="216501" y="1226773"/>
            <a:ext cx="107889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Lee las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frases</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¿Qué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significa</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‘para’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cada</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frase</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(‘for’ or ‘in order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Elige</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la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opción</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correcta</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y escribe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quién</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es</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pic>
        <p:nvPicPr>
          <p:cNvPr id="17" name="Picture 1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1237" y="2537465"/>
            <a:ext cx="282522" cy="294294"/>
          </a:xfrm>
          <a:prstGeom prst="rect">
            <a:avLst/>
          </a:prstGeom>
        </p:spPr>
      </p:pic>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1237" y="3170360"/>
            <a:ext cx="282522" cy="294294"/>
          </a:xfrm>
          <a:prstGeom prst="rect">
            <a:avLst/>
          </a:prstGeom>
        </p:spPr>
      </p:pic>
      <p:pic>
        <p:nvPicPr>
          <p:cNvPr id="19" name="Picture 1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8761" y="3667305"/>
            <a:ext cx="282522" cy="294294"/>
          </a:xfrm>
          <a:prstGeom prst="rect">
            <a:avLst/>
          </a:prstGeom>
        </p:spPr>
      </p:pic>
      <p:pic>
        <p:nvPicPr>
          <p:cNvPr id="20" name="Picture 19"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8761" y="4289011"/>
            <a:ext cx="282522" cy="294294"/>
          </a:xfrm>
          <a:prstGeom prst="rect">
            <a:avLst/>
          </a:prstGeom>
        </p:spPr>
      </p:pic>
      <p:pic>
        <p:nvPicPr>
          <p:cNvPr id="21" name="Picture 2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1237" y="4979758"/>
            <a:ext cx="282522" cy="294294"/>
          </a:xfrm>
          <a:prstGeom prst="rect">
            <a:avLst/>
          </a:prstGeom>
        </p:spPr>
      </p:pic>
      <p:pic>
        <p:nvPicPr>
          <p:cNvPr id="22" name="Picture 21"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8761" y="5722051"/>
            <a:ext cx="282522" cy="294294"/>
          </a:xfrm>
          <a:prstGeom prst="rect">
            <a:avLst/>
          </a:prstGeom>
        </p:spPr>
      </p:pic>
      <p:sp>
        <p:nvSpPr>
          <p:cNvPr id="3" name="TextBox 2"/>
          <p:cNvSpPr txBox="1"/>
          <p:nvPr/>
        </p:nvSpPr>
        <p:spPr>
          <a:xfrm>
            <a:off x="10401849" y="2531555"/>
            <a:ext cx="1561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p>
        </p:txBody>
      </p:sp>
      <p:sp>
        <p:nvSpPr>
          <p:cNvPr id="14" name="TextBox 13"/>
          <p:cNvSpPr txBox="1"/>
          <p:nvPr/>
        </p:nvSpPr>
        <p:spPr>
          <a:xfrm>
            <a:off x="10435679" y="3649830"/>
            <a:ext cx="9701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p>
        </p:txBody>
      </p:sp>
      <p:sp>
        <p:nvSpPr>
          <p:cNvPr id="15" name="TextBox 14"/>
          <p:cNvSpPr txBox="1"/>
          <p:nvPr/>
        </p:nvSpPr>
        <p:spPr>
          <a:xfrm>
            <a:off x="10632234" y="3118468"/>
            <a:ext cx="9701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3" name="TextBox 22"/>
          <p:cNvSpPr txBox="1"/>
          <p:nvPr/>
        </p:nvSpPr>
        <p:spPr>
          <a:xfrm>
            <a:off x="10433349" y="4289011"/>
            <a:ext cx="9701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p>
        </p:txBody>
      </p:sp>
      <p:sp>
        <p:nvSpPr>
          <p:cNvPr id="24" name="TextBox 23"/>
          <p:cNvSpPr txBox="1"/>
          <p:nvPr/>
        </p:nvSpPr>
        <p:spPr>
          <a:xfrm>
            <a:off x="10385926" y="5643842"/>
            <a:ext cx="16864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p>
        </p:txBody>
      </p:sp>
      <p:sp>
        <p:nvSpPr>
          <p:cNvPr id="25" name="TextBox 24"/>
          <p:cNvSpPr txBox="1"/>
          <p:nvPr/>
        </p:nvSpPr>
        <p:spPr>
          <a:xfrm>
            <a:off x="10705167" y="4933137"/>
            <a:ext cx="591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pic>
        <p:nvPicPr>
          <p:cNvPr id="11" name="Imagen 10">
            <a:extLst>
              <a:ext uri="{FF2B5EF4-FFF2-40B4-BE49-F238E27FC236}">
                <a16:creationId xmlns:a16="http://schemas.microsoft.com/office/drawing/2014/main" id="{5825D8BE-E155-8B4B-81F6-001C24DED2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6428" y="158078"/>
            <a:ext cx="1334681" cy="1068695"/>
          </a:xfrm>
          <a:prstGeom prst="rect">
            <a:avLst/>
          </a:prstGeom>
        </p:spPr>
      </p:pic>
      <p:pic>
        <p:nvPicPr>
          <p:cNvPr id="12" name="Imagen 11">
            <a:extLst>
              <a:ext uri="{FF2B5EF4-FFF2-40B4-BE49-F238E27FC236}">
                <a16:creationId xmlns:a16="http://schemas.microsoft.com/office/drawing/2014/main" id="{4D7ECB66-848A-A247-9FB6-A09A494C57D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17993" y="233353"/>
            <a:ext cx="970580" cy="962029"/>
          </a:xfrm>
          <a:prstGeom prst="rect">
            <a:avLst/>
          </a:prstGeom>
        </p:spPr>
      </p:pic>
    </p:spTree>
    <p:extLst>
      <p:ext uri="{BB962C8B-B14F-4D97-AF65-F5344CB8AC3E}">
        <p14:creationId xmlns:p14="http://schemas.microsoft.com/office/powerpoint/2010/main" val="19778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3"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296863"/>
            <a:ext cx="6649156" cy="867128"/>
          </a:xfrm>
          <a:prstGeom prst="rect">
            <a:avLst/>
          </a:prstGeom>
        </p:spPr>
      </p:pic>
      <p:sp>
        <p:nvSpPr>
          <p:cNvPr id="2" name="Title 1"/>
          <p:cNvSpPr>
            <a:spLocks noGrp="1"/>
          </p:cNvSpPr>
          <p:nvPr>
            <p:ph type="title"/>
          </p:nvPr>
        </p:nvSpPr>
        <p:spPr>
          <a:xfrm>
            <a:off x="1" y="52112"/>
            <a:ext cx="6416049" cy="1250443"/>
          </a:xfrm>
        </p:spPr>
        <p:txBody>
          <a:bodyPr>
            <a:normAutofit/>
          </a:bodyPr>
          <a:lstStyle/>
          <a:p>
            <a:r>
              <a:rPr lang="en-GB" sz="2667" b="1" dirty="0">
                <a:solidFill>
                  <a:schemeClr val="bg1"/>
                </a:solidFill>
              </a:rPr>
              <a:t>Talking </a:t>
            </a:r>
            <a:r>
              <a:rPr lang="en-GB" sz="2667" b="1">
                <a:solidFill>
                  <a:schemeClr val="bg1"/>
                </a:solidFill>
              </a:rPr>
              <a:t>about future plans</a:t>
            </a:r>
            <a:br>
              <a:rPr lang="en-GB" sz="2667" b="1">
                <a:solidFill>
                  <a:schemeClr val="bg1"/>
                </a:solidFill>
              </a:rPr>
            </a:br>
            <a:r>
              <a:rPr lang="en-GB" sz="2667" b="1">
                <a:solidFill>
                  <a:schemeClr val="bg1"/>
                </a:solidFill>
              </a:rPr>
              <a:t>Using the verb ‘ir’ [revisited]</a:t>
            </a:r>
            <a:endParaRPr lang="en-GB" sz="2667" b="1" dirty="0">
              <a:solidFill>
                <a:schemeClr val="bg1"/>
              </a:solidFill>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275652" y="3591085"/>
            <a:ext cx="11470131" cy="958017"/>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To talk about </a:t>
            </a:r>
            <a:r>
              <a:rPr kumimoji="0" lang="en-GB" sz="2667"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what someone is going to do </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(future plans), use a present tense form of the verb ‘</a:t>
            </a:r>
            <a:r>
              <a:rPr kumimoji="0" lang="en-GB" sz="2667"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ir</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followed by  ___ + ___________. </a:t>
            </a:r>
          </a:p>
        </p:txBody>
      </p:sp>
      <p:sp>
        <p:nvSpPr>
          <p:cNvPr id="6" name="TextBox 5"/>
          <p:cNvSpPr txBox="1"/>
          <p:nvPr/>
        </p:nvSpPr>
        <p:spPr>
          <a:xfrm>
            <a:off x="8099874" y="4009364"/>
            <a:ext cx="626533" cy="533528"/>
          </a:xfrm>
          <a:prstGeom prst="rect">
            <a:avLst/>
          </a:prstGeom>
          <a:noFill/>
        </p:spPr>
        <p:txBody>
          <a:bodyPr wrap="square" lIns="121904" tIns="60952" rIns="121904" bIns="6095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6600"/>
                </a:solidFill>
                <a:effectLst/>
                <a:uLnTx/>
                <a:uFillTx/>
                <a:latin typeface="Century Gothic" panose="020F0302020204030204"/>
                <a:ea typeface="+mn-ea"/>
                <a:cs typeface="+mn-cs"/>
              </a:rPr>
              <a:t>a</a:t>
            </a:r>
          </a:p>
        </p:txBody>
      </p:sp>
      <p:sp>
        <p:nvSpPr>
          <p:cNvPr id="8" name="TextBox 7"/>
          <p:cNvSpPr txBox="1"/>
          <p:nvPr/>
        </p:nvSpPr>
        <p:spPr>
          <a:xfrm>
            <a:off x="9213405" y="4009363"/>
            <a:ext cx="1733296" cy="533528"/>
          </a:xfrm>
          <a:prstGeom prst="rect">
            <a:avLst/>
          </a:prstGeom>
          <a:noFill/>
        </p:spPr>
        <p:txBody>
          <a:bodyPr wrap="square" lIns="121904" tIns="60952" rIns="121904" bIns="6095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6600"/>
                </a:solidFill>
                <a:effectLst/>
                <a:uLnTx/>
                <a:uFillTx/>
                <a:latin typeface="Century Gothic" panose="020F0302020204030204"/>
                <a:ea typeface="+mn-ea"/>
                <a:cs typeface="+mn-cs"/>
              </a:rPr>
              <a:t>infinitive</a:t>
            </a:r>
          </a:p>
        </p:txBody>
      </p:sp>
      <p:sp>
        <p:nvSpPr>
          <p:cNvPr id="17" name="TextBox 16"/>
          <p:cNvSpPr txBox="1"/>
          <p:nvPr/>
        </p:nvSpPr>
        <p:spPr>
          <a:xfrm>
            <a:off x="407020" y="4740649"/>
            <a:ext cx="60090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You all are going to </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invite friends.</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pic>
        <p:nvPicPr>
          <p:cNvPr id="1026" name="Picture 2" descr="future clipart - Clip Art Library">
            <a:extLst>
              <a:ext uri="{FF2B5EF4-FFF2-40B4-BE49-F238E27FC236}">
                <a16:creationId xmlns:a16="http://schemas.microsoft.com/office/drawing/2014/main" id="{C1F51595-65E7-3545-87A0-B820566930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85983" y="4740649"/>
            <a:ext cx="1406017" cy="16086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D1DF0A3-ADF5-7447-BD11-05540C447550}"/>
              </a:ext>
            </a:extLst>
          </p:cNvPr>
          <p:cNvSpPr txBox="1"/>
          <p:nvPr/>
        </p:nvSpPr>
        <p:spPr>
          <a:xfrm>
            <a:off x="275651" y="1213579"/>
            <a:ext cx="12255015" cy="506547"/>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To talk about </a:t>
            </a:r>
            <a:r>
              <a:rPr kumimoji="0" lang="en-GB" sz="2667"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where someone goes </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(or is going), use the verb ‘</a:t>
            </a:r>
            <a:r>
              <a:rPr kumimoji="0" lang="en-GB" sz="2667"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ir</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9D1DF0A3-ADF5-7447-BD11-05540C447550}"/>
              </a:ext>
            </a:extLst>
          </p:cNvPr>
          <p:cNvSpPr txBox="1"/>
          <p:nvPr/>
        </p:nvSpPr>
        <p:spPr>
          <a:xfrm>
            <a:off x="275651" y="1747617"/>
            <a:ext cx="4457714" cy="506547"/>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we go </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(or ‘we are going’)</a:t>
            </a:r>
          </a:p>
        </p:txBody>
      </p:sp>
      <p:sp>
        <p:nvSpPr>
          <p:cNvPr id="26" name="TextBox 25">
            <a:extLst>
              <a:ext uri="{FF2B5EF4-FFF2-40B4-BE49-F238E27FC236}">
                <a16:creationId xmlns:a16="http://schemas.microsoft.com/office/drawing/2014/main" id="{9D1DF0A3-ADF5-7447-BD11-05540C447550}"/>
              </a:ext>
            </a:extLst>
          </p:cNvPr>
          <p:cNvSpPr txBox="1"/>
          <p:nvPr/>
        </p:nvSpPr>
        <p:spPr>
          <a:xfrm>
            <a:off x="4841796" y="1690643"/>
            <a:ext cx="1379831" cy="505457"/>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1" i="0" u="none" strike="noStrike" kern="1200" cap="none" spc="0" normalizeH="0" baseline="0" noProof="0" dirty="0" err="1">
                <a:ln>
                  <a:noFill/>
                </a:ln>
                <a:solidFill>
                  <a:srgbClr val="F06400"/>
                </a:solidFill>
                <a:effectLst/>
                <a:uLnTx/>
                <a:uFillTx/>
                <a:latin typeface="Century Gothic" panose="020F0302020204030204"/>
                <a:ea typeface="+mn-ea"/>
                <a:cs typeface="+mn-cs"/>
              </a:rPr>
              <a:t>vamos</a:t>
            </a:r>
            <a:endParaRPr kumimoji="0" lang="en-GB" sz="2667" b="1" i="0" u="none" strike="noStrike" kern="1200" cap="none" spc="0" normalizeH="0" baseline="0" noProof="0" dirty="0">
              <a:ln>
                <a:noFill/>
              </a:ln>
              <a:solidFill>
                <a:srgbClr val="F064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D1DF0A3-ADF5-7447-BD11-05540C447550}"/>
              </a:ext>
            </a:extLst>
          </p:cNvPr>
          <p:cNvSpPr txBox="1"/>
          <p:nvPr/>
        </p:nvSpPr>
        <p:spPr>
          <a:xfrm>
            <a:off x="271528" y="2294733"/>
            <a:ext cx="5739190" cy="506547"/>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you all go </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(or ‘you are all going’)</a:t>
            </a:r>
          </a:p>
        </p:txBody>
      </p:sp>
      <p:sp>
        <p:nvSpPr>
          <p:cNvPr id="28" name="TextBox 27">
            <a:extLst>
              <a:ext uri="{FF2B5EF4-FFF2-40B4-BE49-F238E27FC236}">
                <a16:creationId xmlns:a16="http://schemas.microsoft.com/office/drawing/2014/main" id="{9D1DF0A3-ADF5-7447-BD11-05540C447550}"/>
              </a:ext>
            </a:extLst>
          </p:cNvPr>
          <p:cNvSpPr txBox="1"/>
          <p:nvPr/>
        </p:nvSpPr>
        <p:spPr>
          <a:xfrm>
            <a:off x="5749853" y="2294733"/>
            <a:ext cx="943548" cy="505457"/>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1" i="0" u="none" strike="noStrike" kern="1200" cap="none" spc="0" normalizeH="0" baseline="0" noProof="0" dirty="0" err="1">
                <a:ln>
                  <a:noFill/>
                </a:ln>
                <a:solidFill>
                  <a:srgbClr val="F06400"/>
                </a:solidFill>
                <a:effectLst/>
                <a:uLnTx/>
                <a:uFillTx/>
                <a:latin typeface="Century Gothic" panose="020F0302020204030204"/>
                <a:ea typeface="+mn-ea"/>
                <a:cs typeface="+mn-cs"/>
              </a:rPr>
              <a:t>vais</a:t>
            </a:r>
            <a:endParaRPr kumimoji="0" lang="en-GB" sz="2667" b="1" i="0" u="none" strike="noStrike" kern="1200" cap="none" spc="0" normalizeH="0" baseline="0" noProof="0" dirty="0">
              <a:ln>
                <a:noFill/>
              </a:ln>
              <a:solidFill>
                <a:srgbClr val="F064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9D1DF0A3-ADF5-7447-BD11-05540C447550}"/>
              </a:ext>
            </a:extLst>
          </p:cNvPr>
          <p:cNvSpPr txBox="1"/>
          <p:nvPr/>
        </p:nvSpPr>
        <p:spPr>
          <a:xfrm>
            <a:off x="312515" y="2861292"/>
            <a:ext cx="4970684" cy="506547"/>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they go </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(or ‘they are going’)</a:t>
            </a:r>
          </a:p>
        </p:txBody>
      </p:sp>
      <p:sp>
        <p:nvSpPr>
          <p:cNvPr id="30" name="TextBox 29">
            <a:extLst>
              <a:ext uri="{FF2B5EF4-FFF2-40B4-BE49-F238E27FC236}">
                <a16:creationId xmlns:a16="http://schemas.microsoft.com/office/drawing/2014/main" id="{9D1DF0A3-ADF5-7447-BD11-05540C447550}"/>
              </a:ext>
            </a:extLst>
          </p:cNvPr>
          <p:cNvSpPr txBox="1"/>
          <p:nvPr/>
        </p:nvSpPr>
        <p:spPr>
          <a:xfrm>
            <a:off x="5067170" y="2873408"/>
            <a:ext cx="943548" cy="505457"/>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1" i="0" u="none" strike="noStrike" kern="1200" cap="none" spc="0" normalizeH="0" baseline="0" noProof="0" dirty="0">
                <a:ln>
                  <a:noFill/>
                </a:ln>
                <a:solidFill>
                  <a:srgbClr val="F06400"/>
                </a:solidFill>
                <a:effectLst/>
                <a:uLnTx/>
                <a:uFillTx/>
                <a:latin typeface="Century Gothic" panose="020F0302020204030204"/>
                <a:ea typeface="+mn-ea"/>
                <a:cs typeface="+mn-cs"/>
              </a:rPr>
              <a:t>van</a:t>
            </a:r>
          </a:p>
        </p:txBody>
      </p:sp>
      <p:sp>
        <p:nvSpPr>
          <p:cNvPr id="31" name="TextBox 30">
            <a:extLst>
              <a:ext uri="{FF2B5EF4-FFF2-40B4-BE49-F238E27FC236}">
                <a16:creationId xmlns:a16="http://schemas.microsoft.com/office/drawing/2014/main" id="{9D1DF0A3-ADF5-7447-BD11-05540C447550}"/>
              </a:ext>
            </a:extLst>
          </p:cNvPr>
          <p:cNvSpPr txBox="1"/>
          <p:nvPr/>
        </p:nvSpPr>
        <p:spPr>
          <a:xfrm>
            <a:off x="6096000" y="4761322"/>
            <a:ext cx="4736181" cy="506547"/>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1" i="0" u="none" strike="noStrike" kern="1200" cap="none" spc="0" normalizeH="0" baseline="0" noProof="0" dirty="0" err="1">
                <a:ln>
                  <a:noFill/>
                </a:ln>
                <a:solidFill>
                  <a:srgbClr val="F06400"/>
                </a:solidFill>
                <a:effectLst/>
                <a:uLnTx/>
                <a:uFillTx/>
                <a:latin typeface="Century Gothic" panose="020F0302020204030204"/>
                <a:ea typeface="+mn-ea"/>
                <a:cs typeface="+mn-cs"/>
              </a:rPr>
              <a:t>Vais</a:t>
            </a:r>
            <a:r>
              <a:rPr kumimoji="0" lang="en-GB" sz="2667" b="1" i="0" u="none" strike="noStrike" kern="1200" cap="none" spc="0" normalizeH="0" baseline="0" noProof="0" dirty="0">
                <a:ln>
                  <a:noFill/>
                </a:ln>
                <a:solidFill>
                  <a:srgbClr val="F06400"/>
                </a:solidFill>
                <a:effectLst/>
                <a:uLnTx/>
                <a:uFillTx/>
                <a:latin typeface="Century Gothic" panose="020F0302020204030204"/>
                <a:ea typeface="+mn-ea"/>
                <a:cs typeface="+mn-cs"/>
              </a:rPr>
              <a:t> a </a:t>
            </a:r>
            <a:r>
              <a:rPr kumimoji="0" lang="en-GB" sz="2667"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invitar</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 amigos.</a:t>
            </a:r>
          </a:p>
        </p:txBody>
      </p:sp>
      <p:sp>
        <p:nvSpPr>
          <p:cNvPr id="32" name="TextBox 31"/>
          <p:cNvSpPr txBox="1"/>
          <p:nvPr/>
        </p:nvSpPr>
        <p:spPr>
          <a:xfrm>
            <a:off x="421392" y="5356202"/>
            <a:ext cx="5328461" cy="913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They are going to </a:t>
            </a:r>
            <a:r>
              <a:rPr kumimoji="0" lang="en-GB" sz="2667"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see an old building.</a:t>
            </a:r>
            <a:endParaRPr kumimoji="0" lang="en-GB" sz="3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9D1DF0A3-ADF5-7447-BD11-05540C447550}"/>
              </a:ext>
            </a:extLst>
          </p:cNvPr>
          <p:cNvSpPr txBox="1"/>
          <p:nvPr/>
        </p:nvSpPr>
        <p:spPr>
          <a:xfrm>
            <a:off x="6096000" y="5454908"/>
            <a:ext cx="4736181" cy="958274"/>
          </a:xfrm>
          <a:prstGeom prst="rect">
            <a:avLst/>
          </a:prstGeom>
          <a:noFill/>
        </p:spPr>
        <p:txBody>
          <a:bodyPr wrap="square" lIns="91424" tIns="45719" rIns="91424" bIns="45719"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67" b="1" i="0" u="none" strike="noStrike" kern="1200" cap="none" spc="0" normalizeH="0" baseline="0" noProof="0" dirty="0">
                <a:ln>
                  <a:noFill/>
                </a:ln>
                <a:solidFill>
                  <a:srgbClr val="F06400"/>
                </a:solidFill>
                <a:effectLst/>
                <a:uLnTx/>
                <a:uFillTx/>
                <a:latin typeface="Century Gothic" panose="020F0302020204030204"/>
                <a:ea typeface="+mn-ea"/>
                <a:cs typeface="+mn-cs"/>
              </a:rPr>
              <a:t>Van a </a:t>
            </a:r>
            <a:r>
              <a:rPr kumimoji="0" lang="en-GB" sz="2667"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un </a:t>
            </a:r>
            <a:r>
              <a:rPr kumimoji="0" lang="en-GB" sz="2667"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edificio</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667"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antiguo</a:t>
            </a:r>
            <a:r>
              <a:rPr kumimoji="0" lang="en-GB" sz="2667"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9" name="Rounded Rectangle 11">
            <a:extLst>
              <a:ext uri="{FF2B5EF4-FFF2-40B4-BE49-F238E27FC236}">
                <a16:creationId xmlns:a16="http://schemas.microsoft.com/office/drawing/2014/main" id="{68F877C4-80B6-4F4F-9EBE-ED0B7CA61835}"/>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170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17" grpId="0"/>
      <p:bldP spid="22" grpId="0"/>
      <p:bldP spid="25" grpId="0"/>
      <p:bldP spid="26" grpId="0"/>
      <p:bldP spid="27" grpId="0"/>
      <p:bldP spid="30"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6" name="CuadroTexto 5">
            <a:extLst>
              <a:ext uri="{FF2B5EF4-FFF2-40B4-BE49-F238E27FC236}">
                <a16:creationId xmlns:a16="http://schemas.microsoft.com/office/drawing/2014/main" id="{2A3CFDDA-2549-F848-B912-29C81B44E0A3}"/>
              </a:ext>
            </a:extLst>
          </p:cNvPr>
          <p:cNvSpPr txBox="1"/>
          <p:nvPr/>
        </p:nvSpPr>
        <p:spPr>
          <a:xfrm>
            <a:off x="6453589" y="5022635"/>
            <a:ext cx="1091966" cy="461665"/>
          </a:xfrm>
          <a:prstGeom prst="rect">
            <a:avLst/>
          </a:prstGeom>
          <a:noFill/>
        </p:spPr>
        <p:txBody>
          <a:bodyPr wrap="none" rtlCol="0">
            <a:spAutoFit/>
          </a:bodyPr>
          <a:lstStyle/>
          <a:p>
            <a:pPr algn="l"/>
            <a:r>
              <a:rPr lang="es-GB" sz="2400">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artist</a:t>
            </a:r>
            <a:r>
              <a:rPr lang="es-GB" sz="2400">
                <a:solidFill>
                  <a:schemeClr val="accent5">
                    <a:lumMod val="50000"/>
                  </a:schemeClr>
                </a:solidFill>
                <a:latin typeface="Century Gothic" panose="020B0502020202020204" pitchFamily="34" charset="0"/>
              </a:rPr>
              <a:t>]</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252879" y="3937000"/>
            <a:ext cx="1822664"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inter, Tux, Art, Artist, Beret, Blotch">
            <a:extLst>
              <a:ext uri="{FF2B5EF4-FFF2-40B4-BE49-F238E27FC236}">
                <a16:creationId xmlns:a16="http://schemas.microsoft.com/office/drawing/2014/main" id="{7389F563-FB60-5D49-BEB3-FE316595EF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4242" y="1969465"/>
            <a:ext cx="3082266" cy="287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37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75765047"/>
              </p:ext>
            </p:extLst>
          </p:nvPr>
        </p:nvGraphicFramePr>
        <p:xfrm>
          <a:off x="400885" y="997939"/>
          <a:ext cx="3478306" cy="5293377"/>
        </p:xfrm>
        <a:graphic>
          <a:graphicData uri="http://schemas.openxmlformats.org/drawingml/2006/table">
            <a:tbl>
              <a:tblPr firstRow="1" bandRow="1">
                <a:tableStyleId>{5DA37D80-6434-44D0-A028-1B22A696006F}</a:tableStyleId>
              </a:tblPr>
              <a:tblGrid>
                <a:gridCol w="556641">
                  <a:extLst>
                    <a:ext uri="{9D8B030D-6E8A-4147-A177-3AD203B41FA5}">
                      <a16:colId xmlns:a16="http://schemas.microsoft.com/office/drawing/2014/main" val="2607353726"/>
                    </a:ext>
                  </a:extLst>
                </a:gridCol>
                <a:gridCol w="861455">
                  <a:extLst>
                    <a:ext uri="{9D8B030D-6E8A-4147-A177-3AD203B41FA5}">
                      <a16:colId xmlns:a16="http://schemas.microsoft.com/office/drawing/2014/main" val="4128092149"/>
                    </a:ext>
                  </a:extLst>
                </a:gridCol>
                <a:gridCol w="1030105">
                  <a:extLst>
                    <a:ext uri="{9D8B030D-6E8A-4147-A177-3AD203B41FA5}">
                      <a16:colId xmlns:a16="http://schemas.microsoft.com/office/drawing/2014/main" val="2609792770"/>
                    </a:ext>
                  </a:extLst>
                </a:gridCol>
                <a:gridCol w="1030105">
                  <a:extLst>
                    <a:ext uri="{9D8B030D-6E8A-4147-A177-3AD203B41FA5}">
                      <a16:colId xmlns:a16="http://schemas.microsoft.com/office/drawing/2014/main" val="2531987943"/>
                    </a:ext>
                  </a:extLst>
                </a:gridCol>
              </a:tblGrid>
              <a:tr h="588153">
                <a:tc>
                  <a:txBody>
                    <a:bodyPr/>
                    <a:lstStyle/>
                    <a:p>
                      <a:endParaRPr lang="en-GB" sz="2000" dirty="0">
                        <a:solidFill>
                          <a:schemeClr val="accent5">
                            <a:lumMod val="50000"/>
                          </a:schemeClr>
                        </a:solidFill>
                      </a:endParaRPr>
                    </a:p>
                  </a:txBody>
                  <a:tcPr>
                    <a:noFill/>
                  </a:tcPr>
                </a:tc>
                <a:tc>
                  <a:txBody>
                    <a:bodyPr/>
                    <a:lstStyle/>
                    <a:p>
                      <a:pPr algn="ctr"/>
                      <a:r>
                        <a:rPr lang="en-GB" sz="2000" b="1" dirty="0">
                          <a:solidFill>
                            <a:schemeClr val="accent5">
                              <a:lumMod val="50000"/>
                            </a:schemeClr>
                          </a:solidFill>
                        </a:rPr>
                        <a:t>we</a:t>
                      </a:r>
                    </a:p>
                  </a:txBody>
                  <a:tcPr anchor="ctr">
                    <a:noFill/>
                  </a:tcPr>
                </a:tc>
                <a:tc>
                  <a:txBody>
                    <a:bodyPr/>
                    <a:lstStyle/>
                    <a:p>
                      <a:pPr algn="ctr"/>
                      <a:r>
                        <a:rPr lang="en-GB" sz="2000" b="1" dirty="0">
                          <a:solidFill>
                            <a:schemeClr val="accent5">
                              <a:lumMod val="50000"/>
                            </a:schemeClr>
                          </a:solidFill>
                        </a:rPr>
                        <a:t>you all</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they</a:t>
                      </a:r>
                    </a:p>
                  </a:txBody>
                  <a:tcPr anchor="ctr">
                    <a:noFill/>
                  </a:tcPr>
                </a:tc>
                <a:extLst>
                  <a:ext uri="{0D108BD9-81ED-4DB2-BD59-A6C34878D82A}">
                    <a16:rowId xmlns:a16="http://schemas.microsoft.com/office/drawing/2014/main" val="1153431983"/>
                  </a:ext>
                </a:extLst>
              </a:tr>
              <a:tr h="588153">
                <a:tc>
                  <a:txBody>
                    <a:bodyPr/>
                    <a:lstStyle/>
                    <a:p>
                      <a:pPr algn="ctr"/>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171492714"/>
                  </a:ext>
                </a:extLst>
              </a:tr>
              <a:tr h="588153">
                <a:tc>
                  <a:txBody>
                    <a:bodyPr/>
                    <a:lstStyle/>
                    <a:p>
                      <a:pPr algn="ctr"/>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961458278"/>
                  </a:ext>
                </a:extLst>
              </a:tr>
              <a:tr h="588153">
                <a:tc>
                  <a:txBody>
                    <a:bodyPr/>
                    <a:lstStyle/>
                    <a:p>
                      <a:pPr algn="ctr"/>
                      <a:endParaRPr lang="en-GB" sz="2000" dirty="0">
                        <a:solidFill>
                          <a:schemeClr val="accent5">
                            <a:lumMod val="50000"/>
                          </a:schemeClr>
                        </a:solidFill>
                      </a:endParaRPr>
                    </a:p>
                  </a:txBody>
                  <a:tcPr>
                    <a:noFill/>
                  </a:tcPr>
                </a:tc>
                <a:tc>
                  <a:txBody>
                    <a:bodyPr/>
                    <a:lstStyle/>
                    <a:p>
                      <a:endParaRPr lang="en-GB" sz="200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189313960"/>
                  </a:ext>
                </a:extLst>
              </a:tr>
              <a:tr h="588153">
                <a:tc>
                  <a:txBody>
                    <a:bodyPr/>
                    <a:lstStyle/>
                    <a:p>
                      <a:pPr algn="ctr"/>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344197191"/>
                  </a:ext>
                </a:extLst>
              </a:tr>
              <a:tr h="588153">
                <a:tc>
                  <a:txBody>
                    <a:bodyPr/>
                    <a:lstStyle/>
                    <a:p>
                      <a:pPr algn="ctr"/>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972389626"/>
                  </a:ext>
                </a:extLst>
              </a:tr>
              <a:tr h="588153">
                <a:tc>
                  <a:txBody>
                    <a:bodyPr/>
                    <a:lstStyle/>
                    <a:p>
                      <a:pPr algn="ctr"/>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664931564"/>
                  </a:ext>
                </a:extLst>
              </a:tr>
              <a:tr h="588153">
                <a:tc>
                  <a:txBody>
                    <a:bodyPr/>
                    <a:lstStyle/>
                    <a:p>
                      <a:pPr algn="ctr"/>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371851735"/>
                  </a:ext>
                </a:extLst>
              </a:tr>
              <a:tr h="588153">
                <a:tc>
                  <a:txBody>
                    <a:bodyPr/>
                    <a:lstStyle/>
                    <a:p>
                      <a:pPr algn="ctr"/>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736239533"/>
                  </a:ext>
                </a:extLst>
              </a:tr>
            </a:tbl>
          </a:graphicData>
        </a:graphic>
      </p:graphicFrame>
      <p:sp>
        <p:nvSpPr>
          <p:cNvPr id="50" name="Action Button: Custom 16">
            <a:hlinkClick r:id="" action="ppaction://noaction" highlightClick="1">
              <a:snd r:embed="rId3" name="1 vamos a cenar.wav"/>
            </a:hlinkClick>
            <a:extLst>
              <a:ext uri="{FF2B5EF4-FFF2-40B4-BE49-F238E27FC236}">
                <a16:creationId xmlns:a16="http://schemas.microsoft.com/office/drawing/2014/main" id="{30030AF8-564D-734B-84B9-DB4C7A3A6A53}"/>
              </a:ext>
            </a:extLst>
          </p:cNvPr>
          <p:cNvSpPr/>
          <p:nvPr/>
        </p:nvSpPr>
        <p:spPr>
          <a:xfrm>
            <a:off x="471651" y="1692163"/>
            <a:ext cx="396000" cy="396000"/>
          </a:xfrm>
          <a:prstGeom prst="actionButtonBlank">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1" name="Action Button: Custom 16">
            <a:hlinkClick r:id="" action="ppaction://noaction" highlightClick="1">
              <a:snd r:embed="rId4" name="2 vais a la casa.wav"/>
            </a:hlinkClick>
            <a:extLst>
              <a:ext uri="{FF2B5EF4-FFF2-40B4-BE49-F238E27FC236}">
                <a16:creationId xmlns:a16="http://schemas.microsoft.com/office/drawing/2014/main" id="{07BF8C7A-85C3-B348-9105-B6C7D7A99279}"/>
              </a:ext>
            </a:extLst>
          </p:cNvPr>
          <p:cNvSpPr/>
          <p:nvPr/>
        </p:nvSpPr>
        <p:spPr>
          <a:xfrm>
            <a:off x="471651" y="2263319"/>
            <a:ext cx="396000" cy="396000"/>
          </a:xfrm>
          <a:prstGeom prst="actionButtonBlank">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Action Button: Custom 16">
            <a:hlinkClick r:id="" action="ppaction://noaction" highlightClick="1">
              <a:snd r:embed="rId5" name="3 vamos a comprar.wav"/>
            </a:hlinkClick>
            <a:extLst>
              <a:ext uri="{FF2B5EF4-FFF2-40B4-BE49-F238E27FC236}">
                <a16:creationId xmlns:a16="http://schemas.microsoft.com/office/drawing/2014/main" id="{38F5D3D6-70F2-C44A-BDEE-C35951A667F4}"/>
              </a:ext>
            </a:extLst>
          </p:cNvPr>
          <p:cNvSpPr/>
          <p:nvPr/>
        </p:nvSpPr>
        <p:spPr>
          <a:xfrm>
            <a:off x="456136" y="2865897"/>
            <a:ext cx="396000" cy="396000"/>
          </a:xfrm>
          <a:prstGeom prst="actionButtonBlank">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8" name="Action Button: Custom 57">
            <a:hlinkClick r:id="" action="ppaction://noaction" highlightClick="1">
              <a:snd r:embed="rId6" name="4 van a trabajar.wav"/>
            </a:hlinkClick>
            <a:extLst>
              <a:ext uri="{FF2B5EF4-FFF2-40B4-BE49-F238E27FC236}">
                <a16:creationId xmlns:a16="http://schemas.microsoft.com/office/drawing/2014/main" id="{BC2CF6E3-124B-1B4F-85AF-96617E2B02E1}"/>
              </a:ext>
            </a:extLst>
          </p:cNvPr>
          <p:cNvSpPr/>
          <p:nvPr/>
        </p:nvSpPr>
        <p:spPr>
          <a:xfrm>
            <a:off x="456136" y="3434935"/>
            <a:ext cx="396000" cy="396000"/>
          </a:xfrm>
          <a:prstGeom prst="actionButtonBlank">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7" name="5 vamos a recoger.wav"/>
            </a:hlinkClick>
            <a:extLst>
              <a:ext uri="{FF2B5EF4-FFF2-40B4-BE49-F238E27FC236}">
                <a16:creationId xmlns:a16="http://schemas.microsoft.com/office/drawing/2014/main" id="{996C48E9-B2F8-454E-8D47-6F1722784A4F}"/>
              </a:ext>
            </a:extLst>
          </p:cNvPr>
          <p:cNvSpPr/>
          <p:nvPr/>
        </p:nvSpPr>
        <p:spPr>
          <a:xfrm>
            <a:off x="456136" y="4037595"/>
            <a:ext cx="396000" cy="396000"/>
          </a:xfrm>
          <a:prstGeom prst="actionButtonBlank">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8" name="6 vais a grabar.wav"/>
            </a:hlinkClick>
            <a:extLst>
              <a:ext uri="{FF2B5EF4-FFF2-40B4-BE49-F238E27FC236}">
                <a16:creationId xmlns:a16="http://schemas.microsoft.com/office/drawing/2014/main" id="{35CEC8AB-5083-7C4E-A3E2-4429467836F2}"/>
              </a:ext>
            </a:extLst>
          </p:cNvPr>
          <p:cNvSpPr/>
          <p:nvPr/>
        </p:nvSpPr>
        <p:spPr>
          <a:xfrm>
            <a:off x="450702" y="4629379"/>
            <a:ext cx="396000" cy="396000"/>
          </a:xfrm>
          <a:prstGeom prst="actionButtonBlank">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9" name="7 van a un pueblo.wav"/>
            </a:hlinkClick>
            <a:extLst>
              <a:ext uri="{FF2B5EF4-FFF2-40B4-BE49-F238E27FC236}">
                <a16:creationId xmlns:a16="http://schemas.microsoft.com/office/drawing/2014/main" id="{19044796-2828-DD42-8E8E-0D07DF45431F}"/>
              </a:ext>
            </a:extLst>
          </p:cNvPr>
          <p:cNvSpPr/>
          <p:nvPr/>
        </p:nvSpPr>
        <p:spPr>
          <a:xfrm>
            <a:off x="450702" y="5194764"/>
            <a:ext cx="396000" cy="396000"/>
          </a:xfrm>
          <a:prstGeom prst="actionButtonBlank">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0" name="Action Button: Custom 16">
            <a:hlinkClick r:id="" action="ppaction://noaction" highlightClick="1">
              <a:snd r:embed="rId10" name="8 van a organizar.wav"/>
            </a:hlinkClick>
            <a:extLst>
              <a:ext uri="{FF2B5EF4-FFF2-40B4-BE49-F238E27FC236}">
                <a16:creationId xmlns:a16="http://schemas.microsoft.com/office/drawing/2014/main" id="{841E82C6-7EB5-B842-B9D3-938275E186BD}"/>
              </a:ext>
            </a:extLst>
          </p:cNvPr>
          <p:cNvSpPr/>
          <p:nvPr/>
        </p:nvSpPr>
        <p:spPr>
          <a:xfrm>
            <a:off x="450702" y="5792669"/>
            <a:ext cx="396000" cy="396000"/>
          </a:xfrm>
          <a:prstGeom prst="actionButtonBlank">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aphicFrame>
        <p:nvGraphicFramePr>
          <p:cNvPr id="41"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4223115081"/>
              </p:ext>
            </p:extLst>
          </p:nvPr>
        </p:nvGraphicFramePr>
        <p:xfrm>
          <a:off x="3968540" y="1001339"/>
          <a:ext cx="7077927" cy="5289977"/>
        </p:xfrm>
        <a:graphic>
          <a:graphicData uri="http://schemas.openxmlformats.org/drawingml/2006/table">
            <a:tbl>
              <a:tblPr firstRow="1" bandRow="1">
                <a:tableStyleId>{5DA37D80-6434-44D0-A028-1B22A696006F}</a:tableStyleId>
              </a:tblPr>
              <a:tblGrid>
                <a:gridCol w="1398364">
                  <a:extLst>
                    <a:ext uri="{9D8B030D-6E8A-4147-A177-3AD203B41FA5}">
                      <a16:colId xmlns:a16="http://schemas.microsoft.com/office/drawing/2014/main" val="4128092149"/>
                    </a:ext>
                  </a:extLst>
                </a:gridCol>
                <a:gridCol w="1540082">
                  <a:extLst>
                    <a:ext uri="{9D8B030D-6E8A-4147-A177-3AD203B41FA5}">
                      <a16:colId xmlns:a16="http://schemas.microsoft.com/office/drawing/2014/main" val="2609792770"/>
                    </a:ext>
                  </a:extLst>
                </a:gridCol>
                <a:gridCol w="4139481">
                  <a:extLst>
                    <a:ext uri="{9D8B030D-6E8A-4147-A177-3AD203B41FA5}">
                      <a16:colId xmlns:a16="http://schemas.microsoft.com/office/drawing/2014/main" val="2879880689"/>
                    </a:ext>
                  </a:extLst>
                </a:gridCol>
              </a:tblGrid>
              <a:tr h="5923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accent5">
                              <a:lumMod val="50000"/>
                            </a:schemeClr>
                          </a:solidFill>
                          <a:effectLst/>
                          <a:uLnTx/>
                          <a:uFillTx/>
                        </a:rPr>
                        <a:t>for</a:t>
                      </a:r>
                      <a:endParaRPr lang="en-GB" sz="2000" b="0" dirty="0">
                        <a:solidFill>
                          <a:schemeClr val="accent5">
                            <a:lumMod val="50000"/>
                          </a:schemeClr>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in</a:t>
                      </a:r>
                      <a:r>
                        <a:rPr lang="en-GB" sz="2000" b="1" baseline="0" dirty="0">
                          <a:solidFill>
                            <a:schemeClr val="accent5">
                              <a:lumMod val="50000"/>
                            </a:schemeClr>
                          </a:solidFill>
                        </a:rPr>
                        <a:t> order to</a:t>
                      </a:r>
                      <a:endParaRPr lang="en-GB" sz="2000" b="0" dirty="0">
                        <a:solidFill>
                          <a:schemeClr val="accent5">
                            <a:lumMod val="50000"/>
                          </a:schemeClr>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¿Cómo </a:t>
                      </a:r>
                      <a:r>
                        <a:rPr lang="en-GB" sz="2000" b="1" dirty="0" err="1">
                          <a:solidFill>
                            <a:schemeClr val="accent5">
                              <a:lumMod val="50000"/>
                            </a:schemeClr>
                          </a:solidFill>
                        </a:rPr>
                        <a:t>termina</a:t>
                      </a:r>
                      <a:r>
                        <a:rPr lang="en-GB" sz="2000" b="1" dirty="0">
                          <a:solidFill>
                            <a:schemeClr val="accent5">
                              <a:lumMod val="50000"/>
                            </a:schemeClr>
                          </a:solidFill>
                        </a:rPr>
                        <a:t> la frase?</a:t>
                      </a:r>
                    </a:p>
                  </a:txBody>
                  <a:tcPr anchor="ctr">
                    <a:noFill/>
                  </a:tcPr>
                </a:tc>
                <a:extLst>
                  <a:ext uri="{0D108BD9-81ED-4DB2-BD59-A6C34878D82A}">
                    <a16:rowId xmlns:a16="http://schemas.microsoft.com/office/drawing/2014/main" val="1153431983"/>
                  </a:ext>
                </a:extLst>
              </a:tr>
              <a:tr h="587206">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171492714"/>
                  </a:ext>
                </a:extLst>
              </a:tr>
              <a:tr h="587206">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961458278"/>
                  </a:ext>
                </a:extLst>
              </a:tr>
              <a:tr h="587206">
                <a:tc>
                  <a:txBody>
                    <a:bodyPr/>
                    <a:lstStyle/>
                    <a:p>
                      <a:endParaRPr lang="en-GB" sz="200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189313960"/>
                  </a:ext>
                </a:extLst>
              </a:tr>
              <a:tr h="587206">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344197191"/>
                  </a:ext>
                </a:extLst>
              </a:tr>
              <a:tr h="587206">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972389626"/>
                  </a:ext>
                </a:extLst>
              </a:tr>
              <a:tr h="587206">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664931564"/>
                  </a:ext>
                </a:extLst>
              </a:tr>
              <a:tr h="587206">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371851735"/>
                  </a:ext>
                </a:extLst>
              </a:tr>
              <a:tr h="587206">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73623953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40" name="TextBox 39">
            <a:extLst>
              <a:ext uri="{FF2B5EF4-FFF2-40B4-BE49-F238E27FC236}">
                <a16:creationId xmlns:a16="http://schemas.microsoft.com/office/drawing/2014/main" id="{DDF93B69-1ED0-4CB6-8A46-F1D89FF4F398}"/>
              </a:ext>
            </a:extLst>
          </p:cNvPr>
          <p:cNvSpPr txBox="1"/>
          <p:nvPr/>
        </p:nvSpPr>
        <p:spPr>
          <a:xfrm>
            <a:off x="142343" y="160914"/>
            <a:ext cx="10174218" cy="1015663"/>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Nadia y Daniel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sobre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los planes para las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‘I’, ‘you’ o ‘s/he’.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elige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traducción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‘para’ y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completa</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61" name="Picture 10">
            <a:extLst>
              <a:ext uri="{FF2B5EF4-FFF2-40B4-BE49-F238E27FC236}">
                <a16:creationId xmlns:a16="http://schemas.microsoft.com/office/drawing/2014/main" id="{C18CD2E8-80D3-4B52-825A-18AD8F98C27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20135" y="2218127"/>
            <a:ext cx="412997" cy="430204"/>
          </a:xfrm>
          <a:prstGeom prst="rect">
            <a:avLst/>
          </a:prstGeom>
        </p:spPr>
      </p:pic>
      <p:pic>
        <p:nvPicPr>
          <p:cNvPr id="62" name="Picture 10">
            <a:extLst>
              <a:ext uri="{FF2B5EF4-FFF2-40B4-BE49-F238E27FC236}">
                <a16:creationId xmlns:a16="http://schemas.microsoft.com/office/drawing/2014/main" id="{28C21D01-8D5A-4E62-9F24-CF732DB1B76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11774" y="2257672"/>
            <a:ext cx="412997" cy="430204"/>
          </a:xfrm>
          <a:prstGeom prst="rect">
            <a:avLst/>
          </a:prstGeom>
        </p:spPr>
      </p:pic>
      <p:pic>
        <p:nvPicPr>
          <p:cNvPr id="63" name="Picture 10">
            <a:extLst>
              <a:ext uri="{FF2B5EF4-FFF2-40B4-BE49-F238E27FC236}">
                <a16:creationId xmlns:a16="http://schemas.microsoft.com/office/drawing/2014/main" id="{66E13A2E-A6DF-4A6B-879C-874E22A0AB0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18739" y="2831693"/>
            <a:ext cx="412997" cy="430204"/>
          </a:xfrm>
          <a:prstGeom prst="rect">
            <a:avLst/>
          </a:prstGeom>
        </p:spPr>
      </p:pic>
      <p:pic>
        <p:nvPicPr>
          <p:cNvPr id="64" name="Picture 10">
            <a:extLst>
              <a:ext uri="{FF2B5EF4-FFF2-40B4-BE49-F238E27FC236}">
                <a16:creationId xmlns:a16="http://schemas.microsoft.com/office/drawing/2014/main" id="{6D206C9B-C840-4E1C-9D9F-54531236802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95570" y="2837239"/>
            <a:ext cx="412997" cy="430204"/>
          </a:xfrm>
          <a:prstGeom prst="rect">
            <a:avLst/>
          </a:prstGeom>
        </p:spPr>
      </p:pic>
      <p:pic>
        <p:nvPicPr>
          <p:cNvPr id="65" name="Picture 10">
            <a:extLst>
              <a:ext uri="{FF2B5EF4-FFF2-40B4-BE49-F238E27FC236}">
                <a16:creationId xmlns:a16="http://schemas.microsoft.com/office/drawing/2014/main" id="{03FF4B8B-D7C1-4182-9CA0-CC1E35E798E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80055" y="3420539"/>
            <a:ext cx="412997" cy="430204"/>
          </a:xfrm>
          <a:prstGeom prst="rect">
            <a:avLst/>
          </a:prstGeom>
        </p:spPr>
      </p:pic>
      <p:pic>
        <p:nvPicPr>
          <p:cNvPr id="66" name="Picture 10">
            <a:extLst>
              <a:ext uri="{FF2B5EF4-FFF2-40B4-BE49-F238E27FC236}">
                <a16:creationId xmlns:a16="http://schemas.microsoft.com/office/drawing/2014/main" id="{D4F7713B-3A25-40BF-9060-B105F1F64F7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28850" y="1637811"/>
            <a:ext cx="412997" cy="430204"/>
          </a:xfrm>
          <a:prstGeom prst="rect">
            <a:avLst/>
          </a:prstGeom>
        </p:spPr>
      </p:pic>
      <p:sp>
        <p:nvSpPr>
          <p:cNvPr id="68" name="Rounded Rectangle 11">
            <a:extLst>
              <a:ext uri="{FF2B5EF4-FFF2-40B4-BE49-F238E27FC236}">
                <a16:creationId xmlns:a16="http://schemas.microsoft.com/office/drawing/2014/main" id="{9AE98CF9-E649-453A-9B42-5F3E2B5F1D30}"/>
              </a:ext>
            </a:extLst>
          </p:cNvPr>
          <p:cNvSpPr/>
          <p:nvPr/>
        </p:nvSpPr>
        <p:spPr>
          <a:xfrm>
            <a:off x="10341736" y="258166"/>
            <a:ext cx="158640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Title 1">
            <a:extLst>
              <a:ext uri="{FF2B5EF4-FFF2-40B4-BE49-F238E27FC236}">
                <a16:creationId xmlns:a16="http://schemas.microsoft.com/office/drawing/2014/main" id="{0AE26A4C-087D-4F1E-871B-E42E843074AC}"/>
              </a:ext>
            </a:extLst>
          </p:cNvPr>
          <p:cNvSpPr>
            <a:spLocks noGrp="1"/>
          </p:cNvSpPr>
          <p:nvPr>
            <p:ph type="title"/>
          </p:nvPr>
        </p:nvSpPr>
        <p:spPr>
          <a:xfrm>
            <a:off x="10409937" y="257085"/>
            <a:ext cx="1450006" cy="400919"/>
          </a:xfrm>
        </p:spPr>
        <p:txBody>
          <a:bodyPr>
            <a:noAutofit/>
          </a:bodyPr>
          <a:lstStyle/>
          <a:p>
            <a:pPr algn="ctr"/>
            <a:r>
              <a:rPr lang="en-GB" sz="2000" b="1" dirty="0" err="1">
                <a:solidFill>
                  <a:prstClr val="white"/>
                </a:solidFill>
                <a:latin typeface="+mj-lt"/>
              </a:rPr>
              <a:t>escuchar</a:t>
            </a:r>
            <a:endParaRPr lang="en-US" sz="2000" dirty="0">
              <a:latin typeface="+mj-lt"/>
            </a:endParaRPr>
          </a:p>
        </p:txBody>
      </p:sp>
      <p:pic>
        <p:nvPicPr>
          <p:cNvPr id="32" name="Picture 10">
            <a:extLst>
              <a:ext uri="{FF2B5EF4-FFF2-40B4-BE49-F238E27FC236}">
                <a16:creationId xmlns:a16="http://schemas.microsoft.com/office/drawing/2014/main" id="{191931E3-D4EB-4661-8ACB-A94C227A797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83461" y="3459379"/>
            <a:ext cx="412997" cy="430204"/>
          </a:xfrm>
          <a:prstGeom prst="rect">
            <a:avLst/>
          </a:prstGeom>
        </p:spPr>
      </p:pic>
      <p:pic>
        <p:nvPicPr>
          <p:cNvPr id="33" name="Picture 10">
            <a:extLst>
              <a:ext uri="{FF2B5EF4-FFF2-40B4-BE49-F238E27FC236}">
                <a16:creationId xmlns:a16="http://schemas.microsoft.com/office/drawing/2014/main" id="{BD0A881F-BB97-40F3-B0E5-D07AAA9920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28850" y="3986626"/>
            <a:ext cx="412997" cy="430204"/>
          </a:xfrm>
          <a:prstGeom prst="rect">
            <a:avLst/>
          </a:prstGeom>
        </p:spPr>
      </p:pic>
      <p:pic>
        <p:nvPicPr>
          <p:cNvPr id="34" name="Picture 10">
            <a:extLst>
              <a:ext uri="{FF2B5EF4-FFF2-40B4-BE49-F238E27FC236}">
                <a16:creationId xmlns:a16="http://schemas.microsoft.com/office/drawing/2014/main" id="{D4F7713B-3A25-40BF-9060-B105F1F64F7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89501" y="1675157"/>
            <a:ext cx="412997" cy="430204"/>
          </a:xfrm>
          <a:prstGeom prst="rect">
            <a:avLst/>
          </a:prstGeom>
        </p:spPr>
      </p:pic>
      <p:pic>
        <p:nvPicPr>
          <p:cNvPr id="35" name="Picture 10">
            <a:extLst>
              <a:ext uri="{FF2B5EF4-FFF2-40B4-BE49-F238E27FC236}">
                <a16:creationId xmlns:a16="http://schemas.microsoft.com/office/drawing/2014/main" id="{BD0A881F-BB97-40F3-B0E5-D07AAA9920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11486" y="4024743"/>
            <a:ext cx="412997" cy="430204"/>
          </a:xfrm>
          <a:prstGeom prst="rect">
            <a:avLst/>
          </a:prstGeom>
        </p:spPr>
      </p:pic>
      <p:pic>
        <p:nvPicPr>
          <p:cNvPr id="36" name="Picture 10">
            <a:extLst>
              <a:ext uri="{FF2B5EF4-FFF2-40B4-BE49-F238E27FC236}">
                <a16:creationId xmlns:a16="http://schemas.microsoft.com/office/drawing/2014/main" id="{BD0A881F-BB97-40F3-B0E5-D07AAA9920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56448" y="4629379"/>
            <a:ext cx="412997" cy="430204"/>
          </a:xfrm>
          <a:prstGeom prst="rect">
            <a:avLst/>
          </a:prstGeom>
        </p:spPr>
      </p:pic>
      <p:pic>
        <p:nvPicPr>
          <p:cNvPr id="53" name="Picture 10">
            <a:extLst>
              <a:ext uri="{FF2B5EF4-FFF2-40B4-BE49-F238E27FC236}">
                <a16:creationId xmlns:a16="http://schemas.microsoft.com/office/drawing/2014/main" id="{BD0A881F-BB97-40F3-B0E5-D07AAA9920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95488" y="4651618"/>
            <a:ext cx="412997" cy="430204"/>
          </a:xfrm>
          <a:prstGeom prst="rect">
            <a:avLst/>
          </a:prstGeom>
        </p:spPr>
      </p:pic>
      <p:pic>
        <p:nvPicPr>
          <p:cNvPr id="54" name="Picture 10">
            <a:extLst>
              <a:ext uri="{FF2B5EF4-FFF2-40B4-BE49-F238E27FC236}">
                <a16:creationId xmlns:a16="http://schemas.microsoft.com/office/drawing/2014/main" id="{BD0A881F-BB97-40F3-B0E5-D07AAA9920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81889" y="5194764"/>
            <a:ext cx="412997" cy="430204"/>
          </a:xfrm>
          <a:prstGeom prst="rect">
            <a:avLst/>
          </a:prstGeom>
        </p:spPr>
      </p:pic>
      <p:pic>
        <p:nvPicPr>
          <p:cNvPr id="55" name="Picture 10">
            <a:extLst>
              <a:ext uri="{FF2B5EF4-FFF2-40B4-BE49-F238E27FC236}">
                <a16:creationId xmlns:a16="http://schemas.microsoft.com/office/drawing/2014/main" id="{BD0A881F-BB97-40F3-B0E5-D07AAA9920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91284" y="5243601"/>
            <a:ext cx="412997" cy="430204"/>
          </a:xfrm>
          <a:prstGeom prst="rect">
            <a:avLst/>
          </a:prstGeom>
        </p:spPr>
      </p:pic>
      <p:pic>
        <p:nvPicPr>
          <p:cNvPr id="56" name="Picture 10">
            <a:extLst>
              <a:ext uri="{FF2B5EF4-FFF2-40B4-BE49-F238E27FC236}">
                <a16:creationId xmlns:a16="http://schemas.microsoft.com/office/drawing/2014/main" id="{BD0A881F-BB97-40F3-B0E5-D07AAA9920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80054" y="5788514"/>
            <a:ext cx="412997" cy="430204"/>
          </a:xfrm>
          <a:prstGeom prst="rect">
            <a:avLst/>
          </a:prstGeom>
        </p:spPr>
      </p:pic>
      <p:pic>
        <p:nvPicPr>
          <p:cNvPr id="57" name="Picture 10">
            <a:extLst>
              <a:ext uri="{FF2B5EF4-FFF2-40B4-BE49-F238E27FC236}">
                <a16:creationId xmlns:a16="http://schemas.microsoft.com/office/drawing/2014/main" id="{BD0A881F-BB97-40F3-B0E5-D07AAA9920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83460" y="5788514"/>
            <a:ext cx="412997" cy="430204"/>
          </a:xfrm>
          <a:prstGeom prst="rect">
            <a:avLst/>
          </a:prstGeom>
        </p:spPr>
      </p:pic>
      <p:sp>
        <p:nvSpPr>
          <p:cNvPr id="2" name="TextBox 1"/>
          <p:cNvSpPr txBox="1"/>
          <p:nvPr/>
        </p:nvSpPr>
        <p:spPr>
          <a:xfrm>
            <a:off x="6840424" y="1663275"/>
            <a:ext cx="42799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celebrate the last day of school.</a:t>
            </a:r>
          </a:p>
        </p:txBody>
      </p:sp>
      <p:sp>
        <p:nvSpPr>
          <p:cNvPr id="38" name="TextBox 37"/>
          <p:cNvSpPr txBox="1"/>
          <p:nvPr/>
        </p:nvSpPr>
        <p:spPr>
          <a:xfrm>
            <a:off x="6900736" y="2283542"/>
            <a:ext cx="26447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party.</a:t>
            </a:r>
          </a:p>
        </p:txBody>
      </p:sp>
      <p:sp>
        <p:nvSpPr>
          <p:cNvPr id="39" name="TextBox 38"/>
          <p:cNvSpPr txBox="1"/>
          <p:nvPr/>
        </p:nvSpPr>
        <p:spPr>
          <a:xfrm>
            <a:off x="6904111" y="2846740"/>
            <a:ext cx="26447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teacher.</a:t>
            </a:r>
          </a:p>
        </p:txBody>
      </p:sp>
      <p:sp>
        <p:nvSpPr>
          <p:cNvPr id="42" name="TextBox 41"/>
          <p:cNvSpPr txBox="1"/>
          <p:nvPr/>
        </p:nvSpPr>
        <p:spPr>
          <a:xfrm>
            <a:off x="6904111" y="3441576"/>
            <a:ext cx="3412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get experience.</a:t>
            </a:r>
          </a:p>
        </p:txBody>
      </p:sp>
      <p:sp>
        <p:nvSpPr>
          <p:cNvPr id="44" name="TextBox 43"/>
          <p:cNvSpPr txBox="1"/>
          <p:nvPr/>
        </p:nvSpPr>
        <p:spPr>
          <a:xfrm>
            <a:off x="6900448" y="4029936"/>
            <a:ext cx="3412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the flight to Mexico.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6915064" y="4595175"/>
            <a:ext cx="3412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social media.</a:t>
            </a:r>
          </a:p>
        </p:txBody>
      </p:sp>
      <p:sp>
        <p:nvSpPr>
          <p:cNvPr id="46" name="TextBox 45"/>
          <p:cNvSpPr txBox="1"/>
          <p:nvPr/>
        </p:nvSpPr>
        <p:spPr>
          <a:xfrm>
            <a:off x="6895996" y="5194764"/>
            <a:ext cx="3412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 some cousins.</a:t>
            </a:r>
          </a:p>
        </p:txBody>
      </p:sp>
      <p:sp>
        <p:nvSpPr>
          <p:cNvPr id="47" name="TextBox 46"/>
          <p:cNvSpPr txBox="1"/>
          <p:nvPr/>
        </p:nvSpPr>
        <p:spPr>
          <a:xfrm>
            <a:off x="6895996" y="5788514"/>
            <a:ext cx="39856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 around the world.</a:t>
            </a:r>
          </a:p>
        </p:txBody>
      </p:sp>
      <p:pic>
        <p:nvPicPr>
          <p:cNvPr id="2050" name="Picture 2" descr="Last Day Of School Clip Art">
            <a:extLst>
              <a:ext uri="{FF2B5EF4-FFF2-40B4-BE49-F238E27FC236}">
                <a16:creationId xmlns:a16="http://schemas.microsoft.com/office/drawing/2014/main" id="{B097A59B-300E-6C45-946E-105BF32ACE9F}"/>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42529" y="1125658"/>
            <a:ext cx="1370310" cy="170603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43D15146-ADD0-FD47-8135-97AD2494DBD0}"/>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10000" b="90000" l="10000" r="90000">
                        <a14:foregroundMark x1="41848" y1="66833" x2="34891" y2="56500"/>
                        <a14:foregroundMark x1="67065" y1="66000" x2="66630" y2="50167"/>
                        <a14:foregroundMark x1="66630" y1="50167" x2="64022" y2="41167"/>
                        <a14:foregroundMark x1="64022" y1="41167" x2="60761" y2="36167"/>
                        <a14:foregroundMark x1="60761" y1="36167" x2="58913" y2="35500"/>
                        <a14:foregroundMark x1="70652" y1="65500" x2="71630" y2="52333"/>
                        <a14:foregroundMark x1="71630" y1="52333" x2="70870" y2="44500"/>
                        <a14:foregroundMark x1="70870" y1="44500" x2="63913" y2="28833"/>
                        <a14:foregroundMark x1="66304" y1="61000" x2="45435" y2="29000"/>
                        <a14:foregroundMark x1="58478" y1="14000" x2="63696" y2="27833"/>
                        <a14:foregroundMark x1="63696" y1="27833" x2="64130" y2="31500"/>
                        <a14:foregroundMark x1="61413" y1="15167" x2="67500" y2="29833"/>
                        <a14:foregroundMark x1="50217" y1="28833" x2="37935" y2="39167"/>
                        <a14:foregroundMark x1="37935" y1="39167" x2="37826" y2="39333"/>
                        <a14:backgroundMark x1="73261" y1="46167" x2="70652" y2="38833"/>
                      </a14:backgroundRemoval>
                    </a14:imgEffect>
                  </a14:imgLayer>
                </a14:imgProps>
              </a:ext>
              <a:ext uri="{28A0092B-C50C-407E-A947-70E740481C1C}">
                <a14:useLocalDpi xmlns:a14="http://schemas.microsoft.com/office/drawing/2010/main"/>
              </a:ext>
            </a:extLst>
          </a:blip>
          <a:srcRect l="23495" t="6982" r="23607" b="21714"/>
          <a:stretch/>
        </p:blipFill>
        <p:spPr>
          <a:xfrm>
            <a:off x="10621793" y="3223159"/>
            <a:ext cx="1387108" cy="1219390"/>
          </a:xfrm>
          <a:prstGeom prst="rect">
            <a:avLst/>
          </a:prstGeom>
        </p:spPr>
      </p:pic>
      <p:pic>
        <p:nvPicPr>
          <p:cNvPr id="10" name="Imagen 9">
            <a:extLst>
              <a:ext uri="{FF2B5EF4-FFF2-40B4-BE49-F238E27FC236}">
                <a16:creationId xmlns:a16="http://schemas.microsoft.com/office/drawing/2014/main" id="{88680EBE-E08B-F942-AC94-2DC4B79ED0B1}"/>
              </a:ext>
            </a:extLst>
          </p:cNvPr>
          <p:cNvPicPr>
            <a:picLocks noChangeAspect="1"/>
          </p:cNvPicPr>
          <p:nvPr/>
        </p:nvPicPr>
        <p:blipFill>
          <a:blip r:embed="rId1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10726281" y="4866720"/>
            <a:ext cx="1301350" cy="1388429"/>
          </a:xfrm>
          <a:prstGeom prst="rect">
            <a:avLst/>
          </a:prstGeom>
        </p:spPr>
      </p:pic>
    </p:spTree>
    <p:extLst>
      <p:ext uri="{BB962C8B-B14F-4D97-AF65-F5344CB8AC3E}">
        <p14:creationId xmlns:p14="http://schemas.microsoft.com/office/powerpoint/2010/main" val="300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39" grpId="0"/>
      <p:bldP spid="42" grpId="0"/>
      <p:bldP spid="44" grpId="0"/>
      <p:bldP spid="45" grpId="0"/>
      <p:bldP spid="46" grpId="0"/>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82B7C-71FF-3741-90F0-4C40DCE46BFE}"/>
              </a:ext>
            </a:extLst>
          </p:cNvPr>
          <p:cNvSpPr>
            <a:spLocks noGrp="1"/>
          </p:cNvSpPr>
          <p:nvPr>
            <p:ph type="title"/>
          </p:nvPr>
        </p:nvSpPr>
        <p:spPr>
          <a:xfrm>
            <a:off x="388865" y="211665"/>
            <a:ext cx="10182447" cy="896834"/>
          </a:xfrm>
        </p:spPr>
        <p:txBody>
          <a:bodyPr>
            <a:normAutofit/>
          </a:bodyPr>
          <a:lstStyle/>
          <a:p>
            <a:r>
              <a:rPr lang="es-GB" sz="2400" b="1" dirty="0"/>
              <a:t>Lucía y Nadia hablan sobre las vacaciones. Lee y escribe cada verbo en el lugar correcto. Después escucha.</a:t>
            </a:r>
          </a:p>
        </p:txBody>
      </p:sp>
      <p:sp>
        <p:nvSpPr>
          <p:cNvPr id="4" name="Rounded Rectangle 11">
            <a:extLst>
              <a:ext uri="{FF2B5EF4-FFF2-40B4-BE49-F238E27FC236}">
                <a16:creationId xmlns:a16="http://schemas.microsoft.com/office/drawing/2014/main" id="{A4960F71-FDC0-894B-91DD-06D34F5FFC2C}"/>
              </a:ext>
            </a:extLst>
          </p:cNvPr>
          <p:cNvSpPr/>
          <p:nvPr/>
        </p:nvSpPr>
        <p:spPr>
          <a:xfrm>
            <a:off x="10696353" y="258198"/>
            <a:ext cx="1231822" cy="40102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a:solidFill>
                  <a:prstClr val="white"/>
                </a:solidFill>
                <a:latin typeface="Century Gothic" panose="020B0502020202020204" pitchFamily="34" charset="0"/>
              </a:rPr>
              <a:t>leer</a:t>
            </a:r>
            <a:endParaRPr lang="en-GB" sz="2667" b="1" dirty="0">
              <a:solidFill>
                <a:prstClr val="white"/>
              </a:solidFill>
              <a:latin typeface="Century Gothic" panose="020B0502020202020204" pitchFamily="34" charset="0"/>
            </a:endParaRPr>
          </a:p>
        </p:txBody>
      </p:sp>
      <p:sp>
        <p:nvSpPr>
          <p:cNvPr id="7" name="CuadroTexto 6">
            <a:extLst>
              <a:ext uri="{FF2B5EF4-FFF2-40B4-BE49-F238E27FC236}">
                <a16:creationId xmlns:a16="http://schemas.microsoft.com/office/drawing/2014/main" id="{BF4169C0-0F47-A64F-8447-6856E4BBB877}"/>
              </a:ext>
            </a:extLst>
          </p:cNvPr>
          <p:cNvSpPr txBox="1"/>
          <p:nvPr/>
        </p:nvSpPr>
        <p:spPr>
          <a:xfrm>
            <a:off x="6657474" y="-1604211"/>
            <a:ext cx="8425705" cy="461665"/>
          </a:xfrm>
          <a:prstGeom prst="rect">
            <a:avLst/>
          </a:prstGeom>
          <a:noFill/>
        </p:spPr>
        <p:txBody>
          <a:bodyPr wrap="none" rtlCol="0">
            <a:spAutoFit/>
          </a:bodyPr>
          <a:lstStyle/>
          <a:p>
            <a:pPr algn="l"/>
            <a:r>
              <a:rPr lang="es-GB" sz="2400" dirty="0">
                <a:solidFill>
                  <a:schemeClr val="accent5">
                    <a:lumMod val="50000"/>
                  </a:schemeClr>
                </a:solidFill>
              </a:rPr>
              <a:t>colocar voy, vas, etc en el espacio en blanco correcto</a:t>
            </a:r>
          </a:p>
        </p:txBody>
      </p:sp>
      <p:sp>
        <p:nvSpPr>
          <p:cNvPr id="8" name="CuadroTexto 7">
            <a:extLst>
              <a:ext uri="{FF2B5EF4-FFF2-40B4-BE49-F238E27FC236}">
                <a16:creationId xmlns:a16="http://schemas.microsoft.com/office/drawing/2014/main" id="{AB99814F-E449-1C4D-96AF-FCC35F1C6017}"/>
              </a:ext>
            </a:extLst>
          </p:cNvPr>
          <p:cNvSpPr txBox="1"/>
          <p:nvPr/>
        </p:nvSpPr>
        <p:spPr>
          <a:xfrm>
            <a:off x="263825" y="1155033"/>
            <a:ext cx="9836139" cy="5262979"/>
          </a:xfrm>
          <a:prstGeom prst="rect">
            <a:avLst/>
          </a:prstGeom>
          <a:noFill/>
        </p:spPr>
        <p:txBody>
          <a:bodyPr wrap="square" rtlCol="0">
            <a:spAutoFit/>
          </a:bodyPr>
          <a:lstStyle/>
          <a:p>
            <a:pPr marL="342900" indent="-342900" algn="just">
              <a:buFontTx/>
              <a:buChar char="-"/>
            </a:pPr>
            <a:r>
              <a:rPr lang="es-GB" sz="2400" dirty="0">
                <a:solidFill>
                  <a:schemeClr val="accent5">
                    <a:lumMod val="50000"/>
                  </a:schemeClr>
                </a:solidFill>
              </a:rPr>
              <a:t>¡La próxima semana mi familia y yo viajamos en avión </a:t>
            </a:r>
          </a:p>
          <a:p>
            <a:pPr algn="just"/>
            <a:r>
              <a:rPr lang="es-GB" sz="2400" dirty="0">
                <a:solidFill>
                  <a:schemeClr val="accent5">
                    <a:lumMod val="50000"/>
                  </a:schemeClr>
                </a:solidFill>
              </a:rPr>
              <a:t>a Mallorca!</a:t>
            </a:r>
          </a:p>
          <a:p>
            <a:pPr marL="342900" indent="-342900" algn="just">
              <a:buFontTx/>
              <a:buChar char="-"/>
            </a:pPr>
            <a:r>
              <a:rPr lang="es-GB" sz="2400" dirty="0">
                <a:solidFill>
                  <a:schemeClr val="accent5">
                    <a:lumMod val="50000"/>
                  </a:schemeClr>
                </a:solidFill>
              </a:rPr>
              <a:t>¡Qué suerte! Vosotros normalmente 1)  </a:t>
            </a:r>
            <a:r>
              <a:rPr lang="es-GB" sz="2400" b="1" dirty="0">
                <a:solidFill>
                  <a:schemeClr val="accent5">
                    <a:lumMod val="50000"/>
                  </a:schemeClr>
                </a:solidFill>
              </a:rPr>
              <a:t>vais</a:t>
            </a:r>
            <a:r>
              <a:rPr lang="es-GB" sz="2400" dirty="0">
                <a:solidFill>
                  <a:schemeClr val="accent5">
                    <a:lumMod val="50000"/>
                  </a:schemeClr>
                </a:solidFill>
              </a:rPr>
              <a:t>  </a:t>
            </a:r>
          </a:p>
          <a:p>
            <a:pPr algn="just"/>
            <a:r>
              <a:rPr lang="es-GB" sz="2400" dirty="0">
                <a:solidFill>
                  <a:schemeClr val="accent5">
                    <a:lumMod val="50000"/>
                  </a:schemeClr>
                </a:solidFill>
              </a:rPr>
              <a:t>de vacaciones a una isla, ¿verdad?</a:t>
            </a:r>
          </a:p>
          <a:p>
            <a:pPr marL="342900" indent="-342900" algn="just">
              <a:buFontTx/>
              <a:buChar char="-"/>
            </a:pPr>
            <a:r>
              <a:rPr lang="es-GB" sz="2400" dirty="0">
                <a:solidFill>
                  <a:schemeClr val="accent5">
                    <a:lumMod val="50000"/>
                  </a:schemeClr>
                </a:solidFill>
              </a:rPr>
              <a:t>Sí, solemos visitar islas porque a mi madre le encanta el mar y siempre 2)   </a:t>
            </a:r>
            <a:r>
              <a:rPr lang="es-GB" sz="2400" b="1" dirty="0">
                <a:solidFill>
                  <a:schemeClr val="accent5">
                    <a:lumMod val="50000"/>
                  </a:schemeClr>
                </a:solidFill>
              </a:rPr>
              <a:t>va</a:t>
            </a:r>
            <a:r>
              <a:rPr lang="es-GB" sz="2400" dirty="0">
                <a:solidFill>
                  <a:schemeClr val="accent5">
                    <a:lumMod val="50000"/>
                  </a:schemeClr>
                </a:solidFill>
              </a:rPr>
              <a:t>  a la playa para nadar. Yo 3)  </a:t>
            </a:r>
            <a:r>
              <a:rPr lang="es-GB" sz="2400" b="1" dirty="0">
                <a:solidFill>
                  <a:schemeClr val="accent5">
                    <a:lumMod val="50000"/>
                  </a:schemeClr>
                </a:solidFill>
              </a:rPr>
              <a:t>voy </a:t>
            </a:r>
            <a:r>
              <a:rPr lang="es-GB" sz="2400" dirty="0">
                <a:solidFill>
                  <a:schemeClr val="accent5">
                    <a:lumMod val="50000"/>
                  </a:schemeClr>
                </a:solidFill>
              </a:rPr>
              <a:t> al campo con mi padre para montar en bicicleta. Tú 4)  </a:t>
            </a:r>
            <a:r>
              <a:rPr lang="es-GB" sz="2400" b="1" dirty="0">
                <a:solidFill>
                  <a:schemeClr val="accent5">
                    <a:lumMod val="50000"/>
                  </a:schemeClr>
                </a:solidFill>
              </a:rPr>
              <a:t>vas</a:t>
            </a:r>
            <a:r>
              <a:rPr lang="es-GB" sz="2400" dirty="0">
                <a:solidFill>
                  <a:schemeClr val="accent5">
                    <a:lumMod val="50000"/>
                  </a:schemeClr>
                </a:solidFill>
              </a:rPr>
              <a:t> a ir a México este verano otra vez, ¿no?</a:t>
            </a:r>
          </a:p>
          <a:p>
            <a:pPr marL="342900" indent="-342900" algn="just">
              <a:buFontTx/>
              <a:buChar char="-"/>
            </a:pPr>
            <a:r>
              <a:rPr lang="es-GB" sz="2400" dirty="0">
                <a:solidFill>
                  <a:schemeClr val="accent5">
                    <a:lumMod val="50000"/>
                  </a:schemeClr>
                </a:solidFill>
              </a:rPr>
              <a:t>¡Pues sí! El vuelo es en julio porque mi primo y yo 5) </a:t>
            </a:r>
            <a:r>
              <a:rPr lang="es-GB" sz="2400" b="1" dirty="0">
                <a:solidFill>
                  <a:schemeClr val="accent5">
                    <a:lumMod val="50000"/>
                  </a:schemeClr>
                </a:solidFill>
              </a:rPr>
              <a:t>vamos </a:t>
            </a:r>
            <a:r>
              <a:rPr lang="es-GB" sz="2400" dirty="0">
                <a:solidFill>
                  <a:schemeClr val="accent5">
                    <a:lumMod val="50000"/>
                  </a:schemeClr>
                </a:solidFill>
              </a:rPr>
              <a:t>a ir de viaje con el equipo de fútbol en junio. Durante ese tiempo, mis padres 6)   </a:t>
            </a:r>
            <a:r>
              <a:rPr lang="es-GB" sz="2400" b="1" dirty="0">
                <a:solidFill>
                  <a:schemeClr val="accent5">
                    <a:lumMod val="50000"/>
                  </a:schemeClr>
                </a:solidFill>
              </a:rPr>
              <a:t>van</a:t>
            </a:r>
            <a:r>
              <a:rPr lang="es-GB" sz="2400" dirty="0">
                <a:solidFill>
                  <a:schemeClr val="accent5">
                    <a:lumMod val="50000"/>
                  </a:schemeClr>
                </a:solidFill>
              </a:rPr>
              <a:t>  a hacer un viaje por carretera.</a:t>
            </a:r>
          </a:p>
          <a:p>
            <a:pPr marL="342900" indent="-342900" algn="just">
              <a:buFontTx/>
              <a:buChar char="-"/>
            </a:pPr>
            <a:r>
              <a:rPr lang="es-GB" sz="2400" dirty="0">
                <a:solidFill>
                  <a:schemeClr val="accent5">
                    <a:lumMod val="50000"/>
                  </a:schemeClr>
                </a:solidFill>
              </a:rPr>
              <a:t>¡Qué buen plan! ¿Me invitas a ver un partido de </a:t>
            </a:r>
          </a:p>
          <a:p>
            <a:pPr algn="just"/>
            <a:r>
              <a:rPr lang="es-GB" sz="2400" dirty="0">
                <a:solidFill>
                  <a:schemeClr val="accent5">
                    <a:lumMod val="50000"/>
                  </a:schemeClr>
                </a:solidFill>
              </a:rPr>
              <a:t>tu equipo un día?</a:t>
            </a:r>
          </a:p>
          <a:p>
            <a:pPr marL="342900" indent="-342900" algn="just">
              <a:buFontTx/>
              <a:buChar char="-"/>
            </a:pPr>
            <a:r>
              <a:rPr lang="es-GB" sz="2400" dirty="0">
                <a:solidFill>
                  <a:schemeClr val="accent5">
                    <a:lumMod val="50000"/>
                  </a:schemeClr>
                </a:solidFill>
              </a:rPr>
              <a:t>¡Por supuesto!</a:t>
            </a:r>
          </a:p>
        </p:txBody>
      </p:sp>
      <p:sp>
        <p:nvSpPr>
          <p:cNvPr id="16" name="Rectángulo 15">
            <a:extLst>
              <a:ext uri="{FF2B5EF4-FFF2-40B4-BE49-F238E27FC236}">
                <a16:creationId xmlns:a16="http://schemas.microsoft.com/office/drawing/2014/main" id="{66385C4B-C1EF-6747-942F-C8EA606102DA}"/>
              </a:ext>
            </a:extLst>
          </p:cNvPr>
          <p:cNvSpPr/>
          <p:nvPr/>
        </p:nvSpPr>
        <p:spPr>
          <a:xfrm>
            <a:off x="8442862" y="4163001"/>
            <a:ext cx="994754" cy="3274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sp>
        <p:nvSpPr>
          <p:cNvPr id="17" name="Rectángulo 16">
            <a:extLst>
              <a:ext uri="{FF2B5EF4-FFF2-40B4-BE49-F238E27FC236}">
                <a16:creationId xmlns:a16="http://schemas.microsoft.com/office/drawing/2014/main" id="{6E8C1544-843D-DC4D-92B2-86739C5BBB1A}"/>
              </a:ext>
            </a:extLst>
          </p:cNvPr>
          <p:cNvSpPr/>
          <p:nvPr/>
        </p:nvSpPr>
        <p:spPr>
          <a:xfrm>
            <a:off x="6397346" y="1963438"/>
            <a:ext cx="994754" cy="3274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sp>
        <p:nvSpPr>
          <p:cNvPr id="18" name="Rectángulo 17">
            <a:extLst>
              <a:ext uri="{FF2B5EF4-FFF2-40B4-BE49-F238E27FC236}">
                <a16:creationId xmlns:a16="http://schemas.microsoft.com/office/drawing/2014/main" id="{075F2BDD-956B-674D-A151-D7BA1C5380E1}"/>
              </a:ext>
            </a:extLst>
          </p:cNvPr>
          <p:cNvSpPr/>
          <p:nvPr/>
        </p:nvSpPr>
        <p:spPr>
          <a:xfrm>
            <a:off x="7522253" y="3055040"/>
            <a:ext cx="994754" cy="3274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sp>
        <p:nvSpPr>
          <p:cNvPr id="19" name="Rectángulo 18">
            <a:extLst>
              <a:ext uri="{FF2B5EF4-FFF2-40B4-BE49-F238E27FC236}">
                <a16:creationId xmlns:a16="http://schemas.microsoft.com/office/drawing/2014/main" id="{D88E629A-240D-784A-8A5A-57DA97693887}"/>
              </a:ext>
            </a:extLst>
          </p:cNvPr>
          <p:cNvSpPr/>
          <p:nvPr/>
        </p:nvSpPr>
        <p:spPr>
          <a:xfrm>
            <a:off x="2239203" y="3101574"/>
            <a:ext cx="923447" cy="3274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a:t>
            </a:r>
          </a:p>
        </p:txBody>
      </p:sp>
      <p:sp>
        <p:nvSpPr>
          <p:cNvPr id="20" name="Rectángulo 19">
            <a:extLst>
              <a:ext uri="{FF2B5EF4-FFF2-40B4-BE49-F238E27FC236}">
                <a16:creationId xmlns:a16="http://schemas.microsoft.com/office/drawing/2014/main" id="{BB4618A8-8694-7C44-94E7-DBCEC9E0F09D}"/>
              </a:ext>
            </a:extLst>
          </p:cNvPr>
          <p:cNvSpPr/>
          <p:nvPr/>
        </p:nvSpPr>
        <p:spPr>
          <a:xfrm>
            <a:off x="2665273" y="4911020"/>
            <a:ext cx="923447" cy="3274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a:t>
            </a:r>
          </a:p>
        </p:txBody>
      </p:sp>
      <p:sp>
        <p:nvSpPr>
          <p:cNvPr id="21" name="Rectángulo 20">
            <a:extLst>
              <a:ext uri="{FF2B5EF4-FFF2-40B4-BE49-F238E27FC236}">
                <a16:creationId xmlns:a16="http://schemas.microsoft.com/office/drawing/2014/main" id="{74AA4A31-1F4C-BE4E-9BFE-9EB8102094B2}"/>
              </a:ext>
            </a:extLst>
          </p:cNvPr>
          <p:cNvSpPr/>
          <p:nvPr/>
        </p:nvSpPr>
        <p:spPr>
          <a:xfrm>
            <a:off x="8084030" y="3445307"/>
            <a:ext cx="994754" cy="3274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pic>
        <p:nvPicPr>
          <p:cNvPr id="5" name="Imagen 4" descr="Dibujo animado de un personaje animado&#10;&#10;Descripción generada automáticamente con confianza media">
            <a:extLst>
              <a:ext uri="{FF2B5EF4-FFF2-40B4-BE49-F238E27FC236}">
                <a16:creationId xmlns:a16="http://schemas.microsoft.com/office/drawing/2014/main" id="{BEF0FF09-AC3A-8145-8662-5CAC9B45EB7C}"/>
              </a:ext>
            </a:extLst>
          </p:cNvPr>
          <p:cNvPicPr>
            <a:picLocks noChangeAspect="1"/>
          </p:cNvPicPr>
          <p:nvPr/>
        </p:nvPicPr>
        <p:blipFill rotWithShape="1">
          <a:blip r:embed="rId5"/>
          <a:srcRect l="25586" r="31009"/>
          <a:stretch/>
        </p:blipFill>
        <p:spPr>
          <a:xfrm>
            <a:off x="10163255" y="3625216"/>
            <a:ext cx="1982454" cy="2571607"/>
          </a:xfrm>
          <a:prstGeom prst="rect">
            <a:avLst/>
          </a:prstGeom>
        </p:spPr>
      </p:pic>
      <p:sp>
        <p:nvSpPr>
          <p:cNvPr id="6" name="CuadroTexto 5">
            <a:extLst>
              <a:ext uri="{FF2B5EF4-FFF2-40B4-BE49-F238E27FC236}">
                <a16:creationId xmlns:a16="http://schemas.microsoft.com/office/drawing/2014/main" id="{78FDBB33-4B74-C84A-8685-1F8AFB7AA6D9}"/>
              </a:ext>
            </a:extLst>
          </p:cNvPr>
          <p:cNvSpPr txBox="1"/>
          <p:nvPr/>
        </p:nvSpPr>
        <p:spPr>
          <a:xfrm>
            <a:off x="10633832" y="1018833"/>
            <a:ext cx="1356863" cy="2246769"/>
          </a:xfrm>
          <a:prstGeom prst="rect">
            <a:avLst/>
          </a:prstGeom>
          <a:noFill/>
          <a:ln>
            <a:solidFill>
              <a:schemeClr val="accent5">
                <a:lumMod val="50000"/>
              </a:schemeClr>
            </a:solidFill>
          </a:ln>
        </p:spPr>
        <p:txBody>
          <a:bodyPr wrap="square" rtlCol="0">
            <a:spAutoFit/>
          </a:bodyPr>
          <a:lstStyle/>
          <a:p>
            <a:pPr algn="ctr"/>
            <a:r>
              <a:rPr lang="es-GB" sz="2000" u="sng" dirty="0">
                <a:solidFill>
                  <a:schemeClr val="accent5">
                    <a:lumMod val="50000"/>
                  </a:schemeClr>
                </a:solidFill>
              </a:rPr>
              <a:t>Verbos</a:t>
            </a:r>
          </a:p>
          <a:p>
            <a:pPr algn="ctr"/>
            <a:r>
              <a:rPr lang="es-GB" sz="2000" dirty="0">
                <a:solidFill>
                  <a:schemeClr val="accent5">
                    <a:lumMod val="50000"/>
                  </a:schemeClr>
                </a:solidFill>
              </a:rPr>
              <a:t>voy</a:t>
            </a:r>
          </a:p>
          <a:p>
            <a:pPr algn="ctr"/>
            <a:r>
              <a:rPr lang="es-GB" sz="2000" dirty="0">
                <a:solidFill>
                  <a:schemeClr val="accent5">
                    <a:lumMod val="50000"/>
                  </a:schemeClr>
                </a:solidFill>
              </a:rPr>
              <a:t>vas</a:t>
            </a:r>
          </a:p>
          <a:p>
            <a:pPr algn="ctr"/>
            <a:r>
              <a:rPr lang="es-GB" sz="2000" dirty="0">
                <a:solidFill>
                  <a:schemeClr val="accent5">
                    <a:lumMod val="50000"/>
                  </a:schemeClr>
                </a:solidFill>
              </a:rPr>
              <a:t>va</a:t>
            </a:r>
          </a:p>
          <a:p>
            <a:pPr algn="ctr"/>
            <a:r>
              <a:rPr lang="es-GB" sz="2000" dirty="0">
                <a:solidFill>
                  <a:schemeClr val="accent5">
                    <a:lumMod val="50000"/>
                  </a:schemeClr>
                </a:solidFill>
              </a:rPr>
              <a:t>vamos</a:t>
            </a:r>
          </a:p>
          <a:p>
            <a:pPr algn="ctr"/>
            <a:r>
              <a:rPr lang="es-GB" sz="2000" dirty="0">
                <a:solidFill>
                  <a:schemeClr val="accent5">
                    <a:lumMod val="50000"/>
                  </a:schemeClr>
                </a:solidFill>
              </a:rPr>
              <a:t>vais </a:t>
            </a:r>
          </a:p>
          <a:p>
            <a:pPr algn="ctr"/>
            <a:r>
              <a:rPr lang="es-GB" sz="2000" dirty="0">
                <a:solidFill>
                  <a:schemeClr val="accent5">
                    <a:lumMod val="50000"/>
                  </a:schemeClr>
                </a:solidFill>
              </a:rPr>
              <a:t>van</a:t>
            </a:r>
          </a:p>
        </p:txBody>
      </p:sp>
      <p:pic>
        <p:nvPicPr>
          <p:cNvPr id="9" name="Imagen 8">
            <a:extLst>
              <a:ext uri="{FF2B5EF4-FFF2-40B4-BE49-F238E27FC236}">
                <a16:creationId xmlns:a16="http://schemas.microsoft.com/office/drawing/2014/main" id="{117C3E15-05EA-F54B-9C42-3A28642080D5}"/>
              </a:ext>
            </a:extLst>
          </p:cNvPr>
          <p:cNvPicPr>
            <a:picLocks noChangeAspect="1"/>
          </p:cNvPicPr>
          <p:nvPr/>
        </p:nvPicPr>
        <p:blipFill>
          <a:blip r:embed="rId6"/>
          <a:stretch>
            <a:fillRect/>
          </a:stretch>
        </p:blipFill>
        <p:spPr>
          <a:xfrm>
            <a:off x="5995939" y="5611831"/>
            <a:ext cx="661535" cy="659220"/>
          </a:xfrm>
          <a:prstGeom prst="rect">
            <a:avLst/>
          </a:prstGeom>
        </p:spPr>
      </p:pic>
      <p:pic>
        <p:nvPicPr>
          <p:cNvPr id="11" name="Imagen 10">
            <a:extLst>
              <a:ext uri="{FF2B5EF4-FFF2-40B4-BE49-F238E27FC236}">
                <a16:creationId xmlns:a16="http://schemas.microsoft.com/office/drawing/2014/main" id="{1CF9226F-5CAA-824B-9D32-C9A39593B8A9}"/>
              </a:ext>
            </a:extLst>
          </p:cNvPr>
          <p:cNvPicPr>
            <a:picLocks noChangeAspect="1"/>
          </p:cNvPicPr>
          <p:nvPr/>
        </p:nvPicPr>
        <p:blipFill>
          <a:blip r:embed="rId7"/>
          <a:stretch>
            <a:fillRect/>
          </a:stretch>
        </p:blipFill>
        <p:spPr>
          <a:xfrm>
            <a:off x="8241299" y="4911019"/>
            <a:ext cx="1674969" cy="896834"/>
          </a:xfrm>
          <a:prstGeom prst="rect">
            <a:avLst/>
          </a:prstGeom>
        </p:spPr>
      </p:pic>
      <p:pic>
        <p:nvPicPr>
          <p:cNvPr id="12" name="Imagen 11">
            <a:extLst>
              <a:ext uri="{FF2B5EF4-FFF2-40B4-BE49-F238E27FC236}">
                <a16:creationId xmlns:a16="http://schemas.microsoft.com/office/drawing/2014/main" id="{DD8E8270-AB00-9F48-AF8F-8166DF9104A5}"/>
              </a:ext>
            </a:extLst>
          </p:cNvPr>
          <p:cNvPicPr>
            <a:picLocks noChangeAspect="1"/>
          </p:cNvPicPr>
          <p:nvPr/>
        </p:nvPicPr>
        <p:blipFill>
          <a:blip r:embed="rId8"/>
          <a:stretch>
            <a:fillRect/>
          </a:stretch>
        </p:blipFill>
        <p:spPr>
          <a:xfrm>
            <a:off x="7854475" y="1531824"/>
            <a:ext cx="2746953" cy="1042433"/>
          </a:xfrm>
          <a:prstGeom prst="rect">
            <a:avLst/>
          </a:prstGeom>
        </p:spPr>
      </p:pic>
      <p:pic>
        <p:nvPicPr>
          <p:cNvPr id="13" name="Full text Lucía y Nadia.wav" descr="Full text Lucía y Nadia.wav">
            <a:hlinkClick r:id="" action="ppaction://media"/>
            <a:extLst>
              <a:ext uri="{FF2B5EF4-FFF2-40B4-BE49-F238E27FC236}">
                <a16:creationId xmlns:a16="http://schemas.microsoft.com/office/drawing/2014/main" id="{F227B5FC-F543-8A4C-9D8B-C2DBDFC08E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85023" y="913762"/>
            <a:ext cx="812800" cy="812800"/>
          </a:xfrm>
          <a:prstGeom prst="rect">
            <a:avLst/>
          </a:prstGeom>
        </p:spPr>
      </p:pic>
    </p:spTree>
    <p:extLst>
      <p:ext uri="{BB962C8B-B14F-4D97-AF65-F5344CB8AC3E}">
        <p14:creationId xmlns:p14="http://schemas.microsoft.com/office/powerpoint/2010/main" val="379124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72"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3"/>
                </p:tgtEl>
              </p:cMediaNode>
            </p:audio>
          </p:childTnLst>
        </p:cTn>
      </p:par>
    </p:tnLst>
    <p:bldLst>
      <p:bldP spid="16" grpId="0" animBg="1"/>
      <p:bldP spid="17" grpId="0" animBg="1"/>
      <p:bldP spid="18" grpId="0" animBg="1"/>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72" y="351020"/>
            <a:ext cx="6899233" cy="827547"/>
          </a:xfrm>
        </p:spPr>
        <p:txBody>
          <a:bodyPr>
            <a:normAutofit/>
          </a:bodyPr>
          <a:lstStyle/>
          <a:p>
            <a:r>
              <a:rPr lang="en-GB" sz="3600" b="1" dirty="0"/>
              <a:t>¿</a:t>
            </a:r>
            <a:r>
              <a:rPr lang="en-GB" sz="3600" b="1" dirty="0" err="1"/>
              <a:t>Dónde</a:t>
            </a:r>
            <a:r>
              <a:rPr lang="en-GB" sz="3600" b="1" dirty="0"/>
              <a:t> vas de </a:t>
            </a:r>
            <a:r>
              <a:rPr lang="en-GB" sz="3600" b="1" dirty="0" err="1"/>
              <a:t>vacaciones</a:t>
            </a:r>
            <a:r>
              <a:rPr lang="en-GB" sz="3600" b="1" dirty="0"/>
              <a:t>?</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CuadroTexto 7">
            <a:extLst>
              <a:ext uri="{FF2B5EF4-FFF2-40B4-BE49-F238E27FC236}">
                <a16:creationId xmlns:a16="http://schemas.microsoft.com/office/drawing/2014/main" id="{A1900B09-B9DE-3D46-913F-36E833FB3CBB}"/>
              </a:ext>
            </a:extLst>
          </p:cNvPr>
          <p:cNvSpPr txBox="1"/>
          <p:nvPr/>
        </p:nvSpPr>
        <p:spPr>
          <a:xfrm>
            <a:off x="138572" y="1452308"/>
            <a:ext cx="9102752" cy="1077218"/>
          </a:xfrm>
          <a:prstGeom prst="rect">
            <a:avLst/>
          </a:prstGeom>
          <a:noFill/>
        </p:spPr>
        <p:txBody>
          <a:bodyPr wrap="square" rtlCol="0">
            <a:spAutoFit/>
          </a:bodyPr>
          <a:lstStyle/>
          <a:p>
            <a:r>
              <a:rPr lang="es-GB" sz="3200" dirty="0">
                <a:solidFill>
                  <a:schemeClr val="accent5">
                    <a:lumMod val="50000"/>
                  </a:schemeClr>
                </a:solidFill>
              </a:rPr>
              <a:t>En Tenerife voy de La Guancha a Garachico en coche porque no aguanto la guagua*.</a:t>
            </a:r>
          </a:p>
        </p:txBody>
      </p:sp>
      <p:sp>
        <p:nvSpPr>
          <p:cNvPr id="9" name="Action Button: Custom 20">
            <a:hlinkClick r:id="" action="ppaction://noaction" highlightClick="1">
              <a:snd r:embed="rId3" name="Trabalenguas 1 slow.wav"/>
            </a:hlinkClick>
            <a:extLst>
              <a:ext uri="{FF2B5EF4-FFF2-40B4-BE49-F238E27FC236}">
                <a16:creationId xmlns:a16="http://schemas.microsoft.com/office/drawing/2014/main" id="{7952400B-C54F-FC49-B566-3C052E3FD749}"/>
              </a:ext>
            </a:extLst>
          </p:cNvPr>
          <p:cNvSpPr/>
          <p:nvPr/>
        </p:nvSpPr>
        <p:spPr>
          <a:xfrm>
            <a:off x="9440929" y="1496010"/>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20">
            <a:hlinkClick r:id="" action="ppaction://noaction" highlightClick="1">
              <a:snd r:embed="rId4" name="Trabalenguas 1 medium.wav"/>
            </a:hlinkClick>
            <a:extLst>
              <a:ext uri="{FF2B5EF4-FFF2-40B4-BE49-F238E27FC236}">
                <a16:creationId xmlns:a16="http://schemas.microsoft.com/office/drawing/2014/main" id="{B602058F-F51F-8D43-9628-04C8F7CA6539}"/>
              </a:ext>
            </a:extLst>
          </p:cNvPr>
          <p:cNvSpPr/>
          <p:nvPr/>
        </p:nvSpPr>
        <p:spPr>
          <a:xfrm>
            <a:off x="10486960" y="149002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20">
            <a:hlinkClick r:id="" action="ppaction://noaction" highlightClick="1">
              <a:snd r:embed="rId5" name="Trabalenguas 1 fast.wav"/>
            </a:hlinkClick>
            <a:extLst>
              <a:ext uri="{FF2B5EF4-FFF2-40B4-BE49-F238E27FC236}">
                <a16:creationId xmlns:a16="http://schemas.microsoft.com/office/drawing/2014/main" id="{5F334314-6672-BA4C-9CBD-7132F1FE7E3E}"/>
              </a:ext>
            </a:extLst>
          </p:cNvPr>
          <p:cNvSpPr/>
          <p:nvPr/>
        </p:nvSpPr>
        <p:spPr>
          <a:xfrm>
            <a:off x="11486187" y="149150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5" name="Action Button: Custom 20">
            <a:hlinkClick r:id="" action="ppaction://noaction" highlightClick="1">
              <a:snd r:embed="rId6" name="Trabalenguas 2 slow.wav"/>
            </a:hlinkClick>
            <a:extLst>
              <a:ext uri="{FF2B5EF4-FFF2-40B4-BE49-F238E27FC236}">
                <a16:creationId xmlns:a16="http://schemas.microsoft.com/office/drawing/2014/main" id="{0C611794-09B6-9646-BD80-8BF5BD8E4C34}"/>
              </a:ext>
            </a:extLst>
          </p:cNvPr>
          <p:cNvSpPr/>
          <p:nvPr/>
        </p:nvSpPr>
        <p:spPr>
          <a:xfrm>
            <a:off x="9414710" y="369915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6" name="Action Button: Custom 20">
            <a:hlinkClick r:id="" action="ppaction://noaction" highlightClick="1">
              <a:snd r:embed="rId7" name="Trabalenguas 2 medium.wav"/>
            </a:hlinkClick>
            <a:extLst>
              <a:ext uri="{FF2B5EF4-FFF2-40B4-BE49-F238E27FC236}">
                <a16:creationId xmlns:a16="http://schemas.microsoft.com/office/drawing/2014/main" id="{E029E04A-62F0-9347-A77A-10E6AB20C4B6}"/>
              </a:ext>
            </a:extLst>
          </p:cNvPr>
          <p:cNvSpPr/>
          <p:nvPr/>
        </p:nvSpPr>
        <p:spPr>
          <a:xfrm>
            <a:off x="10486959" y="371214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Action Button: Custom 20">
            <a:hlinkClick r:id="" action="ppaction://noaction" highlightClick="1">
              <a:snd r:embed="rId8" name="Trabalenguas 2 fast.wav"/>
            </a:hlinkClick>
            <a:extLst>
              <a:ext uri="{FF2B5EF4-FFF2-40B4-BE49-F238E27FC236}">
                <a16:creationId xmlns:a16="http://schemas.microsoft.com/office/drawing/2014/main" id="{C75CF581-F0A6-164A-BAAE-4461E640CCD2}"/>
              </a:ext>
            </a:extLst>
          </p:cNvPr>
          <p:cNvSpPr/>
          <p:nvPr/>
        </p:nvSpPr>
        <p:spPr>
          <a:xfrm>
            <a:off x="11486187" y="371214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Action Button: Custom 20">
            <a:hlinkClick r:id="" action="ppaction://noaction" highlightClick="1">
              <a:snd r:embed="rId9" name="Trabalenguas Yucatán slow (new).wav"/>
            </a:hlinkClick>
            <a:extLst>
              <a:ext uri="{FF2B5EF4-FFF2-40B4-BE49-F238E27FC236}">
                <a16:creationId xmlns:a16="http://schemas.microsoft.com/office/drawing/2014/main" id="{D6CB95D7-7269-9B4A-B70F-6A7D7357399D}"/>
              </a:ext>
            </a:extLst>
          </p:cNvPr>
          <p:cNvSpPr/>
          <p:nvPr/>
        </p:nvSpPr>
        <p:spPr>
          <a:xfrm>
            <a:off x="9441615" y="5824740"/>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Action Button: Custom 20">
            <a:hlinkClick r:id="" action="ppaction://noaction" highlightClick="1">
              <a:snd r:embed="rId10" name="Trabalenguas Yucatán medium (new).wav"/>
            </a:hlinkClick>
            <a:extLst>
              <a:ext uri="{FF2B5EF4-FFF2-40B4-BE49-F238E27FC236}">
                <a16:creationId xmlns:a16="http://schemas.microsoft.com/office/drawing/2014/main" id="{7F38FF6C-0ED1-7043-81AA-058E1E1E4371}"/>
              </a:ext>
            </a:extLst>
          </p:cNvPr>
          <p:cNvSpPr/>
          <p:nvPr/>
        </p:nvSpPr>
        <p:spPr>
          <a:xfrm>
            <a:off x="10510310" y="58489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Action Button: Custom 20">
            <a:hlinkClick r:id="" action="ppaction://noaction" highlightClick="1">
              <a:snd r:embed="rId11" name="Trabalenguas Yucatán fast (new).wav"/>
            </a:hlinkClick>
            <a:extLst>
              <a:ext uri="{FF2B5EF4-FFF2-40B4-BE49-F238E27FC236}">
                <a16:creationId xmlns:a16="http://schemas.microsoft.com/office/drawing/2014/main" id="{9967D39F-A00A-214A-9C20-7F1F17CA4A50}"/>
              </a:ext>
            </a:extLst>
          </p:cNvPr>
          <p:cNvSpPr/>
          <p:nvPr/>
        </p:nvSpPr>
        <p:spPr>
          <a:xfrm>
            <a:off x="11486186" y="5824740"/>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3" name="Imagen 2">
            <a:extLst>
              <a:ext uri="{FF2B5EF4-FFF2-40B4-BE49-F238E27FC236}">
                <a16:creationId xmlns:a16="http://schemas.microsoft.com/office/drawing/2014/main" id="{2BC7FA8B-B838-D54B-8718-6FA6975AB7D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01154" y="122655"/>
            <a:ext cx="1907303" cy="1072858"/>
          </a:xfrm>
          <a:prstGeom prst="rect">
            <a:avLst/>
          </a:prstGeom>
        </p:spPr>
      </p:pic>
      <p:sp>
        <p:nvSpPr>
          <p:cNvPr id="4" name="CuadroTexto 3">
            <a:extLst>
              <a:ext uri="{FF2B5EF4-FFF2-40B4-BE49-F238E27FC236}">
                <a16:creationId xmlns:a16="http://schemas.microsoft.com/office/drawing/2014/main" id="{33D4E37F-38F1-9246-B664-E2479D9B68FD}"/>
              </a:ext>
            </a:extLst>
          </p:cNvPr>
          <p:cNvSpPr txBox="1"/>
          <p:nvPr/>
        </p:nvSpPr>
        <p:spPr>
          <a:xfrm>
            <a:off x="7681997" y="918059"/>
            <a:ext cx="1545616" cy="400110"/>
          </a:xfrm>
          <a:prstGeom prst="rect">
            <a:avLst/>
          </a:prstGeom>
          <a:noFill/>
        </p:spPr>
        <p:txBody>
          <a:bodyPr wrap="none" rtlCol="0">
            <a:spAutoFit/>
          </a:bodyPr>
          <a:lstStyle/>
          <a:p>
            <a:pPr algn="l"/>
            <a:r>
              <a:rPr lang="es-GB" sz="2000" dirty="0">
                <a:solidFill>
                  <a:schemeClr val="accent5">
                    <a:lumMod val="50000"/>
                  </a:schemeClr>
                </a:solidFill>
                <a:highlight>
                  <a:srgbClr val="FAECC3"/>
                </a:highlight>
              </a:rPr>
              <a:t>Garachico</a:t>
            </a:r>
          </a:p>
        </p:txBody>
      </p:sp>
      <p:pic>
        <p:nvPicPr>
          <p:cNvPr id="5" name="Imagen 4">
            <a:extLst>
              <a:ext uri="{FF2B5EF4-FFF2-40B4-BE49-F238E27FC236}">
                <a16:creationId xmlns:a16="http://schemas.microsoft.com/office/drawing/2014/main" id="{88E68797-2B32-1A4D-B97A-1E97F1932FB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13891" b="15150"/>
          <a:stretch/>
        </p:blipFill>
        <p:spPr>
          <a:xfrm>
            <a:off x="9259622" y="2136093"/>
            <a:ext cx="1194090" cy="1267293"/>
          </a:xfrm>
          <a:prstGeom prst="rect">
            <a:avLst/>
          </a:prstGeom>
        </p:spPr>
      </p:pic>
      <p:pic>
        <p:nvPicPr>
          <p:cNvPr id="7" name="Imagen 6">
            <a:extLst>
              <a:ext uri="{FF2B5EF4-FFF2-40B4-BE49-F238E27FC236}">
                <a16:creationId xmlns:a16="http://schemas.microsoft.com/office/drawing/2014/main" id="{9FA55C06-C768-1D48-89BC-2E9286AB041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2421" r="4675"/>
          <a:stretch/>
        </p:blipFill>
        <p:spPr>
          <a:xfrm>
            <a:off x="10512092" y="2181100"/>
            <a:ext cx="1467189" cy="1177278"/>
          </a:xfrm>
          <a:prstGeom prst="rect">
            <a:avLst/>
          </a:prstGeom>
        </p:spPr>
      </p:pic>
      <p:sp>
        <p:nvSpPr>
          <p:cNvPr id="12" name="CuadroTexto 11">
            <a:extLst>
              <a:ext uri="{FF2B5EF4-FFF2-40B4-BE49-F238E27FC236}">
                <a16:creationId xmlns:a16="http://schemas.microsoft.com/office/drawing/2014/main" id="{CE1221C6-E68D-E24C-BF16-4C88D3A1C26D}"/>
              </a:ext>
            </a:extLst>
          </p:cNvPr>
          <p:cNvSpPr txBox="1"/>
          <p:nvPr/>
        </p:nvSpPr>
        <p:spPr>
          <a:xfrm>
            <a:off x="138572" y="3087401"/>
            <a:ext cx="9102752" cy="1077218"/>
          </a:xfrm>
          <a:prstGeom prst="rect">
            <a:avLst/>
          </a:prstGeom>
          <a:noFill/>
        </p:spPr>
        <p:txBody>
          <a:bodyPr wrap="square" rtlCol="0">
            <a:spAutoFit/>
          </a:bodyPr>
          <a:lstStyle/>
          <a:p>
            <a:r>
              <a:rPr lang="es-GB" sz="3200" dirty="0">
                <a:solidFill>
                  <a:schemeClr val="accent5">
                    <a:lumMod val="50000"/>
                  </a:schemeClr>
                </a:solidFill>
              </a:rPr>
              <a:t>En Mallorca vas de Sóller a Pollensa porque hay una playa maravillosa.</a:t>
            </a:r>
          </a:p>
        </p:txBody>
      </p:sp>
      <p:sp>
        <p:nvSpPr>
          <p:cNvPr id="13" name="CuadroTexto 12">
            <a:extLst>
              <a:ext uri="{FF2B5EF4-FFF2-40B4-BE49-F238E27FC236}">
                <a16:creationId xmlns:a16="http://schemas.microsoft.com/office/drawing/2014/main" id="{1C192A8D-F57D-7441-B6D5-C6C952B35FBA}"/>
              </a:ext>
            </a:extLst>
          </p:cNvPr>
          <p:cNvSpPr txBox="1"/>
          <p:nvPr/>
        </p:nvSpPr>
        <p:spPr>
          <a:xfrm>
            <a:off x="138572" y="4572629"/>
            <a:ext cx="9210374" cy="1077218"/>
          </a:xfrm>
          <a:prstGeom prst="rect">
            <a:avLst/>
          </a:prstGeom>
          <a:noFill/>
        </p:spPr>
        <p:txBody>
          <a:bodyPr wrap="square" rtlCol="0">
            <a:spAutoFit/>
          </a:bodyPr>
          <a:lstStyle/>
          <a:p>
            <a:r>
              <a:rPr lang="es-GB" sz="3200" dirty="0">
                <a:solidFill>
                  <a:schemeClr val="accent5">
                    <a:lumMod val="50000"/>
                  </a:schemeClr>
                </a:solidFill>
              </a:rPr>
              <a:t>En </a:t>
            </a:r>
            <a:r>
              <a:rPr lang="es-GB" sz="3200">
                <a:solidFill>
                  <a:schemeClr val="accent5">
                    <a:lumMod val="50000"/>
                  </a:schemeClr>
                </a:solidFill>
              </a:rPr>
              <a:t>Yucatán cata* los escamoles</a:t>
            </a:r>
            <a:r>
              <a:rPr lang="es-GB" sz="3200" smtClean="0">
                <a:solidFill>
                  <a:schemeClr val="accent5">
                    <a:lumMod val="50000"/>
                  </a:schemeClr>
                </a:solidFill>
              </a:rPr>
              <a:t>*</a:t>
            </a:r>
            <a:r>
              <a:rPr lang="en-GB" sz="3200" smtClean="0">
                <a:solidFill>
                  <a:schemeClr val="accent5">
                    <a:lumMod val="50000"/>
                  </a:schemeClr>
                </a:solidFill>
              </a:rPr>
              <a:t> en la costa y </a:t>
            </a:r>
            <a:r>
              <a:rPr lang="es-GB" sz="3200" smtClean="0">
                <a:solidFill>
                  <a:schemeClr val="accent5">
                    <a:lumMod val="50000"/>
                  </a:schemeClr>
                </a:solidFill>
              </a:rPr>
              <a:t>va </a:t>
            </a:r>
            <a:r>
              <a:rPr lang="es-GB" sz="3200" dirty="0">
                <a:solidFill>
                  <a:schemeClr val="accent5">
                    <a:lumMod val="50000"/>
                  </a:schemeClr>
                </a:solidFill>
              </a:rPr>
              <a:t>a Cancún para ver </a:t>
            </a:r>
            <a:r>
              <a:rPr lang="es-GB" sz="3200">
                <a:solidFill>
                  <a:schemeClr val="accent5">
                    <a:lumMod val="50000"/>
                  </a:schemeClr>
                </a:solidFill>
              </a:rPr>
              <a:t>especies </a:t>
            </a:r>
            <a:r>
              <a:rPr lang="es-GB" sz="3200" smtClean="0">
                <a:solidFill>
                  <a:schemeClr val="accent5">
                    <a:lumMod val="50000"/>
                  </a:schemeClr>
                </a:solidFill>
              </a:rPr>
              <a:t>acuáticas</a:t>
            </a:r>
            <a:r>
              <a:rPr lang="en-GB" sz="3200" smtClean="0">
                <a:solidFill>
                  <a:schemeClr val="accent5">
                    <a:lumMod val="50000"/>
                  </a:schemeClr>
                </a:solidFill>
              </a:rPr>
              <a:t>.</a:t>
            </a:r>
            <a:endParaRPr lang="es-GB" sz="3200" dirty="0">
              <a:solidFill>
                <a:schemeClr val="accent5">
                  <a:lumMod val="50000"/>
                </a:schemeClr>
              </a:solidFill>
            </a:endParaRPr>
          </a:p>
        </p:txBody>
      </p:sp>
      <p:sp>
        <p:nvSpPr>
          <p:cNvPr id="21" name="CuadroTexto 20">
            <a:extLst>
              <a:ext uri="{FF2B5EF4-FFF2-40B4-BE49-F238E27FC236}">
                <a16:creationId xmlns:a16="http://schemas.microsoft.com/office/drawing/2014/main" id="{11CFCF06-13C7-6E47-B13E-688F6C3DAB94}"/>
              </a:ext>
            </a:extLst>
          </p:cNvPr>
          <p:cNvSpPr txBox="1"/>
          <p:nvPr/>
        </p:nvSpPr>
        <p:spPr>
          <a:xfrm>
            <a:off x="9259622" y="3299046"/>
            <a:ext cx="2813591" cy="400110"/>
          </a:xfrm>
          <a:prstGeom prst="rect">
            <a:avLst/>
          </a:prstGeom>
          <a:noFill/>
        </p:spPr>
        <p:txBody>
          <a:bodyPr wrap="none" rtlCol="0">
            <a:spAutoFit/>
          </a:bodyPr>
          <a:lstStyle/>
          <a:p>
            <a:pPr algn="l"/>
            <a:r>
              <a:rPr lang="es-GB" sz="2000" dirty="0">
                <a:solidFill>
                  <a:schemeClr val="accent5">
                    <a:lumMod val="50000"/>
                  </a:schemeClr>
                </a:solidFill>
                <a:highlight>
                  <a:srgbClr val="FAECC3"/>
                </a:highlight>
              </a:rPr>
              <a:t>Tren y playa de Sóller</a:t>
            </a:r>
          </a:p>
        </p:txBody>
      </p:sp>
      <p:pic>
        <p:nvPicPr>
          <p:cNvPr id="14" name="Imagen 13">
            <a:extLst>
              <a:ext uri="{FF2B5EF4-FFF2-40B4-BE49-F238E27FC236}">
                <a16:creationId xmlns:a16="http://schemas.microsoft.com/office/drawing/2014/main" id="{7D72DC04-8D53-274E-B40F-ECF5348FE85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153998" y="4315164"/>
            <a:ext cx="1451397" cy="964574"/>
          </a:xfrm>
          <a:prstGeom prst="rect">
            <a:avLst/>
          </a:prstGeom>
        </p:spPr>
      </p:pic>
      <p:pic>
        <p:nvPicPr>
          <p:cNvPr id="23" name="Imagen 22">
            <a:extLst>
              <a:ext uri="{FF2B5EF4-FFF2-40B4-BE49-F238E27FC236}">
                <a16:creationId xmlns:a16="http://schemas.microsoft.com/office/drawing/2014/main" id="{86FE414D-6292-5E49-8669-643E116EE1B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38778" y="4313373"/>
            <a:ext cx="1450013" cy="964574"/>
          </a:xfrm>
          <a:prstGeom prst="rect">
            <a:avLst/>
          </a:prstGeom>
        </p:spPr>
      </p:pic>
      <p:sp>
        <p:nvSpPr>
          <p:cNvPr id="24" name="CuadroTexto 23">
            <a:extLst>
              <a:ext uri="{FF2B5EF4-FFF2-40B4-BE49-F238E27FC236}">
                <a16:creationId xmlns:a16="http://schemas.microsoft.com/office/drawing/2014/main" id="{307C0BCE-92CB-924D-A258-AD883FB4CA69}"/>
              </a:ext>
            </a:extLst>
          </p:cNvPr>
          <p:cNvSpPr txBox="1"/>
          <p:nvPr/>
        </p:nvSpPr>
        <p:spPr>
          <a:xfrm>
            <a:off x="9112458" y="5120683"/>
            <a:ext cx="3052640" cy="707886"/>
          </a:xfrm>
          <a:prstGeom prst="rect">
            <a:avLst/>
          </a:prstGeom>
          <a:noFill/>
        </p:spPr>
        <p:txBody>
          <a:bodyPr wrap="square" rtlCol="0">
            <a:spAutoFit/>
          </a:bodyPr>
          <a:lstStyle/>
          <a:p>
            <a:pPr algn="ctr"/>
            <a:r>
              <a:rPr lang="es-GB" sz="2000" dirty="0">
                <a:solidFill>
                  <a:schemeClr val="accent5">
                    <a:lumMod val="50000"/>
                  </a:schemeClr>
                </a:solidFill>
                <a:highlight>
                  <a:srgbClr val="FAECC3"/>
                </a:highlight>
              </a:rPr>
              <a:t>Pirámide y playa en Yucatán</a:t>
            </a:r>
          </a:p>
        </p:txBody>
      </p:sp>
      <p:sp>
        <p:nvSpPr>
          <p:cNvPr id="25" name="CuadroTexto 24">
            <a:extLst>
              <a:ext uri="{FF2B5EF4-FFF2-40B4-BE49-F238E27FC236}">
                <a16:creationId xmlns:a16="http://schemas.microsoft.com/office/drawing/2014/main" id="{3713DF9A-D8D5-8C49-89B3-766EE44D6A47}"/>
              </a:ext>
            </a:extLst>
          </p:cNvPr>
          <p:cNvSpPr txBox="1"/>
          <p:nvPr/>
        </p:nvSpPr>
        <p:spPr>
          <a:xfrm>
            <a:off x="6243013" y="2477167"/>
            <a:ext cx="2101857" cy="400110"/>
          </a:xfrm>
          <a:prstGeom prst="rect">
            <a:avLst/>
          </a:prstGeom>
          <a:noFill/>
        </p:spPr>
        <p:txBody>
          <a:bodyPr wrap="none" rtlCol="0">
            <a:spAutoFit/>
          </a:bodyPr>
          <a:lstStyle/>
          <a:p>
            <a:pPr algn="l"/>
            <a:r>
              <a:rPr lang="es-GB" sz="2000" dirty="0">
                <a:solidFill>
                  <a:schemeClr val="accent5">
                    <a:lumMod val="50000"/>
                  </a:schemeClr>
                </a:solidFill>
              </a:rPr>
              <a:t>*guagua = bus </a:t>
            </a:r>
          </a:p>
        </p:txBody>
      </p:sp>
      <p:sp>
        <p:nvSpPr>
          <p:cNvPr id="27" name="CuadroTexto 26">
            <a:extLst>
              <a:ext uri="{FF2B5EF4-FFF2-40B4-BE49-F238E27FC236}">
                <a16:creationId xmlns:a16="http://schemas.microsoft.com/office/drawing/2014/main" id="{4F318887-AA33-4340-AD60-A5D91D2C9F70}"/>
              </a:ext>
            </a:extLst>
          </p:cNvPr>
          <p:cNvSpPr txBox="1"/>
          <p:nvPr/>
        </p:nvSpPr>
        <p:spPr>
          <a:xfrm>
            <a:off x="6087271" y="5681322"/>
            <a:ext cx="3025187" cy="707886"/>
          </a:xfrm>
          <a:prstGeom prst="rect">
            <a:avLst/>
          </a:prstGeom>
          <a:noFill/>
        </p:spPr>
        <p:txBody>
          <a:bodyPr wrap="none" rtlCol="0">
            <a:spAutoFit/>
          </a:bodyPr>
          <a:lstStyle/>
          <a:p>
            <a:pPr algn="l"/>
            <a:r>
              <a:rPr lang="es-GB" sz="2000" dirty="0">
                <a:solidFill>
                  <a:schemeClr val="accent5">
                    <a:lumMod val="50000"/>
                  </a:schemeClr>
                </a:solidFill>
              </a:rPr>
              <a:t>*catar = to taste</a:t>
            </a:r>
          </a:p>
          <a:p>
            <a:pPr algn="l"/>
            <a:r>
              <a:rPr lang="es-GB" sz="2000" dirty="0">
                <a:solidFill>
                  <a:schemeClr val="accent5">
                    <a:lumMod val="50000"/>
                  </a:schemeClr>
                </a:solidFill>
              </a:rPr>
              <a:t>*escamoles = ant eggs</a:t>
            </a:r>
          </a:p>
        </p:txBody>
      </p:sp>
    </p:spTree>
    <p:extLst>
      <p:ext uri="{BB962C8B-B14F-4D97-AF65-F5344CB8AC3E}">
        <p14:creationId xmlns:p14="http://schemas.microsoft.com/office/powerpoint/2010/main" val="6639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5" grpId="0" animBg="1"/>
      <p:bldP spid="16" grpId="0" animBg="1"/>
      <p:bldP spid="17" grpId="0" animBg="1"/>
      <p:bldP spid="18" grpId="0" animBg="1"/>
      <p:bldP spid="19" grpId="0" animBg="1"/>
      <p:bldP spid="20" grpId="0" animBg="1"/>
      <p:bldP spid="4" grpId="0"/>
      <p:bldP spid="12" grpId="0"/>
      <p:bldP spid="13" grpId="0"/>
      <p:bldP spid="21" grpId="0"/>
      <p:bldP spid="24" grpId="0"/>
      <p:bldP spid="25"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E4015-956F-4C44-BF15-6E32E72CA84A}"/>
              </a:ext>
            </a:extLst>
          </p:cNvPr>
          <p:cNvSpPr>
            <a:spLocks noGrp="1"/>
          </p:cNvSpPr>
          <p:nvPr>
            <p:ph type="title"/>
          </p:nvPr>
        </p:nvSpPr>
        <p:spPr>
          <a:xfrm>
            <a:off x="294468" y="284415"/>
            <a:ext cx="6047509" cy="616474"/>
          </a:xfrm>
        </p:spPr>
        <p:txBody>
          <a:bodyPr>
            <a:normAutofit/>
          </a:bodyPr>
          <a:lstStyle/>
          <a:p>
            <a:r>
              <a:rPr lang="es-ES" sz="2400" b="1" dirty="0"/>
              <a:t>¿Qué vas a hacer en tus vacaciones?</a:t>
            </a:r>
            <a:endParaRPr lang="es-GB" sz="2400" b="1" dirty="0"/>
          </a:p>
        </p:txBody>
      </p:sp>
      <p:sp>
        <p:nvSpPr>
          <p:cNvPr id="5" name="CuadroTexto 4">
            <a:extLst>
              <a:ext uri="{FF2B5EF4-FFF2-40B4-BE49-F238E27FC236}">
                <a16:creationId xmlns:a16="http://schemas.microsoft.com/office/drawing/2014/main" id="{3058A4F5-4468-6F44-9B51-CCCC52A898DE}"/>
              </a:ext>
            </a:extLst>
          </p:cNvPr>
          <p:cNvSpPr txBox="1"/>
          <p:nvPr/>
        </p:nvSpPr>
        <p:spPr>
          <a:xfrm>
            <a:off x="294468" y="919475"/>
            <a:ext cx="11426526" cy="430887"/>
          </a:xfrm>
          <a:prstGeom prst="rect">
            <a:avLst/>
          </a:prstGeom>
          <a:noFill/>
        </p:spPr>
        <p:txBody>
          <a:bodyPr wrap="none" rtlCol="0">
            <a:spAutoFit/>
          </a:bodyPr>
          <a:lstStyle/>
          <a:p>
            <a:pPr algn="l"/>
            <a:r>
              <a:rPr lang="es-GB" sz="2200" dirty="0">
                <a:solidFill>
                  <a:schemeClr val="accent5">
                    <a:lumMod val="50000"/>
                  </a:schemeClr>
                </a:solidFill>
              </a:rPr>
              <a:t>Estudiante A elige una opción de cada columna. Luego, dice la frase en español.</a:t>
            </a:r>
          </a:p>
        </p:txBody>
      </p:sp>
      <p:sp>
        <p:nvSpPr>
          <p:cNvPr id="7" name="CuadroTexto 6">
            <a:extLst>
              <a:ext uri="{FF2B5EF4-FFF2-40B4-BE49-F238E27FC236}">
                <a16:creationId xmlns:a16="http://schemas.microsoft.com/office/drawing/2014/main" id="{DF81FBDF-70D9-8D4E-B302-612E5943E0AD}"/>
              </a:ext>
            </a:extLst>
          </p:cNvPr>
          <p:cNvSpPr txBox="1"/>
          <p:nvPr/>
        </p:nvSpPr>
        <p:spPr>
          <a:xfrm>
            <a:off x="7608235" y="4602055"/>
            <a:ext cx="1027845" cy="523220"/>
          </a:xfrm>
          <a:prstGeom prst="rect">
            <a:avLst/>
          </a:prstGeom>
          <a:solidFill>
            <a:schemeClr val="accent1">
              <a:lumMod val="20000"/>
              <a:lumOff val="80000"/>
            </a:schemeClr>
          </a:solidFill>
        </p:spPr>
        <p:txBody>
          <a:bodyPr wrap="none" rtlCol="0">
            <a:spAutoFit/>
          </a:bodyPr>
          <a:lstStyle/>
          <a:p>
            <a:pPr algn="l"/>
            <a:r>
              <a:rPr lang="es-GB" sz="2800" dirty="0">
                <a:solidFill>
                  <a:schemeClr val="accent5">
                    <a:lumMod val="50000"/>
                  </a:schemeClr>
                </a:solidFill>
              </a:rPr>
              <a:t>para</a:t>
            </a:r>
          </a:p>
        </p:txBody>
      </p:sp>
      <p:sp>
        <p:nvSpPr>
          <p:cNvPr id="12" name="Rounded Rectangle 11">
            <a:extLst>
              <a:ext uri="{FF2B5EF4-FFF2-40B4-BE49-F238E27FC236}">
                <a16:creationId xmlns:a16="http://schemas.microsoft.com/office/drawing/2014/main" id="{DE97148E-BC3E-674D-B617-DBCF7DD0986D}"/>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D503CCD7-2422-3346-BF85-0A9C1B17F94E}"/>
              </a:ext>
            </a:extLst>
          </p:cNvPr>
          <p:cNvSpPr txBox="1"/>
          <p:nvPr/>
        </p:nvSpPr>
        <p:spPr>
          <a:xfrm>
            <a:off x="960540" y="5695830"/>
            <a:ext cx="2089033" cy="400110"/>
          </a:xfrm>
          <a:prstGeom prst="rect">
            <a:avLst/>
          </a:prstGeom>
          <a:noFill/>
        </p:spPr>
        <p:txBody>
          <a:bodyPr wrap="none" rtlCol="0">
            <a:spAutoFit/>
          </a:bodyPr>
          <a:lstStyle/>
          <a:p>
            <a:pPr algn="l"/>
            <a:r>
              <a:rPr lang="es-GB" sz="2000" i="1" dirty="0">
                <a:solidFill>
                  <a:schemeClr val="accent5">
                    <a:lumMod val="50000"/>
                  </a:schemeClr>
                </a:solidFill>
              </a:rPr>
              <a:t>S/he is going to</a:t>
            </a:r>
          </a:p>
        </p:txBody>
      </p:sp>
      <p:sp>
        <p:nvSpPr>
          <p:cNvPr id="17" name="CuadroTexto 16">
            <a:extLst>
              <a:ext uri="{FF2B5EF4-FFF2-40B4-BE49-F238E27FC236}">
                <a16:creationId xmlns:a16="http://schemas.microsoft.com/office/drawing/2014/main" id="{517A6BF5-2020-8349-9232-5B87E3ECBFEA}"/>
              </a:ext>
            </a:extLst>
          </p:cNvPr>
          <p:cNvSpPr txBox="1"/>
          <p:nvPr/>
        </p:nvSpPr>
        <p:spPr>
          <a:xfrm>
            <a:off x="294468" y="1432249"/>
            <a:ext cx="10036722" cy="430887"/>
          </a:xfrm>
          <a:prstGeom prst="rect">
            <a:avLst/>
          </a:prstGeom>
          <a:noFill/>
        </p:spPr>
        <p:txBody>
          <a:bodyPr wrap="none" rtlCol="0">
            <a:spAutoFit/>
          </a:bodyPr>
          <a:lstStyle/>
          <a:p>
            <a:pPr algn="l"/>
            <a:r>
              <a:rPr lang="es-GB" sz="2200" dirty="0">
                <a:solidFill>
                  <a:schemeClr val="accent5">
                    <a:lumMod val="50000"/>
                  </a:schemeClr>
                </a:solidFill>
              </a:rPr>
              <a:t>Estudiante B escucha. Debe decir la combinación de números correcta.</a:t>
            </a:r>
          </a:p>
        </p:txBody>
      </p:sp>
      <p:sp>
        <p:nvSpPr>
          <p:cNvPr id="18" name="CuadroTexto 17">
            <a:extLst>
              <a:ext uri="{FF2B5EF4-FFF2-40B4-BE49-F238E27FC236}">
                <a16:creationId xmlns:a16="http://schemas.microsoft.com/office/drawing/2014/main" id="{C7D6169A-09CB-C54E-A5D5-03487A281306}"/>
              </a:ext>
            </a:extLst>
          </p:cNvPr>
          <p:cNvSpPr txBox="1"/>
          <p:nvPr/>
        </p:nvSpPr>
        <p:spPr>
          <a:xfrm>
            <a:off x="294468" y="2003861"/>
            <a:ext cx="1351652" cy="430887"/>
          </a:xfrm>
          <a:prstGeom prst="rect">
            <a:avLst/>
          </a:prstGeom>
          <a:noFill/>
        </p:spPr>
        <p:txBody>
          <a:bodyPr wrap="none" rtlCol="0">
            <a:spAutoFit/>
          </a:bodyPr>
          <a:lstStyle/>
          <a:p>
            <a:pPr algn="l"/>
            <a:r>
              <a:rPr lang="es-GB" sz="2200" dirty="0">
                <a:solidFill>
                  <a:schemeClr val="accent5">
                    <a:lumMod val="50000"/>
                  </a:schemeClr>
                </a:solidFill>
              </a:rPr>
              <a:t>Ejemplo:</a:t>
            </a:r>
          </a:p>
        </p:txBody>
      </p:sp>
      <p:sp>
        <p:nvSpPr>
          <p:cNvPr id="19" name="CuadroTexto 18">
            <a:extLst>
              <a:ext uri="{FF2B5EF4-FFF2-40B4-BE49-F238E27FC236}">
                <a16:creationId xmlns:a16="http://schemas.microsoft.com/office/drawing/2014/main" id="{627D5468-5503-C54B-979A-11BD8806F57E}"/>
              </a:ext>
            </a:extLst>
          </p:cNvPr>
          <p:cNvSpPr txBox="1"/>
          <p:nvPr/>
        </p:nvSpPr>
        <p:spPr>
          <a:xfrm>
            <a:off x="930511" y="4725842"/>
            <a:ext cx="2268570" cy="400110"/>
          </a:xfrm>
          <a:prstGeom prst="rect">
            <a:avLst/>
          </a:prstGeom>
          <a:noFill/>
        </p:spPr>
        <p:txBody>
          <a:bodyPr wrap="none" rtlCol="0">
            <a:spAutoFit/>
          </a:bodyPr>
          <a:lstStyle/>
          <a:p>
            <a:pPr algn="l"/>
            <a:r>
              <a:rPr lang="es-GB" sz="2000" i="1" dirty="0">
                <a:solidFill>
                  <a:schemeClr val="accent5">
                    <a:lumMod val="50000"/>
                  </a:schemeClr>
                </a:solidFill>
              </a:rPr>
              <a:t>You are going to</a:t>
            </a:r>
          </a:p>
        </p:txBody>
      </p:sp>
      <p:sp>
        <p:nvSpPr>
          <p:cNvPr id="20" name="CuadroTexto 19">
            <a:extLst>
              <a:ext uri="{FF2B5EF4-FFF2-40B4-BE49-F238E27FC236}">
                <a16:creationId xmlns:a16="http://schemas.microsoft.com/office/drawing/2014/main" id="{0623E858-EB87-8B44-9D2B-753D471A36DF}"/>
              </a:ext>
            </a:extLst>
          </p:cNvPr>
          <p:cNvSpPr txBox="1"/>
          <p:nvPr/>
        </p:nvSpPr>
        <p:spPr>
          <a:xfrm>
            <a:off x="930511" y="3684139"/>
            <a:ext cx="1691489" cy="400110"/>
          </a:xfrm>
          <a:prstGeom prst="rect">
            <a:avLst/>
          </a:prstGeom>
          <a:noFill/>
        </p:spPr>
        <p:txBody>
          <a:bodyPr wrap="none" rtlCol="0">
            <a:spAutoFit/>
          </a:bodyPr>
          <a:lstStyle/>
          <a:p>
            <a:pPr algn="l"/>
            <a:r>
              <a:rPr lang="es-GB" sz="2000" i="1" dirty="0">
                <a:solidFill>
                  <a:schemeClr val="accent5">
                    <a:lumMod val="50000"/>
                  </a:schemeClr>
                </a:solidFill>
              </a:rPr>
              <a:t>I’m going to</a:t>
            </a:r>
          </a:p>
        </p:txBody>
      </p:sp>
      <p:sp>
        <p:nvSpPr>
          <p:cNvPr id="3" name="Rectángulo 2">
            <a:extLst>
              <a:ext uri="{FF2B5EF4-FFF2-40B4-BE49-F238E27FC236}">
                <a16:creationId xmlns:a16="http://schemas.microsoft.com/office/drawing/2014/main" id="{2C9C11EC-917C-074F-B147-315C36B2F85D}"/>
              </a:ext>
            </a:extLst>
          </p:cNvPr>
          <p:cNvSpPr/>
          <p:nvPr/>
        </p:nvSpPr>
        <p:spPr>
          <a:xfrm>
            <a:off x="438754" y="3653362"/>
            <a:ext cx="449162" cy="4308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1</a:t>
            </a:r>
          </a:p>
        </p:txBody>
      </p:sp>
      <p:sp>
        <p:nvSpPr>
          <p:cNvPr id="21" name="Rectángulo 20">
            <a:extLst>
              <a:ext uri="{FF2B5EF4-FFF2-40B4-BE49-F238E27FC236}">
                <a16:creationId xmlns:a16="http://schemas.microsoft.com/office/drawing/2014/main" id="{6CF34D44-A4D7-2441-B8AD-7EAD7144B506}"/>
              </a:ext>
            </a:extLst>
          </p:cNvPr>
          <p:cNvSpPr/>
          <p:nvPr/>
        </p:nvSpPr>
        <p:spPr>
          <a:xfrm>
            <a:off x="438754" y="4669173"/>
            <a:ext cx="449162" cy="4308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2</a:t>
            </a:r>
          </a:p>
        </p:txBody>
      </p:sp>
      <p:sp>
        <p:nvSpPr>
          <p:cNvPr id="22" name="Rectángulo 21">
            <a:extLst>
              <a:ext uri="{FF2B5EF4-FFF2-40B4-BE49-F238E27FC236}">
                <a16:creationId xmlns:a16="http://schemas.microsoft.com/office/drawing/2014/main" id="{4E333F34-A9E0-C045-84B7-8C34833A743A}"/>
              </a:ext>
            </a:extLst>
          </p:cNvPr>
          <p:cNvSpPr/>
          <p:nvPr/>
        </p:nvSpPr>
        <p:spPr>
          <a:xfrm>
            <a:off x="481349" y="5665053"/>
            <a:ext cx="449162" cy="4308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3</a:t>
            </a:r>
          </a:p>
        </p:txBody>
      </p:sp>
      <p:sp>
        <p:nvSpPr>
          <p:cNvPr id="26" name="CuadroTexto 25">
            <a:extLst>
              <a:ext uri="{FF2B5EF4-FFF2-40B4-BE49-F238E27FC236}">
                <a16:creationId xmlns:a16="http://schemas.microsoft.com/office/drawing/2014/main" id="{0B0762F5-8B72-3E4C-8F05-0B39BBA01BB0}"/>
              </a:ext>
            </a:extLst>
          </p:cNvPr>
          <p:cNvSpPr txBox="1"/>
          <p:nvPr/>
        </p:nvSpPr>
        <p:spPr>
          <a:xfrm>
            <a:off x="4727846" y="3715007"/>
            <a:ext cx="2535506" cy="400110"/>
          </a:xfrm>
          <a:prstGeom prst="rect">
            <a:avLst/>
          </a:prstGeom>
          <a:noFill/>
        </p:spPr>
        <p:txBody>
          <a:bodyPr wrap="square" rtlCol="0">
            <a:spAutoFit/>
          </a:bodyPr>
          <a:lstStyle/>
          <a:p>
            <a:pPr algn="ctr"/>
            <a:r>
              <a:rPr lang="es-GB" sz="2000" i="1" dirty="0">
                <a:solidFill>
                  <a:schemeClr val="accent5">
                    <a:lumMod val="50000"/>
                  </a:schemeClr>
                </a:solidFill>
              </a:rPr>
              <a:t>[go to the beach]</a:t>
            </a:r>
          </a:p>
        </p:txBody>
      </p:sp>
      <p:sp>
        <p:nvSpPr>
          <p:cNvPr id="27" name="CuadroTexto 26">
            <a:extLst>
              <a:ext uri="{FF2B5EF4-FFF2-40B4-BE49-F238E27FC236}">
                <a16:creationId xmlns:a16="http://schemas.microsoft.com/office/drawing/2014/main" id="{602F2EEC-6AAE-4C43-8409-4725FBA98DEE}"/>
              </a:ext>
            </a:extLst>
          </p:cNvPr>
          <p:cNvSpPr txBox="1"/>
          <p:nvPr/>
        </p:nvSpPr>
        <p:spPr>
          <a:xfrm>
            <a:off x="294468" y="2596536"/>
            <a:ext cx="1891865" cy="430887"/>
          </a:xfrm>
          <a:prstGeom prst="rect">
            <a:avLst/>
          </a:prstGeom>
          <a:noFill/>
        </p:spPr>
        <p:txBody>
          <a:bodyPr wrap="none" rtlCol="0">
            <a:spAutoFit/>
          </a:bodyPr>
          <a:lstStyle/>
          <a:p>
            <a:pPr algn="l"/>
            <a:r>
              <a:rPr lang="es-GB" sz="2200" b="1" dirty="0">
                <a:solidFill>
                  <a:schemeClr val="accent5">
                    <a:lumMod val="50000"/>
                  </a:schemeClr>
                </a:solidFill>
              </a:rPr>
              <a:t>Estudiante A</a:t>
            </a:r>
          </a:p>
        </p:txBody>
      </p:sp>
      <p:sp>
        <p:nvSpPr>
          <p:cNvPr id="28" name="CuadroTexto 27">
            <a:extLst>
              <a:ext uri="{FF2B5EF4-FFF2-40B4-BE49-F238E27FC236}">
                <a16:creationId xmlns:a16="http://schemas.microsoft.com/office/drawing/2014/main" id="{331A9066-6F16-0A49-804D-3895CFB776E4}"/>
              </a:ext>
            </a:extLst>
          </p:cNvPr>
          <p:cNvSpPr txBox="1"/>
          <p:nvPr/>
        </p:nvSpPr>
        <p:spPr>
          <a:xfrm>
            <a:off x="6667451" y="2472269"/>
            <a:ext cx="1827744" cy="430887"/>
          </a:xfrm>
          <a:prstGeom prst="rect">
            <a:avLst/>
          </a:prstGeom>
          <a:noFill/>
        </p:spPr>
        <p:txBody>
          <a:bodyPr wrap="none" rtlCol="0">
            <a:spAutoFit/>
          </a:bodyPr>
          <a:lstStyle/>
          <a:p>
            <a:pPr algn="l"/>
            <a:r>
              <a:rPr lang="es-GB" sz="2200" b="1" dirty="0">
                <a:solidFill>
                  <a:schemeClr val="accent5">
                    <a:lumMod val="50000"/>
                  </a:schemeClr>
                </a:solidFill>
              </a:rPr>
              <a:t>Estudiante B</a:t>
            </a:r>
          </a:p>
        </p:txBody>
      </p:sp>
      <p:sp>
        <p:nvSpPr>
          <p:cNvPr id="29" name="Rectángulo 28">
            <a:extLst>
              <a:ext uri="{FF2B5EF4-FFF2-40B4-BE49-F238E27FC236}">
                <a16:creationId xmlns:a16="http://schemas.microsoft.com/office/drawing/2014/main" id="{F2B0D1A9-75BA-C243-9864-C2B0B39C8825}"/>
              </a:ext>
            </a:extLst>
          </p:cNvPr>
          <p:cNvSpPr/>
          <p:nvPr/>
        </p:nvSpPr>
        <p:spPr>
          <a:xfrm>
            <a:off x="4223977" y="3715007"/>
            <a:ext cx="449162" cy="4308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1</a:t>
            </a:r>
          </a:p>
        </p:txBody>
      </p:sp>
      <p:sp>
        <p:nvSpPr>
          <p:cNvPr id="30" name="Rectángulo 29">
            <a:extLst>
              <a:ext uri="{FF2B5EF4-FFF2-40B4-BE49-F238E27FC236}">
                <a16:creationId xmlns:a16="http://schemas.microsoft.com/office/drawing/2014/main" id="{99BF4FB0-537D-A14E-86E8-C5A56976922B}"/>
              </a:ext>
            </a:extLst>
          </p:cNvPr>
          <p:cNvSpPr/>
          <p:nvPr/>
        </p:nvSpPr>
        <p:spPr>
          <a:xfrm>
            <a:off x="4223977" y="4730817"/>
            <a:ext cx="449162" cy="4308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2</a:t>
            </a:r>
          </a:p>
        </p:txBody>
      </p:sp>
      <p:sp>
        <p:nvSpPr>
          <p:cNvPr id="31" name="Rectángulo 30">
            <a:extLst>
              <a:ext uri="{FF2B5EF4-FFF2-40B4-BE49-F238E27FC236}">
                <a16:creationId xmlns:a16="http://schemas.microsoft.com/office/drawing/2014/main" id="{96D223A2-4FD2-4E49-9B6E-7E40E8D2DFCF}"/>
              </a:ext>
            </a:extLst>
          </p:cNvPr>
          <p:cNvSpPr/>
          <p:nvPr/>
        </p:nvSpPr>
        <p:spPr>
          <a:xfrm>
            <a:off x="4266572" y="5667803"/>
            <a:ext cx="449162" cy="4308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3</a:t>
            </a:r>
          </a:p>
        </p:txBody>
      </p:sp>
      <p:sp>
        <p:nvSpPr>
          <p:cNvPr id="32" name="CuadroTexto 31">
            <a:extLst>
              <a:ext uri="{FF2B5EF4-FFF2-40B4-BE49-F238E27FC236}">
                <a16:creationId xmlns:a16="http://schemas.microsoft.com/office/drawing/2014/main" id="{68F1164F-D765-004A-879C-530028FE16CC}"/>
              </a:ext>
            </a:extLst>
          </p:cNvPr>
          <p:cNvSpPr txBox="1"/>
          <p:nvPr/>
        </p:nvSpPr>
        <p:spPr>
          <a:xfrm>
            <a:off x="4742589" y="4708795"/>
            <a:ext cx="2520763" cy="707886"/>
          </a:xfrm>
          <a:prstGeom prst="rect">
            <a:avLst/>
          </a:prstGeom>
          <a:noFill/>
        </p:spPr>
        <p:txBody>
          <a:bodyPr wrap="square" rtlCol="0">
            <a:spAutoFit/>
          </a:bodyPr>
          <a:lstStyle/>
          <a:p>
            <a:pPr algn="l"/>
            <a:r>
              <a:rPr lang="es-GB" sz="2000" i="1" dirty="0">
                <a:solidFill>
                  <a:schemeClr val="accent5">
                    <a:lumMod val="50000"/>
                  </a:schemeClr>
                </a:solidFill>
              </a:rPr>
              <a:t>[travel to another city]</a:t>
            </a:r>
          </a:p>
        </p:txBody>
      </p:sp>
      <p:sp>
        <p:nvSpPr>
          <p:cNvPr id="33" name="CuadroTexto 32">
            <a:extLst>
              <a:ext uri="{FF2B5EF4-FFF2-40B4-BE49-F238E27FC236}">
                <a16:creationId xmlns:a16="http://schemas.microsoft.com/office/drawing/2014/main" id="{F692042F-54DE-8244-BF92-7DA872BD4355}"/>
              </a:ext>
            </a:extLst>
          </p:cNvPr>
          <p:cNvSpPr txBox="1"/>
          <p:nvPr/>
        </p:nvSpPr>
        <p:spPr>
          <a:xfrm>
            <a:off x="4785184" y="5667803"/>
            <a:ext cx="2520763" cy="400110"/>
          </a:xfrm>
          <a:prstGeom prst="rect">
            <a:avLst/>
          </a:prstGeom>
          <a:noFill/>
        </p:spPr>
        <p:txBody>
          <a:bodyPr wrap="square" rtlCol="0">
            <a:spAutoFit/>
          </a:bodyPr>
          <a:lstStyle/>
          <a:p>
            <a:pPr algn="l"/>
            <a:r>
              <a:rPr lang="es-GB" sz="2000" i="1" dirty="0">
                <a:solidFill>
                  <a:schemeClr val="accent5">
                    <a:lumMod val="50000"/>
                  </a:schemeClr>
                </a:solidFill>
              </a:rPr>
              <a:t>[buy some tickets]</a:t>
            </a:r>
          </a:p>
        </p:txBody>
      </p:sp>
      <p:sp>
        <p:nvSpPr>
          <p:cNvPr id="34" name="Rectángulo 33">
            <a:extLst>
              <a:ext uri="{FF2B5EF4-FFF2-40B4-BE49-F238E27FC236}">
                <a16:creationId xmlns:a16="http://schemas.microsoft.com/office/drawing/2014/main" id="{76A27B90-6DB3-0B48-A274-7E6D700D4BCC}"/>
              </a:ext>
            </a:extLst>
          </p:cNvPr>
          <p:cNvSpPr/>
          <p:nvPr/>
        </p:nvSpPr>
        <p:spPr>
          <a:xfrm>
            <a:off x="9073749" y="3698514"/>
            <a:ext cx="449162" cy="43088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1</a:t>
            </a:r>
          </a:p>
        </p:txBody>
      </p:sp>
      <p:sp>
        <p:nvSpPr>
          <p:cNvPr id="35" name="Rectángulo 34">
            <a:extLst>
              <a:ext uri="{FF2B5EF4-FFF2-40B4-BE49-F238E27FC236}">
                <a16:creationId xmlns:a16="http://schemas.microsoft.com/office/drawing/2014/main" id="{06A59173-E511-FD4E-9F9E-091A30A7AED8}"/>
              </a:ext>
            </a:extLst>
          </p:cNvPr>
          <p:cNvSpPr/>
          <p:nvPr/>
        </p:nvSpPr>
        <p:spPr>
          <a:xfrm>
            <a:off x="9073749" y="4714324"/>
            <a:ext cx="449162" cy="43088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2</a:t>
            </a:r>
          </a:p>
        </p:txBody>
      </p:sp>
      <p:sp>
        <p:nvSpPr>
          <p:cNvPr id="36" name="Rectángulo 35">
            <a:extLst>
              <a:ext uri="{FF2B5EF4-FFF2-40B4-BE49-F238E27FC236}">
                <a16:creationId xmlns:a16="http://schemas.microsoft.com/office/drawing/2014/main" id="{C9FF3449-12AB-7A4A-8073-FAB8554D3C12}"/>
              </a:ext>
            </a:extLst>
          </p:cNvPr>
          <p:cNvSpPr/>
          <p:nvPr/>
        </p:nvSpPr>
        <p:spPr>
          <a:xfrm>
            <a:off x="9116344" y="5651310"/>
            <a:ext cx="449162" cy="43088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3</a:t>
            </a:r>
          </a:p>
        </p:txBody>
      </p:sp>
      <p:sp>
        <p:nvSpPr>
          <p:cNvPr id="37" name="CuadroTexto 36">
            <a:extLst>
              <a:ext uri="{FF2B5EF4-FFF2-40B4-BE49-F238E27FC236}">
                <a16:creationId xmlns:a16="http://schemas.microsoft.com/office/drawing/2014/main" id="{3FF130B1-173C-6F4C-B922-1B2E48344F09}"/>
              </a:ext>
            </a:extLst>
          </p:cNvPr>
          <p:cNvSpPr txBox="1"/>
          <p:nvPr/>
        </p:nvSpPr>
        <p:spPr>
          <a:xfrm>
            <a:off x="9522911" y="3708131"/>
            <a:ext cx="2520762" cy="400110"/>
          </a:xfrm>
          <a:prstGeom prst="rect">
            <a:avLst/>
          </a:prstGeom>
          <a:noFill/>
        </p:spPr>
        <p:txBody>
          <a:bodyPr wrap="square" rtlCol="0">
            <a:spAutoFit/>
          </a:bodyPr>
          <a:lstStyle/>
          <a:p>
            <a:pPr algn="l"/>
            <a:r>
              <a:rPr lang="es-GB" sz="2000" i="1" dirty="0">
                <a:solidFill>
                  <a:schemeClr val="accent5">
                    <a:lumMod val="50000"/>
                  </a:schemeClr>
                </a:solidFill>
              </a:rPr>
              <a:t>[a music concert]</a:t>
            </a:r>
          </a:p>
        </p:txBody>
      </p:sp>
      <p:sp>
        <p:nvSpPr>
          <p:cNvPr id="38" name="CuadroTexto 37">
            <a:extLst>
              <a:ext uri="{FF2B5EF4-FFF2-40B4-BE49-F238E27FC236}">
                <a16:creationId xmlns:a16="http://schemas.microsoft.com/office/drawing/2014/main" id="{9793AE1E-875E-AC42-B920-285F0DF6D71C}"/>
              </a:ext>
            </a:extLst>
          </p:cNvPr>
          <p:cNvSpPr txBox="1"/>
          <p:nvPr/>
        </p:nvSpPr>
        <p:spPr>
          <a:xfrm>
            <a:off x="9597296" y="4712053"/>
            <a:ext cx="2520762" cy="400110"/>
          </a:xfrm>
          <a:prstGeom prst="rect">
            <a:avLst/>
          </a:prstGeom>
          <a:noFill/>
        </p:spPr>
        <p:txBody>
          <a:bodyPr wrap="square" rtlCol="0">
            <a:spAutoFit/>
          </a:bodyPr>
          <a:lstStyle/>
          <a:p>
            <a:pPr algn="l"/>
            <a:r>
              <a:rPr lang="es-GB" sz="2000" i="1" dirty="0">
                <a:solidFill>
                  <a:schemeClr val="accent5">
                    <a:lumMod val="50000"/>
                  </a:schemeClr>
                </a:solidFill>
              </a:rPr>
              <a:t>[enjoy the sun]</a:t>
            </a:r>
          </a:p>
        </p:txBody>
      </p:sp>
      <p:sp>
        <p:nvSpPr>
          <p:cNvPr id="39" name="CuadroTexto 38">
            <a:extLst>
              <a:ext uri="{FF2B5EF4-FFF2-40B4-BE49-F238E27FC236}">
                <a16:creationId xmlns:a16="http://schemas.microsoft.com/office/drawing/2014/main" id="{E491257D-F00C-694B-B35D-1C6044A2B3D8}"/>
              </a:ext>
            </a:extLst>
          </p:cNvPr>
          <p:cNvSpPr txBox="1"/>
          <p:nvPr/>
        </p:nvSpPr>
        <p:spPr>
          <a:xfrm>
            <a:off x="9565506" y="5660927"/>
            <a:ext cx="2520762" cy="707886"/>
          </a:xfrm>
          <a:prstGeom prst="rect">
            <a:avLst/>
          </a:prstGeom>
          <a:noFill/>
        </p:spPr>
        <p:txBody>
          <a:bodyPr wrap="square" rtlCol="0">
            <a:spAutoFit/>
          </a:bodyPr>
          <a:lstStyle/>
          <a:p>
            <a:pPr algn="l"/>
            <a:r>
              <a:rPr lang="es-GB" sz="2000" i="1" dirty="0">
                <a:solidFill>
                  <a:schemeClr val="accent5">
                    <a:lumMod val="50000"/>
                  </a:schemeClr>
                </a:solidFill>
              </a:rPr>
              <a:t>[spend time with my friends]</a:t>
            </a:r>
          </a:p>
        </p:txBody>
      </p:sp>
      <p:sp>
        <p:nvSpPr>
          <p:cNvPr id="40" name="Llamada rectangular redondeada 39">
            <a:extLst>
              <a:ext uri="{FF2B5EF4-FFF2-40B4-BE49-F238E27FC236}">
                <a16:creationId xmlns:a16="http://schemas.microsoft.com/office/drawing/2014/main" id="{EA523771-2514-D949-BFD5-D594F65D4530}"/>
              </a:ext>
            </a:extLst>
          </p:cNvPr>
          <p:cNvSpPr/>
          <p:nvPr/>
        </p:nvSpPr>
        <p:spPr>
          <a:xfrm>
            <a:off x="2382387" y="2050149"/>
            <a:ext cx="2646813" cy="1312853"/>
          </a:xfrm>
          <a:prstGeom prst="wedgeRoundRectCallout">
            <a:avLst>
              <a:gd name="adj1" fmla="val -58468"/>
              <a:gd name="adj2" fmla="val 1685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Voy a viajar a otra ciudad para pasar tiempo con mis amigos.  </a:t>
            </a:r>
          </a:p>
        </p:txBody>
      </p:sp>
      <p:sp>
        <p:nvSpPr>
          <p:cNvPr id="41" name="Llamada rectangular redondeada 40">
            <a:extLst>
              <a:ext uri="{FF2B5EF4-FFF2-40B4-BE49-F238E27FC236}">
                <a16:creationId xmlns:a16="http://schemas.microsoft.com/office/drawing/2014/main" id="{B0B67BCF-5192-8943-AE2A-3DE3A2DE54D6}"/>
              </a:ext>
            </a:extLst>
          </p:cNvPr>
          <p:cNvSpPr/>
          <p:nvPr/>
        </p:nvSpPr>
        <p:spPr>
          <a:xfrm>
            <a:off x="8954842" y="1935285"/>
            <a:ext cx="2102298" cy="909426"/>
          </a:xfrm>
          <a:prstGeom prst="wedgeRoundRectCallout">
            <a:avLst>
              <a:gd name="adj1" fmla="val -64266"/>
              <a:gd name="adj2" fmla="val 3085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¡Es 1 – 2 – 3!</a:t>
            </a:r>
          </a:p>
        </p:txBody>
      </p:sp>
      <p:sp>
        <p:nvSpPr>
          <p:cNvPr id="43" name="Cerrar llave 42">
            <a:extLst>
              <a:ext uri="{FF2B5EF4-FFF2-40B4-BE49-F238E27FC236}">
                <a16:creationId xmlns:a16="http://schemas.microsoft.com/office/drawing/2014/main" id="{125D179D-87E1-8E48-84A0-6294D74C432E}"/>
              </a:ext>
            </a:extLst>
          </p:cNvPr>
          <p:cNvSpPr/>
          <p:nvPr/>
        </p:nvSpPr>
        <p:spPr>
          <a:xfrm>
            <a:off x="7007279" y="3655163"/>
            <a:ext cx="391863" cy="25566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GB"/>
          </a:p>
        </p:txBody>
      </p:sp>
      <p:sp>
        <p:nvSpPr>
          <p:cNvPr id="44" name="Abrir llave 43">
            <a:extLst>
              <a:ext uri="{FF2B5EF4-FFF2-40B4-BE49-F238E27FC236}">
                <a16:creationId xmlns:a16="http://schemas.microsoft.com/office/drawing/2014/main" id="{D60E3440-EF8C-7F40-9DCE-8C4C4C00411B}"/>
              </a:ext>
            </a:extLst>
          </p:cNvPr>
          <p:cNvSpPr/>
          <p:nvPr/>
        </p:nvSpPr>
        <p:spPr>
          <a:xfrm>
            <a:off x="8783098" y="3622442"/>
            <a:ext cx="343488" cy="260095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GB"/>
          </a:p>
        </p:txBody>
      </p:sp>
      <p:pic>
        <p:nvPicPr>
          <p:cNvPr id="45" name="Imagen 44">
            <a:extLst>
              <a:ext uri="{FF2B5EF4-FFF2-40B4-BE49-F238E27FC236}">
                <a16:creationId xmlns:a16="http://schemas.microsoft.com/office/drawing/2014/main" id="{5C3FCFA7-8342-204F-A532-F88E9A890C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249174" y="2957279"/>
            <a:ext cx="1023638" cy="680761"/>
          </a:xfrm>
          <a:prstGeom prst="rect">
            <a:avLst/>
          </a:prstGeom>
        </p:spPr>
      </p:pic>
      <p:pic>
        <p:nvPicPr>
          <p:cNvPr id="46" name="Imagen 45">
            <a:extLst>
              <a:ext uri="{FF2B5EF4-FFF2-40B4-BE49-F238E27FC236}">
                <a16:creationId xmlns:a16="http://schemas.microsoft.com/office/drawing/2014/main" id="{F2A55DC5-9145-234B-8726-D65B41E8C4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7037" y="4091125"/>
            <a:ext cx="1050636" cy="666547"/>
          </a:xfrm>
          <a:prstGeom prst="rect">
            <a:avLst/>
          </a:prstGeom>
        </p:spPr>
      </p:pic>
      <p:pic>
        <p:nvPicPr>
          <p:cNvPr id="47" name="Imagen 46">
            <a:extLst>
              <a:ext uri="{FF2B5EF4-FFF2-40B4-BE49-F238E27FC236}">
                <a16:creationId xmlns:a16="http://schemas.microsoft.com/office/drawing/2014/main" id="{B001106C-4155-7A4B-8B76-9BD7693EE07C}"/>
              </a:ext>
            </a:extLst>
          </p:cNvPr>
          <p:cNvPicPr>
            <a:picLocks noChangeAspect="1"/>
          </p:cNvPicPr>
          <p:nvPr/>
        </p:nvPicPr>
        <p:blipFill>
          <a:blip r:embed="rId5"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rot="4148041">
            <a:off x="5423947" y="5033953"/>
            <a:ext cx="761736" cy="900836"/>
          </a:xfrm>
          <a:prstGeom prst="rect">
            <a:avLst/>
          </a:prstGeom>
        </p:spPr>
      </p:pic>
      <p:pic>
        <p:nvPicPr>
          <p:cNvPr id="48" name="Imagen 47">
            <a:extLst>
              <a:ext uri="{FF2B5EF4-FFF2-40B4-BE49-F238E27FC236}">
                <a16:creationId xmlns:a16="http://schemas.microsoft.com/office/drawing/2014/main" id="{3F059852-BEAF-1A42-9A76-3D33B4316B3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2715"/>
          <a:stretch/>
        </p:blipFill>
        <p:spPr>
          <a:xfrm>
            <a:off x="10235166" y="2957279"/>
            <a:ext cx="909748" cy="697884"/>
          </a:xfrm>
          <a:prstGeom prst="rect">
            <a:avLst/>
          </a:prstGeom>
        </p:spPr>
      </p:pic>
      <p:pic>
        <p:nvPicPr>
          <p:cNvPr id="49" name="Imagen 48">
            <a:extLst>
              <a:ext uri="{FF2B5EF4-FFF2-40B4-BE49-F238E27FC236}">
                <a16:creationId xmlns:a16="http://schemas.microsoft.com/office/drawing/2014/main" id="{C0F73839-37AC-D14D-B826-3CF4F7DF3D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00990" y="4036202"/>
            <a:ext cx="783146" cy="766830"/>
          </a:xfrm>
          <a:prstGeom prst="rect">
            <a:avLst/>
          </a:prstGeom>
        </p:spPr>
      </p:pic>
      <p:pic>
        <p:nvPicPr>
          <p:cNvPr id="50" name="Imagen 49">
            <a:extLst>
              <a:ext uri="{FF2B5EF4-FFF2-40B4-BE49-F238E27FC236}">
                <a16:creationId xmlns:a16="http://schemas.microsoft.com/office/drawing/2014/main" id="{5C7845EF-AAB8-4841-A683-F4365D264A2C}"/>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23237" y="5109833"/>
            <a:ext cx="933605" cy="610344"/>
          </a:xfrm>
          <a:prstGeom prst="rect">
            <a:avLst/>
          </a:prstGeom>
        </p:spPr>
      </p:pic>
    </p:spTree>
    <p:extLst>
      <p:ext uri="{BB962C8B-B14F-4D97-AF65-F5344CB8AC3E}">
        <p14:creationId xmlns:p14="http://schemas.microsoft.com/office/powerpoint/2010/main" val="140564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15" grpId="0"/>
      <p:bldP spid="17" grpId="0"/>
      <p:bldP spid="18" grpId="0"/>
      <p:bldP spid="19" grpId="0"/>
      <p:bldP spid="20" grpId="0"/>
      <p:bldP spid="3" grpId="0" animBg="1"/>
      <p:bldP spid="21" grpId="0" animBg="1"/>
      <p:bldP spid="22" grpId="0" animBg="1"/>
      <p:bldP spid="26" grpId="0"/>
      <p:bldP spid="27" grpId="0"/>
      <p:bldP spid="28" grpId="0"/>
      <p:bldP spid="29" grpId="0" animBg="1"/>
      <p:bldP spid="30" grpId="0" animBg="1"/>
      <p:bldP spid="31" grpId="0" animBg="1"/>
      <p:bldP spid="32" grpId="0"/>
      <p:bldP spid="33" grpId="0"/>
      <p:bldP spid="34" grpId="0" animBg="1"/>
      <p:bldP spid="35" grpId="0" animBg="1"/>
      <p:bldP spid="36" grpId="0" animBg="1"/>
      <p:bldP spid="37" grpId="0"/>
      <p:bldP spid="38" grpId="0"/>
      <p:bldP spid="39" grpId="0"/>
      <p:bldP spid="40" grpId="0" animBg="1"/>
      <p:bldP spid="41"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E4015-956F-4C44-BF15-6E32E72CA84A}"/>
              </a:ext>
            </a:extLst>
          </p:cNvPr>
          <p:cNvSpPr>
            <a:spLocks noGrp="1"/>
          </p:cNvSpPr>
          <p:nvPr>
            <p:ph type="title"/>
          </p:nvPr>
        </p:nvSpPr>
        <p:spPr>
          <a:xfrm>
            <a:off x="198241" y="111242"/>
            <a:ext cx="6047509" cy="616474"/>
          </a:xfrm>
        </p:spPr>
        <p:txBody>
          <a:bodyPr>
            <a:normAutofit/>
          </a:bodyPr>
          <a:lstStyle/>
          <a:p>
            <a:r>
              <a:rPr lang="es-ES" sz="2400" b="1" dirty="0"/>
              <a:t>¿Qué vas a hacer en tus vacaciones?</a:t>
            </a:r>
            <a:endParaRPr lang="es-GB" sz="2400" b="1" dirty="0"/>
          </a:p>
        </p:txBody>
      </p:sp>
      <p:sp>
        <p:nvSpPr>
          <p:cNvPr id="12" name="Rounded Rectangle 11">
            <a:extLst>
              <a:ext uri="{FF2B5EF4-FFF2-40B4-BE49-F238E27FC236}">
                <a16:creationId xmlns:a16="http://schemas.microsoft.com/office/drawing/2014/main" id="{DE97148E-BC3E-674D-B617-DBCF7DD0986D}"/>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29" name="CuadroTexto 28">
            <a:extLst>
              <a:ext uri="{FF2B5EF4-FFF2-40B4-BE49-F238E27FC236}">
                <a16:creationId xmlns:a16="http://schemas.microsoft.com/office/drawing/2014/main" id="{6489D309-60AC-9D40-9AC5-E8D8DC19C04C}"/>
              </a:ext>
            </a:extLst>
          </p:cNvPr>
          <p:cNvSpPr txBox="1"/>
          <p:nvPr/>
        </p:nvSpPr>
        <p:spPr>
          <a:xfrm>
            <a:off x="7639517" y="3396224"/>
            <a:ext cx="917997" cy="461665"/>
          </a:xfrm>
          <a:prstGeom prst="rect">
            <a:avLst/>
          </a:prstGeom>
          <a:solidFill>
            <a:schemeClr val="accent1">
              <a:lumMod val="20000"/>
              <a:lumOff val="80000"/>
            </a:schemeClr>
          </a:solidFill>
        </p:spPr>
        <p:txBody>
          <a:bodyPr wrap="square" rtlCol="0" anchor="ctr">
            <a:spAutoFit/>
          </a:bodyPr>
          <a:lstStyle/>
          <a:p>
            <a:pPr algn="ctr"/>
            <a:r>
              <a:rPr lang="es-GB" sz="2400" dirty="0">
                <a:solidFill>
                  <a:schemeClr val="accent5">
                    <a:lumMod val="50000"/>
                  </a:schemeClr>
                </a:solidFill>
              </a:rPr>
              <a:t>para</a:t>
            </a:r>
          </a:p>
        </p:txBody>
      </p:sp>
      <p:sp>
        <p:nvSpPr>
          <p:cNvPr id="30" name="CuadroTexto 29">
            <a:extLst>
              <a:ext uri="{FF2B5EF4-FFF2-40B4-BE49-F238E27FC236}">
                <a16:creationId xmlns:a16="http://schemas.microsoft.com/office/drawing/2014/main" id="{996292DC-D173-DA4D-AA4E-47A743301A50}"/>
              </a:ext>
            </a:extLst>
          </p:cNvPr>
          <p:cNvSpPr txBox="1"/>
          <p:nvPr/>
        </p:nvSpPr>
        <p:spPr>
          <a:xfrm>
            <a:off x="802120" y="2999131"/>
            <a:ext cx="2089033" cy="400110"/>
          </a:xfrm>
          <a:prstGeom prst="rect">
            <a:avLst/>
          </a:prstGeom>
          <a:noFill/>
        </p:spPr>
        <p:txBody>
          <a:bodyPr wrap="none" rtlCol="0">
            <a:spAutoFit/>
          </a:bodyPr>
          <a:lstStyle/>
          <a:p>
            <a:pPr algn="l"/>
            <a:r>
              <a:rPr lang="es-GB" sz="2000" i="1" dirty="0">
                <a:solidFill>
                  <a:schemeClr val="accent5">
                    <a:lumMod val="50000"/>
                  </a:schemeClr>
                </a:solidFill>
              </a:rPr>
              <a:t>S/he is going to</a:t>
            </a:r>
          </a:p>
        </p:txBody>
      </p:sp>
      <p:sp>
        <p:nvSpPr>
          <p:cNvPr id="31" name="CuadroTexto 30">
            <a:extLst>
              <a:ext uri="{FF2B5EF4-FFF2-40B4-BE49-F238E27FC236}">
                <a16:creationId xmlns:a16="http://schemas.microsoft.com/office/drawing/2014/main" id="{F9D879AB-8419-6E42-917E-8C23C4D50BD6}"/>
              </a:ext>
            </a:extLst>
          </p:cNvPr>
          <p:cNvSpPr txBox="1"/>
          <p:nvPr/>
        </p:nvSpPr>
        <p:spPr>
          <a:xfrm>
            <a:off x="802120" y="2049576"/>
            <a:ext cx="2268570" cy="400110"/>
          </a:xfrm>
          <a:prstGeom prst="rect">
            <a:avLst/>
          </a:prstGeom>
          <a:noFill/>
        </p:spPr>
        <p:txBody>
          <a:bodyPr wrap="none" rtlCol="0">
            <a:spAutoFit/>
          </a:bodyPr>
          <a:lstStyle/>
          <a:p>
            <a:pPr algn="l"/>
            <a:r>
              <a:rPr lang="es-GB" sz="2000" i="1" dirty="0">
                <a:solidFill>
                  <a:schemeClr val="accent5">
                    <a:lumMod val="50000"/>
                  </a:schemeClr>
                </a:solidFill>
              </a:rPr>
              <a:t>You are going to</a:t>
            </a:r>
          </a:p>
        </p:txBody>
      </p:sp>
      <p:sp>
        <p:nvSpPr>
          <p:cNvPr id="32" name="CuadroTexto 31">
            <a:extLst>
              <a:ext uri="{FF2B5EF4-FFF2-40B4-BE49-F238E27FC236}">
                <a16:creationId xmlns:a16="http://schemas.microsoft.com/office/drawing/2014/main" id="{2FA95F66-6142-B74D-A48E-9D6D71F5FE57}"/>
              </a:ext>
            </a:extLst>
          </p:cNvPr>
          <p:cNvSpPr txBox="1"/>
          <p:nvPr/>
        </p:nvSpPr>
        <p:spPr>
          <a:xfrm>
            <a:off x="858849" y="1121296"/>
            <a:ext cx="1691489" cy="400110"/>
          </a:xfrm>
          <a:prstGeom prst="rect">
            <a:avLst/>
          </a:prstGeom>
          <a:noFill/>
        </p:spPr>
        <p:txBody>
          <a:bodyPr wrap="none" rtlCol="0">
            <a:spAutoFit/>
          </a:bodyPr>
          <a:lstStyle/>
          <a:p>
            <a:pPr algn="l"/>
            <a:r>
              <a:rPr lang="es-GB" sz="2000" i="1" dirty="0">
                <a:solidFill>
                  <a:schemeClr val="accent5">
                    <a:lumMod val="50000"/>
                  </a:schemeClr>
                </a:solidFill>
              </a:rPr>
              <a:t>I’m going to</a:t>
            </a:r>
          </a:p>
        </p:txBody>
      </p:sp>
      <p:sp>
        <p:nvSpPr>
          <p:cNvPr id="33" name="Rectángulo 32">
            <a:extLst>
              <a:ext uri="{FF2B5EF4-FFF2-40B4-BE49-F238E27FC236}">
                <a16:creationId xmlns:a16="http://schemas.microsoft.com/office/drawing/2014/main" id="{077F80FE-7E82-334D-BD49-12724C6A970B}"/>
              </a:ext>
            </a:extLst>
          </p:cNvPr>
          <p:cNvSpPr/>
          <p:nvPr/>
        </p:nvSpPr>
        <p:spPr>
          <a:xfrm>
            <a:off x="315765" y="1128920"/>
            <a:ext cx="449162" cy="4308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1</a:t>
            </a:r>
          </a:p>
        </p:txBody>
      </p:sp>
      <p:sp>
        <p:nvSpPr>
          <p:cNvPr id="34" name="Rectángulo 33">
            <a:extLst>
              <a:ext uri="{FF2B5EF4-FFF2-40B4-BE49-F238E27FC236}">
                <a16:creationId xmlns:a16="http://schemas.microsoft.com/office/drawing/2014/main" id="{7EB74E4D-9C20-2348-B8DE-B7753A55FF9A}"/>
              </a:ext>
            </a:extLst>
          </p:cNvPr>
          <p:cNvSpPr/>
          <p:nvPr/>
        </p:nvSpPr>
        <p:spPr>
          <a:xfrm>
            <a:off x="315765" y="2038013"/>
            <a:ext cx="449162" cy="4308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2</a:t>
            </a:r>
          </a:p>
        </p:txBody>
      </p:sp>
      <p:sp>
        <p:nvSpPr>
          <p:cNvPr id="35" name="Rectángulo 34">
            <a:extLst>
              <a:ext uri="{FF2B5EF4-FFF2-40B4-BE49-F238E27FC236}">
                <a16:creationId xmlns:a16="http://schemas.microsoft.com/office/drawing/2014/main" id="{C1D191FC-048B-E947-AE69-940286EC3CB5}"/>
              </a:ext>
            </a:extLst>
          </p:cNvPr>
          <p:cNvSpPr/>
          <p:nvPr/>
        </p:nvSpPr>
        <p:spPr>
          <a:xfrm>
            <a:off x="315765" y="2965337"/>
            <a:ext cx="449162" cy="4308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3</a:t>
            </a:r>
          </a:p>
        </p:txBody>
      </p:sp>
      <p:sp>
        <p:nvSpPr>
          <p:cNvPr id="36" name="CuadroTexto 35">
            <a:extLst>
              <a:ext uri="{FF2B5EF4-FFF2-40B4-BE49-F238E27FC236}">
                <a16:creationId xmlns:a16="http://schemas.microsoft.com/office/drawing/2014/main" id="{5D5B22C0-8CB4-9F44-9543-3A2E99CD0831}"/>
              </a:ext>
            </a:extLst>
          </p:cNvPr>
          <p:cNvSpPr txBox="1"/>
          <p:nvPr/>
        </p:nvSpPr>
        <p:spPr>
          <a:xfrm>
            <a:off x="4180198" y="1279949"/>
            <a:ext cx="2520763" cy="400110"/>
          </a:xfrm>
          <a:prstGeom prst="rect">
            <a:avLst/>
          </a:prstGeom>
          <a:noFill/>
        </p:spPr>
        <p:txBody>
          <a:bodyPr wrap="square" rtlCol="0">
            <a:spAutoFit/>
          </a:bodyPr>
          <a:lstStyle/>
          <a:p>
            <a:pPr algn="ctr"/>
            <a:r>
              <a:rPr lang="es-GB" sz="2000" i="1" dirty="0">
                <a:solidFill>
                  <a:schemeClr val="accent5">
                    <a:lumMod val="50000"/>
                  </a:schemeClr>
                </a:solidFill>
              </a:rPr>
              <a:t>[take a train]</a:t>
            </a:r>
          </a:p>
        </p:txBody>
      </p:sp>
      <p:sp>
        <p:nvSpPr>
          <p:cNvPr id="37" name="Rectángulo 36">
            <a:extLst>
              <a:ext uri="{FF2B5EF4-FFF2-40B4-BE49-F238E27FC236}">
                <a16:creationId xmlns:a16="http://schemas.microsoft.com/office/drawing/2014/main" id="{AF3D8801-B19F-9242-B93B-205AF485BD4B}"/>
              </a:ext>
            </a:extLst>
          </p:cNvPr>
          <p:cNvSpPr/>
          <p:nvPr/>
        </p:nvSpPr>
        <p:spPr>
          <a:xfrm>
            <a:off x="3644890" y="1170193"/>
            <a:ext cx="449162" cy="4308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1</a:t>
            </a:r>
          </a:p>
        </p:txBody>
      </p:sp>
      <p:sp>
        <p:nvSpPr>
          <p:cNvPr id="38" name="Rectángulo 37">
            <a:extLst>
              <a:ext uri="{FF2B5EF4-FFF2-40B4-BE49-F238E27FC236}">
                <a16:creationId xmlns:a16="http://schemas.microsoft.com/office/drawing/2014/main" id="{350E899B-4ABA-2F4B-BF07-7EC6C6466BC0}"/>
              </a:ext>
            </a:extLst>
          </p:cNvPr>
          <p:cNvSpPr/>
          <p:nvPr/>
        </p:nvSpPr>
        <p:spPr>
          <a:xfrm>
            <a:off x="3650866" y="2094411"/>
            <a:ext cx="449162" cy="4308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2</a:t>
            </a:r>
          </a:p>
        </p:txBody>
      </p:sp>
      <p:sp>
        <p:nvSpPr>
          <p:cNvPr id="39" name="Rectángulo 38">
            <a:extLst>
              <a:ext uri="{FF2B5EF4-FFF2-40B4-BE49-F238E27FC236}">
                <a16:creationId xmlns:a16="http://schemas.microsoft.com/office/drawing/2014/main" id="{B26E5935-8D28-6D49-B71F-7D344FF5C3D2}"/>
              </a:ext>
            </a:extLst>
          </p:cNvPr>
          <p:cNvSpPr/>
          <p:nvPr/>
        </p:nvSpPr>
        <p:spPr>
          <a:xfrm>
            <a:off x="3650866" y="3018629"/>
            <a:ext cx="449162" cy="4308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3</a:t>
            </a:r>
          </a:p>
        </p:txBody>
      </p:sp>
      <p:sp>
        <p:nvSpPr>
          <p:cNvPr id="40" name="CuadroTexto 39">
            <a:extLst>
              <a:ext uri="{FF2B5EF4-FFF2-40B4-BE49-F238E27FC236}">
                <a16:creationId xmlns:a16="http://schemas.microsoft.com/office/drawing/2014/main" id="{0C3E7F6A-B56E-314D-B1F3-19DD3FBA646C}"/>
              </a:ext>
            </a:extLst>
          </p:cNvPr>
          <p:cNvSpPr txBox="1"/>
          <p:nvPr/>
        </p:nvSpPr>
        <p:spPr>
          <a:xfrm>
            <a:off x="4061842" y="2217096"/>
            <a:ext cx="3450758" cy="400110"/>
          </a:xfrm>
          <a:prstGeom prst="rect">
            <a:avLst/>
          </a:prstGeom>
          <a:noFill/>
        </p:spPr>
        <p:txBody>
          <a:bodyPr wrap="square" rtlCol="0">
            <a:spAutoFit/>
          </a:bodyPr>
          <a:lstStyle/>
          <a:p>
            <a:r>
              <a:rPr lang="es-GB" sz="2000" i="1" dirty="0">
                <a:solidFill>
                  <a:schemeClr val="accent5">
                    <a:lumMod val="50000"/>
                  </a:schemeClr>
                </a:solidFill>
              </a:rPr>
              <a:t>[travel to another country]</a:t>
            </a:r>
          </a:p>
        </p:txBody>
      </p:sp>
      <p:sp>
        <p:nvSpPr>
          <p:cNvPr id="41" name="CuadroTexto 40">
            <a:extLst>
              <a:ext uri="{FF2B5EF4-FFF2-40B4-BE49-F238E27FC236}">
                <a16:creationId xmlns:a16="http://schemas.microsoft.com/office/drawing/2014/main" id="{56C68683-9C1A-F042-9DBE-147DDE2938F4}"/>
              </a:ext>
            </a:extLst>
          </p:cNvPr>
          <p:cNvSpPr txBox="1"/>
          <p:nvPr/>
        </p:nvSpPr>
        <p:spPr>
          <a:xfrm>
            <a:off x="4227110" y="3154243"/>
            <a:ext cx="2520763" cy="400110"/>
          </a:xfrm>
          <a:prstGeom prst="rect">
            <a:avLst/>
          </a:prstGeom>
          <a:noFill/>
        </p:spPr>
        <p:txBody>
          <a:bodyPr wrap="square" rtlCol="0">
            <a:spAutoFit/>
          </a:bodyPr>
          <a:lstStyle/>
          <a:p>
            <a:pPr algn="ctr"/>
            <a:r>
              <a:rPr lang="es-GB" sz="2000" i="1" dirty="0">
                <a:solidFill>
                  <a:schemeClr val="accent5">
                    <a:lumMod val="50000"/>
                  </a:schemeClr>
                </a:solidFill>
              </a:rPr>
              <a:t>[go to the beach]</a:t>
            </a:r>
          </a:p>
        </p:txBody>
      </p:sp>
      <p:sp>
        <p:nvSpPr>
          <p:cNvPr id="42" name="Rectángulo 41">
            <a:extLst>
              <a:ext uri="{FF2B5EF4-FFF2-40B4-BE49-F238E27FC236}">
                <a16:creationId xmlns:a16="http://schemas.microsoft.com/office/drawing/2014/main" id="{038F2139-E032-CA4D-AC40-23B0DFA9C1BA}"/>
              </a:ext>
            </a:extLst>
          </p:cNvPr>
          <p:cNvSpPr/>
          <p:nvPr/>
        </p:nvSpPr>
        <p:spPr>
          <a:xfrm>
            <a:off x="8987953" y="1128920"/>
            <a:ext cx="449162" cy="43088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1</a:t>
            </a:r>
          </a:p>
        </p:txBody>
      </p:sp>
      <p:sp>
        <p:nvSpPr>
          <p:cNvPr id="43" name="Rectángulo 42">
            <a:extLst>
              <a:ext uri="{FF2B5EF4-FFF2-40B4-BE49-F238E27FC236}">
                <a16:creationId xmlns:a16="http://schemas.microsoft.com/office/drawing/2014/main" id="{B5A7FFB6-8208-2444-B60B-B3ED6C10E3F2}"/>
              </a:ext>
            </a:extLst>
          </p:cNvPr>
          <p:cNvSpPr/>
          <p:nvPr/>
        </p:nvSpPr>
        <p:spPr>
          <a:xfrm>
            <a:off x="8987953" y="2038216"/>
            <a:ext cx="449162" cy="43088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2</a:t>
            </a:r>
          </a:p>
        </p:txBody>
      </p:sp>
      <p:sp>
        <p:nvSpPr>
          <p:cNvPr id="44" name="Rectángulo 43">
            <a:extLst>
              <a:ext uri="{FF2B5EF4-FFF2-40B4-BE49-F238E27FC236}">
                <a16:creationId xmlns:a16="http://schemas.microsoft.com/office/drawing/2014/main" id="{0A8788CA-33DE-ED46-93E5-E0C4DC79B95B}"/>
              </a:ext>
            </a:extLst>
          </p:cNvPr>
          <p:cNvSpPr/>
          <p:nvPr/>
        </p:nvSpPr>
        <p:spPr>
          <a:xfrm>
            <a:off x="8987953" y="2965406"/>
            <a:ext cx="449162" cy="43088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3</a:t>
            </a:r>
          </a:p>
        </p:txBody>
      </p:sp>
      <p:sp>
        <p:nvSpPr>
          <p:cNvPr id="45" name="CuadroTexto 44">
            <a:extLst>
              <a:ext uri="{FF2B5EF4-FFF2-40B4-BE49-F238E27FC236}">
                <a16:creationId xmlns:a16="http://schemas.microsoft.com/office/drawing/2014/main" id="{2A240EC4-F7BC-7D41-9E82-192A94FB7C00}"/>
              </a:ext>
            </a:extLst>
          </p:cNvPr>
          <p:cNvSpPr txBox="1"/>
          <p:nvPr/>
        </p:nvSpPr>
        <p:spPr>
          <a:xfrm>
            <a:off x="9564197" y="1251197"/>
            <a:ext cx="2520762" cy="400110"/>
          </a:xfrm>
          <a:prstGeom prst="rect">
            <a:avLst/>
          </a:prstGeom>
          <a:noFill/>
        </p:spPr>
        <p:txBody>
          <a:bodyPr wrap="square" rtlCol="0">
            <a:spAutoFit/>
          </a:bodyPr>
          <a:lstStyle/>
          <a:p>
            <a:pPr algn="ctr"/>
            <a:r>
              <a:rPr lang="es-GB" sz="2000" i="1" dirty="0">
                <a:solidFill>
                  <a:schemeClr val="accent5">
                    <a:lumMod val="50000"/>
                  </a:schemeClr>
                </a:solidFill>
              </a:rPr>
              <a:t>[visit my family]</a:t>
            </a:r>
          </a:p>
        </p:txBody>
      </p:sp>
      <p:sp>
        <p:nvSpPr>
          <p:cNvPr id="46" name="CuadroTexto 45">
            <a:extLst>
              <a:ext uri="{FF2B5EF4-FFF2-40B4-BE49-F238E27FC236}">
                <a16:creationId xmlns:a16="http://schemas.microsoft.com/office/drawing/2014/main" id="{0B123B82-7494-4741-8149-A9046A6D37F3}"/>
              </a:ext>
            </a:extLst>
          </p:cNvPr>
          <p:cNvSpPr txBox="1"/>
          <p:nvPr/>
        </p:nvSpPr>
        <p:spPr>
          <a:xfrm>
            <a:off x="9567496" y="2194331"/>
            <a:ext cx="2520762" cy="400110"/>
          </a:xfrm>
          <a:prstGeom prst="rect">
            <a:avLst/>
          </a:prstGeom>
          <a:noFill/>
        </p:spPr>
        <p:txBody>
          <a:bodyPr wrap="square" rtlCol="0">
            <a:spAutoFit/>
          </a:bodyPr>
          <a:lstStyle/>
          <a:p>
            <a:pPr algn="ctr"/>
            <a:r>
              <a:rPr lang="es-GB" sz="2000" i="1" dirty="0">
                <a:solidFill>
                  <a:schemeClr val="accent5">
                    <a:lumMod val="50000"/>
                  </a:schemeClr>
                </a:solidFill>
              </a:rPr>
              <a:t>[enjoy the sun]</a:t>
            </a:r>
          </a:p>
        </p:txBody>
      </p:sp>
      <p:sp>
        <p:nvSpPr>
          <p:cNvPr id="48" name="Cerrar llave 47">
            <a:extLst>
              <a:ext uri="{FF2B5EF4-FFF2-40B4-BE49-F238E27FC236}">
                <a16:creationId xmlns:a16="http://schemas.microsoft.com/office/drawing/2014/main" id="{3B1D2C0C-DDF2-8647-B8BF-BFEFE4349847}"/>
              </a:ext>
            </a:extLst>
          </p:cNvPr>
          <p:cNvSpPr/>
          <p:nvPr/>
        </p:nvSpPr>
        <p:spPr>
          <a:xfrm>
            <a:off x="7200144" y="1075945"/>
            <a:ext cx="391863" cy="51218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GB"/>
          </a:p>
        </p:txBody>
      </p:sp>
      <p:sp>
        <p:nvSpPr>
          <p:cNvPr id="49" name="Abrir llave 48">
            <a:extLst>
              <a:ext uri="{FF2B5EF4-FFF2-40B4-BE49-F238E27FC236}">
                <a16:creationId xmlns:a16="http://schemas.microsoft.com/office/drawing/2014/main" id="{5544EC37-695A-884A-9002-0DA147A9A507}"/>
              </a:ext>
            </a:extLst>
          </p:cNvPr>
          <p:cNvSpPr/>
          <p:nvPr/>
        </p:nvSpPr>
        <p:spPr>
          <a:xfrm>
            <a:off x="8601059" y="1079799"/>
            <a:ext cx="313760" cy="51180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GB"/>
          </a:p>
        </p:txBody>
      </p:sp>
      <p:sp>
        <p:nvSpPr>
          <p:cNvPr id="51" name="CuadroTexto 50">
            <a:extLst>
              <a:ext uri="{FF2B5EF4-FFF2-40B4-BE49-F238E27FC236}">
                <a16:creationId xmlns:a16="http://schemas.microsoft.com/office/drawing/2014/main" id="{1B343A8E-FB19-BA4A-B1AF-93C8D95C8604}"/>
              </a:ext>
            </a:extLst>
          </p:cNvPr>
          <p:cNvSpPr txBox="1"/>
          <p:nvPr/>
        </p:nvSpPr>
        <p:spPr>
          <a:xfrm>
            <a:off x="858849" y="5823456"/>
            <a:ext cx="2363147" cy="400110"/>
          </a:xfrm>
          <a:prstGeom prst="rect">
            <a:avLst/>
          </a:prstGeom>
          <a:noFill/>
        </p:spPr>
        <p:txBody>
          <a:bodyPr wrap="none" rtlCol="0">
            <a:spAutoFit/>
          </a:bodyPr>
          <a:lstStyle/>
          <a:p>
            <a:pPr algn="l"/>
            <a:r>
              <a:rPr lang="es-GB" sz="2000" i="1" dirty="0">
                <a:solidFill>
                  <a:schemeClr val="accent5">
                    <a:lumMod val="50000"/>
                  </a:schemeClr>
                </a:solidFill>
              </a:rPr>
              <a:t>They are going to</a:t>
            </a:r>
          </a:p>
        </p:txBody>
      </p:sp>
      <p:sp>
        <p:nvSpPr>
          <p:cNvPr id="52" name="CuadroTexto 51">
            <a:extLst>
              <a:ext uri="{FF2B5EF4-FFF2-40B4-BE49-F238E27FC236}">
                <a16:creationId xmlns:a16="http://schemas.microsoft.com/office/drawing/2014/main" id="{39A5FBA2-2B3F-C143-8A00-E06876A24BDC}"/>
              </a:ext>
            </a:extLst>
          </p:cNvPr>
          <p:cNvSpPr txBox="1"/>
          <p:nvPr/>
        </p:nvSpPr>
        <p:spPr>
          <a:xfrm>
            <a:off x="828820" y="4853468"/>
            <a:ext cx="2805576" cy="400110"/>
          </a:xfrm>
          <a:prstGeom prst="rect">
            <a:avLst/>
          </a:prstGeom>
          <a:noFill/>
        </p:spPr>
        <p:txBody>
          <a:bodyPr wrap="none" rtlCol="0">
            <a:spAutoFit/>
          </a:bodyPr>
          <a:lstStyle/>
          <a:p>
            <a:pPr algn="l"/>
            <a:r>
              <a:rPr lang="es-GB" sz="2000" i="1" dirty="0">
                <a:solidFill>
                  <a:schemeClr val="accent5">
                    <a:lumMod val="50000"/>
                  </a:schemeClr>
                </a:solidFill>
              </a:rPr>
              <a:t>You (all) are going to</a:t>
            </a:r>
          </a:p>
        </p:txBody>
      </p:sp>
      <p:sp>
        <p:nvSpPr>
          <p:cNvPr id="53" name="CuadroTexto 52">
            <a:extLst>
              <a:ext uri="{FF2B5EF4-FFF2-40B4-BE49-F238E27FC236}">
                <a16:creationId xmlns:a16="http://schemas.microsoft.com/office/drawing/2014/main" id="{5C743E07-91D1-3249-BFFD-D88CBB589104}"/>
              </a:ext>
            </a:extLst>
          </p:cNvPr>
          <p:cNvSpPr txBox="1"/>
          <p:nvPr/>
        </p:nvSpPr>
        <p:spPr>
          <a:xfrm>
            <a:off x="802120" y="3921525"/>
            <a:ext cx="2206053" cy="400110"/>
          </a:xfrm>
          <a:prstGeom prst="rect">
            <a:avLst/>
          </a:prstGeom>
          <a:noFill/>
        </p:spPr>
        <p:txBody>
          <a:bodyPr wrap="none" rtlCol="0">
            <a:spAutoFit/>
          </a:bodyPr>
          <a:lstStyle/>
          <a:p>
            <a:pPr algn="l"/>
            <a:r>
              <a:rPr lang="es-GB" sz="2000" i="1" dirty="0">
                <a:solidFill>
                  <a:schemeClr val="accent5">
                    <a:lumMod val="50000"/>
                  </a:schemeClr>
                </a:solidFill>
              </a:rPr>
              <a:t>We are going to</a:t>
            </a:r>
          </a:p>
        </p:txBody>
      </p:sp>
      <p:sp>
        <p:nvSpPr>
          <p:cNvPr id="54" name="Rectángulo 53">
            <a:extLst>
              <a:ext uri="{FF2B5EF4-FFF2-40B4-BE49-F238E27FC236}">
                <a16:creationId xmlns:a16="http://schemas.microsoft.com/office/drawing/2014/main" id="{A77F497F-E73C-CF40-80E3-C874FB95C00F}"/>
              </a:ext>
            </a:extLst>
          </p:cNvPr>
          <p:cNvSpPr/>
          <p:nvPr/>
        </p:nvSpPr>
        <p:spPr>
          <a:xfrm>
            <a:off x="315765" y="3892661"/>
            <a:ext cx="449162" cy="4308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4</a:t>
            </a:r>
          </a:p>
        </p:txBody>
      </p:sp>
      <p:sp>
        <p:nvSpPr>
          <p:cNvPr id="55" name="Rectángulo 54">
            <a:extLst>
              <a:ext uri="{FF2B5EF4-FFF2-40B4-BE49-F238E27FC236}">
                <a16:creationId xmlns:a16="http://schemas.microsoft.com/office/drawing/2014/main" id="{DD0B66C8-90E4-4945-9C71-5095A2581DB9}"/>
              </a:ext>
            </a:extLst>
          </p:cNvPr>
          <p:cNvSpPr/>
          <p:nvPr/>
        </p:nvSpPr>
        <p:spPr>
          <a:xfrm>
            <a:off x="315765" y="4819985"/>
            <a:ext cx="449162" cy="4308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5</a:t>
            </a:r>
          </a:p>
        </p:txBody>
      </p:sp>
      <p:sp>
        <p:nvSpPr>
          <p:cNvPr id="56" name="Rectángulo 55">
            <a:extLst>
              <a:ext uri="{FF2B5EF4-FFF2-40B4-BE49-F238E27FC236}">
                <a16:creationId xmlns:a16="http://schemas.microsoft.com/office/drawing/2014/main" id="{5061ECAD-8356-404E-A51F-82C9ACC1B281}"/>
              </a:ext>
            </a:extLst>
          </p:cNvPr>
          <p:cNvSpPr/>
          <p:nvPr/>
        </p:nvSpPr>
        <p:spPr>
          <a:xfrm>
            <a:off x="315765" y="5747311"/>
            <a:ext cx="449162" cy="4308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6</a:t>
            </a:r>
          </a:p>
        </p:txBody>
      </p:sp>
      <p:sp>
        <p:nvSpPr>
          <p:cNvPr id="58" name="Rectángulo 57">
            <a:extLst>
              <a:ext uri="{FF2B5EF4-FFF2-40B4-BE49-F238E27FC236}">
                <a16:creationId xmlns:a16="http://schemas.microsoft.com/office/drawing/2014/main" id="{69724C13-A563-224E-96D7-2074B77F6A32}"/>
              </a:ext>
            </a:extLst>
          </p:cNvPr>
          <p:cNvSpPr/>
          <p:nvPr/>
        </p:nvSpPr>
        <p:spPr>
          <a:xfrm>
            <a:off x="3650866" y="3942847"/>
            <a:ext cx="449162" cy="4308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4</a:t>
            </a:r>
          </a:p>
        </p:txBody>
      </p:sp>
      <p:sp>
        <p:nvSpPr>
          <p:cNvPr id="59" name="Rectángulo 58">
            <a:extLst>
              <a:ext uri="{FF2B5EF4-FFF2-40B4-BE49-F238E27FC236}">
                <a16:creationId xmlns:a16="http://schemas.microsoft.com/office/drawing/2014/main" id="{B8F47163-72C7-0944-BBF3-9DBC3CF0B6EF}"/>
              </a:ext>
            </a:extLst>
          </p:cNvPr>
          <p:cNvSpPr/>
          <p:nvPr/>
        </p:nvSpPr>
        <p:spPr>
          <a:xfrm>
            <a:off x="3650866" y="4867065"/>
            <a:ext cx="449162" cy="4308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5</a:t>
            </a:r>
          </a:p>
        </p:txBody>
      </p:sp>
      <p:sp>
        <p:nvSpPr>
          <p:cNvPr id="60" name="Rectángulo 59">
            <a:extLst>
              <a:ext uri="{FF2B5EF4-FFF2-40B4-BE49-F238E27FC236}">
                <a16:creationId xmlns:a16="http://schemas.microsoft.com/office/drawing/2014/main" id="{E3BB4CD1-8BBA-F543-B086-6F9D35843A4B}"/>
              </a:ext>
            </a:extLst>
          </p:cNvPr>
          <p:cNvSpPr/>
          <p:nvPr/>
        </p:nvSpPr>
        <p:spPr>
          <a:xfrm>
            <a:off x="3684359" y="5791283"/>
            <a:ext cx="449162" cy="4308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6</a:t>
            </a:r>
          </a:p>
        </p:txBody>
      </p:sp>
      <p:sp>
        <p:nvSpPr>
          <p:cNvPr id="61" name="CuadroTexto 60">
            <a:extLst>
              <a:ext uri="{FF2B5EF4-FFF2-40B4-BE49-F238E27FC236}">
                <a16:creationId xmlns:a16="http://schemas.microsoft.com/office/drawing/2014/main" id="{6B9EAD36-46B7-734A-9AA7-F1F3A96B76DC}"/>
              </a:ext>
            </a:extLst>
          </p:cNvPr>
          <p:cNvSpPr txBox="1"/>
          <p:nvPr/>
        </p:nvSpPr>
        <p:spPr>
          <a:xfrm>
            <a:off x="4227110" y="4091390"/>
            <a:ext cx="2520763" cy="400110"/>
          </a:xfrm>
          <a:prstGeom prst="rect">
            <a:avLst/>
          </a:prstGeom>
          <a:noFill/>
        </p:spPr>
        <p:txBody>
          <a:bodyPr wrap="square" rtlCol="0">
            <a:spAutoFit/>
          </a:bodyPr>
          <a:lstStyle/>
          <a:p>
            <a:pPr algn="ctr"/>
            <a:r>
              <a:rPr lang="es-GB" sz="2000" i="1" dirty="0">
                <a:solidFill>
                  <a:schemeClr val="accent5">
                    <a:lumMod val="50000"/>
                  </a:schemeClr>
                </a:solidFill>
              </a:rPr>
              <a:t>[organise a plan]</a:t>
            </a:r>
          </a:p>
        </p:txBody>
      </p:sp>
      <p:sp>
        <p:nvSpPr>
          <p:cNvPr id="62" name="CuadroTexto 61">
            <a:extLst>
              <a:ext uri="{FF2B5EF4-FFF2-40B4-BE49-F238E27FC236}">
                <a16:creationId xmlns:a16="http://schemas.microsoft.com/office/drawing/2014/main" id="{6D246390-4D5A-9143-AD64-FB72F2ACDC69}"/>
              </a:ext>
            </a:extLst>
          </p:cNvPr>
          <p:cNvSpPr txBox="1"/>
          <p:nvPr/>
        </p:nvSpPr>
        <p:spPr>
          <a:xfrm>
            <a:off x="4101922" y="5965684"/>
            <a:ext cx="2654971" cy="400110"/>
          </a:xfrm>
          <a:prstGeom prst="rect">
            <a:avLst/>
          </a:prstGeom>
          <a:noFill/>
        </p:spPr>
        <p:txBody>
          <a:bodyPr wrap="square" rtlCol="0">
            <a:spAutoFit/>
          </a:bodyPr>
          <a:lstStyle/>
          <a:p>
            <a:pPr algn="ctr"/>
            <a:r>
              <a:rPr lang="es-GB" sz="2000" i="1" dirty="0">
                <a:solidFill>
                  <a:schemeClr val="accent5">
                    <a:lumMod val="50000"/>
                  </a:schemeClr>
                </a:solidFill>
              </a:rPr>
              <a:t>[prepare my things]</a:t>
            </a:r>
          </a:p>
        </p:txBody>
      </p:sp>
      <p:sp>
        <p:nvSpPr>
          <p:cNvPr id="63" name="Rectángulo 62">
            <a:extLst>
              <a:ext uri="{FF2B5EF4-FFF2-40B4-BE49-F238E27FC236}">
                <a16:creationId xmlns:a16="http://schemas.microsoft.com/office/drawing/2014/main" id="{19FC9B4D-A74F-CD42-BE5B-2162E041147E}"/>
              </a:ext>
            </a:extLst>
          </p:cNvPr>
          <p:cNvSpPr/>
          <p:nvPr/>
        </p:nvSpPr>
        <p:spPr>
          <a:xfrm>
            <a:off x="8987953" y="3892596"/>
            <a:ext cx="449162" cy="43088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4</a:t>
            </a:r>
          </a:p>
        </p:txBody>
      </p:sp>
      <p:sp>
        <p:nvSpPr>
          <p:cNvPr id="64" name="Rectángulo 63">
            <a:extLst>
              <a:ext uri="{FF2B5EF4-FFF2-40B4-BE49-F238E27FC236}">
                <a16:creationId xmlns:a16="http://schemas.microsoft.com/office/drawing/2014/main" id="{1F443AAF-41CC-7947-BA2B-0D8E4D170A7B}"/>
              </a:ext>
            </a:extLst>
          </p:cNvPr>
          <p:cNvSpPr/>
          <p:nvPr/>
        </p:nvSpPr>
        <p:spPr>
          <a:xfrm>
            <a:off x="8987953" y="4819786"/>
            <a:ext cx="449162" cy="43088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5</a:t>
            </a:r>
          </a:p>
        </p:txBody>
      </p:sp>
      <p:sp>
        <p:nvSpPr>
          <p:cNvPr id="65" name="Rectángulo 64">
            <a:extLst>
              <a:ext uri="{FF2B5EF4-FFF2-40B4-BE49-F238E27FC236}">
                <a16:creationId xmlns:a16="http://schemas.microsoft.com/office/drawing/2014/main" id="{D82805F9-71E5-3842-941F-11BD761BB13B}"/>
              </a:ext>
            </a:extLst>
          </p:cNvPr>
          <p:cNvSpPr/>
          <p:nvPr/>
        </p:nvSpPr>
        <p:spPr>
          <a:xfrm>
            <a:off x="8987953" y="5746974"/>
            <a:ext cx="449162" cy="43088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6</a:t>
            </a:r>
          </a:p>
        </p:txBody>
      </p:sp>
      <p:sp>
        <p:nvSpPr>
          <p:cNvPr id="66" name="CuadroTexto 65">
            <a:extLst>
              <a:ext uri="{FF2B5EF4-FFF2-40B4-BE49-F238E27FC236}">
                <a16:creationId xmlns:a16="http://schemas.microsoft.com/office/drawing/2014/main" id="{93AA2B60-1123-2B47-94C1-B7E76218809A}"/>
              </a:ext>
            </a:extLst>
          </p:cNvPr>
          <p:cNvSpPr txBox="1"/>
          <p:nvPr/>
        </p:nvSpPr>
        <p:spPr>
          <a:xfrm>
            <a:off x="9529561" y="5954139"/>
            <a:ext cx="2555397" cy="400110"/>
          </a:xfrm>
          <a:prstGeom prst="rect">
            <a:avLst/>
          </a:prstGeom>
          <a:noFill/>
        </p:spPr>
        <p:txBody>
          <a:bodyPr wrap="square" rtlCol="0">
            <a:spAutoFit/>
          </a:bodyPr>
          <a:lstStyle/>
          <a:p>
            <a:pPr algn="ctr"/>
            <a:r>
              <a:rPr lang="es-GB" sz="2000" i="1" dirty="0">
                <a:solidFill>
                  <a:schemeClr val="accent5">
                    <a:lumMod val="50000"/>
                  </a:schemeClr>
                </a:solidFill>
              </a:rPr>
              <a:t>[walk near the sea]</a:t>
            </a:r>
          </a:p>
        </p:txBody>
      </p:sp>
      <p:sp>
        <p:nvSpPr>
          <p:cNvPr id="67" name="CuadroTexto 66">
            <a:extLst>
              <a:ext uri="{FF2B5EF4-FFF2-40B4-BE49-F238E27FC236}">
                <a16:creationId xmlns:a16="http://schemas.microsoft.com/office/drawing/2014/main" id="{5F2FD773-9AA6-324D-9E18-8AF039460B9B}"/>
              </a:ext>
            </a:extLst>
          </p:cNvPr>
          <p:cNvSpPr txBox="1"/>
          <p:nvPr/>
        </p:nvSpPr>
        <p:spPr>
          <a:xfrm>
            <a:off x="9664665" y="4177595"/>
            <a:ext cx="2285188" cy="400110"/>
          </a:xfrm>
          <a:prstGeom prst="rect">
            <a:avLst/>
          </a:prstGeom>
          <a:noFill/>
        </p:spPr>
        <p:txBody>
          <a:bodyPr wrap="square" rtlCol="0">
            <a:spAutoFit/>
          </a:bodyPr>
          <a:lstStyle/>
          <a:p>
            <a:pPr algn="ctr"/>
            <a:r>
              <a:rPr lang="es-GB" sz="2000" i="1" dirty="0">
                <a:solidFill>
                  <a:schemeClr val="accent5">
                    <a:lumMod val="50000"/>
                  </a:schemeClr>
                </a:solidFill>
              </a:rPr>
              <a:t>[rest all day]</a:t>
            </a:r>
          </a:p>
        </p:txBody>
      </p:sp>
      <p:sp>
        <p:nvSpPr>
          <p:cNvPr id="68" name="CuadroTexto 67">
            <a:extLst>
              <a:ext uri="{FF2B5EF4-FFF2-40B4-BE49-F238E27FC236}">
                <a16:creationId xmlns:a16="http://schemas.microsoft.com/office/drawing/2014/main" id="{692FB3D8-26DB-3D43-BBED-43189D77D026}"/>
              </a:ext>
            </a:extLst>
          </p:cNvPr>
          <p:cNvSpPr txBox="1"/>
          <p:nvPr/>
        </p:nvSpPr>
        <p:spPr>
          <a:xfrm>
            <a:off x="9437115" y="4949107"/>
            <a:ext cx="2726684" cy="707886"/>
          </a:xfrm>
          <a:prstGeom prst="rect">
            <a:avLst/>
          </a:prstGeom>
          <a:noFill/>
        </p:spPr>
        <p:txBody>
          <a:bodyPr wrap="square" rtlCol="0">
            <a:spAutoFit/>
          </a:bodyPr>
          <a:lstStyle/>
          <a:p>
            <a:pPr algn="ctr"/>
            <a:r>
              <a:rPr lang="es-GB" sz="2000" i="1" dirty="0">
                <a:solidFill>
                  <a:schemeClr val="accent5">
                    <a:lumMod val="50000"/>
                  </a:schemeClr>
                </a:solidFill>
              </a:rPr>
              <a:t>[go out with my friends]</a:t>
            </a:r>
          </a:p>
        </p:txBody>
      </p:sp>
      <p:sp>
        <p:nvSpPr>
          <p:cNvPr id="50" name="CuadroTexto 49">
            <a:extLst>
              <a:ext uri="{FF2B5EF4-FFF2-40B4-BE49-F238E27FC236}">
                <a16:creationId xmlns:a16="http://schemas.microsoft.com/office/drawing/2014/main" id="{21A239A5-83B0-A540-9C2C-96E4D0537193}"/>
              </a:ext>
            </a:extLst>
          </p:cNvPr>
          <p:cNvSpPr txBox="1"/>
          <p:nvPr/>
        </p:nvSpPr>
        <p:spPr>
          <a:xfrm>
            <a:off x="4148673" y="5028537"/>
            <a:ext cx="2520763" cy="400110"/>
          </a:xfrm>
          <a:prstGeom prst="rect">
            <a:avLst/>
          </a:prstGeom>
          <a:noFill/>
        </p:spPr>
        <p:txBody>
          <a:bodyPr wrap="square" rtlCol="0">
            <a:spAutoFit/>
          </a:bodyPr>
          <a:lstStyle/>
          <a:p>
            <a:pPr algn="ctr"/>
            <a:r>
              <a:rPr lang="es-GB" sz="2000" i="1" dirty="0">
                <a:solidFill>
                  <a:schemeClr val="accent5">
                    <a:lumMod val="50000"/>
                  </a:schemeClr>
                </a:solidFill>
              </a:rPr>
              <a:t>[buy a bike]</a:t>
            </a:r>
          </a:p>
        </p:txBody>
      </p:sp>
      <p:pic>
        <p:nvPicPr>
          <p:cNvPr id="3" name="Imagen 2">
            <a:extLst>
              <a:ext uri="{FF2B5EF4-FFF2-40B4-BE49-F238E27FC236}">
                <a16:creationId xmlns:a16="http://schemas.microsoft.com/office/drawing/2014/main" id="{D6187097-A1D3-FD4E-8F1B-2890EF56B8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1152" y="692854"/>
            <a:ext cx="1055563" cy="584371"/>
          </a:xfrm>
          <a:prstGeom prst="rect">
            <a:avLst/>
          </a:prstGeom>
        </p:spPr>
      </p:pic>
      <p:pic>
        <p:nvPicPr>
          <p:cNvPr id="4" name="Imagen 3">
            <a:extLst>
              <a:ext uri="{FF2B5EF4-FFF2-40B4-BE49-F238E27FC236}">
                <a16:creationId xmlns:a16="http://schemas.microsoft.com/office/drawing/2014/main" id="{F60CA982-2A51-7845-9009-6F7ACEC68E16}"/>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0308" y="1455591"/>
            <a:ext cx="909655" cy="909655"/>
          </a:xfrm>
          <a:prstGeom prst="rect">
            <a:avLst/>
          </a:prstGeom>
        </p:spPr>
      </p:pic>
      <p:pic>
        <p:nvPicPr>
          <p:cNvPr id="6" name="Imagen 5">
            <a:extLst>
              <a:ext uri="{FF2B5EF4-FFF2-40B4-BE49-F238E27FC236}">
                <a16:creationId xmlns:a16="http://schemas.microsoft.com/office/drawing/2014/main" id="{DAA10DBE-E75E-9944-8D7E-039CB5996C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805" b="23437"/>
          <a:stretch/>
        </p:blipFill>
        <p:spPr>
          <a:xfrm>
            <a:off x="5004724" y="3589715"/>
            <a:ext cx="906275" cy="524623"/>
          </a:xfrm>
          <a:prstGeom prst="rect">
            <a:avLst/>
          </a:prstGeom>
        </p:spPr>
      </p:pic>
      <p:pic>
        <p:nvPicPr>
          <p:cNvPr id="7" name="Imagen 6">
            <a:extLst>
              <a:ext uri="{FF2B5EF4-FFF2-40B4-BE49-F238E27FC236}">
                <a16:creationId xmlns:a16="http://schemas.microsoft.com/office/drawing/2014/main" id="{7B64BEE9-E4CF-B745-B041-3E43F3C555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74945" y="4522183"/>
            <a:ext cx="908927" cy="532683"/>
          </a:xfrm>
          <a:prstGeom prst="rect">
            <a:avLst/>
          </a:prstGeom>
        </p:spPr>
      </p:pic>
      <p:pic>
        <p:nvPicPr>
          <p:cNvPr id="8" name="Imagen 7">
            <a:extLst>
              <a:ext uri="{FF2B5EF4-FFF2-40B4-BE49-F238E27FC236}">
                <a16:creationId xmlns:a16="http://schemas.microsoft.com/office/drawing/2014/main" id="{083359CE-1490-D14B-8188-BE3CDC5C4A01}"/>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12534"/>
          <a:stretch/>
        </p:blipFill>
        <p:spPr>
          <a:xfrm>
            <a:off x="4888568" y="5355117"/>
            <a:ext cx="1079012" cy="682468"/>
          </a:xfrm>
          <a:prstGeom prst="rect">
            <a:avLst/>
          </a:prstGeom>
        </p:spPr>
      </p:pic>
      <p:pic>
        <p:nvPicPr>
          <p:cNvPr id="9" name="Imagen 8">
            <a:extLst>
              <a:ext uri="{FF2B5EF4-FFF2-40B4-BE49-F238E27FC236}">
                <a16:creationId xmlns:a16="http://schemas.microsoft.com/office/drawing/2014/main" id="{1290347F-A8F2-4448-ADEF-687DF95C5A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3709" y="2570964"/>
            <a:ext cx="784681" cy="784681"/>
          </a:xfrm>
          <a:prstGeom prst="rect">
            <a:avLst/>
          </a:prstGeom>
        </p:spPr>
      </p:pic>
      <p:pic>
        <p:nvPicPr>
          <p:cNvPr id="10" name="Imagen 9">
            <a:extLst>
              <a:ext uri="{FF2B5EF4-FFF2-40B4-BE49-F238E27FC236}">
                <a16:creationId xmlns:a16="http://schemas.microsoft.com/office/drawing/2014/main" id="{9276133B-050C-7944-9809-BC20C3E518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8979" y="715875"/>
            <a:ext cx="793525" cy="605476"/>
          </a:xfrm>
          <a:prstGeom prst="rect">
            <a:avLst/>
          </a:prstGeom>
        </p:spPr>
      </p:pic>
      <p:pic>
        <p:nvPicPr>
          <p:cNvPr id="13" name="Imagen 12">
            <a:extLst>
              <a:ext uri="{FF2B5EF4-FFF2-40B4-BE49-F238E27FC236}">
                <a16:creationId xmlns:a16="http://schemas.microsoft.com/office/drawing/2014/main" id="{79C2F331-3F2B-C84D-B5C1-9EC30337BA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39916" y="1622471"/>
            <a:ext cx="671650" cy="678295"/>
          </a:xfrm>
          <a:prstGeom prst="rect">
            <a:avLst/>
          </a:prstGeom>
        </p:spPr>
      </p:pic>
      <p:pic>
        <p:nvPicPr>
          <p:cNvPr id="14" name="Imagen 13">
            <a:extLst>
              <a:ext uri="{FF2B5EF4-FFF2-40B4-BE49-F238E27FC236}">
                <a16:creationId xmlns:a16="http://schemas.microsoft.com/office/drawing/2014/main" id="{1002F36B-14A4-484F-A6C7-ABD6AB8021C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27885"/>
          <a:stretch/>
        </p:blipFill>
        <p:spPr>
          <a:xfrm>
            <a:off x="10322565" y="2624093"/>
            <a:ext cx="925969" cy="607658"/>
          </a:xfrm>
          <a:prstGeom prst="rect">
            <a:avLst/>
          </a:prstGeom>
        </p:spPr>
      </p:pic>
      <p:pic>
        <p:nvPicPr>
          <p:cNvPr id="15" name="Imagen 14">
            <a:extLst>
              <a:ext uri="{FF2B5EF4-FFF2-40B4-BE49-F238E27FC236}">
                <a16:creationId xmlns:a16="http://schemas.microsoft.com/office/drawing/2014/main" id="{5C723561-6341-5B4C-BFCA-71E195406B6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468050" y="3774775"/>
            <a:ext cx="710583" cy="471305"/>
          </a:xfrm>
          <a:prstGeom prst="rect">
            <a:avLst/>
          </a:prstGeom>
        </p:spPr>
      </p:pic>
      <p:pic>
        <p:nvPicPr>
          <p:cNvPr id="16" name="Imagen 15">
            <a:extLst>
              <a:ext uri="{FF2B5EF4-FFF2-40B4-BE49-F238E27FC236}">
                <a16:creationId xmlns:a16="http://schemas.microsoft.com/office/drawing/2014/main" id="{AA4DE207-3B88-8640-A480-BAD8684AE03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36963"/>
          <a:stretch/>
        </p:blipFill>
        <p:spPr>
          <a:xfrm>
            <a:off x="10368120" y="4487609"/>
            <a:ext cx="1015242" cy="553068"/>
          </a:xfrm>
          <a:prstGeom prst="rect">
            <a:avLst/>
          </a:prstGeom>
        </p:spPr>
      </p:pic>
      <p:pic>
        <p:nvPicPr>
          <p:cNvPr id="17" name="Imagen 16">
            <a:extLst>
              <a:ext uri="{FF2B5EF4-FFF2-40B4-BE49-F238E27FC236}">
                <a16:creationId xmlns:a16="http://schemas.microsoft.com/office/drawing/2014/main" id="{55BD9142-CF58-534E-B0C7-A4C3C34BB98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t="8029" b="19126"/>
          <a:stretch/>
        </p:blipFill>
        <p:spPr>
          <a:xfrm>
            <a:off x="10427678" y="5576806"/>
            <a:ext cx="896125" cy="460779"/>
          </a:xfrm>
          <a:prstGeom prst="rect">
            <a:avLst/>
          </a:prstGeom>
        </p:spPr>
      </p:pic>
      <p:sp>
        <p:nvSpPr>
          <p:cNvPr id="47" name="CuadroTexto 46">
            <a:extLst>
              <a:ext uri="{FF2B5EF4-FFF2-40B4-BE49-F238E27FC236}">
                <a16:creationId xmlns:a16="http://schemas.microsoft.com/office/drawing/2014/main" id="{5AF2E53C-B1D5-2C48-BC8F-0939C70EA4F4}"/>
              </a:ext>
            </a:extLst>
          </p:cNvPr>
          <p:cNvSpPr txBox="1"/>
          <p:nvPr/>
        </p:nvSpPr>
        <p:spPr>
          <a:xfrm>
            <a:off x="9664665" y="3078161"/>
            <a:ext cx="2520762" cy="707886"/>
          </a:xfrm>
          <a:prstGeom prst="rect">
            <a:avLst/>
          </a:prstGeom>
          <a:noFill/>
        </p:spPr>
        <p:txBody>
          <a:bodyPr wrap="square" rtlCol="0">
            <a:spAutoFit/>
          </a:bodyPr>
          <a:lstStyle/>
          <a:p>
            <a:pPr algn="ctr"/>
            <a:r>
              <a:rPr lang="es-GB" sz="2000" i="1" dirty="0">
                <a:solidFill>
                  <a:schemeClr val="accent5">
                    <a:lumMod val="50000"/>
                  </a:schemeClr>
                </a:solidFill>
                <a:highlight>
                  <a:srgbClr val="FEFAFF"/>
                </a:highlight>
              </a:rPr>
              <a:t>[spend time with my grandparents]</a:t>
            </a:r>
          </a:p>
        </p:txBody>
      </p:sp>
    </p:spTree>
    <p:extLst>
      <p:ext uri="{BB962C8B-B14F-4D97-AF65-F5344CB8AC3E}">
        <p14:creationId xmlns:p14="http://schemas.microsoft.com/office/powerpoint/2010/main" val="396708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2" grpId="0"/>
      <p:bldP spid="33" grpId="0" animBg="1"/>
      <p:bldP spid="34" grpId="0" animBg="1"/>
      <p:bldP spid="35" grpId="0" animBg="1"/>
      <p:bldP spid="36" grpId="0"/>
      <p:bldP spid="37" grpId="0" animBg="1"/>
      <p:bldP spid="38" grpId="0" animBg="1"/>
      <p:bldP spid="39" grpId="0" animBg="1"/>
      <p:bldP spid="40" grpId="0"/>
      <p:bldP spid="41" grpId="0"/>
      <p:bldP spid="42" grpId="0" animBg="1"/>
      <p:bldP spid="43" grpId="0" animBg="1"/>
      <p:bldP spid="44" grpId="0" animBg="1"/>
      <p:bldP spid="45" grpId="0"/>
      <p:bldP spid="46" grpId="0"/>
      <p:bldP spid="48" grpId="0" animBg="1"/>
      <p:bldP spid="49" grpId="0" animBg="1"/>
      <p:bldP spid="51" grpId="0"/>
      <p:bldP spid="52" grpId="0"/>
      <p:bldP spid="53" grpId="0"/>
      <p:bldP spid="54" grpId="0" animBg="1"/>
      <p:bldP spid="55" grpId="0" animBg="1"/>
      <p:bldP spid="56" grpId="0" animBg="1"/>
      <p:bldP spid="58" grpId="0" animBg="1"/>
      <p:bldP spid="59" grpId="0" animBg="1"/>
      <p:bldP spid="60" grpId="0" animBg="1"/>
      <p:bldP spid="61" grpId="0"/>
      <p:bldP spid="62" grpId="0"/>
      <p:bldP spid="63" grpId="0" animBg="1"/>
      <p:bldP spid="64" grpId="0" animBg="1"/>
      <p:bldP spid="65" grpId="0" animBg="1"/>
      <p:bldP spid="66" grpId="0"/>
      <p:bldP spid="67" grpId="0"/>
      <p:bldP spid="68" grpId="0"/>
      <p:bldP spid="50" grpId="0"/>
      <p:bldP spid="4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0" descr="Una muñeca de juguete&#10;&#10;Descripción generada automáticamente con confianza baja">
            <a:extLst>
              <a:ext uri="{FF2B5EF4-FFF2-40B4-BE49-F238E27FC236}">
                <a16:creationId xmlns:a16="http://schemas.microsoft.com/office/drawing/2014/main" id="{43991374-975A-1349-8473-B561173BF4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150" r="50209"/>
          <a:stretch/>
        </p:blipFill>
        <p:spPr>
          <a:xfrm>
            <a:off x="-62285" y="1846959"/>
            <a:ext cx="1694873" cy="2723447"/>
          </a:xfrm>
          <a:prstGeom prst="rect">
            <a:avLst/>
          </a:prstGeom>
        </p:spPr>
      </p:pic>
      <p:pic>
        <p:nvPicPr>
          <p:cNvPr id="1026" name="Picture 2" descr="Sun, Sunny, Weather, Sunshine, Yellow, Forecast">
            <a:extLst>
              <a:ext uri="{FF2B5EF4-FFF2-40B4-BE49-F238E27FC236}">
                <a16:creationId xmlns:a16="http://schemas.microsoft.com/office/drawing/2014/main" id="{8F20783D-F149-5B45-8277-AE04AC98FF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128" y="-101646"/>
            <a:ext cx="1935073" cy="19486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620E9C0-C451-A749-90D8-1EA66A2E3FE5}"/>
              </a:ext>
            </a:extLst>
          </p:cNvPr>
          <p:cNvSpPr/>
          <p:nvPr/>
        </p:nvSpPr>
        <p:spPr>
          <a:xfrm>
            <a:off x="2046922" y="-6548"/>
            <a:ext cx="4889291" cy="1631216"/>
          </a:xfrm>
          <a:prstGeom prst="rect">
            <a:avLst/>
          </a:prstGeom>
        </p:spPr>
        <p:txBody>
          <a:bodyPr wrap="square">
            <a:spAutoFit/>
          </a:bodyPr>
          <a:lstStyle/>
          <a:p>
            <a:pPr lvl="0" algn="ctr">
              <a:defRPr/>
            </a:pPr>
            <a:r>
              <a:rPr lang="es-GB" sz="5000" b="1" dirty="0">
                <a:solidFill>
                  <a:srgbClr val="002060"/>
                </a:solidFill>
              </a:rPr>
              <a:t>¡Felices </a:t>
            </a:r>
            <a:r>
              <a:rPr lang="en-GB" sz="5000" b="1" dirty="0" err="1">
                <a:solidFill>
                  <a:srgbClr val="002060"/>
                </a:solidFill>
              </a:rPr>
              <a:t>vacaciones</a:t>
            </a:r>
            <a:r>
              <a:rPr lang="es-GB" sz="5000" b="1" dirty="0">
                <a:solidFill>
                  <a:srgbClr val="002060"/>
                </a:solidFill>
              </a:rPr>
              <a:t>!</a:t>
            </a:r>
            <a:endParaRPr lang="en-GB" sz="5000" b="1" dirty="0">
              <a:solidFill>
                <a:srgbClr val="002060"/>
              </a:solidFill>
            </a:endParaRPr>
          </a:p>
        </p:txBody>
      </p:sp>
      <p:pic>
        <p:nvPicPr>
          <p:cNvPr id="1028" name="Picture 4" descr="Moai, Easter Island, Rapa Nui, Ancestral, Ancestors">
            <a:extLst>
              <a:ext uri="{FF2B5EF4-FFF2-40B4-BE49-F238E27FC236}">
                <a16:creationId xmlns:a16="http://schemas.microsoft.com/office/drawing/2014/main" id="{CD196116-4C3F-5347-B77B-652DA5ABF4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458662">
            <a:off x="5143277" y="4741408"/>
            <a:ext cx="2174897" cy="14499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Miami, Aerial, Beach, Florida, Travel, Tourism, Home">
            <a:extLst>
              <a:ext uri="{FF2B5EF4-FFF2-40B4-BE49-F238E27FC236}">
                <a16:creationId xmlns:a16="http://schemas.microsoft.com/office/drawing/2014/main" id="{622CD573-02A6-0245-9D2D-C7B071682EA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422339">
            <a:off x="4033845" y="3294194"/>
            <a:ext cx="2083434" cy="1388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EE721D17-FB0F-2346-B066-CB2A12F066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22874" y="3342944"/>
            <a:ext cx="1952830" cy="1310115"/>
          </a:xfrm>
          <a:prstGeom prst="rect">
            <a:avLst/>
          </a:prstGeom>
          <a:ln>
            <a:solidFill>
              <a:schemeClr val="tx1"/>
            </a:solidFill>
          </a:ln>
        </p:spPr>
      </p:pic>
      <p:pic>
        <p:nvPicPr>
          <p:cNvPr id="24" name="Picture 4" descr="File:Metrocable and Comuna 1 in Medellín 01.jpg">
            <a:extLst>
              <a:ext uri="{FF2B5EF4-FFF2-40B4-BE49-F238E27FC236}">
                <a16:creationId xmlns:a16="http://schemas.microsoft.com/office/drawing/2014/main" id="{A5652628-BD80-B44B-9328-89A06E1307C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853478">
            <a:off x="2971795" y="4702617"/>
            <a:ext cx="2080355" cy="13834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descr="A couple people hiking in the desert&#10;&#10;Description automatically generated with low confidence">
            <a:extLst>
              <a:ext uri="{FF2B5EF4-FFF2-40B4-BE49-F238E27FC236}">
                <a16:creationId xmlns:a16="http://schemas.microsoft.com/office/drawing/2014/main" id="{1AC188F9-6263-A949-93B8-7BE252EB1A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01677">
            <a:off x="1728762" y="3645112"/>
            <a:ext cx="2043044" cy="1367952"/>
          </a:xfrm>
          <a:prstGeom prst="rect">
            <a:avLst/>
          </a:prstGeom>
          <a:ln w="28575">
            <a:solidFill>
              <a:schemeClr val="tx1"/>
            </a:solidFill>
          </a:ln>
        </p:spPr>
      </p:pic>
      <p:pic>
        <p:nvPicPr>
          <p:cNvPr id="1034" name="Picture 10" descr="Architecture, Travel, City, Street, Tourism, Cuba">
            <a:extLst>
              <a:ext uri="{FF2B5EF4-FFF2-40B4-BE49-F238E27FC236}">
                <a16:creationId xmlns:a16="http://schemas.microsoft.com/office/drawing/2014/main" id="{3ADC7492-E46B-3F4A-A008-BF7E76745F7A}"/>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5921" r="19828" b="711"/>
          <a:stretch/>
        </p:blipFill>
        <p:spPr bwMode="auto">
          <a:xfrm>
            <a:off x="395167" y="4860034"/>
            <a:ext cx="2418962" cy="1250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descr="Guggenheim, Museums, Bilbao, Modernism">
            <a:extLst>
              <a:ext uri="{FF2B5EF4-FFF2-40B4-BE49-F238E27FC236}">
                <a16:creationId xmlns:a16="http://schemas.microsoft.com/office/drawing/2014/main" id="{6B7DA646-8A72-2448-9E2F-0716D6217AB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21074292">
            <a:off x="7856938" y="3220115"/>
            <a:ext cx="1989999" cy="132666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25" name="Group 8">
            <a:extLst>
              <a:ext uri="{FF2B5EF4-FFF2-40B4-BE49-F238E27FC236}">
                <a16:creationId xmlns:a16="http://schemas.microsoft.com/office/drawing/2014/main" id="{F79A3C68-F5AB-5C4A-BA14-918B5AB8B4F3}"/>
              </a:ext>
            </a:extLst>
          </p:cNvPr>
          <p:cNvGrpSpPr/>
          <p:nvPr/>
        </p:nvGrpSpPr>
        <p:grpSpPr>
          <a:xfrm rot="20974367">
            <a:off x="6932493" y="4704445"/>
            <a:ext cx="2236049" cy="1434607"/>
            <a:chOff x="9724171" y="4825630"/>
            <a:chExt cx="2236049" cy="1434607"/>
          </a:xfrm>
        </p:grpSpPr>
        <p:pic>
          <p:nvPicPr>
            <p:cNvPr id="26" name="Picture 6" descr="Camino Santiago, Path, Milestone, Follow, Indication">
              <a:extLst>
                <a:ext uri="{FF2B5EF4-FFF2-40B4-BE49-F238E27FC236}">
                  <a16:creationId xmlns:a16="http://schemas.microsoft.com/office/drawing/2014/main" id="{5D76B542-1537-A841-8932-BAC5A0D8211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724171" y="4831762"/>
              <a:ext cx="1181245" cy="14284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A4C9FE8E-495E-EC49-BE28-4FE023020186}"/>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888864" y="4825630"/>
              <a:ext cx="1071356" cy="142847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6">
              <a:extLst>
                <a:ext uri="{FF2B5EF4-FFF2-40B4-BE49-F238E27FC236}">
                  <a16:creationId xmlns:a16="http://schemas.microsoft.com/office/drawing/2014/main" id="{5712B942-F49A-A14D-ACCC-93D6A688B96A}"/>
                </a:ext>
              </a:extLst>
            </p:cNvPr>
            <p:cNvSpPr/>
            <p:nvPr/>
          </p:nvSpPr>
          <p:spPr>
            <a:xfrm>
              <a:off x="9724171" y="4825630"/>
              <a:ext cx="2236049" cy="14284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uadroTexto 4">
            <a:extLst>
              <a:ext uri="{FF2B5EF4-FFF2-40B4-BE49-F238E27FC236}">
                <a16:creationId xmlns:a16="http://schemas.microsoft.com/office/drawing/2014/main" id="{0BF98125-8E3A-C14D-9F45-194F1FFC2D4C}"/>
              </a:ext>
            </a:extLst>
          </p:cNvPr>
          <p:cNvSpPr txBox="1"/>
          <p:nvPr/>
        </p:nvSpPr>
        <p:spPr>
          <a:xfrm>
            <a:off x="50344" y="5738269"/>
            <a:ext cx="327334" cy="400110"/>
          </a:xfrm>
          <a:prstGeom prst="rect">
            <a:avLst/>
          </a:prstGeom>
          <a:solidFill>
            <a:schemeClr val="accent6">
              <a:lumMod val="20000"/>
              <a:lumOff val="80000"/>
            </a:schemeClr>
          </a:solidFill>
        </p:spPr>
        <p:txBody>
          <a:bodyPr wrap="none" rtlCol="0">
            <a:spAutoFit/>
          </a:bodyPr>
          <a:lstStyle/>
          <a:p>
            <a:pPr algn="l"/>
            <a:r>
              <a:rPr lang="es-GB" sz="2000" dirty="0">
                <a:solidFill>
                  <a:schemeClr val="accent5">
                    <a:lumMod val="50000"/>
                  </a:schemeClr>
                </a:solidFill>
              </a:rPr>
              <a:t>1</a:t>
            </a:r>
          </a:p>
        </p:txBody>
      </p:sp>
      <p:sp>
        <p:nvSpPr>
          <p:cNvPr id="31" name="CuadroTexto 30">
            <a:extLst>
              <a:ext uri="{FF2B5EF4-FFF2-40B4-BE49-F238E27FC236}">
                <a16:creationId xmlns:a16="http://schemas.microsoft.com/office/drawing/2014/main" id="{B2EB5BD1-CC8B-6142-8129-2F6A7283D012}"/>
              </a:ext>
            </a:extLst>
          </p:cNvPr>
          <p:cNvSpPr txBox="1"/>
          <p:nvPr/>
        </p:nvSpPr>
        <p:spPr>
          <a:xfrm>
            <a:off x="1337380" y="4282956"/>
            <a:ext cx="327334" cy="400110"/>
          </a:xfrm>
          <a:prstGeom prst="rect">
            <a:avLst/>
          </a:prstGeom>
          <a:solidFill>
            <a:schemeClr val="accent6">
              <a:lumMod val="20000"/>
              <a:lumOff val="80000"/>
            </a:schemeClr>
          </a:solidFill>
        </p:spPr>
        <p:txBody>
          <a:bodyPr wrap="none" rtlCol="0">
            <a:spAutoFit/>
          </a:bodyPr>
          <a:lstStyle/>
          <a:p>
            <a:pPr algn="l"/>
            <a:r>
              <a:rPr lang="es-GB" sz="2000" dirty="0">
                <a:solidFill>
                  <a:schemeClr val="accent5">
                    <a:lumMod val="50000"/>
                  </a:schemeClr>
                </a:solidFill>
              </a:rPr>
              <a:t>2</a:t>
            </a:r>
          </a:p>
        </p:txBody>
      </p:sp>
      <p:sp>
        <p:nvSpPr>
          <p:cNvPr id="34" name="CuadroTexto 33">
            <a:extLst>
              <a:ext uri="{FF2B5EF4-FFF2-40B4-BE49-F238E27FC236}">
                <a16:creationId xmlns:a16="http://schemas.microsoft.com/office/drawing/2014/main" id="{627E24C2-1918-254D-880C-E3D85AF2A05A}"/>
              </a:ext>
            </a:extLst>
          </p:cNvPr>
          <p:cNvSpPr txBox="1"/>
          <p:nvPr/>
        </p:nvSpPr>
        <p:spPr>
          <a:xfrm>
            <a:off x="2806418" y="5798829"/>
            <a:ext cx="327334" cy="400110"/>
          </a:xfrm>
          <a:prstGeom prst="rect">
            <a:avLst/>
          </a:prstGeom>
          <a:solidFill>
            <a:schemeClr val="accent6">
              <a:lumMod val="20000"/>
              <a:lumOff val="80000"/>
            </a:schemeClr>
          </a:solidFill>
        </p:spPr>
        <p:txBody>
          <a:bodyPr wrap="none" rtlCol="0">
            <a:spAutoFit/>
          </a:bodyPr>
          <a:lstStyle/>
          <a:p>
            <a:pPr algn="l"/>
            <a:r>
              <a:rPr lang="es-GB" sz="2000" dirty="0">
                <a:solidFill>
                  <a:schemeClr val="accent5">
                    <a:lumMod val="50000"/>
                  </a:schemeClr>
                </a:solidFill>
              </a:rPr>
              <a:t>3</a:t>
            </a:r>
          </a:p>
        </p:txBody>
      </p:sp>
      <p:sp>
        <p:nvSpPr>
          <p:cNvPr id="35" name="CuadroTexto 34">
            <a:extLst>
              <a:ext uri="{FF2B5EF4-FFF2-40B4-BE49-F238E27FC236}">
                <a16:creationId xmlns:a16="http://schemas.microsoft.com/office/drawing/2014/main" id="{2AFA2513-637F-F146-A75E-36D079C6A402}"/>
              </a:ext>
            </a:extLst>
          </p:cNvPr>
          <p:cNvSpPr txBox="1"/>
          <p:nvPr/>
        </p:nvSpPr>
        <p:spPr>
          <a:xfrm>
            <a:off x="3812767" y="4209118"/>
            <a:ext cx="327334" cy="400110"/>
          </a:xfrm>
          <a:prstGeom prst="rect">
            <a:avLst/>
          </a:prstGeom>
          <a:solidFill>
            <a:schemeClr val="accent6">
              <a:lumMod val="20000"/>
              <a:lumOff val="80000"/>
            </a:schemeClr>
          </a:solidFill>
        </p:spPr>
        <p:txBody>
          <a:bodyPr wrap="none" rtlCol="0">
            <a:spAutoFit/>
          </a:bodyPr>
          <a:lstStyle/>
          <a:p>
            <a:pPr algn="l"/>
            <a:r>
              <a:rPr lang="es-GB" sz="2000" dirty="0">
                <a:solidFill>
                  <a:schemeClr val="accent5">
                    <a:lumMod val="50000"/>
                  </a:schemeClr>
                </a:solidFill>
              </a:rPr>
              <a:t>4</a:t>
            </a:r>
          </a:p>
        </p:txBody>
      </p:sp>
      <p:sp>
        <p:nvSpPr>
          <p:cNvPr id="39" name="CuadroTexto 38">
            <a:extLst>
              <a:ext uri="{FF2B5EF4-FFF2-40B4-BE49-F238E27FC236}">
                <a16:creationId xmlns:a16="http://schemas.microsoft.com/office/drawing/2014/main" id="{5E6B0920-C5A2-E949-B9A1-62BAD9FE3D22}"/>
              </a:ext>
            </a:extLst>
          </p:cNvPr>
          <p:cNvSpPr txBox="1"/>
          <p:nvPr/>
        </p:nvSpPr>
        <p:spPr>
          <a:xfrm>
            <a:off x="4994652" y="5705701"/>
            <a:ext cx="327334" cy="400110"/>
          </a:xfrm>
          <a:prstGeom prst="rect">
            <a:avLst/>
          </a:prstGeom>
          <a:solidFill>
            <a:schemeClr val="accent6">
              <a:lumMod val="20000"/>
              <a:lumOff val="80000"/>
            </a:schemeClr>
          </a:solidFill>
        </p:spPr>
        <p:txBody>
          <a:bodyPr wrap="none" rtlCol="0">
            <a:spAutoFit/>
          </a:bodyPr>
          <a:lstStyle/>
          <a:p>
            <a:pPr algn="l"/>
            <a:r>
              <a:rPr lang="es-GB" sz="2000" dirty="0">
                <a:solidFill>
                  <a:schemeClr val="accent5">
                    <a:lumMod val="50000"/>
                  </a:schemeClr>
                </a:solidFill>
              </a:rPr>
              <a:t>5</a:t>
            </a:r>
          </a:p>
        </p:txBody>
      </p:sp>
      <p:sp>
        <p:nvSpPr>
          <p:cNvPr id="41" name="CuadroTexto 40">
            <a:extLst>
              <a:ext uri="{FF2B5EF4-FFF2-40B4-BE49-F238E27FC236}">
                <a16:creationId xmlns:a16="http://schemas.microsoft.com/office/drawing/2014/main" id="{553060DD-EB76-0C4A-9AB5-107E9B50D313}"/>
              </a:ext>
            </a:extLst>
          </p:cNvPr>
          <p:cNvSpPr txBox="1"/>
          <p:nvPr/>
        </p:nvSpPr>
        <p:spPr>
          <a:xfrm>
            <a:off x="5876170" y="4210913"/>
            <a:ext cx="327334" cy="400110"/>
          </a:xfrm>
          <a:prstGeom prst="rect">
            <a:avLst/>
          </a:prstGeom>
          <a:solidFill>
            <a:schemeClr val="accent6">
              <a:lumMod val="20000"/>
              <a:lumOff val="80000"/>
            </a:schemeClr>
          </a:solidFill>
        </p:spPr>
        <p:txBody>
          <a:bodyPr wrap="none" rtlCol="0">
            <a:spAutoFit/>
          </a:bodyPr>
          <a:lstStyle/>
          <a:p>
            <a:pPr algn="l"/>
            <a:r>
              <a:rPr lang="es-GB" sz="2000" dirty="0">
                <a:solidFill>
                  <a:schemeClr val="accent5">
                    <a:lumMod val="50000"/>
                  </a:schemeClr>
                </a:solidFill>
              </a:rPr>
              <a:t>6</a:t>
            </a:r>
          </a:p>
        </p:txBody>
      </p:sp>
      <p:sp>
        <p:nvSpPr>
          <p:cNvPr id="42" name="CuadroTexto 41">
            <a:extLst>
              <a:ext uri="{FF2B5EF4-FFF2-40B4-BE49-F238E27FC236}">
                <a16:creationId xmlns:a16="http://schemas.microsoft.com/office/drawing/2014/main" id="{CD57091E-7727-9145-829B-6461FF4F285C}"/>
              </a:ext>
            </a:extLst>
          </p:cNvPr>
          <p:cNvSpPr txBox="1"/>
          <p:nvPr/>
        </p:nvSpPr>
        <p:spPr>
          <a:xfrm>
            <a:off x="7919070" y="4272807"/>
            <a:ext cx="327334" cy="400110"/>
          </a:xfrm>
          <a:prstGeom prst="rect">
            <a:avLst/>
          </a:prstGeom>
          <a:solidFill>
            <a:schemeClr val="accent6">
              <a:lumMod val="20000"/>
              <a:lumOff val="80000"/>
            </a:schemeClr>
          </a:solidFill>
        </p:spPr>
        <p:txBody>
          <a:bodyPr wrap="none" rtlCol="0">
            <a:spAutoFit/>
          </a:bodyPr>
          <a:lstStyle/>
          <a:p>
            <a:pPr algn="l"/>
            <a:r>
              <a:rPr lang="es-GB" sz="2000" dirty="0">
                <a:solidFill>
                  <a:schemeClr val="accent5">
                    <a:lumMod val="50000"/>
                  </a:schemeClr>
                </a:solidFill>
              </a:rPr>
              <a:t>7</a:t>
            </a:r>
          </a:p>
        </p:txBody>
      </p:sp>
      <p:sp>
        <p:nvSpPr>
          <p:cNvPr id="43" name="CuadroTexto 42">
            <a:extLst>
              <a:ext uri="{FF2B5EF4-FFF2-40B4-BE49-F238E27FC236}">
                <a16:creationId xmlns:a16="http://schemas.microsoft.com/office/drawing/2014/main" id="{112558C6-532B-7148-AECD-4A3A7DC1E9AB}"/>
              </a:ext>
            </a:extLst>
          </p:cNvPr>
          <p:cNvSpPr txBox="1"/>
          <p:nvPr/>
        </p:nvSpPr>
        <p:spPr>
          <a:xfrm>
            <a:off x="6821134" y="5887310"/>
            <a:ext cx="327334" cy="400110"/>
          </a:xfrm>
          <a:prstGeom prst="rect">
            <a:avLst/>
          </a:prstGeom>
          <a:solidFill>
            <a:schemeClr val="accent6">
              <a:lumMod val="20000"/>
              <a:lumOff val="80000"/>
            </a:schemeClr>
          </a:solidFill>
        </p:spPr>
        <p:txBody>
          <a:bodyPr wrap="none" rtlCol="0">
            <a:spAutoFit/>
          </a:bodyPr>
          <a:lstStyle/>
          <a:p>
            <a:pPr algn="l"/>
            <a:r>
              <a:rPr lang="es-GB" sz="2000" dirty="0">
                <a:solidFill>
                  <a:schemeClr val="accent5">
                    <a:lumMod val="50000"/>
                  </a:schemeClr>
                </a:solidFill>
              </a:rPr>
              <a:t>8</a:t>
            </a:r>
          </a:p>
        </p:txBody>
      </p:sp>
      <p:sp>
        <p:nvSpPr>
          <p:cNvPr id="10" name="Rectángulo 9">
            <a:extLst>
              <a:ext uri="{FF2B5EF4-FFF2-40B4-BE49-F238E27FC236}">
                <a16:creationId xmlns:a16="http://schemas.microsoft.com/office/drawing/2014/main" id="{6C8A0261-25B4-1440-9787-FAC3AEE8DBD5}"/>
              </a:ext>
            </a:extLst>
          </p:cNvPr>
          <p:cNvSpPr/>
          <p:nvPr/>
        </p:nvSpPr>
        <p:spPr>
          <a:xfrm>
            <a:off x="7135021" y="148190"/>
            <a:ext cx="4889291" cy="28234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mj-lt"/>
              <a:buAutoNum type="alphaLcParenR"/>
              <a:defRPr/>
            </a:pPr>
            <a:r>
              <a:rPr lang="en-US" sz="2000" dirty="0">
                <a:solidFill>
                  <a:schemeClr val="accent5">
                    <a:lumMod val="50000"/>
                  </a:schemeClr>
                </a:solidFill>
              </a:rPr>
              <a:t>Havana, Cuba</a:t>
            </a:r>
          </a:p>
          <a:p>
            <a:pPr marL="457200" lvl="0" indent="-457200">
              <a:buFont typeface="+mj-lt"/>
              <a:buAutoNum type="alphaLcParenR"/>
              <a:defRPr/>
            </a:pPr>
            <a:r>
              <a:rPr lang="en-US" sz="2000" dirty="0">
                <a:solidFill>
                  <a:schemeClr val="accent5">
                    <a:lumMod val="50000"/>
                  </a:schemeClr>
                </a:solidFill>
              </a:rPr>
              <a:t>Isla de Pascua, Chile</a:t>
            </a:r>
          </a:p>
          <a:p>
            <a:pPr marL="457200" lvl="0" indent="-457200">
              <a:buFont typeface="+mj-lt"/>
              <a:buAutoNum type="alphaLcParenR"/>
              <a:defRPr/>
            </a:pPr>
            <a:r>
              <a:rPr lang="en-US" sz="2000" dirty="0">
                <a:solidFill>
                  <a:schemeClr val="accent5">
                    <a:lumMod val="50000"/>
                  </a:schemeClr>
                </a:solidFill>
              </a:rPr>
              <a:t>La </a:t>
            </a:r>
            <a:r>
              <a:rPr lang="en-US" sz="2000" dirty="0" err="1">
                <a:solidFill>
                  <a:schemeClr val="accent5">
                    <a:lumMod val="50000"/>
                  </a:schemeClr>
                </a:solidFill>
              </a:rPr>
              <a:t>mitad</a:t>
            </a:r>
            <a:r>
              <a:rPr lang="en-US" sz="2000" dirty="0">
                <a:solidFill>
                  <a:schemeClr val="accent5">
                    <a:lumMod val="50000"/>
                  </a:schemeClr>
                </a:solidFill>
              </a:rPr>
              <a:t> del </a:t>
            </a:r>
            <a:r>
              <a:rPr lang="en-US" sz="2000" dirty="0" err="1">
                <a:solidFill>
                  <a:schemeClr val="accent5">
                    <a:lumMod val="50000"/>
                  </a:schemeClr>
                </a:solidFill>
              </a:rPr>
              <a:t>mundo</a:t>
            </a:r>
            <a:r>
              <a:rPr lang="en-US" sz="2000" dirty="0">
                <a:solidFill>
                  <a:schemeClr val="accent5">
                    <a:lumMod val="50000"/>
                  </a:schemeClr>
                </a:solidFill>
              </a:rPr>
              <a:t>, Ecuador</a:t>
            </a:r>
          </a:p>
          <a:p>
            <a:pPr marL="457200" lvl="0" indent="-457200">
              <a:buFont typeface="+mj-lt"/>
              <a:buAutoNum type="alphaLcParenR"/>
              <a:defRPr/>
            </a:pPr>
            <a:r>
              <a:rPr lang="en-US" sz="2000" dirty="0">
                <a:solidFill>
                  <a:schemeClr val="accent5">
                    <a:lumMod val="50000"/>
                  </a:schemeClr>
                </a:solidFill>
              </a:rPr>
              <a:t>Florida, </a:t>
            </a:r>
            <a:r>
              <a:rPr lang="en-US" sz="2000" dirty="0" err="1">
                <a:solidFill>
                  <a:schemeClr val="accent5">
                    <a:lumMod val="50000"/>
                  </a:schemeClr>
                </a:solidFill>
              </a:rPr>
              <a:t>Estados</a:t>
            </a:r>
            <a:r>
              <a:rPr lang="en-US" sz="2000" dirty="0">
                <a:solidFill>
                  <a:schemeClr val="accent5">
                    <a:lumMod val="50000"/>
                  </a:schemeClr>
                </a:solidFill>
              </a:rPr>
              <a:t> Unidos.</a:t>
            </a:r>
          </a:p>
          <a:p>
            <a:pPr marL="457200" lvl="0" indent="-457200">
              <a:buFont typeface="+mj-lt"/>
              <a:buAutoNum type="alphaLcParenR"/>
              <a:defRPr/>
            </a:pPr>
            <a:r>
              <a:rPr lang="en-US" sz="2000" dirty="0">
                <a:solidFill>
                  <a:schemeClr val="accent5">
                    <a:lumMod val="50000"/>
                  </a:schemeClr>
                </a:solidFill>
              </a:rPr>
              <a:t>Medellín, Colombia</a:t>
            </a:r>
          </a:p>
          <a:p>
            <a:pPr marL="457200" lvl="0" indent="-457200">
              <a:buFont typeface="+mj-lt"/>
              <a:buAutoNum type="alphaLcParenR"/>
              <a:defRPr/>
            </a:pPr>
            <a:r>
              <a:rPr lang="en-US" sz="2000" dirty="0">
                <a:solidFill>
                  <a:schemeClr val="accent5">
                    <a:lumMod val="50000"/>
                  </a:schemeClr>
                </a:solidFill>
              </a:rPr>
              <a:t>Santiago de Compostela, </a:t>
            </a:r>
            <a:r>
              <a:rPr lang="en-US" sz="2000" dirty="0" err="1">
                <a:solidFill>
                  <a:schemeClr val="accent5">
                    <a:lumMod val="50000"/>
                  </a:schemeClr>
                </a:solidFill>
              </a:rPr>
              <a:t>España</a:t>
            </a:r>
            <a:r>
              <a:rPr lang="en-US" sz="2000" dirty="0">
                <a:solidFill>
                  <a:schemeClr val="accent5">
                    <a:lumMod val="50000"/>
                  </a:schemeClr>
                </a:solidFill>
              </a:rPr>
              <a:t>.</a:t>
            </a:r>
          </a:p>
          <a:p>
            <a:pPr marL="457200" lvl="0" indent="-457200">
              <a:buFont typeface="+mj-lt"/>
              <a:buAutoNum type="alphaLcParenR"/>
              <a:defRPr/>
            </a:pPr>
            <a:r>
              <a:rPr lang="en-US" sz="2000" dirty="0">
                <a:solidFill>
                  <a:schemeClr val="accent5">
                    <a:lumMod val="50000"/>
                  </a:schemeClr>
                </a:solidFill>
              </a:rPr>
              <a:t>El </a:t>
            </a:r>
            <a:r>
              <a:rPr lang="en-US" sz="2000" dirty="0" err="1">
                <a:solidFill>
                  <a:schemeClr val="accent5">
                    <a:lumMod val="50000"/>
                  </a:schemeClr>
                </a:solidFill>
              </a:rPr>
              <a:t>desierto</a:t>
            </a:r>
            <a:r>
              <a:rPr lang="en-US" sz="2000" dirty="0">
                <a:solidFill>
                  <a:schemeClr val="accent5">
                    <a:lumMod val="50000"/>
                  </a:schemeClr>
                </a:solidFill>
              </a:rPr>
              <a:t> de Atacama, Chile</a:t>
            </a:r>
          </a:p>
          <a:p>
            <a:pPr marL="457200" lvl="0" indent="-457200">
              <a:buFont typeface="+mj-lt"/>
              <a:buAutoNum type="alphaLcParenR"/>
              <a:defRPr/>
            </a:pPr>
            <a:r>
              <a:rPr lang="en-US" sz="2000" dirty="0">
                <a:solidFill>
                  <a:schemeClr val="accent5">
                    <a:lumMod val="50000"/>
                  </a:schemeClr>
                </a:solidFill>
              </a:rPr>
              <a:t>El Museo Guggenheim y Puppy, Bilbao, </a:t>
            </a:r>
            <a:r>
              <a:rPr lang="en-US" sz="2000" dirty="0" err="1">
                <a:solidFill>
                  <a:schemeClr val="accent5">
                    <a:lumMod val="50000"/>
                  </a:schemeClr>
                </a:solidFill>
              </a:rPr>
              <a:t>España</a:t>
            </a:r>
            <a:endParaRPr lang="es-GB" sz="2000" dirty="0">
              <a:solidFill>
                <a:schemeClr val="accent5">
                  <a:lumMod val="50000"/>
                </a:schemeClr>
              </a:solidFill>
            </a:endParaRPr>
          </a:p>
        </p:txBody>
      </p:sp>
      <p:sp>
        <p:nvSpPr>
          <p:cNvPr id="44" name="Rounded Rectangular Callout 17">
            <a:extLst>
              <a:ext uri="{FF2B5EF4-FFF2-40B4-BE49-F238E27FC236}">
                <a16:creationId xmlns:a16="http://schemas.microsoft.com/office/drawing/2014/main" id="{517AB53E-4CF7-0249-835C-311F253778E5}"/>
              </a:ext>
            </a:extLst>
          </p:cNvPr>
          <p:cNvSpPr/>
          <p:nvPr/>
        </p:nvSpPr>
        <p:spPr>
          <a:xfrm>
            <a:off x="1671182" y="1616717"/>
            <a:ext cx="4889291" cy="1565591"/>
          </a:xfrm>
          <a:prstGeom prst="wedgeRoundRectCallout">
            <a:avLst>
              <a:gd name="adj1" fmla="val -57635"/>
              <a:gd name="adj2" fmla="val 624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600" b="0" i="0" u="none" strike="noStrike" kern="1200" cap="none" spc="0" normalizeH="0" baseline="0" noProof="0" dirty="0">
                <a:ln>
                  <a:noFill/>
                </a:ln>
                <a:solidFill>
                  <a:srgbClr val="002060"/>
                </a:solidFill>
                <a:effectLst/>
                <a:uLnTx/>
                <a:uFillTx/>
                <a:latin typeface="Lucida Blackletter" pitchFamily="2" charset="77"/>
              </a:rPr>
              <a:t>“</a:t>
            </a:r>
            <a:r>
              <a:rPr kumimoji="0" lang="en-GB" sz="3200" b="0" i="0" u="none" strike="noStrike" kern="1200" cap="none" spc="0" normalizeH="0" baseline="0" noProof="0" dirty="0">
                <a:ln>
                  <a:noFill/>
                </a:ln>
                <a:solidFill>
                  <a:srgbClr val="002060"/>
                </a:solidFill>
                <a:effectLst/>
                <a:uLnTx/>
                <a:uFillTx/>
                <a:latin typeface="Lucida Blackletter" pitchFamily="2" charset="77"/>
              </a:rPr>
              <a:t>El</a:t>
            </a:r>
            <a:r>
              <a:rPr kumimoji="0" lang="en-GB" sz="3200" b="0" i="0" u="none" strike="noStrike" kern="1200" cap="none" spc="0" normalizeH="0" noProof="0" dirty="0">
                <a:ln>
                  <a:noFill/>
                </a:ln>
                <a:solidFill>
                  <a:srgbClr val="002060"/>
                </a:solidFill>
                <a:effectLst/>
                <a:uLnTx/>
                <a:uFillTx/>
                <a:latin typeface="Lucida Blackletter" pitchFamily="2" charset="77"/>
              </a:rPr>
              <a:t> que lee </a:t>
            </a:r>
            <a:r>
              <a:rPr kumimoji="0" lang="en-GB" sz="3200" b="0" i="0" u="none" strike="noStrike" kern="1200" cap="none" spc="0" normalizeH="0" noProof="0" dirty="0" err="1">
                <a:ln>
                  <a:noFill/>
                </a:ln>
                <a:solidFill>
                  <a:srgbClr val="002060"/>
                </a:solidFill>
                <a:effectLst/>
                <a:uLnTx/>
                <a:uFillTx/>
                <a:latin typeface="Lucida Blackletter" pitchFamily="2" charset="77"/>
              </a:rPr>
              <a:t>mucho</a:t>
            </a:r>
            <a:r>
              <a:rPr kumimoji="0" lang="en-GB" sz="3200" b="0" i="0" u="none" strike="noStrike" kern="1200" cap="none" spc="0" normalizeH="0" noProof="0" dirty="0">
                <a:ln>
                  <a:noFill/>
                </a:ln>
                <a:solidFill>
                  <a:srgbClr val="002060"/>
                </a:solidFill>
                <a:effectLst/>
                <a:uLnTx/>
                <a:uFillTx/>
                <a:latin typeface="Lucida Blackletter" pitchFamily="2" charset="77"/>
              </a:rPr>
              <a:t> y </a:t>
            </a:r>
            <a:r>
              <a:rPr kumimoji="0" lang="en-GB" sz="3200" b="0" i="0" u="none" strike="noStrike" kern="1200" cap="none" spc="0" normalizeH="0" noProof="0" dirty="0" err="1">
                <a:ln>
                  <a:noFill/>
                </a:ln>
                <a:solidFill>
                  <a:srgbClr val="002060"/>
                </a:solidFill>
                <a:effectLst/>
                <a:uLnTx/>
                <a:uFillTx/>
                <a:latin typeface="Lucida Blackletter" pitchFamily="2" charset="77"/>
              </a:rPr>
              <a:t>anda</a:t>
            </a:r>
            <a:r>
              <a:rPr kumimoji="0" lang="en-GB" sz="3200" b="0" i="0" u="none" strike="noStrike" kern="1200" cap="none" spc="0" normalizeH="0" noProof="0" dirty="0">
                <a:ln>
                  <a:noFill/>
                </a:ln>
                <a:solidFill>
                  <a:srgbClr val="002060"/>
                </a:solidFill>
                <a:effectLst/>
                <a:uLnTx/>
                <a:uFillTx/>
                <a:latin typeface="Lucida Blackletter" pitchFamily="2" charset="77"/>
              </a:rPr>
              <a:t> </a:t>
            </a:r>
            <a:r>
              <a:rPr kumimoji="0" lang="en-GB" sz="3200" b="0" i="0" u="none" strike="noStrike" kern="1200" cap="none" spc="0" normalizeH="0" noProof="0" dirty="0" err="1">
                <a:ln>
                  <a:noFill/>
                </a:ln>
                <a:solidFill>
                  <a:srgbClr val="002060"/>
                </a:solidFill>
                <a:effectLst/>
                <a:uLnTx/>
                <a:uFillTx/>
                <a:latin typeface="Lucida Blackletter" pitchFamily="2" charset="77"/>
              </a:rPr>
              <a:t>mucho</a:t>
            </a:r>
            <a:r>
              <a:rPr kumimoji="0" lang="en-GB" sz="3200" b="0" i="0" u="none" strike="noStrike" kern="1200" cap="none" spc="0" normalizeH="0" noProof="0" dirty="0">
                <a:ln>
                  <a:noFill/>
                </a:ln>
                <a:solidFill>
                  <a:srgbClr val="002060"/>
                </a:solidFill>
                <a:effectLst/>
                <a:uLnTx/>
                <a:uFillTx/>
                <a:latin typeface="Lucida Blackletter" pitchFamily="2" charset="77"/>
              </a:rPr>
              <a:t>, amigo Sancho, </a:t>
            </a:r>
            <a:r>
              <a:rPr kumimoji="0" lang="en-GB" sz="3200" b="0" i="0" u="none" strike="noStrike" kern="1200" cap="none" spc="0" normalizeH="0" noProof="0" dirty="0" err="1">
                <a:ln>
                  <a:noFill/>
                </a:ln>
                <a:solidFill>
                  <a:srgbClr val="002060"/>
                </a:solidFill>
                <a:effectLst/>
                <a:uLnTx/>
                <a:uFillTx/>
                <a:latin typeface="Lucida Blackletter" pitchFamily="2" charset="77"/>
              </a:rPr>
              <a:t>ve</a:t>
            </a:r>
            <a:r>
              <a:rPr kumimoji="0" lang="en-GB" sz="3200" b="0" i="0" u="none" strike="noStrike" kern="1200" cap="none" spc="0" normalizeH="0" noProof="0" dirty="0">
                <a:ln>
                  <a:noFill/>
                </a:ln>
                <a:solidFill>
                  <a:srgbClr val="002060"/>
                </a:solidFill>
                <a:effectLst/>
                <a:uLnTx/>
                <a:uFillTx/>
                <a:latin typeface="Lucida Blackletter" pitchFamily="2" charset="77"/>
              </a:rPr>
              <a:t> </a:t>
            </a:r>
            <a:r>
              <a:rPr kumimoji="0" lang="en-GB" sz="3200" b="0" i="0" u="none" strike="noStrike" kern="1200" cap="none" spc="0" normalizeH="0" noProof="0" dirty="0" err="1">
                <a:ln>
                  <a:noFill/>
                </a:ln>
                <a:solidFill>
                  <a:srgbClr val="002060"/>
                </a:solidFill>
                <a:effectLst/>
                <a:uLnTx/>
                <a:uFillTx/>
                <a:latin typeface="Lucida Blackletter" pitchFamily="2" charset="77"/>
              </a:rPr>
              <a:t>mucho</a:t>
            </a:r>
            <a:r>
              <a:rPr kumimoji="0" lang="en-GB" sz="3200" b="0" i="0" u="none" strike="noStrike" kern="1200" cap="none" spc="0" normalizeH="0" noProof="0" dirty="0">
                <a:ln>
                  <a:noFill/>
                </a:ln>
                <a:solidFill>
                  <a:srgbClr val="002060"/>
                </a:solidFill>
                <a:effectLst/>
                <a:uLnTx/>
                <a:uFillTx/>
                <a:latin typeface="Lucida Blackletter" pitchFamily="2" charset="77"/>
              </a:rPr>
              <a:t> y sabe </a:t>
            </a:r>
            <a:r>
              <a:rPr kumimoji="0" lang="en-GB" sz="3200" b="0" i="0" u="none" strike="noStrike" kern="1200" cap="none" spc="0" normalizeH="0" noProof="0" dirty="0" err="1">
                <a:ln>
                  <a:noFill/>
                </a:ln>
                <a:solidFill>
                  <a:srgbClr val="002060"/>
                </a:solidFill>
                <a:effectLst/>
                <a:uLnTx/>
                <a:uFillTx/>
                <a:latin typeface="Lucida Blackletter" pitchFamily="2" charset="77"/>
              </a:rPr>
              <a:t>mucho</a:t>
            </a:r>
            <a:r>
              <a:rPr kumimoji="0" lang="en-GB" sz="3200" b="0" i="0" u="none" strike="noStrike" kern="1200" cap="none" spc="0" normalizeH="0" noProof="0" dirty="0">
                <a:ln>
                  <a:noFill/>
                </a:ln>
                <a:solidFill>
                  <a:srgbClr val="002060"/>
                </a:solidFill>
                <a:effectLst/>
                <a:uLnTx/>
                <a:uFillTx/>
                <a:latin typeface="Lucida Blackletter" pitchFamily="2" charset="77"/>
              </a:rPr>
              <a:t>.”</a:t>
            </a:r>
          </a:p>
        </p:txBody>
      </p:sp>
      <p:pic>
        <p:nvPicPr>
          <p:cNvPr id="7" name="Imagen 6">
            <a:extLst>
              <a:ext uri="{FF2B5EF4-FFF2-40B4-BE49-F238E27FC236}">
                <a16:creationId xmlns:a16="http://schemas.microsoft.com/office/drawing/2014/main" id="{4F7FC307-86E7-2347-8D22-4B3BC5460960}"/>
              </a:ext>
            </a:extLst>
          </p:cNvPr>
          <p:cNvPicPr>
            <a:picLocks noChangeAspect="1"/>
          </p:cNvPicPr>
          <p:nvPr/>
        </p:nvPicPr>
        <p:blipFill>
          <a:blip r:embed="rId14">
            <a:clrChange>
              <a:clrFrom>
                <a:srgbClr val="FEFEFE"/>
              </a:clrFrom>
              <a:clrTo>
                <a:srgbClr val="FEFEFE">
                  <a:alpha val="0"/>
                </a:srgbClr>
              </a:clrTo>
            </a:clrChange>
            <a:extLst>
              <a:ext uri="{BEBA8EAE-BF5A-486C-A8C5-ECC9F3942E4B}">
                <a14:imgProps xmlns:a14="http://schemas.microsoft.com/office/drawing/2010/main">
                  <a14:imgLayer r:embed="rId15">
                    <a14:imgEffect>
                      <a14:backgroundRemoval t="4463" b="95613" l="7711" r="91205">
                        <a14:foregroundMark x1="53373" y1="57110" x2="32410" y2="9455"/>
                        <a14:foregroundMark x1="42530" y1="9985" x2="32048" y2="4463"/>
                        <a14:foregroundMark x1="81446" y1="15809" x2="79277" y2="20726"/>
                        <a14:foregroundMark x1="80843" y1="11573" x2="89157" y2="17474"/>
                        <a14:foregroundMark x1="46627" y1="19440" x2="47108" y2="30182"/>
                        <a14:foregroundMark x1="34699" y1="19440" x2="44096" y2="41604"/>
                        <a14:foregroundMark x1="41928" y1="28896" x2="32048" y2="33132"/>
                        <a14:foregroundMark x1="70000" y1="86536" x2="44096" y2="91755"/>
                        <a14:foregroundMark x1="86024" y1="79349" x2="91205" y2="73525"/>
                        <a14:foregroundMark x1="56506" y1="95008" x2="42530" y2="95613"/>
                        <a14:foregroundMark x1="7711" y1="77761" x2="8795" y2="60439"/>
                      </a14:backgroundRemoval>
                    </a14:imgEffect>
                  </a14:imgLayer>
                </a14:imgProps>
              </a:ext>
            </a:extLst>
          </a:blip>
          <a:stretch>
            <a:fillRect/>
          </a:stretch>
        </p:blipFill>
        <p:spPr>
          <a:xfrm>
            <a:off x="9011599" y="4272807"/>
            <a:ext cx="1312198" cy="2090285"/>
          </a:xfrm>
          <a:prstGeom prst="rect">
            <a:avLst/>
          </a:prstGeom>
        </p:spPr>
      </p:pic>
      <p:sp>
        <p:nvSpPr>
          <p:cNvPr id="29" name="Rounded Rectangular Callout 17">
            <a:extLst>
              <a:ext uri="{FF2B5EF4-FFF2-40B4-BE49-F238E27FC236}">
                <a16:creationId xmlns:a16="http://schemas.microsoft.com/office/drawing/2014/main" id="{A314D1D7-2EFD-7949-A98A-ABE45B007093}"/>
              </a:ext>
            </a:extLst>
          </p:cNvPr>
          <p:cNvSpPr/>
          <p:nvPr/>
        </p:nvSpPr>
        <p:spPr>
          <a:xfrm>
            <a:off x="10393416" y="3342943"/>
            <a:ext cx="1672250" cy="2844733"/>
          </a:xfrm>
          <a:prstGeom prst="wedgeRoundRectCallout">
            <a:avLst>
              <a:gd name="adj1" fmla="val -64767"/>
              <a:gd name="adj2" fmla="val 9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srgbClr val="002060"/>
                </a:solidFill>
                <a:effectLst/>
                <a:uLnTx/>
                <a:uFillTx/>
                <a:latin typeface="+mj-lt"/>
              </a:rPr>
              <a:t>¡Leer es una gran forma de</a:t>
            </a:r>
            <a:r>
              <a:rPr kumimoji="0" lang="en-GB" sz="2400" b="1" i="0" u="none" strike="noStrike" kern="1200" cap="none" spc="0" normalizeH="0" noProof="0" dirty="0">
                <a:ln>
                  <a:noFill/>
                </a:ln>
                <a:solidFill>
                  <a:srgbClr val="002060"/>
                </a:solidFill>
                <a:effectLst/>
                <a:uLnTx/>
                <a:uFillTx/>
                <a:latin typeface="+mj-lt"/>
              </a:rPr>
              <a:t> </a:t>
            </a:r>
            <a:r>
              <a:rPr kumimoji="0" lang="en-GB" sz="2400" b="1" i="0" u="none" strike="noStrike" kern="1200" cap="none" spc="0" normalizeH="0" noProof="0" dirty="0" err="1">
                <a:ln>
                  <a:noFill/>
                </a:ln>
                <a:solidFill>
                  <a:srgbClr val="002060"/>
                </a:solidFill>
                <a:effectLst/>
                <a:uLnTx/>
                <a:uFillTx/>
                <a:latin typeface="+mj-lt"/>
              </a:rPr>
              <a:t>viajar</a:t>
            </a:r>
            <a:r>
              <a:rPr kumimoji="0" lang="en-GB" sz="2400" b="1" i="0" u="none" strike="noStrike" kern="1200" cap="none" spc="0" normalizeH="0" noProof="0" dirty="0">
                <a:ln>
                  <a:noFill/>
                </a:ln>
                <a:solidFill>
                  <a:srgbClr val="002060"/>
                </a:solidFill>
                <a:effectLst/>
                <a:uLnTx/>
                <a:uFillTx/>
                <a:latin typeface="+mj-lt"/>
              </a:rPr>
              <a:t> por el </a:t>
            </a:r>
            <a:r>
              <a:rPr kumimoji="0" lang="en-GB" sz="2400" b="1" i="0" u="none" strike="noStrike" kern="1200" cap="none" spc="0" normalizeH="0" noProof="0" dirty="0" err="1">
                <a:ln>
                  <a:noFill/>
                </a:ln>
                <a:solidFill>
                  <a:srgbClr val="002060"/>
                </a:solidFill>
                <a:effectLst/>
                <a:uLnTx/>
                <a:uFillTx/>
                <a:latin typeface="+mj-lt"/>
              </a:rPr>
              <a:t>mundo</a:t>
            </a:r>
            <a:r>
              <a:rPr kumimoji="0" lang="en-GB" sz="2400" b="1" i="0" u="none" strike="noStrike" kern="1200" cap="none" spc="0" normalizeH="0" noProof="0" dirty="0">
                <a:ln>
                  <a:noFill/>
                </a:ln>
                <a:solidFill>
                  <a:srgbClr val="002060"/>
                </a:solidFill>
                <a:effectLst/>
                <a:uLnTx/>
                <a:uFillTx/>
                <a:latin typeface="+mj-lt"/>
              </a:rPr>
              <a:t>!</a:t>
            </a:r>
            <a:endParaRPr kumimoji="0" lang="en-GB" sz="2000" b="1" i="0" u="none" strike="noStrike" kern="1200" cap="none" spc="0" normalizeH="0" noProof="0" dirty="0">
              <a:ln>
                <a:noFill/>
              </a:ln>
              <a:solidFill>
                <a:srgbClr val="002060"/>
              </a:solidFill>
              <a:effectLst/>
              <a:uLnTx/>
              <a:uFillTx/>
              <a:latin typeface="+mj-lt"/>
            </a:endParaRPr>
          </a:p>
        </p:txBody>
      </p:sp>
      <p:pic>
        <p:nvPicPr>
          <p:cNvPr id="3" name="Imagen 2">
            <a:extLst>
              <a:ext uri="{FF2B5EF4-FFF2-40B4-BE49-F238E27FC236}">
                <a16:creationId xmlns:a16="http://schemas.microsoft.com/office/drawing/2014/main" id="{1EAFBECA-88F3-2743-AFF9-EB18B847933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22044" t="2443" r="21255"/>
          <a:stretch/>
        </p:blipFill>
        <p:spPr>
          <a:xfrm>
            <a:off x="9548941" y="2984443"/>
            <a:ext cx="774856" cy="999892"/>
          </a:xfrm>
          <a:prstGeom prst="rect">
            <a:avLst/>
          </a:prstGeom>
          <a:ln w="28575">
            <a:solidFill>
              <a:schemeClr val="tx1"/>
            </a:solidFill>
          </a:ln>
        </p:spPr>
      </p:pic>
    </p:spTree>
    <p:extLst>
      <p:ext uri="{BB962C8B-B14F-4D97-AF65-F5344CB8AC3E}">
        <p14:creationId xmlns:p14="http://schemas.microsoft.com/office/powerpoint/2010/main" val="89433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6" name="CuadroTexto 5">
            <a:extLst>
              <a:ext uri="{FF2B5EF4-FFF2-40B4-BE49-F238E27FC236}">
                <a16:creationId xmlns:a16="http://schemas.microsoft.com/office/drawing/2014/main" id="{2A3CFDDA-2549-F848-B912-29C81B44E0A3}"/>
              </a:ext>
            </a:extLst>
          </p:cNvPr>
          <p:cNvSpPr txBox="1"/>
          <p:nvPr/>
        </p:nvSpPr>
        <p:spPr>
          <a:xfrm>
            <a:off x="5352328" y="2865348"/>
            <a:ext cx="3583032" cy="1200329"/>
          </a:xfrm>
          <a:prstGeom prst="rect">
            <a:avLst/>
          </a:prstGeom>
          <a:noFill/>
        </p:spPr>
        <p:txBody>
          <a:bodyPr wrap="none" rtlCol="0">
            <a:spAutoFit/>
          </a:bodyPr>
          <a:lstStyle/>
          <a:p>
            <a:pPr algn="l"/>
            <a:r>
              <a:rPr lang="en-GB" sz="7200" dirty="0">
                <a:solidFill>
                  <a:srgbClr val="7030A0"/>
                </a:solidFill>
                <a:latin typeface="Bradley Hand" pitchFamily="2" charset="77"/>
              </a:rPr>
              <a:t>pleasant</a:t>
            </a:r>
            <a:endParaRPr lang="es-GB" sz="7200" dirty="0">
              <a:solidFill>
                <a:srgbClr val="7030A0"/>
              </a:solidFill>
              <a:latin typeface="Bradley Hand" pitchFamily="2" charset="77"/>
            </a:endParaRPr>
          </a:p>
        </p:txBody>
      </p:sp>
      <p:sp>
        <p:nvSpPr>
          <p:cNvPr id="2" name="Rounded Rectangle 1"/>
          <p:cNvSpPr/>
          <p:nvPr/>
        </p:nvSpPr>
        <p:spPr>
          <a:xfrm>
            <a:off x="252879" y="3141110"/>
            <a:ext cx="1822664"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138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252879" y="5943872"/>
            <a:ext cx="1111464"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5">
            <a:extLst>
              <a:ext uri="{FF2B5EF4-FFF2-40B4-BE49-F238E27FC236}">
                <a16:creationId xmlns:a16="http://schemas.microsoft.com/office/drawing/2014/main" id="{D4318234-5235-8B47-90AB-FC17F41C8814}"/>
              </a:ext>
            </a:extLst>
          </p:cNvPr>
          <p:cNvSpPr txBox="1"/>
          <p:nvPr/>
        </p:nvSpPr>
        <p:spPr>
          <a:xfrm>
            <a:off x="5402822" y="4979092"/>
            <a:ext cx="3482043" cy="461665"/>
          </a:xfrm>
          <a:prstGeom prst="rect">
            <a:avLst/>
          </a:prstGeom>
          <a:noFill/>
        </p:spPr>
        <p:txBody>
          <a:bodyPr wrap="none" rtlCol="0">
            <a:spAutoFit/>
          </a:bodyPr>
          <a:lstStyle/>
          <a:p>
            <a:pPr algn="l"/>
            <a:r>
              <a:rPr lang="es-GB" sz="2400">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to miss, to be missing</a:t>
            </a:r>
            <a:r>
              <a:rPr lang="es-GB" sz="2400">
                <a:solidFill>
                  <a:schemeClr val="accent5">
                    <a:lumMod val="50000"/>
                  </a:schemeClr>
                </a:solidFill>
                <a:latin typeface="Century Gothic" panose="020B0502020202020204" pitchFamily="34" charset="0"/>
              </a:rPr>
              <a:t>]</a:t>
            </a:r>
            <a:endParaRPr lang="es-GB" sz="2400" dirty="0">
              <a:solidFill>
                <a:schemeClr val="accent5">
                  <a:lumMod val="50000"/>
                </a:schemeClr>
              </a:solidFill>
              <a:latin typeface="Century Gothic" panose="020B0502020202020204" pitchFamily="34" charset="0"/>
            </a:endParaRPr>
          </a:p>
        </p:txBody>
      </p:sp>
      <p:pic>
        <p:nvPicPr>
          <p:cNvPr id="3074" name="Picture 2" descr="Jigsaw, Puzzle, Missing Piece">
            <a:extLst>
              <a:ext uri="{FF2B5EF4-FFF2-40B4-BE49-F238E27FC236}">
                <a16:creationId xmlns:a16="http://schemas.microsoft.com/office/drawing/2014/main" id="{32D29689-927C-DA4B-BAFA-736F6DD8D94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0780" t="12432" r="33977" b="35558"/>
          <a:stretch/>
        </p:blipFill>
        <p:spPr bwMode="auto">
          <a:xfrm>
            <a:off x="5138056" y="1469882"/>
            <a:ext cx="3746809" cy="301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6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194748" y="1541675"/>
            <a:ext cx="1111464"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5">
            <a:extLst>
              <a:ext uri="{FF2B5EF4-FFF2-40B4-BE49-F238E27FC236}">
                <a16:creationId xmlns:a16="http://schemas.microsoft.com/office/drawing/2014/main" id="{D4318234-5235-8B47-90AB-FC17F41C8814}"/>
              </a:ext>
            </a:extLst>
          </p:cNvPr>
          <p:cNvSpPr txBox="1"/>
          <p:nvPr/>
        </p:nvSpPr>
        <p:spPr>
          <a:xfrm>
            <a:off x="4834346" y="4668319"/>
            <a:ext cx="3680816"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good (before a noun)</a:t>
            </a:r>
            <a:r>
              <a:rPr lang="es-GB" sz="2400" dirty="0">
                <a:solidFill>
                  <a:schemeClr val="accent5">
                    <a:lumMod val="50000"/>
                  </a:schemeClr>
                </a:solidFill>
                <a:latin typeface="Century Gothic" panose="020B0502020202020204" pitchFamily="34" charset="0"/>
              </a:rPr>
              <a:t>]</a:t>
            </a:r>
          </a:p>
        </p:txBody>
      </p:sp>
      <p:pic>
        <p:nvPicPr>
          <p:cNvPr id="5122" name="Picture 2" descr="Like, Icon, Symbol, Button, Sign, Web">
            <a:extLst>
              <a:ext uri="{FF2B5EF4-FFF2-40B4-BE49-F238E27FC236}">
                <a16:creationId xmlns:a16="http://schemas.microsoft.com/office/drawing/2014/main" id="{C7D72540-C683-7244-B3A4-BB18BF07AE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17774" y="1228580"/>
            <a:ext cx="3913960" cy="391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44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252879" y="4324135"/>
            <a:ext cx="1648492"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5">
            <a:extLst>
              <a:ext uri="{FF2B5EF4-FFF2-40B4-BE49-F238E27FC236}">
                <a16:creationId xmlns:a16="http://schemas.microsoft.com/office/drawing/2014/main" id="{7B61CD55-97E8-8E43-BBC9-71EEFF85CA83}"/>
              </a:ext>
            </a:extLst>
          </p:cNvPr>
          <p:cNvSpPr txBox="1"/>
          <p:nvPr/>
        </p:nvSpPr>
        <p:spPr>
          <a:xfrm>
            <a:off x="4955198" y="2458759"/>
            <a:ext cx="3770584" cy="1862048"/>
          </a:xfrm>
          <a:prstGeom prst="rect">
            <a:avLst/>
          </a:prstGeom>
          <a:noFill/>
        </p:spPr>
        <p:txBody>
          <a:bodyPr wrap="none" rtlCol="0">
            <a:spAutoFit/>
          </a:bodyPr>
          <a:lstStyle/>
          <a:p>
            <a:pPr algn="l"/>
            <a:r>
              <a:rPr lang="en-GB" sz="11500" dirty="0">
                <a:solidFill>
                  <a:schemeClr val="accent6">
                    <a:lumMod val="75000"/>
                  </a:schemeClr>
                </a:solidFill>
                <a:latin typeface="Cavolini" panose="03000502040302020204" pitchFamily="66" charset="0"/>
                <a:cs typeface="Cavolini" panose="03000502040302020204" pitchFamily="66" charset="0"/>
              </a:rPr>
              <a:t>that</a:t>
            </a:r>
            <a:endParaRPr lang="es-GB" sz="11500" dirty="0">
              <a:solidFill>
                <a:schemeClr val="accent6">
                  <a:lumMod val="75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75627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106667" cy="4934236"/>
          </a:xfrm>
          <a:prstGeom prst="rect">
            <a:avLst/>
          </a:prstGeom>
          <a:noFill/>
        </p:spPr>
        <p:txBody>
          <a:bodyPr wrap="none" rtlCol="0">
            <a:spAutoFit/>
          </a:bodyPr>
          <a:lstStyle/>
          <a:p>
            <a:pPr algn="l">
              <a:lnSpc>
                <a:spcPct val="110000"/>
              </a:lnSpc>
            </a:pPr>
            <a:r>
              <a:rPr lang="en-GB" sz="2400" dirty="0" err="1">
                <a:solidFill>
                  <a:schemeClr val="accent5">
                    <a:lumMod val="50000"/>
                  </a:schemeClr>
                </a:solidFill>
                <a:latin typeface="Century Gothic" panose="020B0502020202020204" pitchFamily="34" charset="0"/>
              </a:rPr>
              <a:t>buen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mal</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gran</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posible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agradable</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era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el/la </a:t>
            </a:r>
            <a:r>
              <a:rPr lang="en-GB" sz="2400" dirty="0" err="1">
                <a:solidFill>
                  <a:schemeClr val="accent5">
                    <a:lumMod val="50000"/>
                  </a:schemeClr>
                </a:solidFill>
                <a:latin typeface="Century Gothic" panose="020B0502020202020204" pitchFamily="34" charset="0"/>
              </a:rPr>
              <a:t>artista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ese, </a:t>
            </a:r>
            <a:r>
              <a:rPr lang="en-GB" sz="2400" dirty="0" err="1">
                <a:solidFill>
                  <a:schemeClr val="accent5">
                    <a:lumMod val="50000"/>
                  </a:schemeClr>
                </a:solidFill>
                <a:latin typeface="Century Gothic" panose="020B0502020202020204" pitchFamily="34" charset="0"/>
              </a:rPr>
              <a:t>esa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roto, rota</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esos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esas</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a:solidFill>
                  <a:schemeClr val="accent5">
                    <a:lumMod val="50000"/>
                  </a:schemeClr>
                </a:solidFill>
                <a:latin typeface="Century Gothic" panose="020B0502020202020204" pitchFamily="34" charset="0"/>
              </a:rPr>
              <a:t>por </a:t>
            </a:r>
            <a:r>
              <a:rPr lang="en-GB" sz="2400" dirty="0" err="1">
                <a:solidFill>
                  <a:schemeClr val="accent5">
                    <a:lumMod val="50000"/>
                  </a:schemeClr>
                </a:solidFill>
                <a:latin typeface="Century Gothic" panose="020B0502020202020204" pitchFamily="34" charset="0"/>
              </a:rPr>
              <a:t>supuesto</a:t>
            </a:r>
            <a:endParaRPr lang="es-GB" sz="2400" dirty="0">
              <a:solidFill>
                <a:schemeClr val="accent5">
                  <a:lumMod val="50000"/>
                </a:schemeClr>
              </a:solidFill>
              <a:latin typeface="Century Gothic" panose="020B0502020202020204" pitchFamily="34" charset="0"/>
            </a:endParaRPr>
          </a:p>
          <a:p>
            <a:pPr algn="l">
              <a:lnSpc>
                <a:spcPct val="110000"/>
              </a:lnSpc>
            </a:pPr>
            <a:r>
              <a:rPr lang="en-GB" sz="2400" dirty="0" err="1">
                <a:solidFill>
                  <a:schemeClr val="accent5">
                    <a:lumMod val="50000"/>
                  </a:schemeClr>
                </a:solidFill>
                <a:latin typeface="Century Gothic" panose="020B0502020202020204" pitchFamily="34" charset="0"/>
              </a:rPr>
              <a:t>faltar</a:t>
            </a:r>
            <a:endParaRPr lang="es-GB" sz="2400" dirty="0">
              <a:solidFill>
                <a:schemeClr val="accent5">
                  <a:lumMod val="50000"/>
                </a:schemeClr>
              </a:solidFill>
              <a:latin typeface="Century Gothic" panose="020B0502020202020204" pitchFamily="34" charset="0"/>
            </a:endParaRPr>
          </a:p>
        </p:txBody>
      </p:sp>
      <p:sp>
        <p:nvSpPr>
          <p:cNvPr id="2" name="Rounded Rectangle 1"/>
          <p:cNvSpPr/>
          <p:nvPr/>
        </p:nvSpPr>
        <p:spPr>
          <a:xfrm>
            <a:off x="267319" y="4717835"/>
            <a:ext cx="1619537"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5">
            <a:extLst>
              <a:ext uri="{FF2B5EF4-FFF2-40B4-BE49-F238E27FC236}">
                <a16:creationId xmlns:a16="http://schemas.microsoft.com/office/drawing/2014/main" id="{D4318234-5235-8B47-90AB-FC17F41C8814}"/>
              </a:ext>
            </a:extLst>
          </p:cNvPr>
          <p:cNvSpPr txBox="1"/>
          <p:nvPr/>
        </p:nvSpPr>
        <p:spPr>
          <a:xfrm>
            <a:off x="6005214" y="4717835"/>
            <a:ext cx="1446230" cy="461665"/>
          </a:xfrm>
          <a:prstGeom prst="rect">
            <a:avLst/>
          </a:prstGeom>
          <a:noFill/>
        </p:spPr>
        <p:txBody>
          <a:bodyPr wrap="none" rtlCol="0">
            <a:spAutoFit/>
          </a:bodyPr>
          <a:lstStyle/>
          <a:p>
            <a:pPr algn="l"/>
            <a:r>
              <a:rPr lang="es-GB" sz="2400">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broken</a:t>
            </a:r>
            <a:r>
              <a:rPr lang="es-GB" sz="2400">
                <a:solidFill>
                  <a:schemeClr val="accent5">
                    <a:lumMod val="50000"/>
                  </a:schemeClr>
                </a:solidFill>
                <a:latin typeface="Century Gothic" panose="020B0502020202020204" pitchFamily="34" charset="0"/>
              </a:rPr>
              <a:t>]</a:t>
            </a:r>
            <a:endParaRPr lang="es-GB" sz="2400" dirty="0">
              <a:solidFill>
                <a:schemeClr val="accent5">
                  <a:lumMod val="50000"/>
                </a:schemeClr>
              </a:solidFill>
              <a:latin typeface="Century Gothic" panose="020B0502020202020204" pitchFamily="34" charset="0"/>
            </a:endParaRPr>
          </a:p>
        </p:txBody>
      </p:sp>
      <p:pic>
        <p:nvPicPr>
          <p:cNvPr id="8194" name="Picture 2" descr="Broken Heart, Split-Up, Relationship">
            <a:extLst>
              <a:ext uri="{FF2B5EF4-FFF2-40B4-BE49-F238E27FC236}">
                <a16:creationId xmlns:a16="http://schemas.microsoft.com/office/drawing/2014/main" id="{7227C761-A10E-1F45-946A-7A026EB9548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5973" t="16865" r="24903" b="17463"/>
          <a:stretch/>
        </p:blipFill>
        <p:spPr bwMode="auto">
          <a:xfrm>
            <a:off x="5181600" y="1653285"/>
            <a:ext cx="3512457" cy="283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52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60000"/>
            <a:lumOff val="40000"/>
          </a:schemeClr>
        </a:solidFill>
        <a:ln>
          <a:solidFill>
            <a:srgbClr val="002060"/>
          </a:solidFill>
        </a:ln>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7836</TotalTime>
  <Words>9987</Words>
  <Application>Microsoft Office PowerPoint</Application>
  <PresentationFormat>Widescreen</PresentationFormat>
  <Paragraphs>1462</Paragraphs>
  <Slides>45</Slides>
  <Notes>45</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45</vt:i4>
      </vt:variant>
    </vt:vector>
  </HeadingPairs>
  <TitlesOfParts>
    <vt:vector size="59" baseType="lpstr">
      <vt:lpstr>Abadi</vt:lpstr>
      <vt:lpstr>Arial</vt:lpstr>
      <vt:lpstr>Bradley Hand</vt:lpstr>
      <vt:lpstr>Calibri</vt:lpstr>
      <vt:lpstr>Cavolini</vt:lpstr>
      <vt:lpstr>Century Gothic</vt:lpstr>
      <vt:lpstr>Cooper Black</vt:lpstr>
      <vt:lpstr>Courier New</vt:lpstr>
      <vt:lpstr>Lucida Blackletter</vt:lpstr>
      <vt:lpstr>Papyrus</vt:lpstr>
      <vt:lpstr>Wingdings</vt:lpstr>
      <vt:lpstr>1_Office Theme</vt:lpstr>
      <vt:lpstr>2_Office Theme</vt:lpstr>
      <vt:lpstr>3_Office Theme</vt:lpstr>
      <vt:lpstr>Talking about future plans for the holidays</vt:lpstr>
      <vt:lpstr>¡Vacaciones!</vt:lpstr>
      <vt:lpstr>¡Vacaciones!</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Ahora vamos a decir las palabras en español.  Usa la palabra para ‘the’ si es un nombre.</vt:lpstr>
      <vt:lpstr>Lee cada frase. ¿Cuál es la palabra correcta para cada espacio en blanco? ¡Atención! Hay una opción falsa.</vt:lpstr>
      <vt:lpstr>Aquí tienes un mensaje de Lucía. ¡Faltan letras! Escucha y completa con las letras que no están. </vt:lpstr>
      <vt:lpstr>Talking about what ‘we’ do and did -er verbs in 1st person plural (preterite)</vt:lpstr>
      <vt:lpstr>Lucía habla con sus amigos. Lee las frases y marca en la tabla. ¿Es la semana pasada o esta semana?</vt:lpstr>
      <vt:lpstr>Ahora habla Nadia. Escucha cada frase. ¿Es la semana pasada o esta semana? ¿Qué acción es en inglés?</vt:lpstr>
      <vt:lpstr>Talking about present and past (completed) events: -ar &amp; -ir verbs in 1st person plural</vt:lpstr>
      <vt:lpstr>Saying who or what receives the action  using ‘los’ in object-first sentences</vt:lpstr>
      <vt:lpstr>Daniel habla sobre unas cosas. ¿Qué objeto es? ¿Es en el presente o en el pasado?</vt:lpstr>
      <vt:lpstr>Escribimos y hablamos sobre varios objetos.</vt:lpstr>
      <vt:lpstr>Elige un objeto y escribe 5 frases. Debes usar: - El pronombre “los” o “las”. - Un verbo en primera persona plural. </vt:lpstr>
      <vt:lpstr>Tabla para imprimir</vt:lpstr>
      <vt:lpstr>Talking about future plans for the holidays</vt:lpstr>
      <vt:lpstr>Articulate! - Vocabulario</vt:lpstr>
      <vt:lpstr>Articulate! Un juego</vt:lpstr>
      <vt:lpstr>Articulate! English clues</vt:lpstr>
      <vt:lpstr>Articulate! Spanish clues</vt:lpstr>
      <vt:lpstr>Ahora vas a leer tres frases. En cada frase falta una palabra. ¡Es la misma palabra para las tres frases! Elige la opción correcta.</vt:lpstr>
      <vt:lpstr>Talking about actions in the future Present simple for future </vt:lpstr>
      <vt:lpstr>Daniel habla sobre las vacaciones. Las frases en inglés, ¿son correctas o incorrectas?</vt:lpstr>
      <vt:lpstr>Talking about future plans Using the verb ‘ir’ [revisited]</vt:lpstr>
      <vt:lpstr>Talking about intentions Using ‘para’ + infinitive</vt:lpstr>
      <vt:lpstr>Talking about intentions Using ‘para’ + infinitive</vt:lpstr>
      <vt:lpstr>Talking about future plans Using the verb ‘ir’ [revisited]</vt:lpstr>
      <vt:lpstr>escuchar</vt:lpstr>
      <vt:lpstr>Lucía y Nadia hablan sobre las vacaciones. Lee y escribe cada verbo en el lugar correcto. Después escucha.</vt:lpstr>
      <vt:lpstr>¿Dónde vas de vacaciones?</vt:lpstr>
      <vt:lpstr>¿Qué vas a hacer en tus vacaciones?</vt:lpstr>
      <vt:lpstr>¿Qué vas a hacer en tus vacaciones?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Nicholas Avery</cp:lastModifiedBy>
  <cp:revision>111</cp:revision>
  <dcterms:created xsi:type="dcterms:W3CDTF">2021-06-23T17:04:36Z</dcterms:created>
  <dcterms:modified xsi:type="dcterms:W3CDTF">2022-06-21T10:49:07Z</dcterms:modified>
</cp:coreProperties>
</file>