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57" r:id="rId3"/>
    <p:sldId id="358" r:id="rId4"/>
    <p:sldId id="359" r:id="rId5"/>
    <p:sldId id="360" r:id="rId6"/>
    <p:sldId id="361" r:id="rId7"/>
    <p:sldId id="362" r:id="rId8"/>
    <p:sldId id="363" r:id="rId9"/>
    <p:sldId id="3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2" clrIdx="0">
    <p:extLst>
      <p:ext uri="{19B8F6BF-5375-455C-9EA6-DF929625EA0E}">
        <p15:presenceInfo xmlns:p15="http://schemas.microsoft.com/office/powerpoint/2012/main" userId="S::RHawkes@combertonvc.org::5e669c2b-3608-40aa-930e-cb573f7025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B00"/>
    <a:srgbClr val="FBF0D5"/>
    <a:srgbClr val="F66400"/>
    <a:srgbClr val="EE6000"/>
    <a:srgbClr val="DAA520"/>
    <a:srgbClr val="115076"/>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7" autoAdjust="0"/>
    <p:restoredTop sz="63721" autoAdjust="0"/>
  </p:normalViewPr>
  <p:slideViewPr>
    <p:cSldViewPr snapToGrid="0">
      <p:cViewPr varScale="1">
        <p:scale>
          <a:sx n="73" d="100"/>
          <a:sy n="73" d="100"/>
        </p:scale>
        <p:origin x="122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3.0/deed.e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sa/2.0/deed.e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sa/4.0/deed.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Mark Davies. All additional pictures selected are available under a Creative Commons license, no attribution required.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1"/>
              <a:t>Learning </a:t>
            </a:r>
            <a:r>
              <a:rPr lang="en-GB" b="1" smtClean="0"/>
              <a:t>outcomes:</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smtClean="0"/>
              <a:t>Familiarity with each part of the ‘applying your knowledge’ test.</a:t>
            </a:r>
            <a:r>
              <a:rPr lang="en-GB" baseline="0" dirty="0"/>
              <a:t/>
            </a:r>
            <a:br>
              <a:rPr lang="en-GB" baseline="0"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Source</a:t>
            </a:r>
            <a:r>
              <a:rPr lang="es-ES" dirty="0"/>
              <a:t>:</a:t>
            </a:r>
            <a:r>
              <a:rPr lang="es-ES" baseline="0" dirty="0"/>
              <a:t> Davies, M. &amp; Davies, K. (2018</a:t>
            </a:r>
            <a:r>
              <a:rPr lang="es-ES" i="0" baseline="0" dirty="0"/>
              <a:t>)</a:t>
            </a:r>
            <a:r>
              <a:rPr lang="es-ES" i="1" baseline="0" dirty="0"/>
              <a:t>. A </a:t>
            </a:r>
            <a:r>
              <a:rPr lang="es-ES" i="1" baseline="0" dirty="0" err="1"/>
              <a:t>frequency</a:t>
            </a:r>
            <a:r>
              <a:rPr lang="es-ES" i="1" baseline="0" dirty="0"/>
              <a:t> </a:t>
            </a:r>
            <a:r>
              <a:rPr lang="es-ES" i="1" baseline="0" dirty="0" err="1"/>
              <a:t>dictionary</a:t>
            </a:r>
            <a:r>
              <a:rPr lang="es-ES" i="1" baseline="0" dirty="0"/>
              <a:t> </a:t>
            </a:r>
            <a:r>
              <a:rPr lang="es-ES" i="1" baseline="0" dirty="0" err="1"/>
              <a:t>of</a:t>
            </a:r>
            <a:r>
              <a:rPr lang="es-ES" i="1" baseline="0" dirty="0"/>
              <a:t>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a:t>
            </a:r>
            <a:r>
              <a:rPr lang="es-ES" baseline="0" dirty="0"/>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baseline="0" dirty="0"/>
          </a:p>
          <a:p>
            <a:r>
              <a:rPr lang="en-CA" sz="1200" b="0" i="0" u="none" strike="noStrike" kern="1200" dirty="0">
                <a:solidFill>
                  <a:schemeClr val="tx1"/>
                </a:solidFill>
                <a:effectLst/>
                <a:latin typeface="+mn-lt"/>
                <a:ea typeface="+mn-ea"/>
                <a:cs typeface="+mn-cs"/>
              </a:rPr>
              <a:t>The frequency rankings for words that occur in this PowerPoint which have been</a:t>
            </a:r>
            <a:r>
              <a:rPr lang="en-CA" sz="1200" b="0" i="1" u="none" strike="noStrike" kern="1200" dirty="0">
                <a:solidFill>
                  <a:schemeClr val="tx1"/>
                </a:solidFill>
                <a:effectLst/>
                <a:latin typeface="+mn-lt"/>
                <a:ea typeface="+mn-ea"/>
                <a:cs typeface="+mn-cs"/>
              </a:rPr>
              <a:t> previously</a:t>
            </a:r>
            <a:r>
              <a:rPr lang="en-CA" sz="1200" b="0" i="0" u="none" strike="noStrike" kern="1200" dirty="0">
                <a:solidFill>
                  <a:schemeClr val="tx1"/>
                </a:solidFill>
                <a:effectLst/>
                <a:latin typeface="+mn-lt"/>
                <a:ea typeface="+mn-ea"/>
                <a:cs typeface="+mn-cs"/>
              </a:rPr>
              <a:t> introduced in NCELP resources are given in the NCELP SOW and in the resources that first introduced and formally re-visited those words. </a:t>
            </a:r>
          </a:p>
          <a:p>
            <a:r>
              <a:rPr lang="en-CA" sz="1200" b="0" i="0" u="none" strike="noStrike" kern="1200" dirty="0">
                <a:solidFill>
                  <a:schemeClr val="tx1"/>
                </a:solidFill>
                <a:effectLst/>
                <a:latin typeface="+mn-lt"/>
                <a:ea typeface="+mn-ea"/>
                <a:cs typeface="+mn-cs"/>
              </a:rPr>
              <a:t>For any </a:t>
            </a:r>
            <a:r>
              <a:rPr lang="en-CA" sz="1200" b="0" i="1" u="none" strike="noStrike" kern="1200" dirty="0">
                <a:solidFill>
                  <a:schemeClr val="tx1"/>
                </a:solidFill>
                <a:effectLst/>
                <a:latin typeface="+mn-lt"/>
                <a:ea typeface="+mn-ea"/>
                <a:cs typeface="+mn-cs"/>
              </a:rPr>
              <a:t>other </a:t>
            </a:r>
            <a:r>
              <a:rPr lang="en-CA" sz="1200" b="0" i="0" u="none" strike="noStrike" kern="1200" dirty="0">
                <a:solidFill>
                  <a:schemeClr val="tx1"/>
                </a:solidFill>
                <a:effectLst/>
                <a:latin typeface="+mn-lt"/>
                <a:ea typeface="+mn-ea"/>
                <a:cs typeface="+mn-cs"/>
              </a:rPr>
              <a:t>words that occur incidentally in this PowerPoint, frequency rankings will be provided in the notes field wherever possible.</a:t>
            </a:r>
            <a:endParaRPr lang="en-GB" sz="1200" b="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b="0" dirty="0"/>
              <a:t> 5 minutes</a:t>
            </a:r>
          </a:p>
          <a:p>
            <a:endParaRPr lang="en-GB" b="0" dirty="0"/>
          </a:p>
          <a:p>
            <a:r>
              <a:rPr lang="en-GB" b="1" dirty="0"/>
              <a:t>Aim: </a:t>
            </a:r>
            <a:r>
              <a:rPr lang="en-GB" b="0" dirty="0"/>
              <a:t>practice </a:t>
            </a:r>
            <a:r>
              <a:rPr lang="en-GB" b="0"/>
              <a:t>listening </a:t>
            </a:r>
            <a:r>
              <a:rPr lang="en-GB" b="0" smtClean="0"/>
              <a:t>task </a:t>
            </a:r>
            <a:r>
              <a:rPr lang="en-GB" b="0" dirty="0"/>
              <a:t>involving tense and verb form recognition</a:t>
            </a:r>
          </a:p>
          <a:p>
            <a:endParaRPr lang="en-GB" b="0" dirty="0"/>
          </a:p>
          <a:p>
            <a:r>
              <a:rPr lang="en-GB" b="1" dirty="0"/>
              <a:t>Procedure:</a:t>
            </a:r>
          </a:p>
          <a:p>
            <a:pPr marL="228600" indent="-228600">
              <a:buAutoNum type="arabicPeriod"/>
            </a:pPr>
            <a:r>
              <a:rPr lang="en-GB" b="0" dirty="0"/>
              <a:t>Read the instructions out to students. Note: In the actual test, the instructions will be part of the recording.</a:t>
            </a:r>
          </a:p>
          <a:p>
            <a:pPr marL="228600" indent="-228600">
              <a:buAutoNum type="arabicPeriod"/>
            </a:pPr>
            <a:r>
              <a:rPr lang="en-GB" b="0" dirty="0"/>
              <a:t>Click to show the marks available.</a:t>
            </a:r>
          </a:p>
          <a:p>
            <a:pPr marL="228600" indent="-228600">
              <a:buAutoNum type="arabicPeriod"/>
            </a:pPr>
            <a:r>
              <a:rPr lang="en-GB" b="0" dirty="0"/>
              <a:t>Click to speaker icon to play the recording. There will be a 20 second pause after the first reading of the text, and then the text will be heard again. There is no need to click the speaker button twice.</a:t>
            </a:r>
          </a:p>
          <a:p>
            <a:pPr marL="228600" indent="-228600">
              <a:buAutoNum type="arabicPeriod"/>
            </a:pPr>
            <a:r>
              <a:rPr lang="en-GB" b="0" dirty="0"/>
              <a:t>Click to show the answers one by one.</a:t>
            </a:r>
          </a:p>
          <a:p>
            <a:pPr marL="0" indent="0">
              <a:buNone/>
            </a:pPr>
            <a:endParaRPr lang="en-GB" b="1" dirty="0"/>
          </a:p>
          <a:p>
            <a:r>
              <a:rPr lang="en-GB" b="1" dirty="0"/>
              <a:t>Transcript:</a:t>
            </a:r>
          </a:p>
          <a:p>
            <a:r>
              <a:rPr lang="es-ES" b="0" noProof="0" dirty="0"/>
              <a:t>Durante las vacaciones yo salgo todos los días en mi ciudad, San Sebastián. Soy muy activa y además me gustan los deportes. Me encanta quedar con amigos en el parque o en el centro. Sin embargo, el año pasado monté a caballo con Daniel en el sur de Francia. También tomé clases de arte porque me interesa el dibujo y mi mamá ofreció pagar todo.</a:t>
            </a:r>
          </a:p>
          <a:p>
            <a:r>
              <a:rPr lang="es-ES" sz="1200" kern="1200" noProof="0" dirty="0">
                <a:solidFill>
                  <a:schemeClr val="tx1"/>
                </a:solidFill>
                <a:effectLst/>
                <a:latin typeface="+mn-lt"/>
                <a:ea typeface="+mn-ea"/>
                <a:cs typeface="+mn-cs"/>
              </a:rPr>
              <a:t>Pues, el verano próximo vamos a viajar a los Estados Unidos. Yo voy a hacer un viaje en barco pero a Daniel no le gusta mucho el mar, así que él va a visitar los museos de las ciudades. Vamos a comprar regalos para mis abuelos.</a:t>
            </a:r>
          </a:p>
          <a:p>
            <a:endParaRPr lang="en-GB" b="0"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164820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b="0" dirty="0"/>
              <a:t>5 minutes</a:t>
            </a:r>
          </a:p>
          <a:p>
            <a:endParaRPr lang="en-GB" b="0" dirty="0"/>
          </a:p>
          <a:p>
            <a:r>
              <a:rPr lang="en-GB" b="1" dirty="0"/>
              <a:t>Aim: </a:t>
            </a:r>
            <a:r>
              <a:rPr lang="en-GB" b="0" dirty="0"/>
              <a:t>second listening </a:t>
            </a:r>
            <a:r>
              <a:rPr lang="en-GB" b="0"/>
              <a:t>comprehension </a:t>
            </a:r>
            <a:r>
              <a:rPr lang="en-GB" b="0" smtClean="0"/>
              <a:t>task </a:t>
            </a:r>
            <a:r>
              <a:rPr lang="en-GB" b="0" dirty="0"/>
              <a:t>using the same text.</a:t>
            </a:r>
          </a:p>
          <a:p>
            <a:endParaRPr lang="en-GB" b="0" dirty="0"/>
          </a:p>
          <a:p>
            <a:r>
              <a:rPr lang="en-GB" b="1" dirty="0"/>
              <a:t>Procedure:</a:t>
            </a:r>
          </a:p>
          <a:p>
            <a:pPr marL="228600" indent="-228600">
              <a:buAutoNum type="arabicPeriod"/>
            </a:pPr>
            <a:r>
              <a:rPr lang="en-GB" b="0" dirty="0"/>
              <a:t>Read the instructions to the students. Click to show how many marks are available for each item.</a:t>
            </a:r>
          </a:p>
          <a:p>
            <a:pPr marL="228600" indent="-228600">
              <a:buAutoNum type="arabicPeriod"/>
            </a:pPr>
            <a:r>
              <a:rPr lang="en-GB" b="0" dirty="0"/>
              <a:t>Click the speaker icon to play the recording.</a:t>
            </a:r>
          </a:p>
          <a:p>
            <a:pPr marL="228600" indent="-228600">
              <a:buAutoNum type="arabicPeriod"/>
            </a:pPr>
            <a:r>
              <a:rPr lang="en-GB" b="0" dirty="0"/>
              <a:t>Click to show the answers one by one to allow teachers to elicit answers from the students.</a:t>
            </a:r>
          </a:p>
          <a:p>
            <a:endParaRPr lang="en-GB" b="1" dirty="0"/>
          </a:p>
          <a:p>
            <a:r>
              <a:rPr lang="en-GB" b="1" dirty="0"/>
              <a:t>Transcript:</a:t>
            </a:r>
          </a:p>
          <a:p>
            <a:r>
              <a:rPr lang="es-ES" b="0" noProof="0" dirty="0"/>
              <a:t>Durante las vacaciones yo salgo todos los días en mi ciudad, San Sebastián. Soy muy activa y además me gustan los deportes. Me encanta quedar con amigos en el parque o en el centro. Sin embargo, el año pasado monté a caballo con Daniel en el sur de Francia. También tomé clases de arte porque me interesa el dibujo y mi mamá ofreció pagar todo.</a:t>
            </a:r>
          </a:p>
          <a:p>
            <a:r>
              <a:rPr lang="es-ES" sz="1200" kern="1200" noProof="0" dirty="0">
                <a:solidFill>
                  <a:schemeClr val="tx1"/>
                </a:solidFill>
                <a:effectLst/>
                <a:latin typeface="+mn-lt"/>
                <a:ea typeface="+mn-ea"/>
                <a:cs typeface="+mn-cs"/>
              </a:rPr>
              <a:t>Pues, el verano próximo vamos a viajar a los Estados Unidos. Yo voy a hacer un viaje en barco pero a Daniel no le gusta mucho el mar, así que él va a visitar los museos de las ciudades. Vamos a comprar regalos para mis abuelos.</a:t>
            </a:r>
          </a:p>
          <a:p>
            <a:endParaRPr lang="en-GB" b="0"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98524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b="0" dirty="0"/>
              <a:t>4 minutes</a:t>
            </a:r>
          </a:p>
          <a:p>
            <a:endParaRPr lang="en-GB" b="0" dirty="0"/>
          </a:p>
          <a:p>
            <a:r>
              <a:rPr lang="en-GB" b="1" dirty="0"/>
              <a:t>Aim</a:t>
            </a:r>
            <a:r>
              <a:rPr lang="en-GB" b="1"/>
              <a:t>: </a:t>
            </a:r>
            <a:r>
              <a:rPr lang="en-GB" b="0" smtClean="0"/>
              <a:t>reading </a:t>
            </a:r>
            <a:r>
              <a:rPr lang="en-GB" b="0" dirty="0"/>
              <a:t>comprehension </a:t>
            </a:r>
            <a:r>
              <a:rPr lang="en-GB" b="0"/>
              <a:t>practice </a:t>
            </a:r>
            <a:r>
              <a:rPr lang="en-GB" b="0" smtClean="0"/>
              <a:t>task.</a:t>
            </a:r>
            <a:endParaRPr lang="en-GB" b="0" dirty="0"/>
          </a:p>
          <a:p>
            <a:endParaRPr lang="en-GB" b="0" dirty="0"/>
          </a:p>
          <a:p>
            <a:r>
              <a:rPr lang="en-GB" b="1" dirty="0"/>
              <a:t>Procedure:</a:t>
            </a:r>
          </a:p>
          <a:p>
            <a:pPr marL="228600" indent="-228600">
              <a:buAutoNum type="arabicPeriod"/>
            </a:pPr>
            <a:r>
              <a:rPr lang="en-GB" b="0" dirty="0"/>
              <a:t>Click to show how many marks are available for the question and then again to reveal a short text. </a:t>
            </a:r>
          </a:p>
          <a:p>
            <a:pPr marL="228600" indent="-228600">
              <a:buAutoNum type="arabicPeriod"/>
            </a:pPr>
            <a:r>
              <a:rPr lang="en-GB" b="0" dirty="0"/>
              <a:t>Click again to show the answers for the two missing places. </a:t>
            </a:r>
          </a:p>
          <a:p>
            <a:pPr marL="228600" indent="-228600">
              <a:buAutoNum type="arabicPeriod"/>
            </a:pPr>
            <a:endParaRPr lang="en-GB" b="0" dirty="0"/>
          </a:p>
          <a:p>
            <a:pPr marL="0" indent="0">
              <a:buNone/>
            </a:pPr>
            <a:r>
              <a:rPr lang="en-GB" b="0" dirty="0"/>
              <a:t>Picture free from Clipart-library.com</a:t>
            </a:r>
          </a:p>
          <a:p>
            <a:pPr marL="0" indent="0">
              <a:buNone/>
            </a:pPr>
            <a:endParaRPr lang="en-GB" b="0"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98048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b="0" dirty="0"/>
              <a:t>6 minutes</a:t>
            </a:r>
          </a:p>
          <a:p>
            <a:endParaRPr lang="en-GB" b="0" dirty="0"/>
          </a:p>
          <a:p>
            <a:r>
              <a:rPr lang="en-GB" b="1" dirty="0"/>
              <a:t>Aim</a:t>
            </a:r>
            <a:r>
              <a:rPr lang="en-GB" b="1"/>
              <a:t>: </a:t>
            </a:r>
            <a:r>
              <a:rPr lang="en-GB" b="0" smtClean="0"/>
              <a:t>reading </a:t>
            </a:r>
            <a:r>
              <a:rPr lang="en-GB" b="0" dirty="0"/>
              <a:t>comprehension </a:t>
            </a:r>
            <a:r>
              <a:rPr lang="en-GB" b="0"/>
              <a:t>practice </a:t>
            </a:r>
            <a:r>
              <a:rPr lang="en-GB" b="0" smtClean="0"/>
              <a:t>task.</a:t>
            </a:r>
            <a:endParaRPr lang="en-GB" b="0" dirty="0"/>
          </a:p>
          <a:p>
            <a:endParaRPr lang="en-GB" b="0" dirty="0"/>
          </a:p>
          <a:p>
            <a:r>
              <a:rPr lang="en-GB" b="1" dirty="0"/>
              <a:t>Procedure:</a:t>
            </a:r>
          </a:p>
          <a:p>
            <a:pPr marL="228600" indent="-228600">
              <a:buAutoNum type="arabicPeriod"/>
            </a:pPr>
            <a:r>
              <a:rPr lang="en-GB" b="0" dirty="0"/>
              <a:t>Click to show how many marks are available for the question and then again to show the tables for the questions.</a:t>
            </a:r>
          </a:p>
          <a:p>
            <a:pPr marL="228600" indent="-228600">
              <a:buAutoNum type="arabicPeriod"/>
            </a:pPr>
            <a:r>
              <a:rPr lang="en-GB" b="0" dirty="0"/>
              <a:t>Click again to show the answers for the two tables in order. </a:t>
            </a:r>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425864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b="0" dirty="0"/>
              <a:t>4 minutes</a:t>
            </a:r>
          </a:p>
          <a:p>
            <a:endParaRPr lang="en-GB" b="0" dirty="0"/>
          </a:p>
          <a:p>
            <a:r>
              <a:rPr lang="en-GB" b="1" dirty="0"/>
              <a:t>Aim: </a:t>
            </a:r>
            <a:r>
              <a:rPr lang="en-GB" b="0" dirty="0"/>
              <a:t>writing practice exercise involving filling in gaps </a:t>
            </a:r>
            <a:r>
              <a:rPr lang="en-GB" b="0"/>
              <a:t>(</a:t>
            </a:r>
            <a:r>
              <a:rPr lang="en-GB" b="0" smtClean="0"/>
              <a:t>some including a </a:t>
            </a:r>
            <a:r>
              <a:rPr lang="en-GB" b="0" dirty="0"/>
              <a:t>modal verb focus)</a:t>
            </a:r>
          </a:p>
          <a:p>
            <a:endParaRPr lang="en-GB" b="0" dirty="0"/>
          </a:p>
          <a:p>
            <a:r>
              <a:rPr lang="en-GB" b="1" dirty="0"/>
              <a:t>Procedure:</a:t>
            </a:r>
          </a:p>
          <a:p>
            <a:pPr marL="228600" indent="-228600">
              <a:buAutoNum type="arabicPeriod"/>
            </a:pPr>
            <a:r>
              <a:rPr lang="en-GB" b="0" dirty="0"/>
              <a:t>Click to show the marks for the exercise</a:t>
            </a:r>
          </a:p>
          <a:p>
            <a:pPr marL="228600" indent="-228600">
              <a:buAutoNum type="arabicPeriod"/>
            </a:pPr>
            <a:r>
              <a:rPr lang="en-GB" b="0" dirty="0"/>
              <a:t>Students fill in the gaps</a:t>
            </a:r>
            <a:r>
              <a:rPr lang="en-GB" b="0"/>
              <a:t>. </a:t>
            </a:r>
            <a:endParaRPr lang="en-GB" b="0" smtClean="0"/>
          </a:p>
          <a:p>
            <a:pPr marL="228600" indent="-228600">
              <a:buAutoNum type="arabicPeriod"/>
            </a:pPr>
            <a:r>
              <a:rPr lang="en-GB" b="0" smtClean="0"/>
              <a:t>Answers </a:t>
            </a:r>
            <a:r>
              <a:rPr lang="en-GB" b="0" dirty="0"/>
              <a:t>are shown by clicking.</a:t>
            </a:r>
          </a:p>
          <a:p>
            <a:endParaRPr lang="en-GB" b="1" dirty="0"/>
          </a:p>
          <a:p>
            <a:endParaRPr lang="en-GB" b="0" dirty="0"/>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388351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b="0" dirty="0"/>
              <a:t>10 minutes</a:t>
            </a:r>
          </a:p>
          <a:p>
            <a:endParaRPr lang="en-GB" b="0" dirty="0"/>
          </a:p>
          <a:p>
            <a:r>
              <a:rPr lang="en-GB" b="1" dirty="0"/>
              <a:t>Aim: </a:t>
            </a:r>
            <a:r>
              <a:rPr lang="en-GB" b="0" dirty="0"/>
              <a:t>writing </a:t>
            </a:r>
            <a:r>
              <a:rPr lang="en-GB" b="0"/>
              <a:t>practice </a:t>
            </a:r>
            <a:r>
              <a:rPr lang="en-GB" b="0" smtClean="0"/>
              <a:t>task </a:t>
            </a:r>
            <a:r>
              <a:rPr lang="en-GB" b="0" dirty="0"/>
              <a:t>in writing in past and future tenses.</a:t>
            </a:r>
          </a:p>
          <a:p>
            <a:endParaRPr lang="en-GB" b="0" dirty="0"/>
          </a:p>
          <a:p>
            <a:r>
              <a:rPr lang="en-GB" b="1" dirty="0"/>
              <a:t>Procedure:</a:t>
            </a:r>
          </a:p>
          <a:p>
            <a:pPr marL="228600" indent="-228600">
              <a:buAutoNum type="arabicPeriod"/>
            </a:pPr>
            <a:r>
              <a:rPr lang="en-GB" b="0" dirty="0"/>
              <a:t>Click to show the marks for the exercise</a:t>
            </a:r>
          </a:p>
          <a:p>
            <a:pPr marL="228600" indent="-228600">
              <a:buAutoNum type="arabicPeriod"/>
            </a:pPr>
            <a:r>
              <a:rPr lang="en-GB" b="0" dirty="0"/>
              <a:t>Students write sentences based on the picture stimuli. All of the words under the photos must be used. As this is a creative response, we have not added suggestions of answers. We suggest that teachers could perhaps prepare some of their own sentences and listen to a variety of student responses. Students could even share their answers in pairs or </a:t>
            </a:r>
            <a:r>
              <a:rPr lang="en-GB" b="0"/>
              <a:t>groups</a:t>
            </a:r>
            <a:r>
              <a:rPr lang="en-GB" b="0" smtClean="0"/>
              <a:t>.</a:t>
            </a:r>
            <a:endParaRPr lang="en-GB" b="0" dirty="0"/>
          </a:p>
          <a:p>
            <a:pPr marL="0" indent="0">
              <a:buNone/>
            </a:pPr>
            <a:endParaRPr lang="en-GB" b="0" dirty="0"/>
          </a:p>
          <a:p>
            <a:pPr marL="0" indent="0">
              <a:buNone/>
            </a:pPr>
            <a:r>
              <a:rPr lang="en-GB" b="0" dirty="0"/>
              <a:t>Picture 1: free from USA-</a:t>
            </a:r>
            <a:r>
              <a:rPr lang="en-GB" b="0" dirty="0" err="1"/>
              <a:t>Reiseblogger</a:t>
            </a:r>
            <a:r>
              <a:rPr lang="en-GB" b="0" dirty="0"/>
              <a:t> downloaded from https://pixabay.com/photos/colombia-caribbean-cartagena-ship-2466434/ (</a:t>
            </a:r>
            <a:r>
              <a:rPr lang="en-GB" b="0" dirty="0" err="1"/>
              <a:t>Pixabay</a:t>
            </a:r>
            <a:r>
              <a:rPr lang="en-GB" b="0" dirty="0"/>
              <a:t> License, free for commercial use, no attribution required)</a:t>
            </a:r>
          </a:p>
          <a:p>
            <a:pPr marL="0" indent="0">
              <a:buNone/>
            </a:pPr>
            <a:r>
              <a:rPr lang="en-GB" b="0" dirty="0"/>
              <a:t>Picture 2: free from Banja-Frans Mulder, from https://commons.wikimedia.org/wiki/File:Spain_-Barcelona,_La_Rambla_-_panoramio_(1).jpg </a:t>
            </a:r>
            <a:r>
              <a:rPr lang="en-GB" sz="1200" b="0" i="0" kern="1200" dirty="0">
                <a:solidFill>
                  <a:schemeClr val="tx1"/>
                </a:solidFill>
                <a:effectLst/>
                <a:latin typeface="+mn-lt"/>
                <a:ea typeface="+mn-ea"/>
                <a:cs typeface="+mn-cs"/>
              </a:rPr>
              <a:t>This file is licensed under the </a:t>
            </a:r>
            <a:r>
              <a:rPr lang="en-GB" sz="1200" b="0" i="0" u="none" strike="noStrike" kern="1200" dirty="0">
                <a:solidFill>
                  <a:schemeClr val="tx1"/>
                </a:solidFill>
                <a:effectLst/>
                <a:latin typeface="+mn-lt"/>
                <a:ea typeface="+mn-ea"/>
                <a:cs typeface="+mn-cs"/>
                <a:hlinkClick r:id="rId3" tooltip="w:en:Creative Commons"/>
              </a:rPr>
              <a:t>Creative Commons</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rPr>
              <a:t>Attribution 3.0 </a:t>
            </a:r>
            <a:r>
              <a:rPr lang="en-GB" sz="1200" b="0" i="0" u="none" strike="noStrike" kern="1200" dirty="0" err="1">
                <a:solidFill>
                  <a:schemeClr val="tx1"/>
                </a:solidFill>
                <a:effectLst/>
                <a:latin typeface="+mn-lt"/>
                <a:ea typeface="+mn-ea"/>
                <a:cs typeface="+mn-cs"/>
                <a:hlinkClick r:id="rId4"/>
              </a:rPr>
              <a:t>Unported</a:t>
            </a:r>
            <a:r>
              <a:rPr lang="en-GB" sz="1200" b="0" i="0" kern="1200" dirty="0">
                <a:solidFill>
                  <a:schemeClr val="tx1"/>
                </a:solidFill>
                <a:effectLst/>
                <a:latin typeface="+mn-lt"/>
                <a:ea typeface="+mn-ea"/>
                <a:cs typeface="+mn-cs"/>
              </a:rPr>
              <a:t> license.</a:t>
            </a:r>
            <a:endParaRPr lang="en-GB" b="0" dirty="0"/>
          </a:p>
          <a:p>
            <a:endParaRPr lang="en-GB" b="1" dirty="0"/>
          </a:p>
          <a:p>
            <a:endParaRPr lang="en-GB" b="0"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3988141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b="0" dirty="0"/>
              <a:t>8 minutes</a:t>
            </a:r>
          </a:p>
          <a:p>
            <a:endParaRPr lang="en-GB" b="0" dirty="0"/>
          </a:p>
          <a:p>
            <a:r>
              <a:rPr lang="en-GB" b="1" dirty="0"/>
              <a:t>Aim: </a:t>
            </a:r>
            <a:r>
              <a:rPr lang="en-GB" b="0" dirty="0"/>
              <a:t>speaking </a:t>
            </a:r>
            <a:r>
              <a:rPr lang="en-GB" b="0"/>
              <a:t>practice </a:t>
            </a:r>
            <a:r>
              <a:rPr lang="en-GB" b="0" smtClean="0"/>
              <a:t>task </a:t>
            </a:r>
            <a:r>
              <a:rPr lang="en-GB" b="0" dirty="0"/>
              <a:t>using a photo stimulus.</a:t>
            </a:r>
          </a:p>
          <a:p>
            <a:endParaRPr lang="en-GB" b="0" dirty="0"/>
          </a:p>
          <a:p>
            <a:r>
              <a:rPr lang="en-GB" b="1" dirty="0"/>
              <a:t>Procedure:</a:t>
            </a:r>
          </a:p>
          <a:p>
            <a:pPr marL="228600" indent="-228600">
              <a:buAutoNum type="arabicPeriod"/>
            </a:pPr>
            <a:r>
              <a:rPr lang="en-GB" b="0" dirty="0"/>
              <a:t>Click to show the marks for </a:t>
            </a:r>
            <a:r>
              <a:rPr lang="en-GB" b="0"/>
              <a:t>the </a:t>
            </a:r>
            <a:r>
              <a:rPr lang="en-GB" b="0" smtClean="0"/>
              <a:t>exercise.</a:t>
            </a:r>
            <a:endParaRPr lang="en-GB" b="0" dirty="0"/>
          </a:p>
          <a:p>
            <a:pPr marL="228600" indent="-228600">
              <a:buAutoNum type="arabicPeriod"/>
            </a:pPr>
            <a:r>
              <a:rPr lang="en-GB" b="0" dirty="0"/>
              <a:t>Teachers can decide how best to carry out this exercise. It may be best for students to work in pairs, taking it in turns to give short answers. Teachers could time the activity to give a feeling of what it will be like in the test. We suggest that pairs could then work in small groups to listen to each other’s answers, and then the teacher can listen to more answers following that. Teachers may like to the prepare some other questions to stimulate other possible answers to show just how much could be said about the picture.</a:t>
            </a:r>
          </a:p>
          <a:p>
            <a:pPr marL="0" indent="0">
              <a:buNone/>
            </a:pPr>
            <a:endParaRPr lang="en-GB" b="0" dirty="0"/>
          </a:p>
          <a:p>
            <a:pPr marL="0" indent="0">
              <a:buNone/>
            </a:pPr>
            <a:endParaRPr lang="en-GB" b="0" dirty="0"/>
          </a:p>
          <a:p>
            <a:pPr marL="0" indent="0">
              <a:buNone/>
            </a:pPr>
            <a:r>
              <a:rPr lang="en-GB" b="0" dirty="0"/>
              <a:t>Picture: free from Pedro </a:t>
            </a:r>
            <a:r>
              <a:rPr lang="en-GB" b="0" dirty="0" err="1"/>
              <a:t>Szekely</a:t>
            </a:r>
            <a:r>
              <a:rPr lang="en-GB" b="0" dirty="0"/>
              <a:t>, from https://commons.m.wikimedia.org/wiki/File:Sevilla,_Spain_(45691233172).jpg. </a:t>
            </a:r>
            <a:r>
              <a:rPr lang="en-GB" sz="1200" b="0" i="0" kern="1200" dirty="0">
                <a:solidFill>
                  <a:schemeClr val="tx1"/>
                </a:solidFill>
                <a:effectLst/>
                <a:latin typeface="+mn-lt"/>
                <a:ea typeface="+mn-ea"/>
                <a:cs typeface="+mn-cs"/>
              </a:rPr>
              <a:t>This file is licensed under the </a:t>
            </a:r>
            <a:r>
              <a:rPr lang="en-GB" sz="1200" b="0" i="0" u="none" strike="noStrike" kern="1200" dirty="0">
                <a:solidFill>
                  <a:schemeClr val="tx1"/>
                </a:solidFill>
                <a:effectLst/>
                <a:latin typeface="+mn-lt"/>
                <a:ea typeface="+mn-ea"/>
                <a:cs typeface="+mn-cs"/>
                <a:hlinkClick r:id="rId3" tooltip="w:en:Creative Commons"/>
              </a:rPr>
              <a:t>Creative Commons</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rPr>
              <a:t>Attribution-Share Alike 2.0 Generic</a:t>
            </a:r>
            <a:r>
              <a:rPr lang="en-GB" sz="1200" b="0" i="0" kern="1200" dirty="0">
                <a:solidFill>
                  <a:schemeClr val="tx1"/>
                </a:solidFill>
                <a:effectLst/>
                <a:latin typeface="+mn-lt"/>
                <a:ea typeface="+mn-ea"/>
                <a:cs typeface="+mn-cs"/>
              </a:rPr>
              <a:t> license.</a:t>
            </a:r>
            <a:endParaRPr lang="en-GB" b="0" dirty="0"/>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425089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b="0" dirty="0"/>
              <a:t>8 minutes</a:t>
            </a:r>
          </a:p>
          <a:p>
            <a:endParaRPr lang="en-GB" b="0" dirty="0"/>
          </a:p>
          <a:p>
            <a:r>
              <a:rPr lang="en-GB" b="1" dirty="0"/>
              <a:t>Aim: </a:t>
            </a:r>
            <a:r>
              <a:rPr lang="en-GB" b="0" dirty="0"/>
              <a:t>speaking </a:t>
            </a:r>
            <a:r>
              <a:rPr lang="en-GB" b="0"/>
              <a:t>practice </a:t>
            </a:r>
            <a:r>
              <a:rPr lang="en-GB" b="0" smtClean="0"/>
              <a:t>task </a:t>
            </a:r>
            <a:r>
              <a:rPr lang="en-GB" b="0" dirty="0"/>
              <a:t>using a photo stimulus.</a:t>
            </a:r>
          </a:p>
          <a:p>
            <a:endParaRPr lang="en-GB" b="0" dirty="0"/>
          </a:p>
          <a:p>
            <a:r>
              <a:rPr lang="en-GB" b="1" dirty="0"/>
              <a:t>Procedure:</a:t>
            </a:r>
          </a:p>
          <a:p>
            <a:pPr marL="228600" indent="-228600">
              <a:buAutoNum type="arabicPeriod"/>
            </a:pPr>
            <a:r>
              <a:rPr lang="en-GB" b="0" dirty="0"/>
              <a:t>Click to show the marks for </a:t>
            </a:r>
            <a:r>
              <a:rPr lang="en-GB" b="0"/>
              <a:t>the </a:t>
            </a:r>
            <a:r>
              <a:rPr lang="en-GB" b="0" smtClean="0"/>
              <a:t>exercise.</a:t>
            </a:r>
            <a:endParaRPr lang="en-GB" b="0" dirty="0"/>
          </a:p>
          <a:p>
            <a:pPr marL="228600" indent="-228600">
              <a:buAutoNum type="arabicPeriod"/>
            </a:pPr>
            <a:r>
              <a:rPr lang="en-GB" b="0" dirty="0"/>
              <a:t>Teachers can decide how best to carry out this exercise. It may be best for students to work in pairs, taking it in turns to read the sentences to each other. Then the teacher can choose to listen to several students. </a:t>
            </a:r>
          </a:p>
          <a:p>
            <a:pPr marL="228600" indent="-228600">
              <a:buAutoNum type="arabicPeriod"/>
            </a:pPr>
            <a:r>
              <a:rPr lang="en-GB" b="0" dirty="0"/>
              <a:t>For Part B students could write down their own answers before the teacher asking for responses.</a:t>
            </a:r>
          </a:p>
          <a:p>
            <a:pPr marL="0" indent="0">
              <a:buNone/>
            </a:pPr>
            <a:endParaRPr lang="en-GB" b="0" dirty="0"/>
          </a:p>
          <a:p>
            <a:pPr marL="0" indent="0">
              <a:buNone/>
            </a:pPr>
            <a:r>
              <a:rPr lang="en-GB" b="0" dirty="0"/>
              <a:t>Picture free </a:t>
            </a:r>
            <a:r>
              <a:rPr lang="en-GB" b="0" dirty="0" err="1"/>
              <a:t>fromUlises</a:t>
            </a:r>
            <a:r>
              <a:rPr lang="en-GB" b="0" dirty="0"/>
              <a:t> </a:t>
            </a:r>
            <a:r>
              <a:rPr lang="en-GB" b="0" dirty="0" err="1"/>
              <a:t>Icardi</a:t>
            </a:r>
            <a:r>
              <a:rPr lang="en-GB" b="0" dirty="0"/>
              <a:t>, from, https://upload.wikimedia.org/</a:t>
            </a:r>
            <a:r>
              <a:rPr lang="en-GB" b="0" dirty="0" err="1"/>
              <a:t>wikipedia</a:t>
            </a:r>
            <a:r>
              <a:rPr lang="en-GB" b="0" dirty="0"/>
              <a:t>/commons/e/</a:t>
            </a:r>
            <a:r>
              <a:rPr lang="en-GB" b="0" dirty="0" err="1"/>
              <a:t>ef</a:t>
            </a:r>
            <a:r>
              <a:rPr lang="en-GB" b="0" dirty="0"/>
              <a:t>/Mural_en_homenaje_a_Jorge_Luis_Borges_%28Adrogu%C3%A9%29..jpg. </a:t>
            </a:r>
            <a:r>
              <a:rPr lang="en-GB" sz="1200" b="0" i="0" kern="1200" dirty="0">
                <a:solidFill>
                  <a:schemeClr val="tx1"/>
                </a:solidFill>
                <a:effectLst/>
                <a:latin typeface="+mn-lt"/>
                <a:ea typeface="+mn-ea"/>
                <a:cs typeface="+mn-cs"/>
              </a:rPr>
              <a:t>This file is licensed under the </a:t>
            </a:r>
            <a:r>
              <a:rPr lang="en-GB" sz="1200" b="0" i="0" u="none" strike="noStrike" kern="1200" dirty="0">
                <a:solidFill>
                  <a:schemeClr val="tx1"/>
                </a:solidFill>
                <a:effectLst/>
                <a:latin typeface="+mn-lt"/>
                <a:ea typeface="+mn-ea"/>
                <a:cs typeface="+mn-cs"/>
                <a:hlinkClick r:id="rId3" tooltip="w:en:Creative Commons"/>
              </a:rPr>
              <a:t>Creative Commons</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rPr>
              <a:t>Attribution-Share Alike 4.0 International</a:t>
            </a:r>
            <a:r>
              <a:rPr lang="en-GB" sz="1200" b="0" i="0" kern="1200" dirty="0">
                <a:solidFill>
                  <a:schemeClr val="tx1"/>
                </a:solidFill>
                <a:effectLst/>
                <a:latin typeface="+mn-lt"/>
                <a:ea typeface="+mn-ea"/>
                <a:cs typeface="+mn-cs"/>
              </a:rPr>
              <a:t> license.</a:t>
            </a:r>
            <a:endParaRPr lang="en-GB" b="0" dirty="0"/>
          </a:p>
          <a:p>
            <a:pPr marL="0" indent="0">
              <a:buNone/>
            </a:pPr>
            <a:endParaRPr lang="en-GB" b="0"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389352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A586DACE-91D4-F84C-BC79-BE1BB5A5CA8D}"/>
              </a:ext>
            </a:extLst>
          </p:cNvPr>
          <p:cNvSpPr txBox="1"/>
          <p:nvPr userDrawn="1"/>
        </p:nvSpPr>
        <p:spPr>
          <a:xfrm>
            <a:off x="838200" y="1923393"/>
            <a:ext cx="6035566" cy="461665"/>
          </a:xfrm>
          <a:prstGeom prst="rect">
            <a:avLst/>
          </a:prstGeom>
          <a:noFill/>
        </p:spPr>
        <p:txBody>
          <a:bodyPr wrap="square" rtlCol="0">
            <a:spAutoFit/>
          </a:bodyPr>
          <a:lstStyle/>
          <a:p>
            <a:r>
              <a:rPr lang="en-US" sz="2400" dirty="0">
                <a:solidFill>
                  <a:schemeClr val="accent5">
                    <a:lumMod val="50000"/>
                  </a:schemeClr>
                </a:solidFill>
              </a:rPr>
              <a:t>Text</a:t>
            </a:r>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2C4B177A-FB9B-624B-90F1-42CB20E9E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2173557"/>
            <a:ext cx="5379089" cy="879475"/>
          </a:xfrm>
        </p:spPr>
        <p:txBody>
          <a:bodyPr>
            <a:normAutofit/>
          </a:bodyPr>
          <a:lstStyle/>
          <a:p>
            <a:pPr algn="l"/>
            <a:r>
              <a:rPr lang="en-GB" sz="4000" b="1" dirty="0">
                <a:solidFill>
                  <a:prstClr val="white"/>
                </a:solidFill>
              </a:rPr>
              <a:t>Practice assessment</a:t>
            </a:r>
            <a:endParaRPr lang="en-US" sz="4000" dirty="0"/>
          </a:p>
        </p:txBody>
      </p:sp>
      <p:sp>
        <p:nvSpPr>
          <p:cNvPr id="6" name="Subtitle 5">
            <a:extLst>
              <a:ext uri="{FF2B5EF4-FFF2-40B4-BE49-F238E27FC236}">
                <a16:creationId xmlns:a16="http://schemas.microsoft.com/office/drawing/2014/main" id="{DDFED1B0-8365-D84A-847E-1CD3FA337399}"/>
              </a:ext>
            </a:extLst>
          </p:cNvPr>
          <p:cNvSpPr>
            <a:spLocks noGrp="1"/>
          </p:cNvSpPr>
          <p:nvPr>
            <p:ph type="subTitle" idx="1"/>
          </p:nvPr>
        </p:nvSpPr>
        <p:spPr>
          <a:xfrm>
            <a:off x="155948" y="3053032"/>
            <a:ext cx="7291126" cy="567626"/>
          </a:xfrm>
        </p:spPr>
        <p:txBody>
          <a:bodyPr>
            <a:normAutofit/>
          </a:bodyPr>
          <a:lstStyle/>
          <a:p>
            <a:pPr algn="l"/>
            <a:r>
              <a:rPr lang="en-GB" sz="2800" dirty="0">
                <a:solidFill>
                  <a:prstClr val="white"/>
                </a:solidFill>
              </a:rPr>
              <a:t>Year 8 Spanish</a:t>
            </a:r>
          </a:p>
          <a:p>
            <a:endParaRPr lang="en-US" sz="2800" dirty="0"/>
          </a:p>
        </p:txBody>
      </p:sp>
      <p:sp>
        <p:nvSpPr>
          <p:cNvPr id="14" name="Subtitle 6">
            <a:extLst>
              <a:ext uri="{FF2B5EF4-FFF2-40B4-BE49-F238E27FC236}">
                <a16:creationId xmlns:a16="http://schemas.microsoft.com/office/drawing/2014/main" id="{ABC93937-5935-4FD6-909A-1159EB86D0C7}"/>
              </a:ext>
            </a:extLst>
          </p:cNvPr>
          <p:cNvSpPr txBox="1">
            <a:spLocks/>
          </p:cNvSpPr>
          <p:nvPr/>
        </p:nvSpPr>
        <p:spPr>
          <a:xfrm>
            <a:off x="155948" y="3561088"/>
            <a:ext cx="6678352" cy="571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solidFill>
                  <a:prstClr val="white"/>
                </a:solidFill>
              </a:rPr>
              <a:t>Term 3 applying your knowledge test</a:t>
            </a:r>
          </a:p>
          <a:p>
            <a:endParaRPr lang="en-US" sz="2800" dirty="0"/>
          </a:p>
        </p:txBody>
      </p:sp>
      <p:sp>
        <p:nvSpPr>
          <p:cNvPr id="16" name="Title 3">
            <a:extLst>
              <a:ext uri="{FF2B5EF4-FFF2-40B4-BE49-F238E27FC236}">
                <a16:creationId xmlns:a16="http://schemas.microsoft.com/office/drawing/2014/main" id="{C1774CAE-1000-CD44-A0CB-EB911B271423}"/>
              </a:ext>
            </a:extLst>
          </p:cNvPr>
          <p:cNvSpPr txBox="1">
            <a:spLocks/>
          </p:cNvSpPr>
          <p:nvPr/>
        </p:nvSpPr>
        <p:spPr>
          <a:xfrm>
            <a:off x="214817" y="5780283"/>
            <a:ext cx="4079722" cy="953020"/>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Century Gothic" panose="020B0502020202020204" pitchFamily="34" charset="0"/>
                <a:ea typeface="+mj-ea"/>
                <a:cs typeface="+mj-cs"/>
              </a:rPr>
              <a:t>Pete Watson / Nick Avery</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r>
            <a:b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b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a:t>
            </a:r>
            <a: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 </a:t>
            </a:r>
            <a:r>
              <a:rPr kumimoji="0" lang="en-GB" sz="1400" b="0" i="0" u="none" strike="noStrike" kern="1200" cap="none" spc="0" normalizeH="0" baseline="0" noProof="0" smtClean="0">
                <a:ln>
                  <a:noFill/>
                </a:ln>
                <a:solidFill>
                  <a:prstClr val="white"/>
                </a:solidFill>
                <a:effectLst/>
                <a:uLnTx/>
                <a:uFillTx/>
                <a:latin typeface="Century Gothic" panose="020B0502020202020204" pitchFamily="34" charset="0"/>
                <a:ea typeface="+mj-ea"/>
                <a:cs typeface="+mj-cs"/>
              </a:rPr>
              <a:t>07/06/21</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445780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800" b="1" dirty="0">
                <a:solidFill>
                  <a:schemeClr val="bg1"/>
                </a:solidFill>
              </a:rPr>
              <a:t>Section A: Listening</a:t>
            </a:r>
          </a:p>
        </p:txBody>
      </p:sp>
      <p:sp>
        <p:nvSpPr>
          <p:cNvPr id="36" name="Rectangle 35">
            <a:extLst>
              <a:ext uri="{FF2B5EF4-FFF2-40B4-BE49-F238E27FC236}">
                <a16:creationId xmlns:a16="http://schemas.microsoft.com/office/drawing/2014/main" id="{9A2F19A2-E0D5-4C43-9118-4C8F31072B63}"/>
              </a:ext>
            </a:extLst>
          </p:cNvPr>
          <p:cNvSpPr/>
          <p:nvPr/>
        </p:nvSpPr>
        <p:spPr>
          <a:xfrm>
            <a:off x="395639" y="1153395"/>
            <a:ext cx="11495314" cy="2341795"/>
          </a:xfrm>
          <a:prstGeom prst="rect">
            <a:avLst/>
          </a:prstGeom>
        </p:spPr>
        <p:txBody>
          <a:bodyPr wrap="square">
            <a:spAutoFit/>
          </a:bodyPr>
          <a:lstStyle/>
          <a:p>
            <a:pPr>
              <a:lnSpc>
                <a:spcPct val="107000"/>
              </a:lnSpc>
              <a:spcAft>
                <a:spcPts val="0"/>
              </a:spcAft>
            </a:pPr>
            <a:r>
              <a:rPr lang="en-GB" sz="2000" b="1" dirty="0">
                <a:solidFill>
                  <a:srgbClr val="115076"/>
                </a:solidFill>
              </a:rPr>
              <a:t>PART A </a:t>
            </a:r>
          </a:p>
          <a:p>
            <a:pPr>
              <a:lnSpc>
                <a:spcPct val="107000"/>
              </a:lnSpc>
              <a:spcAft>
                <a:spcPts val="0"/>
              </a:spcAft>
            </a:pPr>
            <a:r>
              <a:rPr lang="en-GB" sz="2000" dirty="0">
                <a:solidFill>
                  <a:srgbClr val="115076"/>
                </a:solidFill>
              </a:rPr>
              <a:t>You will hear Lucía talk about what she and Daniel enjoying </a:t>
            </a:r>
            <a:r>
              <a:rPr lang="en-GB" sz="2000">
                <a:solidFill>
                  <a:srgbClr val="115076"/>
                </a:solidFill>
              </a:rPr>
              <a:t>doing </a:t>
            </a:r>
            <a:r>
              <a:rPr lang="en-GB" sz="2000" smtClean="0">
                <a:solidFill>
                  <a:srgbClr val="115076"/>
                </a:solidFill>
              </a:rPr>
              <a:t>during </a:t>
            </a:r>
            <a:r>
              <a:rPr lang="en-GB" sz="2000" dirty="0">
                <a:solidFill>
                  <a:srgbClr val="115076"/>
                </a:solidFill>
              </a:rPr>
              <a:t>their holidays. Here are some activities she mentions (plus some that she does not mention!) You have </a:t>
            </a:r>
            <a:r>
              <a:rPr lang="en-GB" sz="2000" b="1" dirty="0">
                <a:solidFill>
                  <a:srgbClr val="115076"/>
                </a:solidFill>
              </a:rPr>
              <a:t>10 seconds </a:t>
            </a:r>
            <a:r>
              <a:rPr lang="en-GB" sz="2000" dirty="0">
                <a:solidFill>
                  <a:srgbClr val="115076"/>
                </a:solidFill>
              </a:rPr>
              <a:t>to read the activities. Write </a:t>
            </a:r>
            <a:r>
              <a:rPr lang="en-GB" sz="2000" b="1" dirty="0">
                <a:solidFill>
                  <a:srgbClr val="115076"/>
                </a:solidFill>
              </a:rPr>
              <a:t>one</a:t>
            </a:r>
            <a:r>
              <a:rPr lang="en-GB" sz="2000" dirty="0">
                <a:solidFill>
                  <a:srgbClr val="115076"/>
                </a:solidFill>
              </a:rPr>
              <a:t> activity into each space in the grid below. You must decide </a:t>
            </a:r>
            <a:r>
              <a:rPr lang="en-GB" sz="2000" b="1" dirty="0">
                <a:solidFill>
                  <a:srgbClr val="115076"/>
                </a:solidFill>
              </a:rPr>
              <a:t>who </a:t>
            </a:r>
            <a:r>
              <a:rPr lang="en-GB" sz="2000" dirty="0">
                <a:solidFill>
                  <a:srgbClr val="115076"/>
                </a:solidFill>
              </a:rPr>
              <a:t>does the activity, and </a:t>
            </a:r>
            <a:r>
              <a:rPr lang="en-GB" sz="2000" b="1" dirty="0">
                <a:solidFill>
                  <a:srgbClr val="115076"/>
                </a:solidFill>
              </a:rPr>
              <a:t>when.</a:t>
            </a:r>
          </a:p>
          <a:p>
            <a:pPr>
              <a:lnSpc>
                <a:spcPct val="107000"/>
              </a:lnSpc>
              <a:spcAft>
                <a:spcPts val="0"/>
              </a:spcAft>
            </a:pPr>
            <a:r>
              <a:rPr lang="en-GB" sz="2000" dirty="0">
                <a:solidFill>
                  <a:srgbClr val="115076"/>
                </a:solidFill>
              </a:rPr>
              <a:t>You will hear the story </a:t>
            </a:r>
            <a:r>
              <a:rPr lang="en-GB" sz="2000" b="1" dirty="0">
                <a:solidFill>
                  <a:srgbClr val="115076"/>
                </a:solidFill>
              </a:rPr>
              <a:t>twice, with a 20 second gap </a:t>
            </a:r>
            <a:r>
              <a:rPr lang="en-GB" sz="2000" dirty="0">
                <a:solidFill>
                  <a:srgbClr val="115076"/>
                </a:solidFill>
              </a:rPr>
              <a:t>in between</a:t>
            </a:r>
            <a:r>
              <a:rPr lang="en-GB" sz="2000" b="1" dirty="0">
                <a:solidFill>
                  <a:srgbClr val="115076"/>
                </a:solidFill>
              </a:rPr>
              <a:t>.</a:t>
            </a:r>
            <a:endParaRPr lang="en-GB" sz="2000" dirty="0">
              <a:solidFill>
                <a:srgbClr val="115076"/>
              </a:solidFill>
            </a:endParaRPr>
          </a:p>
          <a:p>
            <a:pPr>
              <a:lnSpc>
                <a:spcPct val="107000"/>
              </a:lnSpc>
              <a:spcAft>
                <a:spcPts val="0"/>
              </a:spcAft>
            </a:pPr>
            <a:endParaRPr lang="en-GB" dirty="0">
              <a:solidFill>
                <a:srgbClr val="115076"/>
              </a:solidFill>
              <a:ea typeface="SimSun" panose="02010600030101010101" pitchFamily="2" charset="-122"/>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7E62C219-3337-48C7-88B3-1F0D580BA61D}"/>
              </a:ext>
            </a:extLst>
          </p:cNvPr>
          <p:cNvGraphicFramePr>
            <a:graphicFrameLocks noGrp="1"/>
          </p:cNvGraphicFramePr>
          <p:nvPr>
            <p:extLst>
              <p:ext uri="{D42A27DB-BD31-4B8C-83A1-F6EECF244321}">
                <p14:modId xmlns:p14="http://schemas.microsoft.com/office/powerpoint/2010/main" val="3597560058"/>
              </p:ext>
            </p:extLst>
          </p:nvPr>
        </p:nvGraphicFramePr>
        <p:xfrm>
          <a:off x="1328091" y="3214915"/>
          <a:ext cx="8767124" cy="978408"/>
        </p:xfrm>
        <a:graphic>
          <a:graphicData uri="http://schemas.openxmlformats.org/drawingml/2006/table">
            <a:tbl>
              <a:tblPr firstRow="1" firstCol="1" bandRow="1">
                <a:tableStyleId>{5C22544A-7EE6-4342-B048-85BDC9FD1C3A}</a:tableStyleId>
              </a:tblPr>
              <a:tblGrid>
                <a:gridCol w="8767124">
                  <a:extLst>
                    <a:ext uri="{9D8B030D-6E8A-4147-A177-3AD203B41FA5}">
                      <a16:colId xmlns:a16="http://schemas.microsoft.com/office/drawing/2014/main" val="1105381468"/>
                    </a:ext>
                  </a:extLst>
                </a:gridCol>
              </a:tblGrid>
              <a:tr h="0">
                <a:tc>
                  <a:txBody>
                    <a:bodyPr/>
                    <a:lstStyle/>
                    <a:p>
                      <a:pPr algn="ctr">
                        <a:lnSpc>
                          <a:spcPct val="107000"/>
                        </a:lnSpc>
                        <a:spcAft>
                          <a:spcPts val="0"/>
                        </a:spcAft>
                      </a:pPr>
                      <a:r>
                        <a:rPr lang="en-GB" sz="2000" b="0" strike="noStrike" baseline="0" dirty="0">
                          <a:solidFill>
                            <a:srgbClr val="115076"/>
                          </a:solidFill>
                          <a:effectLst/>
                        </a:rPr>
                        <a:t>go to cinema</a:t>
                      </a:r>
                      <a:r>
                        <a:rPr lang="en-GB" sz="2000" b="0" baseline="0" dirty="0">
                          <a:solidFill>
                            <a:srgbClr val="115076"/>
                          </a:solidFill>
                          <a:effectLst/>
                        </a:rPr>
                        <a:t>         read books</a:t>
                      </a:r>
                      <a:r>
                        <a:rPr lang="en-GB" sz="2000" b="0" dirty="0">
                          <a:solidFill>
                            <a:srgbClr val="115076"/>
                          </a:solidFill>
                          <a:effectLst/>
                        </a:rPr>
                        <a:t>          buy presents </a:t>
                      </a:r>
                    </a:p>
                    <a:p>
                      <a:pPr algn="ctr">
                        <a:lnSpc>
                          <a:spcPct val="107000"/>
                        </a:lnSpc>
                        <a:spcAft>
                          <a:spcPts val="0"/>
                        </a:spcAft>
                      </a:pPr>
                      <a:r>
                        <a:rPr lang="en-GB" sz="2000" b="0" dirty="0">
                          <a:solidFill>
                            <a:srgbClr val="115076"/>
                          </a:solidFill>
                          <a:effectLst/>
                        </a:rPr>
                        <a:t>visit museums         go </a:t>
                      </a:r>
                      <a:r>
                        <a:rPr lang="en-GB" sz="2000" b="0">
                          <a:solidFill>
                            <a:srgbClr val="115076"/>
                          </a:solidFill>
                          <a:effectLst/>
                        </a:rPr>
                        <a:t>cycling      </a:t>
                      </a:r>
                      <a:r>
                        <a:rPr lang="en-GB" sz="2000" b="0" smtClean="0">
                          <a:solidFill>
                            <a:srgbClr val="115076"/>
                          </a:solidFill>
                          <a:effectLst/>
                        </a:rPr>
                        <a:t>go on</a:t>
                      </a:r>
                      <a:r>
                        <a:rPr lang="en-GB" sz="2000" b="0" baseline="0" smtClean="0">
                          <a:solidFill>
                            <a:srgbClr val="115076"/>
                          </a:solidFill>
                          <a:effectLst/>
                        </a:rPr>
                        <a:t> </a:t>
                      </a:r>
                      <a:r>
                        <a:rPr lang="en-GB" sz="2000" b="0" baseline="0" dirty="0">
                          <a:solidFill>
                            <a:srgbClr val="115076"/>
                          </a:solidFill>
                          <a:effectLst/>
                        </a:rPr>
                        <a:t>a boat trip</a:t>
                      </a:r>
                    </a:p>
                    <a:p>
                      <a:pPr algn="ctr">
                        <a:lnSpc>
                          <a:spcPct val="107000"/>
                        </a:lnSpc>
                        <a:spcAft>
                          <a:spcPts val="0"/>
                        </a:spcAft>
                      </a:pPr>
                      <a:r>
                        <a:rPr lang="en-GB" sz="2000" b="0" dirty="0">
                          <a:solidFill>
                            <a:srgbClr val="115076"/>
                          </a:solidFill>
                          <a:effectLst/>
                        </a:rPr>
                        <a:t>learn to horse ride        </a:t>
                      </a:r>
                      <a:r>
                        <a:rPr lang="en-GB" sz="2000" b="0" baseline="0" dirty="0">
                          <a:solidFill>
                            <a:srgbClr val="115076"/>
                          </a:solidFill>
                          <a:effectLst/>
                        </a:rPr>
                        <a:t> </a:t>
                      </a:r>
                      <a:r>
                        <a:rPr lang="en-GB" sz="2000" b="0" dirty="0">
                          <a:solidFill>
                            <a:srgbClr val="115076"/>
                          </a:solidFill>
                          <a:effectLst/>
                        </a:rPr>
                        <a:t>  do sport          </a:t>
                      </a:r>
                      <a:r>
                        <a:rPr lang="en-GB" sz="2000" b="0" strike="sngStrike" dirty="0">
                          <a:solidFill>
                            <a:srgbClr val="115076"/>
                          </a:solidFill>
                          <a:effectLst/>
                        </a:rPr>
                        <a:t>take art classes</a:t>
                      </a:r>
                      <a:endParaRPr lang="en-GB" sz="1400" b="0" strike="sngStrike"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5248758"/>
                  </a:ext>
                </a:extLst>
              </a:tr>
            </a:tbl>
          </a:graphicData>
        </a:graphic>
      </p:graphicFrame>
      <p:graphicFrame>
        <p:nvGraphicFramePr>
          <p:cNvPr id="13" name="Table 12">
            <a:extLst>
              <a:ext uri="{FF2B5EF4-FFF2-40B4-BE49-F238E27FC236}">
                <a16:creationId xmlns:a16="http://schemas.microsoft.com/office/drawing/2014/main" id="{5D8F40A5-5F20-438D-A62B-36C6A3C8C133}"/>
              </a:ext>
            </a:extLst>
          </p:cNvPr>
          <p:cNvGraphicFramePr>
            <a:graphicFrameLocks noGrp="1"/>
          </p:cNvGraphicFramePr>
          <p:nvPr>
            <p:extLst>
              <p:ext uri="{D42A27DB-BD31-4B8C-83A1-F6EECF244321}">
                <p14:modId xmlns:p14="http://schemas.microsoft.com/office/powerpoint/2010/main" val="3603450979"/>
              </p:ext>
            </p:extLst>
          </p:nvPr>
        </p:nvGraphicFramePr>
        <p:xfrm>
          <a:off x="620110" y="4396408"/>
          <a:ext cx="11046373" cy="1896999"/>
        </p:xfrm>
        <a:graphic>
          <a:graphicData uri="http://schemas.openxmlformats.org/drawingml/2006/table">
            <a:tbl>
              <a:tblPr firstRow="1" firstCol="1" bandRow="1">
                <a:tableStyleId>{5C22544A-7EE6-4342-B048-85BDC9FD1C3A}</a:tableStyleId>
              </a:tblPr>
              <a:tblGrid>
                <a:gridCol w="1509091">
                  <a:extLst>
                    <a:ext uri="{9D8B030D-6E8A-4147-A177-3AD203B41FA5}">
                      <a16:colId xmlns:a16="http://schemas.microsoft.com/office/drawing/2014/main" val="2707834331"/>
                    </a:ext>
                  </a:extLst>
                </a:gridCol>
                <a:gridCol w="3178382">
                  <a:extLst>
                    <a:ext uri="{9D8B030D-6E8A-4147-A177-3AD203B41FA5}">
                      <a16:colId xmlns:a16="http://schemas.microsoft.com/office/drawing/2014/main" val="3102627528"/>
                    </a:ext>
                  </a:extLst>
                </a:gridCol>
                <a:gridCol w="3179450">
                  <a:extLst>
                    <a:ext uri="{9D8B030D-6E8A-4147-A177-3AD203B41FA5}">
                      <a16:colId xmlns:a16="http://schemas.microsoft.com/office/drawing/2014/main" val="2718989260"/>
                    </a:ext>
                  </a:extLst>
                </a:gridCol>
                <a:gridCol w="3179450">
                  <a:extLst>
                    <a:ext uri="{9D8B030D-6E8A-4147-A177-3AD203B41FA5}">
                      <a16:colId xmlns:a16="http://schemas.microsoft.com/office/drawing/2014/main" val="479483238"/>
                    </a:ext>
                  </a:extLst>
                </a:gridCol>
              </a:tblGrid>
              <a:tr h="592455">
                <a:tc>
                  <a:txBody>
                    <a:bodyPr/>
                    <a:lstStyle/>
                    <a:p>
                      <a:pPr>
                        <a:lnSpc>
                          <a:spcPct val="107000"/>
                        </a:lnSpc>
                        <a:spcAft>
                          <a:spcPts val="0"/>
                        </a:spcAft>
                      </a:pPr>
                      <a:r>
                        <a:rPr lang="en-GB" sz="2000" baseline="30000">
                          <a:solidFill>
                            <a:srgbClr val="115076"/>
                          </a:solidFill>
                          <a:effectLst/>
                        </a:rPr>
                        <a:t>             </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de-DE" sz="2000" dirty="0">
                          <a:solidFill>
                            <a:srgbClr val="115076"/>
                          </a:solidFill>
                          <a:effectLst/>
                        </a:rPr>
                        <a:t>last year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normally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de-DE" sz="2000">
                          <a:solidFill>
                            <a:srgbClr val="115076"/>
                          </a:solidFill>
                          <a:effectLst/>
                        </a:rPr>
                        <a:t>next year</a:t>
                      </a:r>
                      <a:endParaRPr lang="en-GB" sz="200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0386879"/>
                  </a:ext>
                </a:extLst>
              </a:tr>
              <a:tr h="592455">
                <a:tc>
                  <a:txBody>
                    <a:bodyPr/>
                    <a:lstStyle/>
                    <a:p>
                      <a:pPr algn="ctr">
                        <a:lnSpc>
                          <a:spcPct val="107000"/>
                        </a:lnSpc>
                        <a:spcAft>
                          <a:spcPts val="0"/>
                        </a:spcAft>
                      </a:pPr>
                      <a:r>
                        <a:rPr lang="en-GB" sz="2000" dirty="0">
                          <a:solidFill>
                            <a:srgbClr val="115076"/>
                          </a:solidFill>
                          <a:effectLst/>
                        </a:rPr>
                        <a:t>Lucía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rgbClr val="115076"/>
                          </a:solidFill>
                          <a:effectLst/>
                        </a:rPr>
                        <a:t>1. Take art classes</a:t>
                      </a:r>
                    </a:p>
                    <a:p>
                      <a:pPr>
                        <a:lnSpc>
                          <a:spcPct val="107000"/>
                        </a:lnSpc>
                        <a:spcAft>
                          <a:spcPts val="0"/>
                        </a:spcAft>
                      </a:pP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indent="-457200">
                        <a:lnSpc>
                          <a:spcPct val="107000"/>
                        </a:lnSpc>
                        <a:spcAft>
                          <a:spcPts val="0"/>
                        </a:spcAft>
                        <a:buAutoNum type="arabicPeriod"/>
                      </a:pPr>
                      <a:r>
                        <a:rPr lang="en-GB" sz="2000" smtClean="0">
                          <a:solidFill>
                            <a:srgbClr val="115076"/>
                          </a:solidFill>
                          <a:effectLst/>
                        </a:rPr>
                        <a:t>goes </a:t>
                      </a:r>
                      <a:r>
                        <a:rPr lang="en-GB" sz="2000" dirty="0">
                          <a:solidFill>
                            <a:srgbClr val="115076"/>
                          </a:solidFill>
                          <a:effectLst/>
                        </a:rPr>
                        <a:t>out</a:t>
                      </a:r>
                    </a:p>
                    <a:p>
                      <a:pPr marL="457200" indent="-457200">
                        <a:lnSpc>
                          <a:spcPct val="107000"/>
                        </a:lnSpc>
                        <a:spcAft>
                          <a:spcPts val="0"/>
                        </a:spcAft>
                        <a:buAutoNum type="arabicPeriod"/>
                      </a:pPr>
                      <a:r>
                        <a:rPr lang="en-GB" sz="200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meets friends</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rgbClr val="115076"/>
                          </a:solidFill>
                          <a:effectLst/>
                        </a:rPr>
                        <a:t>1. ___________________</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0767721"/>
                  </a:ext>
                </a:extLst>
              </a:tr>
              <a:tr h="202316">
                <a:tc>
                  <a:txBody>
                    <a:bodyPr/>
                    <a:lstStyle/>
                    <a:p>
                      <a:pPr algn="ctr">
                        <a:lnSpc>
                          <a:spcPct val="107000"/>
                        </a:lnSpc>
                        <a:spcAft>
                          <a:spcPts val="0"/>
                        </a:spcAft>
                      </a:pPr>
                      <a:r>
                        <a:rPr lang="en-GB" sz="2000" dirty="0">
                          <a:solidFill>
                            <a:srgbClr val="115076"/>
                          </a:solidFill>
                          <a:effectLst/>
                        </a:rPr>
                        <a:t>Lucía and Daniel</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000" dirty="0">
                          <a:solidFill>
                            <a:srgbClr val="115076"/>
                          </a:solidFill>
                          <a:effectLst/>
                        </a:rPr>
                        <a:t>1. ____________________</a:t>
                      </a:r>
                    </a:p>
                    <a:p>
                      <a:pPr>
                        <a:lnSpc>
                          <a:spcPct val="107000"/>
                        </a:lnSpc>
                        <a:spcAft>
                          <a:spcPts val="0"/>
                        </a:spcAft>
                      </a:pP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rgbClr val="115076"/>
                          </a:solidFill>
                          <a:effectLst/>
                        </a:rPr>
                        <a:t> </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nSpc>
                          <a:spcPct val="107000"/>
                        </a:lnSpc>
                        <a:spcAft>
                          <a:spcPts val="0"/>
                        </a:spcAft>
                      </a:pPr>
                      <a:r>
                        <a:rPr lang="en-GB" sz="2000" dirty="0">
                          <a:solidFill>
                            <a:srgbClr val="115076"/>
                          </a:solidFill>
                          <a:effectLst/>
                        </a:rPr>
                        <a:t>1. travel to USA</a:t>
                      </a:r>
                    </a:p>
                    <a:p>
                      <a:pP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2. ____________________</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871513"/>
                  </a:ext>
                </a:extLst>
              </a:tr>
            </a:tbl>
          </a:graphicData>
        </a:graphic>
      </p:graphicFrame>
      <p:sp>
        <p:nvSpPr>
          <p:cNvPr id="4" name="TextBox 3">
            <a:extLst>
              <a:ext uri="{FF2B5EF4-FFF2-40B4-BE49-F238E27FC236}">
                <a16:creationId xmlns:a16="http://schemas.microsoft.com/office/drawing/2014/main" id="{41F123DF-5F71-4E7B-854F-93EE78CC50A9}"/>
              </a:ext>
            </a:extLst>
          </p:cNvPr>
          <p:cNvSpPr txBox="1"/>
          <p:nvPr/>
        </p:nvSpPr>
        <p:spPr>
          <a:xfrm>
            <a:off x="8890247" y="5076555"/>
            <a:ext cx="2409935" cy="400110"/>
          </a:xfrm>
          <a:prstGeom prst="rect">
            <a:avLst/>
          </a:prstGeom>
          <a:noFill/>
        </p:spPr>
        <p:txBody>
          <a:bodyPr wrap="square" rtlCol="0">
            <a:spAutoFit/>
          </a:bodyPr>
          <a:lstStyle/>
          <a:p>
            <a:pPr algn="l"/>
            <a:r>
              <a:rPr lang="en-GB" sz="2000" b="1" smtClean="0">
                <a:solidFill>
                  <a:schemeClr val="accent1">
                    <a:lumMod val="50000"/>
                  </a:schemeClr>
                </a:solidFill>
              </a:rPr>
              <a:t>go on </a:t>
            </a:r>
            <a:r>
              <a:rPr lang="en-GB" sz="2000" b="1" dirty="0">
                <a:solidFill>
                  <a:schemeClr val="accent1">
                    <a:lumMod val="50000"/>
                  </a:schemeClr>
                </a:solidFill>
              </a:rPr>
              <a:t>a boat trip</a:t>
            </a:r>
          </a:p>
        </p:txBody>
      </p:sp>
      <p:sp>
        <p:nvSpPr>
          <p:cNvPr id="6" name="TextBox 5">
            <a:extLst>
              <a:ext uri="{FF2B5EF4-FFF2-40B4-BE49-F238E27FC236}">
                <a16:creationId xmlns:a16="http://schemas.microsoft.com/office/drawing/2014/main" id="{59DAADFF-87F7-4367-B627-D17CD15948B1}"/>
              </a:ext>
            </a:extLst>
          </p:cNvPr>
          <p:cNvSpPr txBox="1"/>
          <p:nvPr/>
        </p:nvSpPr>
        <p:spPr>
          <a:xfrm>
            <a:off x="2425960" y="5556710"/>
            <a:ext cx="2743200" cy="400110"/>
          </a:xfrm>
          <a:prstGeom prst="rect">
            <a:avLst/>
          </a:prstGeom>
          <a:noFill/>
        </p:spPr>
        <p:txBody>
          <a:bodyPr wrap="square" rtlCol="0">
            <a:spAutoFit/>
          </a:bodyPr>
          <a:lstStyle/>
          <a:p>
            <a:pPr algn="l"/>
            <a:r>
              <a:rPr lang="en-GB" sz="2000" b="1" dirty="0">
                <a:solidFill>
                  <a:schemeClr val="accent1">
                    <a:lumMod val="50000"/>
                  </a:schemeClr>
                </a:solidFill>
              </a:rPr>
              <a:t>learn to horse ride</a:t>
            </a:r>
          </a:p>
        </p:txBody>
      </p:sp>
      <p:sp>
        <p:nvSpPr>
          <p:cNvPr id="7" name="TextBox 6">
            <a:extLst>
              <a:ext uri="{FF2B5EF4-FFF2-40B4-BE49-F238E27FC236}">
                <a16:creationId xmlns:a16="http://schemas.microsoft.com/office/drawing/2014/main" id="{8B340084-00DC-4DCB-9249-54FDB90EDC0B}"/>
              </a:ext>
            </a:extLst>
          </p:cNvPr>
          <p:cNvSpPr txBox="1"/>
          <p:nvPr/>
        </p:nvSpPr>
        <p:spPr>
          <a:xfrm>
            <a:off x="8796118" y="5882620"/>
            <a:ext cx="1950642" cy="400110"/>
          </a:xfrm>
          <a:prstGeom prst="rect">
            <a:avLst/>
          </a:prstGeom>
          <a:noFill/>
        </p:spPr>
        <p:txBody>
          <a:bodyPr wrap="square" rtlCol="0">
            <a:spAutoFit/>
          </a:bodyPr>
          <a:lstStyle/>
          <a:p>
            <a:pPr algn="l"/>
            <a:r>
              <a:rPr lang="en-GB" sz="2000" b="1" dirty="0">
                <a:solidFill>
                  <a:schemeClr val="accent1">
                    <a:lumMod val="50000"/>
                  </a:schemeClr>
                </a:solidFill>
              </a:rPr>
              <a:t>buy presents </a:t>
            </a:r>
          </a:p>
        </p:txBody>
      </p:sp>
      <p:sp>
        <p:nvSpPr>
          <p:cNvPr id="14" name="Rounded Rectangular Callout 13">
            <a:extLst>
              <a:ext uri="{FF2B5EF4-FFF2-40B4-BE49-F238E27FC236}">
                <a16:creationId xmlns:a16="http://schemas.microsoft.com/office/drawing/2014/main" id="{4CFAF79E-49F0-45E1-BA70-22C772728E4B}"/>
              </a:ext>
            </a:extLst>
          </p:cNvPr>
          <p:cNvSpPr/>
          <p:nvPr/>
        </p:nvSpPr>
        <p:spPr>
          <a:xfrm>
            <a:off x="6900835" y="529391"/>
            <a:ext cx="4990118" cy="567861"/>
          </a:xfrm>
          <a:prstGeom prst="wedgeRoundRectCallout">
            <a:avLst>
              <a:gd name="adj1" fmla="val -21372"/>
              <a:gd name="adj2" fmla="val 81444"/>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There is one mark for each </a:t>
            </a:r>
            <a:r>
              <a:rPr lang="en-GB" sz="2000" smtClean="0"/>
              <a:t>item.</a:t>
            </a:r>
            <a:endParaRPr lang="en-GB" sz="2000"/>
          </a:p>
        </p:txBody>
      </p:sp>
      <p:pic>
        <p:nvPicPr>
          <p:cNvPr id="3" name="Y8 Term 3 Spanish Lucía">
            <a:hlinkClick r:id="" action="ppaction://media"/>
            <a:extLst>
              <a:ext uri="{FF2B5EF4-FFF2-40B4-BE49-F238E27FC236}">
                <a16:creationId xmlns:a16="http://schemas.microsoft.com/office/drawing/2014/main" id="{65474DCA-9955-4953-B2DE-BD276AAA88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04815" y="2856021"/>
            <a:ext cx="1081332" cy="1081332"/>
          </a:xfrm>
          <a:prstGeom prst="rect">
            <a:avLst/>
          </a:prstGeom>
        </p:spPr>
      </p:pic>
      <p:sp>
        <p:nvSpPr>
          <p:cNvPr id="9" name="Rounded Rectangular Callout 8"/>
          <p:cNvSpPr/>
          <p:nvPr/>
        </p:nvSpPr>
        <p:spPr>
          <a:xfrm>
            <a:off x="306115" y="4652378"/>
            <a:ext cx="1021976" cy="370084"/>
          </a:xfrm>
          <a:prstGeom prst="wedgeRoundRectCallout">
            <a:avLst>
              <a:gd name="adj1" fmla="val 35746"/>
              <a:gd name="adj2" fmla="val 8430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smtClean="0">
                <a:solidFill>
                  <a:schemeClr val="accent1">
                    <a:lumMod val="50000"/>
                  </a:schemeClr>
                </a:solidFill>
              </a:rPr>
              <a:t>Who?</a:t>
            </a:r>
            <a:endParaRPr lang="en-GB" sz="2000">
              <a:solidFill>
                <a:schemeClr val="accent1">
                  <a:lumMod val="50000"/>
                </a:schemeClr>
              </a:solidFill>
            </a:endParaRPr>
          </a:p>
        </p:txBody>
      </p:sp>
      <p:sp>
        <p:nvSpPr>
          <p:cNvPr id="15" name="Rounded Rectangular Callout 14"/>
          <p:cNvSpPr/>
          <p:nvPr/>
        </p:nvSpPr>
        <p:spPr>
          <a:xfrm>
            <a:off x="1422221" y="4282294"/>
            <a:ext cx="1217885" cy="370084"/>
          </a:xfrm>
          <a:prstGeom prst="wedgeRoundRectCallout">
            <a:avLst>
              <a:gd name="adj1" fmla="val 66386"/>
              <a:gd name="adj2" fmla="val 5886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smtClean="0">
                <a:solidFill>
                  <a:schemeClr val="accent1">
                    <a:lumMod val="50000"/>
                  </a:schemeClr>
                </a:solidFill>
              </a:rPr>
              <a:t>When?</a:t>
            </a:r>
            <a:endParaRPr lang="en-GB" sz="2000">
              <a:solidFill>
                <a:schemeClr val="accent1">
                  <a:lumMod val="50000"/>
                </a:schemeClr>
              </a:solidFill>
            </a:endParaRPr>
          </a:p>
        </p:txBody>
      </p:sp>
    </p:spTree>
    <p:extLst>
      <p:ext uri="{BB962C8B-B14F-4D97-AF65-F5344CB8AC3E}">
        <p14:creationId xmlns:p14="http://schemas.microsoft.com/office/powerpoint/2010/main" val="7193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4" grpId="0"/>
      <p:bldP spid="6" grpId="0"/>
      <p:bldP spid="7"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6BFB0EB2-1CCD-4186-836A-FADCE0F4F06D}"/>
              </a:ext>
            </a:extLst>
          </p:cNvPr>
          <p:cNvGraphicFramePr>
            <a:graphicFrameLocks noGrp="1"/>
          </p:cNvGraphicFramePr>
          <p:nvPr>
            <p:extLst>
              <p:ext uri="{D42A27DB-BD31-4B8C-83A1-F6EECF244321}">
                <p14:modId xmlns:p14="http://schemas.microsoft.com/office/powerpoint/2010/main" val="256334341"/>
              </p:ext>
            </p:extLst>
          </p:nvPr>
        </p:nvGraphicFramePr>
        <p:xfrm>
          <a:off x="721896" y="2684504"/>
          <a:ext cx="10546739" cy="2609088"/>
        </p:xfrm>
        <a:graphic>
          <a:graphicData uri="http://schemas.openxmlformats.org/drawingml/2006/table">
            <a:tbl>
              <a:tblPr firstRow="1" firstCol="1" bandRow="1">
                <a:tableStyleId>{5C22544A-7EE6-4342-B048-85BDC9FD1C3A}</a:tableStyleId>
              </a:tblPr>
              <a:tblGrid>
                <a:gridCol w="533302">
                  <a:extLst>
                    <a:ext uri="{9D8B030D-6E8A-4147-A177-3AD203B41FA5}">
                      <a16:colId xmlns:a16="http://schemas.microsoft.com/office/drawing/2014/main" val="4151848735"/>
                    </a:ext>
                  </a:extLst>
                </a:gridCol>
                <a:gridCol w="4954714">
                  <a:extLst>
                    <a:ext uri="{9D8B030D-6E8A-4147-A177-3AD203B41FA5}">
                      <a16:colId xmlns:a16="http://schemas.microsoft.com/office/drawing/2014/main" val="693705574"/>
                    </a:ext>
                  </a:extLst>
                </a:gridCol>
                <a:gridCol w="5058723">
                  <a:extLst>
                    <a:ext uri="{9D8B030D-6E8A-4147-A177-3AD203B41FA5}">
                      <a16:colId xmlns:a16="http://schemas.microsoft.com/office/drawing/2014/main" val="656104718"/>
                    </a:ext>
                  </a:extLst>
                </a:gridCol>
              </a:tblGrid>
              <a:tr h="304800">
                <a:tc>
                  <a:txBody>
                    <a:bodyPr/>
                    <a:lstStyle/>
                    <a:p>
                      <a:pPr>
                        <a:lnSpc>
                          <a:spcPct val="107000"/>
                        </a:lnSpc>
                        <a:spcAft>
                          <a:spcPts val="0"/>
                        </a:spcAft>
                      </a:pPr>
                      <a:r>
                        <a:rPr lang="en-GB" sz="2000">
                          <a:solidFill>
                            <a:srgbClr val="115076"/>
                          </a:solidFill>
                          <a:effectLst/>
                        </a:rPr>
                        <a:t> </a:t>
                      </a:r>
                      <a:endParaRPr lang="en-GB" sz="200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115076"/>
                          </a:solidFill>
                          <a:effectLst/>
                        </a:rPr>
                        <a:t> </a:t>
                      </a:r>
                      <a:endParaRPr lang="en-GB" sz="200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115076"/>
                          </a:solidFill>
                          <a:effectLst/>
                        </a:rPr>
                        <a:t>Write as many details as you can </a:t>
                      </a:r>
                    </a:p>
                    <a:p>
                      <a:pPr>
                        <a:lnSpc>
                          <a:spcPct val="107000"/>
                        </a:lnSpc>
                        <a:spcAft>
                          <a:spcPts val="0"/>
                        </a:spcAft>
                      </a:pPr>
                      <a:r>
                        <a:rPr lang="en-GB" sz="2000">
                          <a:solidFill>
                            <a:srgbClr val="115076"/>
                          </a:solidFill>
                          <a:effectLst/>
                        </a:rPr>
                        <a:t>(2 marks per question)</a:t>
                      </a:r>
                      <a:endParaRPr lang="en-GB" sz="200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183606"/>
                  </a:ext>
                </a:extLst>
              </a:tr>
              <a:tr h="304800">
                <a:tc>
                  <a:txBody>
                    <a:bodyPr/>
                    <a:lstStyle/>
                    <a:p>
                      <a:pPr>
                        <a:lnSpc>
                          <a:spcPct val="107000"/>
                        </a:lnSpc>
                        <a:spcAft>
                          <a:spcPts val="0"/>
                        </a:spcAft>
                      </a:pPr>
                      <a:r>
                        <a:rPr lang="en-GB" sz="2000">
                          <a:solidFill>
                            <a:srgbClr val="115076"/>
                          </a:solidFill>
                          <a:effectLst/>
                        </a:rPr>
                        <a:t>a)</a:t>
                      </a:r>
                      <a:endParaRPr lang="en-GB" sz="200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dirty="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rPr>
                        <a:t>Why does </a:t>
                      </a:r>
                      <a:r>
                        <a:rPr lang="en-GB" sz="2000" dirty="0">
                          <a:solidFill>
                            <a:srgbClr val="115076"/>
                          </a:solidFill>
                          <a:effectLst/>
                        </a:rPr>
                        <a:t>Lucía go out every day in the holidays?</a:t>
                      </a:r>
                      <a:endParaRPr lang="en-GB" sz="2000" dirty="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dirty="0">
                          <a:solidFill>
                            <a:srgbClr val="115076"/>
                          </a:solidFill>
                          <a:effectLst/>
                        </a:rPr>
                        <a:t> </a:t>
                      </a:r>
                    </a:p>
                    <a:p>
                      <a:pPr>
                        <a:lnSpc>
                          <a:spcPct val="107000"/>
                        </a:lnSpc>
                        <a:spcAft>
                          <a:spcPts val="0"/>
                        </a:spcAft>
                      </a:pPr>
                      <a:endParaRPr lang="en-GB" sz="2000" dirty="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2000" dirty="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113842"/>
                  </a:ext>
                </a:extLst>
              </a:tr>
              <a:tr h="314960">
                <a:tc>
                  <a:txBody>
                    <a:bodyPr/>
                    <a:lstStyle/>
                    <a:p>
                      <a:pPr>
                        <a:lnSpc>
                          <a:spcPct val="107000"/>
                        </a:lnSpc>
                        <a:spcAft>
                          <a:spcPts val="0"/>
                        </a:spcAft>
                      </a:pPr>
                      <a:r>
                        <a:rPr lang="en-GB" sz="2000">
                          <a:solidFill>
                            <a:srgbClr val="115076"/>
                          </a:solidFill>
                          <a:effectLst/>
                        </a:rPr>
                        <a:t>b)</a:t>
                      </a:r>
                      <a:endParaRPr lang="en-GB" sz="200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dirty="0">
                          <a:solidFill>
                            <a:srgbClr val="115076"/>
                          </a:solidFill>
                          <a:effectLst/>
                        </a:rPr>
                        <a:t>Why did Lucía take art classes?</a:t>
                      </a:r>
                      <a:endParaRPr lang="en-GB" sz="2000" dirty="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dirty="0">
                          <a:solidFill>
                            <a:srgbClr val="115076"/>
                          </a:solidFill>
                          <a:effectLst/>
                        </a:rPr>
                        <a:t> </a:t>
                      </a:r>
                    </a:p>
                    <a:p>
                      <a:pPr>
                        <a:lnSpc>
                          <a:spcPct val="107000"/>
                        </a:lnSpc>
                        <a:spcAft>
                          <a:spcPts val="0"/>
                        </a:spcAft>
                      </a:pPr>
                      <a:endParaRPr lang="en-GB" sz="2000" dirty="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2000" dirty="0">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399526"/>
                  </a:ext>
                </a:extLst>
              </a:tr>
            </a:tbl>
          </a:graphicData>
        </a:graphic>
      </p:graphicFrame>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800" b="1" dirty="0">
                <a:solidFill>
                  <a:schemeClr val="bg1"/>
                </a:solidFill>
              </a:rPr>
              <a:t>Section A: Listening</a:t>
            </a:r>
          </a:p>
        </p:txBody>
      </p:sp>
      <p:sp>
        <p:nvSpPr>
          <p:cNvPr id="36" name="Rectangle 35">
            <a:extLst>
              <a:ext uri="{FF2B5EF4-FFF2-40B4-BE49-F238E27FC236}">
                <a16:creationId xmlns:a16="http://schemas.microsoft.com/office/drawing/2014/main" id="{9A2F19A2-E0D5-4C43-9118-4C8F31072B63}"/>
              </a:ext>
            </a:extLst>
          </p:cNvPr>
          <p:cNvSpPr/>
          <p:nvPr/>
        </p:nvSpPr>
        <p:spPr>
          <a:xfrm>
            <a:off x="312057" y="1223928"/>
            <a:ext cx="11567886" cy="1047338"/>
          </a:xfrm>
          <a:prstGeom prst="rect">
            <a:avLst/>
          </a:prstGeom>
        </p:spPr>
        <p:txBody>
          <a:bodyPr wrap="square">
            <a:spAutoFit/>
          </a:bodyPr>
          <a:lstStyle/>
          <a:p>
            <a:pPr>
              <a:lnSpc>
                <a:spcPct val="107000"/>
              </a:lnSpc>
              <a:spcAft>
                <a:spcPts val="0"/>
              </a:spcAft>
            </a:pPr>
            <a:r>
              <a:rPr lang="en-GB" sz="2000" b="1" dirty="0">
                <a:solidFill>
                  <a:schemeClr val="accent1">
                    <a:lumMod val="50000"/>
                  </a:schemeClr>
                </a:solidFill>
              </a:rPr>
              <a:t>PART B</a:t>
            </a:r>
          </a:p>
          <a:p>
            <a:pPr>
              <a:lnSpc>
                <a:spcPct val="107000"/>
              </a:lnSpc>
              <a:spcAft>
                <a:spcPts val="0"/>
              </a:spcAft>
            </a:pPr>
            <a:r>
              <a:rPr lang="en-GB" sz="2000" dirty="0">
                <a:solidFill>
                  <a:schemeClr val="accent1">
                    <a:lumMod val="50000"/>
                  </a:schemeClr>
                </a:solidFill>
              </a:rPr>
              <a:t>Now listen for a </a:t>
            </a:r>
            <a:r>
              <a:rPr lang="en-GB" sz="2000" b="1" dirty="0">
                <a:solidFill>
                  <a:schemeClr val="accent1">
                    <a:lumMod val="50000"/>
                  </a:schemeClr>
                </a:solidFill>
              </a:rPr>
              <a:t>third time</a:t>
            </a:r>
            <a:r>
              <a:rPr lang="en-GB" sz="2000" dirty="0">
                <a:solidFill>
                  <a:schemeClr val="accent1">
                    <a:lumMod val="50000"/>
                  </a:schemeClr>
                </a:solidFill>
              </a:rPr>
              <a:t>. Answer the questions </a:t>
            </a:r>
            <a:r>
              <a:rPr lang="en-GB" sz="2000">
                <a:solidFill>
                  <a:schemeClr val="accent1">
                    <a:lumMod val="50000"/>
                  </a:schemeClr>
                </a:solidFill>
              </a:rPr>
              <a:t>in </a:t>
            </a:r>
            <a:r>
              <a:rPr lang="en-GB" sz="2000" smtClean="0">
                <a:solidFill>
                  <a:schemeClr val="accent1">
                    <a:lumMod val="50000"/>
                  </a:schemeClr>
                </a:solidFill>
              </a:rPr>
              <a:t>English.</a:t>
            </a:r>
            <a:endParaRPr lang="en-GB" sz="2000" dirty="0">
              <a:solidFill>
                <a:schemeClr val="accent1">
                  <a:lumMod val="50000"/>
                </a:schemeClr>
              </a:solidFill>
            </a:endParaRPr>
          </a:p>
          <a:p>
            <a:pPr>
              <a:lnSpc>
                <a:spcPct val="107000"/>
              </a:lnSpc>
              <a:spcAft>
                <a:spcPts val="0"/>
              </a:spcAft>
            </a:pPr>
            <a:endParaRPr lang="en-GB" dirty="0">
              <a:solidFill>
                <a:schemeClr val="accent1">
                  <a:lumMod val="50000"/>
                </a:schemeClr>
              </a:solidFill>
              <a:ea typeface="SimSu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41F123DF-5F71-4E7B-854F-93EE78CC50A9}"/>
              </a:ext>
            </a:extLst>
          </p:cNvPr>
          <p:cNvSpPr txBox="1"/>
          <p:nvPr/>
        </p:nvSpPr>
        <p:spPr>
          <a:xfrm>
            <a:off x="6183147" y="3362585"/>
            <a:ext cx="2409935" cy="400110"/>
          </a:xfrm>
          <a:prstGeom prst="rect">
            <a:avLst/>
          </a:prstGeom>
          <a:noFill/>
        </p:spPr>
        <p:txBody>
          <a:bodyPr wrap="square" rtlCol="0">
            <a:spAutoFit/>
          </a:bodyPr>
          <a:lstStyle/>
          <a:p>
            <a:pPr algn="l"/>
            <a:r>
              <a:rPr lang="en-GB" sz="2000" b="1" dirty="0">
                <a:solidFill>
                  <a:schemeClr val="accent1">
                    <a:lumMod val="50000"/>
                  </a:schemeClr>
                </a:solidFill>
              </a:rPr>
              <a:t>She is </a:t>
            </a:r>
            <a:r>
              <a:rPr lang="en-GB" sz="2000" b="1">
                <a:solidFill>
                  <a:schemeClr val="accent1">
                    <a:lumMod val="50000"/>
                  </a:schemeClr>
                </a:solidFill>
              </a:rPr>
              <a:t>very </a:t>
            </a:r>
            <a:r>
              <a:rPr lang="en-GB" sz="2000" b="1" smtClean="0">
                <a:solidFill>
                  <a:schemeClr val="accent1">
                    <a:lumMod val="50000"/>
                  </a:schemeClr>
                </a:solidFill>
              </a:rPr>
              <a:t>active.</a:t>
            </a:r>
            <a:endParaRPr lang="en-GB" sz="2000" b="1" dirty="0">
              <a:solidFill>
                <a:schemeClr val="accent1">
                  <a:lumMod val="50000"/>
                </a:schemeClr>
              </a:solidFill>
            </a:endParaRPr>
          </a:p>
        </p:txBody>
      </p:sp>
      <p:sp>
        <p:nvSpPr>
          <p:cNvPr id="6" name="TextBox 5">
            <a:extLst>
              <a:ext uri="{FF2B5EF4-FFF2-40B4-BE49-F238E27FC236}">
                <a16:creationId xmlns:a16="http://schemas.microsoft.com/office/drawing/2014/main" id="{59DAADFF-87F7-4367-B627-D17CD15948B1}"/>
              </a:ext>
            </a:extLst>
          </p:cNvPr>
          <p:cNvSpPr txBox="1"/>
          <p:nvPr/>
        </p:nvSpPr>
        <p:spPr>
          <a:xfrm>
            <a:off x="6178343" y="3762695"/>
            <a:ext cx="4954879" cy="400110"/>
          </a:xfrm>
          <a:prstGeom prst="rect">
            <a:avLst/>
          </a:prstGeom>
          <a:noFill/>
        </p:spPr>
        <p:txBody>
          <a:bodyPr wrap="square" rtlCol="0">
            <a:spAutoFit/>
          </a:bodyPr>
          <a:lstStyle/>
          <a:p>
            <a:pPr algn="l"/>
            <a:r>
              <a:rPr lang="en-GB" sz="2000" b="1" smtClean="0">
                <a:solidFill>
                  <a:schemeClr val="accent1">
                    <a:lumMod val="50000"/>
                  </a:schemeClr>
                </a:solidFill>
              </a:rPr>
              <a:t>She likes sports.</a:t>
            </a:r>
            <a:endParaRPr lang="en-GB" sz="2000" b="1" dirty="0">
              <a:solidFill>
                <a:schemeClr val="accent1">
                  <a:lumMod val="50000"/>
                </a:schemeClr>
              </a:solidFill>
            </a:endParaRPr>
          </a:p>
        </p:txBody>
      </p:sp>
      <p:sp>
        <p:nvSpPr>
          <p:cNvPr id="7" name="TextBox 6">
            <a:extLst>
              <a:ext uri="{FF2B5EF4-FFF2-40B4-BE49-F238E27FC236}">
                <a16:creationId xmlns:a16="http://schemas.microsoft.com/office/drawing/2014/main" id="{8B340084-00DC-4DCB-9249-54FDB90EDC0B}"/>
              </a:ext>
            </a:extLst>
          </p:cNvPr>
          <p:cNvSpPr txBox="1"/>
          <p:nvPr/>
        </p:nvSpPr>
        <p:spPr>
          <a:xfrm>
            <a:off x="6178344" y="4380837"/>
            <a:ext cx="4431385" cy="400110"/>
          </a:xfrm>
          <a:prstGeom prst="rect">
            <a:avLst/>
          </a:prstGeom>
          <a:noFill/>
        </p:spPr>
        <p:txBody>
          <a:bodyPr wrap="square" rtlCol="0">
            <a:spAutoFit/>
          </a:bodyPr>
          <a:lstStyle/>
          <a:p>
            <a:pPr algn="l"/>
            <a:r>
              <a:rPr lang="en-GB" sz="2000" b="1" smtClean="0">
                <a:solidFill>
                  <a:schemeClr val="accent1">
                    <a:lumMod val="50000"/>
                  </a:schemeClr>
                </a:solidFill>
              </a:rPr>
              <a:t>She is interested </a:t>
            </a:r>
            <a:r>
              <a:rPr lang="en-GB" sz="2000" b="1">
                <a:solidFill>
                  <a:schemeClr val="accent1">
                    <a:lumMod val="50000"/>
                  </a:schemeClr>
                </a:solidFill>
              </a:rPr>
              <a:t>in </a:t>
            </a:r>
            <a:r>
              <a:rPr lang="en-GB" sz="2000" b="1" smtClean="0">
                <a:solidFill>
                  <a:schemeClr val="accent1">
                    <a:lumMod val="50000"/>
                  </a:schemeClr>
                </a:solidFill>
              </a:rPr>
              <a:t>drawing. </a:t>
            </a:r>
            <a:endParaRPr lang="en-GB" sz="2000" b="1" dirty="0">
              <a:solidFill>
                <a:schemeClr val="accent1">
                  <a:lumMod val="50000"/>
                </a:schemeClr>
              </a:solidFill>
            </a:endParaRPr>
          </a:p>
        </p:txBody>
      </p:sp>
      <p:sp>
        <p:nvSpPr>
          <p:cNvPr id="14" name="Rounded Rectangular Callout 13">
            <a:extLst>
              <a:ext uri="{FF2B5EF4-FFF2-40B4-BE49-F238E27FC236}">
                <a16:creationId xmlns:a16="http://schemas.microsoft.com/office/drawing/2014/main" id="{4CFAF79E-49F0-45E1-BA70-22C772728E4B}"/>
              </a:ext>
            </a:extLst>
          </p:cNvPr>
          <p:cNvSpPr/>
          <p:nvPr/>
        </p:nvSpPr>
        <p:spPr>
          <a:xfrm>
            <a:off x="6945296" y="569831"/>
            <a:ext cx="4990118" cy="603148"/>
          </a:xfrm>
          <a:prstGeom prst="wedgeRoundRectCallout">
            <a:avLst>
              <a:gd name="adj1" fmla="val -21372"/>
              <a:gd name="adj2" fmla="val 8256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There is one mark for each </a:t>
            </a:r>
            <a:r>
              <a:rPr lang="en-GB" sz="2000" smtClean="0"/>
              <a:t>item.</a:t>
            </a:r>
            <a:endParaRPr lang="en-GB" sz="2000"/>
          </a:p>
        </p:txBody>
      </p:sp>
      <p:sp>
        <p:nvSpPr>
          <p:cNvPr id="17" name="TextBox 16">
            <a:extLst>
              <a:ext uri="{FF2B5EF4-FFF2-40B4-BE49-F238E27FC236}">
                <a16:creationId xmlns:a16="http://schemas.microsoft.com/office/drawing/2014/main" id="{8352EBCC-019F-4F22-8F89-6E22E1622D28}"/>
              </a:ext>
            </a:extLst>
          </p:cNvPr>
          <p:cNvSpPr txBox="1"/>
          <p:nvPr/>
        </p:nvSpPr>
        <p:spPr>
          <a:xfrm>
            <a:off x="6156087" y="4816902"/>
            <a:ext cx="5468318" cy="400110"/>
          </a:xfrm>
          <a:prstGeom prst="rect">
            <a:avLst/>
          </a:prstGeom>
          <a:noFill/>
        </p:spPr>
        <p:txBody>
          <a:bodyPr wrap="square" rtlCol="0">
            <a:spAutoFit/>
          </a:bodyPr>
          <a:lstStyle/>
          <a:p>
            <a:pPr algn="l"/>
            <a:r>
              <a:rPr lang="en-GB" sz="2000" b="1" dirty="0">
                <a:solidFill>
                  <a:schemeClr val="accent1">
                    <a:lumMod val="50000"/>
                  </a:schemeClr>
                </a:solidFill>
              </a:rPr>
              <a:t>Her Mum offered to </a:t>
            </a:r>
            <a:r>
              <a:rPr lang="en-GB" sz="2000" b="1">
                <a:solidFill>
                  <a:schemeClr val="accent1">
                    <a:lumMod val="50000"/>
                  </a:schemeClr>
                </a:solidFill>
              </a:rPr>
              <a:t>pay </a:t>
            </a:r>
            <a:r>
              <a:rPr lang="en-GB" sz="2000" b="1" smtClean="0">
                <a:solidFill>
                  <a:schemeClr val="accent1">
                    <a:lumMod val="50000"/>
                  </a:schemeClr>
                </a:solidFill>
              </a:rPr>
              <a:t>(for everything).</a:t>
            </a:r>
            <a:endParaRPr lang="en-GB" sz="2000" b="1" dirty="0">
              <a:solidFill>
                <a:schemeClr val="accent1">
                  <a:lumMod val="50000"/>
                </a:schemeClr>
              </a:solidFill>
            </a:endParaRPr>
          </a:p>
        </p:txBody>
      </p:sp>
      <p:pic>
        <p:nvPicPr>
          <p:cNvPr id="3" name="Y8 Term 3 Spanish Lucía">
            <a:hlinkClick r:id="" action="ppaction://media"/>
            <a:extLst>
              <a:ext uri="{FF2B5EF4-FFF2-40B4-BE49-F238E27FC236}">
                <a16:creationId xmlns:a16="http://schemas.microsoft.com/office/drawing/2014/main" id="{1BF5BBC5-7896-4329-A2B2-0244BE6A2F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82879" y="1485938"/>
            <a:ext cx="963226" cy="963226"/>
          </a:xfrm>
          <a:prstGeom prst="rect">
            <a:avLst/>
          </a:prstGeom>
        </p:spPr>
      </p:pic>
    </p:spTree>
    <p:extLst>
      <p:ext uri="{BB962C8B-B14F-4D97-AF65-F5344CB8AC3E}">
        <p14:creationId xmlns:p14="http://schemas.microsoft.com/office/powerpoint/2010/main" val="2857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4" grpId="0"/>
      <p:bldP spid="6" grpId="0"/>
      <p:bldP spid="7" grpId="0"/>
      <p:bldP spid="14"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600" b="1" dirty="0">
                <a:solidFill>
                  <a:schemeClr val="bg1"/>
                </a:solidFill>
              </a:rPr>
              <a:t>Section B: Reading comprehension</a:t>
            </a:r>
          </a:p>
        </p:txBody>
      </p:sp>
      <p:sp>
        <p:nvSpPr>
          <p:cNvPr id="14" name="Rounded Rectangular Callout 13">
            <a:extLst>
              <a:ext uri="{FF2B5EF4-FFF2-40B4-BE49-F238E27FC236}">
                <a16:creationId xmlns:a16="http://schemas.microsoft.com/office/drawing/2014/main" id="{4CFAF79E-49F0-45E1-BA70-22C772728E4B}"/>
              </a:ext>
            </a:extLst>
          </p:cNvPr>
          <p:cNvSpPr/>
          <p:nvPr/>
        </p:nvSpPr>
        <p:spPr>
          <a:xfrm>
            <a:off x="6945296" y="484094"/>
            <a:ext cx="4990118" cy="564777"/>
          </a:xfrm>
          <a:prstGeom prst="wedgeRoundRectCallout">
            <a:avLst>
              <a:gd name="adj1" fmla="val -21102"/>
              <a:gd name="adj2" fmla="val 72260"/>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There is one mark for each </a:t>
            </a:r>
            <a:r>
              <a:rPr lang="en-GB" sz="2000" smtClean="0"/>
              <a:t>item.</a:t>
            </a:r>
            <a:endParaRPr lang="en-GB" sz="2000"/>
          </a:p>
        </p:txBody>
      </p:sp>
      <p:sp>
        <p:nvSpPr>
          <p:cNvPr id="11" name="Rectangle 11">
            <a:extLst>
              <a:ext uri="{FF2B5EF4-FFF2-40B4-BE49-F238E27FC236}">
                <a16:creationId xmlns:a16="http://schemas.microsoft.com/office/drawing/2014/main" id="{4119C9D9-9DB7-4E56-97B6-A85319640040}"/>
              </a:ext>
            </a:extLst>
          </p:cNvPr>
          <p:cNvSpPr>
            <a:spLocks noChangeArrowheads="1"/>
          </p:cNvSpPr>
          <p:nvPr/>
        </p:nvSpPr>
        <p:spPr bwMode="auto">
          <a:xfrm>
            <a:off x="278932" y="1475065"/>
            <a:ext cx="593678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PART A </a:t>
            </a:r>
            <a:r>
              <a:rPr kumimoji="0" lang="en-GB" altLang="zh-CN" sz="2400" b="0"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The </a:t>
            </a:r>
            <a:r>
              <a:rPr lang="en-GB" altLang="zh-CN" sz="2400" dirty="0">
                <a:solidFill>
                  <a:srgbClr val="1F4E79"/>
                </a:solidFill>
                <a:latin typeface="Century Gothic" panose="020B0502020202020204" pitchFamily="34" charset="0"/>
                <a:ea typeface="Times New Roman" panose="02020603050405020304" pitchFamily="18" charset="0"/>
                <a:cs typeface="Times New Roman" panose="02020603050405020304" pitchFamily="18" charset="0"/>
              </a:rPr>
              <a:t>map</a:t>
            </a:r>
            <a:r>
              <a:rPr kumimoji="0" lang="en-GB" altLang="zh-CN" sz="2400" b="0"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isn’t </a:t>
            </a:r>
            <a:r>
              <a:rPr kumimoji="0" lang="en-GB" altLang="zh-CN" sz="2400" b="0" i="0" u="none" strike="noStrike" cap="none" normalizeH="0" baseline="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very </a:t>
            </a:r>
            <a:r>
              <a:rPr kumimoji="0" lang="en-GB" altLang="zh-CN" sz="2400" b="0" i="0" u="none" strike="noStrike" cap="none" normalizeH="0" baseline="0" smtClean="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clear!</a:t>
            </a:r>
            <a:endParaRPr kumimoji="0" lang="en-GB" altLang="zh-CN" sz="2400" b="0"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400" b="1"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Read the text</a:t>
            </a:r>
            <a:r>
              <a:rPr kumimoji="0" lang="en-GB" altLang="zh-CN" sz="2400" b="0"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and </a:t>
            </a:r>
            <a:r>
              <a:rPr kumimoji="0" lang="en-GB" altLang="zh-CN" sz="2400" b="1"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write the English </a:t>
            </a:r>
            <a:r>
              <a:rPr kumimoji="0" lang="en-GB" altLang="zh-CN" sz="2400" b="0"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for the </a:t>
            </a:r>
            <a:r>
              <a:rPr kumimoji="0" lang="en-GB" altLang="zh-CN" sz="2400" b="1"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words in bold</a:t>
            </a:r>
            <a:r>
              <a:rPr kumimoji="0" lang="en-GB" altLang="zh-CN" sz="2400" b="0"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in the right places </a:t>
            </a:r>
            <a:r>
              <a:rPr kumimoji="0" lang="en-GB" altLang="zh-CN" sz="2400"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on the map.</a:t>
            </a:r>
            <a:endParaRPr kumimoji="0" lang="en-GB" altLang="zh-CN" sz="2400" i="0" u="none" strike="noStrike" cap="none" normalizeH="0" baseline="0" dirty="0">
              <a:ln>
                <a:noFill/>
              </a:ln>
              <a:solidFill>
                <a:schemeClr val="tx1"/>
              </a:solidFill>
              <a:effectLst/>
              <a:latin typeface="Arial" panose="020B0604020202020204" pitchFamily="34" charset="0"/>
            </a:endParaRPr>
          </a:p>
        </p:txBody>
      </p:sp>
      <p:sp>
        <p:nvSpPr>
          <p:cNvPr id="12" name="Rectangle 21">
            <a:extLst>
              <a:ext uri="{FF2B5EF4-FFF2-40B4-BE49-F238E27FC236}">
                <a16:creationId xmlns:a16="http://schemas.microsoft.com/office/drawing/2014/main" id="{484A43D4-E9F0-42B6-9C77-0B2CEA3BBCDF}"/>
              </a:ext>
            </a:extLst>
          </p:cNvPr>
          <p:cNvSpPr>
            <a:spLocks noChangeArrowheads="1"/>
          </p:cNvSpPr>
          <p:nvPr/>
        </p:nvSpPr>
        <p:spPr bwMode="auto">
          <a:xfrm>
            <a:off x="278932" y="3868628"/>
            <a:ext cx="5677489" cy="2308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en-GB" altLang="zh-CN" sz="2400" dirty="0" bmk="_Hlk71372641">
                <a:solidFill>
                  <a:srgbClr val="115076"/>
                </a:solidFill>
                <a:ea typeface="Times New Roman" panose="02020603050405020304" pitchFamily="18" charset="0"/>
                <a:cs typeface="Times New Roman" panose="02020603050405020304" pitchFamily="18" charset="0"/>
              </a:rPr>
              <a:t>Hay </a:t>
            </a:r>
            <a:r>
              <a:rPr lang="en-GB" altLang="zh-CN" sz="2400" dirty="0" err="1" bmk="_Hlk71372641">
                <a:solidFill>
                  <a:srgbClr val="115076"/>
                </a:solidFill>
                <a:ea typeface="Times New Roman" panose="02020603050405020304" pitchFamily="18" charset="0"/>
                <a:cs typeface="Times New Roman" panose="02020603050405020304" pitchFamily="18" charset="0"/>
              </a:rPr>
              <a:t>muchos</a:t>
            </a:r>
            <a:r>
              <a:rPr lang="en-GB" altLang="zh-CN" sz="2400" dirty="0" bmk="_Hlk71372641">
                <a:solidFill>
                  <a:srgbClr val="115076"/>
                </a:solidFill>
                <a:ea typeface="Times New Roman" panose="02020603050405020304" pitchFamily="18" charset="0"/>
                <a:cs typeface="Times New Roman" panose="02020603050405020304" pitchFamily="18" charset="0"/>
              </a:rPr>
              <a:t> </a:t>
            </a:r>
            <a:r>
              <a:rPr lang="en-GB" altLang="zh-CN" sz="2400" dirty="0" err="1" bmk="_Hlk71372641">
                <a:solidFill>
                  <a:srgbClr val="115076"/>
                </a:solidFill>
                <a:ea typeface="Times New Roman" panose="02020603050405020304" pitchFamily="18" charset="0"/>
                <a:cs typeface="Times New Roman" panose="02020603050405020304" pitchFamily="18" charset="0"/>
              </a:rPr>
              <a:t>lugares</a:t>
            </a:r>
            <a:r>
              <a:rPr lang="en-GB" altLang="zh-CN" sz="2400" dirty="0" bmk="_Hlk71372641">
                <a:solidFill>
                  <a:srgbClr val="115076"/>
                </a:solidFill>
                <a:ea typeface="Times New Roman" panose="02020603050405020304" pitchFamily="18" charset="0"/>
                <a:cs typeface="Times New Roman" panose="02020603050405020304" pitchFamily="18" charset="0"/>
              </a:rPr>
              <a:t> </a:t>
            </a:r>
            <a:r>
              <a:rPr lang="en-GB" altLang="zh-CN" sz="2400" dirty="0" err="1" bmk="_Hlk71372641">
                <a:solidFill>
                  <a:srgbClr val="115076"/>
                </a:solidFill>
                <a:ea typeface="Times New Roman" panose="02020603050405020304" pitchFamily="18" charset="0"/>
                <a:cs typeface="Times New Roman" panose="02020603050405020304" pitchFamily="18" charset="0"/>
              </a:rPr>
              <a:t>interesantes</a:t>
            </a:r>
            <a:r>
              <a:rPr lang="en-GB" altLang="zh-CN" sz="2400" dirty="0" bmk="_Hlk71372641">
                <a:solidFill>
                  <a:srgbClr val="115076"/>
                </a:solidFill>
                <a:ea typeface="Times New Roman" panose="02020603050405020304" pitchFamily="18" charset="0"/>
                <a:cs typeface="Times New Roman" panose="02020603050405020304" pitchFamily="18" charset="0"/>
              </a:rPr>
              <a:t> </a:t>
            </a:r>
            <a:r>
              <a:rPr lang="en-GB" altLang="zh-CN" sz="2400" dirty="0" err="1" bmk="_Hlk71372641">
                <a:solidFill>
                  <a:srgbClr val="115076"/>
                </a:solidFill>
                <a:ea typeface="Times New Roman" panose="02020603050405020304" pitchFamily="18" charset="0"/>
                <a:cs typeface="Times New Roman" panose="02020603050405020304" pitchFamily="18" charset="0"/>
              </a:rPr>
              <a:t>en</a:t>
            </a:r>
            <a:r>
              <a:rPr lang="en-GB" altLang="zh-CN" sz="2400" dirty="0" bmk="_Hlk71372641">
                <a:solidFill>
                  <a:srgbClr val="115076"/>
                </a:solidFill>
                <a:ea typeface="Times New Roman" panose="02020603050405020304" pitchFamily="18" charset="0"/>
                <a:cs typeface="Times New Roman" panose="02020603050405020304" pitchFamily="18" charset="0"/>
              </a:rPr>
              <a:t> el pueblo. Por </a:t>
            </a:r>
            <a:r>
              <a:rPr lang="en-GB" altLang="zh-CN" sz="2400" dirty="0" err="1" bmk="_Hlk71372641">
                <a:solidFill>
                  <a:srgbClr val="115076"/>
                </a:solidFill>
                <a:ea typeface="Times New Roman" panose="02020603050405020304" pitchFamily="18" charset="0"/>
                <a:cs typeface="Times New Roman" panose="02020603050405020304" pitchFamily="18" charset="0"/>
              </a:rPr>
              <a:t>ejemplo</a:t>
            </a:r>
            <a:r>
              <a:rPr lang="en-GB" altLang="zh-CN" sz="2400" bmk="_Hlk71372641">
                <a:solidFill>
                  <a:srgbClr val="115076"/>
                </a:solidFill>
                <a:ea typeface="Times New Roman" panose="02020603050405020304" pitchFamily="18" charset="0"/>
                <a:cs typeface="Times New Roman" panose="02020603050405020304" pitchFamily="18" charset="0"/>
              </a:rPr>
              <a:t>, </a:t>
            </a:r>
            <a:r>
              <a:rPr lang="en-GB" altLang="zh-CN" sz="2400" smtClean="0" bmk="_Hlk71372641">
                <a:solidFill>
                  <a:srgbClr val="115076"/>
                </a:solidFill>
                <a:ea typeface="Times New Roman" panose="02020603050405020304" pitchFamily="18" charset="0"/>
                <a:cs typeface="Times New Roman" panose="02020603050405020304" pitchFamily="18" charset="0"/>
              </a:rPr>
              <a:t>hay </a:t>
            </a:r>
            <a:r>
              <a:rPr lang="en-GB" altLang="zh-CN" sz="2400" dirty="0" bmk="_Hlk71372641">
                <a:solidFill>
                  <a:srgbClr val="115076"/>
                </a:solidFill>
                <a:ea typeface="Times New Roman" panose="02020603050405020304" pitchFamily="18" charset="0"/>
                <a:cs typeface="Times New Roman" panose="02020603050405020304" pitchFamily="18" charset="0"/>
              </a:rPr>
              <a:t>una </a:t>
            </a:r>
            <a:r>
              <a:rPr lang="en-GB" altLang="zh-CN" sz="2400" b="1" err="1" bmk="_Hlk71372641">
                <a:solidFill>
                  <a:srgbClr val="115076"/>
                </a:solidFill>
                <a:ea typeface="Times New Roman" panose="02020603050405020304" pitchFamily="18" charset="0"/>
                <a:cs typeface="Times New Roman" panose="02020603050405020304" pitchFamily="18" charset="0"/>
              </a:rPr>
              <a:t>torre</a:t>
            </a:r>
            <a:r>
              <a:rPr lang="en-GB" altLang="zh-CN" sz="2400" bmk="_Hlk71372641">
                <a:solidFill>
                  <a:srgbClr val="115076"/>
                </a:solidFill>
                <a:ea typeface="Times New Roman" panose="02020603050405020304" pitchFamily="18" charset="0"/>
                <a:cs typeface="Times New Roman" panose="02020603050405020304" pitchFamily="18" charset="0"/>
              </a:rPr>
              <a:t> </a:t>
            </a:r>
            <a:r>
              <a:rPr lang="en-GB" altLang="zh-CN" sz="2400" smtClean="0" bmk="_Hlk71372641">
                <a:solidFill>
                  <a:srgbClr val="115076"/>
                </a:solidFill>
                <a:ea typeface="Times New Roman" panose="02020603050405020304" pitchFamily="18" charset="0"/>
                <a:cs typeface="Times New Roman" panose="02020603050405020304" pitchFamily="18" charset="0"/>
              </a:rPr>
              <a:t>antigua </a:t>
            </a:r>
            <a:r>
              <a:rPr lang="en-GB" altLang="zh-CN" sz="2400" bmk="_Hlk71372641">
                <a:solidFill>
                  <a:srgbClr val="115076"/>
                </a:solidFill>
                <a:ea typeface="Times New Roman" panose="02020603050405020304" pitchFamily="18" charset="0"/>
                <a:cs typeface="Times New Roman" panose="02020603050405020304" pitchFamily="18" charset="0"/>
              </a:rPr>
              <a:t>a la izquierda del café y delante </a:t>
            </a:r>
            <a:r>
              <a:rPr lang="en-GB" altLang="zh-CN" sz="2400" bmk="_Hlk71372641">
                <a:solidFill>
                  <a:srgbClr val="115076"/>
                </a:solidFill>
                <a:ea typeface="Times New Roman" panose="02020603050405020304" pitchFamily="18" charset="0"/>
                <a:cs typeface="Times New Roman" panose="02020603050405020304" pitchFamily="18" charset="0"/>
              </a:rPr>
              <a:t>del </a:t>
            </a:r>
            <a:r>
              <a:rPr lang="en-GB" altLang="zh-CN" sz="2400" smtClean="0" bmk="_Hlk71372641">
                <a:solidFill>
                  <a:srgbClr val="115076"/>
                </a:solidFill>
                <a:ea typeface="Times New Roman" panose="02020603050405020304" pitchFamily="18" charset="0"/>
                <a:cs typeface="Times New Roman" panose="02020603050405020304" pitchFamily="18" charset="0"/>
              </a:rPr>
              <a:t>parque. También, hay un </a:t>
            </a:r>
            <a:r>
              <a:rPr lang="en-GB" altLang="zh-CN" sz="2400" b="1" smtClean="0" bmk="_Hlk71372641">
                <a:solidFill>
                  <a:srgbClr val="115076"/>
                </a:solidFill>
                <a:ea typeface="Times New Roman" panose="02020603050405020304" pitchFamily="18" charset="0"/>
                <a:cs typeface="Times New Roman" panose="02020603050405020304" pitchFamily="18" charset="0"/>
              </a:rPr>
              <a:t>museo de arte</a:t>
            </a:r>
            <a:r>
              <a:rPr lang="en-GB" altLang="zh-CN" sz="2400" smtClean="0" bmk="_Hlk71372641">
                <a:solidFill>
                  <a:srgbClr val="115076"/>
                </a:solidFill>
                <a:ea typeface="Times New Roman" panose="02020603050405020304" pitchFamily="18" charset="0"/>
                <a:cs typeface="Times New Roman" panose="02020603050405020304" pitchFamily="18" charset="0"/>
              </a:rPr>
              <a:t>. Está más lejos del parque que la torre.</a:t>
            </a:r>
            <a:endParaRPr kumimoji="0" lang="en-GB" altLang="zh-CN" sz="2400" i="0" u="none" strike="noStrike" cap="none" normalizeH="0" baseline="0" dirty="0" bmk="_Hlk71372641">
              <a:ln>
                <a:noFill/>
              </a:ln>
              <a:solidFill>
                <a:srgbClr val="115076"/>
              </a:solidFill>
              <a:effectLst/>
              <a:ea typeface="Times New Roman" panose="02020603050405020304" pitchFamily="18" charset="0"/>
              <a:cs typeface="Times New Roman" panose="02020603050405020304" pitchFamily="18" charset="0"/>
            </a:endParaRPr>
          </a:p>
        </p:txBody>
      </p:sp>
      <p:pic>
        <p:nvPicPr>
          <p:cNvPr id="13" name="Picture 60">
            <a:extLst>
              <a:ext uri="{FF2B5EF4-FFF2-40B4-BE49-F238E27FC236}">
                <a16:creationId xmlns:a16="http://schemas.microsoft.com/office/drawing/2014/main" id="{06A0D777-4F64-424F-BA8B-65D2AA9236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20439" y="1622426"/>
            <a:ext cx="5514975" cy="419813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6">
            <a:extLst>
              <a:ext uri="{FF2B5EF4-FFF2-40B4-BE49-F238E27FC236}">
                <a16:creationId xmlns:a16="http://schemas.microsoft.com/office/drawing/2014/main" id="{6629BA79-5AC5-406D-9DEA-AF4631C6BDFB}"/>
              </a:ext>
            </a:extLst>
          </p:cNvPr>
          <p:cNvSpPr>
            <a:spLocks noChangeArrowheads="1"/>
          </p:cNvSpPr>
          <p:nvPr/>
        </p:nvSpPr>
        <p:spPr bwMode="auto">
          <a:xfrm>
            <a:off x="8492126" y="4940057"/>
            <a:ext cx="1371600" cy="438767"/>
          </a:xfrm>
          <a:prstGeom prst="wedgeRoundRectCallout">
            <a:avLst>
              <a:gd name="adj1" fmla="val -18750"/>
              <a:gd name="adj2" fmla="val -73149"/>
              <a:gd name="adj3" fmla="val 16667"/>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dirty="0">
                <a:solidFill>
                  <a:srgbClr val="1F4E79"/>
                </a:solidFill>
                <a:latin typeface="Century Gothic" panose="020B0502020202020204" pitchFamily="34" charset="0"/>
                <a:cs typeface="Times New Roman" panose="02020603050405020304" pitchFamily="18" charset="0"/>
              </a:rPr>
              <a:t>park</a:t>
            </a:r>
            <a:endParaRPr kumimoji="0" lang="en-US" altLang="zh-CN" sz="3200" b="0" i="0" u="none" strike="noStrike" cap="none" normalizeH="0" baseline="0" dirty="0">
              <a:ln>
                <a:noFill/>
              </a:ln>
              <a:solidFill>
                <a:schemeClr val="tx1"/>
              </a:solidFill>
              <a:effectLst/>
              <a:latin typeface="Arial" panose="020B0604020202020204" pitchFamily="34" charset="0"/>
            </a:endParaRPr>
          </a:p>
        </p:txBody>
      </p:sp>
      <p:sp>
        <p:nvSpPr>
          <p:cNvPr id="18" name="Rounded Rectangular Callout 18">
            <a:extLst>
              <a:ext uri="{FF2B5EF4-FFF2-40B4-BE49-F238E27FC236}">
                <a16:creationId xmlns:a16="http://schemas.microsoft.com/office/drawing/2014/main" id="{D24C1BFD-BDDA-4F75-BF93-E259C1FDE0B3}"/>
              </a:ext>
            </a:extLst>
          </p:cNvPr>
          <p:cNvSpPr/>
          <p:nvPr/>
        </p:nvSpPr>
        <p:spPr>
          <a:xfrm>
            <a:off x="9461242" y="1585044"/>
            <a:ext cx="2157018" cy="533202"/>
          </a:xfrm>
          <a:prstGeom prst="wedgeRoundRectCallout">
            <a:avLst>
              <a:gd name="adj1" fmla="val -22917"/>
              <a:gd name="adj2" fmla="val 7386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200"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2000"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1.</a:t>
            </a:r>
          </a:p>
        </p:txBody>
      </p:sp>
      <p:sp>
        <p:nvSpPr>
          <p:cNvPr id="19" name="Rounded Rectangular Callout 15">
            <a:extLst>
              <a:ext uri="{FF2B5EF4-FFF2-40B4-BE49-F238E27FC236}">
                <a16:creationId xmlns:a16="http://schemas.microsoft.com/office/drawing/2014/main" id="{E2494009-E0FD-4700-831B-F30E488AA457}"/>
              </a:ext>
            </a:extLst>
          </p:cNvPr>
          <p:cNvSpPr/>
          <p:nvPr/>
        </p:nvSpPr>
        <p:spPr>
          <a:xfrm>
            <a:off x="7557246" y="3114135"/>
            <a:ext cx="1519291" cy="415016"/>
          </a:xfrm>
          <a:prstGeom prst="wedgeRoundRectCallout">
            <a:avLst>
              <a:gd name="adj1" fmla="val 44321"/>
              <a:gd name="adj2" fmla="val 1043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000"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2.</a:t>
            </a:r>
          </a:p>
        </p:txBody>
      </p:sp>
      <p:sp>
        <p:nvSpPr>
          <p:cNvPr id="20" name="Rounded Rectangular Callout 23">
            <a:extLst>
              <a:ext uri="{FF2B5EF4-FFF2-40B4-BE49-F238E27FC236}">
                <a16:creationId xmlns:a16="http://schemas.microsoft.com/office/drawing/2014/main" id="{8DBE920A-5291-41D1-89D3-0120839848BA}"/>
              </a:ext>
            </a:extLst>
          </p:cNvPr>
          <p:cNvSpPr/>
          <p:nvPr/>
        </p:nvSpPr>
        <p:spPr>
          <a:xfrm>
            <a:off x="9863726" y="3018044"/>
            <a:ext cx="1284500" cy="533202"/>
          </a:xfrm>
          <a:prstGeom prst="wedgeRoundRectCallout">
            <a:avLst>
              <a:gd name="adj1" fmla="val -2578"/>
              <a:gd name="adj2" fmla="val 7522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cafe</a:t>
            </a:r>
          </a:p>
        </p:txBody>
      </p:sp>
      <p:sp>
        <p:nvSpPr>
          <p:cNvPr id="21" name="TextBox 20">
            <a:extLst>
              <a:ext uri="{FF2B5EF4-FFF2-40B4-BE49-F238E27FC236}">
                <a16:creationId xmlns:a16="http://schemas.microsoft.com/office/drawing/2014/main" id="{8679899A-BBB9-4413-BDD8-9508793FB855}"/>
              </a:ext>
            </a:extLst>
          </p:cNvPr>
          <p:cNvSpPr txBox="1"/>
          <p:nvPr/>
        </p:nvSpPr>
        <p:spPr>
          <a:xfrm>
            <a:off x="9863726" y="1651590"/>
            <a:ext cx="1954372" cy="400110"/>
          </a:xfrm>
          <a:prstGeom prst="rect">
            <a:avLst/>
          </a:prstGeom>
          <a:noFill/>
        </p:spPr>
        <p:txBody>
          <a:bodyPr wrap="square" rtlCol="0">
            <a:spAutoFit/>
          </a:bodyPr>
          <a:lstStyle/>
          <a:p>
            <a:pPr algn="l"/>
            <a:r>
              <a:rPr lang="en-GB" sz="2000" dirty="0">
                <a:solidFill>
                  <a:schemeClr val="accent5">
                    <a:lumMod val="50000"/>
                  </a:schemeClr>
                </a:solidFill>
              </a:rPr>
              <a:t>art museum</a:t>
            </a:r>
          </a:p>
        </p:txBody>
      </p:sp>
      <p:sp>
        <p:nvSpPr>
          <p:cNvPr id="22" name="TextBox 21">
            <a:extLst>
              <a:ext uri="{FF2B5EF4-FFF2-40B4-BE49-F238E27FC236}">
                <a16:creationId xmlns:a16="http://schemas.microsoft.com/office/drawing/2014/main" id="{52E0871D-238A-4A63-B175-BAD7886AC590}"/>
              </a:ext>
            </a:extLst>
          </p:cNvPr>
          <p:cNvSpPr txBox="1"/>
          <p:nvPr/>
        </p:nvSpPr>
        <p:spPr>
          <a:xfrm>
            <a:off x="8005665" y="3129040"/>
            <a:ext cx="1070873" cy="400111"/>
          </a:xfrm>
          <a:prstGeom prst="rect">
            <a:avLst/>
          </a:prstGeom>
          <a:noFill/>
        </p:spPr>
        <p:txBody>
          <a:bodyPr wrap="square" rtlCol="0">
            <a:spAutoFit/>
          </a:bodyPr>
          <a:lstStyle/>
          <a:p>
            <a:pPr algn="l"/>
            <a:r>
              <a:rPr lang="en-GB" sz="2000" dirty="0">
                <a:solidFill>
                  <a:schemeClr val="accent5">
                    <a:lumMod val="50000"/>
                  </a:schemeClr>
                </a:solidFill>
              </a:rPr>
              <a:t>tower</a:t>
            </a:r>
          </a:p>
        </p:txBody>
      </p:sp>
    </p:spTree>
    <p:extLst>
      <p:ext uri="{BB962C8B-B14F-4D97-AF65-F5344CB8AC3E}">
        <p14:creationId xmlns:p14="http://schemas.microsoft.com/office/powerpoint/2010/main" val="26684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600" b="1" dirty="0">
                <a:solidFill>
                  <a:schemeClr val="bg1"/>
                </a:solidFill>
              </a:rPr>
              <a:t>Section B: Reading comprehension</a:t>
            </a:r>
          </a:p>
        </p:txBody>
      </p:sp>
      <p:sp>
        <p:nvSpPr>
          <p:cNvPr id="14" name="Rounded Rectangular Callout 13">
            <a:extLst>
              <a:ext uri="{FF2B5EF4-FFF2-40B4-BE49-F238E27FC236}">
                <a16:creationId xmlns:a16="http://schemas.microsoft.com/office/drawing/2014/main" id="{4CFAF79E-49F0-45E1-BA70-22C772728E4B}"/>
              </a:ext>
            </a:extLst>
          </p:cNvPr>
          <p:cNvSpPr/>
          <p:nvPr/>
        </p:nvSpPr>
        <p:spPr>
          <a:xfrm>
            <a:off x="6945296" y="464137"/>
            <a:ext cx="4990118" cy="566196"/>
          </a:xfrm>
          <a:prstGeom prst="wedgeRoundRectCallout">
            <a:avLst>
              <a:gd name="adj1" fmla="val -21911"/>
              <a:gd name="adj2" fmla="val 76750"/>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There is one mark for each </a:t>
            </a:r>
            <a:r>
              <a:rPr lang="en-GB" sz="2000" smtClean="0"/>
              <a:t>item.</a:t>
            </a:r>
            <a:endParaRPr lang="en-GB" sz="2000"/>
          </a:p>
        </p:txBody>
      </p:sp>
      <p:sp>
        <p:nvSpPr>
          <p:cNvPr id="15" name="Rectangle 2">
            <a:extLst>
              <a:ext uri="{FF2B5EF4-FFF2-40B4-BE49-F238E27FC236}">
                <a16:creationId xmlns:a16="http://schemas.microsoft.com/office/drawing/2014/main" id="{8EDE5016-DDBC-4598-ACAD-15CB359B3EB0}"/>
              </a:ext>
            </a:extLst>
          </p:cNvPr>
          <p:cNvSpPr>
            <a:spLocks noChangeArrowheads="1"/>
          </p:cNvSpPr>
          <p:nvPr/>
        </p:nvSpPr>
        <p:spPr bwMode="auto">
          <a:xfrm>
            <a:off x="122161" y="1291449"/>
            <a:ext cx="9871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35438" algn="l"/>
              </a:tabLst>
              <a:defRPr>
                <a:solidFill>
                  <a:schemeClr val="tx1"/>
                </a:solidFill>
                <a:latin typeface="Arial" panose="020B0604020202020204" pitchFamily="34" charset="0"/>
              </a:defRPr>
            </a:lvl1pPr>
            <a:lvl2pPr eaLnBrk="0" fontAlgn="base" hangingPunct="0">
              <a:spcBef>
                <a:spcPct val="0"/>
              </a:spcBef>
              <a:spcAft>
                <a:spcPct val="0"/>
              </a:spcAft>
              <a:tabLst>
                <a:tab pos="4135438" algn="l"/>
              </a:tabLst>
              <a:defRPr>
                <a:solidFill>
                  <a:schemeClr val="tx1"/>
                </a:solidFill>
                <a:latin typeface="Arial" panose="020B0604020202020204" pitchFamily="34" charset="0"/>
              </a:defRPr>
            </a:lvl2pPr>
            <a:lvl3pPr eaLnBrk="0" fontAlgn="base" hangingPunct="0">
              <a:spcBef>
                <a:spcPct val="0"/>
              </a:spcBef>
              <a:spcAft>
                <a:spcPct val="0"/>
              </a:spcAft>
              <a:tabLst>
                <a:tab pos="4135438" algn="l"/>
              </a:tabLst>
              <a:defRPr>
                <a:solidFill>
                  <a:schemeClr val="tx1"/>
                </a:solidFill>
                <a:latin typeface="Arial" panose="020B0604020202020204" pitchFamily="34" charset="0"/>
              </a:defRPr>
            </a:lvl3pPr>
            <a:lvl4pPr eaLnBrk="0" fontAlgn="base" hangingPunct="0">
              <a:spcBef>
                <a:spcPct val="0"/>
              </a:spcBef>
              <a:spcAft>
                <a:spcPct val="0"/>
              </a:spcAft>
              <a:tabLst>
                <a:tab pos="4135438" algn="l"/>
              </a:tabLst>
              <a:defRPr>
                <a:solidFill>
                  <a:schemeClr val="tx1"/>
                </a:solidFill>
                <a:latin typeface="Arial" panose="020B0604020202020204" pitchFamily="34" charset="0"/>
              </a:defRPr>
            </a:lvl4pPr>
            <a:lvl5pPr eaLnBrk="0" fontAlgn="base" hangingPunct="0">
              <a:spcBef>
                <a:spcPct val="0"/>
              </a:spcBef>
              <a:spcAft>
                <a:spcPct val="0"/>
              </a:spcAft>
              <a:tabLst>
                <a:tab pos="4135438" algn="l"/>
              </a:tabLst>
              <a:defRPr>
                <a:solidFill>
                  <a:schemeClr val="tx1"/>
                </a:solidFill>
                <a:latin typeface="Arial" panose="020B0604020202020204" pitchFamily="34" charset="0"/>
              </a:defRPr>
            </a:lvl5pPr>
            <a:lvl6pPr eaLnBrk="0" fontAlgn="base" hangingPunct="0">
              <a:spcBef>
                <a:spcPct val="0"/>
              </a:spcBef>
              <a:spcAft>
                <a:spcPct val="0"/>
              </a:spcAft>
              <a:tabLst>
                <a:tab pos="4135438" algn="l"/>
              </a:tabLst>
              <a:defRPr>
                <a:solidFill>
                  <a:schemeClr val="tx1"/>
                </a:solidFill>
                <a:latin typeface="Arial" panose="020B0604020202020204" pitchFamily="34" charset="0"/>
              </a:defRPr>
            </a:lvl6pPr>
            <a:lvl7pPr eaLnBrk="0" fontAlgn="base" hangingPunct="0">
              <a:spcBef>
                <a:spcPct val="0"/>
              </a:spcBef>
              <a:spcAft>
                <a:spcPct val="0"/>
              </a:spcAft>
              <a:tabLst>
                <a:tab pos="4135438" algn="l"/>
              </a:tabLst>
              <a:defRPr>
                <a:solidFill>
                  <a:schemeClr val="tx1"/>
                </a:solidFill>
                <a:latin typeface="Arial" panose="020B0604020202020204" pitchFamily="34" charset="0"/>
              </a:defRPr>
            </a:lvl7pPr>
            <a:lvl8pPr eaLnBrk="0" fontAlgn="base" hangingPunct="0">
              <a:spcBef>
                <a:spcPct val="0"/>
              </a:spcBef>
              <a:spcAft>
                <a:spcPct val="0"/>
              </a:spcAft>
              <a:tabLst>
                <a:tab pos="4135438" algn="l"/>
              </a:tabLst>
              <a:defRPr>
                <a:solidFill>
                  <a:schemeClr val="tx1"/>
                </a:solidFill>
                <a:latin typeface="Arial" panose="020B0604020202020204" pitchFamily="34" charset="0"/>
              </a:defRPr>
            </a:lvl8pPr>
            <a:lvl9pPr eaLnBrk="0" fontAlgn="base" hangingPunct="0">
              <a:spcBef>
                <a:spcPct val="0"/>
              </a:spcBef>
              <a:spcAft>
                <a:spcPct val="0"/>
              </a:spcAft>
              <a:tabLst>
                <a:tab pos="41354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135438" algn="l"/>
              </a:tabLst>
            </a:pPr>
            <a:r>
              <a:rPr kumimoji="0" lang="en-GB" altLang="zh-CN" sz="2000" b="1"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Now read further details about the town and answer the questions that follow.</a:t>
            </a:r>
            <a:endParaRPr kumimoji="0" lang="en-GB" altLang="zh-CN" sz="2000" b="1" i="0" u="none" strike="noStrike" cap="none" normalizeH="0" baseline="0" dirty="0">
              <a:ln>
                <a:noFill/>
              </a:ln>
              <a:solidFill>
                <a:schemeClr val="tx1"/>
              </a:solidFill>
              <a:effectLst/>
            </a:endParaRPr>
          </a:p>
        </p:txBody>
      </p:sp>
      <p:sp>
        <p:nvSpPr>
          <p:cNvPr id="17" name="Text Box 2">
            <a:extLst>
              <a:ext uri="{FF2B5EF4-FFF2-40B4-BE49-F238E27FC236}">
                <a16:creationId xmlns:a16="http://schemas.microsoft.com/office/drawing/2014/main" id="{1C465D58-367B-4F26-9548-30087DEFDE6C}"/>
              </a:ext>
            </a:extLst>
          </p:cNvPr>
          <p:cNvSpPr txBox="1">
            <a:spLocks noChangeArrowheads="1"/>
          </p:cNvSpPr>
          <p:nvPr/>
        </p:nvSpPr>
        <p:spPr bwMode="auto">
          <a:xfrm>
            <a:off x="220132" y="1717932"/>
            <a:ext cx="11715282" cy="1439999"/>
          </a:xfrm>
          <a:prstGeom prst="rect">
            <a:avLst/>
          </a:prstGeom>
          <a:solidFill>
            <a:srgbClr val="FFFFFF"/>
          </a:solidFill>
          <a:ln w="9525">
            <a:solidFill>
              <a:srgbClr val="2E74B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Es un pueblo muy tranquilo. No hay una estación </a:t>
            </a:r>
            <a:r>
              <a:rPr kumimoji="0" lang="de-DE" altLang="zh-CN" sz="2000" b="0" i="0" u="none" strike="noStrike" cap="none" normalizeH="0" baseline="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de </a:t>
            </a:r>
            <a:r>
              <a:rPr kumimoji="0" lang="de-DE" altLang="zh-CN" sz="2000" b="0" i="0" u="none" strike="noStrike" cap="none" normalizeH="0" baseline="0" smtClean="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policía </a:t>
            </a:r>
            <a: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y no hay muchos coches. En marzo hay un </a:t>
            </a:r>
            <a:r>
              <a:rPr kumimoji="0" lang="de-DE" altLang="zh-CN" sz="2000" b="0" i="0" u="none" strike="noStrike" cap="none" normalizeH="0" baseline="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concierto </a:t>
            </a:r>
            <a:r>
              <a:rPr kumimoji="0" lang="de-DE" altLang="zh-CN" sz="2000" b="0" i="0" u="none" strike="noStrike" cap="none" normalizeH="0" baseline="0" smtClean="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genial</a:t>
            </a:r>
            <a:r>
              <a:rPr kumimoji="0" lang="de-DE" altLang="zh-CN" sz="2000" b="0" i="0" u="none" strike="noStrike" cap="none" normalizeH="0" smtClean="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con </a:t>
            </a:r>
            <a:r>
              <a:rPr kumimoji="0" lang="de-DE" altLang="zh-CN" sz="2000" b="0" i="0" u="none" strike="noStrike" cap="none" normalizeH="0" baseline="0" smtClean="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músicos de </a:t>
            </a:r>
            <a: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toda España y en julio organizamos clases para aprender a </a:t>
            </a:r>
            <a:r>
              <a:rPr kumimoji="0" lang="de-DE" altLang="zh-CN" sz="2000" b="0" i="0" u="none" strike="noStrike" cap="none" normalizeH="0" baseline="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bailar </a:t>
            </a:r>
            <a:r>
              <a:rPr kumimoji="0" lang="de-DE" altLang="zh-CN" sz="2000" b="0" i="0" u="none" strike="noStrike" cap="none" normalizeH="0" baseline="0" smtClean="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en parejas. </a:t>
            </a:r>
            <a: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Cerca del pueblo hay </a:t>
            </a:r>
            <a:r>
              <a:rPr kumimoji="0" lang="de-DE" altLang="zh-CN" sz="2000" b="0" i="0" u="none" strike="noStrike" cap="none" normalizeH="0" baseline="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una </a:t>
            </a:r>
            <a:r>
              <a:rPr kumimoji="0" lang="de-DE" altLang="zh-CN" sz="2000" b="0" i="0" u="none" strike="noStrike" cap="none" normalizeH="0" baseline="0" smtClean="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isla preciosa.</a:t>
            </a:r>
            <a:r>
              <a:rPr kumimoji="0" lang="de-DE" altLang="zh-CN" sz="2000" b="0" i="0" u="none" strike="noStrike" cap="none" normalizeH="0" smtClean="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Puedes ir en barco y ver </a:t>
            </a:r>
            <a:r>
              <a:rPr kumimoji="0" lang="de-DE" altLang="zh-CN" sz="2000" b="0" i="0" u="none" strike="noStrike" cap="none" normalizeH="0" baseline="0" smtClean="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pájaros interesantes allí.</a:t>
            </a:r>
            <a: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r>
            <a:b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r>
            <a:b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r>
            <a:b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endParaRPr kumimoji="0" lang="en-GB"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dirty="0">
              <a:ln>
                <a:noFill/>
              </a:ln>
              <a:solidFill>
                <a:schemeClr val="tx1"/>
              </a:solidFill>
              <a:effectLst/>
              <a:latin typeface="Arial" panose="020B0604020202020204" pitchFamily="34" charset="0"/>
            </a:endParaRPr>
          </a:p>
        </p:txBody>
      </p:sp>
      <p:sp>
        <p:nvSpPr>
          <p:cNvPr id="23" name="Rectangle 3">
            <a:extLst>
              <a:ext uri="{FF2B5EF4-FFF2-40B4-BE49-F238E27FC236}">
                <a16:creationId xmlns:a16="http://schemas.microsoft.com/office/drawing/2014/main" id="{2442F2D9-A13E-447F-8675-366851E486E0}"/>
              </a:ext>
            </a:extLst>
          </p:cNvPr>
          <p:cNvSpPr>
            <a:spLocks noChangeArrowheads="1"/>
          </p:cNvSpPr>
          <p:nvPr/>
        </p:nvSpPr>
        <p:spPr bwMode="auto">
          <a:xfrm>
            <a:off x="220133" y="3246430"/>
            <a:ext cx="495602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PART B</a:t>
            </a:r>
            <a:endParaRPr kumimoji="0" lang="en-GB"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Put a tick</a:t>
            </a:r>
            <a:r>
              <a:rPr kumimoji="0" lang="en-GB" altLang="zh-CN" sz="2000" b="0"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 next to the things that </a:t>
            </a:r>
            <a:r>
              <a:rPr kumimoji="0" lang="en-GB" altLang="zh-CN" sz="2000" b="1"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describe </a:t>
            </a:r>
            <a:r>
              <a:rPr kumimoji="0" lang="en-GB" altLang="zh-CN" sz="2000" b="0" i="0" u="none" strike="noStrike" cap="none" normalizeH="0" baseline="0">
                <a:ln>
                  <a:noFill/>
                </a:ln>
                <a:solidFill>
                  <a:srgbClr val="1F3864"/>
                </a:solidFill>
                <a:effectLst/>
                <a:ea typeface="SimSun" panose="02010600030101010101" pitchFamily="2" charset="-122"/>
                <a:cs typeface="Times New Roman" panose="02020603050405020304" pitchFamily="18" charset="0"/>
              </a:rPr>
              <a:t>the </a:t>
            </a:r>
            <a:r>
              <a:rPr kumimoji="0" lang="en-GB" altLang="zh-CN" sz="2000" b="0" i="0" u="none" strike="noStrike" cap="none" normalizeH="0" baseline="0" smtClean="0">
                <a:ln>
                  <a:noFill/>
                </a:ln>
                <a:solidFill>
                  <a:srgbClr val="1F3864"/>
                </a:solidFill>
                <a:effectLst/>
                <a:ea typeface="SimSun" panose="02010600030101010101" pitchFamily="2" charset="-122"/>
                <a:cs typeface="Times New Roman" panose="02020603050405020304" pitchFamily="18" charset="0"/>
              </a:rPr>
              <a:t>town.</a:t>
            </a:r>
            <a:endParaRPr lang="en-GB" altLang="zh-CN" sz="2000" dirty="0">
              <a:solidFill>
                <a:srgbClr val="1F3864"/>
              </a:solidFill>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1" i="0" u="none" strike="noStrike" cap="none" normalizeH="0" baseline="0" dirty="0">
              <a:ln>
                <a:noFill/>
              </a:ln>
              <a:solidFill>
                <a:srgbClr val="1F3864"/>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PART C</a:t>
            </a:r>
            <a:endParaRPr kumimoji="0" lang="en-GB"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Number these events</a:t>
            </a:r>
            <a:r>
              <a:rPr kumimoji="0" lang="en-GB" altLang="zh-CN" sz="2000" b="0"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 in the order they happen. Write numbers in the </a:t>
            </a:r>
            <a:r>
              <a:rPr kumimoji="0" lang="en-GB" altLang="zh-CN" sz="2000" b="1"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boxes on the right </a:t>
            </a:r>
            <a:r>
              <a:rPr kumimoji="0" lang="en-GB" altLang="zh-CN" sz="2000" b="0"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(1= happens first,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2 = happens </a:t>
            </a:r>
            <a:r>
              <a:rPr kumimoji="0" lang="en-GB" altLang="zh-CN" sz="2000" b="0" i="0" u="none" strike="noStrike" cap="none" normalizeH="0" dirty="0">
                <a:ln>
                  <a:noFill/>
                </a:ln>
                <a:solidFill>
                  <a:srgbClr val="1F3864"/>
                </a:solidFill>
                <a:effectLst/>
                <a:ea typeface="SimSun" panose="02010600030101010101" pitchFamily="2" charset="-122"/>
                <a:cs typeface="Times New Roman" panose="02020603050405020304" pitchFamily="18" charset="0"/>
              </a:rPr>
              <a:t>second</a:t>
            </a:r>
            <a:r>
              <a:rPr kumimoji="0" lang="en-GB" altLang="zh-CN" sz="2000" b="0" i="0" u="none" strike="noStrike" cap="none" normalizeH="0" baseline="0" dirty="0">
                <a:ln>
                  <a:noFill/>
                </a:ln>
                <a:solidFill>
                  <a:srgbClr val="1F3864"/>
                </a:solidFill>
                <a:effectLst/>
                <a:ea typeface="SimSun" panose="02010600030101010101" pitchFamily="2" charset="-122"/>
                <a:cs typeface="Times New Roman" panose="02020603050405020304" pitchFamily="18" charset="0"/>
              </a:rPr>
              <a:t>).</a:t>
            </a:r>
            <a:endParaRPr kumimoji="0" lang="en-GB" altLang="zh-CN" sz="2000" b="0" i="0" u="none" strike="noStrike" cap="none" normalizeH="0" baseline="0" dirty="0">
              <a:ln>
                <a:noFill/>
              </a:ln>
              <a:solidFill>
                <a:schemeClr val="tx1"/>
              </a:solidFill>
              <a:effectLst/>
            </a:endParaRPr>
          </a:p>
        </p:txBody>
      </p:sp>
      <p:graphicFrame>
        <p:nvGraphicFramePr>
          <p:cNvPr id="24" name="Table 23">
            <a:extLst>
              <a:ext uri="{FF2B5EF4-FFF2-40B4-BE49-F238E27FC236}">
                <a16:creationId xmlns:a16="http://schemas.microsoft.com/office/drawing/2014/main" id="{F1F6E272-6A5F-42BA-8F6B-43B440745396}"/>
              </a:ext>
            </a:extLst>
          </p:cNvPr>
          <p:cNvGraphicFramePr>
            <a:graphicFrameLocks noGrp="1"/>
          </p:cNvGraphicFramePr>
          <p:nvPr>
            <p:extLst>
              <p:ext uri="{D42A27DB-BD31-4B8C-83A1-F6EECF244321}">
                <p14:modId xmlns:p14="http://schemas.microsoft.com/office/powerpoint/2010/main" val="3213860245"/>
              </p:ext>
            </p:extLst>
          </p:nvPr>
        </p:nvGraphicFramePr>
        <p:xfrm>
          <a:off x="5716684" y="3237591"/>
          <a:ext cx="5550030" cy="1440000"/>
        </p:xfrm>
        <a:graphic>
          <a:graphicData uri="http://schemas.openxmlformats.org/drawingml/2006/table">
            <a:tbl>
              <a:tblPr firstRow="1" firstCol="1" bandRow="1">
                <a:tableStyleId>{5C22544A-7EE6-4342-B048-85BDC9FD1C3A}</a:tableStyleId>
              </a:tblPr>
              <a:tblGrid>
                <a:gridCol w="5050843">
                  <a:extLst>
                    <a:ext uri="{9D8B030D-6E8A-4147-A177-3AD203B41FA5}">
                      <a16:colId xmlns:a16="http://schemas.microsoft.com/office/drawing/2014/main" val="1824252184"/>
                    </a:ext>
                  </a:extLst>
                </a:gridCol>
                <a:gridCol w="499187">
                  <a:extLst>
                    <a:ext uri="{9D8B030D-6E8A-4147-A177-3AD203B41FA5}">
                      <a16:colId xmlns:a16="http://schemas.microsoft.com/office/drawing/2014/main" val="3264359625"/>
                    </a:ext>
                  </a:extLst>
                </a:gridCol>
              </a:tblGrid>
              <a:tr h="360000">
                <a:tc>
                  <a:txBody>
                    <a:bodyPr/>
                    <a:lstStyle/>
                    <a:p>
                      <a:pPr>
                        <a:lnSpc>
                          <a:spcPct val="107000"/>
                        </a:lnSpc>
                        <a:spcAft>
                          <a:spcPts val="0"/>
                        </a:spcAft>
                      </a:pPr>
                      <a:r>
                        <a:rPr lang="en-GB" sz="2000" b="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calm</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dirty="0">
                          <a:solidFill>
                            <a:srgbClr val="115076"/>
                          </a:solidFill>
                          <a:effectLst/>
                        </a:rPr>
                        <a:t> </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583116"/>
                  </a:ext>
                </a:extLst>
              </a:tr>
              <a:tr h="360000">
                <a:tc>
                  <a:txBody>
                    <a:bodyPr/>
                    <a:lstStyle/>
                    <a:p>
                      <a:pPr>
                        <a:lnSpc>
                          <a:spcPct val="107000"/>
                        </a:lnSpc>
                        <a:spcAft>
                          <a:spcPts val="0"/>
                        </a:spcAft>
                      </a:pPr>
                      <a:r>
                        <a:rPr lang="en-GB" sz="2000" b="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police </a:t>
                      </a:r>
                      <a:r>
                        <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station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dirty="0">
                          <a:solidFill>
                            <a:srgbClr val="115076"/>
                          </a:solidFill>
                          <a:effectLst/>
                        </a:rPr>
                        <a:t> </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7603596"/>
                  </a:ext>
                </a:extLst>
              </a:tr>
              <a:tr h="360000">
                <a:tc>
                  <a:txBody>
                    <a:bodyPr/>
                    <a:lstStyle/>
                    <a:p>
                      <a:pPr>
                        <a:lnSpc>
                          <a:spcPct val="107000"/>
                        </a:lnSpc>
                        <a:spcAft>
                          <a:spcPts val="0"/>
                        </a:spcAft>
                      </a:pPr>
                      <a:r>
                        <a:rPr lang="en-GB" sz="2000" b="0" dirty="0">
                          <a:solidFill>
                            <a:srgbClr val="115076"/>
                          </a:solidFill>
                          <a:effectLst/>
                        </a:rPr>
                        <a:t>very </a:t>
                      </a:r>
                      <a:r>
                        <a:rPr lang="en-GB" sz="2000" b="0">
                          <a:solidFill>
                            <a:srgbClr val="115076"/>
                          </a:solidFill>
                          <a:effectLst/>
                        </a:rPr>
                        <a:t>few </a:t>
                      </a:r>
                      <a:r>
                        <a:rPr lang="en-GB" sz="2000" b="0" smtClean="0">
                          <a:solidFill>
                            <a:srgbClr val="115076"/>
                          </a:solidFill>
                          <a:effectLst/>
                        </a:rPr>
                        <a:t>cars</a:t>
                      </a:r>
                      <a:endParaRPr lang="en-GB" sz="2000" b="0" dirty="0">
                        <a:solidFill>
                          <a:srgbClr val="115076"/>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dirty="0">
                          <a:solidFill>
                            <a:srgbClr val="115076"/>
                          </a:solidFill>
                          <a:effectLst/>
                        </a:rPr>
                        <a:t> </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719497"/>
                  </a:ext>
                </a:extLst>
              </a:tr>
              <a:tr h="360000">
                <a:tc>
                  <a:txBody>
                    <a:bodyPr/>
                    <a:lstStyle/>
                    <a:p>
                      <a:pPr>
                        <a:lnSpc>
                          <a:spcPct val="107000"/>
                        </a:lnSpc>
                        <a:spcAft>
                          <a:spcPts val="0"/>
                        </a:spcAft>
                      </a:pPr>
                      <a:r>
                        <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no wildlife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dirty="0">
                          <a:solidFill>
                            <a:srgbClr val="115076"/>
                          </a:solidFill>
                          <a:effectLst/>
                        </a:rPr>
                        <a:t> </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918639"/>
                  </a:ext>
                </a:extLst>
              </a:tr>
            </a:tbl>
          </a:graphicData>
        </a:graphic>
      </p:graphicFrame>
      <p:graphicFrame>
        <p:nvGraphicFramePr>
          <p:cNvPr id="25" name="Table 24">
            <a:extLst>
              <a:ext uri="{FF2B5EF4-FFF2-40B4-BE49-F238E27FC236}">
                <a16:creationId xmlns:a16="http://schemas.microsoft.com/office/drawing/2014/main" id="{EF1FF384-AC5F-471A-B172-8BBAA4988A79}"/>
              </a:ext>
            </a:extLst>
          </p:cNvPr>
          <p:cNvGraphicFramePr>
            <a:graphicFrameLocks noGrp="1"/>
          </p:cNvGraphicFramePr>
          <p:nvPr>
            <p:extLst>
              <p:ext uri="{D42A27DB-BD31-4B8C-83A1-F6EECF244321}">
                <p14:modId xmlns:p14="http://schemas.microsoft.com/office/powerpoint/2010/main" val="1106724201"/>
              </p:ext>
            </p:extLst>
          </p:nvPr>
        </p:nvGraphicFramePr>
        <p:xfrm>
          <a:off x="5716684" y="5221805"/>
          <a:ext cx="5550030" cy="652272"/>
        </p:xfrm>
        <a:graphic>
          <a:graphicData uri="http://schemas.openxmlformats.org/drawingml/2006/table">
            <a:tbl>
              <a:tblPr firstRow="1" firstCol="1" bandRow="1">
                <a:tableStyleId>{5C22544A-7EE6-4342-B048-85BDC9FD1C3A}</a:tableStyleId>
              </a:tblPr>
              <a:tblGrid>
                <a:gridCol w="5045266">
                  <a:extLst>
                    <a:ext uri="{9D8B030D-6E8A-4147-A177-3AD203B41FA5}">
                      <a16:colId xmlns:a16="http://schemas.microsoft.com/office/drawing/2014/main" val="4116737301"/>
                    </a:ext>
                  </a:extLst>
                </a:gridCol>
                <a:gridCol w="504764">
                  <a:extLst>
                    <a:ext uri="{9D8B030D-6E8A-4147-A177-3AD203B41FA5}">
                      <a16:colId xmlns:a16="http://schemas.microsoft.com/office/drawing/2014/main" val="2812665324"/>
                    </a:ext>
                  </a:extLst>
                </a:gridCol>
              </a:tblGrid>
              <a:tr h="0">
                <a:tc>
                  <a:txBody>
                    <a:bodyPr/>
                    <a:lstStyle/>
                    <a:p>
                      <a:pPr>
                        <a:lnSpc>
                          <a:spcPct val="107000"/>
                        </a:lnSpc>
                        <a:spcAft>
                          <a:spcPts val="0"/>
                        </a:spcAft>
                      </a:pPr>
                      <a:r>
                        <a:rPr lang="en-GB" sz="2000" b="0" dirty="0">
                          <a:solidFill>
                            <a:srgbClr val="115076"/>
                          </a:solidFill>
                          <a:effectLst/>
                        </a:rPr>
                        <a:t>Dance classes</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dirty="0">
                          <a:solidFill>
                            <a:srgbClr val="115076"/>
                          </a:solidFill>
                          <a:effectLst/>
                        </a:rPr>
                        <a:t> </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389753"/>
                  </a:ext>
                </a:extLst>
              </a:tr>
              <a:tr h="0">
                <a:tc>
                  <a:txBody>
                    <a:bodyPr/>
                    <a:lstStyle/>
                    <a:p>
                      <a:pPr>
                        <a:lnSpc>
                          <a:spcPct val="107000"/>
                        </a:lnSpc>
                        <a:spcAft>
                          <a:spcPts val="0"/>
                        </a:spcAft>
                      </a:pPr>
                      <a:r>
                        <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Music concert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dirty="0">
                          <a:solidFill>
                            <a:srgbClr val="115076"/>
                          </a:solidFill>
                          <a:effectLst/>
                        </a:rPr>
                        <a:t> </a:t>
                      </a:r>
                      <a:endParaRPr lang="en-GB" sz="2000" b="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1254449"/>
                  </a:ext>
                </a:extLst>
              </a:tr>
            </a:tbl>
          </a:graphicData>
        </a:graphic>
      </p:graphicFrame>
      <p:pic>
        <p:nvPicPr>
          <p:cNvPr id="26" name="Picture 5" descr="http://www.clker.com/cliparts/c/d/d/5/12065738702009504094Arnoud999_Right_or_wrong_4.svg.med.png">
            <a:extLst>
              <a:ext uri="{FF2B5EF4-FFF2-40B4-BE49-F238E27FC236}">
                <a16:creationId xmlns:a16="http://schemas.microsoft.com/office/drawing/2014/main" id="{D00B88EE-1155-41BB-9698-689AB9D3A4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9539" y="3291557"/>
            <a:ext cx="217885" cy="27488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http://www.clker.com/cliparts/c/d/d/5/12065738702009504094Arnoud999_Right_or_wrong_4.svg.med.png">
            <a:extLst>
              <a:ext uri="{FF2B5EF4-FFF2-40B4-BE49-F238E27FC236}">
                <a16:creationId xmlns:a16="http://schemas.microsoft.com/office/drawing/2014/main" id="{3508BE26-914C-4DE1-AC13-BAD82D2866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3534" y="3984574"/>
            <a:ext cx="217885" cy="2748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E0D0E6-4ADE-459E-A83C-2FF7EE400CAD}"/>
              </a:ext>
            </a:extLst>
          </p:cNvPr>
          <p:cNvSpPr txBox="1"/>
          <p:nvPr/>
        </p:nvSpPr>
        <p:spPr>
          <a:xfrm>
            <a:off x="10826614" y="5473140"/>
            <a:ext cx="290810" cy="400110"/>
          </a:xfrm>
          <a:prstGeom prst="rect">
            <a:avLst/>
          </a:prstGeom>
          <a:noFill/>
        </p:spPr>
        <p:txBody>
          <a:bodyPr wrap="square" rtlCol="0">
            <a:spAutoFit/>
          </a:bodyPr>
          <a:lstStyle/>
          <a:p>
            <a:pPr algn="l"/>
            <a:r>
              <a:rPr lang="en-GB" sz="2000" b="1" dirty="0">
                <a:solidFill>
                  <a:schemeClr val="accent1">
                    <a:lumMod val="50000"/>
                  </a:schemeClr>
                </a:solidFill>
              </a:rPr>
              <a:t>1</a:t>
            </a:r>
          </a:p>
        </p:txBody>
      </p:sp>
      <p:sp>
        <p:nvSpPr>
          <p:cNvPr id="28" name="TextBox 27">
            <a:extLst>
              <a:ext uri="{FF2B5EF4-FFF2-40B4-BE49-F238E27FC236}">
                <a16:creationId xmlns:a16="http://schemas.microsoft.com/office/drawing/2014/main" id="{04E6B508-3EE0-482E-AFBD-C2CA33F54B77}"/>
              </a:ext>
            </a:extLst>
          </p:cNvPr>
          <p:cNvSpPr txBox="1"/>
          <p:nvPr/>
        </p:nvSpPr>
        <p:spPr>
          <a:xfrm>
            <a:off x="10840609" y="5172214"/>
            <a:ext cx="290810" cy="400110"/>
          </a:xfrm>
          <a:prstGeom prst="rect">
            <a:avLst/>
          </a:prstGeom>
          <a:noFill/>
        </p:spPr>
        <p:txBody>
          <a:bodyPr wrap="square" rtlCol="0">
            <a:spAutoFit/>
          </a:bodyPr>
          <a:lstStyle/>
          <a:p>
            <a:pPr algn="l"/>
            <a:r>
              <a:rPr lang="en-GB" sz="2000" b="1" dirty="0">
                <a:solidFill>
                  <a:schemeClr val="accent1">
                    <a:lumMod val="50000"/>
                  </a:schemeClr>
                </a:solidFill>
              </a:rPr>
              <a:t>2</a:t>
            </a:r>
          </a:p>
        </p:txBody>
      </p:sp>
    </p:spTree>
    <p:extLst>
      <p:ext uri="{BB962C8B-B14F-4D97-AF65-F5344CB8AC3E}">
        <p14:creationId xmlns:p14="http://schemas.microsoft.com/office/powerpoint/2010/main" val="34870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800" b="1" dirty="0">
                <a:solidFill>
                  <a:schemeClr val="bg1"/>
                </a:solidFill>
              </a:rPr>
              <a:t>Section C: Writing</a:t>
            </a:r>
          </a:p>
        </p:txBody>
      </p:sp>
      <p:sp>
        <p:nvSpPr>
          <p:cNvPr id="14" name="Rounded Rectangular Callout 13">
            <a:extLst>
              <a:ext uri="{FF2B5EF4-FFF2-40B4-BE49-F238E27FC236}">
                <a16:creationId xmlns:a16="http://schemas.microsoft.com/office/drawing/2014/main" id="{4CFAF79E-49F0-45E1-BA70-22C772728E4B}"/>
              </a:ext>
            </a:extLst>
          </p:cNvPr>
          <p:cNvSpPr/>
          <p:nvPr/>
        </p:nvSpPr>
        <p:spPr>
          <a:xfrm>
            <a:off x="6945296" y="488093"/>
            <a:ext cx="4990118" cy="567861"/>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There is one mark for each </a:t>
            </a:r>
            <a:r>
              <a:rPr lang="en-GB" sz="2000" smtClean="0"/>
              <a:t>item.</a:t>
            </a:r>
            <a:endParaRPr lang="en-GB" sz="2000"/>
          </a:p>
        </p:txBody>
      </p:sp>
      <p:sp>
        <p:nvSpPr>
          <p:cNvPr id="11" name="Rectangle 2">
            <a:extLst>
              <a:ext uri="{FF2B5EF4-FFF2-40B4-BE49-F238E27FC236}">
                <a16:creationId xmlns:a16="http://schemas.microsoft.com/office/drawing/2014/main" id="{5D89D315-F0EB-4C26-AC43-09746B50298C}"/>
              </a:ext>
            </a:extLst>
          </p:cNvPr>
          <p:cNvSpPr>
            <a:spLocks noChangeArrowheads="1"/>
          </p:cNvSpPr>
          <p:nvPr/>
        </p:nvSpPr>
        <p:spPr bwMode="auto">
          <a:xfrm>
            <a:off x="122162" y="1278314"/>
            <a:ext cx="112401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35438" algn="l"/>
              </a:tabLst>
              <a:defRPr>
                <a:solidFill>
                  <a:schemeClr val="tx1"/>
                </a:solidFill>
                <a:latin typeface="Arial" panose="020B0604020202020204" pitchFamily="34" charset="0"/>
              </a:defRPr>
            </a:lvl1pPr>
            <a:lvl2pPr eaLnBrk="0" fontAlgn="base" hangingPunct="0">
              <a:spcBef>
                <a:spcPct val="0"/>
              </a:spcBef>
              <a:spcAft>
                <a:spcPct val="0"/>
              </a:spcAft>
              <a:tabLst>
                <a:tab pos="4135438" algn="l"/>
              </a:tabLst>
              <a:defRPr>
                <a:solidFill>
                  <a:schemeClr val="tx1"/>
                </a:solidFill>
                <a:latin typeface="Arial" panose="020B0604020202020204" pitchFamily="34" charset="0"/>
              </a:defRPr>
            </a:lvl2pPr>
            <a:lvl3pPr eaLnBrk="0" fontAlgn="base" hangingPunct="0">
              <a:spcBef>
                <a:spcPct val="0"/>
              </a:spcBef>
              <a:spcAft>
                <a:spcPct val="0"/>
              </a:spcAft>
              <a:tabLst>
                <a:tab pos="4135438" algn="l"/>
              </a:tabLst>
              <a:defRPr>
                <a:solidFill>
                  <a:schemeClr val="tx1"/>
                </a:solidFill>
                <a:latin typeface="Arial" panose="020B0604020202020204" pitchFamily="34" charset="0"/>
              </a:defRPr>
            </a:lvl3pPr>
            <a:lvl4pPr eaLnBrk="0" fontAlgn="base" hangingPunct="0">
              <a:spcBef>
                <a:spcPct val="0"/>
              </a:spcBef>
              <a:spcAft>
                <a:spcPct val="0"/>
              </a:spcAft>
              <a:tabLst>
                <a:tab pos="4135438" algn="l"/>
              </a:tabLst>
              <a:defRPr>
                <a:solidFill>
                  <a:schemeClr val="tx1"/>
                </a:solidFill>
                <a:latin typeface="Arial" panose="020B0604020202020204" pitchFamily="34" charset="0"/>
              </a:defRPr>
            </a:lvl4pPr>
            <a:lvl5pPr eaLnBrk="0" fontAlgn="base" hangingPunct="0">
              <a:spcBef>
                <a:spcPct val="0"/>
              </a:spcBef>
              <a:spcAft>
                <a:spcPct val="0"/>
              </a:spcAft>
              <a:tabLst>
                <a:tab pos="4135438" algn="l"/>
              </a:tabLst>
              <a:defRPr>
                <a:solidFill>
                  <a:schemeClr val="tx1"/>
                </a:solidFill>
                <a:latin typeface="Arial" panose="020B0604020202020204" pitchFamily="34" charset="0"/>
              </a:defRPr>
            </a:lvl5pPr>
            <a:lvl6pPr eaLnBrk="0" fontAlgn="base" hangingPunct="0">
              <a:spcBef>
                <a:spcPct val="0"/>
              </a:spcBef>
              <a:spcAft>
                <a:spcPct val="0"/>
              </a:spcAft>
              <a:tabLst>
                <a:tab pos="4135438" algn="l"/>
              </a:tabLst>
              <a:defRPr>
                <a:solidFill>
                  <a:schemeClr val="tx1"/>
                </a:solidFill>
                <a:latin typeface="Arial" panose="020B0604020202020204" pitchFamily="34" charset="0"/>
              </a:defRPr>
            </a:lvl6pPr>
            <a:lvl7pPr eaLnBrk="0" fontAlgn="base" hangingPunct="0">
              <a:spcBef>
                <a:spcPct val="0"/>
              </a:spcBef>
              <a:spcAft>
                <a:spcPct val="0"/>
              </a:spcAft>
              <a:tabLst>
                <a:tab pos="4135438" algn="l"/>
              </a:tabLst>
              <a:defRPr>
                <a:solidFill>
                  <a:schemeClr val="tx1"/>
                </a:solidFill>
                <a:latin typeface="Arial" panose="020B0604020202020204" pitchFamily="34" charset="0"/>
              </a:defRPr>
            </a:lvl7pPr>
            <a:lvl8pPr eaLnBrk="0" fontAlgn="base" hangingPunct="0">
              <a:spcBef>
                <a:spcPct val="0"/>
              </a:spcBef>
              <a:spcAft>
                <a:spcPct val="0"/>
              </a:spcAft>
              <a:tabLst>
                <a:tab pos="4135438" algn="l"/>
              </a:tabLst>
              <a:defRPr>
                <a:solidFill>
                  <a:schemeClr val="tx1"/>
                </a:solidFill>
                <a:latin typeface="Arial" panose="020B0604020202020204" pitchFamily="34" charset="0"/>
              </a:defRPr>
            </a:lvl8pPr>
            <a:lvl9pPr eaLnBrk="0" fontAlgn="base" hangingPunct="0">
              <a:spcBef>
                <a:spcPct val="0"/>
              </a:spcBef>
              <a:spcAft>
                <a:spcPct val="0"/>
              </a:spcAft>
              <a:tabLst>
                <a:tab pos="4135438" algn="l"/>
              </a:tabLst>
              <a:defRPr>
                <a:solidFill>
                  <a:schemeClr val="tx1"/>
                </a:solidFill>
                <a:latin typeface="Arial" panose="020B0604020202020204" pitchFamily="34" charset="0"/>
              </a:defRPr>
            </a:lvl9pPr>
          </a:lstStyle>
          <a:p>
            <a:r>
              <a:rPr lang="en-GB" sz="2000" b="1" dirty="0">
                <a:solidFill>
                  <a:srgbClr val="115076"/>
                </a:solidFill>
                <a:latin typeface="+mn-lt"/>
              </a:rPr>
              <a:t>PART A Look </a:t>
            </a:r>
            <a:r>
              <a:rPr lang="en-GB" sz="2000" dirty="0">
                <a:solidFill>
                  <a:srgbClr val="115076"/>
                </a:solidFill>
                <a:latin typeface="+mn-lt"/>
              </a:rPr>
              <a:t>at the picture and </a:t>
            </a:r>
            <a:r>
              <a:rPr lang="en-GB" sz="2000" b="1" dirty="0">
                <a:solidFill>
                  <a:srgbClr val="115076"/>
                </a:solidFill>
                <a:latin typeface="+mn-lt"/>
              </a:rPr>
              <a:t>complete the missing words</a:t>
            </a:r>
            <a:r>
              <a:rPr lang="en-GB" sz="2000" dirty="0">
                <a:solidFill>
                  <a:srgbClr val="115076"/>
                </a:solidFill>
                <a:latin typeface="+mn-lt"/>
              </a:rPr>
              <a:t> in the text</a:t>
            </a:r>
            <a:r>
              <a:rPr lang="en-GB" sz="2000">
                <a:solidFill>
                  <a:srgbClr val="115076"/>
                </a:solidFill>
                <a:latin typeface="+mn-lt"/>
              </a:rPr>
              <a:t>. </a:t>
            </a:r>
            <a:endParaRPr lang="en-GB" sz="2000" smtClean="0">
              <a:solidFill>
                <a:srgbClr val="115076"/>
              </a:solidFill>
              <a:latin typeface="+mn-lt"/>
            </a:endParaRPr>
          </a:p>
          <a:p>
            <a:r>
              <a:rPr lang="en-GB" sz="2000" smtClean="0">
                <a:solidFill>
                  <a:srgbClr val="115076"/>
                </a:solidFill>
                <a:latin typeface="+mn-lt"/>
              </a:rPr>
              <a:t>The </a:t>
            </a:r>
            <a:r>
              <a:rPr lang="en-GB" sz="2000" dirty="0">
                <a:solidFill>
                  <a:srgbClr val="115076"/>
                </a:solidFill>
                <a:latin typeface="+mn-lt"/>
              </a:rPr>
              <a:t>number of gaps tells you how many letters are missing.</a:t>
            </a:r>
          </a:p>
        </p:txBody>
      </p:sp>
      <p:sp>
        <p:nvSpPr>
          <p:cNvPr id="12" name="Text Box 2">
            <a:extLst>
              <a:ext uri="{FF2B5EF4-FFF2-40B4-BE49-F238E27FC236}">
                <a16:creationId xmlns:a16="http://schemas.microsoft.com/office/drawing/2014/main" id="{B424D61B-B0E9-4294-A5C5-F04ECD6C7061}"/>
              </a:ext>
            </a:extLst>
          </p:cNvPr>
          <p:cNvSpPr txBox="1">
            <a:spLocks noChangeArrowheads="1"/>
          </p:cNvSpPr>
          <p:nvPr/>
        </p:nvSpPr>
        <p:spPr bwMode="auto">
          <a:xfrm>
            <a:off x="6095999" y="2367990"/>
            <a:ext cx="5839415" cy="3683185"/>
          </a:xfrm>
          <a:prstGeom prst="rect">
            <a:avLst/>
          </a:prstGeom>
          <a:solidFill>
            <a:srgbClr val="FFFFFF"/>
          </a:solidFill>
          <a:ln w="9525">
            <a:solidFill>
              <a:srgbClr val="2E74B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de-DE" altLang="zh-CN" sz="2200" b="1" i="0" u="none" strike="noStrike" cap="none" normalizeH="0" baseline="0" dirty="0" bmk="_Hlk71294544">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Un sábado en casa</a:t>
            </a:r>
          </a:p>
          <a:p>
            <a:pPr marL="0" marR="0" lvl="0" indent="0" algn="ctr" defTabSz="914400" rtl="0" eaLnBrk="0" fontAlgn="base" latinLnBrk="0" hangingPunct="0">
              <a:lnSpc>
                <a:spcPct val="150000"/>
              </a:lnSpc>
              <a:spcBef>
                <a:spcPct val="0"/>
              </a:spcBef>
              <a:spcAft>
                <a:spcPct val="0"/>
              </a:spcAft>
              <a:buClrTx/>
              <a:buSzTx/>
              <a:buFontTx/>
              <a:buNone/>
              <a:tabLst/>
            </a:pP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Esta tarde Daniel </a:t>
            </a:r>
            <a:r>
              <a:rPr lang="de-DE" altLang="zh-CN" sz="22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rPr>
              <a:t>y </a:t>
            </a:r>
            <a:r>
              <a:rPr lang="de-DE" altLang="zh-CN" sz="2200">
                <a:solidFill>
                  <a:srgbClr val="1F3864"/>
                </a:solidFill>
                <a:latin typeface="Century Gothic" panose="020B0502020202020204" pitchFamily="34" charset="0"/>
                <a:ea typeface="SimSun" panose="02010600030101010101" pitchFamily="2" charset="-122"/>
                <a:cs typeface="Times New Roman" panose="02020603050405020304" pitchFamily="18" charset="0"/>
              </a:rPr>
              <a:t>Lucía </a:t>
            </a: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están en casa. </a:t>
            </a:r>
            <a:r>
              <a:rPr lang="de-DE" altLang="zh-CN" sz="22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rPr>
              <a:t>Lucía </a:t>
            </a:r>
            <a:r>
              <a:rPr lang="de-DE" altLang="zh-CN" sz="2200">
                <a:solidFill>
                  <a:srgbClr val="1F3864"/>
                </a:solidFill>
                <a:latin typeface="Century Gothic" panose="020B0502020202020204" pitchFamily="34" charset="0"/>
                <a:ea typeface="SimSun" panose="02010600030101010101" pitchFamily="2" charset="-122"/>
                <a:cs typeface="Times New Roman" panose="02020603050405020304" pitchFamily="18" charset="0"/>
              </a:rPr>
              <a:t>está </a:t>
            </a: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aburrida porque d_ _ _ </a:t>
            </a:r>
          </a:p>
          <a:p>
            <a:pPr marL="0" marR="0" lvl="0" indent="0" algn="ctr" defTabSz="914400" rtl="0" eaLnBrk="0" fontAlgn="base" latinLnBrk="0" hangingPunct="0">
              <a:lnSpc>
                <a:spcPct val="150000"/>
              </a:lnSpc>
              <a:spcBef>
                <a:spcPct val="0"/>
              </a:spcBef>
              <a:spcAft>
                <a:spcPct val="0"/>
              </a:spcAft>
              <a:buClrTx/>
              <a:buSzTx/>
              <a:buFontTx/>
              <a:buNone/>
              <a:tabLst/>
            </a:pP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leer un </a:t>
            </a:r>
            <a:r>
              <a:rPr lang="de-DE" altLang="zh-CN" sz="2200">
                <a:solidFill>
                  <a:srgbClr val="1F3864"/>
                </a:solidFill>
                <a:latin typeface="Century Gothic" panose="020B0502020202020204" pitchFamily="34" charset="0"/>
                <a:ea typeface="SimSun" panose="02010600030101010101" pitchFamily="2" charset="-122"/>
                <a:cs typeface="Times New Roman" panose="02020603050405020304" pitchFamily="18" charset="0"/>
              </a:rPr>
              <a:t>libro </a:t>
            </a: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de francés </a:t>
            </a:r>
            <a:r>
              <a:rPr lang="de-DE" altLang="zh-CN" sz="2200">
                <a:solidFill>
                  <a:srgbClr val="1F3864"/>
                </a:solidFill>
                <a:latin typeface="Century Gothic" panose="020B0502020202020204" pitchFamily="34" charset="0"/>
                <a:ea typeface="SimSun" panose="02010600030101010101" pitchFamily="2" charset="-122"/>
                <a:cs typeface="Times New Roman" panose="02020603050405020304" pitchFamily="18" charset="0"/>
              </a:rPr>
              <a:t>para </a:t>
            </a: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los deberes. </a:t>
            </a:r>
            <a:r>
              <a:rPr lang="de-DE" altLang="zh-CN" sz="2200">
                <a:solidFill>
                  <a:srgbClr val="1F3864"/>
                </a:solidFill>
                <a:latin typeface="Century Gothic" panose="020B0502020202020204" pitchFamily="34" charset="0"/>
                <a:ea typeface="SimSun" panose="02010600030101010101" pitchFamily="2" charset="-122"/>
                <a:cs typeface="Times New Roman" panose="02020603050405020304" pitchFamily="18" charset="0"/>
              </a:rPr>
              <a:t>Sin </a:t>
            </a: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embargo, </a:t>
            </a:r>
            <a:r>
              <a:rPr lang="de-DE" altLang="zh-CN" sz="2200">
                <a:solidFill>
                  <a:srgbClr val="1F3864"/>
                </a:solidFill>
                <a:latin typeface="Century Gothic" panose="020B0502020202020204" pitchFamily="34" charset="0"/>
                <a:ea typeface="SimSun" panose="02010600030101010101" pitchFamily="2" charset="-122"/>
                <a:cs typeface="Times New Roman" panose="02020603050405020304" pitchFamily="18" charset="0"/>
              </a:rPr>
              <a:t>Daniel </a:t>
            </a: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está libre así que </a:t>
            </a:r>
          </a:p>
          <a:p>
            <a:pPr marL="0" marR="0" lvl="0" indent="0" algn="ctr" defTabSz="914400" rtl="0" eaLnBrk="0" fontAlgn="base" latinLnBrk="0" hangingPunct="0">
              <a:lnSpc>
                <a:spcPct val="150000"/>
              </a:lnSpc>
              <a:spcBef>
                <a:spcPct val="0"/>
              </a:spcBef>
              <a:spcAft>
                <a:spcPct val="0"/>
              </a:spcAft>
              <a:buClrTx/>
              <a:buSzTx/>
              <a:buFontTx/>
              <a:buNone/>
              <a:tabLst/>
            </a:pP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p </a:t>
            </a:r>
            <a:r>
              <a:rPr lang="de-DE" altLang="zh-CN" sz="22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rPr>
              <a:t>_ _ _ </a:t>
            </a:r>
            <a:r>
              <a:rPr lang="de-DE" altLang="zh-CN" sz="2200">
                <a:solidFill>
                  <a:srgbClr val="1F3864"/>
                </a:solidFill>
                <a:latin typeface="Century Gothic" panose="020B0502020202020204" pitchFamily="34" charset="0"/>
                <a:ea typeface="SimSun" panose="02010600030101010101" pitchFamily="2" charset="-122"/>
                <a:cs typeface="Times New Roman" panose="02020603050405020304" pitchFamily="18" charset="0"/>
              </a:rPr>
              <a:t>_ </a:t>
            </a: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ver </a:t>
            </a:r>
            <a:r>
              <a:rPr lang="de-DE" altLang="zh-CN" sz="22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rPr>
              <a:t>el partido </a:t>
            </a:r>
            <a:r>
              <a:rPr lang="de-DE" altLang="zh-CN" sz="2200">
                <a:solidFill>
                  <a:srgbClr val="1F3864"/>
                </a:solidFill>
                <a:latin typeface="Century Gothic" panose="020B0502020202020204" pitchFamily="34" charset="0"/>
                <a:ea typeface="SimSun" panose="02010600030101010101" pitchFamily="2" charset="-122"/>
                <a:cs typeface="Times New Roman" panose="02020603050405020304" pitchFamily="18" charset="0"/>
              </a:rPr>
              <a:t>de </a:t>
            </a: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f_ _ _ _ _ </a:t>
            </a:r>
            <a:r>
              <a:rPr lang="de-DE" altLang="zh-CN" sz="22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rPr>
              <a:t>en </a:t>
            </a:r>
            <a:r>
              <a:rPr lang="de-DE" altLang="zh-CN" sz="2200">
                <a:solidFill>
                  <a:srgbClr val="1F3864"/>
                </a:solidFill>
                <a:latin typeface="Century Gothic" panose="020B0502020202020204" pitchFamily="34" charset="0"/>
                <a:ea typeface="SimSun" panose="02010600030101010101" pitchFamily="2" charset="-122"/>
                <a:cs typeface="Times New Roman" panose="02020603050405020304" pitchFamily="18" charset="0"/>
              </a:rPr>
              <a:t>la </a:t>
            </a:r>
            <a:r>
              <a:rPr lang="de-DE" altLang="zh-CN" sz="2200" smtClean="0">
                <a:solidFill>
                  <a:srgbClr val="1F3864"/>
                </a:solidFill>
                <a:latin typeface="Century Gothic" panose="020B0502020202020204" pitchFamily="34" charset="0"/>
                <a:ea typeface="SimSun" panose="02010600030101010101" pitchFamily="2" charset="-122"/>
                <a:cs typeface="Times New Roman" panose="02020603050405020304" pitchFamily="18" charset="0"/>
              </a:rPr>
              <a:t>televisión.</a:t>
            </a:r>
            <a:r>
              <a:rPr kumimoji="0" lang="de-DE" altLang="zh-CN" sz="2000" b="1"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r>
            <a:br>
              <a:rPr kumimoji="0" lang="de-DE" altLang="zh-CN" sz="2000" b="1"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r>
            <a:b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r>
            <a:br>
              <a:rPr kumimoji="0" lang="de-DE" altLang="zh-CN" sz="2000" b="0" i="0" u="none" strike="noStrike" cap="none" normalizeH="0" baseline="0" dirty="0">
                <a:ln>
                  <a:noFill/>
                </a:ln>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endParaRPr kumimoji="0" lang="en-GB"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680E195A-8831-4FE5-923B-FC21E13FEDBC}"/>
              </a:ext>
            </a:extLst>
          </p:cNvPr>
          <p:cNvPicPr>
            <a:picLocks noChangeAspect="1"/>
          </p:cNvPicPr>
          <p:nvPr/>
        </p:nvPicPr>
        <p:blipFill>
          <a:blip r:embed="rId4"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2857500" y="4363240"/>
            <a:ext cx="2461007" cy="1687936"/>
          </a:xfrm>
          <a:prstGeom prst="rect">
            <a:avLst/>
          </a:prstGeom>
        </p:spPr>
      </p:pic>
      <p:pic>
        <p:nvPicPr>
          <p:cNvPr id="10" name="Picture 9">
            <a:extLst>
              <a:ext uri="{FF2B5EF4-FFF2-40B4-BE49-F238E27FC236}">
                <a16:creationId xmlns:a16="http://schemas.microsoft.com/office/drawing/2014/main" id="{F57BBDA5-4294-4CA9-BD72-A1F8EE8C06AA}"/>
              </a:ext>
            </a:extLst>
          </p:cNvPr>
          <p:cNvPicPr>
            <a:picLocks noChangeAspect="1"/>
          </p:cNvPicPr>
          <p:nvPr/>
        </p:nvPicPr>
        <p:blipFill>
          <a:blip r:embed="rId5"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681333" y="1986200"/>
            <a:ext cx="3434207" cy="1931742"/>
          </a:xfrm>
          <a:prstGeom prst="rect">
            <a:avLst/>
          </a:prstGeom>
        </p:spPr>
      </p:pic>
      <p:sp>
        <p:nvSpPr>
          <p:cNvPr id="6" name="TextBox 5">
            <a:extLst>
              <a:ext uri="{FF2B5EF4-FFF2-40B4-BE49-F238E27FC236}">
                <a16:creationId xmlns:a16="http://schemas.microsoft.com/office/drawing/2014/main" id="{59DAADFF-87F7-4367-B627-D17CD15948B1}"/>
              </a:ext>
            </a:extLst>
          </p:cNvPr>
          <p:cNvSpPr txBox="1"/>
          <p:nvPr/>
        </p:nvSpPr>
        <p:spPr>
          <a:xfrm>
            <a:off x="10467619" y="3487055"/>
            <a:ext cx="1018734" cy="430887"/>
          </a:xfrm>
          <a:prstGeom prst="rect">
            <a:avLst/>
          </a:prstGeom>
          <a:solidFill>
            <a:schemeClr val="bg1"/>
          </a:solidFill>
        </p:spPr>
        <p:txBody>
          <a:bodyPr wrap="square" rtlCol="0">
            <a:spAutoFit/>
          </a:bodyPr>
          <a:lstStyle/>
          <a:p>
            <a:pPr algn="l"/>
            <a:r>
              <a:rPr lang="en-GB" sz="2200" b="1" smtClean="0">
                <a:solidFill>
                  <a:schemeClr val="accent5">
                    <a:lumMod val="50000"/>
                  </a:schemeClr>
                </a:solidFill>
              </a:rPr>
              <a:t>debe</a:t>
            </a:r>
            <a:endParaRPr lang="en-GB" sz="2200" b="1" dirty="0">
              <a:solidFill>
                <a:schemeClr val="accent5">
                  <a:lumMod val="50000"/>
                </a:schemeClr>
              </a:solidFill>
            </a:endParaRPr>
          </a:p>
        </p:txBody>
      </p:sp>
      <p:sp>
        <p:nvSpPr>
          <p:cNvPr id="7" name="TextBox 6">
            <a:extLst>
              <a:ext uri="{FF2B5EF4-FFF2-40B4-BE49-F238E27FC236}">
                <a16:creationId xmlns:a16="http://schemas.microsoft.com/office/drawing/2014/main" id="{8B340084-00DC-4DCB-9249-54FDB90EDC0B}"/>
              </a:ext>
            </a:extLst>
          </p:cNvPr>
          <p:cNvSpPr txBox="1"/>
          <p:nvPr/>
        </p:nvSpPr>
        <p:spPr>
          <a:xfrm>
            <a:off x="6241734" y="4991764"/>
            <a:ext cx="1206158" cy="430887"/>
          </a:xfrm>
          <a:prstGeom prst="rect">
            <a:avLst/>
          </a:prstGeom>
          <a:solidFill>
            <a:schemeClr val="bg1"/>
          </a:solidFill>
        </p:spPr>
        <p:txBody>
          <a:bodyPr wrap="square" rtlCol="0">
            <a:spAutoFit/>
          </a:bodyPr>
          <a:lstStyle/>
          <a:p>
            <a:pPr algn="l"/>
            <a:r>
              <a:rPr lang="en-GB" sz="2200" b="1" dirty="0" err="1">
                <a:solidFill>
                  <a:schemeClr val="accent5">
                    <a:lumMod val="50000"/>
                  </a:schemeClr>
                </a:solidFill>
              </a:rPr>
              <a:t>puede</a:t>
            </a:r>
            <a:endParaRPr lang="en-GB" sz="2200" b="1" dirty="0">
              <a:solidFill>
                <a:schemeClr val="accent5">
                  <a:lumMod val="50000"/>
                </a:schemeClr>
              </a:solidFill>
            </a:endParaRPr>
          </a:p>
        </p:txBody>
      </p:sp>
      <p:sp>
        <p:nvSpPr>
          <p:cNvPr id="13" name="TextBox 12">
            <a:extLst>
              <a:ext uri="{FF2B5EF4-FFF2-40B4-BE49-F238E27FC236}">
                <a16:creationId xmlns:a16="http://schemas.microsoft.com/office/drawing/2014/main" id="{8B340084-00DC-4DCB-9249-54FDB90EDC0B}"/>
              </a:ext>
            </a:extLst>
          </p:cNvPr>
          <p:cNvSpPr txBox="1"/>
          <p:nvPr/>
        </p:nvSpPr>
        <p:spPr>
          <a:xfrm>
            <a:off x="9770828" y="4991763"/>
            <a:ext cx="1206158" cy="430887"/>
          </a:xfrm>
          <a:prstGeom prst="rect">
            <a:avLst/>
          </a:prstGeom>
          <a:solidFill>
            <a:schemeClr val="bg1"/>
          </a:solidFill>
        </p:spPr>
        <p:txBody>
          <a:bodyPr wrap="square" rtlCol="0">
            <a:spAutoFit/>
          </a:bodyPr>
          <a:lstStyle/>
          <a:p>
            <a:pPr algn="l"/>
            <a:r>
              <a:rPr lang="en-GB" sz="2200" b="1" smtClean="0">
                <a:solidFill>
                  <a:schemeClr val="accent5">
                    <a:lumMod val="50000"/>
                  </a:schemeClr>
                </a:solidFill>
              </a:rPr>
              <a:t>fútbol</a:t>
            </a:r>
            <a:endParaRPr lang="en-GB" sz="2200" b="1" dirty="0">
              <a:solidFill>
                <a:schemeClr val="accent5">
                  <a:lumMod val="50000"/>
                </a:schemeClr>
              </a:solidFill>
            </a:endParaRPr>
          </a:p>
        </p:txBody>
      </p:sp>
    </p:spTree>
    <p:extLst>
      <p:ext uri="{BB962C8B-B14F-4D97-AF65-F5344CB8AC3E}">
        <p14:creationId xmlns:p14="http://schemas.microsoft.com/office/powerpoint/2010/main" val="60800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400" b="1" dirty="0">
                <a:solidFill>
                  <a:schemeClr val="bg1"/>
                </a:solidFill>
              </a:rPr>
              <a:t>Section C: Writing</a:t>
            </a:r>
          </a:p>
        </p:txBody>
      </p:sp>
      <p:sp>
        <p:nvSpPr>
          <p:cNvPr id="11" name="Rectangle 2">
            <a:extLst>
              <a:ext uri="{FF2B5EF4-FFF2-40B4-BE49-F238E27FC236}">
                <a16:creationId xmlns:a16="http://schemas.microsoft.com/office/drawing/2014/main" id="{5D89D315-F0EB-4C26-AC43-09746B50298C}"/>
              </a:ext>
            </a:extLst>
          </p:cNvPr>
          <p:cNvSpPr>
            <a:spLocks noChangeArrowheads="1"/>
          </p:cNvSpPr>
          <p:nvPr/>
        </p:nvSpPr>
        <p:spPr bwMode="auto">
          <a:xfrm>
            <a:off x="221063" y="1332417"/>
            <a:ext cx="112401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35438" algn="l"/>
              </a:tabLst>
              <a:defRPr>
                <a:solidFill>
                  <a:schemeClr val="tx1"/>
                </a:solidFill>
                <a:latin typeface="Arial" panose="020B0604020202020204" pitchFamily="34" charset="0"/>
              </a:defRPr>
            </a:lvl1pPr>
            <a:lvl2pPr eaLnBrk="0" fontAlgn="base" hangingPunct="0">
              <a:spcBef>
                <a:spcPct val="0"/>
              </a:spcBef>
              <a:spcAft>
                <a:spcPct val="0"/>
              </a:spcAft>
              <a:tabLst>
                <a:tab pos="4135438" algn="l"/>
              </a:tabLst>
              <a:defRPr>
                <a:solidFill>
                  <a:schemeClr val="tx1"/>
                </a:solidFill>
                <a:latin typeface="Arial" panose="020B0604020202020204" pitchFamily="34" charset="0"/>
              </a:defRPr>
            </a:lvl2pPr>
            <a:lvl3pPr eaLnBrk="0" fontAlgn="base" hangingPunct="0">
              <a:spcBef>
                <a:spcPct val="0"/>
              </a:spcBef>
              <a:spcAft>
                <a:spcPct val="0"/>
              </a:spcAft>
              <a:tabLst>
                <a:tab pos="4135438" algn="l"/>
              </a:tabLst>
              <a:defRPr>
                <a:solidFill>
                  <a:schemeClr val="tx1"/>
                </a:solidFill>
                <a:latin typeface="Arial" panose="020B0604020202020204" pitchFamily="34" charset="0"/>
              </a:defRPr>
            </a:lvl3pPr>
            <a:lvl4pPr eaLnBrk="0" fontAlgn="base" hangingPunct="0">
              <a:spcBef>
                <a:spcPct val="0"/>
              </a:spcBef>
              <a:spcAft>
                <a:spcPct val="0"/>
              </a:spcAft>
              <a:tabLst>
                <a:tab pos="4135438" algn="l"/>
              </a:tabLst>
              <a:defRPr>
                <a:solidFill>
                  <a:schemeClr val="tx1"/>
                </a:solidFill>
                <a:latin typeface="Arial" panose="020B0604020202020204" pitchFamily="34" charset="0"/>
              </a:defRPr>
            </a:lvl4pPr>
            <a:lvl5pPr eaLnBrk="0" fontAlgn="base" hangingPunct="0">
              <a:spcBef>
                <a:spcPct val="0"/>
              </a:spcBef>
              <a:spcAft>
                <a:spcPct val="0"/>
              </a:spcAft>
              <a:tabLst>
                <a:tab pos="4135438" algn="l"/>
              </a:tabLst>
              <a:defRPr>
                <a:solidFill>
                  <a:schemeClr val="tx1"/>
                </a:solidFill>
                <a:latin typeface="Arial" panose="020B0604020202020204" pitchFamily="34" charset="0"/>
              </a:defRPr>
            </a:lvl5pPr>
            <a:lvl6pPr eaLnBrk="0" fontAlgn="base" hangingPunct="0">
              <a:spcBef>
                <a:spcPct val="0"/>
              </a:spcBef>
              <a:spcAft>
                <a:spcPct val="0"/>
              </a:spcAft>
              <a:tabLst>
                <a:tab pos="4135438" algn="l"/>
              </a:tabLst>
              <a:defRPr>
                <a:solidFill>
                  <a:schemeClr val="tx1"/>
                </a:solidFill>
                <a:latin typeface="Arial" panose="020B0604020202020204" pitchFamily="34" charset="0"/>
              </a:defRPr>
            </a:lvl6pPr>
            <a:lvl7pPr eaLnBrk="0" fontAlgn="base" hangingPunct="0">
              <a:spcBef>
                <a:spcPct val="0"/>
              </a:spcBef>
              <a:spcAft>
                <a:spcPct val="0"/>
              </a:spcAft>
              <a:tabLst>
                <a:tab pos="4135438" algn="l"/>
              </a:tabLst>
              <a:defRPr>
                <a:solidFill>
                  <a:schemeClr val="tx1"/>
                </a:solidFill>
                <a:latin typeface="Arial" panose="020B0604020202020204" pitchFamily="34" charset="0"/>
              </a:defRPr>
            </a:lvl7pPr>
            <a:lvl8pPr eaLnBrk="0" fontAlgn="base" hangingPunct="0">
              <a:spcBef>
                <a:spcPct val="0"/>
              </a:spcBef>
              <a:spcAft>
                <a:spcPct val="0"/>
              </a:spcAft>
              <a:tabLst>
                <a:tab pos="4135438" algn="l"/>
              </a:tabLst>
              <a:defRPr>
                <a:solidFill>
                  <a:schemeClr val="tx1"/>
                </a:solidFill>
                <a:latin typeface="Arial" panose="020B0604020202020204" pitchFamily="34" charset="0"/>
              </a:defRPr>
            </a:lvl8pPr>
            <a:lvl9pPr eaLnBrk="0" fontAlgn="base" hangingPunct="0">
              <a:spcBef>
                <a:spcPct val="0"/>
              </a:spcBef>
              <a:spcAft>
                <a:spcPct val="0"/>
              </a:spcAft>
              <a:tabLst>
                <a:tab pos="4135438" algn="l"/>
              </a:tabLst>
              <a:defRPr>
                <a:solidFill>
                  <a:schemeClr val="tx1"/>
                </a:solidFill>
                <a:latin typeface="Arial" panose="020B0604020202020204" pitchFamily="34" charset="0"/>
              </a:defRPr>
            </a:lvl9pPr>
          </a:lstStyle>
          <a:p>
            <a:r>
              <a:rPr lang="en-GB" sz="2000" b="1" dirty="0">
                <a:solidFill>
                  <a:srgbClr val="115076"/>
                </a:solidFill>
                <a:latin typeface="Century Gothic" panose="020B0502020202020204" pitchFamily="34" charset="0"/>
              </a:rPr>
              <a:t>PART B </a:t>
            </a:r>
            <a:r>
              <a:rPr lang="en-GB" sz="2000" dirty="0">
                <a:solidFill>
                  <a:srgbClr val="115076"/>
                </a:solidFill>
                <a:latin typeface="Century Gothic" panose="020B0502020202020204" pitchFamily="34" charset="0"/>
              </a:rPr>
              <a:t>What happened </a:t>
            </a:r>
            <a:r>
              <a:rPr lang="en-GB" sz="2000" b="1">
                <a:solidFill>
                  <a:srgbClr val="115076"/>
                </a:solidFill>
                <a:latin typeface="Century Gothic" panose="020B0502020202020204" pitchFamily="34" charset="0"/>
              </a:rPr>
              <a:t>last </a:t>
            </a:r>
            <a:r>
              <a:rPr lang="en-GB" sz="2000" b="1" smtClean="0">
                <a:solidFill>
                  <a:srgbClr val="115076"/>
                </a:solidFill>
                <a:latin typeface="Century Gothic" panose="020B0502020202020204" pitchFamily="34" charset="0"/>
              </a:rPr>
              <a:t>Saturday?</a:t>
            </a:r>
            <a:r>
              <a:rPr lang="en-GB" sz="2000" smtClean="0">
                <a:solidFill>
                  <a:srgbClr val="115076"/>
                </a:solidFill>
                <a:latin typeface="Century Gothic" panose="020B0502020202020204" pitchFamily="34" charset="0"/>
              </a:rPr>
              <a:t> </a:t>
            </a:r>
            <a:r>
              <a:rPr lang="en-GB" sz="2000" dirty="0">
                <a:solidFill>
                  <a:srgbClr val="115076"/>
                </a:solidFill>
                <a:latin typeface="Century Gothic" panose="020B0502020202020204" pitchFamily="34" charset="0"/>
              </a:rPr>
              <a:t>What will happen </a:t>
            </a:r>
            <a:r>
              <a:rPr lang="en-GB" sz="2000" b="1">
                <a:solidFill>
                  <a:srgbClr val="115076"/>
                </a:solidFill>
                <a:latin typeface="Century Gothic" panose="020B0502020202020204" pitchFamily="34" charset="0"/>
              </a:rPr>
              <a:t>next </a:t>
            </a:r>
            <a:r>
              <a:rPr lang="en-GB" sz="2000" b="1" smtClean="0">
                <a:solidFill>
                  <a:srgbClr val="115076"/>
                </a:solidFill>
                <a:latin typeface="Century Gothic" panose="020B0502020202020204" pitchFamily="34" charset="0"/>
              </a:rPr>
              <a:t>Saturday?</a:t>
            </a:r>
            <a:endParaRPr lang="en-GB" sz="2000" dirty="0">
              <a:solidFill>
                <a:srgbClr val="115076"/>
              </a:solidFill>
              <a:latin typeface="Century Gothic" panose="020B0502020202020204" pitchFamily="34" charset="0"/>
            </a:endParaRPr>
          </a:p>
          <a:p>
            <a:r>
              <a:rPr lang="en-GB" sz="2000" dirty="0">
                <a:solidFill>
                  <a:srgbClr val="115076"/>
                </a:solidFill>
                <a:latin typeface="Century Gothic" panose="020B0502020202020204" pitchFamily="34" charset="0"/>
              </a:rPr>
              <a:t>Write </a:t>
            </a:r>
            <a:r>
              <a:rPr lang="en-GB" sz="2000" b="1" dirty="0">
                <a:solidFill>
                  <a:srgbClr val="115076"/>
                </a:solidFill>
                <a:latin typeface="Century Gothic" panose="020B0502020202020204" pitchFamily="34" charset="0"/>
              </a:rPr>
              <a:t>between one and three sentences</a:t>
            </a:r>
            <a:r>
              <a:rPr lang="en-GB" sz="2000" dirty="0">
                <a:solidFill>
                  <a:srgbClr val="115076"/>
                </a:solidFill>
                <a:latin typeface="Century Gothic" panose="020B0502020202020204" pitchFamily="34" charset="0"/>
              </a:rPr>
              <a:t> in Spanish for </a:t>
            </a:r>
            <a:r>
              <a:rPr lang="en-GB" sz="2000" b="1" dirty="0">
                <a:solidFill>
                  <a:srgbClr val="115076"/>
                </a:solidFill>
                <a:latin typeface="Century Gothic" panose="020B0502020202020204" pitchFamily="34" charset="0"/>
              </a:rPr>
              <a:t>each picture</a:t>
            </a:r>
            <a:r>
              <a:rPr lang="en-GB" sz="2000" dirty="0">
                <a:solidFill>
                  <a:srgbClr val="115076"/>
                </a:solidFill>
                <a:latin typeface="Century Gothic" panose="020B0502020202020204" pitchFamily="34" charset="0"/>
              </a:rPr>
              <a:t>. </a:t>
            </a:r>
          </a:p>
          <a:p>
            <a:r>
              <a:rPr lang="en-GB" sz="2000" dirty="0">
                <a:solidFill>
                  <a:srgbClr val="115076"/>
                </a:solidFill>
                <a:latin typeface="Century Gothic" panose="020B0502020202020204" pitchFamily="34" charset="0"/>
              </a:rPr>
              <a:t>Use </a:t>
            </a:r>
            <a:r>
              <a:rPr lang="en-GB" sz="2000" b="1" dirty="0">
                <a:solidFill>
                  <a:srgbClr val="115076"/>
                </a:solidFill>
                <a:latin typeface="Century Gothic" panose="020B0502020202020204" pitchFamily="34" charset="0"/>
              </a:rPr>
              <a:t>all</a:t>
            </a:r>
            <a:r>
              <a:rPr lang="en-GB" sz="2000" dirty="0">
                <a:solidFill>
                  <a:srgbClr val="115076"/>
                </a:solidFill>
                <a:latin typeface="Century Gothic" panose="020B0502020202020204" pitchFamily="34" charset="0"/>
              </a:rPr>
              <a:t> </a:t>
            </a:r>
            <a:r>
              <a:rPr lang="en-GB" sz="2000" b="1" dirty="0">
                <a:solidFill>
                  <a:srgbClr val="115076"/>
                </a:solidFill>
                <a:latin typeface="Century Gothic" panose="020B0502020202020204" pitchFamily="34" charset="0"/>
              </a:rPr>
              <a:t>of the Spanish words</a:t>
            </a:r>
            <a:r>
              <a:rPr lang="en-GB" sz="2000" dirty="0">
                <a:solidFill>
                  <a:srgbClr val="115076"/>
                </a:solidFill>
                <a:latin typeface="Century Gothic" panose="020B0502020202020204" pitchFamily="34" charset="0"/>
              </a:rPr>
              <a:t> under the pictures. </a:t>
            </a:r>
          </a:p>
          <a:p>
            <a:r>
              <a:rPr lang="en-GB" sz="2000" dirty="0">
                <a:solidFill>
                  <a:srgbClr val="115076"/>
                </a:solidFill>
                <a:latin typeface="Century Gothic" panose="020B0502020202020204" pitchFamily="34" charset="0"/>
              </a:rPr>
              <a:t>Write your sentences in the </a:t>
            </a:r>
            <a:r>
              <a:rPr lang="en-GB" sz="2000" b="1" dirty="0">
                <a:solidFill>
                  <a:srgbClr val="115076"/>
                </a:solidFill>
                <a:latin typeface="Century Gothic" panose="020B0502020202020204" pitchFamily="34" charset="0"/>
              </a:rPr>
              <a:t>blank box on the right. </a:t>
            </a:r>
            <a:r>
              <a:rPr lang="en-GB" sz="2000" dirty="0">
                <a:solidFill>
                  <a:srgbClr val="115076"/>
                </a:solidFill>
                <a:latin typeface="Century Gothic" panose="020B0502020202020204" pitchFamily="34" charset="0"/>
              </a:rPr>
              <a:t>Try to make </a:t>
            </a:r>
            <a:r>
              <a:rPr lang="en-GB" sz="2000" b="1" dirty="0">
                <a:solidFill>
                  <a:srgbClr val="115076"/>
                </a:solidFill>
                <a:latin typeface="Century Gothic" panose="020B0502020202020204" pitchFamily="34" charset="0"/>
              </a:rPr>
              <a:t>interesting and varied</a:t>
            </a:r>
            <a:r>
              <a:rPr lang="en-GB" sz="2000" dirty="0">
                <a:solidFill>
                  <a:srgbClr val="115076"/>
                </a:solidFill>
                <a:latin typeface="Century Gothic" panose="020B0502020202020204" pitchFamily="34" charset="0"/>
              </a:rPr>
              <a:t> sentences. Try to show that you know what the words mean by writing full, interesting, and varied sentences that make sense. You can use your imagination if you like!</a:t>
            </a:r>
          </a:p>
        </p:txBody>
      </p:sp>
      <p:sp>
        <p:nvSpPr>
          <p:cNvPr id="13" name="Rounded Rectangular Callout 13">
            <a:extLst>
              <a:ext uri="{FF2B5EF4-FFF2-40B4-BE49-F238E27FC236}">
                <a16:creationId xmlns:a16="http://schemas.microsoft.com/office/drawing/2014/main" id="{7A4A6516-169E-4570-B0D6-413572B93FAD}"/>
              </a:ext>
            </a:extLst>
          </p:cNvPr>
          <p:cNvSpPr/>
          <p:nvPr/>
        </p:nvSpPr>
        <p:spPr>
          <a:xfrm>
            <a:off x="6731442" y="231235"/>
            <a:ext cx="5115565" cy="1061954"/>
          </a:xfrm>
          <a:prstGeom prst="wedgeRoundRectCallout">
            <a:avLst>
              <a:gd name="adj1" fmla="val 21061"/>
              <a:gd name="adj2" fmla="val 67037"/>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1 </a:t>
            </a:r>
            <a:r>
              <a:rPr lang="en-GB"/>
              <a:t>mark </a:t>
            </a:r>
            <a:r>
              <a:rPr lang="en-GB" smtClean="0"/>
              <a:t>for each word. A mark is given </a:t>
            </a:r>
            <a:r>
              <a:rPr lang="en-GB"/>
              <a:t>for the use of a word where its meaning is fully and accurately </a:t>
            </a:r>
            <a:r>
              <a:rPr lang="en-GB" smtClean="0"/>
              <a:t>communicated.</a:t>
            </a:r>
            <a:endParaRPr lang="en-GB"/>
          </a:p>
        </p:txBody>
      </p:sp>
      <p:graphicFrame>
        <p:nvGraphicFramePr>
          <p:cNvPr id="16" name="Table 15">
            <a:extLst>
              <a:ext uri="{FF2B5EF4-FFF2-40B4-BE49-F238E27FC236}">
                <a16:creationId xmlns:a16="http://schemas.microsoft.com/office/drawing/2014/main" id="{84F31642-9A20-4235-A0C8-0B695F635995}"/>
              </a:ext>
            </a:extLst>
          </p:cNvPr>
          <p:cNvGraphicFramePr>
            <a:graphicFrameLocks noGrp="1"/>
          </p:cNvGraphicFramePr>
          <p:nvPr>
            <p:extLst>
              <p:ext uri="{D42A27DB-BD31-4B8C-83A1-F6EECF244321}">
                <p14:modId xmlns:p14="http://schemas.microsoft.com/office/powerpoint/2010/main" val="2652273418"/>
              </p:ext>
            </p:extLst>
          </p:nvPr>
        </p:nvGraphicFramePr>
        <p:xfrm>
          <a:off x="368967" y="3455259"/>
          <a:ext cx="5646822" cy="2865154"/>
        </p:xfrm>
        <a:graphic>
          <a:graphicData uri="http://schemas.openxmlformats.org/drawingml/2006/table">
            <a:tbl>
              <a:tblPr firstRow="1" firstCol="1" bandRow="1">
                <a:tableStyleId>{5C22544A-7EE6-4342-B048-85BDC9FD1C3A}</a:tableStyleId>
              </a:tblPr>
              <a:tblGrid>
                <a:gridCol w="2823411">
                  <a:extLst>
                    <a:ext uri="{9D8B030D-6E8A-4147-A177-3AD203B41FA5}">
                      <a16:colId xmlns:a16="http://schemas.microsoft.com/office/drawing/2014/main" val="1225968351"/>
                    </a:ext>
                  </a:extLst>
                </a:gridCol>
                <a:gridCol w="2823411">
                  <a:extLst>
                    <a:ext uri="{9D8B030D-6E8A-4147-A177-3AD203B41FA5}">
                      <a16:colId xmlns:a16="http://schemas.microsoft.com/office/drawing/2014/main" val="3638162984"/>
                    </a:ext>
                  </a:extLst>
                </a:gridCol>
              </a:tblGrid>
              <a:tr h="398003">
                <a:tc gridSpan="2">
                  <a:txBody>
                    <a:bodyPr/>
                    <a:lstStyle/>
                    <a:p>
                      <a:pPr algn="ctr">
                        <a:lnSpc>
                          <a:spcPct val="107000"/>
                        </a:lnSpc>
                        <a:spcAft>
                          <a:spcPts val="0"/>
                        </a:spcAft>
                      </a:pPr>
                      <a:r>
                        <a:rPr lang="en-GB" sz="2000">
                          <a:solidFill>
                            <a:srgbClr val="115076"/>
                          </a:solidFill>
                          <a:effectLst/>
                        </a:rPr>
                        <a:t>Last </a:t>
                      </a:r>
                      <a:r>
                        <a:rPr lang="en-GB" sz="2000" smtClean="0">
                          <a:solidFill>
                            <a:srgbClr val="115076"/>
                          </a:solidFill>
                          <a:effectLst/>
                        </a:rPr>
                        <a:t>Saturday</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580938077"/>
                  </a:ext>
                </a:extLst>
              </a:tr>
              <a:tr h="2467151">
                <a:tc>
                  <a:txBody>
                    <a:bodyPr/>
                    <a:lstStyle/>
                    <a:p>
                      <a:pPr>
                        <a:lnSpc>
                          <a:spcPct val="107000"/>
                        </a:lnSpc>
                        <a:spcAft>
                          <a:spcPts val="0"/>
                        </a:spcAft>
                      </a:pPr>
                      <a:r>
                        <a:rPr lang="de-DE" sz="2000" dirty="0">
                          <a:solidFill>
                            <a:srgbClr val="115076"/>
                          </a:solidFill>
                          <a:effectLst/>
                        </a:rPr>
                        <a:t> </a:t>
                      </a:r>
                      <a:endParaRPr lang="en-GB" sz="2000" dirty="0">
                        <a:solidFill>
                          <a:srgbClr val="115076"/>
                        </a:solidFill>
                        <a:effectLst/>
                      </a:endParaRPr>
                    </a:p>
                    <a:p>
                      <a:pPr>
                        <a:lnSpc>
                          <a:spcPct val="107000"/>
                        </a:lnSpc>
                        <a:spcAft>
                          <a:spcPts val="0"/>
                        </a:spcAft>
                      </a:pPr>
                      <a:r>
                        <a:rPr lang="de-DE" sz="2000" dirty="0">
                          <a:solidFill>
                            <a:srgbClr val="115076"/>
                          </a:solidFill>
                          <a:effectLst/>
                        </a:rPr>
                        <a:t> </a:t>
                      </a:r>
                      <a:endParaRPr lang="en-GB" sz="2000" dirty="0">
                        <a:solidFill>
                          <a:srgbClr val="115076"/>
                        </a:solidFill>
                        <a:effectLst/>
                      </a:endParaRPr>
                    </a:p>
                    <a:p>
                      <a:pPr>
                        <a:lnSpc>
                          <a:spcPct val="107000"/>
                        </a:lnSpc>
                        <a:spcAft>
                          <a:spcPts val="0"/>
                        </a:spcAft>
                      </a:pPr>
                      <a:r>
                        <a:rPr lang="de-DE" sz="2000" dirty="0">
                          <a:solidFill>
                            <a:srgbClr val="115076"/>
                          </a:solidFill>
                          <a:effectLst/>
                        </a:rPr>
                        <a:t/>
                      </a:r>
                      <a:br>
                        <a:rPr lang="de-DE" sz="2000" dirty="0">
                          <a:solidFill>
                            <a:srgbClr val="115076"/>
                          </a:solidFill>
                          <a:effectLst/>
                        </a:rPr>
                      </a:br>
                      <a:endParaRPr lang="en-GB" sz="2000" dirty="0">
                        <a:solidFill>
                          <a:srgbClr val="115076"/>
                        </a:solidFill>
                        <a:effectLst/>
                      </a:endParaRPr>
                    </a:p>
                    <a:p>
                      <a:pPr algn="ctr">
                        <a:lnSpc>
                          <a:spcPct val="107000"/>
                        </a:lnSpc>
                        <a:spcAft>
                          <a:spcPts val="0"/>
                        </a:spcAft>
                      </a:pPr>
                      <a:r>
                        <a:rPr lang="de-DE" sz="2000" dirty="0">
                          <a:solidFill>
                            <a:srgbClr val="115076"/>
                          </a:solidFill>
                          <a:effectLst/>
                        </a:rPr>
                        <a:t> </a:t>
                      </a:r>
                      <a:endParaRPr lang="en-GB" sz="2000" dirty="0">
                        <a:solidFill>
                          <a:srgbClr val="115076"/>
                        </a:solidFill>
                        <a:effectLst/>
                      </a:endParaRPr>
                    </a:p>
                    <a:p>
                      <a:pPr algn="ctr">
                        <a:lnSpc>
                          <a:spcPct val="107000"/>
                        </a:lnSpc>
                        <a:spcAft>
                          <a:spcPts val="0"/>
                        </a:spcAft>
                      </a:pPr>
                      <a:r>
                        <a:rPr lang="de-DE" sz="2000" dirty="0">
                          <a:solidFill>
                            <a:srgbClr val="115076"/>
                          </a:solidFill>
                          <a:effectLst/>
                        </a:rPr>
                        <a:t>costa </a:t>
                      </a:r>
                      <a:r>
                        <a:rPr lang="de-DE" sz="2000">
                          <a:solidFill>
                            <a:srgbClr val="115076"/>
                          </a:solidFill>
                          <a:effectLst/>
                        </a:rPr>
                        <a:t>/ </a:t>
                      </a:r>
                      <a:r>
                        <a:rPr lang="de-DE" sz="2000" smtClean="0">
                          <a:solidFill>
                            <a:srgbClr val="115076"/>
                          </a:solidFill>
                          <a:effectLst/>
                        </a:rPr>
                        <a:t>visitar </a:t>
                      </a:r>
                      <a:r>
                        <a:rPr lang="de-DE" sz="2000" dirty="0">
                          <a:solidFill>
                            <a:srgbClr val="115076"/>
                          </a:solidFill>
                          <a:effectLst/>
                        </a:rPr>
                        <a:t>/ barco </a:t>
                      </a:r>
                      <a:r>
                        <a:rPr lang="de-DE" sz="2000">
                          <a:solidFill>
                            <a:srgbClr val="115076"/>
                          </a:solidFill>
                          <a:effectLst/>
                        </a:rPr>
                        <a:t>/ </a:t>
                      </a:r>
                      <a:r>
                        <a:rPr lang="de-DE" sz="2000" smtClean="0">
                          <a:solidFill>
                            <a:srgbClr val="115076"/>
                          </a:solidFill>
                          <a:effectLst/>
                          <a:latin typeface="+mn-lt"/>
                        </a:rPr>
                        <a:t>antiguo</a:t>
                      </a:r>
                      <a:endParaRPr lang="en-GB" sz="2000" dirty="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de-DE" sz="2000" dirty="0">
                          <a:solidFill>
                            <a:srgbClr val="115076"/>
                          </a:solidFill>
                          <a:effectLst/>
                        </a:rPr>
                        <a:t> </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40993"/>
                  </a:ext>
                </a:extLst>
              </a:tr>
            </a:tbl>
          </a:graphicData>
        </a:graphic>
      </p:graphicFrame>
      <p:graphicFrame>
        <p:nvGraphicFramePr>
          <p:cNvPr id="17" name="Table 16">
            <a:extLst>
              <a:ext uri="{FF2B5EF4-FFF2-40B4-BE49-F238E27FC236}">
                <a16:creationId xmlns:a16="http://schemas.microsoft.com/office/drawing/2014/main" id="{ACD327E2-6C2E-4BFC-8F89-A6E39A4D6537}"/>
              </a:ext>
            </a:extLst>
          </p:cNvPr>
          <p:cNvGraphicFramePr>
            <a:graphicFrameLocks noGrp="1"/>
          </p:cNvGraphicFramePr>
          <p:nvPr>
            <p:extLst>
              <p:ext uri="{D42A27DB-BD31-4B8C-83A1-F6EECF244321}">
                <p14:modId xmlns:p14="http://schemas.microsoft.com/office/powerpoint/2010/main" val="2176667574"/>
              </p:ext>
            </p:extLst>
          </p:nvPr>
        </p:nvGraphicFramePr>
        <p:xfrm>
          <a:off x="6096000" y="3429000"/>
          <a:ext cx="5561798" cy="2891413"/>
        </p:xfrm>
        <a:graphic>
          <a:graphicData uri="http://schemas.openxmlformats.org/drawingml/2006/table">
            <a:tbl>
              <a:tblPr firstRow="1" firstCol="1" bandRow="1">
                <a:tableStyleId>{5C22544A-7EE6-4342-B048-85BDC9FD1C3A}</a:tableStyleId>
              </a:tblPr>
              <a:tblGrid>
                <a:gridCol w="2780899">
                  <a:extLst>
                    <a:ext uri="{9D8B030D-6E8A-4147-A177-3AD203B41FA5}">
                      <a16:colId xmlns:a16="http://schemas.microsoft.com/office/drawing/2014/main" val="2299171678"/>
                    </a:ext>
                  </a:extLst>
                </a:gridCol>
                <a:gridCol w="2780899">
                  <a:extLst>
                    <a:ext uri="{9D8B030D-6E8A-4147-A177-3AD203B41FA5}">
                      <a16:colId xmlns:a16="http://schemas.microsoft.com/office/drawing/2014/main" val="4020968520"/>
                    </a:ext>
                  </a:extLst>
                </a:gridCol>
              </a:tblGrid>
              <a:tr h="444376">
                <a:tc gridSpan="2">
                  <a:txBody>
                    <a:bodyPr/>
                    <a:lstStyle/>
                    <a:p>
                      <a:pPr algn="ctr">
                        <a:lnSpc>
                          <a:spcPct val="107000"/>
                        </a:lnSpc>
                        <a:spcAft>
                          <a:spcPts val="0"/>
                        </a:spcAft>
                      </a:pPr>
                      <a:r>
                        <a:rPr lang="en-GB" sz="2000">
                          <a:solidFill>
                            <a:srgbClr val="115076"/>
                          </a:solidFill>
                          <a:effectLst/>
                        </a:rPr>
                        <a:t>Next </a:t>
                      </a:r>
                      <a:r>
                        <a:rPr lang="en-GB" sz="2000" smtClean="0">
                          <a:solidFill>
                            <a:srgbClr val="115076"/>
                          </a:solidFill>
                          <a:effectLst/>
                        </a:rPr>
                        <a:t>Saturday</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26687486"/>
                  </a:ext>
                </a:extLst>
              </a:tr>
              <a:tr h="2447037">
                <a:tc>
                  <a:txBody>
                    <a:bodyPr/>
                    <a:lstStyle/>
                    <a:p>
                      <a:pPr algn="l">
                        <a:lnSpc>
                          <a:spcPct val="107000"/>
                        </a:lnSpc>
                        <a:spcAft>
                          <a:spcPts val="0"/>
                        </a:spcAft>
                      </a:pPr>
                      <a:endParaRPr lang="en-GB" sz="2000" dirty="0">
                        <a:solidFill>
                          <a:srgbClr val="115076"/>
                        </a:solidFill>
                        <a:effectLst/>
                      </a:endParaRPr>
                    </a:p>
                    <a:p>
                      <a:pPr algn="l">
                        <a:lnSpc>
                          <a:spcPct val="107000"/>
                        </a:lnSpc>
                        <a:spcAft>
                          <a:spcPts val="0"/>
                        </a:spcAft>
                      </a:pPr>
                      <a:r>
                        <a:rPr lang="de-DE" sz="2000" dirty="0">
                          <a:solidFill>
                            <a:srgbClr val="115076"/>
                          </a:solidFill>
                          <a:effectLst/>
                        </a:rPr>
                        <a:t> </a:t>
                      </a:r>
                      <a:endParaRPr lang="en-GB" sz="2000" dirty="0">
                        <a:solidFill>
                          <a:srgbClr val="115076"/>
                        </a:solidFill>
                        <a:effectLst/>
                      </a:endParaRPr>
                    </a:p>
                    <a:p>
                      <a:pPr algn="l">
                        <a:lnSpc>
                          <a:spcPct val="107000"/>
                        </a:lnSpc>
                        <a:spcAft>
                          <a:spcPts val="0"/>
                        </a:spcAft>
                      </a:pPr>
                      <a:r>
                        <a:rPr lang="de-DE" sz="2000" dirty="0">
                          <a:solidFill>
                            <a:srgbClr val="115076"/>
                          </a:solidFill>
                          <a:effectLst/>
                        </a:rPr>
                        <a:t> </a:t>
                      </a:r>
                      <a:endParaRPr lang="en-GB" sz="2000" dirty="0">
                        <a:solidFill>
                          <a:srgbClr val="115076"/>
                        </a:solidFill>
                        <a:effectLst/>
                      </a:endParaRPr>
                    </a:p>
                    <a:p>
                      <a:pPr algn="l">
                        <a:lnSpc>
                          <a:spcPct val="107000"/>
                        </a:lnSpc>
                        <a:spcAft>
                          <a:spcPts val="0"/>
                        </a:spcAft>
                      </a:pPr>
                      <a:r>
                        <a:rPr lang="de-DE" sz="2000" dirty="0">
                          <a:solidFill>
                            <a:srgbClr val="115076"/>
                          </a:solidFill>
                          <a:effectLst/>
                        </a:rPr>
                        <a:t> </a:t>
                      </a:r>
                      <a:endParaRPr lang="en-GB" sz="2000" dirty="0">
                        <a:solidFill>
                          <a:srgbClr val="115076"/>
                        </a:solidFill>
                        <a:effectLst/>
                      </a:endParaRPr>
                    </a:p>
                    <a:p>
                      <a:pPr algn="ctr">
                        <a:lnSpc>
                          <a:spcPct val="107000"/>
                        </a:lnSpc>
                        <a:spcAft>
                          <a:spcPts val="0"/>
                        </a:spcAft>
                      </a:pPr>
                      <a:endParaRPr lang="de-DE" sz="2000" dirty="0">
                        <a:solidFill>
                          <a:srgbClr val="115076"/>
                        </a:solidFill>
                        <a:effectLst/>
                      </a:endParaRPr>
                    </a:p>
                    <a:p>
                      <a:pPr algn="ctr">
                        <a:lnSpc>
                          <a:spcPct val="107000"/>
                        </a:lnSpc>
                        <a:spcAft>
                          <a:spcPts val="0"/>
                        </a:spcAft>
                      </a:pPr>
                      <a:r>
                        <a:rPr lang="de-DE" sz="2000" dirty="0">
                          <a:solidFill>
                            <a:srgbClr val="115076"/>
                          </a:solidFill>
                          <a:effectLst/>
                          <a:latin typeface="+mn-lt"/>
                          <a:cs typeface="Calibri" panose="020F0502020204030204" pitchFamily="34" charset="0"/>
                        </a:rPr>
                        <a:t>caminar / </a:t>
                      </a:r>
                      <a:r>
                        <a:rPr lang="de-DE" sz="2000">
                          <a:solidFill>
                            <a:srgbClr val="115076"/>
                          </a:solidFill>
                          <a:effectLst/>
                          <a:latin typeface="+mn-lt"/>
                          <a:cs typeface="Calibri" panose="020F0502020204030204" pitchFamily="34" charset="0"/>
                        </a:rPr>
                        <a:t>tiendas </a:t>
                      </a:r>
                      <a:r>
                        <a:rPr lang="de-DE" sz="2000" smtClean="0">
                          <a:solidFill>
                            <a:srgbClr val="115076"/>
                          </a:solidFill>
                          <a:effectLst/>
                          <a:latin typeface="+mn-lt"/>
                          <a:cs typeface="Calibri" panose="020F0502020204030204" pitchFamily="34" charset="0"/>
                        </a:rPr>
                        <a:t>/ centro </a:t>
                      </a:r>
                      <a:r>
                        <a:rPr lang="de-DE" sz="2000">
                          <a:solidFill>
                            <a:srgbClr val="115076"/>
                          </a:solidFill>
                          <a:effectLst/>
                          <a:latin typeface="+mn-lt"/>
                          <a:cs typeface="Calibri" panose="020F0502020204030204" pitchFamily="34" charset="0"/>
                        </a:rPr>
                        <a:t>/ </a:t>
                      </a:r>
                      <a:r>
                        <a:rPr lang="de-DE" sz="2000" smtClean="0">
                          <a:solidFill>
                            <a:srgbClr val="115076"/>
                          </a:solidFill>
                          <a:effectLst/>
                          <a:latin typeface="+mn-lt"/>
                          <a:cs typeface="Calibri" panose="020F0502020204030204" pitchFamily="34" charset="0"/>
                        </a:rPr>
                        <a:t>cerca</a:t>
                      </a:r>
                      <a:endParaRPr lang="en-GB" sz="2000" dirty="0">
                        <a:solidFill>
                          <a:srgbClr val="115076"/>
                        </a:solidFill>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2000" dirty="0">
                          <a:solidFill>
                            <a:srgbClr val="115076"/>
                          </a:solidFill>
                          <a:effectLst/>
                        </a:rPr>
                        <a:t> </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945445"/>
                  </a:ext>
                </a:extLst>
              </a:tr>
            </a:tbl>
          </a:graphicData>
        </a:graphic>
      </p:graphicFrame>
      <p:pic>
        <p:nvPicPr>
          <p:cNvPr id="18" name="Picture 8">
            <a:extLst>
              <a:ext uri="{FF2B5EF4-FFF2-40B4-BE49-F238E27FC236}">
                <a16:creationId xmlns:a16="http://schemas.microsoft.com/office/drawing/2014/main" id="{60C48D32-50F2-4357-A60E-3F3F9A076A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9176" y="3954395"/>
            <a:ext cx="2693554" cy="13762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a:extLst>
              <a:ext uri="{FF2B5EF4-FFF2-40B4-BE49-F238E27FC236}">
                <a16:creationId xmlns:a16="http://schemas.microsoft.com/office/drawing/2014/main" id="{E23708C0-DBB7-4DCF-B483-6D936B144C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69688" y="3991581"/>
            <a:ext cx="2653470" cy="13390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5480" r="46648"/>
          <a:stretch/>
        </p:blipFill>
        <p:spPr>
          <a:xfrm>
            <a:off x="288756" y="3991581"/>
            <a:ext cx="681914" cy="1376209"/>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47482" r="27793"/>
          <a:stretch/>
        </p:blipFill>
        <p:spPr>
          <a:xfrm>
            <a:off x="8127860" y="3650135"/>
            <a:ext cx="775509" cy="1764286"/>
          </a:xfrm>
          <a:prstGeom prst="rect">
            <a:avLst/>
          </a:prstGeom>
        </p:spPr>
      </p:pic>
    </p:spTree>
    <p:extLst>
      <p:ext uri="{BB962C8B-B14F-4D97-AF65-F5344CB8AC3E}">
        <p14:creationId xmlns:p14="http://schemas.microsoft.com/office/powerpoint/2010/main" val="234126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Section D: Speaking</a:t>
            </a:r>
          </a:p>
        </p:txBody>
      </p:sp>
      <p:sp>
        <p:nvSpPr>
          <p:cNvPr id="10" name="Rectangle 2">
            <a:extLst>
              <a:ext uri="{FF2B5EF4-FFF2-40B4-BE49-F238E27FC236}">
                <a16:creationId xmlns:a16="http://schemas.microsoft.com/office/drawing/2014/main" id="{CA236F0C-4E95-4D7D-A610-82170834AEC1}"/>
              </a:ext>
            </a:extLst>
          </p:cNvPr>
          <p:cNvSpPr>
            <a:spLocks noChangeArrowheads="1"/>
          </p:cNvSpPr>
          <p:nvPr/>
        </p:nvSpPr>
        <p:spPr bwMode="auto">
          <a:xfrm>
            <a:off x="125249" y="1253511"/>
            <a:ext cx="11810165"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35438" algn="l"/>
              </a:tabLst>
              <a:defRPr>
                <a:solidFill>
                  <a:schemeClr val="tx1"/>
                </a:solidFill>
                <a:latin typeface="Arial" panose="020B0604020202020204" pitchFamily="34" charset="0"/>
              </a:defRPr>
            </a:lvl1pPr>
            <a:lvl2pPr eaLnBrk="0" fontAlgn="base" hangingPunct="0">
              <a:spcBef>
                <a:spcPct val="0"/>
              </a:spcBef>
              <a:spcAft>
                <a:spcPct val="0"/>
              </a:spcAft>
              <a:tabLst>
                <a:tab pos="4135438" algn="l"/>
              </a:tabLst>
              <a:defRPr>
                <a:solidFill>
                  <a:schemeClr val="tx1"/>
                </a:solidFill>
                <a:latin typeface="Arial" panose="020B0604020202020204" pitchFamily="34" charset="0"/>
              </a:defRPr>
            </a:lvl2pPr>
            <a:lvl3pPr eaLnBrk="0" fontAlgn="base" hangingPunct="0">
              <a:spcBef>
                <a:spcPct val="0"/>
              </a:spcBef>
              <a:spcAft>
                <a:spcPct val="0"/>
              </a:spcAft>
              <a:tabLst>
                <a:tab pos="4135438" algn="l"/>
              </a:tabLst>
              <a:defRPr>
                <a:solidFill>
                  <a:schemeClr val="tx1"/>
                </a:solidFill>
                <a:latin typeface="Arial" panose="020B0604020202020204" pitchFamily="34" charset="0"/>
              </a:defRPr>
            </a:lvl3pPr>
            <a:lvl4pPr eaLnBrk="0" fontAlgn="base" hangingPunct="0">
              <a:spcBef>
                <a:spcPct val="0"/>
              </a:spcBef>
              <a:spcAft>
                <a:spcPct val="0"/>
              </a:spcAft>
              <a:tabLst>
                <a:tab pos="4135438" algn="l"/>
              </a:tabLst>
              <a:defRPr>
                <a:solidFill>
                  <a:schemeClr val="tx1"/>
                </a:solidFill>
                <a:latin typeface="Arial" panose="020B0604020202020204" pitchFamily="34" charset="0"/>
              </a:defRPr>
            </a:lvl4pPr>
            <a:lvl5pPr eaLnBrk="0" fontAlgn="base" hangingPunct="0">
              <a:spcBef>
                <a:spcPct val="0"/>
              </a:spcBef>
              <a:spcAft>
                <a:spcPct val="0"/>
              </a:spcAft>
              <a:tabLst>
                <a:tab pos="4135438" algn="l"/>
              </a:tabLst>
              <a:defRPr>
                <a:solidFill>
                  <a:schemeClr val="tx1"/>
                </a:solidFill>
                <a:latin typeface="Arial" panose="020B0604020202020204" pitchFamily="34" charset="0"/>
              </a:defRPr>
            </a:lvl5pPr>
            <a:lvl6pPr eaLnBrk="0" fontAlgn="base" hangingPunct="0">
              <a:spcBef>
                <a:spcPct val="0"/>
              </a:spcBef>
              <a:spcAft>
                <a:spcPct val="0"/>
              </a:spcAft>
              <a:tabLst>
                <a:tab pos="4135438" algn="l"/>
              </a:tabLst>
              <a:defRPr>
                <a:solidFill>
                  <a:schemeClr val="tx1"/>
                </a:solidFill>
                <a:latin typeface="Arial" panose="020B0604020202020204" pitchFamily="34" charset="0"/>
              </a:defRPr>
            </a:lvl6pPr>
            <a:lvl7pPr eaLnBrk="0" fontAlgn="base" hangingPunct="0">
              <a:spcBef>
                <a:spcPct val="0"/>
              </a:spcBef>
              <a:spcAft>
                <a:spcPct val="0"/>
              </a:spcAft>
              <a:tabLst>
                <a:tab pos="4135438" algn="l"/>
              </a:tabLst>
              <a:defRPr>
                <a:solidFill>
                  <a:schemeClr val="tx1"/>
                </a:solidFill>
                <a:latin typeface="Arial" panose="020B0604020202020204" pitchFamily="34" charset="0"/>
              </a:defRPr>
            </a:lvl7pPr>
            <a:lvl8pPr eaLnBrk="0" fontAlgn="base" hangingPunct="0">
              <a:spcBef>
                <a:spcPct val="0"/>
              </a:spcBef>
              <a:spcAft>
                <a:spcPct val="0"/>
              </a:spcAft>
              <a:tabLst>
                <a:tab pos="4135438" algn="l"/>
              </a:tabLst>
              <a:defRPr>
                <a:solidFill>
                  <a:schemeClr val="tx1"/>
                </a:solidFill>
                <a:latin typeface="Arial" panose="020B0604020202020204" pitchFamily="34" charset="0"/>
              </a:defRPr>
            </a:lvl8pPr>
            <a:lvl9pPr eaLnBrk="0" fontAlgn="base" hangingPunct="0">
              <a:spcBef>
                <a:spcPct val="0"/>
              </a:spcBef>
              <a:spcAft>
                <a:spcPct val="0"/>
              </a:spcAft>
              <a:tabLst>
                <a:tab pos="4135438" algn="l"/>
              </a:tabLst>
              <a:defRPr>
                <a:solidFill>
                  <a:schemeClr val="tx1"/>
                </a:solidFill>
                <a:latin typeface="Arial" panose="020B0604020202020204" pitchFamily="34" charset="0"/>
              </a:defRPr>
            </a:lvl9pPr>
          </a:lstStyle>
          <a:p>
            <a:r>
              <a:rPr lang="en-GB" sz="2000" b="1" dirty="0">
                <a:solidFill>
                  <a:srgbClr val="115076"/>
                </a:solidFill>
                <a:latin typeface="+mn-lt"/>
              </a:rPr>
              <a:t>Look at</a:t>
            </a:r>
            <a:r>
              <a:rPr lang="en-GB" sz="2000" dirty="0">
                <a:solidFill>
                  <a:srgbClr val="115076"/>
                </a:solidFill>
                <a:latin typeface="+mn-lt"/>
              </a:rPr>
              <a:t> the photo and </a:t>
            </a:r>
            <a:r>
              <a:rPr lang="en-GB" sz="2000" b="1" dirty="0">
                <a:solidFill>
                  <a:srgbClr val="115076"/>
                </a:solidFill>
                <a:latin typeface="+mn-lt"/>
              </a:rPr>
              <a:t>answer </a:t>
            </a:r>
            <a:r>
              <a:rPr lang="en-GB" sz="2000" dirty="0">
                <a:solidFill>
                  <a:srgbClr val="115076"/>
                </a:solidFill>
                <a:latin typeface="+mn-lt"/>
              </a:rPr>
              <a:t>the questions below </a:t>
            </a:r>
            <a:r>
              <a:rPr lang="en-GB" sz="2000" b="1" dirty="0">
                <a:solidFill>
                  <a:srgbClr val="115076"/>
                </a:solidFill>
                <a:latin typeface="+mn-lt"/>
              </a:rPr>
              <a:t>in Spanish.</a:t>
            </a:r>
            <a:r>
              <a:rPr lang="en-GB" sz="2000" dirty="0">
                <a:solidFill>
                  <a:srgbClr val="115076"/>
                </a:solidFill>
                <a:latin typeface="+mn-lt"/>
              </a:rPr>
              <a:t> </a:t>
            </a:r>
          </a:p>
          <a:p>
            <a:r>
              <a:rPr lang="en-GB" sz="2000" dirty="0">
                <a:solidFill>
                  <a:srgbClr val="115076"/>
                </a:solidFill>
                <a:latin typeface="+mn-lt"/>
              </a:rPr>
              <a:t>For some questions, you will need to use your imagination to make up a possible answer.  </a:t>
            </a:r>
          </a:p>
          <a:p>
            <a:r>
              <a:rPr lang="en-GB" sz="2000" dirty="0">
                <a:solidFill>
                  <a:srgbClr val="115076"/>
                </a:solidFill>
                <a:latin typeface="+mn-lt"/>
              </a:rPr>
              <a:t>Just try to keep going and say something that you know how to say!</a:t>
            </a:r>
            <a:br>
              <a:rPr lang="en-GB" sz="2000" dirty="0">
                <a:solidFill>
                  <a:srgbClr val="115076"/>
                </a:solidFill>
                <a:latin typeface="+mn-lt"/>
              </a:rPr>
            </a:br>
            <a:r>
              <a:rPr lang="en-GB" sz="2000" dirty="0">
                <a:solidFill>
                  <a:srgbClr val="115076"/>
                </a:solidFill>
                <a:latin typeface="+mn-lt"/>
              </a:rPr>
              <a:t>You have </a:t>
            </a:r>
            <a:r>
              <a:rPr lang="en-GB" sz="2000" b="1" dirty="0">
                <a:solidFill>
                  <a:srgbClr val="115076"/>
                </a:solidFill>
                <a:latin typeface="+mn-lt"/>
              </a:rPr>
              <a:t>2 minutes</a:t>
            </a:r>
            <a:r>
              <a:rPr lang="en-GB" sz="2000" dirty="0">
                <a:solidFill>
                  <a:srgbClr val="115076"/>
                </a:solidFill>
                <a:latin typeface="+mn-lt"/>
              </a:rPr>
              <a:t> to prepare all of your answers before you speak.</a:t>
            </a:r>
            <a:r>
              <a:rPr lang="en-GB" b="1" dirty="0"/>
              <a:t> </a:t>
            </a:r>
          </a:p>
          <a:p>
            <a:endParaRPr lang="en-GB" b="1" dirty="0"/>
          </a:p>
          <a:p>
            <a:r>
              <a:rPr lang="en-GB" sz="2000" b="1" dirty="0">
                <a:solidFill>
                  <a:srgbClr val="115076"/>
                </a:solidFill>
                <a:latin typeface="+mn-lt"/>
              </a:rPr>
              <a:t>PART A</a:t>
            </a:r>
            <a:endParaRPr lang="en-GB" sz="2000" dirty="0">
              <a:solidFill>
                <a:srgbClr val="115076"/>
              </a:solidFill>
              <a:latin typeface="+mn-lt"/>
            </a:endParaRPr>
          </a:p>
          <a:p>
            <a:r>
              <a:rPr lang="en-GB" sz="2000" dirty="0">
                <a:solidFill>
                  <a:srgbClr val="115076"/>
                </a:solidFill>
                <a:latin typeface="+mn-lt"/>
              </a:rPr>
              <a:t>What can you see in this photo?</a:t>
            </a:r>
          </a:p>
          <a:p>
            <a:r>
              <a:rPr lang="en-GB" sz="2000" dirty="0">
                <a:solidFill>
                  <a:srgbClr val="115076"/>
                </a:solidFill>
                <a:latin typeface="+mn-lt"/>
              </a:rPr>
              <a:t>Try to say at least </a:t>
            </a:r>
            <a:r>
              <a:rPr lang="en-GB" sz="2000" b="1" dirty="0">
                <a:solidFill>
                  <a:srgbClr val="115076"/>
                </a:solidFill>
                <a:latin typeface="+mn-lt"/>
              </a:rPr>
              <a:t>2 different things.</a:t>
            </a:r>
            <a:r>
              <a:rPr lang="en-GB" sz="2000" dirty="0">
                <a:solidFill>
                  <a:srgbClr val="115076"/>
                </a:solidFill>
                <a:latin typeface="+mn-lt"/>
              </a:rPr>
              <a:t> </a:t>
            </a:r>
          </a:p>
          <a:p>
            <a:r>
              <a:rPr lang="en-GB" sz="2000" dirty="0">
                <a:solidFill>
                  <a:srgbClr val="115076"/>
                </a:solidFill>
                <a:latin typeface="+mn-lt"/>
              </a:rPr>
              <a:t>Here are some ideas about what you </a:t>
            </a:r>
            <a:r>
              <a:rPr lang="en-GB" sz="2000" b="1" dirty="0">
                <a:solidFill>
                  <a:srgbClr val="115076"/>
                </a:solidFill>
                <a:latin typeface="+mn-lt"/>
              </a:rPr>
              <a:t>could </a:t>
            </a:r>
            <a:r>
              <a:rPr lang="en-GB" sz="2000" dirty="0">
                <a:solidFill>
                  <a:srgbClr val="115076"/>
                </a:solidFill>
                <a:latin typeface="+mn-lt"/>
              </a:rPr>
              <a:t>say.</a:t>
            </a:r>
            <a:r>
              <a:rPr lang="en-GB" sz="2000" b="1" dirty="0">
                <a:solidFill>
                  <a:srgbClr val="115076"/>
                </a:solidFill>
                <a:latin typeface="+mn-lt"/>
              </a:rPr>
              <a:t> </a:t>
            </a:r>
          </a:p>
          <a:p>
            <a:r>
              <a:rPr lang="en-GB" sz="2000" b="1" dirty="0">
                <a:solidFill>
                  <a:srgbClr val="115076"/>
                </a:solidFill>
                <a:latin typeface="+mn-lt"/>
              </a:rPr>
              <a:t>You can say different things if you wish</a:t>
            </a:r>
            <a:r>
              <a:rPr lang="en-GB" sz="2000" dirty="0">
                <a:solidFill>
                  <a:srgbClr val="115076"/>
                </a:solidFill>
                <a:latin typeface="+mn-lt"/>
              </a:rPr>
              <a:t>!</a:t>
            </a:r>
          </a:p>
          <a:p>
            <a:r>
              <a:rPr lang="en-GB" sz="2000" smtClean="0">
                <a:solidFill>
                  <a:srgbClr val="115076"/>
                </a:solidFill>
                <a:latin typeface="+mn-lt"/>
              </a:rPr>
              <a:t>• Say </a:t>
            </a:r>
            <a:r>
              <a:rPr lang="en-GB" sz="2000" dirty="0">
                <a:solidFill>
                  <a:srgbClr val="115076"/>
                </a:solidFill>
                <a:latin typeface="+mn-lt"/>
              </a:rPr>
              <a:t>what you can see in the photo.</a:t>
            </a:r>
          </a:p>
          <a:p>
            <a:r>
              <a:rPr lang="en-GB" sz="2000" smtClean="0">
                <a:solidFill>
                  <a:srgbClr val="115076"/>
                </a:solidFill>
                <a:latin typeface="+mn-lt"/>
              </a:rPr>
              <a:t>• Say </a:t>
            </a:r>
            <a:r>
              <a:rPr lang="en-GB" sz="2000" dirty="0">
                <a:solidFill>
                  <a:srgbClr val="115076"/>
                </a:solidFill>
                <a:latin typeface="+mn-lt"/>
              </a:rPr>
              <a:t>what the man on the left is going to do later.</a:t>
            </a:r>
          </a:p>
          <a:p>
            <a:endParaRPr lang="en-GB" sz="2000" dirty="0">
              <a:solidFill>
                <a:srgbClr val="115076"/>
              </a:solidFill>
              <a:latin typeface="+mn-lt"/>
            </a:endParaRPr>
          </a:p>
          <a:p>
            <a:r>
              <a:rPr lang="en-GB" sz="2000" b="1" dirty="0">
                <a:solidFill>
                  <a:srgbClr val="115076"/>
                </a:solidFill>
                <a:latin typeface="+mn-lt"/>
              </a:rPr>
              <a:t>PART B</a:t>
            </a:r>
            <a:endParaRPr lang="en-GB" sz="2000" dirty="0">
              <a:solidFill>
                <a:srgbClr val="115076"/>
              </a:solidFill>
              <a:latin typeface="+mn-lt"/>
            </a:endParaRPr>
          </a:p>
          <a:p>
            <a:r>
              <a:rPr lang="en-GB" sz="2000" dirty="0">
                <a:solidFill>
                  <a:srgbClr val="115076"/>
                </a:solidFill>
                <a:latin typeface="+mn-lt"/>
              </a:rPr>
              <a:t>What </a:t>
            </a:r>
            <a:r>
              <a:rPr lang="en-GB" sz="2000">
                <a:solidFill>
                  <a:srgbClr val="115076"/>
                </a:solidFill>
                <a:latin typeface="+mn-lt"/>
              </a:rPr>
              <a:t>did </a:t>
            </a:r>
            <a:r>
              <a:rPr lang="en-GB" sz="2000" smtClean="0">
                <a:solidFill>
                  <a:srgbClr val="115076"/>
                </a:solidFill>
                <a:latin typeface="+mn-lt"/>
              </a:rPr>
              <a:t>the woman at </a:t>
            </a:r>
            <a:r>
              <a:rPr lang="en-GB" sz="2000" dirty="0">
                <a:solidFill>
                  <a:srgbClr val="115076"/>
                </a:solidFill>
                <a:latin typeface="+mn-lt"/>
              </a:rPr>
              <a:t>the table do this morning?</a:t>
            </a:r>
          </a:p>
          <a:p>
            <a:r>
              <a:rPr lang="en-GB" sz="2000" dirty="0">
                <a:solidFill>
                  <a:srgbClr val="115076"/>
                </a:solidFill>
                <a:latin typeface="+mn-lt"/>
              </a:rPr>
              <a:t>Try to imagine at least </a:t>
            </a:r>
            <a:r>
              <a:rPr lang="en-GB" sz="2000" b="1" dirty="0">
                <a:solidFill>
                  <a:srgbClr val="115076"/>
                </a:solidFill>
                <a:latin typeface="+mn-lt"/>
              </a:rPr>
              <a:t>2 different things.</a:t>
            </a:r>
            <a:endParaRPr lang="en-GB" sz="2000" dirty="0">
              <a:solidFill>
                <a:srgbClr val="115076"/>
              </a:solidFill>
              <a:latin typeface="+mn-lt"/>
            </a:endParaRPr>
          </a:p>
        </p:txBody>
      </p:sp>
      <p:pic>
        <p:nvPicPr>
          <p:cNvPr id="12" name="Picture 4">
            <a:extLst>
              <a:ext uri="{FF2B5EF4-FFF2-40B4-BE49-F238E27FC236}">
                <a16:creationId xmlns:a16="http://schemas.microsoft.com/office/drawing/2014/main" id="{0A8487D4-9C9E-4180-83A0-6AA693A5D0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1200" y="2761383"/>
            <a:ext cx="4874214" cy="3558317"/>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3">
            <a:extLst>
              <a:ext uri="{FF2B5EF4-FFF2-40B4-BE49-F238E27FC236}">
                <a16:creationId xmlns:a16="http://schemas.microsoft.com/office/drawing/2014/main" id="{AE99E548-E2D8-48B2-99E5-37A5B4EF69F8}"/>
              </a:ext>
            </a:extLst>
          </p:cNvPr>
          <p:cNvSpPr/>
          <p:nvPr/>
        </p:nvSpPr>
        <p:spPr>
          <a:xfrm>
            <a:off x="7305039" y="114779"/>
            <a:ext cx="4754617" cy="1231295"/>
          </a:xfrm>
          <a:prstGeom prst="wedgeRoundRectCallout">
            <a:avLst>
              <a:gd name="adj1" fmla="val -19673"/>
              <a:gd name="adj2" fmla="val 64322"/>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For each </a:t>
            </a:r>
            <a:r>
              <a:rPr lang="en-GB" sz="2000" b="1" dirty="0"/>
              <a:t>idea </a:t>
            </a:r>
            <a:r>
              <a:rPr lang="en-GB" sz="2000" dirty="0"/>
              <a:t>in parts A and B there </a:t>
            </a:r>
            <a:r>
              <a:rPr lang="en-GB" sz="2000"/>
              <a:t>are </a:t>
            </a:r>
            <a:r>
              <a:rPr lang="en-GB" sz="2000" b="1" smtClean="0"/>
              <a:t>2 </a:t>
            </a:r>
            <a:r>
              <a:rPr lang="en-GB" sz="2000" b="1" dirty="0"/>
              <a:t>marks</a:t>
            </a:r>
            <a:r>
              <a:rPr lang="en-GB" sz="2000" dirty="0"/>
              <a:t> for meaning and </a:t>
            </a:r>
            <a:r>
              <a:rPr lang="en-GB" sz="2000" b="1" dirty="0"/>
              <a:t>1 mark</a:t>
            </a:r>
            <a:r>
              <a:rPr lang="en-GB" sz="2000" dirty="0"/>
              <a:t> </a:t>
            </a:r>
            <a:r>
              <a:rPr lang="en-GB" sz="2000"/>
              <a:t>for </a:t>
            </a:r>
            <a:r>
              <a:rPr lang="en-GB" sz="2000" smtClean="0"/>
              <a:t>accuracy. You will also be given marks for fluency.</a:t>
            </a:r>
            <a:endParaRPr lang="en-GB" sz="2000" dirty="0"/>
          </a:p>
        </p:txBody>
      </p:sp>
    </p:spTree>
    <p:extLst>
      <p:ext uri="{BB962C8B-B14F-4D97-AF65-F5344CB8AC3E}">
        <p14:creationId xmlns:p14="http://schemas.microsoft.com/office/powerpoint/2010/main" val="165568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800" b="1" dirty="0">
                <a:solidFill>
                  <a:schemeClr val="bg1"/>
                </a:solidFill>
              </a:rPr>
              <a:t>Section E: Reading aloud and comprehension</a:t>
            </a:r>
          </a:p>
        </p:txBody>
      </p:sp>
      <p:sp>
        <p:nvSpPr>
          <p:cNvPr id="7" name="Rounded Rectangular Callout 13">
            <a:extLst>
              <a:ext uri="{FF2B5EF4-FFF2-40B4-BE49-F238E27FC236}">
                <a16:creationId xmlns:a16="http://schemas.microsoft.com/office/drawing/2014/main" id="{9860900F-9F7C-414C-8389-3E94EDD32BB6}"/>
              </a:ext>
            </a:extLst>
          </p:cNvPr>
          <p:cNvSpPr/>
          <p:nvPr/>
        </p:nvSpPr>
        <p:spPr>
          <a:xfrm>
            <a:off x="6736748" y="294041"/>
            <a:ext cx="4990118" cy="148796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For each </a:t>
            </a:r>
            <a:r>
              <a:rPr lang="en-GB" sz="2000" smtClean="0"/>
              <a:t>sentence</a:t>
            </a:r>
            <a:r>
              <a:rPr lang="en-GB" sz="2000" b="1" smtClean="0"/>
              <a:t> </a:t>
            </a:r>
            <a:r>
              <a:rPr lang="en-GB" sz="2000" smtClean="0"/>
              <a:t>in </a:t>
            </a:r>
            <a:r>
              <a:rPr lang="en-GB" sz="2000"/>
              <a:t>Part A there is </a:t>
            </a:r>
            <a:r>
              <a:rPr lang="en-GB" sz="2000" b="1"/>
              <a:t>1 mark</a:t>
            </a:r>
            <a:r>
              <a:rPr lang="en-GB" sz="2000"/>
              <a:t> for comprehensibility and </a:t>
            </a:r>
            <a:r>
              <a:rPr lang="en-GB" sz="2000" b="1"/>
              <a:t>1 mark</a:t>
            </a:r>
            <a:r>
              <a:rPr lang="en-GB" sz="2000"/>
              <a:t> for </a:t>
            </a:r>
            <a:r>
              <a:rPr lang="en-GB" sz="2000" smtClean="0"/>
              <a:t>fluency, </a:t>
            </a:r>
            <a:r>
              <a:rPr lang="en-GB" sz="2000"/>
              <a:t>giving 2 points for each </a:t>
            </a:r>
            <a:r>
              <a:rPr lang="en-GB" sz="2000" smtClean="0"/>
              <a:t>sentence</a:t>
            </a:r>
            <a:r>
              <a:rPr lang="en-GB" sz="2000" smtClean="0"/>
              <a:t> </a:t>
            </a:r>
            <a:r>
              <a:rPr lang="en-GB" sz="2000"/>
              <a:t>in total. </a:t>
            </a:r>
          </a:p>
        </p:txBody>
      </p:sp>
      <p:sp>
        <p:nvSpPr>
          <p:cNvPr id="8" name="Rectangle 7">
            <a:extLst>
              <a:ext uri="{FF2B5EF4-FFF2-40B4-BE49-F238E27FC236}">
                <a16:creationId xmlns:a16="http://schemas.microsoft.com/office/drawing/2014/main" id="{91396B7D-C924-4404-86CB-2FF6F15DD9D0}"/>
              </a:ext>
            </a:extLst>
          </p:cNvPr>
          <p:cNvSpPr/>
          <p:nvPr/>
        </p:nvSpPr>
        <p:spPr>
          <a:xfrm>
            <a:off x="208635" y="1336138"/>
            <a:ext cx="11866345" cy="4989058"/>
          </a:xfrm>
          <a:prstGeom prst="rect">
            <a:avLst/>
          </a:prstGeom>
        </p:spPr>
        <p:txBody>
          <a:bodyPr wrap="square">
            <a:spAutoFit/>
          </a:bodyPr>
          <a:lstStyle/>
          <a:p>
            <a:pPr>
              <a:lnSpc>
                <a:spcPct val="107000"/>
              </a:lnSpc>
              <a:spcAft>
                <a:spcPts val="0"/>
              </a:spcAft>
            </a:pPr>
            <a:r>
              <a:rPr lang="en-GB"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PART A</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Read</a:t>
            </a:r>
            <a:r>
              <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 the following text </a:t>
            </a:r>
            <a:r>
              <a:rPr lang="en-GB"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aloud</a:t>
            </a:r>
            <a:r>
              <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You won’t know some of the words – don’t worry! Just do your best to read them aloud as you think they should sound in Spanish. You will get points for </a:t>
            </a:r>
            <a:r>
              <a:rPr lang="en-GB"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clear </a:t>
            </a:r>
            <a:r>
              <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and </a:t>
            </a:r>
            <a:r>
              <a:rPr lang="en-GB"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understandable </a:t>
            </a:r>
            <a:r>
              <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pronunciation.</a:t>
            </a:r>
          </a:p>
          <a:p>
            <a:pPr>
              <a:lnSpc>
                <a:spcPct val="107000"/>
              </a:lnSpc>
              <a:spcAft>
                <a:spcPts val="0"/>
              </a:spcAft>
            </a:pP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r>
              <a:rPr lang="en-GB" sz="2000" b="1" dirty="0">
                <a:solidFill>
                  <a:srgbClr val="115076"/>
                </a:solidFill>
              </a:rPr>
              <a:t>PART B</a:t>
            </a:r>
            <a:endParaRPr lang="en-GB" sz="2000" dirty="0">
              <a:solidFill>
                <a:srgbClr val="115076"/>
              </a:solidFill>
            </a:endParaRPr>
          </a:p>
          <a:p>
            <a:r>
              <a:rPr lang="en-GB" sz="2000" dirty="0">
                <a:solidFill>
                  <a:srgbClr val="115076"/>
                </a:solidFill>
              </a:rPr>
              <a:t>Now say, in </a:t>
            </a:r>
            <a:r>
              <a:rPr lang="en-GB" sz="2000" b="1" dirty="0">
                <a:solidFill>
                  <a:srgbClr val="115076"/>
                </a:solidFill>
              </a:rPr>
              <a:t>English</a:t>
            </a:r>
            <a:r>
              <a:rPr lang="en-GB" sz="2000" dirty="0">
                <a:solidFill>
                  <a:srgbClr val="115076"/>
                </a:solidFill>
              </a:rPr>
              <a:t>, </a:t>
            </a:r>
            <a:r>
              <a:rPr lang="en-GB" sz="2000" b="1" dirty="0">
                <a:solidFill>
                  <a:srgbClr val="115076"/>
                </a:solidFill>
              </a:rPr>
              <a:t>any 2 facts</a:t>
            </a:r>
            <a:r>
              <a:rPr lang="en-GB" sz="2000" dirty="0">
                <a:solidFill>
                  <a:srgbClr val="115076"/>
                </a:solidFill>
              </a:rPr>
              <a:t> mentioned in the text.  </a:t>
            </a:r>
          </a:p>
        </p:txBody>
      </p:sp>
      <p:sp>
        <p:nvSpPr>
          <p:cNvPr id="9" name="Rounded Rectangular Callout 9">
            <a:extLst>
              <a:ext uri="{FF2B5EF4-FFF2-40B4-BE49-F238E27FC236}">
                <a16:creationId xmlns:a16="http://schemas.microsoft.com/office/drawing/2014/main" id="{8267AE38-D809-4429-9FB2-27B1E65FB56A}"/>
              </a:ext>
            </a:extLst>
          </p:cNvPr>
          <p:cNvSpPr/>
          <p:nvPr/>
        </p:nvSpPr>
        <p:spPr>
          <a:xfrm>
            <a:off x="6945296" y="5433958"/>
            <a:ext cx="4990030" cy="678375"/>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Award </a:t>
            </a:r>
            <a:r>
              <a:rPr lang="en-GB" sz="2000" b="1" dirty="0"/>
              <a:t>1 point</a:t>
            </a:r>
            <a:r>
              <a:rPr lang="en-GB" sz="2000" dirty="0"/>
              <a:t> for each idea correctly identified in the text in </a:t>
            </a:r>
            <a:r>
              <a:rPr lang="en-GB" sz="2000"/>
              <a:t>Part </a:t>
            </a:r>
            <a:r>
              <a:rPr lang="en-GB" sz="2000" smtClean="0"/>
              <a:t>B.</a:t>
            </a:r>
            <a:endParaRPr lang="en-GB" sz="2400" dirty="0"/>
          </a:p>
        </p:txBody>
      </p:sp>
      <p:sp>
        <p:nvSpPr>
          <p:cNvPr id="11" name="Text Box 2">
            <a:extLst>
              <a:ext uri="{FF2B5EF4-FFF2-40B4-BE49-F238E27FC236}">
                <a16:creationId xmlns:a16="http://schemas.microsoft.com/office/drawing/2014/main" id="{31B2D114-2075-4EA7-A612-0193E4125207}"/>
              </a:ext>
            </a:extLst>
          </p:cNvPr>
          <p:cNvSpPr txBox="1">
            <a:spLocks noChangeArrowheads="1"/>
          </p:cNvSpPr>
          <p:nvPr/>
        </p:nvSpPr>
        <p:spPr bwMode="auto">
          <a:xfrm>
            <a:off x="385100" y="3287027"/>
            <a:ext cx="8422018" cy="19747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de-DE"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de-DE"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Jorge </a:t>
            </a:r>
            <a:r>
              <a:rPr lang="de-DE"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Luis </a:t>
            </a:r>
            <a:r>
              <a:rPr lang="de-DE" sz="2000" smtClean="0">
                <a:solidFill>
                  <a:srgbClr val="115076"/>
                </a:solidFill>
                <a:latin typeface="Century Gothic" panose="020B0502020202020204" pitchFamily="34" charset="0"/>
                <a:ea typeface="SimSun" panose="02010600030101010101" pitchFamily="2" charset="-122"/>
                <a:cs typeface="Times New Roman" panose="02020603050405020304" pitchFamily="18" charset="0"/>
              </a:rPr>
              <a:t>Borges es </a:t>
            </a:r>
            <a:r>
              <a:rPr lang="de-DE"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un </a:t>
            </a:r>
            <a:r>
              <a:rPr lang="de-DE"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autor </a:t>
            </a:r>
            <a:r>
              <a:rPr lang="de-DE"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famoso de Argentina. Escribió historias cortas y ganó muchos </a:t>
            </a:r>
            <a:r>
              <a:rPr lang="de-DE"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premios</a:t>
            </a:r>
            <a:r>
              <a:rPr lang="de-DE" sz="2000" smtClean="0">
                <a:solidFill>
                  <a:srgbClr val="115076"/>
                </a:solidFill>
                <a:latin typeface="Century Gothic" panose="020B0502020202020204" pitchFamily="34" charset="0"/>
                <a:ea typeface="SimSun" panose="02010600030101010101" pitchFamily="2" charset="-122"/>
                <a:cs typeface="Times New Roman" panose="02020603050405020304" pitchFamily="18" charset="0"/>
              </a:rPr>
              <a:t>.</a:t>
            </a:r>
            <a:endParaRPr lang="de-DE" sz="2000" smtClean="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de-DE" sz="2000" smtClean="0">
                <a:solidFill>
                  <a:srgbClr val="115076"/>
                </a:solidFill>
                <a:latin typeface="Century Gothic" panose="020B0502020202020204" pitchFamily="34" charset="0"/>
                <a:ea typeface="SimSun" panose="02010600030101010101" pitchFamily="2" charset="-122"/>
                <a:cs typeface="Times New Roman" panose="02020603050405020304" pitchFamily="18" charset="0"/>
              </a:rPr>
              <a:t>Creció </a:t>
            </a:r>
            <a:r>
              <a:rPr lang="de-DE"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en la ciudad de Buenos Aires </a:t>
            </a:r>
            <a:r>
              <a:rPr lang="de-DE"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y </a:t>
            </a:r>
            <a:r>
              <a:rPr lang="de-DE" sz="2000" smtClean="0">
                <a:solidFill>
                  <a:srgbClr val="115076"/>
                </a:solidFill>
                <a:latin typeface="Century Gothic" panose="020B0502020202020204" pitchFamily="34" charset="0"/>
                <a:ea typeface="SimSun" panose="02010600030101010101" pitchFamily="2" charset="-122"/>
                <a:cs typeface="Times New Roman" panose="02020603050405020304" pitchFamily="18" charset="0"/>
              </a:rPr>
              <a:t>también vivió </a:t>
            </a:r>
            <a:r>
              <a:rPr lang="de-DE"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en </a:t>
            </a:r>
            <a:r>
              <a:rPr lang="de-DE" sz="2000" smtClean="0">
                <a:solidFill>
                  <a:srgbClr val="115076"/>
                </a:solidFill>
                <a:latin typeface="Century Gothic" panose="020B0502020202020204" pitchFamily="34" charset="0"/>
                <a:ea typeface="SimSun" panose="02010600030101010101" pitchFamily="2" charset="-122"/>
                <a:cs typeface="Times New Roman" panose="02020603050405020304" pitchFamily="18" charset="0"/>
              </a:rPr>
              <a:t>otros países. </a:t>
            </a:r>
            <a:endPar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B890A576-87CA-4C95-BEC9-557C9D319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310" y="2884147"/>
            <a:ext cx="2286555" cy="2336948"/>
          </a:xfrm>
          <a:prstGeom prst="rect">
            <a:avLst/>
          </a:prstGeom>
        </p:spPr>
      </p:pic>
    </p:spTree>
    <p:extLst>
      <p:ext uri="{BB962C8B-B14F-4D97-AF65-F5344CB8AC3E}">
        <p14:creationId xmlns:p14="http://schemas.microsoft.com/office/powerpoint/2010/main" val="9303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Spanish_template (1)</Template>
  <TotalTime>658</TotalTime>
  <Words>2225</Words>
  <Application>Microsoft Office PowerPoint</Application>
  <PresentationFormat>Widescreen</PresentationFormat>
  <Paragraphs>250</Paragraphs>
  <Slides>9</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SimSun</vt:lpstr>
      <vt:lpstr>SimSun</vt:lpstr>
      <vt:lpstr>Arial</vt:lpstr>
      <vt:lpstr>Calibri</vt:lpstr>
      <vt:lpstr>Century Gothic</vt:lpstr>
      <vt:lpstr>Times New Roman</vt:lpstr>
      <vt:lpstr>1_Office Theme</vt:lpstr>
      <vt:lpstr>Practice assessment</vt:lpstr>
      <vt:lpstr>Section A: Listening</vt:lpstr>
      <vt:lpstr>Section A: Listening</vt:lpstr>
      <vt:lpstr>Section B: Reading comprehension</vt:lpstr>
      <vt:lpstr>Section B: Reading comprehension</vt:lpstr>
      <vt:lpstr>Section C: Writing</vt:lpstr>
      <vt:lpstr>Section C: Writing</vt:lpstr>
      <vt:lpstr>Section D: Speaking</vt:lpstr>
      <vt:lpstr>Section E: Reading aloud and comprehension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Nicholas Avery</cp:lastModifiedBy>
  <cp:revision>66</cp:revision>
  <dcterms:created xsi:type="dcterms:W3CDTF">2020-06-12T19:18:08Z</dcterms:created>
  <dcterms:modified xsi:type="dcterms:W3CDTF">2021-06-07T11:12:18Z</dcterms:modified>
</cp:coreProperties>
</file>