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32" r:id="rId3"/>
    <p:sldMasterId id="2147483816" r:id="rId4"/>
    <p:sldMasterId id="2147483828" r:id="rId5"/>
  </p:sldMasterIdLst>
  <p:notesMasterIdLst>
    <p:notesMasterId r:id="rId52"/>
  </p:notesMasterIdLst>
  <p:sldIdLst>
    <p:sldId id="257" r:id="rId6"/>
    <p:sldId id="258" r:id="rId7"/>
    <p:sldId id="394" r:id="rId8"/>
    <p:sldId id="395" r:id="rId9"/>
    <p:sldId id="337" r:id="rId10"/>
    <p:sldId id="402" r:id="rId11"/>
    <p:sldId id="416" r:id="rId12"/>
    <p:sldId id="396" r:id="rId13"/>
    <p:sldId id="344" r:id="rId14"/>
    <p:sldId id="343" r:id="rId15"/>
    <p:sldId id="400" r:id="rId16"/>
    <p:sldId id="399" r:id="rId17"/>
    <p:sldId id="398" r:id="rId18"/>
    <p:sldId id="260" r:id="rId19"/>
    <p:sldId id="397" r:id="rId20"/>
    <p:sldId id="401" r:id="rId21"/>
    <p:sldId id="412" r:id="rId22"/>
    <p:sldId id="403" r:id="rId23"/>
    <p:sldId id="406" r:id="rId24"/>
    <p:sldId id="404" r:id="rId25"/>
    <p:sldId id="411" r:id="rId26"/>
    <p:sldId id="408" r:id="rId27"/>
    <p:sldId id="409" r:id="rId28"/>
    <p:sldId id="413" r:id="rId29"/>
    <p:sldId id="417" r:id="rId30"/>
    <p:sldId id="353" r:id="rId31"/>
    <p:sldId id="405" r:id="rId32"/>
    <p:sldId id="418" r:id="rId33"/>
    <p:sldId id="359" r:id="rId34"/>
    <p:sldId id="419" r:id="rId35"/>
    <p:sldId id="421" r:id="rId36"/>
    <p:sldId id="410" r:id="rId37"/>
    <p:sldId id="360" r:id="rId38"/>
    <p:sldId id="420" r:id="rId39"/>
    <p:sldId id="422" r:id="rId40"/>
    <p:sldId id="415" r:id="rId41"/>
    <p:sldId id="380" r:id="rId42"/>
    <p:sldId id="362" r:id="rId43"/>
    <p:sldId id="385" r:id="rId44"/>
    <p:sldId id="414" r:id="rId45"/>
    <p:sldId id="391" r:id="rId46"/>
    <p:sldId id="393" r:id="rId47"/>
    <p:sldId id="345" r:id="rId48"/>
    <p:sldId id="333" r:id="rId49"/>
    <p:sldId id="334" r:id="rId50"/>
    <p:sldId id="35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5" autoAdjust="0"/>
    <p:restoredTop sz="86352" autoAdjust="0"/>
  </p:normalViewPr>
  <p:slideViewPr>
    <p:cSldViewPr snapToGrid="0" showGuides="1">
      <p:cViewPr varScale="1">
        <p:scale>
          <a:sx n="62" d="100"/>
          <a:sy n="62" d="100"/>
        </p:scale>
        <p:origin x="78" y="648"/>
      </p:cViewPr>
      <p:guideLst>
        <p:guide orient="horz" pos="2137"/>
        <p:guide pos="3817"/>
      </p:guideLst>
    </p:cSldViewPr>
  </p:slideViewPr>
  <p:outlineViewPr>
    <p:cViewPr>
      <p:scale>
        <a:sx n="33" d="100"/>
        <a:sy n="33" d="100"/>
      </p:scale>
      <p:origin x="0" y="-22002"/>
    </p:cViewPr>
  </p:outlineViewPr>
  <p:notesTextViewPr>
    <p:cViewPr>
      <p:scale>
        <a:sx n="1" d="1"/>
        <a:sy n="1" d="1"/>
      </p:scale>
      <p:origin x="0" y="0"/>
    </p:cViewPr>
  </p:notesTextViewPr>
  <p:sorterViewPr>
    <p:cViewPr>
      <p:scale>
        <a:sx n="78" d="100"/>
        <a:sy n="78" d="100"/>
      </p:scale>
      <p:origin x="0" y="-41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30D9B-D4DE-494C-B2E3-01FED935821D}" type="datetimeFigureOut">
              <a:rPr lang="en-GB" smtClean="0"/>
              <a:t>04/12/2019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B9F6C-7D16-41FA-ADE9-21FE79F8EE5C}" type="slidenum">
              <a:rPr lang="en-GB" smtClean="0"/>
              <a:t>‹#›</a:t>
            </a:fld>
            <a:endParaRPr lang="en-GB"/>
          </a:p>
        </p:txBody>
      </p:sp>
    </p:spTree>
    <p:extLst>
      <p:ext uri="{BB962C8B-B14F-4D97-AF65-F5344CB8AC3E}">
        <p14:creationId xmlns:p14="http://schemas.microsoft.com/office/powerpoint/2010/main" val="140440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esources.ncelp.org/concern/resources/t722h880z?locale=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bit.ly/2mJSnmc"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bit.ly/2mCH1AK"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What’s in a word?</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Every languages teacher knows that vocabulary teaching and learning is vital.  Learners can’t understand, say or write anything without knowing some words. So what is there to know?</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sets out to address all the </a:t>
            </a:r>
            <a:r>
              <a:rPr lang="en-GB" sz="1200" kern="1200" dirty="0" err="1" smtClean="0">
                <a:solidFill>
                  <a:schemeClr val="tx1"/>
                </a:solidFill>
                <a:effectLst/>
                <a:latin typeface="+mn-lt"/>
                <a:ea typeface="+mn-ea"/>
                <a:cs typeface="+mn-cs"/>
              </a:rPr>
              <a:t>Ws</a:t>
            </a:r>
            <a:r>
              <a:rPr lang="en-GB" sz="1200" kern="1200" dirty="0" smtClean="0">
                <a:solidFill>
                  <a:schemeClr val="tx1"/>
                </a:solidFill>
                <a:effectLst/>
                <a:latin typeface="+mn-lt"/>
                <a:ea typeface="+mn-ea"/>
                <a:cs typeface="+mn-cs"/>
              </a:rPr>
              <a:t> and the Hs of vocabulary learning – Why is vocabulary so important? What does it mean to know a word? Which words do learners need to know? How many words do they need to know?  How can they best learn those words?  Answers come from research and practice, and include (freely available) resources for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Why is vocabulary so important? What does it mean to know a word? Which words do learners need to know? How many words do they need to know?  How can they best learn and retain those words?  </a:t>
            </a:r>
          </a:p>
          <a:p>
            <a:endParaRPr lang="en-GB" dirty="0" smtClean="0"/>
          </a:p>
          <a:p>
            <a:r>
              <a:rPr lang="en-GB" dirty="0" smtClean="0"/>
              <a:t>Quotation: </a:t>
            </a:r>
            <a:r>
              <a:rPr lang="en-GB" sz="1200" b="1" i="0" kern="1200" dirty="0" smtClean="0">
                <a:solidFill>
                  <a:schemeClr val="tx1"/>
                </a:solidFill>
                <a:effectLst/>
                <a:latin typeface="+mn-lt"/>
                <a:ea typeface="+mn-ea"/>
                <a:cs typeface="+mn-cs"/>
              </a:rPr>
              <a:t>Wilkins, David A.</a:t>
            </a:r>
            <a:r>
              <a:rPr lang="en-GB" sz="1200" b="0" i="0" kern="1200" dirty="0" smtClean="0">
                <a:solidFill>
                  <a:schemeClr val="tx1"/>
                </a:solidFill>
                <a:effectLst/>
                <a:latin typeface="+mn-lt"/>
                <a:ea typeface="+mn-ea"/>
                <a:cs typeface="+mn-cs"/>
              </a:rPr>
              <a:t> (1972). </a:t>
            </a:r>
            <a:r>
              <a:rPr lang="en-GB" sz="1200" b="0" i="1" kern="1200" dirty="0" smtClean="0">
                <a:solidFill>
                  <a:schemeClr val="tx1"/>
                </a:solidFill>
                <a:effectLst/>
                <a:latin typeface="+mn-lt"/>
                <a:ea typeface="+mn-ea"/>
                <a:cs typeface="+mn-cs"/>
              </a:rPr>
              <a:t>Linguistics in language teaching</a:t>
            </a:r>
            <a:r>
              <a:rPr lang="en-GB" sz="1200" b="0" i="0" kern="1200" dirty="0" smtClean="0">
                <a:solidFill>
                  <a:schemeClr val="tx1"/>
                </a:solidFill>
                <a:effectLst/>
                <a:latin typeface="+mn-lt"/>
                <a:ea typeface="+mn-ea"/>
                <a:cs typeface="+mn-cs"/>
              </a:rPr>
              <a:t>. Edward Arnold, London. p.111-112</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British Professor</a:t>
            </a:r>
            <a:r>
              <a:rPr lang="en-GB" sz="1200" b="0" i="0" kern="1200" baseline="0" dirty="0" smtClean="0">
                <a:solidFill>
                  <a:schemeClr val="tx1"/>
                </a:solidFill>
                <a:effectLst/>
                <a:latin typeface="+mn-lt"/>
                <a:ea typeface="+mn-ea"/>
                <a:cs typeface="+mn-cs"/>
              </a:rPr>
              <a:t> (Linguistics) Emeritus Reading University</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3852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998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CEFR</a:t>
            </a:r>
            <a:r>
              <a:rPr lang="en-GB" b="1" baseline="0" dirty="0" smtClean="0"/>
              <a:t> A1 is often cited as the aim for primary pupils by the end of KS2 in the UK.</a:t>
            </a:r>
            <a:br>
              <a:rPr lang="en-GB" b="1" baseline="0" dirty="0" smtClean="0"/>
            </a:br>
            <a:r>
              <a:rPr lang="en-GB" b="0" baseline="0" dirty="0" smtClean="0"/>
              <a:t>That suggests a vocabulary size of 500.</a:t>
            </a:r>
            <a:endParaRPr lang="en-GB" b="1" dirty="0" smtClean="0"/>
          </a:p>
          <a:p>
            <a:endParaRPr lang="en-GB" dirty="0" smtClean="0"/>
          </a:p>
          <a:p>
            <a:r>
              <a:rPr lang="en-GB" dirty="0" smtClean="0"/>
              <a:t>Eleven </a:t>
            </a:r>
            <a:r>
              <a:rPr lang="en-GB" dirty="0"/>
              <a:t>pets and 20 ways to express one's opinion: the vocabulary learners of German acquire at English secondary schools. (</a:t>
            </a:r>
            <a:r>
              <a:rPr lang="en-GB" dirty="0" err="1"/>
              <a:t>Häcker</a:t>
            </a:r>
            <a:r>
              <a:rPr lang="en-GB" dirty="0"/>
              <a:t>, M. (2008). Language Learning Journal,</a:t>
            </a:r>
          </a:p>
          <a:p>
            <a:r>
              <a:rPr lang="en-GB" dirty="0"/>
              <a:t>36:2, </a:t>
            </a:r>
            <a:r>
              <a:rPr lang="en-GB" dirty="0" smtClean="0"/>
              <a:t>215-226</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5581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many words per week do we aim for pupils to learn?  What does our planning say about this?</a:t>
            </a:r>
          </a:p>
          <a:p>
            <a:endParaRPr lang="en-GB" dirty="0" smtClean="0"/>
          </a:p>
          <a:p>
            <a:r>
              <a:rPr lang="en-GB" dirty="0" smtClean="0"/>
              <a:t>If pupils learnt an</a:t>
            </a:r>
            <a:r>
              <a:rPr lang="en-GB" baseline="0" dirty="0" smtClean="0"/>
              <a:t> average of 3.2 words per week over KS2 they would reach 500.</a:t>
            </a:r>
            <a:br>
              <a:rPr lang="en-GB" baseline="0" dirty="0" smtClean="0"/>
            </a:br>
            <a:r>
              <a:rPr lang="en-GB" baseline="0" dirty="0" smtClean="0"/>
              <a:t>If they learnt 5 words per week they would learn 760.</a:t>
            </a:r>
          </a:p>
          <a:p>
            <a:r>
              <a:rPr lang="en-GB" baseline="0" dirty="0" smtClean="0"/>
              <a:t>How many words do we introduce to learners each week?  Is it more than 5?  If so, what are we expecting in terms of what they are going to retain over time?</a:t>
            </a:r>
          </a:p>
          <a:p>
            <a:r>
              <a:rPr lang="en-GB" baseline="0" dirty="0" smtClean="0"/>
              <a:t>If we assume we need to revisit thoroughly and systematically four times at least, taking the same amount of time as when the words were first introduced, (planned into our curriculum), then to get to 500, we’d need to be working with 13 words per week (over 38 x weeks, x 4 = 152 weeks, which is the number of weeks at KS2).</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a:t>
            </a:r>
            <a:r>
              <a:rPr lang="en-GB" sz="1200" baseline="0" dirty="0" smtClean="0"/>
              <a:t>Milton (2006) study suggests learners learn on average 170 words per year up to GCSE (a little over 2 new words per lesson), and 530 words in two years to A level.</a:t>
            </a:r>
            <a:endParaRPr lang="en-GB" sz="1200" dirty="0" smtClean="0"/>
          </a:p>
          <a:p>
            <a:endParaRPr lang="en-GB" baseline="0" dirty="0" smtClean="0"/>
          </a:p>
          <a:p>
            <a:r>
              <a:rPr lang="en-GB" sz="1200" dirty="0" smtClean="0">
                <a:solidFill>
                  <a:srgbClr val="002060"/>
                </a:solidFill>
                <a:latin typeface="Century Gothic" panose="020B0502020202020204" pitchFamily="34" charset="0"/>
              </a:rPr>
              <a:t>Milton, J. (2006). Language </a:t>
            </a:r>
            <a:r>
              <a:rPr lang="en-GB" sz="1200" dirty="0" err="1" smtClean="0">
                <a:solidFill>
                  <a:srgbClr val="002060"/>
                </a:solidFill>
                <a:latin typeface="Century Gothic" panose="020B0502020202020204" pitchFamily="34" charset="0"/>
              </a:rPr>
              <a:t>Lite</a:t>
            </a:r>
            <a:r>
              <a:rPr lang="en-GB" sz="1200" dirty="0" smtClean="0">
                <a:solidFill>
                  <a:srgbClr val="002060"/>
                </a:solidFill>
                <a:latin typeface="Century Gothic" panose="020B0502020202020204" pitchFamily="34" charset="0"/>
              </a:rPr>
              <a:t>? Learning French Vocabulary in School. </a:t>
            </a:r>
            <a:r>
              <a:rPr lang="en-GB" sz="1200" i="1" dirty="0" smtClean="0">
                <a:solidFill>
                  <a:srgbClr val="002060"/>
                </a:solidFill>
                <a:latin typeface="Century Gothic" panose="020B0502020202020204" pitchFamily="34" charset="0"/>
              </a:rPr>
              <a:t>Journal of French Language Studies, 16,187-205. </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12</a:t>
            </a:fld>
            <a:endParaRPr lang="en-GB"/>
          </a:p>
        </p:txBody>
      </p:sp>
    </p:spTree>
    <p:extLst>
      <p:ext uri="{BB962C8B-B14F-4D97-AF65-F5344CB8AC3E}">
        <p14:creationId xmlns:p14="http://schemas.microsoft.com/office/powerpoint/2010/main" val="69840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7119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Vocabulary</a:t>
            </a:r>
            <a:r>
              <a:rPr lang="en-GB" dirty="0" smtClean="0"/>
              <a:t/>
            </a:r>
            <a:br>
              <a:rPr lang="en-GB" dirty="0" smtClean="0"/>
            </a:br>
            <a:r>
              <a:rPr lang="en-GB" dirty="0" smtClean="0"/>
              <a:t>We start from the Pedagogy Review</a:t>
            </a:r>
            <a:r>
              <a:rPr lang="en-GB" baseline="0" dirty="0" smtClean="0"/>
              <a:t> recommendation about ‘frequency’ and ‘common verbs’.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 how do we do this?’  Do we know the frequency of the words we are teaching?  Do we have any way of knowing?  </a:t>
            </a:r>
            <a:br>
              <a:rPr lang="en-GB" baseline="0" dirty="0" smtClean="0"/>
            </a:br>
            <a:r>
              <a:rPr lang="en-GB" baseline="0" dirty="0" smtClean="0"/>
              <a:t>What determines our vocabulary choice currently?  </a:t>
            </a:r>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85314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smtClean="0"/>
              <a:t>Would most of us agree that these sets of vocabulary are generally taught at KS2?</a:t>
            </a:r>
            <a:br>
              <a:rPr lang="en-GB" b="1" baseline="0" dirty="0" smtClean="0"/>
            </a:br>
            <a:r>
              <a:rPr lang="en-GB" b="1" baseline="0" dirty="0" smtClean="0"/>
              <a:t>Which sets do think are the most frequent / have the highest average frequency?</a:t>
            </a:r>
            <a:br>
              <a:rPr lang="en-GB" b="1" baseline="0" dirty="0" smtClean="0"/>
            </a:br>
            <a:r>
              <a:rPr lang="en-GB" b="1" baseline="0" dirty="0" smtClean="0"/>
              <a:t>Let’s quickly rank them 1-5.</a:t>
            </a:r>
          </a:p>
          <a:p>
            <a:pPr marL="0" indent="0">
              <a:buNone/>
            </a:pPr>
            <a:r>
              <a:rPr lang="en-GB" b="1" baseline="0" dirty="0" smtClean="0"/>
              <a:t/>
            </a:r>
            <a:br>
              <a:rPr lang="en-GB" b="1" baseline="0" dirty="0" smtClean="0"/>
            </a:br>
            <a:r>
              <a:rPr lang="en-GB" b="1" baseline="0" dirty="0" smtClean="0"/>
              <a:t>What do we think about their (average) frequency?  </a:t>
            </a:r>
            <a:br>
              <a:rPr lang="en-GB" b="1" baseline="0" dirty="0" smtClean="0"/>
            </a:br>
            <a:endParaRPr lang="en-GB" b="1" baseline="0" dirty="0" smtClean="0"/>
          </a:p>
          <a:p>
            <a:pPr marL="0" indent="0">
              <a:buNone/>
            </a:pPr>
            <a:r>
              <a:rPr lang="en-GB" b="1" baseline="0" dirty="0" smtClean="0"/>
              <a:t>Word frequencies:</a:t>
            </a:r>
            <a:r>
              <a:rPr lang="en-GB" baseline="0" dirty="0" smtClean="0"/>
              <a:t/>
            </a:r>
            <a:br>
              <a:rPr lang="en-GB" baseline="0" dirty="0" smtClean="0"/>
            </a:br>
            <a:r>
              <a:rPr lang="en-GB" baseline="0" dirty="0" smtClean="0"/>
              <a:t>Source: A Frequency Dictionary of French (</a:t>
            </a:r>
            <a:r>
              <a:rPr lang="en-GB" baseline="0" dirty="0" err="1" smtClean="0"/>
              <a:t>Londsale</a:t>
            </a:r>
            <a:r>
              <a:rPr lang="en-GB" baseline="0" dirty="0" smtClean="0"/>
              <a:t> &amp; Le Bras, 2009), published by Routledge</a:t>
            </a:r>
            <a:endParaRPr lang="en-GB" dirty="0" smtClean="0"/>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15</a:t>
            </a:fld>
            <a:endParaRPr lang="en-GB"/>
          </a:p>
        </p:txBody>
      </p:sp>
    </p:spTree>
    <p:extLst>
      <p:ext uri="{BB962C8B-B14F-4D97-AF65-F5344CB8AC3E}">
        <p14:creationId xmlns:p14="http://schemas.microsoft.com/office/powerpoint/2010/main" val="162823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a:t>
            </a:r>
          </a:p>
          <a:p>
            <a:r>
              <a:rPr lang="en-GB" dirty="0" smtClean="0"/>
              <a:t>1] Importance of not forgetting the ‘header’ or category words - often more frequent than concrete example</a:t>
            </a:r>
            <a:r>
              <a:rPr lang="en-GB" baseline="0" dirty="0" smtClean="0"/>
              <a:t> words.</a:t>
            </a:r>
            <a:br>
              <a:rPr lang="en-GB" baseline="0" dirty="0" smtClean="0"/>
            </a:br>
            <a:r>
              <a:rPr lang="en-GB" baseline="0" dirty="0" smtClean="0"/>
              <a:t>2] Range of frequencies within categories - </a:t>
            </a:r>
            <a:r>
              <a:rPr lang="en-GB" baseline="0" dirty="0" err="1" smtClean="0"/>
              <a:t>i.e</a:t>
            </a:r>
            <a:r>
              <a:rPr lang="en-GB" baseline="0" dirty="0" smtClean="0"/>
              <a:t> marron / violet &gt;5000!</a:t>
            </a:r>
            <a:br>
              <a:rPr lang="en-GB" baseline="0" dirty="0" smtClean="0"/>
            </a:br>
            <a:r>
              <a:rPr lang="en-GB" baseline="0" dirty="0" smtClean="0"/>
              <a:t>3] We can make a relatively sound case for these 50 words being taught at KS2 on the basis of frequency (almost all fall under 2000 and KS2 is preparation for KS3, which is preparation for KS4 and 2000 is the aim for KS4)</a:t>
            </a:r>
          </a:p>
          <a:p>
            <a:r>
              <a:rPr lang="en-GB" baseline="0" dirty="0" smtClean="0"/>
              <a:t>4] We could make a stronger case that these words are more suited to KS2 than KS3 as they are basic, concrete items of knowledge (a bit like 2 x table) that are necessary but if they arrive at KS3 without them, teaching time would need to be spent putting them in place (and is, currently!)</a:t>
            </a:r>
            <a:br>
              <a:rPr lang="en-GB" baseline="0" dirty="0" smtClean="0"/>
            </a:b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16</a:t>
            </a:fld>
            <a:endParaRPr lang="en-GB"/>
          </a:p>
        </p:txBody>
      </p:sp>
    </p:spTree>
    <p:extLst>
      <p:ext uri="{BB962C8B-B14F-4D97-AF65-F5344CB8AC3E}">
        <p14:creationId xmlns:p14="http://schemas.microsoft.com/office/powerpoint/2010/main" val="146840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We have considered word frequency, now let’s consider</a:t>
            </a:r>
            <a:r>
              <a:rPr lang="en-GB" b="1" baseline="0" dirty="0" smtClean="0"/>
              <a:t> the impact of the other two essential strands on vocabulary choice (i.e. phonics and grammar).</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7314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We cannot look at just one of the three strands in a vacuum. They are strongly interrelated/interwoven.</a:t>
            </a:r>
          </a:p>
          <a:p>
            <a:r>
              <a:rPr lang="en-GB" b="1" baseline="0" dirty="0" smtClean="0"/>
              <a:t>If we keep those typical primary words (days, months, numbers, colours) in our heads and think about the other two strands for a moment…</a:t>
            </a:r>
          </a:p>
          <a:p>
            <a:r>
              <a:rPr lang="en-GB" b="1" baseline="0" dirty="0" smtClean="0"/>
              <a:t>5] How does it look when we look at these words in conjunction with the other strands?  i.e. phonics and grammar.</a:t>
            </a:r>
          </a:p>
          <a:p>
            <a:endParaRPr lang="en-GB" baseline="0" dirty="0" smtClean="0"/>
          </a:p>
          <a:p>
            <a:r>
              <a:rPr lang="en-GB" baseline="0" dirty="0" smtClean="0"/>
              <a:t>Let’s take SFC - silent final consonant - the most important sound-symbol correspondence in French!</a:t>
            </a:r>
            <a:br>
              <a:rPr lang="en-GB" baseline="0" dirty="0" smtClean="0"/>
            </a:br>
            <a:r>
              <a:rPr lang="en-GB" baseline="0" dirty="0" err="1" smtClean="0"/>
              <a:t>deux</a:t>
            </a:r>
            <a:r>
              <a:rPr lang="en-GB" baseline="0" dirty="0" smtClean="0"/>
              <a:t>, trois yes but cinq, six, sept, </a:t>
            </a:r>
            <a:r>
              <a:rPr lang="en-GB" baseline="0" dirty="0" err="1" smtClean="0"/>
              <a:t>huit</a:t>
            </a:r>
            <a:r>
              <a:rPr lang="en-GB" baseline="0" dirty="0" smtClean="0"/>
              <a:t>, dix are problematic…</a:t>
            </a:r>
            <a:br>
              <a:rPr lang="en-GB" baseline="0" dirty="0" smtClean="0"/>
            </a:br>
            <a:r>
              <a:rPr lang="en-GB" baseline="0" dirty="0" smtClean="0"/>
              <a:t>mars? </a:t>
            </a:r>
            <a:r>
              <a:rPr lang="en-GB" baseline="0" dirty="0" err="1" smtClean="0"/>
              <a:t>juillet</a:t>
            </a:r>
            <a:r>
              <a:rPr lang="en-GB" baseline="0" dirty="0" smtClean="0"/>
              <a:t> - yes, but </a:t>
            </a:r>
            <a:r>
              <a:rPr lang="en-GB" baseline="0" dirty="0" err="1" smtClean="0"/>
              <a:t>aout</a:t>
            </a:r>
            <a:r>
              <a:rPr lang="en-GB" baseline="0" dirty="0" smtClean="0"/>
              <a:t>?</a:t>
            </a:r>
            <a:br>
              <a:rPr lang="en-GB" baseline="0" dirty="0" smtClean="0"/>
            </a:br>
            <a:r>
              <a:rPr lang="en-GB" baseline="0" dirty="0" smtClean="0"/>
              <a:t/>
            </a:r>
            <a:br>
              <a:rPr lang="en-GB" baseline="0" dirty="0" smtClean="0"/>
            </a:br>
            <a:r>
              <a:rPr lang="en-GB" baseline="0" dirty="0" smtClean="0"/>
              <a:t>What about adjectival agreement?</a:t>
            </a:r>
            <a:br>
              <a:rPr lang="en-GB" baseline="0" dirty="0" smtClean="0"/>
            </a:br>
            <a:r>
              <a:rPr lang="en-GB" baseline="0" dirty="0" smtClean="0"/>
              <a:t>Often done with colours, but which add just an -e (the most common prototypical pattern)</a:t>
            </a:r>
            <a:br>
              <a:rPr lang="en-GB" baseline="0" dirty="0" smtClean="0"/>
            </a:br>
            <a:r>
              <a:rPr lang="en-GB" baseline="0" dirty="0" smtClean="0"/>
              <a:t>bleu, vert, noir, </a:t>
            </a:r>
            <a:r>
              <a:rPr lang="en-GB" baseline="0" dirty="0" err="1" smtClean="0"/>
              <a:t>gris</a:t>
            </a:r>
            <a:r>
              <a:rPr lang="en-GB" baseline="0" dirty="0" smtClean="0"/>
              <a:t> - and only two of these give you the sound change that’s so important (</a:t>
            </a:r>
            <a:r>
              <a:rPr lang="en-GB" baseline="0" dirty="0" err="1" smtClean="0"/>
              <a:t>verte</a:t>
            </a:r>
            <a:r>
              <a:rPr lang="en-GB" baseline="0" dirty="0" smtClean="0"/>
              <a:t> / </a:t>
            </a:r>
            <a:r>
              <a:rPr lang="en-GB" baseline="0" dirty="0" err="1" smtClean="0"/>
              <a:t>grise</a:t>
            </a:r>
            <a:r>
              <a:rPr lang="en-GB" baseline="0" dirty="0" smtClean="0"/>
              <a:t>)</a:t>
            </a:r>
            <a:br>
              <a:rPr lang="en-GB" baseline="0" dirty="0" smtClean="0"/>
            </a:br>
            <a:r>
              <a:rPr lang="en-GB" baseline="0" dirty="0" smtClean="0"/>
              <a:t>others are problematic (blanc / violet / marron) because they do different things.</a:t>
            </a:r>
            <a:br>
              <a:rPr lang="en-GB" baseline="0" dirty="0" smtClean="0"/>
            </a:br>
            <a:r>
              <a:rPr lang="en-GB" baseline="0" dirty="0" smtClean="0"/>
              <a:t>Confusing and essentially like learning each word separately as new lexis, rather than applying a pattern.</a:t>
            </a:r>
            <a:br>
              <a:rPr lang="en-GB" baseline="0" dirty="0" smtClean="0"/>
            </a:br>
            <a:r>
              <a:rPr lang="en-GB" baseline="0" dirty="0" smtClean="0"/>
              <a:t/>
            </a:r>
            <a:br>
              <a:rPr lang="en-GB" baseline="0" dirty="0" smtClean="0"/>
            </a:br>
            <a:r>
              <a:rPr lang="en-GB" baseline="0" dirty="0" smtClean="0"/>
              <a:t>Should we perhaps not choose other adjectives first to teach and practise adjectival agreement and add exceptions much later?</a:t>
            </a:r>
            <a:br>
              <a:rPr lang="en-GB" baseline="0" dirty="0" smtClean="0"/>
            </a:br>
            <a:r>
              <a:rPr lang="en-GB" baseline="0" dirty="0" smtClean="0"/>
              <a:t>What could we choose?</a:t>
            </a:r>
            <a:br>
              <a:rPr lang="en-GB" baseline="0"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18</a:t>
            </a:fld>
            <a:endParaRPr lang="en-GB"/>
          </a:p>
        </p:txBody>
      </p:sp>
    </p:spTree>
    <p:extLst>
      <p:ext uri="{BB962C8B-B14F-4D97-AF65-F5344CB8AC3E}">
        <p14:creationId xmlns:p14="http://schemas.microsoft.com/office/powerpoint/2010/main" val="186963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Slide from NCELP Week 1 Y7 French</a:t>
            </a:r>
          </a:p>
          <a:p>
            <a:r>
              <a:rPr lang="en-GB" b="1" dirty="0" smtClean="0"/>
              <a:t>Aims of that</a:t>
            </a:r>
            <a:r>
              <a:rPr lang="en-GB" b="1" baseline="0" dirty="0" smtClean="0"/>
              <a:t> week are: </a:t>
            </a:r>
            <a:r>
              <a:rPr lang="fr-FR" b="1" baseline="0" dirty="0" smtClean="0"/>
              <a:t>être - je, tu, il/elle; </a:t>
            </a:r>
            <a:r>
              <a:rPr lang="fr-FR" b="1" baseline="0" dirty="0" err="1" smtClean="0"/>
              <a:t>regular</a:t>
            </a:r>
            <a:r>
              <a:rPr lang="fr-FR" b="1" baseline="0" dirty="0" smtClean="0"/>
              <a:t> adjective </a:t>
            </a:r>
            <a:r>
              <a:rPr lang="fr-FR" b="1" baseline="0" dirty="0" err="1" smtClean="0"/>
              <a:t>gender</a:t>
            </a:r>
            <a:r>
              <a:rPr lang="fr-FR" b="1" baseline="0" dirty="0" smtClean="0"/>
              <a:t> agreement (as </a:t>
            </a:r>
            <a:r>
              <a:rPr lang="fr-FR" b="1" baseline="0" dirty="0" err="1" smtClean="0"/>
              <a:t>complement</a:t>
            </a:r>
            <a:r>
              <a:rPr lang="fr-FR" b="1" baseline="0" dirty="0" smtClean="0"/>
              <a:t> to </a:t>
            </a:r>
            <a:r>
              <a:rPr lang="fr-FR" b="1" baseline="0" dirty="0" err="1" smtClean="0"/>
              <a:t>verb</a:t>
            </a:r>
            <a:r>
              <a:rPr lang="fr-FR" b="1" baseline="0" dirty="0" smtClean="0"/>
              <a:t> </a:t>
            </a:r>
            <a:r>
              <a:rPr lang="fr-FR" b="1" baseline="0" dirty="0" err="1" smtClean="0"/>
              <a:t>only</a:t>
            </a:r>
            <a:r>
              <a:rPr lang="fr-FR" b="1" baseline="0" dirty="0" smtClean="0"/>
              <a:t>)</a:t>
            </a:r>
            <a:endParaRPr lang="en-GB" b="1" dirty="0" smtClean="0"/>
          </a:p>
          <a:p>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Word frequencies:</a:t>
            </a:r>
            <a:r>
              <a:rPr lang="en-GB" baseline="0" dirty="0" smtClean="0"/>
              <a:t/>
            </a:r>
            <a:br>
              <a:rPr lang="en-GB" baseline="0" dirty="0" smtClean="0"/>
            </a:br>
            <a:r>
              <a:rPr lang="en-GB" baseline="0" dirty="0" smtClean="0"/>
              <a:t>Source: A Frequency Dictionary of French (</a:t>
            </a:r>
            <a:r>
              <a:rPr lang="en-GB" baseline="0" dirty="0" err="1" smtClean="0"/>
              <a:t>Londsale</a:t>
            </a:r>
            <a:r>
              <a:rPr lang="en-GB" baseline="0" dirty="0" smtClean="0"/>
              <a:t> &amp; Le Bras, 2009), published by Routledge</a:t>
            </a:r>
            <a:endParaRPr lang="en-GB" dirty="0" smtClean="0"/>
          </a:p>
          <a:p>
            <a:r>
              <a:rPr lang="fr-FR" dirty="0" smtClean="0"/>
              <a:t>anglais [784], français [251], grand [59], petit [138], amusant [4695], content [1841], intelligent [2509], méchant [3184], </a:t>
            </a:r>
          </a:p>
          <a:p>
            <a:endParaRPr lang="fr-FR" dirty="0" smtClean="0"/>
          </a:p>
          <a:p>
            <a:r>
              <a:rPr lang="fr-FR" dirty="0" smtClean="0"/>
              <a:t>malade [1066], calme [1731]</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6724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Slide 2 will</a:t>
            </a:r>
            <a:r>
              <a:rPr lang="en-GB" sz="1200" kern="1200" baseline="0" dirty="0" smtClean="0">
                <a:solidFill>
                  <a:schemeClr val="tx1"/>
                </a:solidFill>
                <a:effectLst/>
                <a:latin typeface="+mn-lt"/>
                <a:ea typeface="+mn-ea"/>
                <a:cs typeface="+mn-cs"/>
              </a:rPr>
              <a:t> be a brief introduction to NCELP – fusing research and practice more closely than has previously been possible.</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Stress the importance of both practitioner knowledge and research – one is no substitute for the other, both are necessary and complementary.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November 2016, the Teaching Schools Council published the </a:t>
            </a:r>
            <a:r>
              <a:rPr lang="en-GB" sz="1200" i="1" kern="1200" dirty="0" smtClean="0">
                <a:solidFill>
                  <a:schemeClr val="tx1"/>
                </a:solidFill>
                <a:effectLst/>
                <a:latin typeface="+mn-lt"/>
                <a:ea typeface="+mn-ea"/>
                <a:cs typeface="+mn-cs"/>
              </a:rPr>
              <a:t>Report of the MFL Pedagogy Review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report noted that only a third of pupils achieves a languages GCSE at grade 4 or above and that less than a half of pupils even takes a language GCSE. </a:t>
            </a:r>
          </a:p>
          <a:p>
            <a:r>
              <a:rPr lang="en-GB" sz="1200" kern="1200" dirty="0" smtClean="0">
                <a:solidFill>
                  <a:schemeClr val="tx1"/>
                </a:solidFill>
                <a:effectLst/>
                <a:latin typeface="+mn-lt"/>
                <a:ea typeface="+mn-ea"/>
                <a:cs typeface="+mn-cs"/>
              </a:rPr>
              <a:t>Research has shown that poor motivation in studying a language is partly due to pupils feeling that they do not know the language and feeling that they are not making progress. </a:t>
            </a:r>
          </a:p>
          <a:p>
            <a:r>
              <a:rPr lang="en-GB" sz="1200" kern="1200" dirty="0" smtClean="0">
                <a:solidFill>
                  <a:schemeClr val="tx1"/>
                </a:solidFill>
                <a:effectLst/>
                <a:latin typeface="+mn-lt"/>
                <a:ea typeface="+mn-ea"/>
                <a:cs typeface="+mn-cs"/>
              </a:rPr>
              <a:t>The National Centre for Excellence for Language Pedagogy (NCELP)’ s approach to FL pedagogy is both research- and practice-informed, taking into account the time-poor context of curriculum FL learning in English classrooms. </a:t>
            </a:r>
          </a:p>
          <a:p>
            <a:r>
              <a:rPr lang="en-GB" sz="1200" kern="1200" dirty="0" smtClean="0">
                <a:solidFill>
                  <a:schemeClr val="tx1"/>
                </a:solidFill>
                <a:effectLst/>
                <a:latin typeface="+mn-lt"/>
                <a:ea typeface="+mn-ea"/>
                <a:cs typeface="+mn-cs"/>
              </a:rPr>
              <a:t>The pedagogy helps pupils establish, early in their course, a robust knowledge of basic vocabulary, grammar, and the sound and spelling systems (phonics). The pedagogy then reinforces this knowledge via planned practice in using the knowledge during meaningful activities</a:t>
            </a:r>
            <a:r>
              <a:rPr lang="en-GB" dirty="0" smtClean="0">
                <a:effectLst/>
              </a:rPr>
              <a:t> </a:t>
            </a:r>
            <a:r>
              <a:rPr lang="en-GB" sz="1200" kern="1200" dirty="0" smtClean="0">
                <a:solidFill>
                  <a:schemeClr val="tx1"/>
                </a:solidFill>
                <a:effectLst/>
                <a:latin typeface="+mn-lt"/>
                <a:ea typeface="+mn-ea"/>
                <a:cs typeface="+mn-cs"/>
              </a:rPr>
              <a:t> Anon. 2016. </a:t>
            </a:r>
            <a:r>
              <a:rPr lang="en-GB" sz="1200" i="1" kern="1200" dirty="0" smtClean="0">
                <a:solidFill>
                  <a:schemeClr val="tx1"/>
                </a:solidFill>
                <a:effectLst/>
                <a:latin typeface="+mn-lt"/>
                <a:ea typeface="+mn-ea"/>
                <a:cs typeface="+mn-cs"/>
              </a:rPr>
              <a:t>Modern Foreign Languages Pedagogy Review. A review of modern foreign languages teaching practice in key stage 3 and key stage 4. (Chair: Ian </a:t>
            </a:r>
            <a:r>
              <a:rPr lang="en-GB" sz="1200" i="1" kern="1200" dirty="0" err="1" smtClean="0">
                <a:solidFill>
                  <a:schemeClr val="tx1"/>
                </a:solidFill>
                <a:effectLst/>
                <a:latin typeface="+mn-lt"/>
                <a:ea typeface="+mn-ea"/>
                <a:cs typeface="+mn-cs"/>
              </a:rPr>
              <a:t>Bauckham</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Teaching Schools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6366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Two </a:t>
            </a:r>
            <a:r>
              <a:rPr lang="en-GB" baseline="0" dirty="0" smtClean="0"/>
              <a:t>words that lend themselves to practising the grammar (regular adjective gender agreement) in classroom language.</a:t>
            </a:r>
            <a:br>
              <a:rPr lang="en-GB" baseline="0" dirty="0" smtClean="0"/>
            </a:br>
            <a:r>
              <a:rPr lang="en-GB" baseline="0" dirty="0" smtClean="0"/>
              <a:t>Absent/absente obviously gives the opportunity to refer to others apart from yourself, gives fuller practice in applying the pattern.</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20</a:t>
            </a:fld>
            <a:endParaRPr lang="en-GB"/>
          </a:p>
        </p:txBody>
      </p:sp>
    </p:spTree>
    <p:extLst>
      <p:ext uri="{BB962C8B-B14F-4D97-AF65-F5344CB8AC3E}">
        <p14:creationId xmlns:p14="http://schemas.microsoft.com/office/powerpoint/2010/main" val="225801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a:t>
            </a:r>
            <a:r>
              <a:rPr lang="en-GB" baseline="0" dirty="0" smtClean="0"/>
              <a:t> our vocabulary choices it is worth considering all three PVG strands together.</a:t>
            </a:r>
          </a:p>
          <a:p>
            <a:r>
              <a:rPr lang="en-GB" baseline="0" dirty="0" smtClean="0"/>
              <a:t>This choice of adjectives, for example, provides:</a:t>
            </a:r>
          </a:p>
          <a:p>
            <a:pPr marL="228600" indent="-228600">
              <a:buAutoNum type="arabicParenR"/>
            </a:pPr>
            <a:r>
              <a:rPr lang="en-GB" baseline="0" dirty="0" smtClean="0"/>
              <a:t>practice in SFC and the change to SFE (or pronouncing the final consonant when an -e is added)</a:t>
            </a:r>
          </a:p>
          <a:p>
            <a:pPr marL="228600" indent="-228600">
              <a:buAutoNum type="arabicParenR"/>
            </a:pPr>
            <a:r>
              <a:rPr lang="en-GB" baseline="0" dirty="0" smtClean="0"/>
              <a:t>singular adjective gender agreement with regular pattern - add-e</a:t>
            </a:r>
          </a:p>
          <a:p>
            <a:pPr marL="228600" indent="-228600">
              <a:buAutoNum type="arabicParenR"/>
            </a:pPr>
            <a:r>
              <a:rPr lang="en-GB" baseline="0" dirty="0" smtClean="0"/>
              <a:t>a range of high-frequency vocabulary that can be used in a variety of different contexts (including classroom language) and to apply to different nouns, including (soon) objects as well as persons, when this is taught. </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21</a:t>
            </a:fld>
            <a:endParaRPr lang="en-GB"/>
          </a:p>
        </p:txBody>
      </p:sp>
    </p:spTree>
    <p:extLst>
      <p:ext uri="{BB962C8B-B14F-4D97-AF65-F5344CB8AC3E}">
        <p14:creationId xmlns:p14="http://schemas.microsoft.com/office/powerpoint/2010/main" val="328331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5">
                    <a:lumMod val="50000"/>
                  </a:schemeClr>
                </a:solidFill>
                <a:latin typeface="Century Gothic" panose="020B0502020202020204" pitchFamily="34" charset="0"/>
              </a:rPr>
              <a:t>It is really worth practisin</a:t>
            </a:r>
            <a:r>
              <a:rPr lang="en-GB" sz="1200" b="0" baseline="0" dirty="0" smtClean="0">
                <a:solidFill>
                  <a:schemeClr val="accent5">
                    <a:lumMod val="50000"/>
                  </a:schemeClr>
                </a:solidFill>
                <a:latin typeface="Century Gothic" panose="020B0502020202020204" pitchFamily="34" charset="0"/>
              </a:rPr>
              <a:t>g the vocabulary and grammar at the same time, too.</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We can do this multi-modally, ensuring that students have ample opportunity to understand / process what they read and hear, before asking them to produce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accent5">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5">
                    <a:lumMod val="50000"/>
                  </a:schemeClr>
                </a:solidFill>
                <a:latin typeface="Century Gothic" panose="020B0502020202020204" pitchFamily="34" charset="0"/>
              </a:rPr>
              <a:t>Here are descriptions of</a:t>
            </a:r>
            <a:r>
              <a:rPr lang="en-GB" sz="1200" b="0" baseline="0" dirty="0" smtClean="0">
                <a:solidFill>
                  <a:schemeClr val="accent5">
                    <a:lumMod val="50000"/>
                  </a:schemeClr>
                </a:solidFill>
                <a:latin typeface="Century Gothic" panose="020B0502020202020204" pitchFamily="34" charset="0"/>
              </a:rPr>
              <a:t> two characters from a book, Chloe (a girl) and Isaac (a boy). </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The book has been read so often that some of the text has worn away. Are the descriptions of Chloe (C) or Isaac (I)?</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64428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dirty="0" smtClean="0">
                <a:solidFill>
                  <a:schemeClr val="accent5">
                    <a:lumMod val="50000"/>
                  </a:schemeClr>
                </a:solidFill>
                <a:latin typeface="Century Gothic" panose="020B0502020202020204" pitchFamily="34" charset="0"/>
              </a:rPr>
              <a:t>There is also an audio book. This chapter describes Chloe’s family. </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Some of the sound hasn’t downloaded properly. </a:t>
            </a:r>
          </a:p>
          <a:p>
            <a:r>
              <a:rPr lang="en-GB" sz="1200" b="0" baseline="0" dirty="0" smtClean="0">
                <a:solidFill>
                  <a:schemeClr val="accent5">
                    <a:lumMod val="50000"/>
                  </a:schemeClr>
                </a:solidFill>
                <a:latin typeface="Century Gothic" panose="020B0502020202020204" pitchFamily="34" charset="0"/>
              </a:rPr>
              <a:t>Who is being described – the male or the female? </a:t>
            </a:r>
          </a:p>
          <a:p>
            <a:r>
              <a:rPr lang="en-GB" sz="1200" b="0" baseline="0" dirty="0" smtClean="0">
                <a:solidFill>
                  <a:schemeClr val="accent5">
                    <a:lumMod val="50000"/>
                  </a:schemeClr>
                </a:solidFill>
                <a:latin typeface="Century Gothic" panose="020B0502020202020204" pitchFamily="34" charset="0"/>
              </a:rPr>
              <a:t>Note: The same sort of task can easily be done by introducing the class to two characters, one male, one female, and then giving descriptive adjectives for them to listen to, and assign to each.</a:t>
            </a:r>
            <a:br>
              <a:rPr lang="en-GB" sz="1200" b="0" baseline="0" dirty="0" smtClean="0">
                <a:solidFill>
                  <a:schemeClr val="accent5">
                    <a:lumMod val="50000"/>
                  </a:schemeClr>
                </a:solidFill>
                <a:latin typeface="Century Gothic" panose="020B0502020202020204" pitchFamily="34" charset="0"/>
              </a:rPr>
            </a:br>
            <a:r>
              <a:rPr lang="en-GB" sz="1200" b="0" baseline="0" dirty="0" smtClean="0">
                <a:solidFill>
                  <a:schemeClr val="accent5">
                    <a:lumMod val="50000"/>
                  </a:schemeClr>
                </a:solidFill>
                <a:latin typeface="Century Gothic" panose="020B0502020202020204" pitchFamily="34" charset="0"/>
              </a:rPr>
              <a:t>A next step / extension would then be for them to listen and write in English how each character is described.  This combines grammar with receptive knowledge of vocabulary.</a:t>
            </a:r>
            <a:endParaRPr lang="en-GB" sz="1200" b="0" dirty="0" smtClean="0">
              <a:solidFill>
                <a:schemeClr val="accent5">
                  <a:lumMod val="50000"/>
                </a:schemeClr>
              </a:solidFill>
              <a:latin typeface="Century Gothic" panose="020B0502020202020204" pitchFamily="34" charset="0"/>
            </a:endParaRPr>
          </a:p>
          <a:p>
            <a:endParaRPr lang="en-GB" baseline="0" dirty="0" smtClean="0"/>
          </a:p>
          <a:p>
            <a:r>
              <a:rPr lang="en-GB" baseline="0" dirty="0" smtClean="0"/>
              <a:t>Transcript</a:t>
            </a:r>
            <a:endParaRPr lang="en-GB" baseline="0" dirty="0"/>
          </a:p>
          <a:p>
            <a:r>
              <a:rPr lang="en-GB" baseline="0" dirty="0"/>
              <a:t>1) [noise] petit</a:t>
            </a:r>
          </a:p>
          <a:p>
            <a:r>
              <a:rPr lang="en-GB" baseline="0" dirty="0"/>
              <a:t>2) [noise] </a:t>
            </a:r>
            <a:r>
              <a:rPr lang="en-GB" baseline="0" dirty="0" err="1"/>
              <a:t>intelligente</a:t>
            </a:r>
            <a:endParaRPr lang="en-GB" baseline="0" dirty="0"/>
          </a:p>
          <a:p>
            <a:r>
              <a:rPr lang="en-GB" baseline="0" dirty="0"/>
              <a:t>3) [noise] </a:t>
            </a:r>
            <a:r>
              <a:rPr lang="en-GB" baseline="0" dirty="0" err="1"/>
              <a:t>grande</a:t>
            </a:r>
            <a:endParaRPr lang="en-GB" baseline="0" dirty="0"/>
          </a:p>
          <a:p>
            <a:r>
              <a:rPr lang="en-GB" baseline="0" dirty="0"/>
              <a:t>4) [noise] </a:t>
            </a:r>
            <a:r>
              <a:rPr lang="en-GB" baseline="0" dirty="0" err="1"/>
              <a:t>amusant</a:t>
            </a:r>
            <a:endParaRPr lang="en-GB" baseline="0" dirty="0"/>
          </a:p>
          <a:p>
            <a:r>
              <a:rPr lang="en-GB" baseline="0" dirty="0"/>
              <a:t>5) [noise] </a:t>
            </a:r>
            <a:r>
              <a:rPr lang="en-GB" baseline="0" dirty="0" err="1"/>
              <a:t>française</a:t>
            </a:r>
            <a:endParaRPr lang="en-GB" baseline="0" dirty="0"/>
          </a:p>
          <a:p>
            <a:r>
              <a:rPr lang="en-GB" baseline="0" dirty="0"/>
              <a:t>6) [noise] </a:t>
            </a:r>
            <a:r>
              <a:rPr lang="en-GB" baseline="0" dirty="0" err="1"/>
              <a:t>contente</a:t>
            </a:r>
            <a:endParaRPr lang="en-GB" baseline="0" dirty="0"/>
          </a:p>
          <a:p>
            <a:r>
              <a:rPr lang="en-GB" baseline="0" dirty="0"/>
              <a:t>7) [noise] </a:t>
            </a:r>
            <a:r>
              <a:rPr lang="en-GB" baseline="0" dirty="0" err="1"/>
              <a:t>méchant</a:t>
            </a:r>
            <a:endParaRPr lang="en-GB" baseline="0" dirty="0"/>
          </a:p>
          <a:p>
            <a:r>
              <a:rPr lang="en-GB" baseline="0" dirty="0"/>
              <a:t>8) [noise] </a:t>
            </a:r>
            <a:r>
              <a:rPr lang="en-GB" baseline="0" dirty="0" err="1"/>
              <a:t>anglais</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75366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Let’s look at verbs now.</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908284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Common verbs - which?</a:t>
            </a:r>
            <a:r>
              <a:rPr lang="en-GB" dirty="0" smtClean="0"/>
              <a:t/>
            </a:r>
            <a:br>
              <a:rPr lang="en-GB" dirty="0" smtClean="0"/>
            </a:b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739804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2534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Learning AVOIR and ETRE - first 3 persons singular?  This is presumably a given.</a:t>
            </a:r>
          </a:p>
          <a:p>
            <a:endParaRPr lang="en-GB" dirty="0" smtClean="0"/>
          </a:p>
          <a:p>
            <a:r>
              <a:rPr lang="en-GB" dirty="0" smtClean="0"/>
              <a:t>Apart from those two, which other verbs should we teach?</a:t>
            </a:r>
          </a:p>
          <a:p>
            <a:r>
              <a:rPr lang="en-GB" b="1" dirty="0" smtClean="0"/>
              <a:t>Criteria:</a:t>
            </a:r>
            <a:r>
              <a:rPr lang="en-GB" dirty="0" smtClean="0"/>
              <a:t/>
            </a:r>
            <a:br>
              <a:rPr lang="en-GB" dirty="0" smtClean="0"/>
            </a:br>
            <a:r>
              <a:rPr lang="en-GB" dirty="0" smtClean="0"/>
              <a:t> - Frequency</a:t>
            </a:r>
            <a:r>
              <a:rPr lang="en-GB" baseline="0" dirty="0" smtClean="0"/>
              <a:t> rating</a:t>
            </a:r>
            <a:br>
              <a:rPr lang="en-GB" baseline="0" dirty="0" smtClean="0"/>
            </a:br>
            <a:r>
              <a:rPr lang="en-GB" baseline="0" dirty="0" smtClean="0"/>
              <a:t> - Usefulness to the classroom language learning context</a:t>
            </a:r>
            <a:br>
              <a:rPr lang="en-GB" baseline="0" dirty="0" smtClean="0"/>
            </a:br>
            <a:r>
              <a:rPr lang="en-GB" baseline="0" dirty="0" smtClean="0"/>
              <a:t> - Appropriateness to age and stage of learners</a:t>
            </a:r>
          </a:p>
          <a:p>
            <a:r>
              <a:rPr lang="en-GB" baseline="0" dirty="0" smtClean="0"/>
              <a:t> - Personal interest</a:t>
            </a:r>
          </a:p>
          <a:p>
            <a:r>
              <a:rPr lang="en-GB" dirty="0" smtClean="0"/>
              <a:t/>
            </a:r>
            <a:br>
              <a:rPr lang="en-GB" dirty="0" smtClean="0"/>
            </a:br>
            <a:r>
              <a:rPr lang="en-GB" dirty="0" smtClean="0"/>
              <a:t>Developing</a:t>
            </a:r>
            <a:r>
              <a:rPr lang="en-GB" baseline="0" dirty="0" smtClean="0"/>
              <a:t> a verb lexicon - verb meanings, 3</a:t>
            </a:r>
            <a:r>
              <a:rPr lang="en-GB" baseline="30000" dirty="0" smtClean="0"/>
              <a:t>rd</a:t>
            </a:r>
            <a:r>
              <a:rPr lang="en-GB" baseline="0" dirty="0" smtClean="0"/>
              <a:t> person singular and infinitive. Why? </a:t>
            </a:r>
            <a:r>
              <a:rPr lang="en-GB" baseline="0" dirty="0" smtClean="0">
                <a:sym typeface="Wingdings" panose="05000000000000000000" pitchFamily="2" charset="2"/>
              </a:rPr>
              <a:t></a:t>
            </a:r>
            <a:r>
              <a:rPr lang="en-GB" baseline="0" dirty="0" smtClean="0"/>
              <a:t/>
            </a:r>
            <a:br>
              <a:rPr lang="en-GB" baseline="0" dirty="0" smtClean="0"/>
            </a:br>
            <a:r>
              <a:rPr lang="en-GB" baseline="0" dirty="0" smtClean="0"/>
              <a:t/>
            </a:r>
            <a:br>
              <a:rPr lang="en-GB" baseline="0" dirty="0" smtClean="0"/>
            </a:br>
            <a:r>
              <a:rPr lang="en-GB" baseline="0" dirty="0" smtClean="0"/>
              <a:t>Certain verbs can be modelled in classroom language - regular / prototypical examples </a:t>
            </a:r>
            <a:r>
              <a:rPr lang="en-GB" baseline="0" dirty="0" smtClean="0">
                <a:sym typeface="Wingdings" panose="05000000000000000000" pitchFamily="2" charset="2"/>
              </a:rPr>
              <a:t> </a:t>
            </a:r>
            <a:r>
              <a:rPr lang="en-GB" baseline="0" dirty="0" smtClean="0"/>
              <a:t>Can develop routines - e.g. I ask, you answer</a:t>
            </a:r>
          </a:p>
          <a:p>
            <a:endParaRPr lang="en-GB" baseline="0" dirty="0" smtClean="0"/>
          </a:p>
          <a:p>
            <a:r>
              <a:rPr lang="en-GB" baseline="0" dirty="0" smtClean="0"/>
              <a:t>What about modal verbs?  wanting, be able to?</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27</a:t>
            </a:fld>
            <a:endParaRPr lang="en-GB"/>
          </a:p>
        </p:txBody>
      </p:sp>
    </p:spTree>
    <p:extLst>
      <p:ext uri="{BB962C8B-B14F-4D97-AF65-F5344CB8AC3E}">
        <p14:creationId xmlns:p14="http://schemas.microsoft.com/office/powerpoint/2010/main" val="515561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Classroom language instruction routine to reinforce regular</a:t>
            </a:r>
            <a:r>
              <a:rPr lang="en-GB" baseline="0" dirty="0" smtClean="0"/>
              <a:t> -AR verb endings 1</a:t>
            </a:r>
            <a:r>
              <a:rPr lang="en-GB" baseline="30000" dirty="0" smtClean="0"/>
              <a:t>st</a:t>
            </a:r>
            <a:r>
              <a:rPr lang="en-GB" baseline="0" dirty="0" smtClean="0"/>
              <a:t> and 2</a:t>
            </a:r>
            <a:r>
              <a:rPr lang="en-GB" baseline="30000" dirty="0" smtClean="0"/>
              <a:t>nd</a:t>
            </a:r>
            <a:r>
              <a:rPr lang="en-GB" baseline="0" dirty="0" smtClean="0"/>
              <a:t> person singular.</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28</a:t>
            </a:fld>
            <a:endParaRPr lang="en-GB"/>
          </a:p>
        </p:txBody>
      </p:sp>
    </p:spTree>
    <p:extLst>
      <p:ext uri="{BB962C8B-B14F-4D97-AF65-F5344CB8AC3E}">
        <p14:creationId xmlns:p14="http://schemas.microsoft.com/office/powerpoint/2010/main" val="1236581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24560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even quicker introduction to the NCELP</a:t>
            </a:r>
            <a:r>
              <a:rPr lang="en-GB" baseline="0" dirty="0" smtClean="0"/>
              <a:t> team, both in York and around the country.</a:t>
            </a:r>
          </a:p>
          <a:p>
            <a:endParaRPr lang="en-GB" dirty="0"/>
          </a:p>
        </p:txBody>
      </p:sp>
      <p:sp>
        <p:nvSpPr>
          <p:cNvPr id="4" name="Slide Number Placeholder 3"/>
          <p:cNvSpPr>
            <a:spLocks noGrp="1"/>
          </p:cNvSpPr>
          <p:nvPr>
            <p:ph type="sldNum" sz="quarter" idx="10"/>
          </p:nvPr>
        </p:nvSpPr>
        <p:spPr/>
        <p:txBody>
          <a:bodyPr/>
          <a:lstStyle/>
          <a:p>
            <a:pPr>
              <a:defRPr/>
            </a:pPr>
            <a:fld id="{48D61898-8BA6-4B26-ACFD-7C1D790186B3}"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286781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Mixed word class sets</a:t>
            </a:r>
            <a:br>
              <a:rPr lang="en-GB" b="1" dirty="0" smtClean="0"/>
            </a:br>
            <a:r>
              <a:rPr lang="en-GB" sz="1200" b="0" i="0" u="none" strike="noStrike" kern="1200" baseline="0" dirty="0" smtClean="0">
                <a:solidFill>
                  <a:schemeClr val="tx1"/>
                </a:solidFill>
                <a:latin typeface="+mn-lt"/>
                <a:ea typeface="+mn-ea"/>
                <a:cs typeface="+mn-cs"/>
              </a:rPr>
              <a:t>There is some research evidence that teaching vocabulary in topic-based lists of words with a single word class (e.g. a list of just nouns) is not optimal (</a:t>
            </a:r>
            <a:r>
              <a:rPr lang="en-GB" sz="1200" b="0" i="0" u="none" strike="noStrike" kern="1200" baseline="0" dirty="0" err="1" smtClean="0">
                <a:solidFill>
                  <a:schemeClr val="tx1"/>
                </a:solidFill>
                <a:latin typeface="+mn-lt"/>
                <a:ea typeface="+mn-ea"/>
                <a:cs typeface="+mn-cs"/>
              </a:rPr>
              <a:t>Häcker</a:t>
            </a:r>
            <a:r>
              <a:rPr lang="en-GB" sz="1200" b="0" i="0" u="none" strike="noStrike" kern="1200" baseline="0" dirty="0" smtClean="0">
                <a:solidFill>
                  <a:schemeClr val="tx1"/>
                </a:solidFill>
                <a:latin typeface="+mn-lt"/>
                <a:ea typeface="+mn-ea"/>
                <a:cs typeface="+mn-cs"/>
              </a:rPr>
              <a:t>, 2008). </a:t>
            </a:r>
          </a:p>
          <a:p>
            <a:r>
              <a:rPr lang="en-GB" sz="1200" b="0" i="0" u="none" strike="noStrike" kern="1200" baseline="0" dirty="0" smtClean="0">
                <a:solidFill>
                  <a:schemeClr val="tx1"/>
                </a:solidFill>
                <a:latin typeface="+mn-lt"/>
                <a:ea typeface="+mn-ea"/>
                <a:cs typeface="+mn-cs"/>
              </a:rPr>
              <a:t>Teaching mixed word class sets provides the means for learners to encounter words in sentences, as well as individually, at present stage, but without running the risk of cognitive overload if too much language (new and previously taught) is presented at once.</a:t>
            </a:r>
          </a:p>
          <a:p>
            <a:r>
              <a:rPr lang="en-GB" sz="1200" b="0" i="0" u="none" strike="noStrike" kern="1200" baseline="0" dirty="0" smtClean="0">
                <a:solidFill>
                  <a:schemeClr val="tx1"/>
                </a:solidFill>
                <a:latin typeface="+mn-lt"/>
                <a:ea typeface="+mn-ea"/>
                <a:cs typeface="+mn-cs"/>
              </a:rPr>
              <a:t>Working with words in context is identified by Schmitt as an important strategy for embedding and developing word knowledge.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As mentioned previously, NCELP has been tasked with KS3 pedagogy, but given the very mixed picture of provision nationally, has had to start from a position of ‘ab initio’ learner in its curriculum planning.  However, were there to be a KS2 SOW it is likely not only that the same overarching principles would apply, but also that some of the Y7 SOW could be repurposed for earlier years.  </a:t>
            </a:r>
            <a:endParaRPr lang="en-GB" b="1" dirty="0" smtClean="0"/>
          </a:p>
          <a:p>
            <a:endParaRPr lang="en-GB" b="1" dirty="0" smtClean="0"/>
          </a:p>
          <a:p>
            <a:r>
              <a:rPr lang="en-GB" b="1" dirty="0" smtClean="0"/>
              <a:t>Here are just examples of</a:t>
            </a:r>
            <a:r>
              <a:rPr lang="en-GB" b="1" baseline="0" dirty="0" smtClean="0"/>
              <a:t> a week’s vocabulary set from each of the three languages, Fr, Gm and </a:t>
            </a:r>
            <a:r>
              <a:rPr lang="en-GB" b="1" baseline="0" dirty="0" err="1" smtClean="0"/>
              <a:t>Sp</a:t>
            </a:r>
            <a:r>
              <a:rPr lang="en-GB" b="1" baseline="0" dirty="0" smtClean="0"/>
              <a:t>, showing the mixed word class composition.</a:t>
            </a:r>
            <a:endParaRPr lang="en-GB" b="1" dirty="0"/>
          </a:p>
        </p:txBody>
      </p:sp>
      <p:sp>
        <p:nvSpPr>
          <p:cNvPr id="4" name="Slide Number Placeholder 3"/>
          <p:cNvSpPr>
            <a:spLocks noGrp="1"/>
          </p:cNvSpPr>
          <p:nvPr>
            <p:ph type="sldNum" sz="quarter" idx="10"/>
          </p:nvPr>
        </p:nvSpPr>
        <p:spPr/>
        <p:txBody>
          <a:bodyPr/>
          <a:lstStyle/>
          <a:p>
            <a:fld id="{A6FB9F6C-7D16-41FA-ADE9-21FE79F8EE5C}" type="slidenum">
              <a:rPr lang="en-GB" smtClean="0"/>
              <a:t>30</a:t>
            </a:fld>
            <a:endParaRPr lang="en-GB"/>
          </a:p>
        </p:txBody>
      </p:sp>
    </p:spTree>
    <p:extLst>
      <p:ext uri="{BB962C8B-B14F-4D97-AF65-F5344CB8AC3E}">
        <p14:creationId xmlns:p14="http://schemas.microsoft.com/office/powerpoint/2010/main" val="2780769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ea typeface="+mn-ea"/>
                <a:cs typeface="+mn-cs"/>
              </a:rPr>
              <a:t>We also can expect to need (and want) to pool ideas, resources and combine forces with all possible sources of help!</a:t>
            </a:r>
          </a:p>
          <a:p>
            <a:r>
              <a:rPr lang="en-GB" sz="1200" b="1" i="0" u="none" strike="noStrike" kern="1200" baseline="0" dirty="0" smtClean="0">
                <a:solidFill>
                  <a:schemeClr val="tx1"/>
                </a:solidFill>
                <a:ea typeface="+mn-ea"/>
                <a:cs typeface="+mn-cs"/>
              </a:rPr>
              <a:t>Tell teachers about OASIS and encourage them all to visit it and have a look!</a:t>
            </a:r>
            <a:br>
              <a:rPr lang="en-GB" sz="1200" b="1" i="0" u="none" strike="noStrike" kern="1200" baseline="0" dirty="0" smtClean="0">
                <a:solidFill>
                  <a:schemeClr val="tx1"/>
                </a:solidFill>
                <a:ea typeface="+mn-ea"/>
                <a:cs typeface="+mn-cs"/>
              </a:rPr>
            </a:br>
            <a:endParaRPr lang="en-GB" sz="1200" b="1" i="0" u="none" strike="noStrike" kern="1200" baseline="0" dirty="0" smtClean="0">
              <a:solidFill>
                <a:schemeClr val="tx1"/>
              </a:solidFill>
              <a:ea typeface="+mn-ea"/>
              <a:cs typeface="+mn-cs"/>
            </a:endParaRPr>
          </a:p>
          <a:p>
            <a:r>
              <a:rPr lang="en-GB" sz="1200" b="0" i="0" u="none" strike="noStrike" kern="1200" baseline="0" dirty="0" smtClean="0">
                <a:solidFill>
                  <a:schemeClr val="tx1"/>
                </a:solidFill>
                <a:ea typeface="+mn-ea"/>
                <a:cs typeface="+mn-cs"/>
              </a:rPr>
              <a:t>Instructed </a:t>
            </a:r>
            <a:r>
              <a:rPr lang="en-GB" sz="1200" b="0" i="0" u="none" strike="noStrike" kern="1200" baseline="0" dirty="0">
                <a:solidFill>
                  <a:schemeClr val="tx1"/>
                </a:solidFill>
                <a:ea typeface="+mn-ea"/>
                <a:cs typeface="+mn-cs"/>
              </a:rPr>
              <a:t>second language vocabulary learning. </a:t>
            </a:r>
            <a:r>
              <a:rPr lang="en-GB" sz="1200" b="0" i="1" u="none" strike="noStrike" kern="1200" baseline="0" dirty="0">
                <a:solidFill>
                  <a:schemeClr val="tx1"/>
                </a:solidFill>
                <a:ea typeface="+mn-ea"/>
                <a:cs typeface="+mn-cs"/>
              </a:rPr>
              <a:t>Language Teaching Research </a:t>
            </a:r>
            <a:r>
              <a:rPr lang="en-GB" sz="1200" b="0" i="0" u="none" strike="noStrike" kern="1200" baseline="0" dirty="0">
                <a:solidFill>
                  <a:schemeClr val="tx1"/>
                </a:solidFill>
                <a:ea typeface="+mn-ea"/>
                <a:cs typeface="+mn-cs"/>
              </a:rPr>
              <a:t>12,3 (2008); pp. 329–363</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352017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The Primary Bee</a:t>
            </a:r>
          </a:p>
          <a:p>
            <a:r>
              <a:rPr lang="en-GB" sz="1200" b="1" i="0" kern="1200" dirty="0" smtClean="0">
                <a:solidFill>
                  <a:schemeClr val="tx1"/>
                </a:solidFill>
                <a:effectLst/>
                <a:latin typeface="+mn-lt"/>
                <a:ea typeface="+mn-ea"/>
                <a:cs typeface="+mn-cs"/>
              </a:rPr>
              <a:t>It’s relevant at this point to mention the Primary Bee.</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Two schools in Peterborough have piloted the competition this term, Orton Meadows for French and Gladstone for Spanish.  </a:t>
            </a:r>
          </a:p>
          <a:p>
            <a:r>
              <a:rPr lang="en-GB" sz="1200" b="0" i="0" kern="1200" dirty="0" smtClean="0">
                <a:solidFill>
                  <a:schemeClr val="tx1"/>
                </a:solidFill>
                <a:effectLst/>
                <a:latin typeface="+mn-lt"/>
                <a:ea typeface="+mn-ea"/>
                <a:cs typeface="+mn-cs"/>
              </a:rPr>
              <a:t>Jane Driver ran a school final for French just before half term and it was awesome.  Fiona (KS2 French teacher) said that it had really helped the students’ vocabulary learning and it made her realise that they had been relying on her word walls and not really embedding the knowledge.  She felt PB had really improved their spontaneity as they had really embedded it.  She also felt that it had involved the parents and they had supported by practising at home.  </a:t>
            </a:r>
          </a:p>
          <a:p>
            <a:r>
              <a:rPr lang="en-GB" sz="1200" b="0" i="0" kern="1200" dirty="0" smtClean="0">
                <a:solidFill>
                  <a:schemeClr val="tx1"/>
                </a:solidFill>
                <a:effectLst/>
                <a:latin typeface="+mn-lt"/>
                <a:ea typeface="+mn-ea"/>
                <a:cs typeface="+mn-cs"/>
              </a:rPr>
              <a:t>The Spanish final is on Friday</a:t>
            </a:r>
            <a:r>
              <a:rPr lang="en-GB" sz="1200" b="0" i="0" kern="1200" baseline="0" dirty="0" smtClean="0">
                <a:solidFill>
                  <a:schemeClr val="tx1"/>
                </a:solidFill>
                <a:effectLst/>
                <a:latin typeface="+mn-lt"/>
                <a:ea typeface="+mn-ea"/>
                <a:cs typeface="+mn-cs"/>
              </a:rPr>
              <a:t> 15 November.  Both piloting teachers spoke at the Peterborough ALL meeting about</a:t>
            </a:r>
            <a:r>
              <a:rPr lang="en-GB" sz="1200" b="0" i="0" kern="1200" dirty="0" smtClean="0">
                <a:solidFill>
                  <a:schemeClr val="tx1"/>
                </a:solidFill>
                <a:effectLst/>
                <a:latin typeface="+mn-lt"/>
                <a:ea typeface="+mn-ea"/>
                <a:cs typeface="+mn-cs"/>
              </a:rPr>
              <a:t> how motivating it had been for the students and how that had improved behaviour, too.</a:t>
            </a:r>
          </a:p>
          <a:p>
            <a:r>
              <a:rPr lang="en-GB" sz="1200" b="0" i="0" kern="1200" dirty="0" smtClean="0">
                <a:solidFill>
                  <a:schemeClr val="tx1"/>
                </a:solidFill>
                <a:effectLst/>
                <a:latin typeface="+mn-lt"/>
                <a:ea typeface="+mn-ea"/>
                <a:cs typeface="+mn-cs"/>
              </a:rPr>
              <a:t>22 items correctly translated was the winning score in the first</a:t>
            </a:r>
            <a:r>
              <a:rPr lang="en-GB" sz="1200" b="0" i="0" kern="1200" baseline="0" dirty="0" smtClean="0">
                <a:solidFill>
                  <a:schemeClr val="tx1"/>
                </a:solidFill>
                <a:effectLst/>
                <a:latin typeface="+mn-lt"/>
                <a:ea typeface="+mn-ea"/>
                <a:cs typeface="+mn-cs"/>
              </a:rPr>
              <a:t> school final.</a:t>
            </a:r>
          </a:p>
          <a:p>
            <a:endParaRPr lang="en-GB" sz="1200" b="0" i="0" kern="1200" baseline="0" dirty="0" smtClean="0">
              <a:solidFill>
                <a:schemeClr val="tx1"/>
              </a:solidFill>
              <a:effectLst/>
              <a:latin typeface="+mn-lt"/>
              <a:ea typeface="+mn-ea"/>
              <a:cs typeface="+mn-cs"/>
            </a:endParaRPr>
          </a:p>
          <a:p>
            <a:r>
              <a:rPr lang="en-GB" sz="1200" b="1" i="0" kern="1200" baseline="0" dirty="0" smtClean="0">
                <a:solidFill>
                  <a:schemeClr val="tx1"/>
                </a:solidFill>
                <a:effectLst/>
                <a:latin typeface="+mn-lt"/>
                <a:ea typeface="+mn-ea"/>
                <a:cs typeface="+mn-cs"/>
              </a:rPr>
              <a:t>Possible transition tool?</a:t>
            </a:r>
            <a:endParaRPr lang="en-GB" sz="1200" b="1"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Extracts from the Teacher</a:t>
            </a:r>
            <a:r>
              <a:rPr lang="en-GB" sz="1200" b="0" i="0" kern="1200" baseline="0" dirty="0" smtClean="0">
                <a:solidFill>
                  <a:schemeClr val="tx1"/>
                </a:solidFill>
                <a:effectLst/>
                <a:latin typeface="+mn-lt"/>
                <a:ea typeface="+mn-ea"/>
                <a:cs typeface="+mn-cs"/>
              </a:rPr>
              <a:t> Pack:</a:t>
            </a:r>
          </a:p>
          <a:p>
            <a:r>
              <a:rPr lang="en-GB" sz="1200" kern="1200" dirty="0" smtClean="0">
                <a:solidFill>
                  <a:schemeClr val="tx1"/>
                </a:solidFill>
                <a:effectLst/>
                <a:latin typeface="+mn-lt"/>
                <a:ea typeface="+mn-ea"/>
                <a:cs typeface="+mn-cs"/>
              </a:rPr>
              <a:t>The aim of the Primary Bee is for students in Years 5 &amp; 6 who have started learning a foreign language ab initio in primary school to practise and improve their vocabulary, pronunciation and memory skills in the target language (French, Spanish and German).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Words and phrases have been selected according to the work of NCELP (National Centre for Excellence in Language Pedagogy) which highlights the </a:t>
            </a:r>
            <a:r>
              <a:rPr lang="en-GB" sz="1200" u="sng" kern="1200" dirty="0" smtClean="0">
                <a:solidFill>
                  <a:schemeClr val="tx1"/>
                </a:solidFill>
                <a:effectLst/>
                <a:latin typeface="+mn-lt"/>
                <a:ea typeface="+mn-ea"/>
                <a:cs typeface="+mn-cs"/>
                <a:hlinkClick r:id="rId3"/>
              </a:rPr>
              <a:t>importance of word frequency</a:t>
            </a:r>
            <a:r>
              <a:rPr lang="en-GB" sz="1200" kern="1200" dirty="0" smtClean="0">
                <a:solidFill>
                  <a:schemeClr val="tx1"/>
                </a:solidFill>
                <a:effectLst/>
                <a:latin typeface="+mn-lt"/>
                <a:ea typeface="+mn-ea"/>
                <a:cs typeface="+mn-cs"/>
              </a:rPr>
              <a:t> in informing vocabulary learning, particularly during the early stages of language development. The list includes many high-frequency words (e.g., some numbers, some colours, some verbs, days of the week, question words and a number of common verbs to help early learners to acquire a robust knowledge of verb vocabulary.  These most common verbs are included in the infinitive and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person singular forms; these two verb forms have been shown to provide a very useful linguistic core that can subsequently be further developed. For information we publish the word lists, indicating the word frequency.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
            </a:r>
            <a:br>
              <a:rPr lang="en-GB" sz="1200" b="0" i="0" kern="1200" baseline="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Students will be given 40 words or phrases to learn at the first stage (school) of the competition and a further 40 words or phrases will be added at Stage 2 (regional), followed by an additional 40 words or phrases in Stage 3 (national).  Vocabulary will be relevant to the curriculum and aim to support classroom talk.</a:t>
            </a:r>
          </a:p>
          <a:p>
            <a:pPr lvl="0"/>
            <a:r>
              <a:rPr lang="en-GB" sz="1200" kern="1200" dirty="0" smtClean="0">
                <a:solidFill>
                  <a:schemeClr val="tx1"/>
                </a:solidFill>
                <a:effectLst/>
                <a:latin typeface="+mn-lt"/>
                <a:ea typeface="+mn-ea"/>
                <a:cs typeface="+mn-cs"/>
              </a:rPr>
              <a:t>Students will be given the word or phrase in English and they will have to translate it correctly into the Target Language ensuring accurate pronunciation and intonation.</a:t>
            </a:r>
          </a:p>
          <a:p>
            <a:pPr lvl="0"/>
            <a:r>
              <a:rPr lang="en-GB" sz="1200" kern="1200" dirty="0" smtClean="0">
                <a:solidFill>
                  <a:schemeClr val="tx1"/>
                </a:solidFill>
                <a:effectLst/>
                <a:latin typeface="+mn-lt"/>
                <a:ea typeface="+mn-ea"/>
                <a:cs typeface="+mn-cs"/>
              </a:rPr>
              <a:t>When participating, students will be given one minute to correctly translate as many words/phrases as possible.</a:t>
            </a:r>
          </a:p>
          <a:p>
            <a:pPr lvl="0"/>
            <a:r>
              <a:rPr lang="en-GB" sz="1200" kern="1200" dirty="0" smtClean="0">
                <a:solidFill>
                  <a:schemeClr val="tx1"/>
                </a:solidFill>
                <a:effectLst/>
                <a:latin typeface="+mn-lt"/>
                <a:ea typeface="+mn-ea"/>
                <a:cs typeface="+mn-cs"/>
              </a:rPr>
              <a:t>Pronunciation must be accurate clearly enunciated.  If the word/phrase is not clearly and accurately pronounced, a point cannot be awarded.</a:t>
            </a:r>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32</a:t>
            </a:fld>
            <a:endParaRPr lang="en-GB"/>
          </a:p>
        </p:txBody>
      </p:sp>
    </p:spTree>
    <p:extLst>
      <p:ext uri="{BB962C8B-B14F-4D97-AF65-F5344CB8AC3E}">
        <p14:creationId xmlns:p14="http://schemas.microsoft.com/office/powerpoint/2010/main" val="3104468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no overwhelming evidence for one particular method for presenting and/or learning and/or</a:t>
            </a:r>
            <a:r>
              <a:rPr lang="en-GB" baseline="0" dirty="0" smtClean="0"/>
              <a:t> revisiting/recalling vocabulary.</a:t>
            </a:r>
          </a:p>
          <a:p>
            <a:r>
              <a:rPr lang="en-GB" baseline="0" dirty="0" smtClean="0"/>
              <a:t>As learning vocabulary is such a big task, and so vital to progress, and involves so much repetition, it’s helpful that we can employ a variety of different methods to accomplish it.</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34</a:t>
            </a:fld>
            <a:endParaRPr lang="en-GB"/>
          </a:p>
        </p:txBody>
      </p:sp>
    </p:spTree>
    <p:extLst>
      <p:ext uri="{BB962C8B-B14F-4D97-AF65-F5344CB8AC3E}">
        <p14:creationId xmlns:p14="http://schemas.microsoft.com/office/powerpoint/2010/main" val="3501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 example of a few ways to teach and practise vocabulary.</a:t>
            </a:r>
            <a:br>
              <a:rPr lang="en-GB" b="1" dirty="0" smtClean="0"/>
            </a:br>
            <a:r>
              <a:rPr lang="en-GB" b="1" dirty="0" smtClean="0"/>
              <a:t>Teach these:</a:t>
            </a:r>
            <a:r>
              <a:rPr lang="en-GB" dirty="0" smtClean="0"/>
              <a:t/>
            </a:r>
            <a:br>
              <a:rPr lang="en-GB" dirty="0" smtClean="0"/>
            </a:br>
            <a:r>
              <a:rPr lang="en-GB" dirty="0" smtClean="0"/>
              <a:t>1)</a:t>
            </a:r>
            <a:r>
              <a:rPr lang="en-GB" baseline="0" dirty="0" smtClean="0"/>
              <a:t> Sign language</a:t>
            </a:r>
            <a:br>
              <a:rPr lang="en-GB" baseline="0" dirty="0" smtClean="0"/>
            </a:br>
            <a:r>
              <a:rPr lang="en-GB" baseline="0" dirty="0" smtClean="0"/>
              <a:t>2) Cards</a:t>
            </a:r>
          </a:p>
          <a:p>
            <a:r>
              <a:rPr lang="en-GB" baseline="0" dirty="0" smtClean="0"/>
              <a:t>3) Song</a:t>
            </a:r>
            <a:br>
              <a:rPr lang="en-GB" baseline="0" dirty="0" smtClean="0"/>
            </a:br>
            <a:r>
              <a:rPr lang="en-GB" baseline="0" dirty="0" smtClean="0"/>
              <a:t>4) Routine - </a:t>
            </a:r>
            <a:r>
              <a:rPr lang="en-GB" baseline="0" dirty="0" err="1" smtClean="0"/>
              <a:t>Qué</a:t>
            </a:r>
            <a:r>
              <a:rPr lang="en-GB" baseline="0" dirty="0" smtClean="0"/>
              <a:t> </a:t>
            </a:r>
            <a:r>
              <a:rPr lang="en-GB" baseline="0" dirty="0" err="1" smtClean="0"/>
              <a:t>día</a:t>
            </a:r>
            <a:r>
              <a:rPr lang="en-GB" baseline="0" dirty="0" smtClean="0"/>
              <a:t> </a:t>
            </a:r>
            <a:r>
              <a:rPr lang="en-GB" baseline="0" dirty="0" err="1" smtClean="0"/>
              <a:t>es</a:t>
            </a:r>
            <a:r>
              <a:rPr lang="en-GB" baseline="0" dirty="0" smtClean="0"/>
              <a:t> hoy?</a:t>
            </a:r>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35</a:t>
            </a:fld>
            <a:endParaRPr lang="en-GB"/>
          </a:p>
        </p:txBody>
      </p:sp>
    </p:spTree>
    <p:extLst>
      <p:ext uri="{BB962C8B-B14F-4D97-AF65-F5344CB8AC3E}">
        <p14:creationId xmlns:p14="http://schemas.microsoft.com/office/powerpoint/2010/main" val="312622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136107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arenR"/>
            </a:pPr>
            <a:r>
              <a:rPr lang="en-GB" dirty="0" smtClean="0"/>
              <a:t>As </a:t>
            </a:r>
            <a:r>
              <a:rPr lang="en-GB" dirty="0"/>
              <a:t>regards the initial establishment of the initial form-meaning link, there is substantial evidence supporting the provision of L2-L1 pairs, rather than L2-picture pairs (Lotto &amp; de Groot, 1998) or L2-based context or meanings (Prince, 1996; Ramachandran &amp; Rahim, 2004).</a:t>
            </a:r>
          </a:p>
          <a:p>
            <a:pPr marL="228600" indent="-228600">
              <a:buAutoNum type="arabicParenR"/>
            </a:pPr>
            <a:r>
              <a:rPr lang="en-GB" dirty="0"/>
              <a:t> Once the link is established, attention can be given to learning more contextualised types of word knowledge, and it becomes important to encounter the new lexical items in L2 contexts.</a:t>
            </a:r>
            <a:br>
              <a:rPr lang="en-GB" dirty="0"/>
            </a:br>
            <a:r>
              <a:rPr lang="en-GB" dirty="0"/>
              <a:t>An important finding is that  reading-while-listening is generally superior to reading-only in promoting vocabulary learning (</a:t>
            </a:r>
            <a:r>
              <a:rPr lang="en-GB" dirty="0" err="1"/>
              <a:t>Amer</a:t>
            </a:r>
            <a:r>
              <a:rPr lang="en-GB" dirty="0"/>
              <a:t>, 1997; Brown, Waring &amp; </a:t>
            </a:r>
            <a:r>
              <a:rPr lang="en-GB" dirty="0" err="1"/>
              <a:t>Donkaewbua</a:t>
            </a:r>
            <a:r>
              <a:rPr lang="en-GB" dirty="0"/>
              <a:t>, 2008)</a:t>
            </a:r>
            <a:br>
              <a:rPr lang="en-GB" dirty="0"/>
            </a:br>
            <a:r>
              <a:rPr lang="en-GB" dirty="0"/>
              <a:t>Where</a:t>
            </a:r>
            <a:r>
              <a:rPr lang="en-GB" baseline="0" dirty="0"/>
              <a:t> a word is often used across different topics, care should be taken to build these links explicitly, building depth – ensuring that learners recognise them readily in more than one topic area.</a:t>
            </a:r>
            <a:br>
              <a:rPr lang="en-GB" baseline="0" dirty="0"/>
            </a:br>
            <a:r>
              <a:rPr lang="en-GB" baseline="0" dirty="0"/>
              <a:t>A useful approach here is to use a range of texts of different styles (literary extracts, poems, songs) which provide additional exposures in less familiar contexts, allowing the form-meaning link to strengthen.</a:t>
            </a:r>
          </a:p>
          <a:p>
            <a:pPr marL="228600" indent="-228600">
              <a:buAutoNum type="arabicParenR"/>
            </a:pPr>
            <a:r>
              <a:rPr lang="en-GB" baseline="0" dirty="0"/>
              <a:t>5-20 is quite some range - </a:t>
            </a:r>
            <a:r>
              <a:rPr lang="en-GB" dirty="0"/>
              <a:t>It is not straightforward to say how many repeated encounters with a given word are necessary to learn it.  Nation's (2001, p.81) review of several studies gives a range of 5 - 20 encounters. Most important, however, is that recycling of language is crucial, if it is not to be forgotten. Most forgetting occurs soon after the learning session, so the first </a:t>
            </a:r>
            <a:r>
              <a:rPr lang="en-GB" dirty="0" err="1"/>
              <a:t>recyclings</a:t>
            </a:r>
            <a:r>
              <a:rPr lang="en-GB" dirty="0"/>
              <a:t> are particularly important and need to occur quickly (Baddeley, 1990).</a:t>
            </a:r>
            <a:br>
              <a:rPr lang="en-GB" dirty="0"/>
            </a:br>
            <a:r>
              <a:rPr lang="en-GB" baseline="0" dirty="0"/>
              <a:t>Schmitt suggests we think in terms of 8-10 exposures.  Planning for and monitoring this is important.</a:t>
            </a:r>
            <a:endParaRPr lang="en-GB" dirty="0"/>
          </a:p>
          <a:p>
            <a:pPr marL="0" indent="0">
              <a:buNone/>
            </a:pPr>
            <a:endParaRPr lang="en-GB" dirty="0"/>
          </a:p>
          <a:p>
            <a:pPr marL="228600" indent="-228600">
              <a:buAutoNum type="arabicParen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138773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we are setting out to learn at a rate of between 3 - 5 words per week in primary, we must also set out to systematically revisit all of this vocabulary, at least four times over the course of a year.</a:t>
            </a:r>
            <a:br>
              <a:rPr lang="en-GB" baseline="0" dirty="0" smtClean="0"/>
            </a:br>
            <a:r>
              <a:rPr lang="en-GB" baseline="0" dirty="0" smtClean="0"/>
              <a:t>Within a week (talk about the 30  5+ 5+ 5+ 5+ 10 model for 60 minutes learning per week - the notion of ‘recommended daily intake of French/Spanish/German!’</a:t>
            </a:r>
            <a:br>
              <a:rPr lang="en-GB" baseline="0" dirty="0" smtClean="0"/>
            </a:br>
            <a:r>
              <a:rPr lang="en-GB" baseline="0" dirty="0" smtClean="0"/>
              <a:t>What do we need to keep the words fresh and our memories healthy!</a:t>
            </a:r>
          </a:p>
          <a:p>
            <a:endParaRPr lang="en-GB" dirty="0"/>
          </a:p>
        </p:txBody>
      </p:sp>
      <p:sp>
        <p:nvSpPr>
          <p:cNvPr id="4" name="Slide Number Placeholder 3"/>
          <p:cNvSpPr>
            <a:spLocks noGrp="1"/>
          </p:cNvSpPr>
          <p:nvPr>
            <p:ph type="sldNum" sz="quarter" idx="10"/>
          </p:nvPr>
        </p:nvSpPr>
        <p:spPr/>
        <p:txBody>
          <a:bodyPr/>
          <a:lstStyle/>
          <a:p>
            <a:fld id="{A6FB9F6C-7D16-41FA-ADE9-21FE79F8EE5C}" type="slidenum">
              <a:rPr lang="en-GB" smtClean="0"/>
              <a:t>38</a:t>
            </a:fld>
            <a:endParaRPr lang="en-GB"/>
          </a:p>
        </p:txBody>
      </p:sp>
    </p:spTree>
    <p:extLst>
      <p:ext uri="{BB962C8B-B14F-4D97-AF65-F5344CB8AC3E}">
        <p14:creationId xmlns:p14="http://schemas.microsoft.com/office/powerpoint/2010/main" val="1281128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audio file: </a:t>
            </a:r>
            <a:r>
              <a:rPr lang="fr-FR" sz="1200" u="sng" kern="1200" dirty="0" smtClean="0">
                <a:solidFill>
                  <a:schemeClr val="tx1"/>
                </a:solidFill>
                <a:effectLst/>
                <a:latin typeface="+mn-lt"/>
                <a:ea typeface="+mn-ea"/>
                <a:cs typeface="+mn-cs"/>
                <a:hlinkClick r:id="rId3"/>
              </a:rPr>
              <a:t>https://bit.ly/2mJSnmc</a:t>
            </a:r>
            <a:endParaRPr lang="fr-FR" sz="1200" u="sng"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Link to </a:t>
            </a:r>
            <a:r>
              <a:rPr lang="fr-FR" sz="1200" u="sng" kern="1200" dirty="0" err="1" smtClean="0">
                <a:solidFill>
                  <a:schemeClr val="tx1"/>
                </a:solidFill>
                <a:effectLst/>
                <a:latin typeface="+mn-lt"/>
                <a:ea typeface="+mn-ea"/>
                <a:cs typeface="+mn-cs"/>
              </a:rPr>
              <a:t>Quizet</a:t>
            </a:r>
            <a:r>
              <a:rPr lang="fr-FR" sz="1200" u="sng" kern="1200" dirty="0" smtClean="0">
                <a:solidFill>
                  <a:schemeClr val="tx1"/>
                </a:solidFill>
                <a:effectLst/>
                <a:latin typeface="+mn-lt"/>
                <a:ea typeface="+mn-ea"/>
                <a:cs typeface="+mn-cs"/>
              </a:rPr>
              <a:t> </a:t>
            </a:r>
            <a:r>
              <a:rPr lang="fr-FR" sz="1200" u="sng" kern="1200" dirty="0" err="1" smtClean="0">
                <a:solidFill>
                  <a:schemeClr val="tx1"/>
                </a:solidFill>
                <a:effectLst/>
                <a:latin typeface="+mn-lt"/>
                <a:ea typeface="+mn-ea"/>
                <a:cs typeface="+mn-cs"/>
              </a:rPr>
              <a:t>vocabulary</a:t>
            </a:r>
            <a:r>
              <a:rPr lang="fr-FR" sz="1200" u="sng" kern="1200" dirty="0" smtClean="0">
                <a:solidFill>
                  <a:schemeClr val="tx1"/>
                </a:solidFill>
                <a:effectLst/>
                <a:latin typeface="+mn-lt"/>
                <a:ea typeface="+mn-ea"/>
                <a:cs typeface="+mn-cs"/>
              </a:rPr>
              <a:t> set: </a:t>
            </a:r>
            <a:r>
              <a:rPr lang="en-GB" sz="1200" u="sng" kern="1200" dirty="0" smtClean="0">
                <a:solidFill>
                  <a:schemeClr val="tx1"/>
                </a:solidFill>
                <a:effectLst/>
                <a:latin typeface="+mn-lt"/>
                <a:ea typeface="+mn-ea"/>
                <a:cs typeface="+mn-cs"/>
                <a:hlinkClick r:id="rId4"/>
              </a:rPr>
              <a:t>https://bit.ly/2mCH1AK</a:t>
            </a: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3047856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58542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BF484-F745-43F4-9D6D-713D51D36B5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879452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sheet could be part of a</a:t>
            </a:r>
            <a:r>
              <a:rPr lang="en-GB" sz="1200" kern="1200" baseline="0" dirty="0" smtClean="0">
                <a:solidFill>
                  <a:schemeClr val="tx1"/>
                </a:solidFill>
                <a:effectLst/>
                <a:latin typeface="+mn-lt"/>
                <a:ea typeface="+mn-ea"/>
                <a:cs typeface="+mn-cs"/>
              </a:rPr>
              <a:t> homework task for Week 7 vocabulary, if desired (or a previous week – In week 7 students should also be revisiting Week 3 vocabulary). </a:t>
            </a:r>
            <a:r>
              <a:rPr lang="en-GB" sz="1200" b="1" kern="1200" baseline="0" dirty="0" smtClean="0">
                <a:solidFill>
                  <a:schemeClr val="tx1"/>
                </a:solidFill>
                <a:effectLst/>
                <a:latin typeface="+mn-lt"/>
                <a:ea typeface="+mn-ea"/>
                <a:cs typeface="+mn-cs"/>
              </a:rPr>
              <a:t>Scroll down for the link to this resource.</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Vocabulary learning involves knowing different aspects of a word.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Students can use this checklist when to check what they know when they are learning new words, or revising ones they already know.</a:t>
            </a:r>
          </a:p>
          <a:p>
            <a:r>
              <a:rPr lang="en-GB" sz="1200" kern="1200" dirty="0">
                <a:solidFill>
                  <a:schemeClr val="tx1"/>
                </a:solidFill>
                <a:effectLst/>
                <a:latin typeface="+mn-lt"/>
                <a:ea typeface="+mn-ea"/>
                <a:cs typeface="+mn-cs"/>
              </a:rPr>
              <a:t>For each word the checklist asks students to asses whether the following statement apply:</a:t>
            </a:r>
          </a:p>
          <a:p>
            <a:r>
              <a:rPr lang="en-GB" sz="1200" kern="1200" dirty="0">
                <a:solidFill>
                  <a:schemeClr val="tx1"/>
                </a:solidFill>
                <a:effectLst/>
                <a:latin typeface="+mn-lt"/>
                <a:ea typeface="+mn-ea"/>
                <a:cs typeface="+mn-cs"/>
              </a:rPr>
              <a:t>1. I have seen this word before.</a:t>
            </a:r>
          </a:p>
          <a:p>
            <a:r>
              <a:rPr lang="en-GB" sz="1200" kern="1200" dirty="0">
                <a:solidFill>
                  <a:schemeClr val="tx1"/>
                </a:solidFill>
                <a:effectLst/>
                <a:latin typeface="+mn-lt"/>
                <a:ea typeface="+mn-ea"/>
                <a:cs typeface="+mn-cs"/>
              </a:rPr>
              <a:t>2. I know what the word means.</a:t>
            </a:r>
          </a:p>
          <a:p>
            <a:r>
              <a:rPr lang="en-GB" sz="1200" kern="1200" dirty="0">
                <a:solidFill>
                  <a:schemeClr val="tx1"/>
                </a:solidFill>
                <a:effectLst/>
                <a:latin typeface="+mn-lt"/>
                <a:ea typeface="+mn-ea"/>
                <a:cs typeface="+mn-cs"/>
              </a:rPr>
              <a:t>3. I can read the word aloud.</a:t>
            </a:r>
          </a:p>
          <a:p>
            <a:r>
              <a:rPr lang="en-GB" sz="1200" kern="1200" dirty="0">
                <a:solidFill>
                  <a:schemeClr val="tx1"/>
                </a:solidFill>
                <a:effectLst/>
                <a:latin typeface="+mn-lt"/>
                <a:ea typeface="+mn-ea"/>
                <a:cs typeface="+mn-cs"/>
              </a:rPr>
              <a:t>4. I can spell the word correctly.</a:t>
            </a:r>
          </a:p>
          <a:p>
            <a:r>
              <a:rPr lang="en-GB" sz="1200" kern="1200" dirty="0">
                <a:solidFill>
                  <a:schemeClr val="tx1"/>
                </a:solidFill>
                <a:effectLst/>
                <a:latin typeface="+mn-lt"/>
                <a:ea typeface="+mn-ea"/>
                <a:cs typeface="+mn-cs"/>
              </a:rPr>
              <a:t>5. I can use the word in a sentence.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then </a:t>
            </a:r>
            <a:r>
              <a:rPr lang="en-GB" dirty="0"/>
              <a:t>translate the word and try to use it in a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suggest giving students a print out of the template they can refer to throughout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A word template is available on the NCELP resource portal. </a:t>
            </a:r>
          </a:p>
          <a:p>
            <a:r>
              <a:rPr lang="en-US" dirty="0"/>
              <a:t>https://</a:t>
            </a:r>
            <a:r>
              <a:rPr lang="en-US" dirty="0" err="1"/>
              <a:t>resources.ncelp.org</a:t>
            </a:r>
            <a:r>
              <a:rPr lang="en-US" dirty="0"/>
              <a:t>/concern/resources/gf06g264k?locale=</a:t>
            </a:r>
            <a:r>
              <a:rPr lang="en-US" dirty="0" err="1"/>
              <a:t>en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966143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972682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Additional slides -</a:t>
            </a:r>
            <a:r>
              <a:rPr lang="en-GB" b="1" baseline="0" dirty="0" smtClean="0"/>
              <a:t> NOT for session</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775843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Additional slides -</a:t>
            </a:r>
            <a:r>
              <a:rPr lang="en-GB" b="1" baseline="0" dirty="0" smtClean="0"/>
              <a:t> NOT for session</a:t>
            </a:r>
            <a:endParaRPr lang="en-GB" b="1" dirty="0" smtClean="0"/>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434767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Additional slides -</a:t>
            </a:r>
            <a:r>
              <a:rPr lang="en-GB" b="1" baseline="0" dirty="0" smtClean="0"/>
              <a:t> NOT for session</a:t>
            </a:r>
            <a:endParaRPr lang="en-GB" b="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1482896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Additional slides -</a:t>
            </a:r>
            <a:r>
              <a:rPr lang="en-GB" b="1" baseline="0" dirty="0" smtClean="0"/>
              <a:t> NOT for session</a:t>
            </a: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GCSE Frequency lists are on the NCELP portal for French, German,</a:t>
            </a:r>
            <a:r>
              <a:rPr lang="en-GB" b="1" baseline="0" dirty="0" smtClean="0"/>
              <a:t> Spanish</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123409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9576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KS2 curriculum on a slide</a:t>
            </a:r>
            <a:br>
              <a:rPr lang="en-GB" b="1" dirty="0" smtClean="0"/>
            </a:br>
            <a:r>
              <a:rPr lang="en-GB" b="0" dirty="0" smtClean="0"/>
              <a:t>How many of these</a:t>
            </a:r>
            <a:r>
              <a:rPr lang="en-GB" b="0" baseline="0" dirty="0" smtClean="0"/>
              <a:t> ‘outcomes’ could be achieved without knowing some vocabulary?</a:t>
            </a:r>
            <a:endParaRPr lang="en-GB" b="0" dirty="0"/>
          </a:p>
        </p:txBody>
      </p:sp>
      <p:sp>
        <p:nvSpPr>
          <p:cNvPr id="4" name="Slide Number Placeholder 3"/>
          <p:cNvSpPr>
            <a:spLocks noGrp="1"/>
          </p:cNvSpPr>
          <p:nvPr>
            <p:ph type="sldNum" sz="quarter" idx="10"/>
          </p:nvPr>
        </p:nvSpPr>
        <p:spPr/>
        <p:txBody>
          <a:bodyPr/>
          <a:lstStyle/>
          <a:p>
            <a:fld id="{A6FB9F6C-7D16-41FA-ADE9-21FE79F8EE5C}" type="slidenum">
              <a:rPr lang="en-GB" smtClean="0"/>
              <a:t>6</a:t>
            </a:fld>
            <a:endParaRPr lang="en-GB"/>
          </a:p>
        </p:txBody>
      </p:sp>
    </p:spTree>
    <p:extLst>
      <p:ext uri="{BB962C8B-B14F-4D97-AF65-F5344CB8AC3E}">
        <p14:creationId xmlns:p14="http://schemas.microsoft.com/office/powerpoint/2010/main" val="162778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smtClean="0"/>
              <a:t>This is a summary of the key questions from the new Ofsted framework.</a:t>
            </a:r>
            <a:endParaRPr lang="en-GB" b="1"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22995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What is the essential knowledge in your subject?</a:t>
            </a:r>
            <a:br>
              <a:rPr lang="en-GB" sz="1200" b="1" dirty="0" smtClean="0"/>
            </a:br>
            <a:r>
              <a:rPr lang="en-GB" sz="1200" b="1" dirty="0" smtClean="0"/>
              <a:t>Vocabulary</a:t>
            </a:r>
            <a:r>
              <a:rPr lang="en-GB" sz="1200" b="1" baseline="0" dirty="0" smtClean="0"/>
              <a:t> is part of the answer to this question!</a:t>
            </a:r>
            <a:endParaRPr lang="en-GB" sz="1200" b="1" dirty="0" smtClean="0"/>
          </a:p>
          <a:p>
            <a:endParaRPr lang="en-GB" dirty="0" smtClean="0"/>
          </a:p>
          <a:p>
            <a:r>
              <a:rPr lang="en-GB" dirty="0" smtClean="0"/>
              <a:t>Essential language knowledge for beginner language learners</a:t>
            </a:r>
            <a:br>
              <a:rPr lang="en-GB" dirty="0" smtClean="0"/>
            </a:br>
            <a:r>
              <a:rPr lang="en-GB" dirty="0" smtClean="0"/>
              <a:t>Three strands of phonics, vocabulary and grammar – metaphor</a:t>
            </a:r>
            <a:r>
              <a:rPr lang="en-GB" baseline="0" dirty="0" smtClean="0"/>
              <a:t> of a braid.</a:t>
            </a:r>
            <a:endParaRPr lang="en-GB" dirty="0" smtClean="0"/>
          </a:p>
          <a:p>
            <a:r>
              <a:rPr lang="en-GB" dirty="0" smtClean="0"/>
              <a:t>I</a:t>
            </a:r>
            <a:r>
              <a:rPr lang="en-GB" baseline="0" dirty="0" smtClean="0"/>
              <a:t> don’t think there’ll be much disagreement that these are the essential pillars of language knowledge.</a:t>
            </a:r>
          </a:p>
          <a:p>
            <a:endParaRPr lang="en-GB" dirty="0" smtClean="0"/>
          </a:p>
          <a:p>
            <a:r>
              <a:rPr lang="en-GB" dirty="0" smtClean="0"/>
              <a:t>Why the braid metaphor?</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knowledge stronger</a:t>
            </a:r>
            <a:r>
              <a:rPr lang="en-GB" b="0" i="0" baseline="0" dirty="0" smtClean="0">
                <a:solidFill>
                  <a:srgbClr val="201F1E"/>
                </a:solidFill>
                <a:effectLst/>
                <a:latin typeface="Segoe UI" panose="020B0502040204020203" pitchFamily="34" charset="0"/>
              </a:rPr>
              <a:t> because of the interconnections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unfinished, yet still clearly stronger than one strand by itself</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smtClean="0">
                <a:solidFill>
                  <a:srgbClr val="201F1E"/>
                </a:solidFill>
                <a:effectLst/>
                <a:latin typeface="Segoe UI" panose="020B0502040204020203" pitchFamily="34" charset="0"/>
              </a:rPr>
              <a:t>each strand affects the other - closely intertwined</a:t>
            </a:r>
            <a:endParaRPr lang="en-GB" b="0" i="0" baseline="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baseline="0" dirty="0" smtClean="0">
                <a:solidFill>
                  <a:srgbClr val="201F1E"/>
                </a:solidFill>
                <a:effectLst/>
                <a:latin typeface="Segoe UI" panose="020B0502040204020203" pitchFamily="34" charset="0"/>
              </a:rPr>
              <a:t>still prone to unravelling (i.e. memory degrading) if you are not careful to keep hold of the ends and keep drawing them together</a:t>
            </a:r>
            <a:endParaRPr lang="en-GB" b="0" i="0" dirty="0" smtClean="0">
              <a:solidFill>
                <a:srgbClr val="201F1E"/>
              </a:solidFill>
              <a:effectLst/>
              <a:latin typeface="Segoe UI" panose="020B0502040204020203" pitchFamily="34" charset="0"/>
            </a:endParaRP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you can add more strands as proficiency develops (pragmatic competence - register, genre, cohesion) </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and language (any one of our many languages, including our first) is really organic - growing and changing all the time</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like a hair</a:t>
            </a:r>
            <a:r>
              <a:rPr lang="en-GB" b="0" i="0" baseline="0" dirty="0" smtClean="0">
                <a:solidFill>
                  <a:srgbClr val="201F1E"/>
                </a:solidFill>
                <a:effectLst/>
                <a:latin typeface="Segoe UI" panose="020B0502040204020203" pitchFamily="34" charset="0"/>
              </a:rPr>
              <a:t> plait, this braid</a:t>
            </a:r>
            <a:r>
              <a:rPr lang="en-GB" b="0" i="0" dirty="0" smtClean="0">
                <a:solidFill>
                  <a:srgbClr val="201F1E"/>
                </a:solidFill>
                <a:effectLst/>
                <a:latin typeface="Segoe UI" panose="020B0502040204020203" pitchFamily="34" charset="0"/>
              </a:rPr>
              <a:t> can be restyled</a:t>
            </a:r>
          </a:p>
          <a:p>
            <a:pPr algn="l" fontAlgn="base">
              <a:buFont typeface="Arial" panose="020B0604020202020204" pitchFamily="34" charset="0"/>
              <a:buChar char="•"/>
            </a:pPr>
            <a:r>
              <a:rPr lang="en-GB" b="0" i="0" dirty="0" smtClean="0">
                <a:solidFill>
                  <a:srgbClr val="201F1E"/>
                </a:solidFill>
                <a:effectLst/>
                <a:latin typeface="Segoe UI" panose="020B0502040204020203" pitchFamily="34" charset="0"/>
              </a:rPr>
              <a:t> it an also be CUT - but the roots are still there ... some lovely evidence of a language learned in infancy still speeding up reactions to the words late in life, even though language was never heard in the interim</a:t>
            </a:r>
          </a:p>
          <a:p>
            <a:pPr algn="l" fontAlgn="base">
              <a:buFont typeface="Arial" panose="020B0604020202020204" pitchFamily="34" charset="0"/>
              <a:buChar char="•"/>
            </a:pPr>
            <a:r>
              <a:rPr lang="en-GB" sz="1200" b="0" i="0" kern="1200" dirty="0" smtClean="0">
                <a:solidFill>
                  <a:schemeClr val="tx1"/>
                </a:solidFill>
                <a:effectLst/>
                <a:latin typeface="+mn-lt"/>
                <a:ea typeface="+mn-ea"/>
                <a:cs typeface="+mn-cs"/>
              </a:rPr>
              <a:t> you can use a hair braid for all sorts of purposes - whip someone round the face or flick it to flirt</a:t>
            </a:r>
            <a:r>
              <a:rPr lang="en-GB" dirty="0" smtClean="0"/>
              <a:t/>
            </a:r>
            <a:br>
              <a:rPr lang="en-GB" dirty="0" smtClean="0"/>
            </a:br>
            <a:endParaRPr lang="en-GB" dirty="0" smtClean="0"/>
          </a:p>
          <a:p>
            <a:endParaRPr lang="en-GB" dirty="0" smtClean="0"/>
          </a:p>
          <a:p>
            <a:r>
              <a:rPr lang="en-GB" dirty="0" smtClean="0"/>
              <a:t>Braid image:</a:t>
            </a:r>
          </a:p>
          <a:p>
            <a:r>
              <a:rPr lang="en-GB" dirty="0" smtClean="0"/>
              <a:t>By Chris 73 / Wikimedia Commons, CC BY-SA 3.0, https://commons.wikimedia.org/w/index.php?curid=10484</a:t>
            </a:r>
          </a:p>
          <a:p>
            <a:pPr algn="l" fontAlgn="base">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04605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[3 mins max]</a:t>
            </a:r>
          </a:p>
          <a:p>
            <a:r>
              <a:rPr lang="en-GB" dirty="0"/>
              <a:t>Having</a:t>
            </a:r>
            <a:r>
              <a:rPr lang="en-GB" baseline="0" dirty="0"/>
              <a:t> warmed up by </a:t>
            </a:r>
            <a:r>
              <a:rPr lang="en-GB" baseline="0" dirty="0" smtClean="0"/>
              <a:t>establishing why vocabulary learning is important, </a:t>
            </a:r>
            <a:r>
              <a:rPr lang="en-GB" baseline="0" dirty="0"/>
              <a:t>can we suggest </a:t>
            </a:r>
            <a:r>
              <a:rPr lang="en-GB" baseline="0" dirty="0" smtClean="0"/>
              <a:t>the </a:t>
            </a:r>
            <a:r>
              <a:rPr lang="en-GB" baseline="0" dirty="0"/>
              <a:t>list of </a:t>
            </a:r>
            <a:r>
              <a:rPr lang="en-GB" baseline="0" dirty="0" smtClean="0"/>
              <a:t>questions about vocabulary learning that we will focus on in this session?</a:t>
            </a:r>
            <a:r>
              <a:rPr lang="en-GB" baseline="0" dirty="0"/>
              <a:t/>
            </a:r>
            <a:br>
              <a:rPr lang="en-GB" baseline="0" dirty="0"/>
            </a:br>
            <a:r>
              <a:rPr lang="en-GB" baseline="0" dirty="0"/>
              <a:t>The first one </a:t>
            </a:r>
            <a:r>
              <a:rPr lang="en-GB" baseline="0" dirty="0" smtClean="0"/>
              <a:t>is easy - we’ve just covered this!</a:t>
            </a:r>
            <a:r>
              <a:rPr lang="en-GB" baseline="0" dirty="0"/>
              <a:t/>
            </a:r>
            <a:br>
              <a:rPr lang="en-GB" baseline="0" dirty="0"/>
            </a:br>
            <a:r>
              <a:rPr lang="en-GB" baseline="0" dirty="0"/>
              <a:t>Some of the others might not be as </a:t>
            </a:r>
            <a:r>
              <a:rPr lang="en-GB" baseline="0" dirty="0" smtClean="0"/>
              <a:t>easy to deduce but </a:t>
            </a:r>
            <a:r>
              <a:rPr lang="en-GB" baseline="0" dirty="0"/>
              <a:t>let’s see how we do</a:t>
            </a:r>
            <a:r>
              <a:rPr lang="en-GB" baseline="0" dirty="0" smtClean="0"/>
              <a:t>… talk for a couple of minutes to the person next to you.</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54691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499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9519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4657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94555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9531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511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866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1372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3697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4629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4629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2476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97070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0706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1094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960874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795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5350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1720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3238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65739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4875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55078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99725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60478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3793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9727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30977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094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8628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7953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8697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605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80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6195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69484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245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3289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76398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9475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4498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0263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77008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963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895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603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6756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7274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0936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6178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82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709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9398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4326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491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0481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28163007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336" y="6176964"/>
            <a:ext cx="4749075" cy="644657"/>
          </a:xfrm>
          <a:prstGeom prst="rect">
            <a:avLst/>
          </a:prstGeom>
        </p:spPr>
      </p:pic>
    </p:spTree>
    <p:extLst>
      <p:ext uri="{BB962C8B-B14F-4D97-AF65-F5344CB8AC3E}">
        <p14:creationId xmlns:p14="http://schemas.microsoft.com/office/powerpoint/2010/main" val="25934786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897503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B844A-83D7-4DBC-99DE-7C7D7993802C}" type="datetimeFigureOut">
              <a:rPr lang="en-GB" smtClean="0">
                <a:solidFill>
                  <a:prstClr val="black">
                    <a:tint val="75000"/>
                  </a:prstClr>
                </a:solidFill>
              </a:rPr>
              <a:pPr/>
              <a:t>04/12/2019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E097-7765-4EDC-93F7-6412A771A0C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25741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resources.ncelp.org/concern/resources/t722h880z?locale=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resources.ncelp.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audio" Target="../media/audio1.wav"/><Relationship Id="rId3" Type="http://schemas.openxmlformats.org/officeDocument/2006/relationships/image" Target="../media/image18.png"/><Relationship Id="rId21" Type="http://schemas.openxmlformats.org/officeDocument/2006/relationships/audio" Target="../media/audio4.wav"/><Relationship Id="rId7" Type="http://schemas.openxmlformats.org/officeDocument/2006/relationships/image" Target="../media/image22.png"/><Relationship Id="rId12" Type="http://schemas.openxmlformats.org/officeDocument/2006/relationships/image" Target="../media/image14.png"/><Relationship Id="rId17" Type="http://schemas.openxmlformats.org/officeDocument/2006/relationships/image" Target="../media/image31.png"/><Relationship Id="rId25" Type="http://schemas.openxmlformats.org/officeDocument/2006/relationships/audio" Target="../media/audio8.wav"/><Relationship Id="rId2" Type="http://schemas.openxmlformats.org/officeDocument/2006/relationships/notesSlide" Target="../notesSlides/notesSlide23.xml"/><Relationship Id="rId16" Type="http://schemas.openxmlformats.org/officeDocument/2006/relationships/image" Target="../media/image30.png"/><Relationship Id="rId20" Type="http://schemas.openxmlformats.org/officeDocument/2006/relationships/audio" Target="../media/audio3.wav"/><Relationship Id="rId1" Type="http://schemas.openxmlformats.org/officeDocument/2006/relationships/slideLayout" Target="../slideLayouts/slideLayout39.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audio" Target="../media/audio7.wav"/><Relationship Id="rId5" Type="http://schemas.openxmlformats.org/officeDocument/2006/relationships/image" Target="../media/image20.png"/><Relationship Id="rId15" Type="http://schemas.openxmlformats.org/officeDocument/2006/relationships/image" Target="../media/image29.png"/><Relationship Id="rId23" Type="http://schemas.openxmlformats.org/officeDocument/2006/relationships/audio" Target="../media/audio6.wav"/><Relationship Id="rId10" Type="http://schemas.openxmlformats.org/officeDocument/2006/relationships/image" Target="../media/image25.png"/><Relationship Id="rId19" Type="http://schemas.openxmlformats.org/officeDocument/2006/relationships/audio" Target="../media/audio2.wav"/><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 Id="rId22" Type="http://schemas.openxmlformats.org/officeDocument/2006/relationships/audio" Target="../media/audio5.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10.png"/><Relationship Id="rId4" Type="http://schemas.openxmlformats.org/officeDocument/2006/relationships/hyperlink" Target="https://oasis-database.org/concern/summaries/h989r323x?locale=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mailto:ss2431@cam.ac.uk" TargetMode="External"/><Relationship Id="rId5" Type="http://schemas.openxmlformats.org/officeDocument/2006/relationships/image" Target="../media/image10.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hyperlink" Target="https://www.broxbourne.herts.sch.uk/" TargetMode="External"/><Relationship Id="rId3" Type="http://schemas.openxmlformats.org/officeDocument/2006/relationships/hyperlink" Target="https://www.dartfordgrammarschool.org.uk/" TargetMode="External"/><Relationship Id="rId7" Type="http://schemas.openxmlformats.org/officeDocument/2006/relationships/hyperlink" Target="https://www.stjamesexeter.co.uk/" TargetMode="Externa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wbgs.com/" TargetMode="External"/><Relationship Id="rId11" Type="http://schemas.openxmlformats.org/officeDocument/2006/relationships/hyperlink" Target="http://www.cardinalhume.com/" TargetMode="External"/><Relationship Id="rId5" Type="http://schemas.openxmlformats.org/officeDocument/2006/relationships/hyperlink" Target="http://www.presdales.herts.sch.uk/" TargetMode="External"/><Relationship Id="rId10" Type="http://schemas.openxmlformats.org/officeDocument/2006/relationships/hyperlink" Target="https://www.blatchingtonmill.org.uk/" TargetMode="External"/><Relationship Id="rId4" Type="http://schemas.openxmlformats.org/officeDocument/2006/relationships/hyperlink" Target="http://www.dixonska.com/" TargetMode="External"/><Relationship Id="rId9" Type="http://schemas.openxmlformats.org/officeDocument/2006/relationships/hyperlink" Target="https://www.archbishoptemple.lancs.sch.uk/"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8.gif"/></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hyperlink" Target="https://doi.org/10.1177/1362168808089921" TargetMode="External"/><Relationship Id="rId4" Type="http://schemas.openxmlformats.org/officeDocument/2006/relationships/hyperlink" Target="http://www.eurosla.org/monographs/EM02/Milton.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resources.ncelp.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2"/>
          <p:cNvSpPr>
            <a:spLocks noGrp="1"/>
          </p:cNvSpPr>
          <p:nvPr>
            <p:ph type="ctrTitle"/>
          </p:nvPr>
        </p:nvSpPr>
        <p:spPr>
          <a:xfrm>
            <a:off x="-2545" y="2703553"/>
            <a:ext cx="10363200" cy="829369"/>
          </a:xfrm>
        </p:spPr>
        <p:txBody>
          <a:bodyPr/>
          <a:lstStyle/>
          <a:p>
            <a:pPr algn="l"/>
            <a:r>
              <a:rPr lang="en-GB" sz="4800" b="1" dirty="0">
                <a:solidFill>
                  <a:prstClr val="white"/>
                </a:solidFill>
                <a:ea typeface="+mn-ea"/>
                <a:cs typeface="+mn-cs"/>
              </a:rPr>
              <a:t>Vocabulary: </a:t>
            </a:r>
            <a:r>
              <a:rPr lang="en-GB" sz="3600" i="1" dirty="0">
                <a:solidFill>
                  <a:prstClr val="white"/>
                </a:solidFill>
                <a:ea typeface="+mn-ea"/>
                <a:cs typeface="+mn-cs"/>
              </a:rPr>
              <a:t>what’s in a word?</a:t>
            </a:r>
            <a:endParaRPr lang="en-GB" dirty="0"/>
          </a:p>
        </p:txBody>
      </p:sp>
      <p:sp>
        <p:nvSpPr>
          <p:cNvPr id="6" name="Subtitle 5"/>
          <p:cNvSpPr>
            <a:spLocks noGrp="1"/>
          </p:cNvSpPr>
          <p:nvPr>
            <p:ph type="subTitle" idx="1"/>
          </p:nvPr>
        </p:nvSpPr>
        <p:spPr>
          <a:xfrm>
            <a:off x="12966" y="4149735"/>
            <a:ext cx="9144000" cy="1655762"/>
          </a:xfrm>
        </p:spPr>
        <p:txBody>
          <a:bodyPr/>
          <a:lstStyle/>
          <a:p>
            <a:pPr lvl="0" algn="l">
              <a:lnSpc>
                <a:spcPct val="100000"/>
              </a:lnSpc>
              <a:spcBef>
                <a:spcPts val="0"/>
              </a:spcBef>
            </a:pPr>
            <a:r>
              <a:rPr lang="en-GB" sz="2800" dirty="0">
                <a:solidFill>
                  <a:prstClr val="white"/>
                </a:solidFill>
              </a:rPr>
              <a:t>Northern Primary Languages Show</a:t>
            </a:r>
          </a:p>
          <a:p>
            <a:pPr lvl="0" algn="l">
              <a:lnSpc>
                <a:spcPct val="100000"/>
              </a:lnSpc>
              <a:spcBef>
                <a:spcPts val="0"/>
              </a:spcBef>
            </a:pPr>
            <a:r>
              <a:rPr lang="en-GB" sz="2800" dirty="0">
                <a:solidFill>
                  <a:prstClr val="white"/>
                </a:solidFill>
              </a:rPr>
              <a:t>Saturday 30 November 2019</a:t>
            </a:r>
            <a:endParaRPr lang="en-GB" sz="2800" i="1" dirty="0">
              <a:solidFill>
                <a:prstClr val="white"/>
              </a:solidFill>
            </a:endParaRPr>
          </a:p>
          <a:p>
            <a:pPr algn="l"/>
            <a:endParaRPr lang="en-GB" dirty="0"/>
          </a:p>
        </p:txBody>
      </p:sp>
      <p:sp>
        <p:nvSpPr>
          <p:cNvPr id="11" name="Rectangle 10"/>
          <p:cNvSpPr/>
          <p:nvPr/>
        </p:nvSpPr>
        <p:spPr>
          <a:xfrm>
            <a:off x="6039555" y="5226782"/>
            <a:ext cx="6096000" cy="923330"/>
          </a:xfrm>
          <a:prstGeom prst="rect">
            <a:avLst/>
          </a:prstGeom>
        </p:spPr>
        <p:txBody>
          <a:bodyPr>
            <a:spAutoFit/>
          </a:bodyPr>
          <a:lstStyle/>
          <a:p>
            <a:pPr marL="109728" algn="ctr"/>
            <a:r>
              <a:rPr lang="en-GB" i="1" dirty="0">
                <a:solidFill>
                  <a:schemeClr val="accent5">
                    <a:lumMod val="50000"/>
                  </a:schemeClr>
                </a:solidFill>
                <a:latin typeface="Century Gothic" panose="020B0502020202020204" pitchFamily="34" charset="0"/>
              </a:rPr>
              <a:t>Without grammar very little can be conveyed, </a:t>
            </a:r>
          </a:p>
          <a:p>
            <a:pPr marL="109728" algn="ctr"/>
            <a:r>
              <a:rPr lang="en-GB" i="1" dirty="0">
                <a:solidFill>
                  <a:schemeClr val="accent5">
                    <a:lumMod val="50000"/>
                  </a:schemeClr>
                </a:solidFill>
                <a:latin typeface="Century Gothic" panose="020B0502020202020204" pitchFamily="34" charset="0"/>
              </a:rPr>
              <a:t>without vocabulary nothing can be conveyed.</a:t>
            </a:r>
          </a:p>
          <a:p>
            <a:pPr marL="109728" algn="r"/>
            <a:r>
              <a:rPr lang="en-GB" dirty="0">
                <a:solidFill>
                  <a:schemeClr val="accent5">
                    <a:lumMod val="50000"/>
                  </a:schemeClr>
                </a:solidFill>
                <a:latin typeface="Century Gothic" panose="020B0502020202020204" pitchFamily="34" charset="0"/>
              </a:rPr>
              <a:t>David Wilkins </a:t>
            </a:r>
          </a:p>
        </p:txBody>
      </p:sp>
      <p:sp>
        <p:nvSpPr>
          <p:cNvPr id="2" name="TextBox 1"/>
          <p:cNvSpPr txBox="1"/>
          <p:nvPr/>
        </p:nvSpPr>
        <p:spPr>
          <a:xfrm>
            <a:off x="0" y="6458444"/>
            <a:ext cx="4594577" cy="400110"/>
          </a:xfrm>
          <a:prstGeom prst="rect">
            <a:avLst/>
          </a:prstGeom>
          <a:noFill/>
        </p:spPr>
        <p:txBody>
          <a:bodyPr wrap="square" rtlCol="0">
            <a:spAutoFit/>
          </a:bodyPr>
          <a:lstStyle/>
          <a:p>
            <a:r>
              <a:rPr lang="en-GB" sz="2000" dirty="0" smtClean="0">
                <a:solidFill>
                  <a:schemeClr val="bg1"/>
                </a:solidFill>
                <a:latin typeface="Century Gothic" panose="020B0502020202020204" pitchFamily="34" charset="0"/>
              </a:rPr>
              <a:t>Rachel Hawkes</a:t>
            </a:r>
            <a:endParaRPr lang="en-GB" sz="2000"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59692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smtClean="0"/>
              <a:t>How many words do learners need to know?</a:t>
            </a:r>
            <a:endParaRPr lang="en-GB" b="1" dirty="0"/>
          </a:p>
        </p:txBody>
      </p:sp>
    </p:spTree>
    <p:extLst>
      <p:ext uri="{BB962C8B-B14F-4D97-AF65-F5344CB8AC3E}">
        <p14:creationId xmlns:p14="http://schemas.microsoft.com/office/powerpoint/2010/main" val="328461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32079" y="1228397"/>
            <a:ext cx="11364686" cy="3970318"/>
          </a:xfrm>
          <a:prstGeom prst="rect">
            <a:avLst/>
          </a:prstGeom>
        </p:spPr>
        <p:txBody>
          <a:bodyPr wrap="square">
            <a:spAutoFit/>
          </a:bodyPr>
          <a:lstStyle/>
          <a:p>
            <a:r>
              <a:rPr lang="en-GB" sz="2800" dirty="0">
                <a:solidFill>
                  <a:srgbClr val="4472C4">
                    <a:lumMod val="50000"/>
                  </a:srgbClr>
                </a:solidFill>
                <a:latin typeface="Century Gothic" panose="020B0502020202020204" pitchFamily="34" charset="0"/>
              </a:rPr>
              <a:t>'According to standard frequency lists, the first 1000 words make up approximately 75% word tokens of a text, and the first 2000 approximately 85% (Meara 1995, 33). </a:t>
            </a:r>
            <a:r>
              <a:rPr lang="en-GB" sz="2800" b="1" dirty="0">
                <a:solidFill>
                  <a:srgbClr val="4472C4">
                    <a:lumMod val="50000"/>
                  </a:srgbClr>
                </a:solidFill>
                <a:latin typeface="Century Gothic" panose="020B0502020202020204" pitchFamily="34" charset="0"/>
              </a:rPr>
              <a:t>The Common European Framework of References for Language Learning and Teaching (CEFR) suggests a vocabulary of 500 words for its first level, A1 (‘Breakthrough’), </a:t>
            </a:r>
            <a:r>
              <a:rPr lang="en-GB" sz="2800" dirty="0">
                <a:solidFill>
                  <a:srgbClr val="4472C4">
                    <a:lumMod val="50000"/>
                  </a:srgbClr>
                </a:solidFill>
                <a:latin typeface="Century Gothic" panose="020B0502020202020204" pitchFamily="34" charset="0"/>
              </a:rPr>
              <a:t>1200 words for its second level, A2 (‘</a:t>
            </a:r>
            <a:r>
              <a:rPr lang="en-GB" sz="2800" dirty="0" err="1">
                <a:solidFill>
                  <a:srgbClr val="4472C4">
                    <a:lumMod val="50000"/>
                  </a:srgbClr>
                </a:solidFill>
                <a:latin typeface="Century Gothic" panose="020B0502020202020204" pitchFamily="34" charset="0"/>
              </a:rPr>
              <a:t>Waystage</a:t>
            </a:r>
            <a:r>
              <a:rPr lang="en-GB" sz="2800" dirty="0">
                <a:solidFill>
                  <a:srgbClr val="4472C4">
                    <a:lumMod val="50000"/>
                  </a:srgbClr>
                </a:solidFill>
                <a:latin typeface="Century Gothic" panose="020B0502020202020204" pitchFamily="34" charset="0"/>
              </a:rPr>
              <a:t>’), and 2000 words for its third level, B1 (‘Threshold’) (Council of Europe 2001).’ </a:t>
            </a:r>
            <a:br>
              <a:rPr lang="en-GB" sz="2800" dirty="0">
                <a:solidFill>
                  <a:srgbClr val="4472C4">
                    <a:lumMod val="50000"/>
                  </a:srgbClr>
                </a:solidFill>
                <a:latin typeface="Century Gothic" panose="020B0502020202020204" pitchFamily="34" charset="0"/>
              </a:rPr>
            </a:br>
            <a:endParaRPr lang="en-GB" sz="2800" dirty="0">
              <a:solidFill>
                <a:srgbClr val="4472C4">
                  <a:lumMod val="50000"/>
                </a:srgbClr>
              </a:solidFill>
              <a:latin typeface="Century Gothic" panose="020B0502020202020204" pitchFamily="34" charset="0"/>
            </a:endParaRPr>
          </a:p>
        </p:txBody>
      </p:sp>
      <p:sp>
        <p:nvSpPr>
          <p:cNvPr id="4" name="Title 3"/>
          <p:cNvSpPr>
            <a:spLocks noGrp="1"/>
          </p:cNvSpPr>
          <p:nvPr>
            <p:ph type="title"/>
          </p:nvPr>
        </p:nvSpPr>
        <p:spPr>
          <a:xfrm>
            <a:off x="8874170" y="4997913"/>
            <a:ext cx="3098369" cy="863270"/>
          </a:xfrm>
        </p:spPr>
        <p:txBody>
          <a:bodyPr/>
          <a:lstStyle/>
          <a:p>
            <a:pPr lvl="0">
              <a:lnSpc>
                <a:spcPct val="100000"/>
              </a:lnSpc>
              <a:spcBef>
                <a:spcPts val="0"/>
              </a:spcBef>
            </a:pPr>
            <a:r>
              <a:rPr lang="en-GB" sz="2400" dirty="0">
                <a:solidFill>
                  <a:srgbClr val="4472C4">
                    <a:lumMod val="50000"/>
                  </a:srgbClr>
                </a:solidFill>
                <a:ea typeface="+mn-ea"/>
                <a:cs typeface="+mn-cs"/>
              </a:rPr>
              <a:t>(</a:t>
            </a:r>
            <a:r>
              <a:rPr lang="en-GB" sz="2400" dirty="0" err="1">
                <a:solidFill>
                  <a:srgbClr val="4472C4">
                    <a:lumMod val="50000"/>
                  </a:srgbClr>
                </a:solidFill>
                <a:ea typeface="+mn-ea"/>
                <a:cs typeface="+mn-cs"/>
              </a:rPr>
              <a:t>Häcker</a:t>
            </a:r>
            <a:r>
              <a:rPr lang="en-GB" sz="2400" dirty="0">
                <a:solidFill>
                  <a:srgbClr val="4472C4">
                    <a:lumMod val="50000"/>
                  </a:srgbClr>
                </a:solidFill>
                <a:ea typeface="+mn-ea"/>
                <a:cs typeface="+mn-cs"/>
              </a:rPr>
              <a:t>, 2008:215)</a:t>
            </a:r>
            <a:endParaRPr lang="en-GB" sz="2400" dirty="0">
              <a:solidFill>
                <a:srgbClr val="4472C4">
                  <a:lumMod val="50000"/>
                </a:srgbClr>
              </a:solidFill>
              <a:ea typeface="+mn-ea"/>
              <a:cs typeface="+mn-cs"/>
            </a:endParaRPr>
          </a:p>
        </p:txBody>
      </p:sp>
    </p:spTree>
    <p:extLst>
      <p:ext uri="{BB962C8B-B14F-4D97-AF65-F5344CB8AC3E}">
        <p14:creationId xmlns:p14="http://schemas.microsoft.com/office/powerpoint/2010/main" val="186524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101" y="190467"/>
            <a:ext cx="10515600" cy="1325563"/>
          </a:xfrm>
        </p:spPr>
        <p:txBody>
          <a:bodyPr/>
          <a:lstStyle/>
          <a:p>
            <a:pPr lvl="0">
              <a:lnSpc>
                <a:spcPct val="100000"/>
              </a:lnSpc>
              <a:spcBef>
                <a:spcPts val="0"/>
              </a:spcBef>
            </a:pPr>
            <a:r>
              <a:rPr lang="en-GB" sz="3600" b="1" dirty="0">
                <a:solidFill>
                  <a:srgbClr val="4472C4">
                    <a:lumMod val="50000"/>
                  </a:srgbClr>
                </a:solidFill>
                <a:ea typeface="+mn-ea"/>
                <a:cs typeface="+mn-cs"/>
              </a:rPr>
              <a:t>Rates of learning </a:t>
            </a:r>
            <a:br>
              <a:rPr lang="en-GB" sz="3600" b="1" dirty="0">
                <a:solidFill>
                  <a:srgbClr val="4472C4">
                    <a:lumMod val="50000"/>
                  </a:srgbClr>
                </a:solidFill>
                <a:ea typeface="+mn-ea"/>
                <a:cs typeface="+mn-cs"/>
              </a:rPr>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867818653"/>
              </p:ext>
            </p:extLst>
          </p:nvPr>
        </p:nvGraphicFramePr>
        <p:xfrm>
          <a:off x="407401" y="1071359"/>
          <a:ext cx="11304174" cy="3263745"/>
        </p:xfrm>
        <a:graphic>
          <a:graphicData uri="http://schemas.openxmlformats.org/drawingml/2006/table">
            <a:tbl>
              <a:tblPr firstRow="1" bandRow="1">
                <a:tableStyleId>{5940675A-B579-460E-94D1-54222C63F5DA}</a:tableStyleId>
              </a:tblPr>
              <a:tblGrid>
                <a:gridCol w="3768058">
                  <a:extLst>
                    <a:ext uri="{9D8B030D-6E8A-4147-A177-3AD203B41FA5}">
                      <a16:colId xmlns:a16="http://schemas.microsoft.com/office/drawing/2014/main" val="20000"/>
                    </a:ext>
                  </a:extLst>
                </a:gridCol>
                <a:gridCol w="3768058">
                  <a:extLst>
                    <a:ext uri="{9D8B030D-6E8A-4147-A177-3AD203B41FA5}">
                      <a16:colId xmlns:a16="http://schemas.microsoft.com/office/drawing/2014/main" val="20001"/>
                    </a:ext>
                  </a:extLst>
                </a:gridCol>
                <a:gridCol w="3768058">
                  <a:extLst>
                    <a:ext uri="{9D8B030D-6E8A-4147-A177-3AD203B41FA5}">
                      <a16:colId xmlns:a16="http://schemas.microsoft.com/office/drawing/2014/main" val="20002"/>
                    </a:ext>
                  </a:extLst>
                </a:gridCol>
              </a:tblGrid>
              <a:tr h="1160625">
                <a:tc>
                  <a:txBody>
                    <a:bodyPr/>
                    <a:lstStyle/>
                    <a:p>
                      <a:pPr algn="ctr"/>
                      <a:r>
                        <a:rPr lang="en-GB" sz="2400" dirty="0" smtClean="0">
                          <a:solidFill>
                            <a:schemeClr val="accent5">
                              <a:lumMod val="50000"/>
                            </a:schemeClr>
                          </a:solidFill>
                          <a:latin typeface="Century Gothic" panose="020B0502020202020204" pitchFamily="34" charset="0"/>
                        </a:rPr>
                        <a:t>Number of words learnt per week</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Number of teaching weeks per year</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Vocabulary size after four years of KS2</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44792">
                <a:tc>
                  <a:txBody>
                    <a:bodyPr/>
                    <a:lstStyle/>
                    <a:p>
                      <a:pPr algn="ctr"/>
                      <a:r>
                        <a:rPr lang="en-GB" sz="4000" b="1" dirty="0" smtClean="0">
                          <a:solidFill>
                            <a:schemeClr val="accent5">
                              <a:lumMod val="50000"/>
                            </a:schemeClr>
                          </a:solidFill>
                          <a:latin typeface="Century Gothic" panose="020B0502020202020204" pitchFamily="34" charset="0"/>
                        </a:rPr>
                        <a:t>5</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38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760</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644792">
                <a:tc>
                  <a:txBody>
                    <a:bodyPr/>
                    <a:lstStyle/>
                    <a:p>
                      <a:pPr algn="ctr"/>
                      <a:r>
                        <a:rPr lang="en-GB" sz="4000" b="1" dirty="0" smtClean="0">
                          <a:solidFill>
                            <a:schemeClr val="accent5">
                              <a:lumMod val="50000"/>
                            </a:schemeClr>
                          </a:solidFill>
                          <a:latin typeface="Century Gothic" panose="020B0502020202020204" pitchFamily="34" charset="0"/>
                        </a:rPr>
                        <a:t>4</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38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608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644792">
                <a:tc>
                  <a:txBody>
                    <a:bodyPr/>
                    <a:lstStyle/>
                    <a:p>
                      <a:pPr algn="ctr"/>
                      <a:r>
                        <a:rPr lang="en-GB" sz="4000" b="1" dirty="0" smtClean="0">
                          <a:solidFill>
                            <a:schemeClr val="accent5">
                              <a:lumMod val="50000"/>
                            </a:schemeClr>
                          </a:solidFill>
                          <a:latin typeface="Century Gothic" panose="020B0502020202020204" pitchFamily="34" charset="0"/>
                        </a:rPr>
                        <a:t>3</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38</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000" b="1" dirty="0" smtClean="0">
                          <a:solidFill>
                            <a:schemeClr val="accent5">
                              <a:lumMod val="50000"/>
                            </a:schemeClr>
                          </a:solidFill>
                          <a:latin typeface="Century Gothic" panose="020B0502020202020204" pitchFamily="34" charset="0"/>
                        </a:rPr>
                        <a:t>456</a:t>
                      </a:r>
                      <a:endParaRPr lang="en-GB" sz="40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Rectangle 6"/>
          <p:cNvSpPr/>
          <p:nvPr/>
        </p:nvSpPr>
        <p:spPr>
          <a:xfrm>
            <a:off x="407401" y="4641390"/>
            <a:ext cx="11304174" cy="1200329"/>
          </a:xfrm>
          <a:prstGeom prst="rect">
            <a:avLst/>
          </a:prstGeom>
        </p:spPr>
        <p:txBody>
          <a:bodyPr wrap="square">
            <a:spAutoFit/>
          </a:bodyPr>
          <a:lstStyle/>
          <a:p>
            <a:pPr lvl="0">
              <a:defRPr/>
            </a:pPr>
            <a:r>
              <a:rPr lang="en-GB" sz="2400" dirty="0">
                <a:solidFill>
                  <a:schemeClr val="accent5">
                    <a:lumMod val="50000"/>
                  </a:schemeClr>
                </a:solidFill>
                <a:latin typeface="Century Gothic" panose="020B0502020202020204" pitchFamily="34" charset="0"/>
              </a:rPr>
              <a:t>The Milton (2006) study suggests learners learn on average 170 words per year up to GCSE (a little over 2 new words per lesson), and 530 words in two years to A </a:t>
            </a:r>
            <a:r>
              <a:rPr lang="en-GB" sz="2400" dirty="0" smtClean="0">
                <a:solidFill>
                  <a:schemeClr val="accent5">
                    <a:lumMod val="50000"/>
                  </a:schemeClr>
                </a:solidFill>
                <a:latin typeface="Century Gothic" panose="020B0502020202020204" pitchFamily="34" charset="0"/>
              </a:rPr>
              <a:t>level (7 words per lesson).</a:t>
            </a:r>
            <a:endParaRPr lang="en-GB" sz="2400" dirty="0">
              <a:solidFill>
                <a:schemeClr val="accent5">
                  <a:lumMod val="50000"/>
                </a:schemeClr>
              </a:solidFill>
              <a:latin typeface="Century Gothic" panose="020B0502020202020204" pitchFamily="34" charset="0"/>
            </a:endParaRPr>
          </a:p>
        </p:txBody>
      </p:sp>
      <p:sp>
        <p:nvSpPr>
          <p:cNvPr id="2" name="TextBox 1"/>
          <p:cNvSpPr txBox="1"/>
          <p:nvPr/>
        </p:nvSpPr>
        <p:spPr>
          <a:xfrm>
            <a:off x="8252749" y="10976"/>
            <a:ext cx="3854371" cy="523220"/>
          </a:xfrm>
          <a:prstGeom prst="rect">
            <a:avLst/>
          </a:prstGeom>
          <a:noFill/>
        </p:spPr>
        <p:txBody>
          <a:bodyPr wrap="square" rtlCol="0">
            <a:spAutoFit/>
          </a:bodyPr>
          <a:lstStyle/>
          <a:p>
            <a:pPr algn="r"/>
            <a:r>
              <a:rPr lang="en-GB" sz="2800" b="1" dirty="0" smtClean="0">
                <a:solidFill>
                  <a:schemeClr val="accent5">
                    <a:lumMod val="50000"/>
                  </a:schemeClr>
                </a:solidFill>
                <a:latin typeface="Century Gothic" panose="020B0502020202020204" pitchFamily="34" charset="0"/>
              </a:rPr>
              <a:t>CEFR A1 = 500 words</a:t>
            </a:r>
            <a:endParaRPr lang="en-GB" sz="2800" b="1" dirty="0">
              <a:solidFill>
                <a:schemeClr val="accent5">
                  <a:lumMod val="50000"/>
                </a:schemeClr>
              </a:solidFill>
              <a:latin typeface="Century Gothic" panose="020B0502020202020204" pitchFamily="34" charset="0"/>
            </a:endParaRPr>
          </a:p>
        </p:txBody>
      </p:sp>
      <p:sp>
        <p:nvSpPr>
          <p:cNvPr id="8" name="Rounded Rectangle 7"/>
          <p:cNvSpPr/>
          <p:nvPr/>
        </p:nvSpPr>
        <p:spPr>
          <a:xfrm>
            <a:off x="2025748" y="2307102"/>
            <a:ext cx="590843"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9211994" y="2307102"/>
            <a:ext cx="1268437"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025747" y="3067885"/>
            <a:ext cx="590843"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9211994" y="3070119"/>
            <a:ext cx="1268437"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2025747" y="3781347"/>
            <a:ext cx="590843"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9211994" y="3728593"/>
            <a:ext cx="1268437" cy="5064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04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Which words should learners know?</a:t>
            </a:r>
            <a:endParaRPr lang="en-GB" b="1" dirty="0"/>
          </a:p>
        </p:txBody>
      </p:sp>
    </p:spTree>
    <p:extLst>
      <p:ext uri="{BB962C8B-B14F-4D97-AF65-F5344CB8AC3E}">
        <p14:creationId xmlns:p14="http://schemas.microsoft.com/office/powerpoint/2010/main" val="4089917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smtClean="0">
                <a:solidFill>
                  <a:schemeClr val="bg1"/>
                </a:solidFill>
              </a:rPr>
              <a:t>Which words?</a:t>
            </a:r>
            <a:endParaRPr lang="en-GB" sz="3600" b="1" dirty="0">
              <a:solidFill>
                <a:schemeClr val="bg1"/>
              </a:solidFill>
            </a:endParaRPr>
          </a:p>
        </p:txBody>
      </p:sp>
      <p:sp>
        <p:nvSpPr>
          <p:cNvPr id="5" name="Content Placeholder 4"/>
          <p:cNvSpPr>
            <a:spLocks noGrp="1"/>
          </p:cNvSpPr>
          <p:nvPr>
            <p:ph idx="1"/>
          </p:nvPr>
        </p:nvSpPr>
        <p:spPr>
          <a:xfrm>
            <a:off x="754117" y="1966698"/>
            <a:ext cx="10515600" cy="2500200"/>
          </a:xfrm>
        </p:spPr>
        <p:txBody>
          <a:bodyPr>
            <a:normAutofit/>
          </a:bodyPr>
          <a:lstStyle/>
          <a:p>
            <a:pPr marL="0" indent="0">
              <a:buNone/>
            </a:pPr>
            <a:r>
              <a:rPr lang="en-GB" dirty="0">
                <a:solidFill>
                  <a:schemeClr val="accent1">
                    <a:lumMod val="50000"/>
                  </a:schemeClr>
                </a:solidFill>
              </a:rPr>
              <a:t>Vocabulary to be taught should be </a:t>
            </a:r>
            <a:r>
              <a:rPr lang="en-GB" b="1" dirty="0">
                <a:solidFill>
                  <a:schemeClr val="accent1">
                    <a:lumMod val="50000"/>
                  </a:schemeClr>
                </a:solidFill>
              </a:rPr>
              <a:t>informed by frequency of occurrence</a:t>
            </a:r>
            <a:r>
              <a:rPr lang="en-GB" dirty="0">
                <a:solidFill>
                  <a:schemeClr val="accent1">
                    <a:lumMod val="50000"/>
                  </a:schemeClr>
                </a:solidFill>
              </a:rPr>
              <a:t> in the language, and </a:t>
            </a:r>
            <a:r>
              <a:rPr lang="en-GB" b="1" dirty="0">
                <a:solidFill>
                  <a:schemeClr val="accent1">
                    <a:lumMod val="50000"/>
                  </a:schemeClr>
                </a:solidFill>
              </a:rPr>
              <a:t>special attention </a:t>
            </a:r>
            <a:r>
              <a:rPr lang="en-GB" dirty="0">
                <a:solidFill>
                  <a:schemeClr val="accent1">
                    <a:lumMod val="50000"/>
                  </a:schemeClr>
                </a:solidFill>
              </a:rPr>
              <a:t>should be paid </a:t>
            </a:r>
            <a:r>
              <a:rPr lang="en-GB" b="1" dirty="0">
                <a:solidFill>
                  <a:schemeClr val="accent1">
                    <a:lumMod val="50000"/>
                  </a:schemeClr>
                </a:solidFill>
              </a:rPr>
              <a:t>to common verbs</a:t>
            </a:r>
            <a:r>
              <a:rPr lang="en-GB" dirty="0">
                <a:solidFill>
                  <a:schemeClr val="accent1">
                    <a:lumMod val="50000"/>
                  </a:schemeClr>
                </a:solidFill>
              </a:rPr>
              <a:t> in the early stages... A consequence of not attending to frequency of occurrence in vocabulary choice is pupils realising that they cannot say or understand basic things in the language. </a:t>
            </a:r>
          </a:p>
          <a:p>
            <a:pPr marL="0" indent="0">
              <a:buNone/>
            </a:pPr>
            <a:endParaRPr lang="en-GB" dirty="0"/>
          </a:p>
        </p:txBody>
      </p:sp>
      <p:sp>
        <p:nvSpPr>
          <p:cNvPr id="6" name="Rectangle 5"/>
          <p:cNvSpPr/>
          <p:nvPr/>
        </p:nvSpPr>
        <p:spPr>
          <a:xfrm>
            <a:off x="2126734" y="4376280"/>
            <a:ext cx="10183367" cy="584775"/>
          </a:xfrm>
          <a:prstGeom prst="rect">
            <a:avLst/>
          </a:prstGeom>
        </p:spPr>
        <p:txBody>
          <a:bodyPr wrap="square">
            <a:spAutoFit/>
          </a:bodyPr>
          <a:lstStyle/>
          <a:p>
            <a:r>
              <a:rPr lang="en-GB" sz="1600" dirty="0">
                <a:solidFill>
                  <a:srgbClr val="5B9BD5">
                    <a:lumMod val="50000"/>
                  </a:srgbClr>
                </a:solidFill>
                <a:latin typeface="Century Gothic" panose="020B0502020202020204" pitchFamily="34" charset="0"/>
              </a:rPr>
              <a:t>Anon. 2016. </a:t>
            </a:r>
            <a:r>
              <a:rPr lang="en-GB" sz="1600" i="1" dirty="0">
                <a:solidFill>
                  <a:srgbClr val="5B9BD5">
                    <a:lumMod val="50000"/>
                  </a:srgbClr>
                </a:solidFill>
                <a:latin typeface="Century Gothic" panose="020B0502020202020204" pitchFamily="34" charset="0"/>
              </a:rPr>
              <a:t>Modern Foreign Languages Pedagogy Review. A review of modern foreign languages teaching practice in key stage 3 and key stage 4. (Chair: Ian </a:t>
            </a:r>
            <a:r>
              <a:rPr lang="en-GB" sz="1600" i="1" dirty="0" err="1">
                <a:solidFill>
                  <a:srgbClr val="5B9BD5">
                    <a:lumMod val="50000"/>
                  </a:srgbClr>
                </a:solidFill>
                <a:latin typeface="Century Gothic" panose="020B0502020202020204" pitchFamily="34" charset="0"/>
              </a:rPr>
              <a:t>Bauckham</a:t>
            </a:r>
            <a:r>
              <a:rPr lang="en-GB" sz="1600" i="1" dirty="0">
                <a:solidFill>
                  <a:srgbClr val="5B9BD5">
                    <a:lumMod val="50000"/>
                  </a:srgbClr>
                </a:solidFill>
                <a:latin typeface="Century Gothic" panose="020B0502020202020204" pitchFamily="34" charset="0"/>
              </a:rPr>
              <a:t>)</a:t>
            </a:r>
            <a:r>
              <a:rPr lang="en-GB" sz="1600" dirty="0">
                <a:solidFill>
                  <a:srgbClr val="5B9BD5">
                    <a:lumMod val="50000"/>
                  </a:srgbClr>
                </a:solidFill>
                <a:latin typeface="Century Gothic" panose="020B0502020202020204" pitchFamily="34" charset="0"/>
              </a:rPr>
              <a:t>. Teaching Schools Council.</a:t>
            </a:r>
            <a:endParaRPr lang="en-GB" sz="1400" dirty="0">
              <a:solidFill>
                <a:srgbClr val="5B9BD5">
                  <a:lumMod val="50000"/>
                </a:srgbClr>
              </a:solidFill>
              <a:latin typeface="Century Gothic" panose="020B0502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Emma Marsden</a:t>
            </a:r>
          </a:p>
        </p:txBody>
      </p:sp>
      <p:sp>
        <p:nvSpPr>
          <p:cNvPr id="2" name="Rectangle 1"/>
          <p:cNvSpPr/>
          <p:nvPr/>
        </p:nvSpPr>
        <p:spPr>
          <a:xfrm>
            <a:off x="201628" y="5908966"/>
            <a:ext cx="8756927" cy="369332"/>
          </a:xfrm>
          <a:prstGeom prst="rect">
            <a:avLst/>
          </a:prstGeom>
        </p:spPr>
        <p:txBody>
          <a:bodyPr wrap="square">
            <a:spAutoFit/>
          </a:bodyPr>
          <a:lstStyle/>
          <a:p>
            <a:r>
              <a:rPr lang="en-GB" dirty="0" smtClean="0">
                <a:latin typeface="Century Gothic" panose="020B0502020202020204" pitchFamily="34" charset="0"/>
                <a:hlinkClick r:id="rId4"/>
              </a:rPr>
              <a:t>https://resources.ncelp.org/concern/resources/t722h880z?locale=en</a:t>
            </a:r>
            <a:endParaRPr lang="en-GB" dirty="0">
              <a:latin typeface="Century Gothic" panose="020B0502020202020204" pitchFamily="34" charset="0"/>
            </a:endParaRPr>
          </a:p>
        </p:txBody>
      </p:sp>
      <p:sp>
        <p:nvSpPr>
          <p:cNvPr id="3" name="Rectangle 2"/>
          <p:cNvSpPr/>
          <p:nvPr/>
        </p:nvSpPr>
        <p:spPr>
          <a:xfrm>
            <a:off x="203216" y="5536557"/>
            <a:ext cx="5396029" cy="461665"/>
          </a:xfrm>
          <a:prstGeom prst="rect">
            <a:avLst/>
          </a:prstGeom>
        </p:spPr>
        <p:txBody>
          <a:bodyPr wrap="none">
            <a:spAutoFit/>
          </a:bodyPr>
          <a:lstStyle/>
          <a:p>
            <a:r>
              <a:rPr lang="en-GB" sz="2400" b="1" dirty="0" smtClean="0">
                <a:solidFill>
                  <a:srgbClr val="5B9BD5">
                    <a:lumMod val="50000"/>
                  </a:srgbClr>
                </a:solidFill>
                <a:latin typeface="Century Gothic" panose="020B0502020202020204" pitchFamily="34" charset="0"/>
              </a:rPr>
              <a:t>Vocabulary lists, rationale and uses</a:t>
            </a:r>
            <a:endParaRPr lang="en-GB" sz="1600" b="1" dirty="0"/>
          </a:p>
        </p:txBody>
      </p:sp>
    </p:spTree>
    <p:extLst>
      <p:ext uri="{BB962C8B-B14F-4D97-AF65-F5344CB8AC3E}">
        <p14:creationId xmlns:p14="http://schemas.microsoft.com/office/powerpoint/2010/main" val="521332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5" name="Title 3"/>
          <p:cNvSpPr>
            <a:spLocks noGrp="1"/>
          </p:cNvSpPr>
          <p:nvPr>
            <p:ph type="title"/>
          </p:nvPr>
        </p:nvSpPr>
        <p:spPr>
          <a:xfrm>
            <a:off x="66675" y="67645"/>
            <a:ext cx="10515600" cy="1325563"/>
          </a:xfrm>
        </p:spPr>
        <p:txBody>
          <a:bodyPr>
            <a:normAutofit/>
          </a:bodyPr>
          <a:lstStyle/>
          <a:p>
            <a:r>
              <a:rPr lang="en-GB" sz="3600" b="1" dirty="0" smtClean="0">
                <a:solidFill>
                  <a:schemeClr val="bg1"/>
                </a:solidFill>
              </a:rPr>
              <a:t>Which words?</a:t>
            </a:r>
            <a:endParaRPr lang="en-GB" sz="3600" b="1" dirty="0">
              <a:solidFill>
                <a:schemeClr val="bg1"/>
              </a:solidFill>
            </a:endParaRPr>
          </a:p>
        </p:txBody>
      </p:sp>
      <p:sp>
        <p:nvSpPr>
          <p:cNvPr id="6" name="Content Placeholder 5"/>
          <p:cNvSpPr>
            <a:spLocks noGrp="1"/>
          </p:cNvSpPr>
          <p:nvPr>
            <p:ph idx="1"/>
          </p:nvPr>
        </p:nvSpPr>
        <p:spPr>
          <a:xfrm>
            <a:off x="473075" y="1622426"/>
            <a:ext cx="4584700" cy="4351338"/>
          </a:xfrm>
        </p:spPr>
        <p:txBody>
          <a:bodyPr/>
          <a:lstStyle/>
          <a:p>
            <a:pPr>
              <a:lnSpc>
                <a:spcPct val="150000"/>
              </a:lnSpc>
            </a:pPr>
            <a:r>
              <a:rPr lang="en-GB" dirty="0" smtClean="0"/>
              <a:t>Days</a:t>
            </a:r>
          </a:p>
          <a:p>
            <a:pPr>
              <a:lnSpc>
                <a:spcPct val="150000"/>
              </a:lnSpc>
            </a:pPr>
            <a:r>
              <a:rPr lang="en-GB" dirty="0" smtClean="0"/>
              <a:t>Months</a:t>
            </a:r>
          </a:p>
          <a:p>
            <a:pPr>
              <a:lnSpc>
                <a:spcPct val="150000"/>
              </a:lnSpc>
            </a:pPr>
            <a:r>
              <a:rPr lang="en-GB" dirty="0" smtClean="0"/>
              <a:t>Colours</a:t>
            </a:r>
          </a:p>
          <a:p>
            <a:pPr>
              <a:lnSpc>
                <a:spcPct val="150000"/>
              </a:lnSpc>
            </a:pPr>
            <a:r>
              <a:rPr lang="en-GB" dirty="0" smtClean="0"/>
              <a:t>Numbers (1-12)</a:t>
            </a:r>
          </a:p>
          <a:p>
            <a:pPr>
              <a:lnSpc>
                <a:spcPct val="150000"/>
              </a:lnSpc>
            </a:pPr>
            <a:r>
              <a:rPr lang="en-GB" dirty="0" smtClean="0"/>
              <a:t>Parts of the body</a:t>
            </a:r>
            <a:endParaRPr lang="en-GB" dirty="0"/>
          </a:p>
        </p:txBody>
      </p:sp>
      <p:sp>
        <p:nvSpPr>
          <p:cNvPr id="7" name="Content Placeholder 5"/>
          <p:cNvSpPr txBox="1">
            <a:spLocks/>
          </p:cNvSpPr>
          <p:nvPr/>
        </p:nvSpPr>
        <p:spPr>
          <a:xfrm>
            <a:off x="6869112" y="1622426"/>
            <a:ext cx="4584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dirty="0" smtClean="0"/>
              <a:t>Numbers (1-12)</a:t>
            </a:r>
          </a:p>
          <a:p>
            <a:pPr>
              <a:lnSpc>
                <a:spcPct val="150000"/>
              </a:lnSpc>
            </a:pPr>
            <a:r>
              <a:rPr lang="en-GB" dirty="0" smtClean="0"/>
              <a:t>Months</a:t>
            </a:r>
          </a:p>
          <a:p>
            <a:pPr>
              <a:lnSpc>
                <a:spcPct val="150000"/>
              </a:lnSpc>
            </a:pPr>
            <a:r>
              <a:rPr lang="en-GB" dirty="0" smtClean="0"/>
              <a:t>Days</a:t>
            </a:r>
          </a:p>
          <a:p>
            <a:pPr>
              <a:lnSpc>
                <a:spcPct val="150000"/>
              </a:lnSpc>
            </a:pPr>
            <a:r>
              <a:rPr lang="en-GB" dirty="0" smtClean="0"/>
              <a:t>Parts of the body</a:t>
            </a:r>
          </a:p>
          <a:p>
            <a:pPr>
              <a:lnSpc>
                <a:spcPct val="150000"/>
              </a:lnSpc>
            </a:pPr>
            <a:r>
              <a:rPr lang="en-GB" dirty="0" smtClean="0"/>
              <a:t>Colours</a:t>
            </a:r>
            <a:endParaRPr lang="en-GB" dirty="0"/>
          </a:p>
        </p:txBody>
      </p:sp>
      <p:sp>
        <p:nvSpPr>
          <p:cNvPr id="8" name="TextBox 7"/>
          <p:cNvSpPr txBox="1"/>
          <p:nvPr/>
        </p:nvSpPr>
        <p:spPr>
          <a:xfrm>
            <a:off x="5848350" y="1276984"/>
            <a:ext cx="6343650" cy="461665"/>
          </a:xfrm>
          <a:prstGeom prst="rect">
            <a:avLst/>
          </a:prstGeom>
          <a:noFill/>
        </p:spPr>
        <p:txBody>
          <a:bodyPr wrap="square" rtlCol="0">
            <a:spAutoFit/>
          </a:bodyPr>
          <a:lstStyle/>
          <a:p>
            <a:r>
              <a:rPr lang="en-GB" sz="2400" b="1" dirty="0" smtClean="0">
                <a:solidFill>
                  <a:schemeClr val="accent5">
                    <a:lumMod val="50000"/>
                  </a:schemeClr>
                </a:solidFill>
                <a:latin typeface="Century Gothic" panose="020B0502020202020204" pitchFamily="34" charset="0"/>
              </a:rPr>
              <a:t>Most </a:t>
            </a:r>
            <a:r>
              <a:rPr lang="en-GB" sz="2400" b="1" dirty="0" smtClean="0">
                <a:solidFill>
                  <a:schemeClr val="accent5">
                    <a:lumMod val="50000"/>
                  </a:schemeClr>
                </a:solidFill>
                <a:latin typeface="Century Gothic" panose="020B0502020202020204" pitchFamily="34" charset="0"/>
                <a:sym typeface="Wingdings" panose="05000000000000000000" pitchFamily="2" charset="2"/>
              </a:rPr>
              <a:t> least (average) frequency of set</a:t>
            </a:r>
            <a:endParaRPr lang="en-GB" sz="24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8526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9074805"/>
              </p:ext>
            </p:extLst>
          </p:nvPr>
        </p:nvGraphicFramePr>
        <p:xfrm>
          <a:off x="228600" y="896144"/>
          <a:ext cx="1785938" cy="4191000"/>
        </p:xfrm>
        <a:graphic>
          <a:graphicData uri="http://schemas.openxmlformats.org/drawingml/2006/table">
            <a:tbl>
              <a:tblPr/>
              <a:tblGrid>
                <a:gridCol w="914400">
                  <a:extLst>
                    <a:ext uri="{9D8B030D-6E8A-4147-A177-3AD203B41FA5}">
                      <a16:colId xmlns:a16="http://schemas.microsoft.com/office/drawing/2014/main" val="20000"/>
                    </a:ext>
                  </a:extLst>
                </a:gridCol>
                <a:gridCol w="871538">
                  <a:extLst>
                    <a:ext uri="{9D8B030D-6E8A-4147-A177-3AD203B41FA5}">
                      <a16:colId xmlns:a16="http://schemas.microsoft.com/office/drawing/2014/main" val="20001"/>
                    </a:ext>
                  </a:extLst>
                </a:gridCol>
              </a:tblGrid>
              <a:tr h="209550">
                <a:tc>
                  <a:txBody>
                    <a:bodyPr/>
                    <a:lstStyle/>
                    <a:p>
                      <a:pPr algn="l" fontAlgn="ctr"/>
                      <a:r>
                        <a:rPr lang="en-GB" sz="2000" b="0" i="0" u="none" strike="noStrike" dirty="0">
                          <a:solidFill>
                            <a:schemeClr val="accent5">
                              <a:lumMod val="50000"/>
                            </a:schemeClr>
                          </a:solidFill>
                          <a:effectLst/>
                          <a:latin typeface="Century Gothic" panose="020B0502020202020204" pitchFamily="34" charset="0"/>
                        </a:rPr>
                        <a:t>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deux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trois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quatre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cinq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sept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huit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neuf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dix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onze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10"/>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douze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1664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3780909"/>
              </p:ext>
            </p:extLst>
          </p:nvPr>
        </p:nvGraphicFramePr>
        <p:xfrm>
          <a:off x="2271712" y="911225"/>
          <a:ext cx="2343151" cy="4191000"/>
        </p:xfrm>
        <a:graphic>
          <a:graphicData uri="http://schemas.openxmlformats.org/drawingml/2006/table">
            <a:tbl>
              <a:tblPr/>
              <a:tblGrid>
                <a:gridCol w="1485901">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tblGrid>
              <a:tr h="209550">
                <a:tc>
                  <a:txBody>
                    <a:bodyPr/>
                    <a:lstStyle/>
                    <a:p>
                      <a:pPr algn="l" fontAlgn="ctr"/>
                      <a:r>
                        <a:rPr lang="en-GB" sz="2000" b="0" i="0" u="none" strike="noStrike" dirty="0" err="1">
                          <a:solidFill>
                            <a:schemeClr val="accent5">
                              <a:lumMod val="50000"/>
                            </a:schemeClr>
                          </a:solidFill>
                          <a:effectLst/>
                          <a:latin typeface="Century Gothic" panose="020B0502020202020204" pitchFamily="34" charset="0"/>
                        </a:rPr>
                        <a:t>janvier</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février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avril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juin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juillet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ao</a:t>
                      </a:r>
                      <a:r>
                        <a:rPr lang="en-GB" sz="2000" b="0" i="0" u="none" strike="noStrike">
                          <a:solidFill>
                            <a:schemeClr val="accent5">
                              <a:lumMod val="50000"/>
                            </a:schemeClr>
                          </a:solidFill>
                          <a:effectLst/>
                          <a:latin typeface="Calibri" panose="020F0502020204030204" pitchFamily="34" charset="0"/>
                        </a:rPr>
                        <a:t>û</a:t>
                      </a:r>
                      <a:r>
                        <a:rPr lang="en-GB" sz="2000" b="0" i="0" u="none" strike="noStrike">
                          <a:solidFill>
                            <a:schemeClr val="accent5">
                              <a:lumMod val="50000"/>
                            </a:schemeClr>
                          </a:solidFill>
                          <a:effectLst/>
                          <a:latin typeface="Century Gothic" panose="020B0502020202020204" pitchFamily="34" charset="0"/>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septembre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octobre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novembre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10"/>
                  </a:ext>
                </a:extLst>
              </a:tr>
              <a:tr h="419100">
                <a:tc>
                  <a:txBody>
                    <a:bodyPr/>
                    <a:lstStyle/>
                    <a:p>
                      <a:pPr algn="l" fontAlgn="ctr"/>
                      <a:r>
                        <a:rPr lang="en-GB" sz="2000" b="0" i="0" u="none" strike="noStrike" dirty="0" err="1" smtClean="0">
                          <a:solidFill>
                            <a:schemeClr val="accent5">
                              <a:lumMod val="50000"/>
                            </a:schemeClr>
                          </a:solidFill>
                          <a:effectLst/>
                          <a:latin typeface="Century Gothic" panose="020B0502020202020204" pitchFamily="34" charset="0"/>
                        </a:rPr>
                        <a:t>décembre</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1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6881415"/>
              </p:ext>
            </p:extLst>
          </p:nvPr>
        </p:nvGraphicFramePr>
        <p:xfrm>
          <a:off x="4843465" y="896144"/>
          <a:ext cx="2257426" cy="2200275"/>
        </p:xfrm>
        <a:graphic>
          <a:graphicData uri="http://schemas.openxmlformats.org/drawingml/2006/table">
            <a:tbl>
              <a:tblPr/>
              <a:tblGrid>
                <a:gridCol w="1485901">
                  <a:extLst>
                    <a:ext uri="{9D8B030D-6E8A-4147-A177-3AD203B41FA5}">
                      <a16:colId xmlns:a16="http://schemas.microsoft.com/office/drawing/2014/main" val="20000"/>
                    </a:ext>
                  </a:extLst>
                </a:gridCol>
                <a:gridCol w="771525">
                  <a:extLst>
                    <a:ext uri="{9D8B030D-6E8A-4147-A177-3AD203B41FA5}">
                      <a16:colId xmlns:a16="http://schemas.microsoft.com/office/drawing/2014/main" val="20001"/>
                    </a:ext>
                  </a:extLst>
                </a:gridCol>
              </a:tblGrid>
              <a:tr h="209550">
                <a:tc>
                  <a:txBody>
                    <a:bodyPr/>
                    <a:lstStyle/>
                    <a:p>
                      <a:pPr algn="l" fontAlgn="ctr"/>
                      <a:r>
                        <a:rPr lang="en-GB" sz="2000" b="0" i="0" u="none" strike="noStrike" dirty="0" err="1">
                          <a:solidFill>
                            <a:schemeClr val="accent5">
                              <a:lumMod val="50000"/>
                            </a:schemeClr>
                          </a:solidFill>
                          <a:effectLst/>
                          <a:latin typeface="Century Gothic" panose="020B0502020202020204" pitchFamily="34" charset="0"/>
                        </a:rPr>
                        <a:t>lundi</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mardi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mercredi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jeudi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vendredi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samedi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09550">
                <a:tc>
                  <a:txBody>
                    <a:bodyPr/>
                    <a:lstStyle/>
                    <a:p>
                      <a:pPr algn="l" fontAlgn="ctr"/>
                      <a:r>
                        <a:rPr lang="en-GB" sz="2000" b="0" i="0" u="none" strike="noStrike" dirty="0" err="1">
                          <a:solidFill>
                            <a:schemeClr val="accent5">
                              <a:lumMod val="50000"/>
                            </a:schemeClr>
                          </a:solidFill>
                          <a:effectLst/>
                          <a:latin typeface="Century Gothic" panose="020B0502020202020204" pitchFamily="34" charset="0"/>
                        </a:rPr>
                        <a:t>dimanche</a:t>
                      </a:r>
                      <a:endParaRPr lang="en-GB" sz="2000" b="0" i="0" u="none" strike="noStrike" dirty="0">
                        <a:solidFill>
                          <a:schemeClr val="accent5">
                            <a:lumMod val="50000"/>
                          </a:schemeClr>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1235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04395679"/>
              </p:ext>
            </p:extLst>
          </p:nvPr>
        </p:nvGraphicFramePr>
        <p:xfrm>
          <a:off x="7358065" y="896144"/>
          <a:ext cx="2228847" cy="3038475"/>
        </p:xfrm>
        <a:graphic>
          <a:graphicData uri="http://schemas.openxmlformats.org/drawingml/2006/table">
            <a:tbl>
              <a:tblPr/>
              <a:tblGrid>
                <a:gridCol w="1371597">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tblGrid>
              <a:tr h="209550">
                <a:tc>
                  <a:txBody>
                    <a:bodyPr/>
                    <a:lstStyle/>
                    <a:p>
                      <a:pPr algn="l" fontAlgn="ctr"/>
                      <a:r>
                        <a:rPr lang="en-GB" sz="2000" b="0" i="0" u="none" strike="noStrike" dirty="0">
                          <a:solidFill>
                            <a:schemeClr val="accent5">
                              <a:lumMod val="50000"/>
                            </a:schemeClr>
                          </a:solidFill>
                          <a:effectLst/>
                          <a:latin typeface="Century Gothic" panose="020B0502020202020204" pitchFamily="34" charset="0"/>
                        </a:rPr>
                        <a:t>le bras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la jambe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2472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le 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la bouche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l'oreille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l'œil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le pied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la main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le visage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1292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78810604"/>
              </p:ext>
            </p:extLst>
          </p:nvPr>
        </p:nvGraphicFramePr>
        <p:xfrm>
          <a:off x="9872665" y="896144"/>
          <a:ext cx="2043110" cy="2933700"/>
        </p:xfrm>
        <a:graphic>
          <a:graphicData uri="http://schemas.openxmlformats.org/drawingml/2006/table">
            <a:tbl>
              <a:tblPr/>
              <a:tblGrid>
                <a:gridCol w="1021555">
                  <a:extLst>
                    <a:ext uri="{9D8B030D-6E8A-4147-A177-3AD203B41FA5}">
                      <a16:colId xmlns:a16="http://schemas.microsoft.com/office/drawing/2014/main" val="20000"/>
                    </a:ext>
                  </a:extLst>
                </a:gridCol>
                <a:gridCol w="1021555">
                  <a:extLst>
                    <a:ext uri="{9D8B030D-6E8A-4147-A177-3AD203B41FA5}">
                      <a16:colId xmlns:a16="http://schemas.microsoft.com/office/drawing/2014/main" val="20001"/>
                    </a:ext>
                  </a:extLst>
                </a:gridCol>
              </a:tblGrid>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bleu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0"/>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jaune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vert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1060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rouge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blanc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noir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5"/>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gris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2769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209550">
                <a:tc>
                  <a:txBody>
                    <a:bodyPr/>
                    <a:lstStyle/>
                    <a:p>
                      <a:pPr algn="l" fontAlgn="ctr"/>
                      <a:r>
                        <a:rPr lang="en-GB" sz="2000" b="0" i="0" u="none" strike="noStrike">
                          <a:solidFill>
                            <a:schemeClr val="accent5">
                              <a:lumMod val="50000"/>
                            </a:schemeClr>
                          </a:solidFill>
                          <a:effectLst/>
                          <a:latin typeface="Century Gothic" panose="020B0502020202020204" pitchFamily="34" charset="0"/>
                        </a:rPr>
                        <a:t>marron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a:solidFill>
                            <a:schemeClr val="accent5">
                              <a:lumMod val="50000"/>
                            </a:schemeClr>
                          </a:solidFill>
                          <a:effectLst/>
                          <a:latin typeface="Century Gothic" panose="020B0502020202020204" pitchFamily="34" charset="0"/>
                        </a:rPr>
                        <a:t>&gt;5000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419100">
                <a:tc>
                  <a:txBody>
                    <a:bodyPr/>
                    <a:lstStyle/>
                    <a:p>
                      <a:pPr algn="l" fontAlgn="ctr"/>
                      <a:r>
                        <a:rPr lang="en-GB" sz="2000" b="0" i="0" u="none" strike="noStrike">
                          <a:solidFill>
                            <a:schemeClr val="accent5">
                              <a:lumMod val="50000"/>
                            </a:schemeClr>
                          </a:solidFill>
                          <a:effectLst/>
                          <a:latin typeface="Century Gothic" panose="020B0502020202020204" pitchFamily="34" charset="0"/>
                        </a:rPr>
                        <a:t>violet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2000" b="0" i="0" u="none" strike="noStrike" dirty="0">
                          <a:solidFill>
                            <a:schemeClr val="accent5">
                              <a:lumMod val="50000"/>
                            </a:schemeClr>
                          </a:solidFill>
                          <a:effectLst/>
                          <a:latin typeface="Century Gothic" panose="020B0502020202020204" pitchFamily="34" charset="0"/>
                        </a:rPr>
                        <a:t>&gt;5000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8"/>
                  </a:ext>
                </a:extLst>
              </a:tr>
            </a:tbl>
          </a:graphicData>
        </a:graphic>
      </p:graphicFrame>
      <p:sp>
        <p:nvSpPr>
          <p:cNvPr id="9" name="TextBox 8"/>
          <p:cNvSpPr txBox="1"/>
          <p:nvPr/>
        </p:nvSpPr>
        <p:spPr>
          <a:xfrm>
            <a:off x="3572" y="488494"/>
            <a:ext cx="2421732"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numéros</a:t>
            </a:r>
            <a:r>
              <a:rPr lang="en-GB" sz="2000" b="1" dirty="0" smtClean="0">
                <a:solidFill>
                  <a:schemeClr val="accent5">
                    <a:lumMod val="50000"/>
                  </a:schemeClr>
                </a:solidFill>
                <a:latin typeface="Century Gothic" panose="020B0502020202020204" pitchFamily="34" charset="0"/>
              </a:rPr>
              <a:t> [766]</a:t>
            </a:r>
            <a:endParaRPr lang="en-GB" sz="2000" b="1" dirty="0">
              <a:solidFill>
                <a:schemeClr val="accent5">
                  <a:lumMod val="50000"/>
                </a:schemeClr>
              </a:solidFill>
              <a:latin typeface="Century Gothic" panose="020B0502020202020204" pitchFamily="34" charset="0"/>
            </a:endParaRPr>
          </a:p>
        </p:txBody>
      </p:sp>
      <p:sp>
        <p:nvSpPr>
          <p:cNvPr id="10" name="TextBox 9"/>
          <p:cNvSpPr txBox="1"/>
          <p:nvPr/>
        </p:nvSpPr>
        <p:spPr>
          <a:xfrm>
            <a:off x="2393161" y="480954"/>
            <a:ext cx="2300285"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mois</a:t>
            </a:r>
            <a:r>
              <a:rPr lang="en-GB" sz="2000" b="1" dirty="0" smtClean="0">
                <a:solidFill>
                  <a:schemeClr val="accent5">
                    <a:lumMod val="50000"/>
                  </a:schemeClr>
                </a:solidFill>
                <a:latin typeface="Century Gothic" panose="020B0502020202020204" pitchFamily="34" charset="0"/>
              </a:rPr>
              <a:t> [178]</a:t>
            </a:r>
            <a:endParaRPr lang="en-GB" sz="2000" b="1" dirty="0">
              <a:solidFill>
                <a:schemeClr val="accent5">
                  <a:lumMod val="50000"/>
                </a:schemeClr>
              </a:solidFill>
              <a:latin typeface="Century Gothic" panose="020B0502020202020204" pitchFamily="34" charset="0"/>
            </a:endParaRPr>
          </a:p>
        </p:txBody>
      </p:sp>
      <p:sp>
        <p:nvSpPr>
          <p:cNvPr id="11" name="TextBox 10"/>
          <p:cNvSpPr txBox="1"/>
          <p:nvPr/>
        </p:nvSpPr>
        <p:spPr>
          <a:xfrm>
            <a:off x="5166519" y="496034"/>
            <a:ext cx="1785938"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jours</a:t>
            </a:r>
            <a:r>
              <a:rPr lang="en-GB" sz="2000" b="1" dirty="0" smtClean="0">
                <a:solidFill>
                  <a:schemeClr val="accent5">
                    <a:lumMod val="50000"/>
                  </a:schemeClr>
                </a:solidFill>
                <a:latin typeface="Century Gothic" panose="020B0502020202020204" pitchFamily="34" charset="0"/>
              </a:rPr>
              <a:t> [78]</a:t>
            </a:r>
            <a:endParaRPr lang="en-GB" sz="2000" b="1" dirty="0">
              <a:solidFill>
                <a:schemeClr val="accent5">
                  <a:lumMod val="50000"/>
                </a:schemeClr>
              </a:solidFill>
              <a:latin typeface="Century Gothic" panose="020B0502020202020204" pitchFamily="34" charset="0"/>
            </a:endParaRPr>
          </a:p>
        </p:txBody>
      </p:sp>
      <p:sp>
        <p:nvSpPr>
          <p:cNvPr id="12" name="TextBox 11"/>
          <p:cNvSpPr txBox="1"/>
          <p:nvPr/>
        </p:nvSpPr>
        <p:spPr>
          <a:xfrm>
            <a:off x="7522373" y="511115"/>
            <a:ext cx="1998661"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 corps [561]</a:t>
            </a:r>
            <a:endParaRPr lang="en-GB" sz="2000" b="1" dirty="0">
              <a:solidFill>
                <a:schemeClr val="accent5">
                  <a:lumMod val="50000"/>
                </a:schemeClr>
              </a:solidFill>
              <a:latin typeface="Century Gothic" panose="020B0502020202020204" pitchFamily="34" charset="0"/>
            </a:endParaRPr>
          </a:p>
        </p:txBody>
      </p:sp>
      <p:sp>
        <p:nvSpPr>
          <p:cNvPr id="13" name="TextBox 12"/>
          <p:cNvSpPr txBox="1"/>
          <p:nvPr/>
        </p:nvSpPr>
        <p:spPr>
          <a:xfrm>
            <a:off x="9601201" y="476985"/>
            <a:ext cx="2586037" cy="400110"/>
          </a:xfrm>
          <a:prstGeom prst="rect">
            <a:avLst/>
          </a:prstGeom>
          <a:noFill/>
        </p:spPr>
        <p:txBody>
          <a:bodyPr wrap="square" rtlCol="0">
            <a:spAutoFit/>
          </a:bodyPr>
          <a:lstStyle/>
          <a:p>
            <a:pPr algn="ctr"/>
            <a:r>
              <a:rPr lang="en-GB" sz="2000" b="1" dirty="0" smtClean="0">
                <a:solidFill>
                  <a:schemeClr val="accent5">
                    <a:lumMod val="50000"/>
                  </a:schemeClr>
                </a:solidFill>
                <a:latin typeface="Century Gothic" panose="020B0502020202020204" pitchFamily="34" charset="0"/>
              </a:rPr>
              <a:t>Les </a:t>
            </a:r>
            <a:r>
              <a:rPr lang="en-GB" sz="2000" b="1" dirty="0" err="1" smtClean="0">
                <a:solidFill>
                  <a:schemeClr val="accent5">
                    <a:lumMod val="50000"/>
                  </a:schemeClr>
                </a:solidFill>
                <a:latin typeface="Century Gothic" panose="020B0502020202020204" pitchFamily="34" charset="0"/>
              </a:rPr>
              <a:t>couleurs</a:t>
            </a:r>
            <a:r>
              <a:rPr lang="en-GB" sz="2000" b="1" dirty="0" smtClean="0">
                <a:solidFill>
                  <a:schemeClr val="accent5">
                    <a:lumMod val="50000"/>
                  </a:schemeClr>
                </a:solidFill>
                <a:latin typeface="Century Gothic" panose="020B0502020202020204" pitchFamily="34" charset="0"/>
              </a:rPr>
              <a:t> [1211]</a:t>
            </a:r>
            <a:endParaRPr lang="en-GB" sz="2000" b="1" dirty="0">
              <a:solidFill>
                <a:schemeClr val="accent5">
                  <a:lumMod val="50000"/>
                </a:schemeClr>
              </a:solidFill>
              <a:latin typeface="Century Gothic" panose="020B0502020202020204" pitchFamily="34" charset="0"/>
            </a:endParaRPr>
          </a:p>
        </p:txBody>
      </p:sp>
      <p:sp>
        <p:nvSpPr>
          <p:cNvPr id="14" name="TextBox 13"/>
          <p:cNvSpPr txBox="1"/>
          <p:nvPr/>
        </p:nvSpPr>
        <p:spPr>
          <a:xfrm>
            <a:off x="228600" y="5214938"/>
            <a:ext cx="1785938"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684</a:t>
            </a:r>
            <a:endParaRPr lang="en-GB" b="1" dirty="0">
              <a:solidFill>
                <a:schemeClr val="accent5">
                  <a:lumMod val="50000"/>
                </a:schemeClr>
              </a:solidFill>
              <a:latin typeface="Century Gothic" panose="020B0502020202020204" pitchFamily="34" charset="0"/>
            </a:endParaRPr>
          </a:p>
        </p:txBody>
      </p:sp>
      <p:sp>
        <p:nvSpPr>
          <p:cNvPr id="15" name="TextBox 14"/>
          <p:cNvSpPr txBox="1"/>
          <p:nvPr/>
        </p:nvSpPr>
        <p:spPr>
          <a:xfrm>
            <a:off x="2811067" y="5198508"/>
            <a:ext cx="2189559"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1021</a:t>
            </a:r>
            <a:endParaRPr lang="en-GB" b="1" dirty="0">
              <a:solidFill>
                <a:schemeClr val="accent5">
                  <a:lumMod val="50000"/>
                </a:schemeClr>
              </a:solidFill>
              <a:latin typeface="Century Gothic" panose="020B0502020202020204" pitchFamily="34" charset="0"/>
            </a:endParaRPr>
          </a:p>
        </p:txBody>
      </p:sp>
      <p:sp>
        <p:nvSpPr>
          <p:cNvPr id="16" name="TextBox 15"/>
          <p:cNvSpPr txBox="1"/>
          <p:nvPr/>
        </p:nvSpPr>
        <p:spPr>
          <a:xfrm>
            <a:off x="5314953" y="3127197"/>
            <a:ext cx="2043112"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1156</a:t>
            </a:r>
            <a:endParaRPr lang="en-GB" b="1" dirty="0">
              <a:solidFill>
                <a:schemeClr val="accent5">
                  <a:lumMod val="50000"/>
                </a:schemeClr>
              </a:solidFill>
              <a:latin typeface="Century Gothic" panose="020B0502020202020204" pitchFamily="34" charset="0"/>
            </a:endParaRPr>
          </a:p>
        </p:txBody>
      </p:sp>
      <p:sp>
        <p:nvSpPr>
          <p:cNvPr id="17" name="TextBox 16"/>
          <p:cNvSpPr txBox="1"/>
          <p:nvPr/>
        </p:nvSpPr>
        <p:spPr>
          <a:xfrm>
            <a:off x="7715250" y="3950316"/>
            <a:ext cx="1885951"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1249</a:t>
            </a:r>
            <a:endParaRPr lang="en-GB" b="1" dirty="0">
              <a:solidFill>
                <a:schemeClr val="accent5">
                  <a:lumMod val="50000"/>
                </a:schemeClr>
              </a:solidFill>
              <a:latin typeface="Century Gothic" panose="020B0502020202020204" pitchFamily="34" charset="0"/>
            </a:endParaRPr>
          </a:p>
        </p:txBody>
      </p:sp>
      <p:sp>
        <p:nvSpPr>
          <p:cNvPr id="18" name="TextBox 17"/>
          <p:cNvSpPr txBox="1"/>
          <p:nvPr/>
        </p:nvSpPr>
        <p:spPr>
          <a:xfrm>
            <a:off x="10029824" y="3848893"/>
            <a:ext cx="2057401" cy="369332"/>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Average: 1414</a:t>
            </a:r>
            <a:endParaRPr lang="en-GB" b="1" dirty="0">
              <a:solidFill>
                <a:schemeClr val="accent5">
                  <a:lumMod val="50000"/>
                </a:schemeClr>
              </a:solidFill>
              <a:latin typeface="Century Gothic" panose="020B0502020202020204" pitchFamily="34" charset="0"/>
            </a:endParaRPr>
          </a:p>
        </p:txBody>
      </p:sp>
      <p:sp>
        <p:nvSpPr>
          <p:cNvPr id="2" name="Rectangle 1"/>
          <p:cNvSpPr/>
          <p:nvPr/>
        </p:nvSpPr>
        <p:spPr>
          <a:xfrm>
            <a:off x="3572" y="6036708"/>
            <a:ext cx="12416063" cy="369332"/>
          </a:xfrm>
          <a:prstGeom prst="rect">
            <a:avLst/>
          </a:prstGeom>
        </p:spPr>
        <p:txBody>
          <a:bodyPr wrap="square">
            <a:spAutoFit/>
          </a:bodyPr>
          <a:lstStyle/>
          <a:p>
            <a:r>
              <a:rPr lang="en-GB" dirty="0">
                <a:solidFill>
                  <a:schemeClr val="accent5">
                    <a:lumMod val="50000"/>
                  </a:schemeClr>
                </a:solidFill>
                <a:latin typeface="Century Gothic" panose="020B0502020202020204" pitchFamily="34" charset="0"/>
              </a:rPr>
              <a:t>Source: A Frequency Dictionary of French (</a:t>
            </a:r>
            <a:r>
              <a:rPr lang="en-GB" dirty="0" err="1">
                <a:solidFill>
                  <a:schemeClr val="accent5">
                    <a:lumMod val="50000"/>
                  </a:schemeClr>
                </a:solidFill>
                <a:latin typeface="Century Gothic" panose="020B0502020202020204" pitchFamily="34" charset="0"/>
              </a:rPr>
              <a:t>Londsale</a:t>
            </a:r>
            <a:r>
              <a:rPr lang="en-GB" dirty="0">
                <a:solidFill>
                  <a:schemeClr val="accent5">
                    <a:lumMod val="50000"/>
                  </a:schemeClr>
                </a:solidFill>
                <a:latin typeface="Century Gothic" panose="020B0502020202020204" pitchFamily="34" charset="0"/>
              </a:rPr>
              <a:t> &amp; Le Bras, 2009), published by Routledge</a:t>
            </a:r>
          </a:p>
        </p:txBody>
      </p:sp>
    </p:spTree>
    <p:extLst>
      <p:ext uri="{BB962C8B-B14F-4D97-AF65-F5344CB8AC3E}">
        <p14:creationId xmlns:p14="http://schemas.microsoft.com/office/powerpoint/2010/main" val="16468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Which words should learners know? [2]</a:t>
            </a:r>
            <a:endParaRPr lang="en-GB" b="1" dirty="0"/>
          </a:p>
        </p:txBody>
      </p:sp>
    </p:spTree>
    <p:extLst>
      <p:ext uri="{BB962C8B-B14F-4D97-AF65-F5344CB8AC3E}">
        <p14:creationId xmlns:p14="http://schemas.microsoft.com/office/powerpoint/2010/main" val="2449485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95" y="-83937"/>
            <a:ext cx="10515600" cy="1325563"/>
          </a:xfrm>
        </p:spPr>
        <p:txBody>
          <a:bodyPr/>
          <a:lstStyle/>
          <a:p>
            <a:pPr lvl="0">
              <a:lnSpc>
                <a:spcPct val="100000"/>
              </a:lnSpc>
              <a:spcBef>
                <a:spcPts val="0"/>
              </a:spcBef>
            </a:pPr>
            <a:r>
              <a:rPr lang="en-GB" sz="2800" dirty="0">
                <a:solidFill>
                  <a:srgbClr val="4472C4">
                    <a:lumMod val="50000"/>
                  </a:srgbClr>
                </a:solidFill>
                <a:ea typeface="+mn-ea"/>
                <a:cs typeface="+mn-cs"/>
              </a:rPr>
              <a:t>Phonics - </a:t>
            </a:r>
            <a:r>
              <a:rPr lang="en-GB" sz="2800" b="1" dirty="0">
                <a:solidFill>
                  <a:srgbClr val="4472C4">
                    <a:lumMod val="50000"/>
                  </a:srgbClr>
                </a:solidFill>
                <a:ea typeface="+mn-ea"/>
                <a:cs typeface="+mn-cs"/>
              </a:rPr>
              <a:t>S</a:t>
            </a:r>
            <a:r>
              <a:rPr lang="en-GB" sz="2800" dirty="0">
                <a:solidFill>
                  <a:srgbClr val="4472C4">
                    <a:lumMod val="50000"/>
                  </a:srgbClr>
                </a:solidFill>
                <a:ea typeface="+mn-ea"/>
                <a:cs typeface="+mn-cs"/>
              </a:rPr>
              <a:t>ilent </a:t>
            </a:r>
            <a:r>
              <a:rPr lang="en-GB" sz="2800" b="1" dirty="0">
                <a:solidFill>
                  <a:srgbClr val="4472C4">
                    <a:lumMod val="50000"/>
                  </a:srgbClr>
                </a:solidFill>
                <a:ea typeface="+mn-ea"/>
                <a:cs typeface="+mn-cs"/>
              </a:rPr>
              <a:t>F</a:t>
            </a:r>
            <a:r>
              <a:rPr lang="en-GB" sz="2800" dirty="0">
                <a:solidFill>
                  <a:srgbClr val="4472C4">
                    <a:lumMod val="50000"/>
                  </a:srgbClr>
                </a:solidFill>
                <a:ea typeface="+mn-ea"/>
                <a:cs typeface="+mn-cs"/>
              </a:rPr>
              <a:t>inal </a:t>
            </a:r>
            <a:r>
              <a:rPr lang="en-GB" sz="2800" b="1" dirty="0" smtClean="0">
                <a:solidFill>
                  <a:srgbClr val="4472C4">
                    <a:lumMod val="50000"/>
                  </a:srgbClr>
                </a:solidFill>
                <a:ea typeface="+mn-ea"/>
                <a:cs typeface="+mn-cs"/>
              </a:rPr>
              <a:t>C</a:t>
            </a:r>
            <a:r>
              <a:rPr lang="en-GB" sz="2800" dirty="0" smtClean="0">
                <a:solidFill>
                  <a:srgbClr val="4472C4">
                    <a:lumMod val="50000"/>
                  </a:srgbClr>
                </a:solidFill>
                <a:ea typeface="+mn-ea"/>
                <a:cs typeface="+mn-cs"/>
              </a:rPr>
              <a:t>onsonant</a:t>
            </a:r>
            <a:endParaRPr lang="en-GB" dirty="0"/>
          </a:p>
        </p:txBody>
      </p:sp>
      <p:grpSp>
        <p:nvGrpSpPr>
          <p:cNvPr id="3" name="Group 2"/>
          <p:cNvGrpSpPr/>
          <p:nvPr/>
        </p:nvGrpSpPr>
        <p:grpSpPr>
          <a:xfrm>
            <a:off x="7439083" y="1053252"/>
            <a:ext cx="4978646" cy="4351260"/>
            <a:chOff x="7439083" y="1053252"/>
            <a:chExt cx="4978646" cy="435126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7758992" y="1053252"/>
              <a:ext cx="3165625" cy="3930040"/>
            </a:xfrm>
            <a:prstGeom prst="rect">
              <a:avLst/>
            </a:prstGeom>
          </p:spPr>
        </p:pic>
        <p:sp>
          <p:nvSpPr>
            <p:cNvPr id="5" name="TextBox 4"/>
            <p:cNvSpPr txBox="1"/>
            <p:nvPr/>
          </p:nvSpPr>
          <p:spPr>
            <a:xfrm rot="18448616">
              <a:off x="6740889" y="3645116"/>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6" name="TextBox 5"/>
            <p:cNvSpPr txBox="1"/>
            <p:nvPr/>
          </p:nvSpPr>
          <p:spPr>
            <a:xfrm>
              <a:off x="7439083" y="4758181"/>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7" name="TextBox 6"/>
            <p:cNvSpPr txBox="1"/>
            <p:nvPr/>
          </p:nvSpPr>
          <p:spPr>
            <a:xfrm rot="2358350">
              <a:off x="8612287" y="3645114"/>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grpSp>
      <p:sp>
        <p:nvSpPr>
          <p:cNvPr id="9" name="TextBox 8"/>
          <p:cNvSpPr txBox="1"/>
          <p:nvPr/>
        </p:nvSpPr>
        <p:spPr>
          <a:xfrm>
            <a:off x="314325" y="1053252"/>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deu</a:t>
            </a:r>
            <a:r>
              <a:rPr lang="en-GB" sz="2800" b="1" dirty="0" err="1" smtClean="0">
                <a:solidFill>
                  <a:srgbClr val="FF3300"/>
                </a:solidFill>
                <a:latin typeface="Century Gothic" panose="020B0502020202020204" pitchFamily="34" charset="0"/>
              </a:rPr>
              <a:t>x</a:t>
            </a:r>
            <a:endParaRPr lang="en-GB" sz="2800" b="1" dirty="0">
              <a:solidFill>
                <a:srgbClr val="FF3300"/>
              </a:solidFill>
              <a:latin typeface="Century Gothic" panose="020B0502020202020204" pitchFamily="34" charset="0"/>
            </a:endParaRPr>
          </a:p>
        </p:txBody>
      </p:sp>
      <p:sp>
        <p:nvSpPr>
          <p:cNvPr id="10" name="TextBox 9"/>
          <p:cNvSpPr txBox="1"/>
          <p:nvPr/>
        </p:nvSpPr>
        <p:spPr>
          <a:xfrm>
            <a:off x="1357312" y="1053252"/>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troi</a:t>
            </a:r>
            <a:r>
              <a:rPr lang="en-GB" sz="2800" b="1" dirty="0">
                <a:solidFill>
                  <a:srgbClr val="FF3300"/>
                </a:solidFill>
                <a:latin typeface="Century Gothic" panose="020B0502020202020204" pitchFamily="34" charset="0"/>
              </a:rPr>
              <a:t>s</a:t>
            </a:r>
          </a:p>
        </p:txBody>
      </p:sp>
      <p:sp>
        <p:nvSpPr>
          <p:cNvPr id="11" name="TextBox 10"/>
          <p:cNvSpPr txBox="1"/>
          <p:nvPr/>
        </p:nvSpPr>
        <p:spPr>
          <a:xfrm>
            <a:off x="2305870" y="1033791"/>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a:t>
            </a:r>
            <a:endParaRPr lang="en-GB" sz="2800" b="1" dirty="0">
              <a:solidFill>
                <a:srgbClr val="FF3300"/>
              </a:solidFill>
              <a:latin typeface="Century Gothic" panose="020B0502020202020204" pitchFamily="34" charset="0"/>
            </a:endParaRPr>
          </a:p>
        </p:txBody>
      </p:sp>
      <p:sp>
        <p:nvSpPr>
          <p:cNvPr id="12" name="TextBox 11"/>
          <p:cNvSpPr txBox="1"/>
          <p:nvPr/>
        </p:nvSpPr>
        <p:spPr>
          <a:xfrm>
            <a:off x="2874579" y="1041099"/>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si</a:t>
            </a:r>
            <a:r>
              <a:rPr lang="en-GB" sz="2800" b="1" dirty="0" smtClean="0">
                <a:solidFill>
                  <a:srgbClr val="FF3300"/>
                </a:solidFill>
                <a:latin typeface="Century Gothic" panose="020B0502020202020204" pitchFamily="34" charset="0"/>
              </a:rPr>
              <a:t>x</a:t>
            </a:r>
            <a:endParaRPr lang="en-GB" sz="2800" b="1" dirty="0">
              <a:solidFill>
                <a:srgbClr val="FF3300"/>
              </a:solidFill>
              <a:latin typeface="Century Gothic" panose="020B0502020202020204" pitchFamily="34" charset="0"/>
            </a:endParaRPr>
          </a:p>
        </p:txBody>
      </p:sp>
      <p:sp>
        <p:nvSpPr>
          <p:cNvPr id="13" name="TextBox 12"/>
          <p:cNvSpPr txBox="1"/>
          <p:nvPr/>
        </p:nvSpPr>
        <p:spPr>
          <a:xfrm>
            <a:off x="3515164" y="1036992"/>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sep</a:t>
            </a:r>
            <a:r>
              <a:rPr lang="en-GB" sz="2800" b="1" dirty="0">
                <a:solidFill>
                  <a:srgbClr val="FF3300"/>
                </a:solidFill>
                <a:latin typeface="Century Gothic" panose="020B0502020202020204" pitchFamily="34" charset="0"/>
              </a:rPr>
              <a:t>t</a:t>
            </a:r>
          </a:p>
        </p:txBody>
      </p:sp>
      <p:sp>
        <p:nvSpPr>
          <p:cNvPr id="14" name="TextBox 13"/>
          <p:cNvSpPr txBox="1"/>
          <p:nvPr/>
        </p:nvSpPr>
        <p:spPr>
          <a:xfrm>
            <a:off x="4486275" y="1012523"/>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hui</a:t>
            </a:r>
            <a:r>
              <a:rPr lang="en-GB" sz="2800" b="1" dirty="0" err="1">
                <a:solidFill>
                  <a:srgbClr val="FF3300"/>
                </a:solidFill>
                <a:latin typeface="Century Gothic" panose="020B0502020202020204" pitchFamily="34" charset="0"/>
              </a:rPr>
              <a:t>t</a:t>
            </a:r>
            <a:endParaRPr lang="en-GB" sz="2800" b="1" dirty="0">
              <a:solidFill>
                <a:srgbClr val="FF3300"/>
              </a:solidFill>
              <a:latin typeface="Century Gothic" panose="020B0502020202020204" pitchFamily="34" charset="0"/>
            </a:endParaRPr>
          </a:p>
        </p:txBody>
      </p:sp>
      <p:sp>
        <p:nvSpPr>
          <p:cNvPr id="15" name="TextBox 14"/>
          <p:cNvSpPr txBox="1"/>
          <p:nvPr/>
        </p:nvSpPr>
        <p:spPr>
          <a:xfrm>
            <a:off x="5342921" y="1004637"/>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a:t>
            </a:r>
            <a:endParaRPr lang="en-GB" sz="2800" b="1" dirty="0">
              <a:solidFill>
                <a:srgbClr val="FF3300"/>
              </a:solidFill>
              <a:latin typeface="Century Gothic" panose="020B0502020202020204" pitchFamily="34" charset="0"/>
            </a:endParaRPr>
          </a:p>
        </p:txBody>
      </p:sp>
      <p:sp>
        <p:nvSpPr>
          <p:cNvPr id="16" name="TextBox 15"/>
          <p:cNvSpPr txBox="1"/>
          <p:nvPr/>
        </p:nvSpPr>
        <p:spPr>
          <a:xfrm>
            <a:off x="5862854" y="990676"/>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di</a:t>
            </a:r>
            <a:r>
              <a:rPr lang="en-GB" sz="2800" b="1" dirty="0">
                <a:solidFill>
                  <a:srgbClr val="FF3300"/>
                </a:solidFill>
                <a:latin typeface="Century Gothic" panose="020B0502020202020204" pitchFamily="34" charset="0"/>
              </a:rPr>
              <a:t>x</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729" y="575935"/>
            <a:ext cx="1858451" cy="1249327"/>
          </a:xfrm>
          <a:prstGeom prst="rect">
            <a:avLst/>
          </a:prstGeom>
        </p:spPr>
      </p:pic>
      <p:sp>
        <p:nvSpPr>
          <p:cNvPr id="18" name="TextBox 17"/>
          <p:cNvSpPr txBox="1"/>
          <p:nvPr/>
        </p:nvSpPr>
        <p:spPr>
          <a:xfrm>
            <a:off x="185738" y="2620238"/>
            <a:ext cx="6972300"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Grammar - </a:t>
            </a:r>
            <a:r>
              <a:rPr lang="en-GB" sz="2800" b="1" dirty="0" smtClean="0">
                <a:solidFill>
                  <a:schemeClr val="accent5">
                    <a:lumMod val="50000"/>
                  </a:schemeClr>
                </a:solidFill>
                <a:latin typeface="Century Gothic" panose="020B0502020202020204" pitchFamily="34" charset="0"/>
              </a:rPr>
              <a:t>adjectival agreement</a:t>
            </a:r>
            <a:endParaRPr lang="en-GB" sz="2800" dirty="0">
              <a:solidFill>
                <a:schemeClr val="accent5">
                  <a:lumMod val="50000"/>
                </a:schemeClr>
              </a:solidFill>
              <a:latin typeface="Century Gothic" panose="020B0502020202020204" pitchFamily="34" charset="0"/>
            </a:endParaRPr>
          </a:p>
        </p:txBody>
      </p:sp>
      <p:sp>
        <p:nvSpPr>
          <p:cNvPr id="19" name="TextBox 18"/>
          <p:cNvSpPr txBox="1"/>
          <p:nvPr/>
        </p:nvSpPr>
        <p:spPr>
          <a:xfrm>
            <a:off x="219895" y="3336133"/>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vert</a:t>
            </a:r>
            <a:r>
              <a:rPr lang="en-GB" sz="2800" b="1" dirty="0" err="1">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0" name="TextBox 19"/>
          <p:cNvSpPr txBox="1"/>
          <p:nvPr/>
        </p:nvSpPr>
        <p:spPr>
          <a:xfrm>
            <a:off x="1315409" y="3347012"/>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gris</a:t>
            </a:r>
            <a:r>
              <a:rPr lang="en-GB" sz="2800" b="1" dirty="0" err="1"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1" name="TextBox 20"/>
          <p:cNvSpPr txBox="1"/>
          <p:nvPr/>
        </p:nvSpPr>
        <p:spPr>
          <a:xfrm>
            <a:off x="219895" y="3880786"/>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bleu</a:t>
            </a:r>
            <a:r>
              <a:rPr lang="en-GB" sz="2800" b="1" dirty="0" err="1"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2" name="TextBox 21"/>
          <p:cNvSpPr txBox="1"/>
          <p:nvPr/>
        </p:nvSpPr>
        <p:spPr>
          <a:xfrm>
            <a:off x="1382663" y="3891340"/>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noir</a:t>
            </a:r>
            <a:r>
              <a:rPr lang="en-GB" sz="2800" b="1" dirty="0"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3" name="TextBox 22"/>
          <p:cNvSpPr txBox="1"/>
          <p:nvPr/>
        </p:nvSpPr>
        <p:spPr>
          <a:xfrm>
            <a:off x="272421" y="4435668"/>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rouge</a:t>
            </a:r>
            <a:endParaRPr lang="en-GB" sz="2800" b="1" dirty="0">
              <a:solidFill>
                <a:srgbClr val="FF3300"/>
              </a:solidFill>
              <a:latin typeface="Century Gothic" panose="020B0502020202020204" pitchFamily="34" charset="0"/>
            </a:endParaRPr>
          </a:p>
        </p:txBody>
      </p:sp>
      <p:sp>
        <p:nvSpPr>
          <p:cNvPr id="24" name="TextBox 23"/>
          <p:cNvSpPr txBox="1"/>
          <p:nvPr/>
        </p:nvSpPr>
        <p:spPr>
          <a:xfrm>
            <a:off x="1519666" y="4446222"/>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jaune</a:t>
            </a:r>
            <a:endParaRPr lang="en-GB" sz="2800" b="1" dirty="0">
              <a:solidFill>
                <a:srgbClr val="FF3300"/>
              </a:solidFill>
              <a:latin typeface="Century Gothic" panose="020B0502020202020204" pitchFamily="34" charset="0"/>
            </a:endParaRPr>
          </a:p>
        </p:txBody>
      </p:sp>
      <p:sp>
        <p:nvSpPr>
          <p:cNvPr id="25" name="TextBox 24"/>
          <p:cNvSpPr txBox="1"/>
          <p:nvPr/>
        </p:nvSpPr>
        <p:spPr>
          <a:xfrm>
            <a:off x="272421" y="5001104"/>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marron</a:t>
            </a:r>
            <a:endParaRPr lang="en-GB" sz="2800" b="1" dirty="0">
              <a:solidFill>
                <a:srgbClr val="FF3300"/>
              </a:solidFill>
              <a:latin typeface="Century Gothic" panose="020B0502020202020204" pitchFamily="34" charset="0"/>
            </a:endParaRPr>
          </a:p>
        </p:txBody>
      </p:sp>
      <p:sp>
        <p:nvSpPr>
          <p:cNvPr id="26" name="TextBox 25"/>
          <p:cNvSpPr txBox="1"/>
          <p:nvPr/>
        </p:nvSpPr>
        <p:spPr>
          <a:xfrm>
            <a:off x="268866" y="5577167"/>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blanc</a:t>
            </a:r>
            <a:r>
              <a:rPr lang="en-GB" sz="2800" b="1" dirty="0" smtClean="0">
                <a:solidFill>
                  <a:srgbClr val="FF3300"/>
                </a:solidFill>
                <a:latin typeface="Century Gothic" panose="020B0502020202020204" pitchFamily="34" charset="0"/>
              </a:rPr>
              <a:t>he</a:t>
            </a:r>
            <a:endParaRPr lang="en-GB" sz="2800" b="1" dirty="0">
              <a:solidFill>
                <a:srgbClr val="FF3300"/>
              </a:solidFill>
              <a:latin typeface="Century Gothic" panose="020B0502020202020204" pitchFamily="34" charset="0"/>
            </a:endParaRPr>
          </a:p>
        </p:txBody>
      </p:sp>
      <p:sp>
        <p:nvSpPr>
          <p:cNvPr id="27" name="TextBox 26"/>
          <p:cNvSpPr txBox="1"/>
          <p:nvPr/>
        </p:nvSpPr>
        <p:spPr>
          <a:xfrm>
            <a:off x="1933933" y="5577167"/>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violet</a:t>
            </a:r>
            <a:r>
              <a:rPr lang="en-GB" sz="2800" b="1" dirty="0" err="1">
                <a:solidFill>
                  <a:srgbClr val="FF3300"/>
                </a:solidFill>
                <a:latin typeface="Century Gothic" panose="020B0502020202020204" pitchFamily="34" charset="0"/>
              </a:rPr>
              <a:t>t</a:t>
            </a:r>
            <a:r>
              <a:rPr lang="en-GB" sz="2800" b="1" dirty="0" err="1" smtClean="0">
                <a:solidFill>
                  <a:srgbClr val="FF3300"/>
                </a:solidFill>
                <a:latin typeface="Century Gothic" panose="020B0502020202020204" pitchFamily="34" charset="0"/>
              </a:rPr>
              <a:t>e</a:t>
            </a:r>
            <a:endParaRPr lang="en-GB" sz="2800" b="1" dirty="0">
              <a:solidFill>
                <a:srgbClr val="FF3300"/>
              </a:solidFill>
              <a:latin typeface="Century Gothic" panose="020B0502020202020204" pitchFamily="34" charset="0"/>
            </a:endParaRPr>
          </a:p>
        </p:txBody>
      </p:sp>
      <p:sp>
        <p:nvSpPr>
          <p:cNvPr id="28" name="TextBox 27"/>
          <p:cNvSpPr txBox="1"/>
          <p:nvPr/>
        </p:nvSpPr>
        <p:spPr>
          <a:xfrm>
            <a:off x="314324" y="1610746"/>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mar</a:t>
            </a:r>
            <a:r>
              <a:rPr lang="en-GB" sz="2800" b="1" dirty="0">
                <a:solidFill>
                  <a:srgbClr val="FF3300"/>
                </a:solidFill>
                <a:latin typeface="Century Gothic" panose="020B0502020202020204" pitchFamily="34" charset="0"/>
              </a:rPr>
              <a:t>s</a:t>
            </a:r>
          </a:p>
        </p:txBody>
      </p:sp>
      <p:sp>
        <p:nvSpPr>
          <p:cNvPr id="29" name="TextBox 28"/>
          <p:cNvSpPr txBox="1"/>
          <p:nvPr/>
        </p:nvSpPr>
        <p:spPr>
          <a:xfrm>
            <a:off x="1515859" y="1610746"/>
            <a:ext cx="2085975" cy="523220"/>
          </a:xfrm>
          <a:prstGeom prst="rect">
            <a:avLst/>
          </a:prstGeom>
          <a:noFill/>
        </p:spPr>
        <p:txBody>
          <a:bodyPr wrap="square" rtlCol="0">
            <a:spAutoFit/>
          </a:bodyPr>
          <a:lstStyle/>
          <a:p>
            <a:r>
              <a:rPr lang="en-GB" sz="2800" dirty="0" err="1" smtClean="0">
                <a:solidFill>
                  <a:schemeClr val="accent5">
                    <a:lumMod val="50000"/>
                  </a:schemeClr>
                </a:solidFill>
                <a:latin typeface="Century Gothic" panose="020B0502020202020204" pitchFamily="34" charset="0"/>
              </a:rPr>
              <a:t>aoû</a:t>
            </a:r>
            <a:r>
              <a:rPr lang="en-GB" sz="2800" b="1" dirty="0" err="1">
                <a:solidFill>
                  <a:srgbClr val="FF3300"/>
                </a:solidFill>
                <a:latin typeface="Century Gothic" panose="020B0502020202020204" pitchFamily="34" charset="0"/>
              </a:rPr>
              <a:t>t</a:t>
            </a:r>
            <a:endParaRPr lang="en-GB" sz="2800" b="1" dirty="0">
              <a:solidFill>
                <a:srgbClr val="FF3300"/>
              </a:solidFill>
              <a:latin typeface="Century Gothic" panose="020B0502020202020204" pitchFamily="34" charset="0"/>
            </a:endParaRPr>
          </a:p>
        </p:txBody>
      </p:sp>
      <p:sp>
        <p:nvSpPr>
          <p:cNvPr id="30" name="TextBox 29"/>
          <p:cNvSpPr txBox="1"/>
          <p:nvPr/>
        </p:nvSpPr>
        <p:spPr>
          <a:xfrm>
            <a:off x="1796954" y="5003668"/>
            <a:ext cx="208597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orange</a:t>
            </a:r>
            <a:endParaRPr lang="en-GB" sz="2800" b="1" dirty="0">
              <a:solidFill>
                <a:srgbClr val="FF3300"/>
              </a:solidFill>
              <a:latin typeface="Century Gothic" panose="020B0502020202020204" pitchFamily="34" charset="0"/>
            </a:endParaRPr>
          </a:p>
        </p:txBody>
      </p:sp>
    </p:spTree>
    <p:extLst>
      <p:ext uri="{BB962C8B-B14F-4D97-AF65-F5344CB8AC3E}">
        <p14:creationId xmlns:p14="http://schemas.microsoft.com/office/powerpoint/2010/main" val="38924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latin typeface="Century Gothic" panose="020B0502020202020204" pitchFamily="34" charset="0"/>
              </a:rPr>
              <a:t>Adjective agreement</a:t>
            </a:r>
          </a:p>
        </p:txBody>
      </p:sp>
      <p:sp>
        <p:nvSpPr>
          <p:cNvPr id="6" name="TextBox 5"/>
          <p:cNvSpPr txBox="1"/>
          <p:nvPr/>
        </p:nvSpPr>
        <p:spPr>
          <a:xfrm>
            <a:off x="6557554" y="6444653"/>
            <a:ext cx="3148051" cy="276999"/>
          </a:xfrm>
          <a:prstGeom prst="rect">
            <a:avLst/>
          </a:prstGeom>
          <a:noFill/>
        </p:spPr>
        <p:txBody>
          <a:bodyPr wrap="square" rtlCol="0">
            <a:spAutoFit/>
          </a:bodyPr>
          <a:lstStyle/>
          <a:p>
            <a:pPr>
              <a:defRPr/>
            </a:pPr>
            <a:r>
              <a:rPr lang="en-GB" sz="1200" dirty="0">
                <a:solidFill>
                  <a:prstClr val="white"/>
                </a:solidFill>
                <a:latin typeface="Century Gothic" panose="020B0502020202020204" pitchFamily="34" charset="0"/>
              </a:rPr>
              <a:t>Victoria Hobson / Emma Marsden </a:t>
            </a:r>
          </a:p>
        </p:txBody>
      </p:sp>
      <p:sp>
        <p:nvSpPr>
          <p:cNvPr id="2" name="TextBox 1"/>
          <p:cNvSpPr txBox="1"/>
          <p:nvPr/>
        </p:nvSpPr>
        <p:spPr>
          <a:xfrm>
            <a:off x="679385" y="1384890"/>
            <a:ext cx="10741988" cy="707886"/>
          </a:xfrm>
          <a:prstGeom prst="rect">
            <a:avLst/>
          </a:prstGeom>
          <a:noFill/>
        </p:spPr>
        <p:txBody>
          <a:bodyPr wrap="square" rtlCol="0">
            <a:spAutoFit/>
          </a:bodyPr>
          <a:lstStyle/>
          <a:p>
            <a:pPr>
              <a:defRPr/>
            </a:pPr>
            <a:r>
              <a:rPr lang="en-GB" sz="2000" dirty="0">
                <a:solidFill>
                  <a:srgbClr val="4472C4">
                    <a:lumMod val="50000"/>
                  </a:srgbClr>
                </a:solidFill>
                <a:latin typeface="Century Gothic" panose="020B0502020202020204" pitchFamily="34" charset="0"/>
              </a:rPr>
              <a:t>In French, when an </a:t>
            </a:r>
            <a:r>
              <a:rPr lang="en-GB" sz="2000" b="1" dirty="0">
                <a:solidFill>
                  <a:srgbClr val="4472C4">
                    <a:lumMod val="50000"/>
                  </a:srgbClr>
                </a:solidFill>
                <a:latin typeface="Century Gothic" panose="020B0502020202020204" pitchFamily="34" charset="0"/>
              </a:rPr>
              <a:t>adjective</a:t>
            </a:r>
            <a:r>
              <a:rPr lang="en-GB" sz="2000" dirty="0">
                <a:solidFill>
                  <a:srgbClr val="4472C4">
                    <a:lumMod val="50000"/>
                  </a:srgbClr>
                </a:solidFill>
                <a:latin typeface="Century Gothic" panose="020B0502020202020204" pitchFamily="34" charset="0"/>
              </a:rPr>
              <a:t> </a:t>
            </a:r>
            <a:r>
              <a:rPr lang="en-GB" sz="2000" dirty="0" smtClean="0">
                <a:solidFill>
                  <a:srgbClr val="4472C4">
                    <a:lumMod val="50000"/>
                  </a:srgbClr>
                </a:solidFill>
                <a:latin typeface="Century Gothic" panose="020B0502020202020204" pitchFamily="34" charset="0"/>
              </a:rPr>
              <a:t>describes a </a:t>
            </a:r>
            <a:r>
              <a:rPr lang="en-GB" sz="2000" i="1" u="sng" dirty="0">
                <a:solidFill>
                  <a:srgbClr val="4472C4">
                    <a:lumMod val="50000"/>
                  </a:srgbClr>
                </a:solidFill>
                <a:latin typeface="Century Gothic" panose="020B0502020202020204" pitchFamily="34" charset="0"/>
              </a:rPr>
              <a:t>feminine</a:t>
            </a:r>
            <a:r>
              <a:rPr lang="en-GB" sz="2000" dirty="0">
                <a:solidFill>
                  <a:srgbClr val="4472C4">
                    <a:lumMod val="50000"/>
                  </a:srgbClr>
                </a:solidFill>
                <a:latin typeface="Century Gothic" panose="020B0502020202020204" pitchFamily="34" charset="0"/>
              </a:rPr>
              <a:t> noun, the </a:t>
            </a:r>
            <a:r>
              <a:rPr lang="en-GB" sz="2000" dirty="0" smtClean="0">
                <a:solidFill>
                  <a:srgbClr val="4472C4">
                    <a:lumMod val="50000"/>
                  </a:srgbClr>
                </a:solidFill>
                <a:latin typeface="Century Gothic" panose="020B0502020202020204" pitchFamily="34" charset="0"/>
              </a:rPr>
              <a:t>adjective’s </a:t>
            </a:r>
            <a:r>
              <a:rPr lang="en-GB" sz="2000" i="1" u="sng" dirty="0" smtClean="0">
                <a:solidFill>
                  <a:srgbClr val="4472C4">
                    <a:lumMod val="50000"/>
                  </a:srgbClr>
                </a:solidFill>
                <a:latin typeface="Century Gothic" panose="020B0502020202020204" pitchFamily="34" charset="0"/>
              </a:rPr>
              <a:t>spelling</a:t>
            </a:r>
            <a:r>
              <a:rPr lang="en-GB" sz="2000" dirty="0" smtClean="0">
                <a:solidFill>
                  <a:srgbClr val="4472C4">
                    <a:lumMod val="50000"/>
                  </a:srgbClr>
                </a:solidFill>
                <a:latin typeface="Century Gothic" panose="020B0502020202020204" pitchFamily="34" charset="0"/>
              </a:rPr>
              <a:t> </a:t>
            </a:r>
            <a:r>
              <a:rPr lang="en-GB" sz="2000" dirty="0">
                <a:solidFill>
                  <a:srgbClr val="4472C4">
                    <a:lumMod val="50000"/>
                  </a:srgbClr>
                </a:solidFill>
                <a:latin typeface="Century Gothic" panose="020B0502020202020204" pitchFamily="34" charset="0"/>
              </a:rPr>
              <a:t>and </a:t>
            </a:r>
            <a:r>
              <a:rPr lang="en-GB" sz="2000" dirty="0" smtClean="0">
                <a:solidFill>
                  <a:srgbClr val="4472C4">
                    <a:lumMod val="50000"/>
                  </a:srgbClr>
                </a:solidFill>
                <a:latin typeface="Century Gothic" panose="020B0502020202020204" pitchFamily="34" charset="0"/>
              </a:rPr>
              <a:t>sometimes its </a:t>
            </a:r>
            <a:r>
              <a:rPr lang="en-GB" sz="2000" i="1" u="sng" dirty="0" smtClean="0">
                <a:solidFill>
                  <a:srgbClr val="4472C4">
                    <a:lumMod val="50000"/>
                  </a:srgbClr>
                </a:solidFill>
                <a:latin typeface="Century Gothic" panose="020B0502020202020204" pitchFamily="34" charset="0"/>
              </a:rPr>
              <a:t>sound</a:t>
            </a:r>
            <a:r>
              <a:rPr lang="en-GB" sz="2000" dirty="0" smtClean="0">
                <a:solidFill>
                  <a:srgbClr val="4472C4">
                    <a:lumMod val="50000"/>
                  </a:srgbClr>
                </a:solidFill>
                <a:latin typeface="Century Gothic" panose="020B0502020202020204" pitchFamily="34" charset="0"/>
              </a:rPr>
              <a:t> change</a:t>
            </a:r>
            <a:r>
              <a:rPr lang="en-GB" sz="2000" dirty="0">
                <a:solidFill>
                  <a:srgbClr val="4472C4">
                    <a:lumMod val="50000"/>
                  </a:srgbClr>
                </a:solidFill>
                <a:latin typeface="Century Gothic" panose="020B0502020202020204" pitchFamily="34" charset="0"/>
              </a:rPr>
              <a:t>.</a:t>
            </a:r>
          </a:p>
        </p:txBody>
      </p:sp>
      <p:sp>
        <p:nvSpPr>
          <p:cNvPr id="7" name="TextBox 6"/>
          <p:cNvSpPr txBox="1"/>
          <p:nvPr/>
        </p:nvSpPr>
        <p:spPr>
          <a:xfrm>
            <a:off x="679385" y="2354748"/>
            <a:ext cx="10741988" cy="707886"/>
          </a:xfrm>
          <a:prstGeom prst="rect">
            <a:avLst/>
          </a:prstGeom>
          <a:noFill/>
        </p:spPr>
        <p:txBody>
          <a:bodyPr wrap="square" rtlCol="0">
            <a:spAutoFit/>
          </a:bodyPr>
          <a:lstStyle/>
          <a:p>
            <a:pPr>
              <a:defRPr/>
            </a:pPr>
            <a:r>
              <a:rPr lang="en-GB" sz="2000" dirty="0">
                <a:solidFill>
                  <a:srgbClr val="4472C4">
                    <a:lumMod val="50000"/>
                  </a:srgbClr>
                </a:solidFill>
                <a:latin typeface="Century Gothic" panose="020B0502020202020204" pitchFamily="34" charset="0"/>
              </a:rPr>
              <a:t>The most common change is to add an ‘</a:t>
            </a:r>
            <a:r>
              <a:rPr lang="en-GB" sz="2000" b="1" dirty="0">
                <a:solidFill>
                  <a:srgbClr val="4472C4">
                    <a:lumMod val="50000"/>
                  </a:srgbClr>
                </a:solidFill>
                <a:latin typeface="Century Gothic" panose="020B0502020202020204" pitchFamily="34" charset="0"/>
              </a:rPr>
              <a:t>e</a:t>
            </a:r>
            <a:r>
              <a:rPr lang="en-GB" sz="2000" dirty="0">
                <a:solidFill>
                  <a:srgbClr val="4472C4">
                    <a:lumMod val="50000"/>
                  </a:srgbClr>
                </a:solidFill>
                <a:latin typeface="Century Gothic" panose="020B0502020202020204" pitchFamily="34" charset="0"/>
              </a:rPr>
              <a:t>’ to the end of the adjective.  </a:t>
            </a:r>
          </a:p>
          <a:p>
            <a:pPr>
              <a:defRPr/>
            </a:pPr>
            <a:r>
              <a:rPr lang="en-GB" sz="2000" dirty="0" smtClean="0">
                <a:solidFill>
                  <a:srgbClr val="4472C4">
                    <a:lumMod val="50000"/>
                  </a:srgbClr>
                </a:solidFill>
                <a:latin typeface="Century Gothic" panose="020B0502020202020204" pitchFamily="34" charset="0"/>
              </a:rPr>
              <a:t>(</a:t>
            </a:r>
            <a:r>
              <a:rPr lang="en-GB" sz="2000" dirty="0">
                <a:solidFill>
                  <a:srgbClr val="4472C4">
                    <a:lumMod val="50000"/>
                  </a:srgbClr>
                </a:solidFill>
                <a:latin typeface="Century Gothic" panose="020B0502020202020204" pitchFamily="34" charset="0"/>
              </a:rPr>
              <a:t>This is for adjectives not already ending in ‘e’.)</a:t>
            </a:r>
          </a:p>
        </p:txBody>
      </p:sp>
      <p:sp>
        <p:nvSpPr>
          <p:cNvPr id="3" name="Rectangle 2"/>
          <p:cNvSpPr/>
          <p:nvPr/>
        </p:nvSpPr>
        <p:spPr>
          <a:xfrm>
            <a:off x="679385" y="3491107"/>
            <a:ext cx="2095445"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entury Gothic" panose="020B0502020202020204" pitchFamily="34" charset="0"/>
              </a:rPr>
              <a:t>Masculine</a:t>
            </a:r>
          </a:p>
        </p:txBody>
      </p:sp>
      <p:sp>
        <p:nvSpPr>
          <p:cNvPr id="9" name="TextBox 8"/>
          <p:cNvSpPr txBox="1"/>
          <p:nvPr/>
        </p:nvSpPr>
        <p:spPr>
          <a:xfrm>
            <a:off x="3254949" y="3491107"/>
            <a:ext cx="4083212" cy="553998"/>
          </a:xfrm>
          <a:prstGeom prst="rect">
            <a:avLst/>
          </a:prstGeom>
          <a:noFill/>
        </p:spPr>
        <p:txBody>
          <a:bodyPr wrap="square" rtlCol="0">
            <a:spAutoFit/>
          </a:bodyPr>
          <a:lstStyle/>
          <a:p>
            <a:pPr>
              <a:defRPr/>
            </a:pPr>
            <a:r>
              <a:rPr lang="en-GB" sz="3000" dirty="0">
                <a:solidFill>
                  <a:srgbClr val="5B9BD5">
                    <a:lumMod val="75000"/>
                  </a:srgbClr>
                </a:solidFill>
                <a:latin typeface="Century Gothic" panose="020B0502020202020204" pitchFamily="34" charset="0"/>
              </a:rPr>
              <a:t>Il</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est</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anglais</a:t>
            </a:r>
            <a:r>
              <a:rPr lang="en-GB" sz="3000" dirty="0">
                <a:solidFill>
                  <a:srgbClr val="4472C4">
                    <a:lumMod val="50000"/>
                  </a:srgbClr>
                </a:solidFill>
                <a:latin typeface="Century Gothic" panose="020B0502020202020204" pitchFamily="34" charset="0"/>
              </a:rPr>
              <a:t>.</a:t>
            </a:r>
          </a:p>
        </p:txBody>
      </p:sp>
      <p:sp>
        <p:nvSpPr>
          <p:cNvPr id="10" name="TextBox 9"/>
          <p:cNvSpPr txBox="1"/>
          <p:nvPr/>
        </p:nvSpPr>
        <p:spPr>
          <a:xfrm>
            <a:off x="7338161" y="4740973"/>
            <a:ext cx="4083212" cy="553998"/>
          </a:xfrm>
          <a:prstGeom prst="rect">
            <a:avLst/>
          </a:prstGeom>
          <a:noFill/>
        </p:spPr>
        <p:txBody>
          <a:bodyPr wrap="square" rtlCol="0">
            <a:spAutoFit/>
          </a:bodyPr>
          <a:lstStyle/>
          <a:p>
            <a:pPr>
              <a:defRPr/>
            </a:pPr>
            <a:r>
              <a:rPr lang="en-GB" sz="3000" dirty="0">
                <a:solidFill>
                  <a:srgbClr val="FF0000"/>
                </a:solidFill>
                <a:latin typeface="Century Gothic" panose="020B0502020202020204" pitchFamily="34" charset="0"/>
              </a:rPr>
              <a:t>She</a:t>
            </a:r>
            <a:r>
              <a:rPr lang="en-GB" sz="3000" dirty="0">
                <a:solidFill>
                  <a:srgbClr val="4472C4">
                    <a:lumMod val="50000"/>
                  </a:srgbClr>
                </a:solidFill>
                <a:latin typeface="Century Gothic" panose="020B0502020202020204" pitchFamily="34" charset="0"/>
              </a:rPr>
              <a:t> is English.</a:t>
            </a:r>
          </a:p>
        </p:txBody>
      </p:sp>
      <p:sp>
        <p:nvSpPr>
          <p:cNvPr id="11" name="Rectangle 10"/>
          <p:cNvSpPr/>
          <p:nvPr/>
        </p:nvSpPr>
        <p:spPr>
          <a:xfrm>
            <a:off x="679385" y="4654599"/>
            <a:ext cx="1872629" cy="553998"/>
          </a:xfrm>
          <a:prstGeom prst="rect">
            <a:avLst/>
          </a:prstGeom>
          <a:noFill/>
        </p:spPr>
        <p:txBody>
          <a:bodyPr wrap="none" lIns="91440" tIns="45720" rIns="91440" bIns="45720">
            <a:spAutoFit/>
          </a:bodyPr>
          <a:lstStyle/>
          <a:p>
            <a:pPr algn="ctr">
              <a:defRPr/>
            </a:pPr>
            <a:r>
              <a:rPr lang="en-US" sz="30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entury Gothic" panose="020B0502020202020204" pitchFamily="34" charset="0"/>
              </a:rPr>
              <a:t>Feminine</a:t>
            </a:r>
          </a:p>
        </p:txBody>
      </p:sp>
      <p:sp>
        <p:nvSpPr>
          <p:cNvPr id="12" name="TextBox 11"/>
          <p:cNvSpPr txBox="1"/>
          <p:nvPr/>
        </p:nvSpPr>
        <p:spPr>
          <a:xfrm>
            <a:off x="3228623" y="4727163"/>
            <a:ext cx="3855084" cy="553998"/>
          </a:xfrm>
          <a:prstGeom prst="rect">
            <a:avLst/>
          </a:prstGeom>
          <a:noFill/>
        </p:spPr>
        <p:txBody>
          <a:bodyPr wrap="square" rtlCol="0">
            <a:spAutoFit/>
          </a:bodyPr>
          <a:lstStyle/>
          <a:p>
            <a:pPr>
              <a:defRPr/>
            </a:pPr>
            <a:r>
              <a:rPr lang="en-GB" sz="3000" dirty="0">
                <a:solidFill>
                  <a:srgbClr val="FF0000"/>
                </a:solidFill>
                <a:latin typeface="Century Gothic" panose="020B0502020202020204" pitchFamily="34" charset="0"/>
              </a:rPr>
              <a:t>Elle</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est</a:t>
            </a:r>
            <a:r>
              <a:rPr lang="en-GB" sz="3000" dirty="0">
                <a:solidFill>
                  <a:srgbClr val="4472C4">
                    <a:lumMod val="50000"/>
                  </a:srgbClr>
                </a:solidFill>
                <a:latin typeface="Century Gothic" panose="020B0502020202020204" pitchFamily="34" charset="0"/>
              </a:rPr>
              <a:t> </a:t>
            </a:r>
            <a:r>
              <a:rPr lang="en-GB" sz="3000" dirty="0" err="1">
                <a:solidFill>
                  <a:srgbClr val="4472C4">
                    <a:lumMod val="50000"/>
                  </a:srgbClr>
                </a:solidFill>
                <a:latin typeface="Century Gothic" panose="020B0502020202020204" pitchFamily="34" charset="0"/>
              </a:rPr>
              <a:t>anglais</a:t>
            </a:r>
            <a:r>
              <a:rPr lang="en-GB" sz="3000" dirty="0">
                <a:solidFill>
                  <a:srgbClr val="FF0000"/>
                </a:solidFill>
                <a:latin typeface="Century Gothic" panose="020B0502020202020204" pitchFamily="34" charset="0"/>
              </a:rPr>
              <a:t>e</a:t>
            </a:r>
            <a:r>
              <a:rPr lang="en-GB" sz="3000" dirty="0">
                <a:solidFill>
                  <a:srgbClr val="4472C4">
                    <a:lumMod val="50000"/>
                  </a:srgbClr>
                </a:solidFill>
                <a:latin typeface="Century Gothic" panose="020B0502020202020204" pitchFamily="34" charset="0"/>
              </a:rPr>
              <a:t>.</a:t>
            </a:r>
          </a:p>
        </p:txBody>
      </p:sp>
      <p:sp>
        <p:nvSpPr>
          <p:cNvPr id="13" name="TextBox 12"/>
          <p:cNvSpPr txBox="1"/>
          <p:nvPr/>
        </p:nvSpPr>
        <p:spPr>
          <a:xfrm>
            <a:off x="7338161" y="3477297"/>
            <a:ext cx="4083212" cy="553998"/>
          </a:xfrm>
          <a:prstGeom prst="rect">
            <a:avLst/>
          </a:prstGeom>
          <a:noFill/>
        </p:spPr>
        <p:txBody>
          <a:bodyPr wrap="square" rtlCol="0">
            <a:spAutoFit/>
          </a:bodyPr>
          <a:lstStyle/>
          <a:p>
            <a:pPr>
              <a:defRPr/>
            </a:pPr>
            <a:r>
              <a:rPr lang="en-GB" sz="3000" dirty="0">
                <a:solidFill>
                  <a:srgbClr val="5B9BD5"/>
                </a:solidFill>
                <a:latin typeface="Century Gothic" panose="020B0502020202020204" pitchFamily="34" charset="0"/>
              </a:rPr>
              <a:t>He</a:t>
            </a:r>
            <a:r>
              <a:rPr lang="en-GB" sz="3000" dirty="0">
                <a:solidFill>
                  <a:srgbClr val="4472C4">
                    <a:lumMod val="50000"/>
                  </a:srgbClr>
                </a:solidFill>
                <a:latin typeface="Century Gothic" panose="020B0502020202020204" pitchFamily="34" charset="0"/>
              </a:rPr>
              <a:t> is English.</a:t>
            </a:r>
          </a:p>
        </p:txBody>
      </p:sp>
      <p:sp>
        <p:nvSpPr>
          <p:cNvPr id="14" name="Oval Callout 13">
            <a:extLst>
              <a:ext uri="{FF2B5EF4-FFF2-40B4-BE49-F238E27FC236}">
                <a16:creationId xmlns:a16="http://schemas.microsoft.com/office/drawing/2014/main" id="{7F7DE963-2FFC-4147-A953-FE9778960629}"/>
              </a:ext>
            </a:extLst>
          </p:cNvPr>
          <p:cNvSpPr/>
          <p:nvPr/>
        </p:nvSpPr>
        <p:spPr>
          <a:xfrm>
            <a:off x="5364361" y="5243696"/>
            <a:ext cx="3316000" cy="1494286"/>
          </a:xfrm>
          <a:prstGeom prst="wedgeEllipseCallout">
            <a:avLst>
              <a:gd name="adj1" fmla="val -29529"/>
              <a:gd name="adj2" fmla="val -51741"/>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prstClr val="white"/>
                </a:solidFill>
                <a:latin typeface="Century Gothic" panose="020B0502020202020204" pitchFamily="34" charset="0"/>
              </a:rPr>
              <a:t>Y</a:t>
            </a:r>
            <a:r>
              <a:rPr lang="en-GB" sz="2000" b="1" dirty="0" err="1" smtClean="0">
                <a:solidFill>
                  <a:prstClr val="white"/>
                </a:solidFill>
                <a:latin typeface="Century Gothic" panose="020B0502020202020204" pitchFamily="34" charset="0"/>
              </a:rPr>
              <a:t>ou</a:t>
            </a:r>
            <a:r>
              <a:rPr lang="en-GB" sz="2000" b="1" dirty="0" smtClean="0">
                <a:solidFill>
                  <a:prstClr val="white"/>
                </a:solidFill>
                <a:latin typeface="Century Gothic" panose="020B0502020202020204" pitchFamily="34" charset="0"/>
              </a:rPr>
              <a:t> </a:t>
            </a:r>
            <a:r>
              <a:rPr lang="en-GB" sz="2000" b="1" dirty="0">
                <a:solidFill>
                  <a:prstClr val="white"/>
                </a:solidFill>
                <a:latin typeface="Century Gothic" panose="020B0502020202020204" pitchFamily="34" charset="0"/>
              </a:rPr>
              <a:t>pronounce the ‘s’ when there is an ’e’ at the </a:t>
            </a:r>
            <a:r>
              <a:rPr lang="en-GB" sz="2000" b="1" dirty="0" smtClean="0">
                <a:solidFill>
                  <a:prstClr val="white"/>
                </a:solidFill>
                <a:latin typeface="Century Gothic" panose="020B0502020202020204" pitchFamily="34" charset="0"/>
              </a:rPr>
              <a:t>end.</a:t>
            </a:r>
            <a:endParaRPr lang="en-US" sz="2000" b="1" dirty="0">
              <a:solidFill>
                <a:prstClr val="white"/>
              </a:solidFill>
            </a:endParaRPr>
          </a:p>
        </p:txBody>
      </p:sp>
    </p:spTree>
    <p:extLst>
      <p:ext uri="{BB962C8B-B14F-4D97-AF65-F5344CB8AC3E}">
        <p14:creationId xmlns:p14="http://schemas.microsoft.com/office/powerpoint/2010/main" val="295827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1" nodeType="clickEffect">
                                  <p:stCondLst>
                                    <p:cond delay="0"/>
                                  </p:stCondLst>
                                  <p:iterate type="lt">
                                    <p:tmPct val="10000"/>
                                  </p:iterate>
                                  <p:childTnLst>
                                    <p:anim calcmode="discrete" valueType="str">
                                      <p:cBhvr>
                                        <p:cTn id="38"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mph" presetSubtype="0" fill="hold" grpId="1" nodeType="clickEffect">
                                  <p:stCondLst>
                                    <p:cond delay="0"/>
                                  </p:stCondLst>
                                  <p:iterate type="lt">
                                    <p:tmPct val="10000"/>
                                  </p:iterate>
                                  <p:childTnLst>
                                    <p:anim calcmode="discrete" valueType="str">
                                      <p:cBhvr>
                                        <p:cTn id="42"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9" grpId="0"/>
      <p:bldP spid="9" grpId="1"/>
      <p:bldP spid="10" grpId="0"/>
      <p:bldP spid="11" grpId="0"/>
      <p:bldP spid="12" grpId="0"/>
      <p:bldP spid="12" grpId="1"/>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16071" y="504876"/>
            <a:ext cx="6771468" cy="1184249"/>
          </a:xfrm>
        </p:spPr>
        <p:txBody>
          <a:bodyPr/>
          <a:lstStyle/>
          <a:p>
            <a:r>
              <a:rPr lang="en-GB" dirty="0" smtClean="0">
                <a:solidFill>
                  <a:schemeClr val="bg1"/>
                </a:solidFill>
              </a:rPr>
              <a:t>NCELP Resource</a:t>
            </a:r>
            <a:r>
              <a:rPr lang="en-GB" baseline="0" dirty="0" smtClean="0">
                <a:solidFill>
                  <a:schemeClr val="bg1"/>
                </a:solidFill>
              </a:rPr>
              <a:t> Portal</a:t>
            </a: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1898876" y="195942"/>
            <a:ext cx="8420781" cy="6017665"/>
          </a:xfrm>
          <a:prstGeom prst="rect">
            <a:avLst/>
          </a:prstGeom>
          <a:effectLst>
            <a:outerShdw blurRad="50800" dist="38100" dir="5400000" algn="t" rotWithShape="0">
              <a:prstClr val="black">
                <a:alpha val="40000"/>
              </a:prstClr>
            </a:outerShdw>
          </a:effectLst>
        </p:spPr>
      </p:pic>
      <p:sp>
        <p:nvSpPr>
          <p:cNvPr id="3" name="Rectangle 2"/>
          <p:cNvSpPr/>
          <p:nvPr/>
        </p:nvSpPr>
        <p:spPr>
          <a:xfrm>
            <a:off x="7847541" y="0"/>
            <a:ext cx="3565400" cy="461665"/>
          </a:xfrm>
          <a:prstGeom prst="rect">
            <a:avLst/>
          </a:prstGeom>
        </p:spPr>
        <p:txBody>
          <a:bodyPr wrap="none">
            <a:spAutoFit/>
          </a:bodyPr>
          <a:lstStyle/>
          <a:p>
            <a:r>
              <a:rPr lang="en-GB" sz="2400" dirty="0" smtClean="0">
                <a:solidFill>
                  <a:prstClr val="black"/>
                </a:solidFill>
                <a:latin typeface="Century Gothic" panose="020B0502020202020204" pitchFamily="34" charset="0"/>
                <a:hlinkClick r:id="rId4"/>
              </a:rPr>
              <a:t>NCELP Resource Portal</a:t>
            </a:r>
            <a:endParaRPr lang="en-GB"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64663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651" y="1661336"/>
            <a:ext cx="3170312" cy="318944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0220" y="1661336"/>
            <a:ext cx="3170312" cy="3189449"/>
          </a:xfrm>
          <a:prstGeom prst="rect">
            <a:avLst/>
          </a:prstGeom>
        </p:spPr>
      </p:pic>
      <p:sp>
        <p:nvSpPr>
          <p:cNvPr id="6" name="TextBox 5"/>
          <p:cNvSpPr txBox="1"/>
          <p:nvPr/>
        </p:nvSpPr>
        <p:spPr>
          <a:xfrm>
            <a:off x="2085218" y="4118725"/>
            <a:ext cx="2486025"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Laurent</a:t>
            </a:r>
            <a:endParaRPr lang="en-GB" sz="3600" b="1" dirty="0">
              <a:solidFill>
                <a:schemeClr val="accent5">
                  <a:lumMod val="50000"/>
                </a:schemeClr>
              </a:solidFill>
              <a:latin typeface="Century Gothic" panose="020B0502020202020204" pitchFamily="34" charset="0"/>
            </a:endParaRPr>
          </a:p>
        </p:txBody>
      </p:sp>
      <p:sp>
        <p:nvSpPr>
          <p:cNvPr id="9" name="Rounded Rectangular Callout 8"/>
          <p:cNvSpPr/>
          <p:nvPr/>
        </p:nvSpPr>
        <p:spPr>
          <a:xfrm>
            <a:off x="813631" y="842962"/>
            <a:ext cx="2543175" cy="1118411"/>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b="1" dirty="0">
              <a:latin typeface="Century Gothic" panose="020B0502020202020204" pitchFamily="34" charset="0"/>
            </a:endParaRPr>
          </a:p>
        </p:txBody>
      </p:sp>
      <p:sp>
        <p:nvSpPr>
          <p:cNvPr id="10" name="Rounded Rectangular Callout 9"/>
          <p:cNvSpPr/>
          <p:nvPr/>
        </p:nvSpPr>
        <p:spPr>
          <a:xfrm>
            <a:off x="8715376" y="344892"/>
            <a:ext cx="2894088" cy="1118411"/>
          </a:xfrm>
          <a:prstGeom prst="wedgeRound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smtClean="0">
                <a:latin typeface="Century Gothic" panose="020B0502020202020204" pitchFamily="34" charset="0"/>
              </a:rPr>
              <a:t>Présent</a:t>
            </a:r>
            <a:r>
              <a:rPr lang="en-GB" sz="4400" b="1" dirty="0" err="1" smtClean="0">
                <a:solidFill>
                  <a:srgbClr val="FF3300"/>
                </a:solidFill>
                <a:latin typeface="Century Gothic" panose="020B0502020202020204" pitchFamily="34" charset="0"/>
              </a:rPr>
              <a:t>e</a:t>
            </a:r>
            <a:endParaRPr lang="en-GB" sz="4400" b="1" dirty="0">
              <a:solidFill>
                <a:srgbClr val="FF3300"/>
              </a:solidFill>
              <a:latin typeface="Century Gothic" panose="020B0502020202020204" pitchFamily="34" charset="0"/>
            </a:endParaRPr>
          </a:p>
        </p:txBody>
      </p:sp>
      <p:sp>
        <p:nvSpPr>
          <p:cNvPr id="11" name="TextBox 10"/>
          <p:cNvSpPr txBox="1"/>
          <p:nvPr/>
        </p:nvSpPr>
        <p:spPr>
          <a:xfrm>
            <a:off x="7217948" y="4204454"/>
            <a:ext cx="2994856" cy="646331"/>
          </a:xfrm>
          <a:prstGeom prst="rect">
            <a:avLst/>
          </a:prstGeom>
          <a:noFill/>
        </p:spPr>
        <p:txBody>
          <a:bodyPr wrap="square" rtlCol="0">
            <a:spAutoFit/>
          </a:bodyPr>
          <a:lstStyle/>
          <a:p>
            <a:pPr algn="ctr"/>
            <a:r>
              <a:rPr lang="en-GB" sz="3600" b="1" dirty="0" err="1" smtClean="0">
                <a:solidFill>
                  <a:schemeClr val="accent5">
                    <a:lumMod val="50000"/>
                  </a:schemeClr>
                </a:solidFill>
                <a:latin typeface="Century Gothic" panose="020B0502020202020204" pitchFamily="34" charset="0"/>
              </a:rPr>
              <a:t>Rosamonde</a:t>
            </a:r>
            <a:endParaRPr lang="en-GB" sz="3600" b="1" dirty="0">
              <a:solidFill>
                <a:schemeClr val="accent5">
                  <a:lumMod val="50000"/>
                </a:schemeClr>
              </a:solidFill>
              <a:latin typeface="Century Gothic" panose="020B0502020202020204" pitchFamily="34" charset="0"/>
            </a:endParaRPr>
          </a:p>
        </p:txBody>
      </p:sp>
      <p:sp>
        <p:nvSpPr>
          <p:cNvPr id="2" name="Title 1"/>
          <p:cNvSpPr>
            <a:spLocks noGrp="1"/>
          </p:cNvSpPr>
          <p:nvPr>
            <p:ph type="title"/>
          </p:nvPr>
        </p:nvSpPr>
        <p:spPr>
          <a:xfrm>
            <a:off x="1061603" y="1351741"/>
            <a:ext cx="2679915" cy="609632"/>
          </a:xfrm>
        </p:spPr>
        <p:txBody>
          <a:bodyPr>
            <a:normAutofit fontScale="90000"/>
          </a:bodyPr>
          <a:lstStyle/>
          <a:p>
            <a:pPr lvl="0">
              <a:lnSpc>
                <a:spcPct val="100000"/>
              </a:lnSpc>
              <a:spcBef>
                <a:spcPts val="0"/>
              </a:spcBef>
            </a:pPr>
            <a:r>
              <a:rPr lang="en-GB" b="1" dirty="0" err="1">
                <a:solidFill>
                  <a:prstClr val="white"/>
                </a:solidFill>
                <a:ea typeface="+mn-ea"/>
                <a:cs typeface="+mn-cs"/>
              </a:rPr>
              <a:t>Présent</a:t>
            </a:r>
            <a:r>
              <a:rPr lang="en-GB" b="1" dirty="0">
                <a:solidFill>
                  <a:prstClr val="white"/>
                </a:solidFill>
                <a:ea typeface="+mn-ea"/>
                <a:cs typeface="+mn-cs"/>
              </a:rPr>
              <a:t/>
            </a:r>
            <a:br>
              <a:rPr lang="en-GB" b="1" dirty="0">
                <a:solidFill>
                  <a:prstClr val="white"/>
                </a:solidFill>
                <a:ea typeface="+mn-ea"/>
                <a:cs typeface="+mn-cs"/>
              </a:rPr>
            </a:br>
            <a:endParaRPr lang="en-GB" dirty="0"/>
          </a:p>
        </p:txBody>
      </p:sp>
      <p:sp>
        <p:nvSpPr>
          <p:cNvPr id="12" name="TextBox 11"/>
          <p:cNvSpPr txBox="1"/>
          <p:nvPr/>
        </p:nvSpPr>
        <p:spPr>
          <a:xfrm>
            <a:off x="236500" y="5929313"/>
            <a:ext cx="13787439" cy="646331"/>
          </a:xfrm>
          <a:prstGeom prst="rect">
            <a:avLst/>
          </a:prstGeom>
          <a:noFill/>
        </p:spPr>
        <p:txBody>
          <a:bodyPr wrap="square" rtlCol="0">
            <a:spAutoFit/>
          </a:bodyPr>
          <a:lstStyle/>
          <a:p>
            <a:r>
              <a:rPr lang="en-GB" dirty="0" err="1" smtClean="0">
                <a:solidFill>
                  <a:schemeClr val="accent5">
                    <a:lumMod val="50000"/>
                  </a:schemeClr>
                </a:solidFill>
                <a:latin typeface="Century Gothic" panose="020B0502020202020204" pitchFamily="34" charset="0"/>
              </a:rPr>
              <a:t>présent</a:t>
            </a:r>
            <a:r>
              <a:rPr lang="en-GB" dirty="0" smtClean="0">
                <a:solidFill>
                  <a:schemeClr val="accent5">
                    <a:lumMod val="50000"/>
                  </a:schemeClr>
                </a:solidFill>
                <a:latin typeface="Century Gothic" panose="020B0502020202020204" pitchFamily="34" charset="0"/>
              </a:rPr>
              <a:t> [216], absent [2016] </a:t>
            </a:r>
            <a:r>
              <a:rPr lang="en-GB" sz="1400" dirty="0">
                <a:solidFill>
                  <a:schemeClr val="accent5">
                    <a:lumMod val="50000"/>
                  </a:schemeClr>
                </a:solidFill>
                <a:latin typeface="Century Gothic" panose="020B0502020202020204" pitchFamily="34" charset="0"/>
              </a:rPr>
              <a:t>Source: A Frequency Dictionary of French (</a:t>
            </a:r>
            <a:r>
              <a:rPr lang="en-GB" sz="1400" dirty="0" err="1">
                <a:solidFill>
                  <a:schemeClr val="accent5">
                    <a:lumMod val="50000"/>
                  </a:schemeClr>
                </a:solidFill>
                <a:latin typeface="Century Gothic" panose="020B0502020202020204" pitchFamily="34" charset="0"/>
              </a:rPr>
              <a:t>Londsale</a:t>
            </a:r>
            <a:r>
              <a:rPr lang="en-GB" sz="1400" dirty="0">
                <a:solidFill>
                  <a:schemeClr val="accent5">
                    <a:lumMod val="50000"/>
                  </a:schemeClr>
                </a:solidFill>
                <a:latin typeface="Century Gothic" panose="020B0502020202020204" pitchFamily="34" charset="0"/>
              </a:rPr>
              <a:t> &amp; Le Bras, 2009), published by Routledge</a:t>
            </a:r>
          </a:p>
          <a:p>
            <a:endParaRPr lang="en-GB"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522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2" name="Title 1"/>
          <p:cNvSpPr>
            <a:spLocks noGrp="1"/>
          </p:cNvSpPr>
          <p:nvPr>
            <p:ph type="title"/>
          </p:nvPr>
        </p:nvSpPr>
        <p:spPr>
          <a:xfrm>
            <a:off x="225513" y="17895"/>
            <a:ext cx="10515600" cy="1283963"/>
          </a:xfrm>
        </p:spPr>
        <p:txBody>
          <a:bodyPr>
            <a:normAutofit/>
          </a:bodyPr>
          <a:lstStyle/>
          <a:p>
            <a:pPr lvl="0">
              <a:lnSpc>
                <a:spcPct val="100000"/>
              </a:lnSpc>
              <a:spcBef>
                <a:spcPts val="0"/>
              </a:spcBef>
            </a:pPr>
            <a:r>
              <a:rPr lang="en-GB" sz="3600" b="1" dirty="0">
                <a:solidFill>
                  <a:prstClr val="white"/>
                </a:solidFill>
                <a:ea typeface="+mn-ea"/>
                <a:cs typeface="+mn-cs"/>
              </a:rPr>
              <a:t>Adjective </a:t>
            </a:r>
            <a:r>
              <a:rPr lang="en-GB" sz="3600" b="1" dirty="0" smtClean="0">
                <a:solidFill>
                  <a:prstClr val="white"/>
                </a:solidFill>
                <a:ea typeface="+mn-ea"/>
                <a:cs typeface="+mn-cs"/>
              </a:rPr>
              <a:t>agreement</a:t>
            </a:r>
            <a:endParaRPr lang="en-GB" dirty="0"/>
          </a:p>
        </p:txBody>
      </p:sp>
      <p:sp>
        <p:nvSpPr>
          <p:cNvPr id="3" name="Content Placeholder 2"/>
          <p:cNvSpPr>
            <a:spLocks noGrp="1"/>
          </p:cNvSpPr>
          <p:nvPr>
            <p:ph idx="4294967295"/>
          </p:nvPr>
        </p:nvSpPr>
        <p:spPr>
          <a:xfrm>
            <a:off x="0" y="1825625"/>
            <a:ext cx="10515600" cy="4351338"/>
          </a:xfrm>
        </p:spPr>
        <p:txBody>
          <a:bodyPr>
            <a:normAutofit fontScale="92500" lnSpcReduction="20000"/>
          </a:bodyPr>
          <a:lstStyle/>
          <a:p>
            <a:r>
              <a:rPr lang="en-GB" dirty="0" err="1"/>
              <a:t>présent</a:t>
            </a:r>
            <a:r>
              <a:rPr lang="en-GB" dirty="0"/>
              <a:t> [216]</a:t>
            </a:r>
          </a:p>
          <a:p>
            <a:r>
              <a:rPr lang="en-GB" dirty="0"/>
              <a:t>absent [2016]</a:t>
            </a:r>
          </a:p>
          <a:p>
            <a:r>
              <a:rPr lang="en-GB" dirty="0"/>
              <a:t>petit [138]</a:t>
            </a:r>
          </a:p>
          <a:p>
            <a:r>
              <a:rPr lang="en-GB" dirty="0"/>
              <a:t>grand [59]</a:t>
            </a:r>
          </a:p>
          <a:p>
            <a:r>
              <a:rPr lang="en-GB" dirty="0" err="1"/>
              <a:t>anglais</a:t>
            </a:r>
            <a:r>
              <a:rPr lang="en-GB" dirty="0"/>
              <a:t> [784]</a:t>
            </a:r>
          </a:p>
          <a:p>
            <a:r>
              <a:rPr lang="en-GB" dirty="0" err="1"/>
              <a:t>français</a:t>
            </a:r>
            <a:r>
              <a:rPr lang="en-GB" dirty="0"/>
              <a:t> [251]</a:t>
            </a:r>
          </a:p>
          <a:p>
            <a:r>
              <a:rPr lang="en-GB" dirty="0"/>
              <a:t>content [1841]</a:t>
            </a:r>
          </a:p>
          <a:p>
            <a:r>
              <a:rPr lang="en-GB" dirty="0"/>
              <a:t>intelligent [2509]</a:t>
            </a:r>
          </a:p>
          <a:p>
            <a:r>
              <a:rPr lang="en-GB" dirty="0" err="1"/>
              <a:t>amusant</a:t>
            </a:r>
            <a:r>
              <a:rPr lang="en-GB" dirty="0"/>
              <a:t> [4695]</a:t>
            </a:r>
          </a:p>
          <a:p>
            <a:r>
              <a:rPr lang="en-GB" dirty="0" err="1"/>
              <a:t>méchant</a:t>
            </a:r>
            <a:r>
              <a:rPr lang="en-GB" dirty="0"/>
              <a:t> [3184]</a:t>
            </a:r>
          </a:p>
          <a:p>
            <a:endParaRPr lang="en-GB" dirty="0"/>
          </a:p>
        </p:txBody>
      </p:sp>
      <p:sp>
        <p:nvSpPr>
          <p:cNvPr id="6" name="Content Placeholder 4"/>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malade [1066]</a:t>
            </a:r>
          </a:p>
          <a:p>
            <a:r>
              <a:rPr lang="en-GB" smtClean="0"/>
              <a:t>triste [1843]</a:t>
            </a:r>
          </a:p>
          <a:p>
            <a:r>
              <a:rPr lang="en-GB" smtClean="0"/>
              <a:t>calme [1731]</a:t>
            </a:r>
            <a:endParaRPr lang="en-GB" dirty="0"/>
          </a:p>
        </p:txBody>
      </p:sp>
      <p:sp>
        <p:nvSpPr>
          <p:cNvPr id="7" name="TextBox 6"/>
          <p:cNvSpPr txBox="1"/>
          <p:nvPr/>
        </p:nvSpPr>
        <p:spPr>
          <a:xfrm>
            <a:off x="86029" y="6021910"/>
            <a:ext cx="13787439" cy="584775"/>
          </a:xfrm>
          <a:prstGeom prst="rect">
            <a:avLst/>
          </a:prstGeom>
          <a:noFill/>
        </p:spPr>
        <p:txBody>
          <a:bodyPr wrap="square" rtlCol="0">
            <a:spAutoFit/>
          </a:bodyPr>
          <a:lstStyle/>
          <a:p>
            <a:r>
              <a:rPr lang="en-GB" sz="1400" dirty="0" smtClean="0">
                <a:solidFill>
                  <a:schemeClr val="accent5">
                    <a:lumMod val="50000"/>
                  </a:schemeClr>
                </a:solidFill>
                <a:latin typeface="Century Gothic" panose="020B0502020202020204" pitchFamily="34" charset="0"/>
              </a:rPr>
              <a:t>Source</a:t>
            </a:r>
            <a:r>
              <a:rPr lang="en-GB" sz="1400" dirty="0">
                <a:solidFill>
                  <a:schemeClr val="accent5">
                    <a:lumMod val="50000"/>
                  </a:schemeClr>
                </a:solidFill>
                <a:latin typeface="Century Gothic" panose="020B0502020202020204" pitchFamily="34" charset="0"/>
              </a:rPr>
              <a:t>: A Frequency Dictionary of French (</a:t>
            </a:r>
            <a:r>
              <a:rPr lang="en-GB" sz="1400" dirty="0" err="1">
                <a:solidFill>
                  <a:schemeClr val="accent5">
                    <a:lumMod val="50000"/>
                  </a:schemeClr>
                </a:solidFill>
                <a:latin typeface="Century Gothic" panose="020B0502020202020204" pitchFamily="34" charset="0"/>
              </a:rPr>
              <a:t>Londsale</a:t>
            </a:r>
            <a:r>
              <a:rPr lang="en-GB" sz="1400" dirty="0">
                <a:solidFill>
                  <a:schemeClr val="accent5">
                    <a:lumMod val="50000"/>
                  </a:schemeClr>
                </a:solidFill>
                <a:latin typeface="Century Gothic" panose="020B0502020202020204" pitchFamily="34" charset="0"/>
              </a:rPr>
              <a:t> &amp; Le Bras, 2009), published by Routledge</a:t>
            </a:r>
          </a:p>
          <a:p>
            <a:endParaRPr lang="en-GB"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848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73670" y="-116180"/>
            <a:ext cx="10559381" cy="747574"/>
          </a:xfrm>
        </p:spPr>
        <p:txBody>
          <a:bodyPr>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sz="2000" kern="1200" dirty="0" smtClean="0">
                <a:solidFill>
                  <a:schemeClr val="accent5">
                    <a:lumMod val="50000"/>
                  </a:schemeClr>
                </a:solidFill>
                <a:effectLst/>
              </a:rPr>
              <a:t>Lire</a:t>
            </a:r>
            <a:endParaRPr lang="en-GB" sz="2000" dirty="0" smtClean="0">
              <a:effectLst/>
            </a:endParaRPr>
          </a:p>
        </p:txBody>
      </p:sp>
      <p:graphicFrame>
        <p:nvGraphicFramePr>
          <p:cNvPr id="7" name="Content Placeholder 4"/>
          <p:cNvGraphicFramePr>
            <a:graphicFrameLocks noGrp="1"/>
          </p:cNvGraphicFramePr>
          <p:nvPr>
            <p:ph idx="4294967295"/>
            <p:extLst>
              <p:ext uri="{D42A27DB-BD31-4B8C-83A1-F6EECF244321}">
                <p14:modId xmlns:p14="http://schemas.microsoft.com/office/powerpoint/2010/main" val="474742708"/>
              </p:ext>
            </p:extLst>
          </p:nvPr>
        </p:nvGraphicFramePr>
        <p:xfrm>
          <a:off x="0" y="503238"/>
          <a:ext cx="11350171" cy="5098709"/>
        </p:xfrm>
        <a:graphic>
          <a:graphicData uri="http://schemas.openxmlformats.org/drawingml/2006/table">
            <a:tbl>
              <a:tblPr firstRow="1" bandRow="1">
                <a:tableStyleId>{5C22544A-7EE6-4342-B048-85BDC9FD1C3A}</a:tableStyleId>
              </a:tblPr>
              <a:tblGrid>
                <a:gridCol w="551541">
                  <a:extLst>
                    <a:ext uri="{9D8B030D-6E8A-4147-A177-3AD203B41FA5}">
                      <a16:colId xmlns:a16="http://schemas.microsoft.com/office/drawing/2014/main" val="2548973513"/>
                    </a:ext>
                  </a:extLst>
                </a:gridCol>
                <a:gridCol w="3773714">
                  <a:extLst>
                    <a:ext uri="{9D8B030D-6E8A-4147-A177-3AD203B41FA5}">
                      <a16:colId xmlns:a16="http://schemas.microsoft.com/office/drawing/2014/main" val="2775102314"/>
                    </a:ext>
                  </a:extLst>
                </a:gridCol>
                <a:gridCol w="580572">
                  <a:extLst>
                    <a:ext uri="{9D8B030D-6E8A-4147-A177-3AD203B41FA5}">
                      <a16:colId xmlns:a16="http://schemas.microsoft.com/office/drawing/2014/main" val="2063340645"/>
                    </a:ext>
                  </a:extLst>
                </a:gridCol>
                <a:gridCol w="655149">
                  <a:extLst>
                    <a:ext uri="{9D8B030D-6E8A-4147-A177-3AD203B41FA5}">
                      <a16:colId xmlns:a16="http://schemas.microsoft.com/office/drawing/2014/main" val="1149418214"/>
                    </a:ext>
                  </a:extLst>
                </a:gridCol>
                <a:gridCol w="549537">
                  <a:extLst>
                    <a:ext uri="{9D8B030D-6E8A-4147-A177-3AD203B41FA5}">
                      <a16:colId xmlns:a16="http://schemas.microsoft.com/office/drawing/2014/main" val="3028703937"/>
                    </a:ext>
                  </a:extLst>
                </a:gridCol>
                <a:gridCol w="4120265">
                  <a:extLst>
                    <a:ext uri="{9D8B030D-6E8A-4147-A177-3AD203B41FA5}">
                      <a16:colId xmlns:a16="http://schemas.microsoft.com/office/drawing/2014/main" val="1859025906"/>
                    </a:ext>
                  </a:extLst>
                </a:gridCol>
                <a:gridCol w="538820">
                  <a:extLst>
                    <a:ext uri="{9D8B030D-6E8A-4147-A177-3AD203B41FA5}">
                      <a16:colId xmlns:a16="http://schemas.microsoft.com/office/drawing/2014/main" val="3979149899"/>
                    </a:ext>
                  </a:extLst>
                </a:gridCol>
                <a:gridCol w="580573">
                  <a:extLst>
                    <a:ext uri="{9D8B030D-6E8A-4147-A177-3AD203B41FA5}">
                      <a16:colId xmlns:a16="http://schemas.microsoft.com/office/drawing/2014/main" val="4000977675"/>
                    </a:ext>
                  </a:extLst>
                </a:gridCol>
              </a:tblGrid>
              <a:tr h="1372729">
                <a:tc gridSpan="8">
                  <a:txBody>
                    <a:bodyPr/>
                    <a:lstStyle/>
                    <a:p>
                      <a:endParaRPr lang="en-GB" sz="2400" b="0" baseline="0" dirty="0" smtClean="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861482725"/>
                  </a:ext>
                </a:extLst>
              </a:tr>
              <a:tr h="745196">
                <a:tc gridSpan="2">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0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764126"/>
                  </a:ext>
                </a:extLst>
              </a:tr>
              <a:tr h="745196">
                <a:tc>
                  <a:txBody>
                    <a:bodyPr/>
                    <a:lstStyle/>
                    <a:p>
                      <a:pPr algn="ctr"/>
                      <a:r>
                        <a:rPr lang="en-GB" sz="3200" b="1" dirty="0">
                          <a:solidFill>
                            <a:schemeClr val="accent5">
                              <a:lumMod val="50000"/>
                            </a:schemeClr>
                          </a:solidFill>
                          <a:latin typeface="Century Gothic" panose="020B0502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a:solidFill>
                            <a:schemeClr val="accent5">
                              <a:lumMod val="50000"/>
                            </a:schemeClr>
                          </a:solidFill>
                          <a:latin typeface="Century Gothic" panose="020B0502020202020204" pitchFamily="34" charset="0"/>
                        </a:rPr>
                        <a:t>grand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err="1">
                          <a:solidFill>
                            <a:schemeClr val="accent5">
                              <a:lumMod val="50000"/>
                            </a:schemeClr>
                          </a:solidFill>
                          <a:latin typeface="Century Gothic" panose="020B0502020202020204" pitchFamily="34" charset="0"/>
                        </a:rPr>
                        <a:t>intelligente</a:t>
                      </a:r>
                      <a:endParaRPr lang="en-GB" sz="32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745196">
                <a:tc>
                  <a:txBody>
                    <a:bodyPr/>
                    <a:lstStyle/>
                    <a:p>
                      <a:pPr algn="ctr"/>
                      <a:r>
                        <a:rPr lang="en-GB" sz="3200" b="1" dirty="0">
                          <a:solidFill>
                            <a:schemeClr val="accent5">
                              <a:lumMod val="50000"/>
                            </a:schemeClr>
                          </a:solidFill>
                          <a:latin typeface="Century Gothic" panose="020B0502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accent5">
                              <a:lumMod val="50000"/>
                            </a:schemeClr>
                          </a:solidFill>
                          <a:latin typeface="Century Gothic" panose="020B0502020202020204" pitchFamily="34" charset="0"/>
                        </a:rPr>
                        <a:t>                   </a:t>
                      </a:r>
                      <a:r>
                        <a:rPr lang="en-GB" sz="3200" b="0" dirty="0">
                          <a:solidFill>
                            <a:schemeClr val="accent5">
                              <a:lumMod val="50000"/>
                            </a:schemeClr>
                          </a:solidFill>
                          <a:latin typeface="Century Gothic" panose="020B0502020202020204" pitchFamily="34" charset="0"/>
                        </a:rPr>
                        <a:t>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5">
                              <a:lumMod val="50000"/>
                            </a:schemeClr>
                          </a:solidFill>
                          <a:latin typeface="Century Gothic" panose="020B0502020202020204" pitchFamily="34" charset="0"/>
                        </a:rPr>
                        <a:t>                   </a:t>
                      </a:r>
                      <a:r>
                        <a:rPr lang="en-GB" sz="3200" dirty="0">
                          <a:solidFill>
                            <a:schemeClr val="accent5">
                              <a:lumMod val="50000"/>
                            </a:schemeClr>
                          </a:solidFill>
                          <a:latin typeface="Century Gothic" panose="020B0502020202020204" pitchFamily="34" charset="0"/>
                        </a:rPr>
                        <a:t>petite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745196">
                <a:tc>
                  <a:txBody>
                    <a:bodyPr/>
                    <a:lstStyle/>
                    <a:p>
                      <a:pPr algn="ctr"/>
                      <a:r>
                        <a:rPr lang="en-GB" sz="3200" b="1" dirty="0">
                          <a:solidFill>
                            <a:schemeClr val="accent5">
                              <a:lumMod val="50000"/>
                            </a:schemeClr>
                          </a:solidFill>
                          <a:latin typeface="Century Gothic" panose="020B0502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err="1">
                          <a:solidFill>
                            <a:schemeClr val="accent5">
                              <a:lumMod val="50000"/>
                            </a:schemeClr>
                          </a:solidFill>
                          <a:latin typeface="Century Gothic" panose="020B0502020202020204" pitchFamily="34" charset="0"/>
                        </a:rPr>
                        <a:t>méchante</a:t>
                      </a:r>
                      <a:endParaRPr lang="en-GB" sz="32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accent5">
                              <a:lumMod val="50000"/>
                            </a:schemeClr>
                          </a:solidFill>
                          <a:latin typeface="Century Gothic" panose="020B0502020202020204" pitchFamily="34" charset="0"/>
                        </a:rPr>
                        <a:t>                   </a:t>
                      </a:r>
                      <a:r>
                        <a:rPr lang="en-GB" sz="3200" dirty="0" err="1">
                          <a:solidFill>
                            <a:schemeClr val="accent5">
                              <a:lumMod val="50000"/>
                            </a:schemeClr>
                          </a:solidFill>
                          <a:latin typeface="Century Gothic" panose="020B0502020202020204" pitchFamily="34" charset="0"/>
                        </a:rPr>
                        <a:t>anglaise</a:t>
                      </a:r>
                      <a:endParaRPr lang="en-GB" sz="32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745196">
                <a:tc>
                  <a:txBody>
                    <a:bodyPr/>
                    <a:lstStyle/>
                    <a:p>
                      <a:pPr algn="ctr"/>
                      <a:r>
                        <a:rPr lang="en-GB" sz="3200" b="1" dirty="0">
                          <a:solidFill>
                            <a:schemeClr val="accent5">
                              <a:lumMod val="50000"/>
                            </a:schemeClr>
                          </a:solidFill>
                          <a:latin typeface="Century Gothic" panose="020B0502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accent5">
                              <a:lumMod val="50000"/>
                            </a:schemeClr>
                          </a:solidFill>
                          <a:latin typeface="Century Gothic" panose="020B0502020202020204" pitchFamily="34" charset="0"/>
                        </a:rPr>
                        <a:t>                   </a:t>
                      </a:r>
                      <a:r>
                        <a:rPr lang="en-GB" sz="3200" b="0" dirty="0" err="1">
                          <a:solidFill>
                            <a:schemeClr val="accent5">
                              <a:lumMod val="50000"/>
                            </a:schemeClr>
                          </a:solidFill>
                          <a:latin typeface="Century Gothic" panose="020B0502020202020204" pitchFamily="34" charset="0"/>
                        </a:rPr>
                        <a:t>français</a:t>
                      </a:r>
                      <a:endParaRPr lang="en-GB" sz="3200" b="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accent5">
                              <a:lumMod val="50000"/>
                            </a:schemeClr>
                          </a:solidFill>
                          <a:latin typeface="Century Gothic" panose="020B0502020202020204" pitchFamily="34" charset="0"/>
                        </a:rPr>
                        <a:t>                  </a:t>
                      </a:r>
                      <a:r>
                        <a:rPr lang="en-GB" sz="2000" baseline="0" dirty="0">
                          <a:solidFill>
                            <a:schemeClr val="accent5">
                              <a:lumMod val="50000"/>
                            </a:schemeClr>
                          </a:solidFill>
                          <a:latin typeface="Century Gothic" panose="020B0502020202020204" pitchFamily="34" charset="0"/>
                        </a:rPr>
                        <a:t> </a:t>
                      </a:r>
                      <a:r>
                        <a:rPr lang="en-GB" sz="3200" baseline="0" dirty="0" err="1">
                          <a:solidFill>
                            <a:schemeClr val="accent5">
                              <a:lumMod val="50000"/>
                            </a:schemeClr>
                          </a:solidFill>
                          <a:latin typeface="Century Gothic" panose="020B0502020202020204" pitchFamily="34" charset="0"/>
                        </a:rPr>
                        <a:t>amusant</a:t>
                      </a:r>
                      <a:endParaRPr lang="en-GB" sz="32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sp>
        <p:nvSpPr>
          <p:cNvPr id="5" name="Explosion 2 4"/>
          <p:cNvSpPr/>
          <p:nvPr/>
        </p:nvSpPr>
        <p:spPr>
          <a:xfrm rot="1587298">
            <a:off x="999648" y="2608961"/>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5" name="Explosion 2 14"/>
          <p:cNvSpPr/>
          <p:nvPr/>
        </p:nvSpPr>
        <p:spPr>
          <a:xfrm rot="1587298">
            <a:off x="1041534" y="334893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6" name="Explosion 2 15"/>
          <p:cNvSpPr/>
          <p:nvPr/>
        </p:nvSpPr>
        <p:spPr>
          <a:xfrm rot="1587298">
            <a:off x="1060177" y="4063555"/>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7" name="Explosion 2 16"/>
          <p:cNvSpPr/>
          <p:nvPr/>
        </p:nvSpPr>
        <p:spPr>
          <a:xfrm rot="1587298">
            <a:off x="1031216" y="4789930"/>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8" name="Explosion 2 17"/>
          <p:cNvSpPr/>
          <p:nvPr/>
        </p:nvSpPr>
        <p:spPr>
          <a:xfrm rot="1587298">
            <a:off x="6567584" y="2611250"/>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9" name="Explosion 2 18"/>
          <p:cNvSpPr/>
          <p:nvPr/>
        </p:nvSpPr>
        <p:spPr>
          <a:xfrm rot="1587298">
            <a:off x="6590726" y="334893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endParaRPr>
          </a:p>
        </p:txBody>
      </p:sp>
      <p:sp>
        <p:nvSpPr>
          <p:cNvPr id="21" name="Explosion 2 20"/>
          <p:cNvSpPr/>
          <p:nvPr/>
        </p:nvSpPr>
        <p:spPr>
          <a:xfrm rot="1587298">
            <a:off x="6579904" y="4063284"/>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22" name="Explosion 2 21"/>
          <p:cNvSpPr/>
          <p:nvPr/>
        </p:nvSpPr>
        <p:spPr>
          <a:xfrm rot="1587298">
            <a:off x="6550943" y="4824302"/>
            <a:ext cx="1439156" cy="8661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997" y="2717936"/>
            <a:ext cx="498794" cy="519576"/>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992" y="3452710"/>
            <a:ext cx="498794" cy="51957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203" y="4218563"/>
            <a:ext cx="498794" cy="519576"/>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997" y="4918828"/>
            <a:ext cx="498794" cy="519576"/>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3840" y="2727733"/>
            <a:ext cx="498794" cy="519576"/>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2817" y="3502255"/>
            <a:ext cx="498794" cy="51957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7280" y="4178002"/>
            <a:ext cx="498794" cy="51957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904" y="4918828"/>
            <a:ext cx="498794" cy="519576"/>
          </a:xfrm>
          <a:prstGeom prst="rect">
            <a:avLst/>
          </a:prstGeom>
        </p:spPr>
      </p:pic>
      <p:sp>
        <p:nvSpPr>
          <p:cNvPr id="36" name="Rectangle 35"/>
          <p:cNvSpPr/>
          <p:nvPr/>
        </p:nvSpPr>
        <p:spPr>
          <a:xfrm>
            <a:off x="4739628" y="1798024"/>
            <a:ext cx="461986"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I</a:t>
            </a:r>
          </a:p>
        </p:txBody>
      </p:sp>
      <p:sp>
        <p:nvSpPr>
          <p:cNvPr id="37" name="Rectangle 36"/>
          <p:cNvSpPr/>
          <p:nvPr/>
        </p:nvSpPr>
        <p:spPr>
          <a:xfrm>
            <a:off x="10703020" y="1794606"/>
            <a:ext cx="461986"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I</a:t>
            </a:r>
          </a:p>
        </p:txBody>
      </p:sp>
      <p:sp>
        <p:nvSpPr>
          <p:cNvPr id="38" name="Rectangle 37"/>
          <p:cNvSpPr/>
          <p:nvPr/>
        </p:nvSpPr>
        <p:spPr>
          <a:xfrm>
            <a:off x="5314786" y="1805360"/>
            <a:ext cx="697628"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C</a:t>
            </a:r>
          </a:p>
        </p:txBody>
      </p:sp>
      <p:sp>
        <p:nvSpPr>
          <p:cNvPr id="39" name="Rectangle 38"/>
          <p:cNvSpPr/>
          <p:nvPr/>
        </p:nvSpPr>
        <p:spPr>
          <a:xfrm>
            <a:off x="11165006" y="1781543"/>
            <a:ext cx="697628"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latin typeface="Bookman Old Style" panose="02050604050505020204" pitchFamily="18" charset="0"/>
              </a:rPr>
              <a:t>C</a:t>
            </a:r>
          </a:p>
        </p:txBody>
      </p:sp>
      <p:pic>
        <p:nvPicPr>
          <p:cNvPr id="2" name="Picture 1"/>
          <p:cNvPicPr>
            <a:picLocks noChangeAspect="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4376" t="13472" r="45282" b="9663"/>
          <a:stretch/>
        </p:blipFill>
        <p:spPr>
          <a:xfrm>
            <a:off x="4566311" y="580747"/>
            <a:ext cx="847892" cy="129463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288" y="659353"/>
            <a:ext cx="1140775" cy="1140775"/>
          </a:xfrm>
          <a:prstGeom prst="rect">
            <a:avLst/>
          </a:prstGeom>
        </p:spPr>
      </p:pic>
      <p:pic>
        <p:nvPicPr>
          <p:cNvPr id="31" name="Picture 30"/>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53358" t="12850" r="3337" b="11366"/>
          <a:stretch/>
        </p:blipFill>
        <p:spPr>
          <a:xfrm>
            <a:off x="5350174" y="607734"/>
            <a:ext cx="726270" cy="1270972"/>
          </a:xfrm>
          <a:prstGeom prst="rect">
            <a:avLst/>
          </a:prstGeom>
        </p:spPr>
      </p:pic>
      <p:pic>
        <p:nvPicPr>
          <p:cNvPr id="32" name="Picture 31"/>
          <p:cNvPicPr>
            <a:picLocks noChangeAspect="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4376" t="13472" r="45282" b="9663"/>
          <a:stretch/>
        </p:blipFill>
        <p:spPr>
          <a:xfrm>
            <a:off x="10467234" y="607734"/>
            <a:ext cx="847892" cy="1294632"/>
          </a:xfrm>
          <a:prstGeom prst="rect">
            <a:avLst/>
          </a:prstGeom>
        </p:spPr>
      </p:pic>
      <p:pic>
        <p:nvPicPr>
          <p:cNvPr id="33" name="Picture 32"/>
          <p:cNvPicPr>
            <a:picLocks noChangeAspect="1"/>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l="53358" t="12850" r="3337" b="11366"/>
          <a:stretch/>
        </p:blipFill>
        <p:spPr>
          <a:xfrm>
            <a:off x="11251097" y="634721"/>
            <a:ext cx="726270" cy="1270972"/>
          </a:xfrm>
          <a:prstGeom prst="rect">
            <a:avLst/>
          </a:prstGeom>
        </p:spPr>
      </p:pic>
      <p:sp>
        <p:nvSpPr>
          <p:cNvPr id="6" name="TextBox 5"/>
          <p:cNvSpPr txBox="1"/>
          <p:nvPr/>
        </p:nvSpPr>
        <p:spPr>
          <a:xfrm>
            <a:off x="1635998" y="634721"/>
            <a:ext cx="2923248" cy="1200329"/>
          </a:xfrm>
          <a:prstGeom prst="rect">
            <a:avLst/>
          </a:prstGeom>
          <a:noFill/>
        </p:spPr>
        <p:txBody>
          <a:bodyPr wrap="square" rtlCol="0">
            <a:spAutoFit/>
          </a:bodyPr>
          <a:lstStyle/>
          <a:p>
            <a:r>
              <a:rPr lang="en-GB" sz="2400" dirty="0" smtClean="0">
                <a:solidFill>
                  <a:schemeClr val="accent5">
                    <a:lumMod val="50000"/>
                  </a:schemeClr>
                </a:solidFill>
                <a:latin typeface="Century Gothic" panose="020B0502020202020204" pitchFamily="34" charset="0"/>
              </a:rPr>
              <a:t>Lis les descriptions.</a:t>
            </a:r>
            <a:br>
              <a:rPr lang="en-GB" sz="2400" dirty="0" smtClean="0">
                <a:solidFill>
                  <a:schemeClr val="accent5">
                    <a:lumMod val="50000"/>
                  </a:schemeClr>
                </a:solidFill>
                <a:latin typeface="Century Gothic" panose="020B0502020202020204" pitchFamily="34" charset="0"/>
              </a:rPr>
            </a:br>
            <a:r>
              <a:rPr lang="en-GB" sz="2400" dirty="0" err="1" smtClean="0">
                <a:solidFill>
                  <a:schemeClr val="accent5">
                    <a:lumMod val="50000"/>
                  </a:schemeClr>
                </a:solidFill>
                <a:latin typeface="Century Gothic" panose="020B0502020202020204" pitchFamily="34" charset="0"/>
              </a:rPr>
              <a:t>C’est</a:t>
            </a:r>
            <a:r>
              <a:rPr lang="en-GB" sz="2400" dirty="0" smtClean="0">
                <a:solidFill>
                  <a:schemeClr val="accent5">
                    <a:lumMod val="50000"/>
                  </a:schemeClr>
                </a:solidFill>
                <a:latin typeface="Century Gothic" panose="020B0502020202020204" pitchFamily="34" charset="0"/>
              </a:rPr>
              <a:t> </a:t>
            </a:r>
            <a:r>
              <a:rPr lang="en-GB" sz="2400" b="1" dirty="0" smtClean="0">
                <a:solidFill>
                  <a:schemeClr val="accent5">
                    <a:lumMod val="50000"/>
                  </a:schemeClr>
                </a:solidFill>
                <a:latin typeface="Century Gothic" panose="020B0502020202020204" pitchFamily="34" charset="0"/>
              </a:rPr>
              <a:t>Isaac</a:t>
            </a:r>
            <a:r>
              <a:rPr lang="en-GB" sz="2400" dirty="0" smtClean="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ou</a:t>
            </a:r>
            <a:r>
              <a:rPr lang="en-GB" sz="2400" dirty="0" smtClean="0">
                <a:solidFill>
                  <a:schemeClr val="accent5">
                    <a:lumMod val="50000"/>
                  </a:schemeClr>
                </a:solidFill>
                <a:latin typeface="Century Gothic" panose="020B0502020202020204" pitchFamily="34" charset="0"/>
              </a:rPr>
              <a:t> </a:t>
            </a:r>
            <a:r>
              <a:rPr lang="en-GB" sz="2400" b="1" dirty="0" smtClean="0">
                <a:solidFill>
                  <a:schemeClr val="accent5">
                    <a:lumMod val="50000"/>
                  </a:schemeClr>
                </a:solidFill>
                <a:latin typeface="Century Gothic" panose="020B0502020202020204" pitchFamily="34" charset="0"/>
              </a:rPr>
              <a:t>Chloe</a:t>
            </a:r>
            <a:r>
              <a:rPr lang="en-GB" sz="2400" dirty="0" smtClean="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35" name="TextBox 34"/>
          <p:cNvSpPr txBox="1"/>
          <p:nvPr/>
        </p:nvSpPr>
        <p:spPr>
          <a:xfrm>
            <a:off x="-4889" y="5859874"/>
            <a:ext cx="7320089" cy="523220"/>
          </a:xfrm>
          <a:prstGeom prst="rect">
            <a:avLst/>
          </a:prstGeom>
          <a:noFill/>
        </p:spPr>
        <p:txBody>
          <a:bodyPr wrap="square" rtlCol="0">
            <a:spAutoFit/>
          </a:bodyPr>
          <a:lstStyle/>
          <a:p>
            <a:r>
              <a:rPr lang="en-GB" sz="1600" dirty="0" smtClean="0">
                <a:solidFill>
                  <a:schemeClr val="accent5">
                    <a:lumMod val="50000"/>
                  </a:schemeClr>
                </a:solidFill>
                <a:latin typeface="Century Gothic" panose="020B0502020202020204" pitchFamily="34" charset="0"/>
              </a:rPr>
              <a:t>lire [278], le [1], description [2779], </a:t>
            </a:r>
            <a:r>
              <a:rPr lang="en-GB" sz="1600" dirty="0" err="1" smtClean="0">
                <a:solidFill>
                  <a:schemeClr val="accent5">
                    <a:lumMod val="50000"/>
                  </a:schemeClr>
                </a:solidFill>
                <a:latin typeface="Century Gothic" panose="020B0502020202020204" pitchFamily="34" charset="0"/>
              </a:rPr>
              <a:t>ce</a:t>
            </a:r>
            <a:r>
              <a:rPr lang="en-GB" sz="1600" dirty="0" smtClean="0">
                <a:solidFill>
                  <a:schemeClr val="accent5">
                    <a:lumMod val="50000"/>
                  </a:schemeClr>
                </a:solidFill>
                <a:latin typeface="Century Gothic" panose="020B0502020202020204" pitchFamily="34" charset="0"/>
              </a:rPr>
              <a:t>/c’ [12], </a:t>
            </a:r>
            <a:r>
              <a:rPr lang="en-GB" sz="1600" dirty="0" err="1" smtClean="0">
                <a:solidFill>
                  <a:schemeClr val="accent5">
                    <a:lumMod val="50000"/>
                  </a:schemeClr>
                </a:solidFill>
                <a:latin typeface="Century Gothic" panose="020B0502020202020204" pitchFamily="34" charset="0"/>
              </a:rPr>
              <a:t>être</a:t>
            </a:r>
            <a:r>
              <a:rPr lang="en-GB" sz="1600" dirty="0" smtClean="0">
                <a:solidFill>
                  <a:schemeClr val="accent5">
                    <a:lumMod val="50000"/>
                  </a:schemeClr>
                </a:solidFill>
                <a:latin typeface="Century Gothic" panose="020B0502020202020204" pitchFamily="34" charset="0"/>
              </a:rPr>
              <a:t> [5], </a:t>
            </a:r>
            <a:r>
              <a:rPr lang="en-GB" sz="1600" dirty="0" err="1" smtClean="0">
                <a:solidFill>
                  <a:schemeClr val="accent5">
                    <a:lumMod val="50000"/>
                  </a:schemeClr>
                </a:solidFill>
                <a:latin typeface="Century Gothic" panose="020B0502020202020204" pitchFamily="34" charset="0"/>
              </a:rPr>
              <a:t>ou</a:t>
            </a:r>
            <a:r>
              <a:rPr lang="en-GB" sz="1600" dirty="0" smtClean="0">
                <a:solidFill>
                  <a:schemeClr val="accent5">
                    <a:lumMod val="50000"/>
                  </a:schemeClr>
                </a:solidFill>
                <a:latin typeface="Century Gothic" panose="020B0502020202020204" pitchFamily="34" charset="0"/>
              </a:rPr>
              <a:t> [33] </a:t>
            </a:r>
            <a:br>
              <a:rPr lang="en-GB" sz="1600" dirty="0" smtClean="0">
                <a:solidFill>
                  <a:schemeClr val="accent5">
                    <a:lumMod val="50000"/>
                  </a:schemeClr>
                </a:solidFill>
                <a:latin typeface="Century Gothic" panose="020B0502020202020204" pitchFamily="34" charset="0"/>
              </a:rPr>
            </a:br>
            <a:r>
              <a:rPr lang="en-GB" sz="1200" dirty="0" smtClean="0">
                <a:solidFill>
                  <a:schemeClr val="accent5">
                    <a:lumMod val="50000"/>
                  </a:schemeClr>
                </a:solidFill>
                <a:latin typeface="Century Gothic" panose="020B0502020202020204" pitchFamily="34" charset="0"/>
              </a:rPr>
              <a:t>Source</a:t>
            </a:r>
            <a:r>
              <a:rPr lang="en-GB" sz="1200" dirty="0">
                <a:solidFill>
                  <a:schemeClr val="accent5">
                    <a:lumMod val="50000"/>
                  </a:schemeClr>
                </a:solidFill>
                <a:latin typeface="Century Gothic" panose="020B0502020202020204" pitchFamily="34" charset="0"/>
              </a:rPr>
              <a:t>: A Frequency Dictionary of French (</a:t>
            </a:r>
            <a:r>
              <a:rPr lang="en-GB" sz="1200" dirty="0" err="1">
                <a:solidFill>
                  <a:schemeClr val="accent5">
                    <a:lumMod val="50000"/>
                  </a:schemeClr>
                </a:solidFill>
                <a:latin typeface="Century Gothic" panose="020B0502020202020204" pitchFamily="34" charset="0"/>
              </a:rPr>
              <a:t>Londsale</a:t>
            </a:r>
            <a:r>
              <a:rPr lang="en-GB" sz="1200" dirty="0">
                <a:solidFill>
                  <a:schemeClr val="accent5">
                    <a:lumMod val="50000"/>
                  </a:schemeClr>
                </a:solidFill>
                <a:latin typeface="Century Gothic" panose="020B0502020202020204" pitchFamily="34" charset="0"/>
              </a:rPr>
              <a:t> &amp; Le Bras, 2009), published by </a:t>
            </a:r>
            <a:r>
              <a:rPr lang="en-GB" sz="1200" dirty="0" smtClean="0">
                <a:solidFill>
                  <a:schemeClr val="accent5">
                    <a:lumMod val="50000"/>
                  </a:schemeClr>
                </a:solidFill>
                <a:latin typeface="Century Gothic" panose="020B0502020202020204" pitchFamily="34" charset="0"/>
              </a:rPr>
              <a:t>Routledge</a:t>
            </a:r>
            <a:endParaRPr lang="en-GB" sz="1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3417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82738" y="394376"/>
            <a:ext cx="10515600" cy="617371"/>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400" b="1" kern="1200" dirty="0" err="1" smtClean="0">
                <a:solidFill>
                  <a:schemeClr val="accent5">
                    <a:lumMod val="50000"/>
                  </a:schemeClr>
                </a:solidFill>
                <a:effectLst/>
                <a:latin typeface="Century Gothic" panose="020B0502020202020204" pitchFamily="34" charset="0"/>
                <a:ea typeface="+mj-ea"/>
                <a:cs typeface="+mj-cs"/>
              </a:rPr>
              <a:t>Écoute</a:t>
            </a:r>
            <a:r>
              <a:rPr lang="en-GB" sz="2400" b="1" kern="1200" dirty="0" smtClean="0">
                <a:solidFill>
                  <a:schemeClr val="accent5">
                    <a:lumMod val="50000"/>
                  </a:schemeClr>
                </a:solidFill>
                <a:effectLst/>
                <a:latin typeface="Century Gothic" panose="020B0502020202020204" pitchFamily="34" charset="0"/>
                <a:ea typeface="+mj-ea"/>
                <a:cs typeface="+mj-cs"/>
              </a:rPr>
              <a:t>.</a:t>
            </a:r>
            <a:endParaRPr lang="en-GB" sz="2400" dirty="0" smtClean="0">
              <a:effectLst/>
            </a:endParaRPr>
          </a:p>
          <a:p>
            <a:endParaRPr lang="en-GB" dirty="0"/>
          </a:p>
        </p:txBody>
      </p:sp>
      <p:graphicFrame>
        <p:nvGraphicFramePr>
          <p:cNvPr id="4" name="Content Placeholder 4"/>
          <p:cNvGraphicFramePr>
            <a:graphicFrameLocks noGrp="1"/>
          </p:cNvGraphicFramePr>
          <p:nvPr>
            <p:ph idx="4294967295"/>
            <p:extLst>
              <p:ext uri="{D42A27DB-BD31-4B8C-83A1-F6EECF244321}">
                <p14:modId xmlns:p14="http://schemas.microsoft.com/office/powerpoint/2010/main" val="1440445128"/>
              </p:ext>
            </p:extLst>
          </p:nvPr>
        </p:nvGraphicFramePr>
        <p:xfrm>
          <a:off x="424891" y="112582"/>
          <a:ext cx="11494314" cy="5959892"/>
        </p:xfrm>
        <a:graphic>
          <a:graphicData uri="http://schemas.openxmlformats.org/drawingml/2006/table">
            <a:tbl>
              <a:tblPr firstRow="1" bandRow="1">
                <a:tableStyleId>{5C22544A-7EE6-4342-B048-85BDC9FD1C3A}</a:tableStyleId>
              </a:tblPr>
              <a:tblGrid>
                <a:gridCol w="815205">
                  <a:extLst>
                    <a:ext uri="{9D8B030D-6E8A-4147-A177-3AD203B41FA5}">
                      <a16:colId xmlns:a16="http://schemas.microsoft.com/office/drawing/2014/main" val="2548973513"/>
                    </a:ext>
                  </a:extLst>
                </a:gridCol>
                <a:gridCol w="4571419">
                  <a:extLst>
                    <a:ext uri="{9D8B030D-6E8A-4147-A177-3AD203B41FA5}">
                      <a16:colId xmlns:a16="http://schemas.microsoft.com/office/drawing/2014/main" val="52089004"/>
                    </a:ext>
                  </a:extLst>
                </a:gridCol>
                <a:gridCol w="795478">
                  <a:extLst>
                    <a:ext uri="{9D8B030D-6E8A-4147-A177-3AD203B41FA5}">
                      <a16:colId xmlns:a16="http://schemas.microsoft.com/office/drawing/2014/main" val="3028703937"/>
                    </a:ext>
                  </a:extLst>
                </a:gridCol>
                <a:gridCol w="5312212">
                  <a:extLst>
                    <a:ext uri="{9D8B030D-6E8A-4147-A177-3AD203B41FA5}">
                      <a16:colId xmlns:a16="http://schemas.microsoft.com/office/drawing/2014/main" val="1967977392"/>
                    </a:ext>
                  </a:extLst>
                </a:gridCol>
              </a:tblGrid>
              <a:tr h="1014494">
                <a:tc gridSpan="4">
                  <a:txBody>
                    <a:bodyPr/>
                    <a:lstStyle/>
                    <a:p>
                      <a:endParaRPr lang="en-GB" sz="2400" dirty="0" smtClean="0">
                        <a:solidFill>
                          <a:srgbClr val="4472C4">
                            <a:lumMod val="50000"/>
                          </a:srgbClr>
                        </a:solidFill>
                        <a:latin typeface="Century Gothic" panose="020B0502020202020204" pitchFamily="34" charset="0"/>
                      </a:endParaRPr>
                    </a:p>
                    <a:p>
                      <a:r>
                        <a:rPr lang="en-GB" sz="2400" b="0" dirty="0" err="1" smtClean="0">
                          <a:solidFill>
                            <a:srgbClr val="4472C4">
                              <a:lumMod val="50000"/>
                            </a:srgbClr>
                          </a:solidFill>
                          <a:latin typeface="Century Gothic" panose="020B0502020202020204" pitchFamily="34" charset="0"/>
                        </a:rPr>
                        <a:t>C’est</a:t>
                      </a:r>
                      <a:r>
                        <a:rPr lang="en-GB" sz="2400" b="0" dirty="0" smtClean="0">
                          <a:solidFill>
                            <a:srgbClr val="4472C4">
                              <a:lumMod val="50000"/>
                            </a:srgbClr>
                          </a:solidFill>
                          <a:latin typeface="Century Gothic" panose="020B0502020202020204" pitchFamily="34" charset="0"/>
                        </a:rPr>
                        <a:t> qui?</a:t>
                      </a:r>
                    </a:p>
                    <a:p>
                      <a:r>
                        <a:rPr lang="en-GB" sz="2400" b="0" dirty="0" err="1" smtClean="0">
                          <a:solidFill>
                            <a:srgbClr val="4472C4">
                              <a:lumMod val="50000"/>
                            </a:srgbClr>
                          </a:solidFill>
                          <a:latin typeface="Century Gothic" panose="020B0502020202020204" pitchFamily="34" charset="0"/>
                        </a:rPr>
                        <a:t>Garçon</a:t>
                      </a:r>
                      <a:r>
                        <a:rPr lang="en-GB" sz="2400" b="0" dirty="0" smtClean="0">
                          <a:solidFill>
                            <a:srgbClr val="4472C4">
                              <a:lumMod val="50000"/>
                            </a:srgbClr>
                          </a:solidFill>
                          <a:latin typeface="Century Gothic" panose="020B0502020202020204" pitchFamily="34" charset="0"/>
                        </a:rPr>
                        <a:t> </a:t>
                      </a:r>
                      <a:r>
                        <a:rPr lang="en-GB" sz="2400" b="0" dirty="0" err="1" smtClean="0">
                          <a:solidFill>
                            <a:srgbClr val="4472C4">
                              <a:lumMod val="50000"/>
                            </a:srgbClr>
                          </a:solidFill>
                          <a:latin typeface="Century Gothic" panose="020B0502020202020204" pitchFamily="34" charset="0"/>
                        </a:rPr>
                        <a:t>ou</a:t>
                      </a:r>
                      <a:r>
                        <a:rPr lang="en-GB" sz="2400" b="0" baseline="0" dirty="0" smtClean="0">
                          <a:solidFill>
                            <a:srgbClr val="4472C4">
                              <a:lumMod val="50000"/>
                            </a:srgbClr>
                          </a:solidFill>
                          <a:latin typeface="Century Gothic" panose="020B0502020202020204" pitchFamily="34" charset="0"/>
                        </a:rPr>
                        <a:t> </a:t>
                      </a:r>
                      <a:r>
                        <a:rPr lang="en-GB" sz="2400" b="0" baseline="0" dirty="0" err="1" smtClean="0">
                          <a:solidFill>
                            <a:srgbClr val="4472C4">
                              <a:lumMod val="50000"/>
                            </a:srgbClr>
                          </a:solidFill>
                          <a:latin typeface="Century Gothic" panose="020B0502020202020204" pitchFamily="34" charset="0"/>
                        </a:rPr>
                        <a:t>fille</a:t>
                      </a:r>
                      <a:r>
                        <a:rPr lang="en-GB" sz="2400" b="0" baseline="0" dirty="0" smtClean="0">
                          <a:solidFill>
                            <a:srgbClr val="4472C4">
                              <a:lumMod val="50000"/>
                            </a:srgbClr>
                          </a:solidFill>
                          <a:latin typeface="Century Gothic" panose="020B0502020202020204" pitchFamily="34" charset="0"/>
                        </a:rPr>
                        <a:t>?</a:t>
                      </a:r>
                      <a:endParaRPr lang="en-GB" sz="2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16966"/>
                  </a:ext>
                </a:extLst>
              </a:tr>
              <a:tr h="1236247">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1236247">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1149339">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1149339">
                <a:tc>
                  <a:txBody>
                    <a:bodyPr/>
                    <a:lstStyle/>
                    <a:p>
                      <a:pPr algn="ctr"/>
                      <a:endParaRPr lang="en-GB" sz="3200" b="1"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1685886"/>
                  </a:ext>
                </a:extLst>
              </a:tr>
            </a:tbl>
          </a:graphicData>
        </a:graphic>
      </p:graphicFrame>
      <p:sp>
        <p:nvSpPr>
          <p:cNvPr id="5" name="TextBox 4"/>
          <p:cNvSpPr txBox="1"/>
          <p:nvPr/>
        </p:nvSpPr>
        <p:spPr>
          <a:xfrm>
            <a:off x="1296297" y="2006098"/>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6" name="TextBox 5"/>
          <p:cNvSpPr txBox="1"/>
          <p:nvPr/>
        </p:nvSpPr>
        <p:spPr>
          <a:xfrm>
            <a:off x="5219429" y="2006098"/>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312" y="1298830"/>
            <a:ext cx="1086970" cy="116488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3562" y="1339738"/>
            <a:ext cx="1146919" cy="1123981"/>
          </a:xfrm>
          <a:prstGeom prst="rect">
            <a:avLst/>
          </a:prstGeom>
        </p:spPr>
      </p:pic>
      <p:sp>
        <p:nvSpPr>
          <p:cNvPr id="11" name="TextBox 10"/>
          <p:cNvSpPr txBox="1"/>
          <p:nvPr/>
        </p:nvSpPr>
        <p:spPr>
          <a:xfrm>
            <a:off x="1322769" y="326890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12" name="TextBox 11"/>
          <p:cNvSpPr txBox="1"/>
          <p:nvPr/>
        </p:nvSpPr>
        <p:spPr>
          <a:xfrm>
            <a:off x="5207840" y="3271789"/>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332" y="2554332"/>
            <a:ext cx="878293" cy="12302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7384" y="2569717"/>
            <a:ext cx="609913" cy="119949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4869" y="3758602"/>
            <a:ext cx="802424" cy="125670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5224" y="3830875"/>
            <a:ext cx="788978" cy="1139635"/>
          </a:xfrm>
          <a:prstGeom prst="rect">
            <a:avLst/>
          </a:prstGeom>
        </p:spPr>
      </p:pic>
      <p:sp>
        <p:nvSpPr>
          <p:cNvPr id="17" name="TextBox 16"/>
          <p:cNvSpPr txBox="1"/>
          <p:nvPr/>
        </p:nvSpPr>
        <p:spPr>
          <a:xfrm>
            <a:off x="1339455" y="438525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18" name="TextBox 17"/>
          <p:cNvSpPr txBox="1"/>
          <p:nvPr/>
        </p:nvSpPr>
        <p:spPr>
          <a:xfrm>
            <a:off x="5181003" y="438525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2438" y="2560610"/>
            <a:ext cx="1182969" cy="1104104"/>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4235" y="2538038"/>
            <a:ext cx="1194484" cy="1244778"/>
          </a:xfrm>
          <a:prstGeom prst="rect">
            <a:avLst/>
          </a:prstGeom>
        </p:spPr>
      </p:pic>
      <p:sp>
        <p:nvSpPr>
          <p:cNvPr id="23" name="TextBox 22"/>
          <p:cNvSpPr txBox="1"/>
          <p:nvPr/>
        </p:nvSpPr>
        <p:spPr>
          <a:xfrm>
            <a:off x="6749643" y="324518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24" name="TextBox 23"/>
          <p:cNvSpPr txBox="1"/>
          <p:nvPr/>
        </p:nvSpPr>
        <p:spPr>
          <a:xfrm>
            <a:off x="11275771" y="326890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28" name="Picture 27"/>
          <p:cNvPicPr>
            <a:picLocks noChangeAspect="1"/>
          </p:cNvPicPr>
          <p:nvPr/>
        </p:nvPicPr>
        <p:blipFill rotWithShape="1">
          <a:blip r:embed="rId11">
            <a:extLst>
              <a:ext uri="{28A0092B-C50C-407E-A947-70E740481C1C}">
                <a14:useLocalDpi xmlns:a14="http://schemas.microsoft.com/office/drawing/2010/main" val="0"/>
              </a:ext>
            </a:extLst>
          </a:blip>
          <a:srcRect r="49565"/>
          <a:stretch/>
        </p:blipFill>
        <p:spPr>
          <a:xfrm>
            <a:off x="10062043" y="3767279"/>
            <a:ext cx="831969" cy="1125465"/>
          </a:xfrm>
          <a:prstGeom prst="rect">
            <a:avLst/>
          </a:prstGeom>
        </p:spPr>
      </p:pic>
      <p:pic>
        <p:nvPicPr>
          <p:cNvPr id="29" name="Picture 28"/>
          <p:cNvPicPr>
            <a:picLocks noChangeAspect="1"/>
          </p:cNvPicPr>
          <p:nvPr/>
        </p:nvPicPr>
        <p:blipFill rotWithShape="1">
          <a:blip r:embed="rId11">
            <a:extLst>
              <a:ext uri="{28A0092B-C50C-407E-A947-70E740481C1C}">
                <a14:useLocalDpi xmlns:a14="http://schemas.microsoft.com/office/drawing/2010/main" val="0"/>
              </a:ext>
            </a:extLst>
          </a:blip>
          <a:srcRect l="48370"/>
          <a:stretch/>
        </p:blipFill>
        <p:spPr>
          <a:xfrm>
            <a:off x="7753569" y="3784600"/>
            <a:ext cx="825468" cy="1090824"/>
          </a:xfrm>
          <a:prstGeom prst="rect">
            <a:avLst/>
          </a:prstGeom>
        </p:spPr>
      </p:pic>
      <p:sp>
        <p:nvSpPr>
          <p:cNvPr id="30" name="TextBox 29"/>
          <p:cNvSpPr txBox="1"/>
          <p:nvPr/>
        </p:nvSpPr>
        <p:spPr>
          <a:xfrm>
            <a:off x="6777412" y="436518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31" name="TextBox 30"/>
          <p:cNvSpPr txBox="1"/>
          <p:nvPr/>
        </p:nvSpPr>
        <p:spPr>
          <a:xfrm>
            <a:off x="11299283" y="4385592"/>
            <a:ext cx="399123"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36" name="TextBox 35"/>
          <p:cNvSpPr txBox="1"/>
          <p:nvPr/>
        </p:nvSpPr>
        <p:spPr>
          <a:xfrm>
            <a:off x="6828458" y="5518045"/>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37" name="TextBox 36"/>
          <p:cNvSpPr txBox="1"/>
          <p:nvPr/>
        </p:nvSpPr>
        <p:spPr>
          <a:xfrm>
            <a:off x="11343564" y="5501183"/>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2813" y="1835371"/>
            <a:ext cx="498794" cy="519576"/>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52776" y="3084875"/>
            <a:ext cx="498794" cy="519576"/>
          </a:xfrm>
          <a:prstGeom prst="rect">
            <a:avLst/>
          </a:prstGeom>
        </p:spPr>
      </p:pic>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1744" y="4217828"/>
            <a:ext cx="498794" cy="519576"/>
          </a:xfrm>
          <a:prstGeom prst="rect">
            <a:avLst/>
          </a:prstGeom>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28100" y="3168716"/>
            <a:ext cx="498794" cy="447288"/>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42021" y="4226935"/>
            <a:ext cx="577184" cy="519576"/>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0543" y="5337155"/>
            <a:ext cx="498794" cy="519576"/>
          </a:xfrm>
          <a:prstGeom prst="rect">
            <a:avLst/>
          </a:prstGeom>
        </p:spPr>
      </p:pic>
      <p:sp>
        <p:nvSpPr>
          <p:cNvPr id="46" name="TextBox 45"/>
          <p:cNvSpPr txBox="1"/>
          <p:nvPr/>
        </p:nvSpPr>
        <p:spPr>
          <a:xfrm>
            <a:off x="1342420" y="5506802"/>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47" name="TextBox 46"/>
          <p:cNvSpPr txBox="1"/>
          <p:nvPr/>
        </p:nvSpPr>
        <p:spPr>
          <a:xfrm>
            <a:off x="5179727" y="5474594"/>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48" name="TextBox 47"/>
          <p:cNvSpPr txBox="1"/>
          <p:nvPr/>
        </p:nvSpPr>
        <p:spPr>
          <a:xfrm>
            <a:off x="6775098" y="1973570"/>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sp>
        <p:nvSpPr>
          <p:cNvPr id="49" name="TextBox 48"/>
          <p:cNvSpPr txBox="1"/>
          <p:nvPr/>
        </p:nvSpPr>
        <p:spPr>
          <a:xfrm>
            <a:off x="11248061" y="2004631"/>
            <a:ext cx="354842" cy="382137"/>
          </a:xfrm>
          <a:prstGeom prst="rect">
            <a:avLst/>
          </a:prstGeom>
          <a:noFill/>
          <a:ln>
            <a:solidFill>
              <a:schemeClr val="tx1"/>
            </a:solidFill>
          </a:ln>
        </p:spPr>
        <p:txBody>
          <a:bodyPr wrap="square" rtlCol="0">
            <a:spAutoFit/>
          </a:bodyPr>
          <a:lstStyle/>
          <a:p>
            <a:endParaRPr lang="en-GB" dirty="0">
              <a:solidFill>
                <a:prstClr val="black"/>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61415" y="5010704"/>
            <a:ext cx="1001849" cy="1019004"/>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29592" y="5005499"/>
            <a:ext cx="1013644" cy="1140350"/>
          </a:xfrm>
          <a:prstGeom prst="rect">
            <a:avLst/>
          </a:prstGeom>
        </p:spPr>
      </p:pic>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85379" y="1907451"/>
            <a:ext cx="498794" cy="447288"/>
          </a:xfrm>
          <a:prstGeom prst="rect">
            <a:avLst/>
          </a:prstGeom>
        </p:spPr>
      </p:pic>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83583" y="5315886"/>
            <a:ext cx="498794" cy="519576"/>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51961" y="1556565"/>
            <a:ext cx="1151355" cy="721051"/>
          </a:xfrm>
          <a:prstGeom prst="rect">
            <a:avLst/>
          </a:prstGeom>
        </p:spPr>
      </p:pic>
      <p:pic>
        <p:nvPicPr>
          <p:cNvPr id="54" name="Picture 53"/>
          <p:cNvPicPr>
            <a:picLocks noChangeAspect="1"/>
          </p:cNvPicPr>
          <p:nvPr/>
        </p:nvPicPr>
        <p:blipFill rotWithShape="1">
          <a:blip r:embed="rId16">
            <a:extLst>
              <a:ext uri="{28A0092B-C50C-407E-A947-70E740481C1C}">
                <a14:useLocalDpi xmlns:a14="http://schemas.microsoft.com/office/drawing/2010/main" val="0"/>
              </a:ext>
            </a:extLst>
          </a:blip>
          <a:srcRect l="14258" t="14973" r="51474" b="12900"/>
          <a:stretch/>
        </p:blipFill>
        <p:spPr>
          <a:xfrm>
            <a:off x="10697419" y="1581590"/>
            <a:ext cx="487203" cy="683656"/>
          </a:xfrm>
          <a:prstGeom prst="rect">
            <a:avLst/>
          </a:prstGeom>
        </p:spPr>
      </p:pic>
      <p:pic>
        <p:nvPicPr>
          <p:cNvPr id="55" name="Picture 54"/>
          <p:cNvPicPr>
            <a:picLocks noChangeAspect="1"/>
          </p:cNvPicPr>
          <p:nvPr/>
        </p:nvPicPr>
        <p:blipFill rotWithShape="1">
          <a:blip r:embed="rId17"/>
          <a:srcRect l="49237" t="14899" r="17129" b="11582"/>
          <a:stretch/>
        </p:blipFill>
        <p:spPr>
          <a:xfrm>
            <a:off x="7201618" y="1529901"/>
            <a:ext cx="530755" cy="774380"/>
          </a:xfrm>
          <a:prstGeom prst="rect">
            <a:avLst/>
          </a:prstGeom>
        </p:spPr>
      </p:pic>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68877" y="1559594"/>
            <a:ext cx="1151355" cy="721051"/>
          </a:xfrm>
          <a:prstGeom prst="rect">
            <a:avLst/>
          </a:prstGeom>
        </p:spPr>
      </p:pic>
      <p:pic>
        <p:nvPicPr>
          <p:cNvPr id="57" name="Picture 56"/>
          <p:cNvPicPr>
            <a:picLocks noChangeAspect="1"/>
          </p:cNvPicPr>
          <p:nvPr/>
        </p:nvPicPr>
        <p:blipFill rotWithShape="1">
          <a:blip r:embed="rId17"/>
          <a:srcRect l="49237" t="14899" r="17129" b="11582"/>
          <a:stretch/>
        </p:blipFill>
        <p:spPr>
          <a:xfrm>
            <a:off x="7285907" y="5033234"/>
            <a:ext cx="530755" cy="774380"/>
          </a:xfrm>
          <a:prstGeom prst="rect">
            <a:avLst/>
          </a:prstGeom>
        </p:spPr>
      </p:pic>
      <p:pic>
        <p:nvPicPr>
          <p:cNvPr id="58" name="Picture 57"/>
          <p:cNvPicPr>
            <a:picLocks noChangeAspect="1"/>
          </p:cNvPicPr>
          <p:nvPr/>
        </p:nvPicPr>
        <p:blipFill rotWithShape="1">
          <a:blip r:embed="rId16">
            <a:extLst>
              <a:ext uri="{28A0092B-C50C-407E-A947-70E740481C1C}">
                <a14:useLocalDpi xmlns:a14="http://schemas.microsoft.com/office/drawing/2010/main" val="0"/>
              </a:ext>
            </a:extLst>
          </a:blip>
          <a:srcRect l="14258" t="14973" r="51474" b="12900"/>
          <a:stretch/>
        </p:blipFill>
        <p:spPr>
          <a:xfrm>
            <a:off x="10837511" y="5151806"/>
            <a:ext cx="487203" cy="683656"/>
          </a:xfrm>
          <a:prstGeom prst="rect">
            <a:avLst/>
          </a:prstGeom>
        </p:spPr>
      </p:pic>
      <p:sp>
        <p:nvSpPr>
          <p:cNvPr id="26" name="Flowchart: Process 25"/>
          <p:cNvSpPr/>
          <p:nvPr/>
        </p:nvSpPr>
        <p:spPr>
          <a:xfrm>
            <a:off x="7845177" y="5161134"/>
            <a:ext cx="1215621" cy="713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a:off x="8396198" y="5161134"/>
            <a:ext cx="92649" cy="7390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0" name="Flowchart: Process 59"/>
          <p:cNvSpPr/>
          <p:nvPr/>
        </p:nvSpPr>
        <p:spPr>
          <a:xfrm>
            <a:off x="9505943" y="5144272"/>
            <a:ext cx="1215621" cy="71382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1" name="Rectangle 60"/>
          <p:cNvSpPr/>
          <p:nvPr/>
        </p:nvSpPr>
        <p:spPr>
          <a:xfrm>
            <a:off x="9505943" y="5428638"/>
            <a:ext cx="1231008" cy="894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2" name="Rectangle 61"/>
          <p:cNvSpPr/>
          <p:nvPr/>
        </p:nvSpPr>
        <p:spPr>
          <a:xfrm>
            <a:off x="10077894" y="5131659"/>
            <a:ext cx="92649" cy="73904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Rectangle 62"/>
          <p:cNvSpPr/>
          <p:nvPr/>
        </p:nvSpPr>
        <p:spPr>
          <a:xfrm>
            <a:off x="7829790" y="5473341"/>
            <a:ext cx="1231008" cy="894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Custom 6">
            <a:hlinkClick r:id="" action="ppaction://noaction" highlightClick="1">
              <a:snd r:embed="rId18" name="RH_4.1.2_item 1_final.wav"/>
            </a:hlinkClick>
          </p:cNvPr>
          <p:cNvSpPr/>
          <p:nvPr/>
        </p:nvSpPr>
        <p:spPr>
          <a:xfrm>
            <a:off x="528261" y="1556565"/>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1</a:t>
            </a:r>
            <a:endParaRPr lang="en-GB" sz="5400" b="1" dirty="0">
              <a:solidFill>
                <a:prstClr val="white"/>
              </a:solidFill>
              <a:latin typeface="Century Gothic" panose="020B0502020202020204" pitchFamily="34" charset="0"/>
            </a:endParaRPr>
          </a:p>
        </p:txBody>
      </p:sp>
      <p:sp>
        <p:nvSpPr>
          <p:cNvPr id="59" name="Action Button: Custom 58">
            <a:hlinkClick r:id="" action="ppaction://noaction" highlightClick="1">
              <a:snd r:embed="rId19" name="RH_4.1.2_item 2_final.wav"/>
            </a:hlinkClick>
          </p:cNvPr>
          <p:cNvSpPr/>
          <p:nvPr/>
        </p:nvSpPr>
        <p:spPr>
          <a:xfrm>
            <a:off x="536565" y="2747594"/>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2</a:t>
            </a:r>
            <a:endParaRPr lang="en-GB" sz="5400" b="1" dirty="0">
              <a:solidFill>
                <a:prstClr val="white"/>
              </a:solidFill>
              <a:latin typeface="Century Gothic" panose="020B0502020202020204" pitchFamily="34" charset="0"/>
            </a:endParaRPr>
          </a:p>
        </p:txBody>
      </p:sp>
      <p:sp>
        <p:nvSpPr>
          <p:cNvPr id="64" name="Action Button: Custom 63">
            <a:hlinkClick r:id="" action="ppaction://noaction" highlightClick="1">
              <a:snd r:embed="rId20" name="RH_4.1.2_item 3_final.wav"/>
            </a:hlinkClick>
          </p:cNvPr>
          <p:cNvSpPr/>
          <p:nvPr/>
        </p:nvSpPr>
        <p:spPr>
          <a:xfrm>
            <a:off x="536177" y="3938623"/>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3</a:t>
            </a:r>
            <a:endParaRPr lang="en-GB" sz="5400" b="1" dirty="0">
              <a:solidFill>
                <a:prstClr val="white"/>
              </a:solidFill>
              <a:latin typeface="Century Gothic" panose="020B0502020202020204" pitchFamily="34" charset="0"/>
            </a:endParaRPr>
          </a:p>
        </p:txBody>
      </p:sp>
      <p:sp>
        <p:nvSpPr>
          <p:cNvPr id="65" name="Action Button: Custom 64">
            <a:hlinkClick r:id="" action="ppaction://noaction" highlightClick="1">
              <a:snd r:embed="rId21" name="RH_4.1.2_item 4_final.wav"/>
            </a:hlinkClick>
          </p:cNvPr>
          <p:cNvSpPr/>
          <p:nvPr/>
        </p:nvSpPr>
        <p:spPr>
          <a:xfrm>
            <a:off x="544481" y="5129652"/>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4</a:t>
            </a:r>
            <a:endParaRPr lang="en-GB" sz="5400" b="1" dirty="0">
              <a:solidFill>
                <a:prstClr val="white"/>
              </a:solidFill>
              <a:latin typeface="Century Gothic" panose="020B0502020202020204" pitchFamily="34" charset="0"/>
            </a:endParaRPr>
          </a:p>
        </p:txBody>
      </p:sp>
      <p:sp>
        <p:nvSpPr>
          <p:cNvPr id="66" name="Action Button: Custom 65">
            <a:hlinkClick r:id="" action="ppaction://noaction" highlightClick="1">
              <a:snd r:embed="rId22" name="RH_4.1.2_item 5_final.wav"/>
            </a:hlinkClick>
          </p:cNvPr>
          <p:cNvSpPr/>
          <p:nvPr/>
        </p:nvSpPr>
        <p:spPr>
          <a:xfrm>
            <a:off x="5905327" y="1586616"/>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5</a:t>
            </a:r>
            <a:endParaRPr lang="en-GB" sz="5400" b="1" dirty="0">
              <a:solidFill>
                <a:prstClr val="white"/>
              </a:solidFill>
              <a:latin typeface="Century Gothic" panose="020B0502020202020204" pitchFamily="34" charset="0"/>
            </a:endParaRPr>
          </a:p>
        </p:txBody>
      </p:sp>
      <p:sp>
        <p:nvSpPr>
          <p:cNvPr id="67" name="Action Button: Custom 66">
            <a:hlinkClick r:id="" action="ppaction://noaction" highlightClick="1">
              <a:snd r:embed="rId23" name="RH_4.1.2_item 6_final.wav"/>
            </a:hlinkClick>
          </p:cNvPr>
          <p:cNvSpPr/>
          <p:nvPr/>
        </p:nvSpPr>
        <p:spPr>
          <a:xfrm>
            <a:off x="5913631" y="2777645"/>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6</a:t>
            </a:r>
            <a:endParaRPr lang="en-GB" sz="5400" b="1" dirty="0">
              <a:solidFill>
                <a:prstClr val="white"/>
              </a:solidFill>
              <a:latin typeface="Century Gothic" panose="020B0502020202020204" pitchFamily="34" charset="0"/>
            </a:endParaRPr>
          </a:p>
        </p:txBody>
      </p:sp>
      <p:sp>
        <p:nvSpPr>
          <p:cNvPr id="68" name="Action Button: Custom 67">
            <a:hlinkClick r:id="" action="ppaction://noaction" highlightClick="1">
              <a:snd r:embed="rId24" name="RH_4.1.2_item 7_final.wav"/>
            </a:hlinkClick>
          </p:cNvPr>
          <p:cNvSpPr/>
          <p:nvPr/>
        </p:nvSpPr>
        <p:spPr>
          <a:xfrm>
            <a:off x="5913243" y="3968674"/>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7</a:t>
            </a:r>
            <a:endParaRPr lang="en-GB" sz="5400" b="1" dirty="0">
              <a:solidFill>
                <a:prstClr val="white"/>
              </a:solidFill>
              <a:latin typeface="Century Gothic" panose="020B0502020202020204" pitchFamily="34" charset="0"/>
            </a:endParaRPr>
          </a:p>
        </p:txBody>
      </p:sp>
      <p:sp>
        <p:nvSpPr>
          <p:cNvPr id="69" name="Action Button: Custom 68">
            <a:hlinkClick r:id="" action="ppaction://noaction" highlightClick="1">
              <a:snd r:embed="rId25" name="RH_4.1.2_item 8_final.wav"/>
            </a:hlinkClick>
          </p:cNvPr>
          <p:cNvSpPr/>
          <p:nvPr/>
        </p:nvSpPr>
        <p:spPr>
          <a:xfrm>
            <a:off x="5921547" y="5159703"/>
            <a:ext cx="551543" cy="730136"/>
          </a:xfrm>
          <a:prstGeom prst="actionButtonBlank">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prstClr val="white"/>
                </a:solidFill>
                <a:latin typeface="Century Gothic" panose="020B0502020202020204" pitchFamily="34" charset="0"/>
              </a:rPr>
              <a:t>8</a:t>
            </a:r>
            <a:endParaRPr lang="en-GB" sz="5400" b="1" dirty="0">
              <a:solidFill>
                <a:prstClr val="white"/>
              </a:solidFill>
              <a:latin typeface="Century Gothic" panose="020B0502020202020204" pitchFamily="34" charset="0"/>
            </a:endParaRPr>
          </a:p>
        </p:txBody>
      </p:sp>
      <p:sp>
        <p:nvSpPr>
          <p:cNvPr id="70" name="TextBox 69"/>
          <p:cNvSpPr txBox="1"/>
          <p:nvPr/>
        </p:nvSpPr>
        <p:spPr>
          <a:xfrm>
            <a:off x="42051" y="6055113"/>
            <a:ext cx="12829638" cy="307777"/>
          </a:xfrm>
          <a:prstGeom prst="rect">
            <a:avLst/>
          </a:prstGeom>
          <a:noFill/>
        </p:spPr>
        <p:txBody>
          <a:bodyPr wrap="square" rtlCol="0">
            <a:spAutoFit/>
          </a:bodyPr>
          <a:lstStyle/>
          <a:p>
            <a:r>
              <a:rPr lang="en-GB" sz="1400" dirty="0" err="1" smtClean="0">
                <a:solidFill>
                  <a:schemeClr val="accent5">
                    <a:lumMod val="50000"/>
                  </a:schemeClr>
                </a:solidFill>
                <a:latin typeface="Century Gothic" panose="020B0502020202020204" pitchFamily="34" charset="0"/>
              </a:rPr>
              <a:t>écouter</a:t>
            </a:r>
            <a:r>
              <a:rPr lang="en-GB" sz="1400" dirty="0" smtClean="0">
                <a:solidFill>
                  <a:schemeClr val="accent5">
                    <a:lumMod val="50000"/>
                  </a:schemeClr>
                </a:solidFill>
                <a:latin typeface="Century Gothic" panose="020B0502020202020204" pitchFamily="34" charset="0"/>
              </a:rPr>
              <a:t> [429], </a:t>
            </a:r>
            <a:r>
              <a:rPr lang="en-GB" sz="1400" dirty="0" err="1" smtClean="0">
                <a:solidFill>
                  <a:schemeClr val="accent5">
                    <a:lumMod val="50000"/>
                  </a:schemeClr>
                </a:solidFill>
                <a:latin typeface="Century Gothic" panose="020B0502020202020204" pitchFamily="34" charset="0"/>
              </a:rPr>
              <a:t>ce</a:t>
            </a:r>
            <a:r>
              <a:rPr lang="en-GB" sz="1400" dirty="0" smtClean="0">
                <a:solidFill>
                  <a:schemeClr val="accent5">
                    <a:lumMod val="50000"/>
                  </a:schemeClr>
                </a:solidFill>
                <a:latin typeface="Century Gothic" panose="020B0502020202020204" pitchFamily="34" charset="0"/>
              </a:rPr>
              <a:t>/c’ [12], </a:t>
            </a:r>
            <a:r>
              <a:rPr lang="en-GB" sz="1400" dirty="0" err="1" smtClean="0">
                <a:solidFill>
                  <a:schemeClr val="accent5">
                    <a:lumMod val="50000"/>
                  </a:schemeClr>
                </a:solidFill>
                <a:latin typeface="Century Gothic" panose="020B0502020202020204" pitchFamily="34" charset="0"/>
              </a:rPr>
              <a:t>être</a:t>
            </a:r>
            <a:r>
              <a:rPr lang="en-GB" sz="1400" dirty="0" smtClean="0">
                <a:solidFill>
                  <a:schemeClr val="accent5">
                    <a:lumMod val="50000"/>
                  </a:schemeClr>
                </a:solidFill>
                <a:latin typeface="Century Gothic" panose="020B0502020202020204" pitchFamily="34" charset="0"/>
              </a:rPr>
              <a:t> [5], qui [14], </a:t>
            </a:r>
            <a:r>
              <a:rPr lang="en-GB" sz="1400" dirty="0" err="1" smtClean="0">
                <a:solidFill>
                  <a:schemeClr val="accent5">
                    <a:lumMod val="50000"/>
                  </a:schemeClr>
                </a:solidFill>
                <a:latin typeface="Century Gothic" panose="020B0502020202020204" pitchFamily="34" charset="0"/>
              </a:rPr>
              <a:t>garçon</a:t>
            </a:r>
            <a:r>
              <a:rPr lang="en-GB" sz="1400" dirty="0" smtClean="0">
                <a:solidFill>
                  <a:schemeClr val="accent5">
                    <a:lumMod val="50000"/>
                  </a:schemeClr>
                </a:solidFill>
                <a:latin typeface="Century Gothic" panose="020B0502020202020204" pitchFamily="34" charset="0"/>
              </a:rPr>
              <a:t> [1599], </a:t>
            </a:r>
            <a:r>
              <a:rPr lang="en-GB" sz="1400" dirty="0" err="1" smtClean="0">
                <a:solidFill>
                  <a:schemeClr val="accent5">
                    <a:lumMod val="50000"/>
                  </a:schemeClr>
                </a:solidFill>
                <a:latin typeface="Century Gothic" panose="020B0502020202020204" pitchFamily="34" charset="0"/>
              </a:rPr>
              <a:t>ou</a:t>
            </a:r>
            <a:r>
              <a:rPr lang="en-GB" sz="1400" dirty="0" smtClean="0">
                <a:solidFill>
                  <a:schemeClr val="accent5">
                    <a:lumMod val="50000"/>
                  </a:schemeClr>
                </a:solidFill>
                <a:latin typeface="Century Gothic" panose="020B0502020202020204" pitchFamily="34" charset="0"/>
              </a:rPr>
              <a:t> [33], </a:t>
            </a:r>
            <a:r>
              <a:rPr lang="en-GB" sz="1400" dirty="0" err="1" smtClean="0">
                <a:solidFill>
                  <a:schemeClr val="accent5">
                    <a:lumMod val="50000"/>
                  </a:schemeClr>
                </a:solidFill>
                <a:latin typeface="Century Gothic" panose="020B0502020202020204" pitchFamily="34" charset="0"/>
              </a:rPr>
              <a:t>fille</a:t>
            </a:r>
            <a:r>
              <a:rPr lang="en-GB" sz="1400" dirty="0" smtClean="0">
                <a:solidFill>
                  <a:schemeClr val="accent5">
                    <a:lumMod val="50000"/>
                  </a:schemeClr>
                </a:solidFill>
                <a:latin typeface="Century Gothic" panose="020B0502020202020204" pitchFamily="34" charset="0"/>
              </a:rPr>
              <a:t> [629] </a:t>
            </a:r>
            <a:r>
              <a:rPr lang="en-GB" sz="1200" dirty="0" smtClean="0">
                <a:solidFill>
                  <a:schemeClr val="accent5">
                    <a:lumMod val="50000"/>
                  </a:schemeClr>
                </a:solidFill>
                <a:latin typeface="Century Gothic" panose="020B0502020202020204" pitchFamily="34" charset="0"/>
              </a:rPr>
              <a:t>Source</a:t>
            </a:r>
            <a:r>
              <a:rPr lang="en-GB" sz="1200" dirty="0">
                <a:solidFill>
                  <a:schemeClr val="accent5">
                    <a:lumMod val="50000"/>
                  </a:schemeClr>
                </a:solidFill>
                <a:latin typeface="Century Gothic" panose="020B0502020202020204" pitchFamily="34" charset="0"/>
              </a:rPr>
              <a:t>: A Frequency Dictionary of French (</a:t>
            </a:r>
            <a:r>
              <a:rPr lang="en-GB" sz="1200" dirty="0" err="1">
                <a:solidFill>
                  <a:schemeClr val="accent5">
                    <a:lumMod val="50000"/>
                  </a:schemeClr>
                </a:solidFill>
                <a:latin typeface="Century Gothic" panose="020B0502020202020204" pitchFamily="34" charset="0"/>
              </a:rPr>
              <a:t>Londsale</a:t>
            </a:r>
            <a:r>
              <a:rPr lang="en-GB" sz="1200" dirty="0">
                <a:solidFill>
                  <a:schemeClr val="accent5">
                    <a:lumMod val="50000"/>
                  </a:schemeClr>
                </a:solidFill>
                <a:latin typeface="Century Gothic" panose="020B0502020202020204" pitchFamily="34" charset="0"/>
              </a:rPr>
              <a:t> &amp; Le Bras, </a:t>
            </a:r>
            <a:r>
              <a:rPr lang="en-GB" sz="1200" dirty="0" smtClean="0">
                <a:solidFill>
                  <a:schemeClr val="accent5">
                    <a:lumMod val="50000"/>
                  </a:schemeClr>
                </a:solidFill>
                <a:latin typeface="Century Gothic" panose="020B0502020202020204" pitchFamily="34" charset="0"/>
              </a:rPr>
              <a:t>2009)</a:t>
            </a:r>
            <a:endParaRPr lang="en-GB" sz="12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43114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Which words should learners know? [3]</a:t>
            </a:r>
            <a:endParaRPr lang="en-GB" b="1" dirty="0"/>
          </a:p>
        </p:txBody>
      </p:sp>
    </p:spTree>
    <p:extLst>
      <p:ext uri="{BB962C8B-B14F-4D97-AF65-F5344CB8AC3E}">
        <p14:creationId xmlns:p14="http://schemas.microsoft.com/office/powerpoint/2010/main" val="108688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smtClean="0">
                <a:solidFill>
                  <a:schemeClr val="bg1"/>
                </a:solidFill>
              </a:rPr>
              <a:t>Which words?</a:t>
            </a:r>
            <a:endParaRPr lang="en-GB" sz="3600" b="1" dirty="0">
              <a:solidFill>
                <a:schemeClr val="bg1"/>
              </a:solidFill>
            </a:endParaRPr>
          </a:p>
        </p:txBody>
      </p:sp>
      <p:sp>
        <p:nvSpPr>
          <p:cNvPr id="5" name="Content Placeholder 4"/>
          <p:cNvSpPr>
            <a:spLocks noGrp="1"/>
          </p:cNvSpPr>
          <p:nvPr>
            <p:ph idx="1"/>
          </p:nvPr>
        </p:nvSpPr>
        <p:spPr>
          <a:xfrm>
            <a:off x="801688" y="2503415"/>
            <a:ext cx="10515600" cy="1297363"/>
          </a:xfrm>
        </p:spPr>
        <p:txBody>
          <a:bodyPr>
            <a:normAutofit/>
          </a:bodyPr>
          <a:lstStyle/>
          <a:p>
            <a:pPr marL="0" indent="0">
              <a:buNone/>
            </a:pPr>
            <a:r>
              <a:rPr lang="en-GB" dirty="0">
                <a:solidFill>
                  <a:schemeClr val="accent1">
                    <a:lumMod val="50000"/>
                  </a:schemeClr>
                </a:solidFill>
              </a:rPr>
              <a:t>Vocabulary to be taught should be </a:t>
            </a:r>
            <a:r>
              <a:rPr lang="en-GB" b="1" dirty="0">
                <a:solidFill>
                  <a:schemeClr val="accent1">
                    <a:lumMod val="50000"/>
                  </a:schemeClr>
                </a:solidFill>
              </a:rPr>
              <a:t>informed by frequency of occurrence</a:t>
            </a:r>
            <a:r>
              <a:rPr lang="en-GB" dirty="0">
                <a:solidFill>
                  <a:schemeClr val="accent1">
                    <a:lumMod val="50000"/>
                  </a:schemeClr>
                </a:solidFill>
              </a:rPr>
              <a:t> in the language, and </a:t>
            </a:r>
            <a:r>
              <a:rPr lang="en-GB" b="1" dirty="0">
                <a:solidFill>
                  <a:schemeClr val="accent1">
                    <a:lumMod val="50000"/>
                  </a:schemeClr>
                </a:solidFill>
              </a:rPr>
              <a:t>special attention </a:t>
            </a:r>
            <a:r>
              <a:rPr lang="en-GB" dirty="0">
                <a:solidFill>
                  <a:schemeClr val="accent1">
                    <a:lumMod val="50000"/>
                  </a:schemeClr>
                </a:solidFill>
              </a:rPr>
              <a:t>should be paid </a:t>
            </a:r>
            <a:r>
              <a:rPr lang="en-GB" b="1" dirty="0">
                <a:solidFill>
                  <a:schemeClr val="accent1">
                    <a:lumMod val="50000"/>
                  </a:schemeClr>
                </a:solidFill>
              </a:rPr>
              <a:t>to common verbs</a:t>
            </a:r>
            <a:r>
              <a:rPr lang="en-GB" dirty="0">
                <a:solidFill>
                  <a:schemeClr val="accent1">
                    <a:lumMod val="50000"/>
                  </a:schemeClr>
                </a:solidFill>
              </a:rPr>
              <a:t> in the early stages... </a:t>
            </a:r>
            <a:endParaRPr lang="en-GB" dirty="0"/>
          </a:p>
        </p:txBody>
      </p:sp>
      <p:sp>
        <p:nvSpPr>
          <p:cNvPr id="6" name="Rectangle 5"/>
          <p:cNvSpPr/>
          <p:nvPr/>
        </p:nvSpPr>
        <p:spPr>
          <a:xfrm>
            <a:off x="2052030" y="3843281"/>
            <a:ext cx="10183367" cy="584775"/>
          </a:xfrm>
          <a:prstGeom prst="rect">
            <a:avLst/>
          </a:prstGeom>
        </p:spPr>
        <p:txBody>
          <a:bodyPr wrap="square">
            <a:spAutoFit/>
          </a:bodyPr>
          <a:lstStyle/>
          <a:p>
            <a:r>
              <a:rPr lang="en-GB" sz="1600" dirty="0">
                <a:solidFill>
                  <a:srgbClr val="5B9BD5">
                    <a:lumMod val="50000"/>
                  </a:srgbClr>
                </a:solidFill>
                <a:latin typeface="Century Gothic" panose="020B0502020202020204" pitchFamily="34" charset="0"/>
              </a:rPr>
              <a:t>Anon. 2016. </a:t>
            </a:r>
            <a:r>
              <a:rPr lang="en-GB" sz="1600" i="1" dirty="0">
                <a:solidFill>
                  <a:srgbClr val="5B9BD5">
                    <a:lumMod val="50000"/>
                  </a:srgbClr>
                </a:solidFill>
                <a:latin typeface="Century Gothic" panose="020B0502020202020204" pitchFamily="34" charset="0"/>
              </a:rPr>
              <a:t>Modern Foreign Languages Pedagogy Review. A review of modern foreign languages teaching practice in key stage 3 and key stage 4. (Chair: Ian </a:t>
            </a:r>
            <a:r>
              <a:rPr lang="en-GB" sz="1600" i="1" dirty="0" err="1">
                <a:solidFill>
                  <a:srgbClr val="5B9BD5">
                    <a:lumMod val="50000"/>
                  </a:srgbClr>
                </a:solidFill>
                <a:latin typeface="Century Gothic" panose="020B0502020202020204" pitchFamily="34" charset="0"/>
              </a:rPr>
              <a:t>Bauckham</a:t>
            </a:r>
            <a:r>
              <a:rPr lang="en-GB" sz="1600" i="1" dirty="0">
                <a:solidFill>
                  <a:srgbClr val="5B9BD5">
                    <a:lumMod val="50000"/>
                  </a:srgbClr>
                </a:solidFill>
                <a:latin typeface="Century Gothic" panose="020B0502020202020204" pitchFamily="34" charset="0"/>
              </a:rPr>
              <a:t>)</a:t>
            </a:r>
            <a:r>
              <a:rPr lang="en-GB" sz="1600" dirty="0">
                <a:solidFill>
                  <a:srgbClr val="5B9BD5">
                    <a:lumMod val="50000"/>
                  </a:srgbClr>
                </a:solidFill>
                <a:latin typeface="Century Gothic" panose="020B0502020202020204" pitchFamily="34" charset="0"/>
              </a:rPr>
              <a:t>. Teaching Schools Council.</a:t>
            </a:r>
            <a:endParaRPr lang="en-GB" sz="1400" dirty="0">
              <a:solidFill>
                <a:srgbClr val="5B9BD5">
                  <a:lumMod val="50000"/>
                </a:srgbClr>
              </a:solidFill>
              <a:latin typeface="Century Gothic" panose="020B0502020202020204" pitchFamily="34" charset="0"/>
            </a:endParaRPr>
          </a:p>
        </p:txBody>
      </p:sp>
      <p:sp>
        <p:nvSpPr>
          <p:cNvPr id="7" name="TextBox 6"/>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Emma Marsden</a:t>
            </a:r>
          </a:p>
        </p:txBody>
      </p:sp>
    </p:spTree>
    <p:extLst>
      <p:ext uri="{BB962C8B-B14F-4D97-AF65-F5344CB8AC3E}">
        <p14:creationId xmlns:p14="http://schemas.microsoft.com/office/powerpoint/2010/main" val="3928642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9425355" cy="867128"/>
          </a:xfrm>
          <a:prstGeom prst="rect">
            <a:avLst/>
          </a:prstGeom>
        </p:spPr>
      </p:pic>
      <p:sp>
        <p:nvSpPr>
          <p:cNvPr id="2" name="Title 1"/>
          <p:cNvSpPr>
            <a:spLocks noGrp="1"/>
          </p:cNvSpPr>
          <p:nvPr>
            <p:ph type="title"/>
          </p:nvPr>
        </p:nvSpPr>
        <p:spPr>
          <a:xfrm>
            <a:off x="194392" y="3353"/>
            <a:ext cx="10515600" cy="1325563"/>
          </a:xfrm>
        </p:spPr>
        <p:txBody>
          <a:bodyPr/>
          <a:lstStyle/>
          <a:p>
            <a:r>
              <a:rPr lang="en-GB" sz="3600" b="1" dirty="0">
                <a:solidFill>
                  <a:prstClr val="white"/>
                </a:solidFill>
                <a:ea typeface="+mn-ea"/>
                <a:cs typeface="+mn-cs"/>
              </a:rPr>
              <a:t>Which verbs do KS2 pupils learn?</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591463"/>
            <a:ext cx="9144000" cy="4286250"/>
          </a:xfrm>
          <a:prstGeom prst="rect">
            <a:avLst/>
          </a:prstGeom>
        </p:spPr>
      </p:pic>
    </p:spTree>
    <p:extLst>
      <p:ext uri="{BB962C8B-B14F-4D97-AF65-F5344CB8AC3E}">
        <p14:creationId xmlns:p14="http://schemas.microsoft.com/office/powerpoint/2010/main" val="302071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638" y="1216818"/>
            <a:ext cx="3618053" cy="5415475"/>
          </a:xfrm>
        </p:spPr>
        <p:txBody>
          <a:bodyPr>
            <a:normAutofit fontScale="47500" lnSpcReduction="20000"/>
          </a:bodyPr>
          <a:lstStyle/>
          <a:p>
            <a:pPr marL="0" indent="0">
              <a:buNone/>
            </a:pPr>
            <a:r>
              <a:rPr lang="en-GB" b="1" dirty="0" smtClean="0"/>
              <a:t>French</a:t>
            </a:r>
          </a:p>
          <a:p>
            <a:r>
              <a:rPr lang="en-GB" dirty="0" err="1" smtClean="0"/>
              <a:t>être</a:t>
            </a:r>
            <a:r>
              <a:rPr lang="en-GB" dirty="0" smtClean="0"/>
              <a:t> [5]</a:t>
            </a:r>
          </a:p>
          <a:p>
            <a:r>
              <a:rPr lang="en-GB" dirty="0" err="1" smtClean="0"/>
              <a:t>avoir</a:t>
            </a:r>
            <a:r>
              <a:rPr lang="en-GB" dirty="0" smtClean="0"/>
              <a:t> [7]</a:t>
            </a:r>
          </a:p>
          <a:p>
            <a:r>
              <a:rPr lang="en-GB" dirty="0" smtClean="0"/>
              <a:t>faire [25]</a:t>
            </a:r>
          </a:p>
          <a:p>
            <a:r>
              <a:rPr lang="en-GB" dirty="0" err="1" smtClean="0"/>
              <a:t>aller</a:t>
            </a:r>
            <a:r>
              <a:rPr lang="en-GB" dirty="0" smtClean="0"/>
              <a:t> [53]</a:t>
            </a:r>
          </a:p>
          <a:p>
            <a:r>
              <a:rPr lang="en-GB" dirty="0" smtClean="0"/>
              <a:t>demander [80]</a:t>
            </a:r>
          </a:p>
          <a:p>
            <a:r>
              <a:rPr lang="en-GB" dirty="0" err="1" smtClean="0"/>
              <a:t>parler</a:t>
            </a:r>
            <a:r>
              <a:rPr lang="en-GB" dirty="0" smtClean="0"/>
              <a:t> [106]</a:t>
            </a:r>
          </a:p>
          <a:p>
            <a:r>
              <a:rPr lang="en-GB" dirty="0" err="1" smtClean="0"/>
              <a:t>penser</a:t>
            </a:r>
            <a:r>
              <a:rPr lang="en-GB" dirty="0" smtClean="0"/>
              <a:t> [116]</a:t>
            </a:r>
          </a:p>
          <a:p>
            <a:r>
              <a:rPr lang="en-GB" dirty="0" err="1" smtClean="0"/>
              <a:t>jouer</a:t>
            </a:r>
            <a:r>
              <a:rPr lang="en-GB" dirty="0" smtClean="0"/>
              <a:t> [219]</a:t>
            </a:r>
          </a:p>
          <a:p>
            <a:r>
              <a:rPr lang="en-GB" dirty="0" err="1" smtClean="0"/>
              <a:t>écouter</a:t>
            </a:r>
            <a:r>
              <a:rPr lang="en-GB" dirty="0" smtClean="0"/>
              <a:t> [429]</a:t>
            </a:r>
          </a:p>
          <a:p>
            <a:r>
              <a:rPr lang="en-GB" dirty="0" smtClean="0"/>
              <a:t>chanter [1820]</a:t>
            </a:r>
          </a:p>
          <a:p>
            <a:r>
              <a:rPr lang="en-GB" dirty="0" err="1" smtClean="0"/>
              <a:t>regarder</a:t>
            </a:r>
            <a:r>
              <a:rPr lang="en-GB" dirty="0" smtClean="0"/>
              <a:t> [425]</a:t>
            </a:r>
          </a:p>
          <a:p>
            <a:r>
              <a:rPr lang="en-GB" dirty="0" err="1" smtClean="0"/>
              <a:t>habiter</a:t>
            </a:r>
            <a:r>
              <a:rPr lang="en-GB" dirty="0" smtClean="0"/>
              <a:t> [1186]</a:t>
            </a:r>
          </a:p>
          <a:p>
            <a:r>
              <a:rPr lang="en-GB" dirty="0" smtClean="0"/>
              <a:t>aimer [242]</a:t>
            </a:r>
          </a:p>
          <a:p>
            <a:r>
              <a:rPr lang="en-GB" dirty="0" err="1" smtClean="0"/>
              <a:t>finir</a:t>
            </a:r>
            <a:r>
              <a:rPr lang="en-GB" dirty="0" smtClean="0"/>
              <a:t> [534]</a:t>
            </a:r>
          </a:p>
          <a:p>
            <a:r>
              <a:rPr lang="en-GB" dirty="0" smtClean="0"/>
              <a:t>lire [278]</a:t>
            </a:r>
          </a:p>
          <a:p>
            <a:r>
              <a:rPr lang="en-GB" dirty="0" err="1" smtClean="0"/>
              <a:t>écrire</a:t>
            </a:r>
            <a:r>
              <a:rPr lang="en-GB" dirty="0" smtClean="0"/>
              <a:t> [382]</a:t>
            </a:r>
          </a:p>
          <a:p>
            <a:r>
              <a:rPr lang="en-GB" dirty="0" err="1" smtClean="0"/>
              <a:t>apprendre</a:t>
            </a:r>
            <a:r>
              <a:rPr lang="en-GB" dirty="0" smtClean="0"/>
              <a:t> [327]</a:t>
            </a:r>
          </a:p>
          <a:p>
            <a:r>
              <a:rPr lang="en-GB" dirty="0" err="1" smtClean="0"/>
              <a:t>répondre</a:t>
            </a:r>
            <a:r>
              <a:rPr lang="en-GB" dirty="0" smtClean="0"/>
              <a:t> [200]</a:t>
            </a:r>
          </a:p>
          <a:p>
            <a:endParaRPr lang="en-GB" dirty="0" smtClean="0"/>
          </a:p>
          <a:p>
            <a:endParaRPr lang="en-GB" dirty="0" smtClean="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238"/>
            <a:ext cx="8489244" cy="867128"/>
          </a:xfrm>
          <a:prstGeom prst="rect">
            <a:avLst/>
          </a:prstGeom>
        </p:spPr>
      </p:pic>
      <p:sp>
        <p:nvSpPr>
          <p:cNvPr id="6" name="Title 3"/>
          <p:cNvSpPr>
            <a:spLocks noGrp="1"/>
          </p:cNvSpPr>
          <p:nvPr>
            <p:ph type="title"/>
          </p:nvPr>
        </p:nvSpPr>
        <p:spPr>
          <a:xfrm>
            <a:off x="208494" y="-173625"/>
            <a:ext cx="7919508" cy="1325563"/>
          </a:xfrm>
        </p:spPr>
        <p:txBody>
          <a:bodyPr>
            <a:normAutofit/>
          </a:bodyPr>
          <a:lstStyle/>
          <a:p>
            <a:r>
              <a:rPr lang="en-GB" sz="3600" b="1" dirty="0" smtClean="0">
                <a:solidFill>
                  <a:schemeClr val="bg1"/>
                </a:solidFill>
              </a:rPr>
              <a:t>Which </a:t>
            </a:r>
            <a:r>
              <a:rPr lang="en-GB" sz="3600" b="1" dirty="0" smtClean="0">
                <a:solidFill>
                  <a:schemeClr val="bg1"/>
                </a:solidFill>
              </a:rPr>
              <a:t>verbs?</a:t>
            </a:r>
            <a:endParaRPr lang="en-GB" sz="3600" b="1" dirty="0">
              <a:solidFill>
                <a:schemeClr val="bg1"/>
              </a:solidFill>
            </a:endParaRPr>
          </a:p>
        </p:txBody>
      </p:sp>
      <p:sp>
        <p:nvSpPr>
          <p:cNvPr id="7" name="Content Placeholder 2"/>
          <p:cNvSpPr txBox="1">
            <a:spLocks/>
          </p:cNvSpPr>
          <p:nvPr/>
        </p:nvSpPr>
        <p:spPr>
          <a:xfrm>
            <a:off x="3849547" y="1151938"/>
            <a:ext cx="3618053" cy="5415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smtClean="0"/>
              <a:t>Spanish</a:t>
            </a:r>
          </a:p>
          <a:p>
            <a:r>
              <a:rPr lang="en-GB" sz="1200" dirty="0" err="1" smtClean="0"/>
              <a:t>ser</a:t>
            </a:r>
            <a:r>
              <a:rPr lang="en-GB" sz="1200" dirty="0" smtClean="0"/>
              <a:t> [5]</a:t>
            </a:r>
          </a:p>
          <a:p>
            <a:r>
              <a:rPr lang="en-GB" sz="1200" dirty="0" err="1" smtClean="0"/>
              <a:t>estar</a:t>
            </a:r>
            <a:r>
              <a:rPr lang="en-GB" sz="1200" dirty="0" smtClean="0"/>
              <a:t> [21]</a:t>
            </a:r>
          </a:p>
          <a:p>
            <a:r>
              <a:rPr lang="en-GB" sz="1200" dirty="0" err="1" smtClean="0"/>
              <a:t>tener</a:t>
            </a:r>
            <a:r>
              <a:rPr lang="en-GB" sz="1200" dirty="0" smtClean="0"/>
              <a:t> [19]</a:t>
            </a:r>
          </a:p>
          <a:p>
            <a:r>
              <a:rPr lang="en-GB" sz="1200" dirty="0" err="1" smtClean="0"/>
              <a:t>hacer</a:t>
            </a:r>
            <a:r>
              <a:rPr lang="en-GB" sz="1200" dirty="0" smtClean="0"/>
              <a:t> [26]</a:t>
            </a:r>
          </a:p>
          <a:p>
            <a:r>
              <a:rPr lang="en-GB" sz="1200" dirty="0" err="1" smtClean="0"/>
              <a:t>ir</a:t>
            </a:r>
            <a:r>
              <a:rPr lang="en-GB" sz="1200" dirty="0" smtClean="0"/>
              <a:t> [33]</a:t>
            </a:r>
          </a:p>
          <a:p>
            <a:r>
              <a:rPr lang="en-GB" sz="1200" dirty="0" err="1" smtClean="0"/>
              <a:t>hablar</a:t>
            </a:r>
            <a:r>
              <a:rPr lang="en-GB" sz="1200" dirty="0" smtClean="0"/>
              <a:t> [90]</a:t>
            </a:r>
          </a:p>
          <a:p>
            <a:r>
              <a:rPr lang="en-GB" sz="1200" dirty="0" err="1" smtClean="0"/>
              <a:t>preguntar</a:t>
            </a:r>
            <a:r>
              <a:rPr lang="en-GB" sz="1200" dirty="0" smtClean="0"/>
              <a:t> [219]</a:t>
            </a:r>
          </a:p>
          <a:p>
            <a:r>
              <a:rPr lang="en-GB" sz="1200" dirty="0" err="1" smtClean="0"/>
              <a:t>contestar</a:t>
            </a:r>
            <a:r>
              <a:rPr lang="en-GB" sz="1200" dirty="0" smtClean="0"/>
              <a:t> [669]</a:t>
            </a:r>
          </a:p>
          <a:p>
            <a:r>
              <a:rPr lang="en-GB" sz="1200" dirty="0" err="1" smtClean="0"/>
              <a:t>escuchar</a:t>
            </a:r>
            <a:r>
              <a:rPr lang="en-GB" sz="1200" dirty="0" smtClean="0"/>
              <a:t> [281]</a:t>
            </a:r>
          </a:p>
          <a:p>
            <a:r>
              <a:rPr lang="en-GB" sz="1200" dirty="0" err="1" smtClean="0"/>
              <a:t>llegar</a:t>
            </a:r>
            <a:r>
              <a:rPr lang="en-GB" sz="1200" dirty="0" smtClean="0"/>
              <a:t> [75]</a:t>
            </a:r>
          </a:p>
          <a:p>
            <a:r>
              <a:rPr lang="en-GB" sz="1200" dirty="0" err="1" smtClean="0"/>
              <a:t>cantar</a:t>
            </a:r>
            <a:r>
              <a:rPr lang="en-GB" sz="1200" dirty="0" smtClean="0"/>
              <a:t> [717]</a:t>
            </a:r>
          </a:p>
          <a:p>
            <a:r>
              <a:rPr lang="en-GB" sz="1200" dirty="0" smtClean="0"/>
              <a:t>leer [209]</a:t>
            </a:r>
          </a:p>
          <a:p>
            <a:r>
              <a:rPr lang="en-GB" sz="1200" dirty="0" err="1" smtClean="0"/>
              <a:t>aprender</a:t>
            </a:r>
            <a:r>
              <a:rPr lang="en-GB" sz="1200" dirty="0" smtClean="0"/>
              <a:t> [428]</a:t>
            </a:r>
          </a:p>
          <a:p>
            <a:r>
              <a:rPr lang="en-GB" sz="1200" dirty="0" smtClean="0"/>
              <a:t>comer [347]</a:t>
            </a:r>
          </a:p>
          <a:p>
            <a:r>
              <a:rPr lang="en-GB" sz="1200" dirty="0" err="1" smtClean="0"/>
              <a:t>escribir</a:t>
            </a:r>
            <a:r>
              <a:rPr lang="en-GB" sz="1200" dirty="0" smtClean="0"/>
              <a:t> [198]</a:t>
            </a:r>
          </a:p>
          <a:p>
            <a:r>
              <a:rPr lang="en-GB" sz="1200" dirty="0" err="1" smtClean="0"/>
              <a:t>vivir</a:t>
            </a:r>
            <a:r>
              <a:rPr lang="en-GB" sz="1200" dirty="0" smtClean="0"/>
              <a:t> [142]</a:t>
            </a:r>
          </a:p>
          <a:p>
            <a:endParaRPr lang="en-GB" sz="1200" dirty="0" smtClean="0"/>
          </a:p>
          <a:p>
            <a:endParaRPr lang="en-GB" sz="1200" dirty="0" smtClean="0"/>
          </a:p>
          <a:p>
            <a:endParaRPr lang="en-GB" sz="1200" dirty="0"/>
          </a:p>
        </p:txBody>
      </p:sp>
      <p:sp>
        <p:nvSpPr>
          <p:cNvPr id="8" name="Content Placeholder 2"/>
          <p:cNvSpPr txBox="1">
            <a:spLocks/>
          </p:cNvSpPr>
          <p:nvPr/>
        </p:nvSpPr>
        <p:spPr>
          <a:xfrm>
            <a:off x="7879466" y="1151937"/>
            <a:ext cx="3618053" cy="5415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smtClean="0"/>
              <a:t>German</a:t>
            </a:r>
          </a:p>
          <a:p>
            <a:r>
              <a:rPr lang="en-GB" sz="1200" dirty="0" smtClean="0"/>
              <a:t>sein [3]</a:t>
            </a:r>
          </a:p>
          <a:p>
            <a:r>
              <a:rPr lang="en-GB" sz="1200" dirty="0" err="1" smtClean="0"/>
              <a:t>haben</a:t>
            </a:r>
            <a:r>
              <a:rPr lang="en-GB" sz="1200" dirty="0" smtClean="0"/>
              <a:t> [7]</a:t>
            </a:r>
          </a:p>
          <a:p>
            <a:r>
              <a:rPr lang="en-GB" sz="1200" dirty="0" err="1" smtClean="0"/>
              <a:t>machen</a:t>
            </a:r>
            <a:r>
              <a:rPr lang="en-GB" sz="1200" dirty="0" smtClean="0"/>
              <a:t> [49]</a:t>
            </a:r>
          </a:p>
          <a:p>
            <a:r>
              <a:rPr lang="en-GB" sz="1200" dirty="0" err="1" smtClean="0"/>
              <a:t>gehen</a:t>
            </a:r>
            <a:r>
              <a:rPr lang="en-GB" sz="1200" dirty="0" smtClean="0"/>
              <a:t> [69]</a:t>
            </a:r>
          </a:p>
          <a:p>
            <a:r>
              <a:rPr lang="en-GB" sz="1200" dirty="0" err="1" smtClean="0"/>
              <a:t>fragen</a:t>
            </a:r>
            <a:r>
              <a:rPr lang="en-GB" sz="1200" dirty="0" smtClean="0"/>
              <a:t> [175]</a:t>
            </a:r>
          </a:p>
          <a:p>
            <a:r>
              <a:rPr lang="en-GB" sz="1200" dirty="0" err="1" smtClean="0"/>
              <a:t>sagen</a:t>
            </a:r>
            <a:r>
              <a:rPr lang="en-GB" sz="1200" dirty="0" smtClean="0"/>
              <a:t> [46]</a:t>
            </a:r>
          </a:p>
          <a:p>
            <a:r>
              <a:rPr lang="en-GB" sz="1200" dirty="0" err="1" smtClean="0"/>
              <a:t>spielen</a:t>
            </a:r>
            <a:r>
              <a:rPr lang="en-GB" sz="1200" dirty="0" smtClean="0"/>
              <a:t> [197]</a:t>
            </a:r>
          </a:p>
          <a:p>
            <a:r>
              <a:rPr lang="en-GB" sz="1200" dirty="0" err="1" smtClean="0"/>
              <a:t>singen</a:t>
            </a:r>
            <a:r>
              <a:rPr lang="en-GB" sz="1200" dirty="0" smtClean="0"/>
              <a:t> [979]</a:t>
            </a:r>
          </a:p>
          <a:p>
            <a:r>
              <a:rPr lang="en-GB" sz="1200" dirty="0" err="1" smtClean="0"/>
              <a:t>wohnen</a:t>
            </a:r>
            <a:r>
              <a:rPr lang="en-GB" sz="1200" dirty="0" smtClean="0"/>
              <a:t> [380]</a:t>
            </a:r>
          </a:p>
          <a:p>
            <a:r>
              <a:rPr lang="en-GB" sz="1200" dirty="0" err="1" smtClean="0"/>
              <a:t>schreiben</a:t>
            </a:r>
            <a:r>
              <a:rPr lang="en-GB" sz="1200" dirty="0" smtClean="0"/>
              <a:t> [245]</a:t>
            </a:r>
          </a:p>
          <a:p>
            <a:r>
              <a:rPr lang="en-GB" sz="1200" dirty="0" err="1" smtClean="0"/>
              <a:t>lernen</a:t>
            </a:r>
            <a:r>
              <a:rPr lang="en-GB" sz="1200" dirty="0" smtClean="0"/>
              <a:t> [203]</a:t>
            </a:r>
          </a:p>
          <a:p>
            <a:r>
              <a:rPr lang="en-GB" sz="1200" dirty="0" err="1" smtClean="0"/>
              <a:t>hören</a:t>
            </a:r>
            <a:r>
              <a:rPr lang="en-GB" sz="1200" dirty="0" smtClean="0"/>
              <a:t> [1557]</a:t>
            </a:r>
          </a:p>
          <a:p>
            <a:r>
              <a:rPr lang="en-GB" sz="1200" dirty="0" err="1" smtClean="0"/>
              <a:t>finden</a:t>
            </a:r>
            <a:r>
              <a:rPr lang="en-GB" sz="1200" dirty="0" smtClean="0"/>
              <a:t> [110]</a:t>
            </a:r>
          </a:p>
          <a:p>
            <a:r>
              <a:rPr lang="en-GB" sz="1200" dirty="0" err="1" smtClean="0"/>
              <a:t>antworten</a:t>
            </a:r>
            <a:r>
              <a:rPr lang="en-GB" sz="1200" dirty="0" smtClean="0"/>
              <a:t> [804]</a:t>
            </a:r>
          </a:p>
          <a:p>
            <a:r>
              <a:rPr lang="en-GB" sz="1200" dirty="0" err="1" smtClean="0"/>
              <a:t>lesen</a:t>
            </a:r>
            <a:r>
              <a:rPr lang="en-GB" sz="1200" dirty="0" smtClean="0"/>
              <a:t> [323]</a:t>
            </a:r>
          </a:p>
          <a:p>
            <a:r>
              <a:rPr lang="en-GB" sz="1200" dirty="0" err="1" smtClean="0"/>
              <a:t>sprechen</a:t>
            </a:r>
            <a:r>
              <a:rPr lang="en-GB" sz="1200" dirty="0" smtClean="0"/>
              <a:t> [157]</a:t>
            </a:r>
          </a:p>
          <a:p>
            <a:endParaRPr lang="en-GB" sz="1200" dirty="0" smtClean="0"/>
          </a:p>
          <a:p>
            <a:endParaRPr lang="en-GB" sz="1200" dirty="0"/>
          </a:p>
        </p:txBody>
      </p:sp>
    </p:spTree>
    <p:extLst>
      <p:ext uri="{BB962C8B-B14F-4D97-AF65-F5344CB8AC3E}">
        <p14:creationId xmlns:p14="http://schemas.microsoft.com/office/powerpoint/2010/main" val="268424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500"/>
                                        <p:tgtEl>
                                          <p:spTgt spid="3">
                                            <p:txEl>
                                              <p:pRg st="16" end="1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fade">
                                      <p:cBhvr>
                                        <p:cTn id="49" dur="500"/>
                                        <p:tgtEl>
                                          <p:spTgt spid="3">
                                            <p:txEl>
                                              <p:pRg st="17" end="1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fade">
                                      <p:cBhvr>
                                        <p:cTn id="52" dur="500"/>
                                        <p:tgtEl>
                                          <p:spTgt spid="3">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500"/>
                                        <p:tgtEl>
                                          <p:spTgt spid="7">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fade">
                                      <p:cBhvr>
                                        <p:cTn id="60" dur="500"/>
                                        <p:tgtEl>
                                          <p:spTgt spid="7">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500"/>
                                        <p:tgtEl>
                                          <p:spTgt spid="7">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7">
                                            <p:txEl>
                                              <p:pRg st="7" end="7"/>
                                            </p:txEl>
                                          </p:spTgt>
                                        </p:tgtEl>
                                        <p:attrNameLst>
                                          <p:attrName>style.visibility</p:attrName>
                                        </p:attrNameLst>
                                      </p:cBhvr>
                                      <p:to>
                                        <p:strVal val="visible"/>
                                      </p:to>
                                    </p:set>
                                    <p:animEffect transition="in" filter="fade">
                                      <p:cBhvr>
                                        <p:cTn id="66" dur="500"/>
                                        <p:tgtEl>
                                          <p:spTgt spid="7">
                                            <p:txEl>
                                              <p:pRg st="7" end="7"/>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7">
                                            <p:txEl>
                                              <p:pRg st="8" end="8"/>
                                            </p:txEl>
                                          </p:spTgt>
                                        </p:tgtEl>
                                        <p:attrNameLst>
                                          <p:attrName>style.visibility</p:attrName>
                                        </p:attrNameLst>
                                      </p:cBhvr>
                                      <p:to>
                                        <p:strVal val="visible"/>
                                      </p:to>
                                    </p:set>
                                    <p:animEffect transition="in" filter="fade">
                                      <p:cBhvr>
                                        <p:cTn id="69" dur="500"/>
                                        <p:tgtEl>
                                          <p:spTgt spid="7">
                                            <p:txEl>
                                              <p:pRg st="8" end="8"/>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500"/>
                                        <p:tgtEl>
                                          <p:spTgt spid="7">
                                            <p:txEl>
                                              <p:pRg st="9" end="9"/>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7">
                                            <p:txEl>
                                              <p:pRg st="10" end="10"/>
                                            </p:txEl>
                                          </p:spTgt>
                                        </p:tgtEl>
                                        <p:attrNameLst>
                                          <p:attrName>style.visibility</p:attrName>
                                        </p:attrNameLst>
                                      </p:cBhvr>
                                      <p:to>
                                        <p:strVal val="visible"/>
                                      </p:to>
                                    </p:set>
                                    <p:animEffect transition="in" filter="fade">
                                      <p:cBhvr>
                                        <p:cTn id="75" dur="500"/>
                                        <p:tgtEl>
                                          <p:spTgt spid="7">
                                            <p:txEl>
                                              <p:pRg st="10" end="1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7">
                                            <p:txEl>
                                              <p:pRg st="11" end="11"/>
                                            </p:txEl>
                                          </p:spTgt>
                                        </p:tgtEl>
                                        <p:attrNameLst>
                                          <p:attrName>style.visibility</p:attrName>
                                        </p:attrNameLst>
                                      </p:cBhvr>
                                      <p:to>
                                        <p:strVal val="visible"/>
                                      </p:to>
                                    </p:set>
                                    <p:animEffect transition="in" filter="fade">
                                      <p:cBhvr>
                                        <p:cTn id="78" dur="500"/>
                                        <p:tgtEl>
                                          <p:spTgt spid="7">
                                            <p:txEl>
                                              <p:pRg st="11" end="1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7">
                                            <p:txEl>
                                              <p:pRg st="12" end="12"/>
                                            </p:txEl>
                                          </p:spTgt>
                                        </p:tgtEl>
                                        <p:attrNameLst>
                                          <p:attrName>style.visibility</p:attrName>
                                        </p:attrNameLst>
                                      </p:cBhvr>
                                      <p:to>
                                        <p:strVal val="visible"/>
                                      </p:to>
                                    </p:set>
                                    <p:animEffect transition="in" filter="fade">
                                      <p:cBhvr>
                                        <p:cTn id="81" dur="500"/>
                                        <p:tgtEl>
                                          <p:spTgt spid="7">
                                            <p:txEl>
                                              <p:pRg st="12" end="12"/>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7">
                                            <p:txEl>
                                              <p:pRg st="13" end="13"/>
                                            </p:txEl>
                                          </p:spTgt>
                                        </p:tgtEl>
                                        <p:attrNameLst>
                                          <p:attrName>style.visibility</p:attrName>
                                        </p:attrNameLst>
                                      </p:cBhvr>
                                      <p:to>
                                        <p:strVal val="visible"/>
                                      </p:to>
                                    </p:set>
                                    <p:animEffect transition="in" filter="fade">
                                      <p:cBhvr>
                                        <p:cTn id="84" dur="500"/>
                                        <p:tgtEl>
                                          <p:spTgt spid="7">
                                            <p:txEl>
                                              <p:pRg st="13" end="13"/>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7">
                                            <p:txEl>
                                              <p:pRg st="14" end="14"/>
                                            </p:txEl>
                                          </p:spTgt>
                                        </p:tgtEl>
                                        <p:attrNameLst>
                                          <p:attrName>style.visibility</p:attrName>
                                        </p:attrNameLst>
                                      </p:cBhvr>
                                      <p:to>
                                        <p:strVal val="visible"/>
                                      </p:to>
                                    </p:set>
                                    <p:animEffect transition="in" filter="fade">
                                      <p:cBhvr>
                                        <p:cTn id="87" dur="500"/>
                                        <p:tgtEl>
                                          <p:spTgt spid="7">
                                            <p:txEl>
                                              <p:pRg st="14" end="14"/>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7">
                                            <p:txEl>
                                              <p:pRg st="15" end="15"/>
                                            </p:txEl>
                                          </p:spTgt>
                                        </p:tgtEl>
                                        <p:attrNameLst>
                                          <p:attrName>style.visibility</p:attrName>
                                        </p:attrNameLst>
                                      </p:cBhvr>
                                      <p:to>
                                        <p:strVal val="visible"/>
                                      </p:to>
                                    </p:set>
                                    <p:animEffect transition="in" filter="fade">
                                      <p:cBhvr>
                                        <p:cTn id="90" dur="500"/>
                                        <p:tgtEl>
                                          <p:spTgt spid="7">
                                            <p:txEl>
                                              <p:pRg st="15" end="15"/>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7">
                                            <p:txEl>
                                              <p:pRg st="16" end="16"/>
                                            </p:txEl>
                                          </p:spTgt>
                                        </p:tgtEl>
                                        <p:attrNameLst>
                                          <p:attrName>style.visibility</p:attrName>
                                        </p:attrNameLst>
                                      </p:cBhvr>
                                      <p:to>
                                        <p:strVal val="visible"/>
                                      </p:to>
                                    </p:set>
                                    <p:animEffect transition="in" filter="fade">
                                      <p:cBhvr>
                                        <p:cTn id="93" dur="500"/>
                                        <p:tgtEl>
                                          <p:spTgt spid="7">
                                            <p:txEl>
                                              <p:pRg st="16" end="1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8">
                                            <p:txEl>
                                              <p:pRg st="3" end="3"/>
                                            </p:txEl>
                                          </p:spTgt>
                                        </p:tgtEl>
                                        <p:attrNameLst>
                                          <p:attrName>style.visibility</p:attrName>
                                        </p:attrNameLst>
                                      </p:cBhvr>
                                      <p:to>
                                        <p:strVal val="visible"/>
                                      </p:to>
                                    </p:set>
                                    <p:animEffect transition="in" filter="fade">
                                      <p:cBhvr>
                                        <p:cTn id="98" dur="500"/>
                                        <p:tgtEl>
                                          <p:spTgt spid="8">
                                            <p:txEl>
                                              <p:pRg st="3" end="3"/>
                                            </p:txEl>
                                          </p:spTgt>
                                        </p:tgtEl>
                                      </p:cBhvr>
                                    </p:animEffect>
                                  </p:childTnLst>
                                </p:cTn>
                              </p:par>
                              <p:par>
                                <p:cTn id="99" presetID="10" presetClass="entr" presetSubtype="0" fill="hold" nodeType="withEffect">
                                  <p:stCondLst>
                                    <p:cond delay="0"/>
                                  </p:stCondLst>
                                  <p:childTnLst>
                                    <p:set>
                                      <p:cBhvr>
                                        <p:cTn id="100" dur="1" fill="hold">
                                          <p:stCondLst>
                                            <p:cond delay="0"/>
                                          </p:stCondLst>
                                        </p:cTn>
                                        <p:tgtEl>
                                          <p:spTgt spid="8">
                                            <p:txEl>
                                              <p:pRg st="4" end="4"/>
                                            </p:txEl>
                                          </p:spTgt>
                                        </p:tgtEl>
                                        <p:attrNameLst>
                                          <p:attrName>style.visibility</p:attrName>
                                        </p:attrNameLst>
                                      </p:cBhvr>
                                      <p:to>
                                        <p:strVal val="visible"/>
                                      </p:to>
                                    </p:set>
                                    <p:animEffect transition="in" filter="fade">
                                      <p:cBhvr>
                                        <p:cTn id="101" dur="500"/>
                                        <p:tgtEl>
                                          <p:spTgt spid="8">
                                            <p:txEl>
                                              <p:pRg st="4" end="4"/>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8">
                                            <p:txEl>
                                              <p:pRg st="5" end="5"/>
                                            </p:txEl>
                                          </p:spTgt>
                                        </p:tgtEl>
                                        <p:attrNameLst>
                                          <p:attrName>style.visibility</p:attrName>
                                        </p:attrNameLst>
                                      </p:cBhvr>
                                      <p:to>
                                        <p:strVal val="visible"/>
                                      </p:to>
                                    </p:set>
                                    <p:animEffect transition="in" filter="fade">
                                      <p:cBhvr>
                                        <p:cTn id="104" dur="500"/>
                                        <p:tgtEl>
                                          <p:spTgt spid="8">
                                            <p:txEl>
                                              <p:pRg st="5" end="5"/>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8">
                                            <p:txEl>
                                              <p:pRg st="6" end="6"/>
                                            </p:txEl>
                                          </p:spTgt>
                                        </p:tgtEl>
                                        <p:attrNameLst>
                                          <p:attrName>style.visibility</p:attrName>
                                        </p:attrNameLst>
                                      </p:cBhvr>
                                      <p:to>
                                        <p:strVal val="visible"/>
                                      </p:to>
                                    </p:set>
                                    <p:animEffect transition="in" filter="fade">
                                      <p:cBhvr>
                                        <p:cTn id="107" dur="500"/>
                                        <p:tgtEl>
                                          <p:spTgt spid="8">
                                            <p:txEl>
                                              <p:pRg st="6" end="6"/>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8">
                                            <p:txEl>
                                              <p:pRg st="7" end="7"/>
                                            </p:txEl>
                                          </p:spTgt>
                                        </p:tgtEl>
                                        <p:attrNameLst>
                                          <p:attrName>style.visibility</p:attrName>
                                        </p:attrNameLst>
                                      </p:cBhvr>
                                      <p:to>
                                        <p:strVal val="visible"/>
                                      </p:to>
                                    </p:set>
                                    <p:animEffect transition="in" filter="fade">
                                      <p:cBhvr>
                                        <p:cTn id="110" dur="500"/>
                                        <p:tgtEl>
                                          <p:spTgt spid="8">
                                            <p:txEl>
                                              <p:pRg st="7" end="7"/>
                                            </p:txEl>
                                          </p:spTgt>
                                        </p:tgtEl>
                                      </p:cBhvr>
                                    </p:animEffect>
                                  </p:childTnLst>
                                </p:cTn>
                              </p:par>
                              <p:par>
                                <p:cTn id="111" presetID="10" presetClass="entr" presetSubtype="0" fill="hold" nodeType="withEffect">
                                  <p:stCondLst>
                                    <p:cond delay="0"/>
                                  </p:stCondLst>
                                  <p:childTnLst>
                                    <p:set>
                                      <p:cBhvr>
                                        <p:cTn id="112" dur="1" fill="hold">
                                          <p:stCondLst>
                                            <p:cond delay="0"/>
                                          </p:stCondLst>
                                        </p:cTn>
                                        <p:tgtEl>
                                          <p:spTgt spid="8">
                                            <p:txEl>
                                              <p:pRg st="8" end="8"/>
                                            </p:txEl>
                                          </p:spTgt>
                                        </p:tgtEl>
                                        <p:attrNameLst>
                                          <p:attrName>style.visibility</p:attrName>
                                        </p:attrNameLst>
                                      </p:cBhvr>
                                      <p:to>
                                        <p:strVal val="visible"/>
                                      </p:to>
                                    </p:set>
                                    <p:animEffect transition="in" filter="fade">
                                      <p:cBhvr>
                                        <p:cTn id="113" dur="500"/>
                                        <p:tgtEl>
                                          <p:spTgt spid="8">
                                            <p:txEl>
                                              <p:pRg st="8" end="8"/>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8">
                                            <p:txEl>
                                              <p:pRg st="9" end="9"/>
                                            </p:txEl>
                                          </p:spTgt>
                                        </p:tgtEl>
                                        <p:attrNameLst>
                                          <p:attrName>style.visibility</p:attrName>
                                        </p:attrNameLst>
                                      </p:cBhvr>
                                      <p:to>
                                        <p:strVal val="visible"/>
                                      </p:to>
                                    </p:set>
                                    <p:animEffect transition="in" filter="fade">
                                      <p:cBhvr>
                                        <p:cTn id="116" dur="500"/>
                                        <p:tgtEl>
                                          <p:spTgt spid="8">
                                            <p:txEl>
                                              <p:pRg st="9" end="9"/>
                                            </p:txEl>
                                          </p:spTgt>
                                        </p:tgtEl>
                                      </p:cBhvr>
                                    </p:animEffect>
                                  </p:childTnLst>
                                </p:cTn>
                              </p:par>
                              <p:par>
                                <p:cTn id="117" presetID="10" presetClass="entr" presetSubtype="0" fill="hold" nodeType="withEffect">
                                  <p:stCondLst>
                                    <p:cond delay="0"/>
                                  </p:stCondLst>
                                  <p:childTnLst>
                                    <p:set>
                                      <p:cBhvr>
                                        <p:cTn id="118" dur="1" fill="hold">
                                          <p:stCondLst>
                                            <p:cond delay="0"/>
                                          </p:stCondLst>
                                        </p:cTn>
                                        <p:tgtEl>
                                          <p:spTgt spid="8">
                                            <p:txEl>
                                              <p:pRg st="10" end="10"/>
                                            </p:txEl>
                                          </p:spTgt>
                                        </p:tgtEl>
                                        <p:attrNameLst>
                                          <p:attrName>style.visibility</p:attrName>
                                        </p:attrNameLst>
                                      </p:cBhvr>
                                      <p:to>
                                        <p:strVal val="visible"/>
                                      </p:to>
                                    </p:set>
                                    <p:animEffect transition="in" filter="fade">
                                      <p:cBhvr>
                                        <p:cTn id="119" dur="500"/>
                                        <p:tgtEl>
                                          <p:spTgt spid="8">
                                            <p:txEl>
                                              <p:pRg st="10" end="10"/>
                                            </p:tx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8">
                                            <p:txEl>
                                              <p:pRg st="11" end="11"/>
                                            </p:txEl>
                                          </p:spTgt>
                                        </p:tgtEl>
                                        <p:attrNameLst>
                                          <p:attrName>style.visibility</p:attrName>
                                        </p:attrNameLst>
                                      </p:cBhvr>
                                      <p:to>
                                        <p:strVal val="visible"/>
                                      </p:to>
                                    </p:set>
                                    <p:animEffect transition="in" filter="fade">
                                      <p:cBhvr>
                                        <p:cTn id="122" dur="500"/>
                                        <p:tgtEl>
                                          <p:spTgt spid="8">
                                            <p:txEl>
                                              <p:pRg st="11" end="11"/>
                                            </p:txEl>
                                          </p:spTgt>
                                        </p:tgtEl>
                                      </p:cBhvr>
                                    </p:animEffect>
                                  </p:childTnLst>
                                </p:cTn>
                              </p:par>
                              <p:par>
                                <p:cTn id="123" presetID="10" presetClass="entr" presetSubtype="0" fill="hold" nodeType="withEffect">
                                  <p:stCondLst>
                                    <p:cond delay="0"/>
                                  </p:stCondLst>
                                  <p:childTnLst>
                                    <p:set>
                                      <p:cBhvr>
                                        <p:cTn id="124" dur="1" fill="hold">
                                          <p:stCondLst>
                                            <p:cond delay="0"/>
                                          </p:stCondLst>
                                        </p:cTn>
                                        <p:tgtEl>
                                          <p:spTgt spid="8">
                                            <p:txEl>
                                              <p:pRg st="12" end="12"/>
                                            </p:txEl>
                                          </p:spTgt>
                                        </p:tgtEl>
                                        <p:attrNameLst>
                                          <p:attrName>style.visibility</p:attrName>
                                        </p:attrNameLst>
                                      </p:cBhvr>
                                      <p:to>
                                        <p:strVal val="visible"/>
                                      </p:to>
                                    </p:set>
                                    <p:animEffect transition="in" filter="fade">
                                      <p:cBhvr>
                                        <p:cTn id="125" dur="500"/>
                                        <p:tgtEl>
                                          <p:spTgt spid="8">
                                            <p:txEl>
                                              <p:pRg st="12" end="12"/>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8">
                                            <p:txEl>
                                              <p:pRg st="13" end="13"/>
                                            </p:txEl>
                                          </p:spTgt>
                                        </p:tgtEl>
                                        <p:attrNameLst>
                                          <p:attrName>style.visibility</p:attrName>
                                        </p:attrNameLst>
                                      </p:cBhvr>
                                      <p:to>
                                        <p:strVal val="visible"/>
                                      </p:to>
                                    </p:set>
                                    <p:animEffect transition="in" filter="fade">
                                      <p:cBhvr>
                                        <p:cTn id="128" dur="500"/>
                                        <p:tgtEl>
                                          <p:spTgt spid="8">
                                            <p:txEl>
                                              <p:pRg st="13" end="13"/>
                                            </p:txEl>
                                          </p:spTgt>
                                        </p:tgtEl>
                                      </p:cBhvr>
                                    </p:animEffect>
                                  </p:childTnLst>
                                </p:cTn>
                              </p:par>
                              <p:par>
                                <p:cTn id="129" presetID="10" presetClass="entr" presetSubtype="0" fill="hold" nodeType="withEffect">
                                  <p:stCondLst>
                                    <p:cond delay="0"/>
                                  </p:stCondLst>
                                  <p:childTnLst>
                                    <p:set>
                                      <p:cBhvr>
                                        <p:cTn id="130" dur="1" fill="hold">
                                          <p:stCondLst>
                                            <p:cond delay="0"/>
                                          </p:stCondLst>
                                        </p:cTn>
                                        <p:tgtEl>
                                          <p:spTgt spid="8">
                                            <p:txEl>
                                              <p:pRg st="14" end="14"/>
                                            </p:txEl>
                                          </p:spTgt>
                                        </p:tgtEl>
                                        <p:attrNameLst>
                                          <p:attrName>style.visibility</p:attrName>
                                        </p:attrNameLst>
                                      </p:cBhvr>
                                      <p:to>
                                        <p:strVal val="visible"/>
                                      </p:to>
                                    </p:set>
                                    <p:animEffect transition="in" filter="fade">
                                      <p:cBhvr>
                                        <p:cTn id="131" dur="500"/>
                                        <p:tgtEl>
                                          <p:spTgt spid="8">
                                            <p:txEl>
                                              <p:pRg st="14" end="14"/>
                                            </p:txEl>
                                          </p:spTgt>
                                        </p:tgtEl>
                                      </p:cBhvr>
                                    </p:animEffect>
                                  </p:childTnLst>
                                </p:cTn>
                              </p:par>
                              <p:par>
                                <p:cTn id="132" presetID="10" presetClass="entr" presetSubtype="0" fill="hold" nodeType="withEffect">
                                  <p:stCondLst>
                                    <p:cond delay="0"/>
                                  </p:stCondLst>
                                  <p:childTnLst>
                                    <p:set>
                                      <p:cBhvr>
                                        <p:cTn id="133" dur="1" fill="hold">
                                          <p:stCondLst>
                                            <p:cond delay="0"/>
                                          </p:stCondLst>
                                        </p:cTn>
                                        <p:tgtEl>
                                          <p:spTgt spid="8">
                                            <p:txEl>
                                              <p:pRg st="15" end="15"/>
                                            </p:txEl>
                                          </p:spTgt>
                                        </p:tgtEl>
                                        <p:attrNameLst>
                                          <p:attrName>style.visibility</p:attrName>
                                        </p:attrNameLst>
                                      </p:cBhvr>
                                      <p:to>
                                        <p:strVal val="visible"/>
                                      </p:to>
                                    </p:set>
                                    <p:animEffect transition="in" filter="fade">
                                      <p:cBhvr>
                                        <p:cTn id="134" dur="500"/>
                                        <p:tgtEl>
                                          <p:spTgt spid="8">
                                            <p:txEl>
                                              <p:pRg st="15" end="15"/>
                                            </p:txEl>
                                          </p:spTgt>
                                        </p:tgtEl>
                                      </p:cBhvr>
                                    </p:animEffect>
                                  </p:childTnLst>
                                </p:cTn>
                              </p:par>
                              <p:par>
                                <p:cTn id="135" presetID="10" presetClass="entr" presetSubtype="0" fill="hold" nodeType="withEffect">
                                  <p:stCondLst>
                                    <p:cond delay="0"/>
                                  </p:stCondLst>
                                  <p:childTnLst>
                                    <p:set>
                                      <p:cBhvr>
                                        <p:cTn id="136" dur="1" fill="hold">
                                          <p:stCondLst>
                                            <p:cond delay="0"/>
                                          </p:stCondLst>
                                        </p:cTn>
                                        <p:tgtEl>
                                          <p:spTgt spid="8">
                                            <p:txEl>
                                              <p:pRg st="16" end="16"/>
                                            </p:txEl>
                                          </p:spTgt>
                                        </p:tgtEl>
                                        <p:attrNameLst>
                                          <p:attrName>style.visibility</p:attrName>
                                        </p:attrNameLst>
                                      </p:cBhvr>
                                      <p:to>
                                        <p:strVal val="visible"/>
                                      </p:to>
                                    </p:set>
                                    <p:animEffect transition="in" filter="fade">
                                      <p:cBhvr>
                                        <p:cTn id="137"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345" r="55274"/>
          <a:stretch/>
        </p:blipFill>
        <p:spPr>
          <a:xfrm>
            <a:off x="1269001" y="725123"/>
            <a:ext cx="941764" cy="195905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5285" r="7246"/>
          <a:stretch/>
        </p:blipFill>
        <p:spPr>
          <a:xfrm>
            <a:off x="1791895" y="4133609"/>
            <a:ext cx="1168626" cy="1914387"/>
          </a:xfrm>
          <a:prstGeom prst="rect">
            <a:avLst/>
          </a:prstGeom>
        </p:spPr>
      </p:pic>
      <p:sp>
        <p:nvSpPr>
          <p:cNvPr id="6" name="TextBox 5"/>
          <p:cNvSpPr txBox="1"/>
          <p:nvPr/>
        </p:nvSpPr>
        <p:spPr>
          <a:xfrm>
            <a:off x="231494" y="70770"/>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Pregunt</a:t>
            </a:r>
            <a:r>
              <a:rPr lang="en-GB" sz="2400" b="1" dirty="0" err="1" smtClean="0">
                <a:solidFill>
                  <a:schemeClr val="accent5">
                    <a:lumMod val="50000"/>
                  </a:schemeClr>
                </a:solidFill>
                <a:latin typeface="Century Gothic" panose="020B0502020202020204" pitchFamily="34" charset="0"/>
              </a:rPr>
              <a:t>o</a:t>
            </a:r>
            <a:r>
              <a:rPr lang="en-GB" sz="2400" b="1" dirty="0" smtClean="0">
                <a:solidFill>
                  <a:schemeClr val="accent5">
                    <a:lumMod val="50000"/>
                  </a:schemeClr>
                </a:solidFill>
                <a:latin typeface="Century Gothic" panose="020B0502020202020204" pitchFamily="34" charset="0"/>
              </a:rPr>
              <a:t>.</a:t>
            </a:r>
            <a:endParaRPr lang="en-GB" sz="2400" b="1" dirty="0">
              <a:solidFill>
                <a:schemeClr val="accent5">
                  <a:lumMod val="50000"/>
                </a:schemeClr>
              </a:solidFill>
              <a:latin typeface="Century Gothic" panose="020B0502020202020204" pitchFamily="34" charset="0"/>
            </a:endParaRPr>
          </a:p>
        </p:txBody>
      </p:sp>
      <p:sp>
        <p:nvSpPr>
          <p:cNvPr id="7" name="TextBox 6"/>
          <p:cNvSpPr txBox="1"/>
          <p:nvPr/>
        </p:nvSpPr>
        <p:spPr>
          <a:xfrm>
            <a:off x="231494" y="3498804"/>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Contest</a:t>
            </a:r>
            <a:r>
              <a:rPr lang="en-GB" sz="2400" b="1" dirty="0" err="1" smtClean="0">
                <a:solidFill>
                  <a:schemeClr val="accent5">
                    <a:lumMod val="50000"/>
                  </a:schemeClr>
                </a:solidFill>
                <a:latin typeface="Century Gothic" panose="020B0502020202020204" pitchFamily="34" charset="0"/>
              </a:rPr>
              <a:t>as</a:t>
            </a:r>
            <a:r>
              <a:rPr lang="en-GB" sz="2400" b="1" dirty="0" smtClean="0">
                <a:solidFill>
                  <a:schemeClr val="accent5">
                    <a:lumMod val="50000"/>
                  </a:schemeClr>
                </a:solidFill>
                <a:latin typeface="Century Gothic" panose="020B0502020202020204" pitchFamily="34" charset="0"/>
              </a:rPr>
              <a:t>.</a:t>
            </a:r>
            <a:endParaRPr lang="en-GB" sz="2400" b="1" dirty="0">
              <a:solidFill>
                <a:schemeClr val="accent5">
                  <a:lumMod val="50000"/>
                </a:schemeClr>
              </a:solidFill>
              <a:latin typeface="Century Gothic" panose="020B0502020202020204" pitchFamily="34"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5285" r="7246"/>
          <a:stretch/>
        </p:blipFill>
        <p:spPr>
          <a:xfrm>
            <a:off x="6800463" y="4019189"/>
            <a:ext cx="1283328" cy="2102286"/>
          </a:xfrm>
          <a:prstGeom prst="rect">
            <a:avLst/>
          </a:prstGeom>
        </p:spPr>
      </p:pic>
      <p:sp>
        <p:nvSpPr>
          <p:cNvPr id="10" name="TextBox 9"/>
          <p:cNvSpPr txBox="1"/>
          <p:nvPr/>
        </p:nvSpPr>
        <p:spPr>
          <a:xfrm>
            <a:off x="5939294" y="70770"/>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Pregunt</a:t>
            </a:r>
            <a:r>
              <a:rPr lang="en-GB" sz="2400" b="1" dirty="0" err="1" smtClean="0">
                <a:solidFill>
                  <a:schemeClr val="accent5">
                    <a:lumMod val="50000"/>
                  </a:schemeClr>
                </a:solidFill>
                <a:latin typeface="Century Gothic" panose="020B0502020202020204" pitchFamily="34" charset="0"/>
              </a:rPr>
              <a:t>as</a:t>
            </a:r>
            <a:r>
              <a:rPr lang="en-GB" sz="2400" b="1" dirty="0" smtClean="0">
                <a:solidFill>
                  <a:schemeClr val="accent5">
                    <a:lumMod val="50000"/>
                  </a:schemeClr>
                </a:solidFill>
                <a:latin typeface="Century Gothic" panose="020B0502020202020204" pitchFamily="34" charset="0"/>
              </a:rPr>
              <a:t>.</a:t>
            </a:r>
            <a:endParaRPr lang="en-GB" sz="2400" b="1" dirty="0">
              <a:solidFill>
                <a:schemeClr val="accent5">
                  <a:lumMod val="50000"/>
                </a:schemeClr>
              </a:solidFill>
              <a:latin typeface="Century Gothic" panose="020B0502020202020204" pitchFamily="34" charset="0"/>
            </a:endParaRPr>
          </a:p>
        </p:txBody>
      </p:sp>
      <p:sp>
        <p:nvSpPr>
          <p:cNvPr id="11" name="TextBox 10"/>
          <p:cNvSpPr txBox="1"/>
          <p:nvPr/>
        </p:nvSpPr>
        <p:spPr>
          <a:xfrm>
            <a:off x="5939294" y="3507473"/>
            <a:ext cx="2893670"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Contest</a:t>
            </a:r>
            <a:r>
              <a:rPr lang="en-GB" sz="2400" b="1" dirty="0" err="1" smtClean="0">
                <a:solidFill>
                  <a:schemeClr val="accent5">
                    <a:lumMod val="50000"/>
                  </a:schemeClr>
                </a:solidFill>
                <a:latin typeface="Century Gothic" panose="020B0502020202020204" pitchFamily="34" charset="0"/>
              </a:rPr>
              <a:t>o</a:t>
            </a:r>
            <a:r>
              <a:rPr lang="en-GB" sz="2400" b="1" dirty="0" smtClean="0">
                <a:solidFill>
                  <a:schemeClr val="accent5">
                    <a:lumMod val="50000"/>
                  </a:schemeClr>
                </a:solidFill>
                <a:latin typeface="Century Gothic" panose="020B0502020202020204" pitchFamily="34" charset="0"/>
              </a:rPr>
              <a:t>.</a:t>
            </a:r>
            <a:endParaRPr lang="en-GB" sz="2400" b="1" u="sng" dirty="0">
              <a:solidFill>
                <a:schemeClr val="accent5">
                  <a:lumMod val="50000"/>
                </a:schemeClr>
              </a:solidFill>
              <a:latin typeface="Century Gothic" panose="020B0502020202020204" pitchFamily="34" charset="0"/>
            </a:endParaRPr>
          </a:p>
        </p:txBody>
      </p:sp>
      <p:pic>
        <p:nvPicPr>
          <p:cNvPr id="12" name="Picture 2" descr="C:\Users\wdj\Google Drive\Primary\Y5 SoW\From Tracy\Pronouns\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682" y="622829"/>
            <a:ext cx="881319" cy="206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wdj\Google Drive\Primary\Y5 SoW\From Tracy\Pronouns\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9144" y="4060129"/>
            <a:ext cx="881319" cy="206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387682" y="4048577"/>
            <a:ext cx="1491896" cy="2002771"/>
            <a:chOff x="1637448" y="1708967"/>
            <a:chExt cx="1253461" cy="1540520"/>
          </a:xfrm>
        </p:grpSpPr>
        <p:pic>
          <p:nvPicPr>
            <p:cNvPr id="15" name="Picture 2" descr="C:\Users\wdj\Google Drive\Primary\Y5 SoW\From Tracy\Pronouns\you.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1458"/>
            <a:stretch/>
          </p:blipFill>
          <p:spPr bwMode="auto">
            <a:xfrm>
              <a:off x="1637448" y="1841786"/>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wdj\Google Drive\Primary\Y5 SoW\From Tracy\Pronouns\h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709" r="38341"/>
            <a:stretch/>
          </p:blipFill>
          <p:spPr bwMode="auto">
            <a:xfrm>
              <a:off x="2309018" y="1708967"/>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5770121" y="543856"/>
            <a:ext cx="1491896" cy="2002771"/>
            <a:chOff x="1637448" y="1708967"/>
            <a:chExt cx="1253461" cy="1540520"/>
          </a:xfrm>
        </p:grpSpPr>
        <p:pic>
          <p:nvPicPr>
            <p:cNvPr id="18" name="Picture 2" descr="C:\Users\wdj\Google Drive\Primary\Y5 SoW\From Tracy\Pronouns\you.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1458"/>
            <a:stretch/>
          </p:blipFill>
          <p:spPr bwMode="auto">
            <a:xfrm>
              <a:off x="1637448" y="1841786"/>
              <a:ext cx="737639" cy="133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Users\wdj\Google Drive\Primary\Y5 SoW\From Tracy\Pronouns\h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709" r="38341"/>
            <a:stretch/>
          </p:blipFill>
          <p:spPr bwMode="auto">
            <a:xfrm>
              <a:off x="2309018" y="1708967"/>
              <a:ext cx="581891" cy="15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7345" r="55274"/>
          <a:stretch/>
        </p:blipFill>
        <p:spPr>
          <a:xfrm>
            <a:off x="7386129" y="587575"/>
            <a:ext cx="941764" cy="1959052"/>
          </a:xfrm>
          <a:prstGeom prst="rect">
            <a:avLst/>
          </a:prstGeom>
        </p:spPr>
      </p:pic>
    </p:spTree>
    <p:extLst>
      <p:ext uri="{BB962C8B-B14F-4D97-AF65-F5344CB8AC3E}">
        <p14:creationId xmlns:p14="http://schemas.microsoft.com/office/powerpoint/2010/main" val="100922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1024"/>
            <a:ext cx="10515600" cy="1748939"/>
          </a:xfrm>
        </p:spPr>
        <p:txBody>
          <a:bodyPr/>
          <a:lstStyle/>
          <a:p>
            <a:pPr algn="ctr"/>
            <a:r>
              <a:rPr lang="en-GB" b="1" dirty="0"/>
              <a:t>How can they best learn the words</a:t>
            </a:r>
            <a:r>
              <a:rPr lang="en-GB" b="1" dirty="0" smtClean="0"/>
              <a:t>? [1]</a:t>
            </a:r>
            <a:endParaRPr lang="en-GB" b="1" dirty="0"/>
          </a:p>
        </p:txBody>
      </p:sp>
    </p:spTree>
    <p:extLst>
      <p:ext uri="{BB962C8B-B14F-4D97-AF65-F5344CB8AC3E}">
        <p14:creationId xmlns:p14="http://schemas.microsoft.com/office/powerpoint/2010/main" val="14333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18" y="430988"/>
            <a:ext cx="3422698" cy="561394"/>
          </a:xfrm>
        </p:spPr>
        <p:txBody>
          <a:bodyPr>
            <a:normAutofit fontScale="90000"/>
          </a:bodyPr>
          <a:lstStyle/>
          <a:p>
            <a:r>
              <a:rPr lang="en-GB" dirty="0"/>
              <a:t>NCELP team</a:t>
            </a:r>
          </a:p>
        </p:txBody>
      </p:sp>
      <p:sp>
        <p:nvSpPr>
          <p:cNvPr id="4" name="TextBox 3">
            <a:extLst>
              <a:ext uri="{FF2B5EF4-FFF2-40B4-BE49-F238E27FC236}">
                <a16:creationId xmlns:a16="http://schemas.microsoft.com/office/drawing/2014/main" id="{85590EE8-F339-764B-AF36-E2188E27FCDF}"/>
              </a:ext>
            </a:extLst>
          </p:cNvPr>
          <p:cNvSpPr txBox="1"/>
          <p:nvPr/>
        </p:nvSpPr>
        <p:spPr>
          <a:xfrm>
            <a:off x="145209" y="992382"/>
            <a:ext cx="5715263" cy="954107"/>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Director: </a:t>
            </a:r>
            <a:r>
              <a:rPr lang="en-US" sz="2000" kern="0" dirty="0">
                <a:solidFill>
                  <a:srgbClr val="5B9BD5">
                    <a:lumMod val="50000"/>
                  </a:srgbClr>
                </a:solidFill>
                <a:latin typeface="Century Gothic" panose="020B0502020202020204" pitchFamily="34" charset="0"/>
              </a:rPr>
              <a:t>Prof </a:t>
            </a:r>
            <a:r>
              <a:rPr lang="en-US" sz="2000" dirty="0">
                <a:solidFill>
                  <a:srgbClr val="5B9BD5">
                    <a:lumMod val="50000"/>
                  </a:srgbClr>
                </a:solidFill>
                <a:latin typeface="Century Gothic" panose="020B0502020202020204" pitchFamily="34" charset="0"/>
              </a:rPr>
              <a:t>Emma Marsden </a:t>
            </a:r>
            <a:r>
              <a:rPr lang="en-US" sz="1600" dirty="0">
                <a:solidFill>
                  <a:srgbClr val="5B9BD5">
                    <a:lumMod val="50000"/>
                  </a:srgbClr>
                </a:solidFill>
                <a:latin typeface="Century Gothic" panose="020B0502020202020204" pitchFamily="34" charset="0"/>
              </a:rPr>
              <a:t>(University of York)</a:t>
            </a:r>
            <a:endParaRPr lang="en-US" sz="16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Co-Director: </a:t>
            </a:r>
            <a:r>
              <a:rPr lang="en-US" sz="2000" dirty="0" err="1">
                <a:solidFill>
                  <a:srgbClr val="5B9BD5">
                    <a:lumMod val="50000"/>
                  </a:srgbClr>
                </a:solidFill>
                <a:latin typeface="Century Gothic" panose="020B0502020202020204" pitchFamily="34" charset="0"/>
              </a:rPr>
              <a:t>Dr</a:t>
            </a:r>
            <a:r>
              <a:rPr lang="en-US" sz="2000" dirty="0">
                <a:solidFill>
                  <a:srgbClr val="5B9BD5">
                    <a:lumMod val="50000"/>
                  </a:srgbClr>
                </a:solidFill>
                <a:latin typeface="Century Gothic" panose="020B0502020202020204" pitchFamily="34" charset="0"/>
              </a:rPr>
              <a:t> Rachel Hawkes </a:t>
            </a:r>
            <a:r>
              <a:rPr lang="en-US" sz="1600" dirty="0" smtClean="0">
                <a:solidFill>
                  <a:srgbClr val="5B9BD5">
                    <a:lumMod val="50000"/>
                  </a:srgbClr>
                </a:solidFill>
                <a:latin typeface="Century Gothic" panose="020B0502020202020204" pitchFamily="34" charset="0"/>
              </a:rPr>
              <a:t>(Cam </a:t>
            </a:r>
            <a:r>
              <a:rPr lang="en-US" sz="1600" dirty="0">
                <a:solidFill>
                  <a:srgbClr val="5B9BD5">
                    <a:lumMod val="50000"/>
                  </a:srgbClr>
                </a:solidFill>
                <a:latin typeface="Century Gothic" panose="020B0502020202020204" pitchFamily="34" charset="0"/>
              </a:rPr>
              <a:t>Academy Trust)</a:t>
            </a:r>
            <a:endParaRPr lang="en-US" sz="2000" kern="0" dirty="0">
              <a:solidFill>
                <a:srgbClr val="5B9BD5">
                  <a:lumMod val="50000"/>
                </a:srgbClr>
              </a:solidFill>
              <a:latin typeface="Century Gothic" panose="020B0502020202020204" pitchFamily="34" charset="0"/>
            </a:endParaRPr>
          </a:p>
        </p:txBody>
      </p:sp>
      <p:sp>
        <p:nvSpPr>
          <p:cNvPr id="5" name="TextBox 4">
            <a:extLst>
              <a:ext uri="{FF2B5EF4-FFF2-40B4-BE49-F238E27FC236}">
                <a16:creationId xmlns:a16="http://schemas.microsoft.com/office/drawing/2014/main" id="{85590EE8-F339-764B-AF36-E2188E27FCDF}"/>
              </a:ext>
            </a:extLst>
          </p:cNvPr>
          <p:cNvSpPr txBox="1"/>
          <p:nvPr/>
        </p:nvSpPr>
        <p:spPr>
          <a:xfrm>
            <a:off x="234535" y="2036425"/>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Resource developers</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Inge </a:t>
            </a:r>
            <a:r>
              <a:rPr lang="en-US" sz="2000" kern="0" dirty="0" err="1">
                <a:solidFill>
                  <a:srgbClr val="5B9BD5">
                    <a:lumMod val="50000"/>
                  </a:srgbClr>
                </a:solidFill>
                <a:latin typeface="Century Gothic" panose="020B0502020202020204" pitchFamily="34" charset="0"/>
              </a:rPr>
              <a:t>Alferink</a:t>
            </a: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Nick Avery</a:t>
            </a:r>
          </a:p>
          <a:p>
            <a:pPr>
              <a:defRPr/>
            </a:pPr>
            <a:r>
              <a:rPr lang="en-US" sz="2000" kern="0" dirty="0">
                <a:solidFill>
                  <a:srgbClr val="5B9BD5">
                    <a:lumMod val="50000"/>
                  </a:srgbClr>
                </a:solidFill>
                <a:latin typeface="Century Gothic" panose="020B0502020202020204" pitchFamily="34" charset="0"/>
              </a:rPr>
              <a:t>Natalie Finlayson</a:t>
            </a:r>
          </a:p>
        </p:txBody>
      </p:sp>
      <p:sp>
        <p:nvSpPr>
          <p:cNvPr id="6" name="TextBox 5">
            <a:extLst>
              <a:ext uri="{FF2B5EF4-FFF2-40B4-BE49-F238E27FC236}">
                <a16:creationId xmlns:a16="http://schemas.microsoft.com/office/drawing/2014/main" id="{85590EE8-F339-764B-AF36-E2188E27FCDF}"/>
              </a:ext>
            </a:extLst>
          </p:cNvPr>
          <p:cNvSpPr txBox="1"/>
          <p:nvPr/>
        </p:nvSpPr>
        <p:spPr>
          <a:xfrm>
            <a:off x="3155304" y="2349561"/>
            <a:ext cx="2920769" cy="1015663"/>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CPD providers</a:t>
            </a:r>
          </a:p>
          <a:p>
            <a:pPr>
              <a:defRPr/>
            </a:pPr>
            <a:r>
              <a:rPr lang="en-US" sz="2000" kern="0" dirty="0">
                <a:solidFill>
                  <a:srgbClr val="5B9BD5">
                    <a:lumMod val="50000"/>
                  </a:srgbClr>
                </a:solidFill>
                <a:latin typeface="Century Gothic" panose="020B0502020202020204" pitchFamily="34" charset="0"/>
              </a:rPr>
              <a:t>Victoria Hobson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Stephen Owen</a:t>
            </a:r>
          </a:p>
        </p:txBody>
      </p:sp>
      <p:sp>
        <p:nvSpPr>
          <p:cNvPr id="7" name="TextBox 6">
            <a:extLst>
              <a:ext uri="{FF2B5EF4-FFF2-40B4-BE49-F238E27FC236}">
                <a16:creationId xmlns:a16="http://schemas.microsoft.com/office/drawing/2014/main" id="{85590EE8-F339-764B-AF36-E2188E27FCDF}"/>
              </a:ext>
            </a:extLst>
          </p:cNvPr>
          <p:cNvSpPr txBox="1"/>
          <p:nvPr/>
        </p:nvSpPr>
        <p:spPr>
          <a:xfrm>
            <a:off x="333418"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for Gaming Grammar</a:t>
            </a:r>
          </a:p>
          <a:p>
            <a:pPr>
              <a:defRPr/>
            </a:pPr>
            <a:r>
              <a:rPr lang="en-US" sz="2000" kern="0" dirty="0">
                <a:solidFill>
                  <a:srgbClr val="5B9BD5">
                    <a:lumMod val="50000"/>
                  </a:srgbClr>
                </a:solidFill>
                <a:latin typeface="Century Gothic" panose="020B0502020202020204" pitchFamily="34" charset="0"/>
              </a:rPr>
              <a:t>Andy Wood</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Nick </a:t>
            </a:r>
            <a:r>
              <a:rPr lang="en-US" sz="2000" kern="0" dirty="0" err="1">
                <a:solidFill>
                  <a:srgbClr val="5B9BD5">
                    <a:lumMod val="50000"/>
                  </a:srgbClr>
                </a:solidFill>
                <a:latin typeface="Century Gothic" panose="020B0502020202020204" pitchFamily="34" charset="0"/>
              </a:rPr>
              <a:t>Sephton</a:t>
            </a:r>
            <a:endParaRPr lang="en-US" sz="2000" kern="0" dirty="0">
              <a:solidFill>
                <a:srgbClr val="5B9BD5">
                  <a:lumMod val="50000"/>
                </a:srgbClr>
              </a:solidFill>
              <a:latin typeface="Century Gothic" panose="020B0502020202020204" pitchFamily="34" charset="0"/>
            </a:endParaRPr>
          </a:p>
        </p:txBody>
      </p:sp>
      <p:sp>
        <p:nvSpPr>
          <p:cNvPr id="8" name="TextBox 7">
            <a:extLst>
              <a:ext uri="{FF2B5EF4-FFF2-40B4-BE49-F238E27FC236}">
                <a16:creationId xmlns:a16="http://schemas.microsoft.com/office/drawing/2014/main" id="{85590EE8-F339-764B-AF36-E2188E27FCDF}"/>
              </a:ext>
            </a:extLst>
          </p:cNvPr>
          <p:cNvSpPr txBox="1"/>
          <p:nvPr/>
        </p:nvSpPr>
        <p:spPr>
          <a:xfrm>
            <a:off x="3056422" y="4875503"/>
            <a:ext cx="2920769" cy="1323439"/>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Tech team, </a:t>
            </a:r>
            <a:br>
              <a:rPr lang="en-US" sz="2000" b="1" kern="0" dirty="0">
                <a:solidFill>
                  <a:srgbClr val="EA5F00"/>
                </a:solidFill>
                <a:latin typeface="Century Gothic" panose="020B0502020202020204" pitchFamily="34" charset="0"/>
              </a:rPr>
            </a:br>
            <a:r>
              <a:rPr lang="en-US" sz="2000" b="1" kern="0" dirty="0">
                <a:solidFill>
                  <a:srgbClr val="EA5F00"/>
                </a:solidFill>
                <a:latin typeface="Century Gothic" panose="020B0502020202020204" pitchFamily="34" charset="0"/>
              </a:rPr>
              <a:t>Resource Portal</a:t>
            </a:r>
          </a:p>
          <a:p>
            <a:pPr>
              <a:defRPr/>
            </a:pP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Frank Feng</a:t>
            </a:r>
            <a:br>
              <a:rPr lang="en-US" sz="2000" kern="0" dirty="0">
                <a:solidFill>
                  <a:srgbClr val="5B9BD5">
                    <a:lumMod val="50000"/>
                  </a:srgbClr>
                </a:solidFill>
                <a:latin typeface="Century Gothic" panose="020B0502020202020204" pitchFamily="34" charset="0"/>
              </a:rPr>
            </a:br>
            <a:r>
              <a:rPr lang="en-US" sz="2000" kern="0" dirty="0" err="1">
                <a:solidFill>
                  <a:srgbClr val="5B9BD5">
                    <a:lumMod val="50000"/>
                  </a:srgbClr>
                </a:solidFill>
                <a:latin typeface="Century Gothic" panose="020B0502020202020204" pitchFamily="34" charset="0"/>
              </a:rPr>
              <a:t>Dr</a:t>
            </a:r>
            <a:r>
              <a:rPr lang="en-US" sz="2000" kern="0" dirty="0">
                <a:solidFill>
                  <a:srgbClr val="5B9BD5">
                    <a:lumMod val="50000"/>
                  </a:srgbClr>
                </a:solidFill>
                <a:latin typeface="Century Gothic" panose="020B0502020202020204" pitchFamily="34" charset="0"/>
              </a:rPr>
              <a:t> Sebastian </a:t>
            </a:r>
            <a:r>
              <a:rPr lang="en-US" sz="2000" kern="0" dirty="0" err="1">
                <a:solidFill>
                  <a:srgbClr val="5B9BD5">
                    <a:lumMod val="50000"/>
                  </a:srgbClr>
                </a:solidFill>
                <a:latin typeface="Century Gothic" panose="020B0502020202020204" pitchFamily="34" charset="0"/>
              </a:rPr>
              <a:t>Pelucha</a:t>
            </a:r>
            <a:endParaRPr lang="en-US" sz="2000" kern="0" dirty="0">
              <a:solidFill>
                <a:srgbClr val="5B9BD5">
                  <a:lumMod val="50000"/>
                </a:srgbClr>
              </a:solidFill>
              <a:latin typeface="Century Gothic" panose="020B0502020202020204" pitchFamily="34" charset="0"/>
            </a:endParaRPr>
          </a:p>
        </p:txBody>
      </p:sp>
      <p:sp>
        <p:nvSpPr>
          <p:cNvPr id="9" name="TextBox 8">
            <a:extLst>
              <a:ext uri="{FF2B5EF4-FFF2-40B4-BE49-F238E27FC236}">
                <a16:creationId xmlns:a16="http://schemas.microsoft.com/office/drawing/2014/main" id="{85590EE8-F339-764B-AF36-E2188E27FCDF}"/>
              </a:ext>
            </a:extLst>
          </p:cNvPr>
          <p:cNvSpPr txBox="1"/>
          <p:nvPr/>
        </p:nvSpPr>
        <p:spPr>
          <a:xfrm>
            <a:off x="6174956" y="697597"/>
            <a:ext cx="5897179" cy="5324535"/>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Research and CPD specialists</a:t>
            </a:r>
            <a:br>
              <a:rPr lang="en-US" sz="2000" b="1" kern="0" dirty="0">
                <a:solidFill>
                  <a:srgbClr val="EA5F00"/>
                </a:solidFill>
                <a:latin typeface="Century Gothic" panose="020B0502020202020204" pitchFamily="34" charset="0"/>
              </a:rPr>
            </a:br>
            <a:endParaRPr lang="en-US" sz="2000" b="1" kern="0" dirty="0">
              <a:solidFill>
                <a:srgbClr val="EA5F00"/>
              </a:solidFill>
              <a:latin typeface="Century Gothic" panose="020B0502020202020204" pitchFamily="34" charset="0"/>
            </a:endParaRPr>
          </a:p>
          <a:p>
            <a:pPr>
              <a:defRPr/>
            </a:pPr>
            <a:r>
              <a:rPr lang="en-US" sz="2000" b="1" kern="0" dirty="0">
                <a:solidFill>
                  <a:srgbClr val="EA5F00"/>
                </a:solidFill>
                <a:latin typeface="Century Gothic" panose="020B0502020202020204" pitchFamily="34" charset="0"/>
              </a:rPr>
              <a:t>Prof Suzanne Graham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KS2-3 transition, literature, meaningful practice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Rowena Kasprowicz </a:t>
            </a:r>
            <a:r>
              <a:rPr lang="en-US" sz="2000" kern="0" dirty="0">
                <a:solidFill>
                  <a:srgbClr val="5B9BD5">
                    <a:lumMod val="50000"/>
                  </a:srgbClr>
                </a:solidFill>
                <a:latin typeface="Century Gothic" panose="020B0502020202020204" pitchFamily="34" charset="0"/>
              </a:rPr>
              <a:t>(University of Reading)</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KS2 knowledge about language, grammar</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smtClean="0">
                <a:solidFill>
                  <a:srgbClr val="EA5F00"/>
                </a:solidFill>
                <a:latin typeface="Century Gothic" panose="020B0502020202020204" pitchFamily="34" charset="0"/>
              </a:rPr>
              <a:t>Prof R</a:t>
            </a:r>
            <a:r>
              <a:rPr lang="en-US" sz="2000" b="1" kern="0" dirty="0" err="1" smtClean="0">
                <a:solidFill>
                  <a:srgbClr val="EA5F00"/>
                </a:solidFill>
                <a:latin typeface="Century Gothic" panose="020B0502020202020204" pitchFamily="34" charset="0"/>
              </a:rPr>
              <a:t>ené</a:t>
            </a:r>
            <a:r>
              <a:rPr lang="en-US" sz="2000" b="1" kern="0" dirty="0" smtClean="0">
                <a:solidFill>
                  <a:srgbClr val="EA5F00"/>
                </a:solidFill>
                <a:latin typeface="Century Gothic" panose="020B0502020202020204" pitchFamily="34" charset="0"/>
              </a:rPr>
              <a:t> </a:t>
            </a:r>
            <a:r>
              <a:rPr lang="en-US" sz="2000" b="1" kern="0" dirty="0">
                <a:solidFill>
                  <a:srgbClr val="EA5F00"/>
                </a:solidFill>
                <a:latin typeface="Century Gothic" panose="020B0502020202020204" pitchFamily="34" charset="0"/>
              </a:rPr>
              <a:t>Koglbauer </a:t>
            </a:r>
            <a:r>
              <a:rPr lang="en-US" sz="2000" kern="0" dirty="0">
                <a:solidFill>
                  <a:srgbClr val="5B9BD5">
                    <a:lumMod val="50000"/>
                  </a:srgbClr>
                </a:solidFill>
                <a:latin typeface="Century Gothic" panose="020B0502020202020204" pitchFamily="34" charset="0"/>
              </a:rPr>
              <a:t>(University of Newcastle)</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leadership training, CALL</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a:solidFill>
                  <a:srgbClr val="EA5F00"/>
                </a:solidFill>
                <a:latin typeface="Century Gothic" panose="020B0502020202020204" pitchFamily="34" charset="0"/>
              </a:rPr>
              <a:t>David Shanks </a:t>
            </a:r>
            <a:r>
              <a:rPr lang="en-US" sz="2000" kern="0" dirty="0">
                <a:solidFill>
                  <a:srgbClr val="5B9BD5">
                    <a:lumMod val="50000"/>
                  </a:srgbClr>
                </a:solidFill>
                <a:latin typeface="Century Gothic" panose="020B0502020202020204" pitchFamily="34" charset="0"/>
              </a:rPr>
              <a:t>(Harris Federation)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School FL policy, CALL, differentiation</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
            </a:r>
            <a:br>
              <a:rPr lang="en-US" sz="2000" kern="0" dirty="0">
                <a:solidFill>
                  <a:srgbClr val="5B9BD5">
                    <a:lumMod val="50000"/>
                  </a:srgbClr>
                </a:solidFill>
                <a:latin typeface="Century Gothic" panose="020B0502020202020204" pitchFamily="34" charset="0"/>
              </a:rPr>
            </a:br>
            <a:r>
              <a:rPr lang="en-US" sz="2000" b="1" kern="0" dirty="0" err="1">
                <a:solidFill>
                  <a:srgbClr val="EA5F00"/>
                </a:solidFill>
                <a:latin typeface="Century Gothic" panose="020B0502020202020204" pitchFamily="34" charset="0"/>
              </a:rPr>
              <a:t>Dr</a:t>
            </a:r>
            <a:r>
              <a:rPr lang="en-US" sz="2000" b="1" kern="0" dirty="0">
                <a:solidFill>
                  <a:srgbClr val="EA5F00"/>
                </a:solidFill>
                <a:latin typeface="Century Gothic" panose="020B0502020202020204" pitchFamily="34" charset="0"/>
              </a:rPr>
              <a:t> Robert </a:t>
            </a:r>
            <a:r>
              <a:rPr lang="en-US" sz="2000" b="1" kern="0" dirty="0" err="1">
                <a:solidFill>
                  <a:srgbClr val="EA5F00"/>
                </a:solidFill>
                <a:latin typeface="Century Gothic" panose="020B0502020202020204" pitchFamily="34" charset="0"/>
              </a:rPr>
              <a:t>Woore</a:t>
            </a:r>
            <a:r>
              <a:rPr lang="en-US" sz="2000" b="1" kern="0" dirty="0">
                <a:solidFill>
                  <a:srgbClr val="EA5F00"/>
                </a:solidFill>
                <a:latin typeface="Century Gothic" panose="020B0502020202020204" pitchFamily="34" charset="0"/>
              </a:rPr>
              <a:t> </a:t>
            </a:r>
            <a:r>
              <a:rPr lang="en-US" sz="2000" kern="0" dirty="0">
                <a:solidFill>
                  <a:srgbClr val="5B9BD5">
                    <a:lumMod val="50000"/>
                  </a:srgbClr>
                </a:solidFill>
                <a:latin typeface="Century Gothic" panose="020B0502020202020204" pitchFamily="34" charset="0"/>
              </a:rPr>
              <a:t>(University of Oxford)</a:t>
            </a:r>
            <a:br>
              <a:rPr lang="en-US" sz="2000" kern="0" dirty="0">
                <a:solidFill>
                  <a:srgbClr val="5B9BD5">
                    <a:lumMod val="50000"/>
                  </a:srgbClr>
                </a:solidFill>
                <a:latin typeface="Century Gothic" panose="020B0502020202020204" pitchFamily="34" charset="0"/>
              </a:rPr>
            </a:br>
            <a:r>
              <a:rPr lang="en-US" sz="2000" kern="0" dirty="0">
                <a:solidFill>
                  <a:srgbClr val="5B9BD5">
                    <a:lumMod val="50000"/>
                  </a:srgbClr>
                </a:solidFill>
                <a:latin typeface="Century Gothic" panose="020B0502020202020204" pitchFamily="34" charset="0"/>
              </a:rPr>
              <a:t>Teaching and learning phonics, reading, vocabulary</a:t>
            </a:r>
          </a:p>
        </p:txBody>
      </p:sp>
      <p:sp>
        <p:nvSpPr>
          <p:cNvPr id="10" name="TextBox 9">
            <a:extLst>
              <a:ext uri="{FF2B5EF4-FFF2-40B4-BE49-F238E27FC236}">
                <a16:creationId xmlns:a16="http://schemas.microsoft.com/office/drawing/2014/main" id="{85590EE8-F339-764B-AF36-E2188E27FCDF}"/>
              </a:ext>
            </a:extLst>
          </p:cNvPr>
          <p:cNvSpPr txBox="1"/>
          <p:nvPr/>
        </p:nvSpPr>
        <p:spPr>
          <a:xfrm>
            <a:off x="333418" y="3811500"/>
            <a:ext cx="6447890" cy="707886"/>
          </a:xfrm>
          <a:prstGeom prst="rect">
            <a:avLst/>
          </a:prstGeom>
          <a:noFill/>
        </p:spPr>
        <p:txBody>
          <a:bodyPr wrap="square" rtlCol="0">
            <a:spAutoFit/>
          </a:bodyPr>
          <a:lstStyle/>
          <a:p>
            <a:pPr>
              <a:defRPr/>
            </a:pPr>
            <a:r>
              <a:rPr lang="en-US" sz="2000" b="1" kern="0" dirty="0">
                <a:solidFill>
                  <a:srgbClr val="EA5F00"/>
                </a:solidFill>
                <a:latin typeface="Century Gothic" panose="020B0502020202020204" pitchFamily="34" charset="0"/>
              </a:rPr>
              <a:t>Management and administration</a:t>
            </a:r>
          </a:p>
          <a:p>
            <a:pPr>
              <a:defRPr/>
            </a:pPr>
            <a:r>
              <a:rPr lang="en-US" sz="2000" kern="0" dirty="0">
                <a:solidFill>
                  <a:srgbClr val="5B9BD5">
                    <a:lumMod val="50000"/>
                  </a:srgbClr>
                </a:solidFill>
                <a:latin typeface="Century Gothic" panose="020B0502020202020204" pitchFamily="34" charset="0"/>
              </a:rPr>
              <a:t>Ann </a:t>
            </a:r>
            <a:r>
              <a:rPr lang="en-US" sz="2000" kern="0" dirty="0" err="1">
                <a:solidFill>
                  <a:srgbClr val="5B9BD5">
                    <a:lumMod val="50000"/>
                  </a:srgbClr>
                </a:solidFill>
                <a:latin typeface="Century Gothic" panose="020B0502020202020204" pitchFamily="34" charset="0"/>
              </a:rPr>
              <a:t>Mannion</a:t>
            </a:r>
            <a:r>
              <a:rPr lang="en-US" sz="2000" kern="0" dirty="0">
                <a:solidFill>
                  <a:srgbClr val="5B9BD5">
                    <a:lumMod val="50000"/>
                  </a:srgbClr>
                </a:solidFill>
                <a:latin typeface="Century Gothic" panose="020B0502020202020204" pitchFamily="34" charset="0"/>
              </a:rPr>
              <a:t>, Heather Bradley, Wendy Burns</a:t>
            </a:r>
          </a:p>
        </p:txBody>
      </p:sp>
    </p:spTree>
    <p:extLst>
      <p:ext uri="{BB962C8B-B14F-4D97-AF65-F5344CB8AC3E}">
        <p14:creationId xmlns:p14="http://schemas.microsoft.com/office/powerpoint/2010/main" val="30939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837" y="317932"/>
            <a:ext cx="10515600" cy="1429206"/>
          </a:xfrm>
        </p:spPr>
        <p:txBody>
          <a:bodyPr>
            <a:normAutofit fontScale="90000"/>
          </a:bodyPr>
          <a:lstStyle/>
          <a:p>
            <a:pPr lvl="0">
              <a:lnSpc>
                <a:spcPct val="100000"/>
              </a:lnSpc>
              <a:spcBef>
                <a:spcPts val="0"/>
              </a:spcBef>
            </a:pPr>
            <a:r>
              <a:rPr lang="en-GB" sz="4900" b="1" dirty="0">
                <a:solidFill>
                  <a:srgbClr val="4472C4">
                    <a:lumMod val="50000"/>
                  </a:srgbClr>
                </a:solidFill>
                <a:ea typeface="+mn-ea"/>
                <a:cs typeface="+mn-cs"/>
              </a:rPr>
              <a:t>Mixed word class sets</a:t>
            </a:r>
            <a:r>
              <a:rPr lang="en-GB" dirty="0">
                <a:solidFill>
                  <a:srgbClr val="4472C4">
                    <a:lumMod val="50000"/>
                  </a:srgbClr>
                </a:solidFill>
                <a:ea typeface="+mn-ea"/>
                <a:cs typeface="+mn-cs"/>
              </a:rPr>
              <a:t/>
            </a:r>
            <a:br>
              <a:rPr lang="en-GB" dirty="0">
                <a:solidFill>
                  <a:srgbClr val="4472C4">
                    <a:lumMod val="50000"/>
                  </a:srgbClr>
                </a:solidFill>
                <a:ea typeface="+mn-ea"/>
                <a:cs typeface="+mn-cs"/>
              </a:rPr>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2904566" cy="867128"/>
          </a:xfrm>
          <a:prstGeom prst="rect">
            <a:avLst/>
          </a:prstGeom>
        </p:spPr>
      </p:pic>
      <p:sp>
        <p:nvSpPr>
          <p:cNvPr id="6" name="TextBox 5"/>
          <p:cNvSpPr txBox="1"/>
          <p:nvPr/>
        </p:nvSpPr>
        <p:spPr>
          <a:xfrm>
            <a:off x="180070" y="268853"/>
            <a:ext cx="539597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
        <p:nvSpPr>
          <p:cNvPr id="7" name="Rectangle 6"/>
          <p:cNvSpPr/>
          <p:nvPr/>
        </p:nvSpPr>
        <p:spPr>
          <a:xfrm>
            <a:off x="126281" y="2431419"/>
            <a:ext cx="4696731" cy="1938992"/>
          </a:xfrm>
          <a:prstGeom prst="rect">
            <a:avLst/>
          </a:prstGeom>
        </p:spPr>
        <p:txBody>
          <a:bodyPr wrap="square">
            <a:spAutoFit/>
          </a:bodyPr>
          <a:lstStyle/>
          <a:p>
            <a:r>
              <a:rPr lang="fr-FR" sz="2000" dirty="0">
                <a:solidFill>
                  <a:schemeClr val="accent5">
                    <a:lumMod val="50000"/>
                  </a:schemeClr>
                </a:solidFill>
                <a:latin typeface="Century Gothic" panose="020B0502020202020204" pitchFamily="34" charset="0"/>
              </a:rPr>
              <a:t>être [5], suis, es, est,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chemeClr val="accent5">
                    <a:lumMod val="50000"/>
                  </a:schemeClr>
                </a:solidFill>
                <a:latin typeface="Century Gothic" panose="020B0502020202020204" pitchFamily="34" charset="0"/>
              </a:rPr>
              <a:t>je </a:t>
            </a:r>
            <a:r>
              <a:rPr lang="fr-FR" sz="2000" dirty="0">
                <a:solidFill>
                  <a:schemeClr val="accent5">
                    <a:lumMod val="50000"/>
                  </a:schemeClr>
                </a:solidFill>
                <a:latin typeface="Century Gothic" panose="020B0502020202020204" pitchFamily="34" charset="0"/>
              </a:rPr>
              <a:t>[22], tu [112], il [13], elle [38], anglais [784], français [251],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chemeClr val="accent5">
                    <a:lumMod val="50000"/>
                  </a:schemeClr>
                </a:solidFill>
                <a:latin typeface="Century Gothic" panose="020B0502020202020204" pitchFamily="34" charset="0"/>
              </a:rPr>
              <a:t>grand </a:t>
            </a:r>
            <a:r>
              <a:rPr lang="fr-FR" sz="2000" dirty="0">
                <a:solidFill>
                  <a:schemeClr val="accent5">
                    <a:lumMod val="50000"/>
                  </a:schemeClr>
                </a:solidFill>
                <a:latin typeface="Century Gothic" panose="020B0502020202020204" pitchFamily="34" charset="0"/>
              </a:rPr>
              <a:t>[59], petit [138], et [6],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rgbClr val="7030A0"/>
                </a:solidFill>
                <a:latin typeface="Century Gothic" panose="020B0502020202020204" pitchFamily="34" charset="0"/>
              </a:rPr>
              <a:t>au </a:t>
            </a:r>
            <a:r>
              <a:rPr lang="fr-FR" sz="2000" dirty="0">
                <a:solidFill>
                  <a:srgbClr val="7030A0"/>
                </a:solidFill>
                <a:latin typeface="Century Gothic" panose="020B0502020202020204" pitchFamily="34" charset="0"/>
              </a:rPr>
              <a:t>revoir </a:t>
            </a:r>
            <a:r>
              <a:rPr lang="fr-FR" sz="2000" dirty="0">
                <a:solidFill>
                  <a:schemeClr val="accent5">
                    <a:lumMod val="50000"/>
                  </a:schemeClr>
                </a:solidFill>
                <a:latin typeface="Century Gothic" panose="020B0502020202020204" pitchFamily="34" charset="0"/>
              </a:rPr>
              <a:t>[1274], </a:t>
            </a:r>
            <a:r>
              <a:rPr lang="fr-FR" sz="2000" dirty="0">
                <a:solidFill>
                  <a:srgbClr val="7030A0"/>
                </a:solidFill>
                <a:latin typeface="Century Gothic" panose="020B0502020202020204" pitchFamily="34" charset="0"/>
              </a:rPr>
              <a:t>bonjour</a:t>
            </a:r>
            <a:r>
              <a:rPr lang="fr-FR" sz="2000" dirty="0">
                <a:solidFill>
                  <a:schemeClr val="accent5">
                    <a:lumMod val="50000"/>
                  </a:schemeClr>
                </a:solidFill>
                <a:latin typeface="Century Gothic" panose="020B0502020202020204" pitchFamily="34" charset="0"/>
              </a:rPr>
              <a:t> [1972], </a:t>
            </a:r>
            <a:r>
              <a:rPr lang="fr-FR" sz="2000" dirty="0" smtClean="0">
                <a:solidFill>
                  <a:schemeClr val="accent5">
                    <a:lumMod val="50000"/>
                  </a:schemeClr>
                </a:solidFill>
                <a:latin typeface="Century Gothic" panose="020B0502020202020204" pitchFamily="34" charset="0"/>
              </a:rPr>
              <a:t/>
            </a:r>
            <a:br>
              <a:rPr lang="fr-FR" sz="2000" dirty="0" smtClean="0">
                <a:solidFill>
                  <a:schemeClr val="accent5">
                    <a:lumMod val="50000"/>
                  </a:schemeClr>
                </a:solidFill>
                <a:latin typeface="Century Gothic" panose="020B0502020202020204" pitchFamily="34" charset="0"/>
              </a:rPr>
            </a:br>
            <a:r>
              <a:rPr lang="fr-FR" sz="2000" dirty="0" smtClean="0">
                <a:solidFill>
                  <a:srgbClr val="7030A0"/>
                </a:solidFill>
                <a:latin typeface="Century Gothic" panose="020B0502020202020204" pitchFamily="34" charset="0"/>
              </a:rPr>
              <a:t>oui</a:t>
            </a:r>
            <a:r>
              <a:rPr lang="fr-FR" sz="2000" dirty="0" smtClean="0">
                <a:solidFill>
                  <a:schemeClr val="accent5">
                    <a:lumMod val="50000"/>
                  </a:schemeClr>
                </a:solidFill>
                <a:latin typeface="Century Gothic" panose="020B0502020202020204" pitchFamily="34" charset="0"/>
              </a:rPr>
              <a:t> </a:t>
            </a:r>
            <a:r>
              <a:rPr lang="fr-FR" sz="2000" dirty="0">
                <a:solidFill>
                  <a:schemeClr val="accent5">
                    <a:lumMod val="50000"/>
                  </a:schemeClr>
                </a:solidFill>
                <a:latin typeface="Century Gothic" panose="020B0502020202020204" pitchFamily="34" charset="0"/>
              </a:rPr>
              <a:t>[284], </a:t>
            </a:r>
            <a:r>
              <a:rPr lang="fr-FR" sz="2000" dirty="0">
                <a:solidFill>
                  <a:srgbClr val="7030A0"/>
                </a:solidFill>
                <a:latin typeface="Century Gothic" panose="020B0502020202020204" pitchFamily="34" charset="0"/>
              </a:rPr>
              <a:t>non</a:t>
            </a:r>
            <a:r>
              <a:rPr lang="fr-FR" sz="2000" dirty="0">
                <a:solidFill>
                  <a:schemeClr val="accent5">
                    <a:lumMod val="50000"/>
                  </a:schemeClr>
                </a:solidFill>
                <a:latin typeface="Century Gothic" panose="020B0502020202020204" pitchFamily="34" charset="0"/>
              </a:rPr>
              <a:t> [75]</a:t>
            </a:r>
            <a:endParaRPr lang="en-GB" sz="2000" dirty="0">
              <a:solidFill>
                <a:schemeClr val="accent5">
                  <a:lumMod val="50000"/>
                </a:schemeClr>
              </a:solidFill>
              <a:latin typeface="Century Gothic" panose="020B0502020202020204" pitchFamily="34" charset="0"/>
            </a:endParaRPr>
          </a:p>
        </p:txBody>
      </p:sp>
      <p:sp>
        <p:nvSpPr>
          <p:cNvPr id="8" name="TextBox 7"/>
          <p:cNvSpPr txBox="1"/>
          <p:nvPr/>
        </p:nvSpPr>
        <p:spPr>
          <a:xfrm>
            <a:off x="86029" y="1852460"/>
            <a:ext cx="4391930" cy="523220"/>
          </a:xfrm>
          <a:prstGeom prst="rect">
            <a:avLst/>
          </a:prstGeom>
          <a:noFill/>
        </p:spPr>
        <p:txBody>
          <a:bodyPr wrap="square" rtlCol="0">
            <a:spAutoFit/>
          </a:bodyPr>
          <a:lstStyle/>
          <a:p>
            <a:r>
              <a:rPr lang="en-GB" sz="2800" b="1" dirty="0" smtClean="0">
                <a:solidFill>
                  <a:schemeClr val="accent5">
                    <a:lumMod val="50000"/>
                  </a:schemeClr>
                </a:solidFill>
              </a:rPr>
              <a:t>Y7 French, T1.1, Week 1</a:t>
            </a:r>
            <a:endParaRPr lang="en-GB" sz="2800" b="1" dirty="0">
              <a:solidFill>
                <a:schemeClr val="accent5">
                  <a:lumMod val="50000"/>
                </a:schemeClr>
              </a:solidFill>
            </a:endParaRPr>
          </a:p>
        </p:txBody>
      </p:sp>
      <p:sp>
        <p:nvSpPr>
          <p:cNvPr id="9" name="TextBox 8"/>
          <p:cNvSpPr txBox="1"/>
          <p:nvPr/>
        </p:nvSpPr>
        <p:spPr>
          <a:xfrm>
            <a:off x="86029" y="5909850"/>
            <a:ext cx="13787439" cy="646331"/>
          </a:xfrm>
          <a:prstGeom prst="rect">
            <a:avLst/>
          </a:prstGeom>
          <a:noFill/>
        </p:spPr>
        <p:txBody>
          <a:bodyPr wrap="square" rtlCol="0">
            <a:spAutoFit/>
          </a:bodyPr>
          <a:lstStyle/>
          <a:p>
            <a:r>
              <a:rPr lang="en-GB" sz="1200" dirty="0" smtClean="0">
                <a:solidFill>
                  <a:schemeClr val="accent5">
                    <a:lumMod val="50000"/>
                  </a:schemeClr>
                </a:solidFill>
                <a:latin typeface="Century Gothic" panose="020B0502020202020204" pitchFamily="34" charset="0"/>
              </a:rPr>
              <a:t>Sources: </a:t>
            </a:r>
            <a:r>
              <a:rPr lang="en-GB" sz="1200" i="1" dirty="0">
                <a:solidFill>
                  <a:schemeClr val="accent5">
                    <a:lumMod val="50000"/>
                  </a:schemeClr>
                </a:solidFill>
                <a:latin typeface="Century Gothic" panose="020B0502020202020204" pitchFamily="34" charset="0"/>
              </a:rPr>
              <a:t>A Frequency Dictionary of French </a:t>
            </a:r>
            <a:r>
              <a:rPr lang="en-GB" sz="1200" dirty="0">
                <a:solidFill>
                  <a:schemeClr val="accent5">
                    <a:lumMod val="50000"/>
                  </a:schemeClr>
                </a:solidFill>
                <a:latin typeface="Century Gothic" panose="020B0502020202020204" pitchFamily="34" charset="0"/>
              </a:rPr>
              <a:t>(</a:t>
            </a:r>
            <a:r>
              <a:rPr lang="en-GB" sz="1200" dirty="0" err="1">
                <a:solidFill>
                  <a:schemeClr val="accent5">
                    <a:lumMod val="50000"/>
                  </a:schemeClr>
                </a:solidFill>
                <a:latin typeface="Century Gothic" panose="020B0502020202020204" pitchFamily="34" charset="0"/>
              </a:rPr>
              <a:t>Londsale</a:t>
            </a:r>
            <a:r>
              <a:rPr lang="en-GB" sz="1200" dirty="0">
                <a:solidFill>
                  <a:schemeClr val="accent5">
                    <a:lumMod val="50000"/>
                  </a:schemeClr>
                </a:solidFill>
                <a:latin typeface="Century Gothic" panose="020B0502020202020204" pitchFamily="34" charset="0"/>
              </a:rPr>
              <a:t> &amp; Le Bras, 2009</a:t>
            </a:r>
            <a:r>
              <a:rPr lang="en-GB" sz="1200" dirty="0" smtClean="0">
                <a:solidFill>
                  <a:schemeClr val="accent5">
                    <a:lumMod val="50000"/>
                  </a:schemeClr>
                </a:solidFill>
                <a:latin typeface="Century Gothic" panose="020B0502020202020204" pitchFamily="34" charset="0"/>
              </a:rPr>
              <a:t>), </a:t>
            </a:r>
            <a:r>
              <a:rPr lang="en-GB" sz="1200" i="1" dirty="0" smtClean="0">
                <a:solidFill>
                  <a:schemeClr val="accent5">
                    <a:lumMod val="50000"/>
                  </a:schemeClr>
                </a:solidFill>
                <a:latin typeface="Century Gothic" panose="020B0502020202020204" pitchFamily="34" charset="0"/>
              </a:rPr>
              <a:t>A </a:t>
            </a:r>
            <a:r>
              <a:rPr lang="en-GB" sz="1200" i="1" dirty="0">
                <a:solidFill>
                  <a:schemeClr val="accent5">
                    <a:lumMod val="50000"/>
                  </a:schemeClr>
                </a:solidFill>
                <a:latin typeface="Century Gothic" panose="020B0502020202020204" pitchFamily="34" charset="0"/>
              </a:rPr>
              <a:t>Frequency Dictionary of </a:t>
            </a:r>
            <a:r>
              <a:rPr lang="en-GB" sz="1200" i="1" dirty="0" smtClean="0">
                <a:solidFill>
                  <a:schemeClr val="accent5">
                    <a:lumMod val="50000"/>
                  </a:schemeClr>
                </a:solidFill>
                <a:latin typeface="Century Gothic" panose="020B0502020202020204" pitchFamily="34" charset="0"/>
              </a:rPr>
              <a:t>Spanish(2</a:t>
            </a:r>
            <a:r>
              <a:rPr lang="en-GB" sz="1200" i="1" baseline="30000" dirty="0" smtClean="0">
                <a:solidFill>
                  <a:schemeClr val="accent5">
                    <a:lumMod val="50000"/>
                  </a:schemeClr>
                </a:solidFill>
                <a:latin typeface="Century Gothic" panose="020B0502020202020204" pitchFamily="34" charset="0"/>
              </a:rPr>
              <a:t>nd</a:t>
            </a:r>
            <a:r>
              <a:rPr lang="en-GB" sz="1200" i="1" dirty="0" smtClean="0">
                <a:solidFill>
                  <a:schemeClr val="accent5">
                    <a:lumMod val="50000"/>
                  </a:schemeClr>
                </a:solidFill>
                <a:latin typeface="Century Gothic" panose="020B0502020202020204" pitchFamily="34" charset="0"/>
              </a:rPr>
              <a:t> </a:t>
            </a:r>
            <a:r>
              <a:rPr lang="en-GB" sz="1200" dirty="0">
                <a:solidFill>
                  <a:schemeClr val="accent5">
                    <a:lumMod val="50000"/>
                  </a:schemeClr>
                </a:solidFill>
                <a:latin typeface="Century Gothic" panose="020B0502020202020204" pitchFamily="34" charset="0"/>
              </a:rPr>
              <a:t>ed</a:t>
            </a:r>
            <a:r>
              <a:rPr lang="en-GB" sz="1200" dirty="0" smtClean="0">
                <a:solidFill>
                  <a:schemeClr val="accent5">
                    <a:lumMod val="50000"/>
                  </a:schemeClr>
                </a:solidFill>
                <a:latin typeface="Century Gothic" panose="020B0502020202020204" pitchFamily="34" charset="0"/>
              </a:rPr>
              <a:t>.) (Davies</a:t>
            </a:r>
            <a:r>
              <a:rPr lang="en-GB" sz="1200" dirty="0">
                <a:solidFill>
                  <a:schemeClr val="accent5">
                    <a:lumMod val="50000"/>
                  </a:schemeClr>
                </a:solidFill>
                <a:latin typeface="Century Gothic" panose="020B0502020202020204" pitchFamily="34" charset="0"/>
              </a:rPr>
              <a:t>, M. &amp; Davies, K</a:t>
            </a:r>
            <a:r>
              <a:rPr lang="en-GB" sz="1200" dirty="0" smtClean="0">
                <a:solidFill>
                  <a:schemeClr val="accent5">
                    <a:lumMod val="50000"/>
                  </a:schemeClr>
                </a:solidFill>
                <a:latin typeface="Century Gothic" panose="020B0502020202020204" pitchFamily="34" charset="0"/>
              </a:rPr>
              <a:t>., 2018), </a:t>
            </a:r>
            <a:br>
              <a:rPr lang="en-GB" sz="1200" dirty="0" smtClean="0">
                <a:solidFill>
                  <a:schemeClr val="accent5">
                    <a:lumMod val="50000"/>
                  </a:schemeClr>
                </a:solidFill>
                <a:latin typeface="Century Gothic" panose="020B0502020202020204" pitchFamily="34" charset="0"/>
              </a:rPr>
            </a:br>
            <a:r>
              <a:rPr lang="en-GB" sz="1200" i="1" dirty="0" smtClean="0">
                <a:solidFill>
                  <a:schemeClr val="accent5">
                    <a:lumMod val="50000"/>
                  </a:schemeClr>
                </a:solidFill>
                <a:latin typeface="Century Gothic" panose="020B0502020202020204" pitchFamily="34" charset="0"/>
              </a:rPr>
              <a:t>A </a:t>
            </a:r>
            <a:r>
              <a:rPr lang="en-GB" sz="1200" i="1" dirty="0">
                <a:solidFill>
                  <a:schemeClr val="accent5">
                    <a:lumMod val="50000"/>
                  </a:schemeClr>
                </a:solidFill>
                <a:latin typeface="Century Gothic" panose="020B0502020202020204" pitchFamily="34" charset="0"/>
              </a:rPr>
              <a:t>frequency dictionary of </a:t>
            </a:r>
            <a:r>
              <a:rPr lang="en-GB" sz="1200" i="1" dirty="0" smtClean="0">
                <a:solidFill>
                  <a:schemeClr val="accent5">
                    <a:lumMod val="50000"/>
                  </a:schemeClr>
                </a:solidFill>
                <a:latin typeface="Century Gothic" panose="020B0502020202020204" pitchFamily="34" charset="0"/>
              </a:rPr>
              <a:t>German </a:t>
            </a:r>
            <a:r>
              <a:rPr lang="en-GB" sz="1200" dirty="0" smtClean="0">
                <a:solidFill>
                  <a:schemeClr val="accent5">
                    <a:lumMod val="50000"/>
                  </a:schemeClr>
                </a:solidFill>
                <a:latin typeface="Century Gothic" panose="020B0502020202020204" pitchFamily="34" charset="0"/>
              </a:rPr>
              <a:t>(Jones</a:t>
            </a:r>
            <a:r>
              <a:rPr lang="en-GB" sz="1200" dirty="0">
                <a:solidFill>
                  <a:schemeClr val="accent5">
                    <a:lumMod val="50000"/>
                  </a:schemeClr>
                </a:solidFill>
                <a:latin typeface="Century Gothic" panose="020B0502020202020204" pitchFamily="34" charset="0"/>
              </a:rPr>
              <a:t>, R.L. &amp; </a:t>
            </a:r>
            <a:r>
              <a:rPr lang="en-GB" sz="1200" dirty="0" err="1">
                <a:solidFill>
                  <a:schemeClr val="accent5">
                    <a:lumMod val="50000"/>
                  </a:schemeClr>
                </a:solidFill>
                <a:latin typeface="Century Gothic" panose="020B0502020202020204" pitchFamily="34" charset="0"/>
              </a:rPr>
              <a:t>Tschirner</a:t>
            </a:r>
            <a:r>
              <a:rPr lang="en-GB" sz="1200" dirty="0">
                <a:solidFill>
                  <a:schemeClr val="accent5">
                    <a:lumMod val="50000"/>
                  </a:schemeClr>
                </a:solidFill>
                <a:latin typeface="Century Gothic" panose="020B0502020202020204" pitchFamily="34" charset="0"/>
              </a:rPr>
              <a:t>, </a:t>
            </a:r>
            <a:r>
              <a:rPr lang="en-GB" sz="1200" dirty="0" smtClean="0">
                <a:solidFill>
                  <a:schemeClr val="accent5">
                    <a:lumMod val="50000"/>
                  </a:schemeClr>
                </a:solidFill>
                <a:latin typeface="Century Gothic" panose="020B0502020202020204" pitchFamily="34" charset="0"/>
              </a:rPr>
              <a:t>E., 2006</a:t>
            </a:r>
            <a:r>
              <a:rPr lang="en-GB" sz="1200" dirty="0">
                <a:solidFill>
                  <a:schemeClr val="accent5">
                    <a:lumMod val="50000"/>
                  </a:schemeClr>
                </a:solidFill>
                <a:latin typeface="Century Gothic" panose="020B0502020202020204" pitchFamily="34" charset="0"/>
              </a:rPr>
              <a:t>). </a:t>
            </a:r>
            <a:r>
              <a:rPr lang="en-GB" sz="1200" dirty="0" smtClean="0">
                <a:solidFill>
                  <a:schemeClr val="accent5">
                    <a:lumMod val="50000"/>
                  </a:schemeClr>
                </a:solidFill>
                <a:latin typeface="Century Gothic" panose="020B0502020202020204" pitchFamily="34" charset="0"/>
              </a:rPr>
              <a:t>All </a:t>
            </a:r>
            <a:r>
              <a:rPr lang="en-GB" sz="1200" dirty="0">
                <a:solidFill>
                  <a:schemeClr val="accent5">
                    <a:lumMod val="50000"/>
                  </a:schemeClr>
                </a:solidFill>
                <a:latin typeface="Century Gothic" panose="020B0502020202020204" pitchFamily="34" charset="0"/>
              </a:rPr>
              <a:t>published by </a:t>
            </a:r>
            <a:r>
              <a:rPr lang="en-GB" sz="1200" dirty="0" smtClean="0">
                <a:solidFill>
                  <a:schemeClr val="accent5">
                    <a:lumMod val="50000"/>
                  </a:schemeClr>
                </a:solidFill>
                <a:latin typeface="Century Gothic" panose="020B0502020202020204" pitchFamily="34" charset="0"/>
              </a:rPr>
              <a:t>Routledge.</a:t>
            </a:r>
            <a:endParaRPr lang="en-GB" sz="1200" dirty="0">
              <a:solidFill>
                <a:schemeClr val="accent5">
                  <a:lumMod val="50000"/>
                </a:schemeClr>
              </a:solidFill>
              <a:latin typeface="Century Gothic" panose="020B0502020202020204" pitchFamily="34" charset="0"/>
            </a:endParaRPr>
          </a:p>
          <a:p>
            <a:endParaRPr lang="en-GB" sz="1200" dirty="0">
              <a:solidFill>
                <a:schemeClr val="accent5">
                  <a:lumMod val="50000"/>
                </a:schemeClr>
              </a:solidFill>
              <a:latin typeface="Century Gothic" panose="020B0502020202020204" pitchFamily="34" charset="0"/>
            </a:endParaRPr>
          </a:p>
        </p:txBody>
      </p:sp>
      <p:sp>
        <p:nvSpPr>
          <p:cNvPr id="10" name="Rectangle 9"/>
          <p:cNvSpPr/>
          <p:nvPr/>
        </p:nvSpPr>
        <p:spPr>
          <a:xfrm>
            <a:off x="54564" y="4856446"/>
            <a:ext cx="4230566" cy="646331"/>
          </a:xfrm>
          <a:prstGeom prst="rect">
            <a:avLst/>
          </a:prstGeom>
        </p:spPr>
        <p:txBody>
          <a:bodyPr wrap="square">
            <a:spAutoFit/>
          </a:bodyPr>
          <a:lstStyle/>
          <a:p>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verb</a:t>
            </a:r>
            <a:r>
              <a:rPr lang="fr-FR" dirty="0" smtClean="0">
                <a:solidFill>
                  <a:schemeClr val="accent5">
                    <a:lumMod val="50000"/>
                  </a:schemeClr>
                </a:solidFill>
                <a:latin typeface="Century Gothic" panose="020B0502020202020204" pitchFamily="34" charset="0"/>
              </a:rPr>
              <a:t>, 4 </a:t>
            </a:r>
            <a:r>
              <a:rPr lang="fr-FR" dirty="0" err="1" smtClean="0">
                <a:solidFill>
                  <a:schemeClr val="accent5">
                    <a:lumMod val="50000"/>
                  </a:schemeClr>
                </a:solidFill>
                <a:latin typeface="Century Gothic" panose="020B0502020202020204" pitchFamily="34" charset="0"/>
              </a:rPr>
              <a:t>pronouns</a:t>
            </a:r>
            <a:r>
              <a:rPr lang="fr-FR" dirty="0" smtClean="0">
                <a:solidFill>
                  <a:schemeClr val="accent5">
                    <a:lumMod val="50000"/>
                  </a:schemeClr>
                </a:solidFill>
                <a:latin typeface="Century Gothic" panose="020B0502020202020204" pitchFamily="34" charset="0"/>
              </a:rPr>
              <a:t>, 4 adjectives, </a:t>
            </a:r>
            <a:br>
              <a:rPr lang="fr-FR" dirty="0" smtClean="0">
                <a:solidFill>
                  <a:schemeClr val="accent5">
                    <a:lumMod val="50000"/>
                  </a:schemeClr>
                </a:solidFill>
                <a:latin typeface="Century Gothic" panose="020B0502020202020204" pitchFamily="34" charset="0"/>
              </a:rPr>
            </a:br>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conjunction</a:t>
            </a:r>
            <a:r>
              <a:rPr lang="fr-FR" dirty="0" smtClean="0">
                <a:solidFill>
                  <a:schemeClr val="accent5">
                    <a:lumMod val="50000"/>
                  </a:schemeClr>
                </a:solidFill>
                <a:latin typeface="Century Gothic" panose="020B0502020202020204" pitchFamily="34" charset="0"/>
              </a:rPr>
              <a:t>, 4 </a:t>
            </a:r>
            <a:r>
              <a:rPr lang="fr-FR" dirty="0" err="1" smtClean="0">
                <a:solidFill>
                  <a:schemeClr val="accent5">
                    <a:lumMod val="50000"/>
                  </a:schemeClr>
                </a:solidFill>
                <a:latin typeface="Century Gothic" panose="020B0502020202020204" pitchFamily="34" charset="0"/>
              </a:rPr>
              <a:t>other</a:t>
            </a:r>
            <a:endParaRPr lang="en-GB" dirty="0">
              <a:solidFill>
                <a:schemeClr val="accent5">
                  <a:lumMod val="50000"/>
                </a:schemeClr>
              </a:solidFill>
              <a:latin typeface="Century Gothic" panose="020B0502020202020204" pitchFamily="34" charset="0"/>
            </a:endParaRPr>
          </a:p>
        </p:txBody>
      </p:sp>
      <p:sp>
        <p:nvSpPr>
          <p:cNvPr id="11" name="Rectangle 10"/>
          <p:cNvSpPr/>
          <p:nvPr/>
        </p:nvSpPr>
        <p:spPr>
          <a:xfrm>
            <a:off x="8230637" y="2287697"/>
            <a:ext cx="4213411" cy="2246769"/>
          </a:xfrm>
          <a:prstGeom prst="rect">
            <a:avLst/>
          </a:prstGeom>
        </p:spPr>
        <p:txBody>
          <a:bodyPr wrap="square">
            <a:spAutoFit/>
          </a:bodyPr>
          <a:lstStyle/>
          <a:p>
            <a:r>
              <a:rPr lang="es-ES" sz="2000" dirty="0">
                <a:solidFill>
                  <a:schemeClr val="accent5">
                    <a:lumMod val="50000"/>
                  </a:schemeClr>
                </a:solidFill>
                <a:latin typeface="Century Gothic" panose="020B0502020202020204" pitchFamily="34" charset="0"/>
              </a:rPr>
              <a:t>estar [21]; estoy; estás; está; norte [624]; sur [661]; </a:t>
            </a:r>
            <a:r>
              <a:rPr lang="es-ES" sz="2000" dirty="0" smtClean="0">
                <a:solidFill>
                  <a:schemeClr val="accent5">
                    <a:lumMod val="50000"/>
                  </a:schemeClr>
                </a:solidFill>
                <a:latin typeface="Century Gothic" panose="020B0502020202020204" pitchFamily="34" charset="0"/>
              </a:rPr>
              <a:t/>
            </a:r>
            <a:br>
              <a:rPr lang="es-ES" sz="2000" dirty="0" smtClean="0">
                <a:solidFill>
                  <a:schemeClr val="accent5">
                    <a:lumMod val="50000"/>
                  </a:schemeClr>
                </a:solidFill>
                <a:latin typeface="Century Gothic" panose="020B0502020202020204" pitchFamily="34" charset="0"/>
              </a:rPr>
            </a:br>
            <a:r>
              <a:rPr lang="es-ES" sz="2000" dirty="0" smtClean="0">
                <a:solidFill>
                  <a:schemeClr val="accent5">
                    <a:lumMod val="50000"/>
                  </a:schemeClr>
                </a:solidFill>
                <a:latin typeface="Century Gothic" panose="020B0502020202020204" pitchFamily="34" charset="0"/>
              </a:rPr>
              <a:t>Inglaterra </a:t>
            </a:r>
            <a:r>
              <a:rPr lang="es-ES" sz="2000" dirty="0">
                <a:solidFill>
                  <a:schemeClr val="accent5">
                    <a:lumMod val="50000"/>
                  </a:schemeClr>
                </a:solidFill>
                <a:latin typeface="Century Gothic" panose="020B0502020202020204" pitchFamily="34" charset="0"/>
              </a:rPr>
              <a:t>[</a:t>
            </a:r>
            <a:r>
              <a:rPr lang="es-ES" sz="2000" dirty="0" err="1">
                <a:solidFill>
                  <a:schemeClr val="accent5">
                    <a:lumMod val="50000"/>
                  </a:schemeClr>
                </a:solidFill>
                <a:latin typeface="Century Gothic" panose="020B0502020202020204" pitchFamily="34" charset="0"/>
              </a:rPr>
              <a:t>proper</a:t>
            </a:r>
            <a:r>
              <a:rPr lang="es-ES" sz="2000" dirty="0">
                <a:solidFill>
                  <a:schemeClr val="accent5">
                    <a:lumMod val="50000"/>
                  </a:schemeClr>
                </a:solidFill>
                <a:latin typeface="Century Gothic" panose="020B0502020202020204" pitchFamily="34" charset="0"/>
              </a:rPr>
              <a:t> </a:t>
            </a:r>
            <a:r>
              <a:rPr lang="es-ES" sz="2000" dirty="0" err="1">
                <a:solidFill>
                  <a:schemeClr val="accent5">
                    <a:lumMod val="50000"/>
                  </a:schemeClr>
                </a:solidFill>
                <a:latin typeface="Century Gothic" panose="020B0502020202020204" pitchFamily="34" charset="0"/>
              </a:rPr>
              <a:t>noun</a:t>
            </a:r>
            <a:r>
              <a:rPr lang="es-ES" sz="2000" dirty="0">
                <a:solidFill>
                  <a:schemeClr val="accent5">
                    <a:lumMod val="50000"/>
                  </a:schemeClr>
                </a:solidFill>
                <a:latin typeface="Century Gothic" panose="020B0502020202020204" pitchFamily="34" charset="0"/>
              </a:rPr>
              <a:t> - N/A]; España [</a:t>
            </a:r>
            <a:r>
              <a:rPr lang="es-ES" sz="2000" dirty="0" err="1">
                <a:solidFill>
                  <a:schemeClr val="accent5">
                    <a:lumMod val="50000"/>
                  </a:schemeClr>
                </a:solidFill>
                <a:latin typeface="Century Gothic" panose="020B0502020202020204" pitchFamily="34" charset="0"/>
              </a:rPr>
              <a:t>proper</a:t>
            </a:r>
            <a:r>
              <a:rPr lang="es-ES" sz="2000" dirty="0">
                <a:solidFill>
                  <a:schemeClr val="accent5">
                    <a:lumMod val="50000"/>
                  </a:schemeClr>
                </a:solidFill>
                <a:latin typeface="Century Gothic" panose="020B0502020202020204" pitchFamily="34" charset="0"/>
              </a:rPr>
              <a:t> </a:t>
            </a:r>
            <a:r>
              <a:rPr lang="es-ES" sz="2000" dirty="0" err="1">
                <a:solidFill>
                  <a:schemeClr val="accent5">
                    <a:lumMod val="50000"/>
                  </a:schemeClr>
                </a:solidFill>
                <a:latin typeface="Century Gothic" panose="020B0502020202020204" pitchFamily="34" charset="0"/>
              </a:rPr>
              <a:t>noun</a:t>
            </a:r>
            <a:r>
              <a:rPr lang="es-ES" sz="2000" dirty="0">
                <a:solidFill>
                  <a:schemeClr val="accent5">
                    <a:lumMod val="50000"/>
                  </a:schemeClr>
                </a:solidFill>
                <a:latin typeface="Century Gothic" panose="020B0502020202020204" pitchFamily="34" charset="0"/>
              </a:rPr>
              <a:t> - N/A]; </a:t>
            </a:r>
            <a:r>
              <a:rPr lang="es-ES" sz="2000" dirty="0">
                <a:solidFill>
                  <a:srgbClr val="7030A0"/>
                </a:solidFill>
                <a:latin typeface="Century Gothic" panose="020B0502020202020204" pitchFamily="34" charset="0"/>
              </a:rPr>
              <a:t>¿dónde? </a:t>
            </a:r>
            <a:r>
              <a:rPr lang="es-ES" sz="2000" dirty="0">
                <a:solidFill>
                  <a:schemeClr val="accent5">
                    <a:lumMod val="50000"/>
                  </a:schemeClr>
                </a:solidFill>
                <a:latin typeface="Century Gothic" panose="020B0502020202020204" pitchFamily="34" charset="0"/>
              </a:rPr>
              <a:t>[161] en [5]; </a:t>
            </a:r>
            <a:r>
              <a:rPr lang="es-ES" sz="2000" dirty="0" smtClean="0">
                <a:solidFill>
                  <a:schemeClr val="accent5">
                    <a:lumMod val="50000"/>
                  </a:schemeClr>
                </a:solidFill>
                <a:latin typeface="Century Gothic" panose="020B0502020202020204" pitchFamily="34" charset="0"/>
              </a:rPr>
              <a:t/>
            </a:r>
            <a:br>
              <a:rPr lang="es-ES" sz="2000" dirty="0" smtClean="0">
                <a:solidFill>
                  <a:schemeClr val="accent5">
                    <a:lumMod val="50000"/>
                  </a:schemeClr>
                </a:solidFill>
                <a:latin typeface="Century Gothic" panose="020B0502020202020204" pitchFamily="34" charset="0"/>
              </a:rPr>
            </a:br>
            <a:r>
              <a:rPr lang="es-ES" sz="2000" dirty="0" smtClean="0">
                <a:solidFill>
                  <a:srgbClr val="7030A0"/>
                </a:solidFill>
                <a:latin typeface="Century Gothic" panose="020B0502020202020204" pitchFamily="34" charset="0"/>
              </a:rPr>
              <a:t>¡</a:t>
            </a:r>
            <a:r>
              <a:rPr lang="es-ES" sz="2000" dirty="0">
                <a:solidFill>
                  <a:srgbClr val="7030A0"/>
                </a:solidFill>
                <a:latin typeface="Century Gothic" panose="020B0502020202020204" pitchFamily="34" charset="0"/>
              </a:rPr>
              <a:t>hola! </a:t>
            </a:r>
            <a:r>
              <a:rPr lang="es-ES" sz="2000" dirty="0">
                <a:solidFill>
                  <a:schemeClr val="accent5">
                    <a:lumMod val="50000"/>
                  </a:schemeClr>
                </a:solidFill>
                <a:latin typeface="Century Gothic" panose="020B0502020202020204" pitchFamily="34" charset="0"/>
              </a:rPr>
              <a:t>[1245], </a:t>
            </a:r>
            <a:r>
              <a:rPr lang="es-ES" sz="2000" dirty="0">
                <a:solidFill>
                  <a:srgbClr val="7030A0"/>
                </a:solidFill>
                <a:latin typeface="Century Gothic" panose="020B0502020202020204" pitchFamily="34" charset="0"/>
              </a:rPr>
              <a:t>¡hasta luego! </a:t>
            </a:r>
            <a:r>
              <a:rPr lang="es-ES" sz="2000" dirty="0">
                <a:solidFill>
                  <a:schemeClr val="accent5">
                    <a:lumMod val="50000"/>
                  </a:schemeClr>
                </a:solidFill>
                <a:latin typeface="Century Gothic" panose="020B0502020202020204" pitchFamily="34" charset="0"/>
              </a:rPr>
              <a:t>[N/A]; </a:t>
            </a:r>
            <a:r>
              <a:rPr lang="es-ES" sz="2000" dirty="0">
                <a:solidFill>
                  <a:srgbClr val="7030A0"/>
                </a:solidFill>
                <a:latin typeface="Century Gothic" panose="020B0502020202020204" pitchFamily="34" charset="0"/>
              </a:rPr>
              <a:t>deberes</a:t>
            </a:r>
            <a:r>
              <a:rPr lang="es-ES" sz="2000" dirty="0">
                <a:solidFill>
                  <a:schemeClr val="accent5">
                    <a:lumMod val="50000"/>
                  </a:schemeClr>
                </a:solidFill>
                <a:latin typeface="Century Gothic" panose="020B0502020202020204" pitchFamily="34" charset="0"/>
              </a:rPr>
              <a:t> [2187]</a:t>
            </a:r>
          </a:p>
        </p:txBody>
      </p:sp>
      <p:sp>
        <p:nvSpPr>
          <p:cNvPr id="12" name="TextBox 11"/>
          <p:cNvSpPr txBox="1"/>
          <p:nvPr/>
        </p:nvSpPr>
        <p:spPr>
          <a:xfrm>
            <a:off x="8141942" y="1839431"/>
            <a:ext cx="4391930" cy="523220"/>
          </a:xfrm>
          <a:prstGeom prst="rect">
            <a:avLst/>
          </a:prstGeom>
          <a:noFill/>
        </p:spPr>
        <p:txBody>
          <a:bodyPr wrap="square" rtlCol="0">
            <a:spAutoFit/>
          </a:bodyPr>
          <a:lstStyle/>
          <a:p>
            <a:r>
              <a:rPr lang="en-GB" sz="2800" b="1" dirty="0" smtClean="0">
                <a:solidFill>
                  <a:schemeClr val="accent5">
                    <a:lumMod val="50000"/>
                  </a:schemeClr>
                </a:solidFill>
              </a:rPr>
              <a:t>Y7 Spanish, T1.1, Week 1</a:t>
            </a:r>
            <a:endParaRPr lang="en-GB" sz="2800" b="1" dirty="0">
              <a:solidFill>
                <a:schemeClr val="accent5">
                  <a:lumMod val="50000"/>
                </a:schemeClr>
              </a:solidFill>
            </a:endParaRPr>
          </a:p>
        </p:txBody>
      </p:sp>
      <p:sp>
        <p:nvSpPr>
          <p:cNvPr id="13" name="Rectangle 12"/>
          <p:cNvSpPr/>
          <p:nvPr/>
        </p:nvSpPr>
        <p:spPr>
          <a:xfrm>
            <a:off x="8141942" y="4777484"/>
            <a:ext cx="4230566" cy="646331"/>
          </a:xfrm>
          <a:prstGeom prst="rect">
            <a:avLst/>
          </a:prstGeom>
        </p:spPr>
        <p:txBody>
          <a:bodyPr wrap="square">
            <a:spAutoFit/>
          </a:bodyPr>
          <a:lstStyle/>
          <a:p>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verb</a:t>
            </a:r>
            <a:r>
              <a:rPr lang="fr-FR" dirty="0" smtClean="0">
                <a:solidFill>
                  <a:schemeClr val="accent5">
                    <a:lumMod val="50000"/>
                  </a:schemeClr>
                </a:solidFill>
                <a:latin typeface="Century Gothic" panose="020B0502020202020204" pitchFamily="34" charset="0"/>
              </a:rPr>
              <a:t>, 3 </a:t>
            </a:r>
            <a:r>
              <a:rPr lang="fr-FR" dirty="0" err="1" smtClean="0">
                <a:solidFill>
                  <a:schemeClr val="accent5">
                    <a:lumMod val="50000"/>
                  </a:schemeClr>
                </a:solidFill>
                <a:latin typeface="Century Gothic" panose="020B0502020202020204" pitchFamily="34" charset="0"/>
              </a:rPr>
              <a:t>nouns</a:t>
            </a:r>
            <a:r>
              <a:rPr lang="fr-FR" dirty="0" smtClean="0">
                <a:solidFill>
                  <a:schemeClr val="accent5">
                    <a:lumMod val="50000"/>
                  </a:schemeClr>
                </a:solidFill>
                <a:latin typeface="Century Gothic" panose="020B0502020202020204" pitchFamily="34" charset="0"/>
              </a:rPr>
              <a:t>, 2 </a:t>
            </a:r>
            <a:r>
              <a:rPr lang="fr-FR" dirty="0" err="1" smtClean="0">
                <a:solidFill>
                  <a:schemeClr val="accent5">
                    <a:lumMod val="50000"/>
                  </a:schemeClr>
                </a:solidFill>
                <a:latin typeface="Century Gothic" panose="020B0502020202020204" pitchFamily="34" charset="0"/>
              </a:rPr>
              <a:t>proper</a:t>
            </a:r>
            <a:r>
              <a:rPr lang="fr-FR" dirty="0" smtClean="0">
                <a:solidFill>
                  <a:schemeClr val="accent5">
                    <a:lumMod val="50000"/>
                  </a:schemeClr>
                </a:solidFill>
                <a:latin typeface="Century Gothic" panose="020B0502020202020204" pitchFamily="34" charset="0"/>
              </a:rPr>
              <a:t> </a:t>
            </a:r>
            <a:r>
              <a:rPr lang="fr-FR" dirty="0" err="1" smtClean="0">
                <a:solidFill>
                  <a:schemeClr val="accent5">
                    <a:lumMod val="50000"/>
                  </a:schemeClr>
                </a:solidFill>
                <a:latin typeface="Century Gothic" panose="020B0502020202020204" pitchFamily="34" charset="0"/>
              </a:rPr>
              <a:t>nouns</a:t>
            </a:r>
            <a:r>
              <a:rPr lang="fr-FR" dirty="0" smtClean="0">
                <a:solidFill>
                  <a:schemeClr val="accent5">
                    <a:lumMod val="50000"/>
                  </a:schemeClr>
                </a:solidFill>
                <a:latin typeface="Century Gothic" panose="020B0502020202020204" pitchFamily="34" charset="0"/>
              </a:rPr>
              <a:t>, </a:t>
            </a:r>
            <a:br>
              <a:rPr lang="fr-FR" dirty="0" smtClean="0">
                <a:solidFill>
                  <a:schemeClr val="accent5">
                    <a:lumMod val="50000"/>
                  </a:schemeClr>
                </a:solidFill>
                <a:latin typeface="Century Gothic" panose="020B0502020202020204" pitchFamily="34" charset="0"/>
              </a:rPr>
            </a:br>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adverb</a:t>
            </a:r>
            <a:r>
              <a:rPr lang="fr-FR" dirty="0" smtClean="0">
                <a:solidFill>
                  <a:schemeClr val="accent5">
                    <a:lumMod val="50000"/>
                  </a:schemeClr>
                </a:solidFill>
                <a:latin typeface="Century Gothic" panose="020B0502020202020204" pitchFamily="34" charset="0"/>
              </a:rPr>
              <a:t>, 1 </a:t>
            </a:r>
            <a:r>
              <a:rPr lang="fr-FR" dirty="0" err="1" smtClean="0">
                <a:solidFill>
                  <a:schemeClr val="accent5">
                    <a:lumMod val="50000"/>
                  </a:schemeClr>
                </a:solidFill>
                <a:latin typeface="Century Gothic" panose="020B0502020202020204" pitchFamily="34" charset="0"/>
              </a:rPr>
              <a:t>preposition</a:t>
            </a:r>
            <a:r>
              <a:rPr lang="fr-FR" dirty="0" smtClean="0">
                <a:solidFill>
                  <a:schemeClr val="accent5">
                    <a:lumMod val="50000"/>
                  </a:schemeClr>
                </a:solidFill>
                <a:latin typeface="Century Gothic" panose="020B0502020202020204" pitchFamily="34" charset="0"/>
              </a:rPr>
              <a:t>, 2 </a:t>
            </a:r>
            <a:r>
              <a:rPr lang="fr-FR" dirty="0" err="1" smtClean="0">
                <a:solidFill>
                  <a:schemeClr val="accent5">
                    <a:lumMod val="50000"/>
                  </a:schemeClr>
                </a:solidFill>
                <a:latin typeface="Century Gothic" panose="020B0502020202020204" pitchFamily="34" charset="0"/>
              </a:rPr>
              <a:t>other</a:t>
            </a:r>
            <a:endParaRPr lang="en-GB" dirty="0">
              <a:solidFill>
                <a:schemeClr val="accent5">
                  <a:lumMod val="50000"/>
                </a:schemeClr>
              </a:solidFill>
              <a:latin typeface="Century Gothic" panose="020B0502020202020204" pitchFamily="34" charset="0"/>
            </a:endParaRPr>
          </a:p>
        </p:txBody>
      </p:sp>
      <p:sp>
        <p:nvSpPr>
          <p:cNvPr id="14" name="Rectangle 13"/>
          <p:cNvSpPr/>
          <p:nvPr/>
        </p:nvSpPr>
        <p:spPr>
          <a:xfrm>
            <a:off x="4112042" y="2290102"/>
            <a:ext cx="3991964" cy="1938992"/>
          </a:xfrm>
          <a:prstGeom prst="rect">
            <a:avLst/>
          </a:prstGeom>
        </p:spPr>
        <p:txBody>
          <a:bodyPr wrap="square">
            <a:spAutoFit/>
          </a:bodyPr>
          <a:lstStyle/>
          <a:p>
            <a:r>
              <a:rPr lang="de-DE" sz="2000" dirty="0">
                <a:solidFill>
                  <a:schemeClr val="accent5">
                    <a:lumMod val="50000"/>
                  </a:schemeClr>
                </a:solidFill>
                <a:latin typeface="Century Gothic" panose="020B0502020202020204" pitchFamily="34" charset="0"/>
              </a:rPr>
              <a:t>sein [3] ist [3] das Heft [3598] das Fenster [634] der Tisch [494] die Tafel [3660] die Flasche [1762] </a:t>
            </a:r>
            <a:r>
              <a:rPr lang="de-DE" sz="2000" dirty="0">
                <a:solidFill>
                  <a:srgbClr val="7030A0"/>
                </a:solidFill>
                <a:latin typeface="Century Gothic" panose="020B0502020202020204" pitchFamily="34" charset="0"/>
              </a:rPr>
              <a:t>wo</a:t>
            </a:r>
            <a:r>
              <a:rPr lang="de-DE" sz="2000" dirty="0">
                <a:solidFill>
                  <a:schemeClr val="accent5">
                    <a:lumMod val="50000"/>
                  </a:schemeClr>
                </a:solidFill>
                <a:latin typeface="Century Gothic" panose="020B0502020202020204" pitchFamily="34" charset="0"/>
              </a:rPr>
              <a:t>? [94] </a:t>
            </a:r>
            <a:r>
              <a:rPr lang="de-DE" sz="2000" dirty="0">
                <a:solidFill>
                  <a:srgbClr val="7030A0"/>
                </a:solidFill>
                <a:latin typeface="Century Gothic" panose="020B0502020202020204" pitchFamily="34" charset="0"/>
              </a:rPr>
              <a:t>hier</a:t>
            </a:r>
            <a:r>
              <a:rPr lang="de-DE" sz="2000" dirty="0">
                <a:solidFill>
                  <a:schemeClr val="accent5">
                    <a:lumMod val="50000"/>
                  </a:schemeClr>
                </a:solidFill>
                <a:latin typeface="Century Gothic" panose="020B0502020202020204" pitchFamily="34" charset="0"/>
              </a:rPr>
              <a:t> [71] </a:t>
            </a:r>
            <a:r>
              <a:rPr lang="de-DE" sz="2000" dirty="0">
                <a:solidFill>
                  <a:srgbClr val="7030A0"/>
                </a:solidFill>
                <a:latin typeface="Century Gothic" panose="020B0502020202020204" pitchFamily="34" charset="0"/>
              </a:rPr>
              <a:t>da</a:t>
            </a:r>
            <a:r>
              <a:rPr lang="de-DE" sz="2000" dirty="0">
                <a:solidFill>
                  <a:schemeClr val="accent5">
                    <a:lumMod val="50000"/>
                  </a:schemeClr>
                </a:solidFill>
                <a:latin typeface="Century Gothic" panose="020B0502020202020204" pitchFamily="34" charset="0"/>
              </a:rPr>
              <a:t> [35] der, die, das [1] </a:t>
            </a:r>
            <a:r>
              <a:rPr lang="de-DE" sz="2000" dirty="0">
                <a:solidFill>
                  <a:srgbClr val="7030A0"/>
                </a:solidFill>
                <a:latin typeface="Century Gothic" panose="020B0502020202020204" pitchFamily="34" charset="0"/>
              </a:rPr>
              <a:t>Hallo! </a:t>
            </a:r>
            <a:r>
              <a:rPr lang="de-DE" sz="2000" dirty="0">
                <a:solidFill>
                  <a:schemeClr val="accent5">
                    <a:lumMod val="50000"/>
                  </a:schemeClr>
                </a:solidFill>
                <a:latin typeface="Century Gothic" panose="020B0502020202020204" pitchFamily="34" charset="0"/>
              </a:rPr>
              <a:t>[1375] </a:t>
            </a:r>
            <a:r>
              <a:rPr lang="de-DE" sz="2000" dirty="0">
                <a:solidFill>
                  <a:srgbClr val="7030A0"/>
                </a:solidFill>
                <a:latin typeface="Century Gothic" panose="020B0502020202020204" pitchFamily="34" charset="0"/>
              </a:rPr>
              <a:t>Tschüs! </a:t>
            </a:r>
            <a:r>
              <a:rPr lang="de-DE" sz="2000" dirty="0">
                <a:solidFill>
                  <a:schemeClr val="accent5">
                    <a:lumMod val="50000"/>
                  </a:schemeClr>
                </a:solidFill>
                <a:latin typeface="Century Gothic" panose="020B0502020202020204" pitchFamily="34" charset="0"/>
              </a:rPr>
              <a:t>[&gt;4034]</a:t>
            </a:r>
            <a:endParaRPr lang="es-ES" sz="2000" dirty="0">
              <a:solidFill>
                <a:schemeClr val="accent5">
                  <a:lumMod val="50000"/>
                </a:schemeClr>
              </a:solidFill>
              <a:latin typeface="Century Gothic" panose="020B0502020202020204" pitchFamily="34" charset="0"/>
            </a:endParaRPr>
          </a:p>
        </p:txBody>
      </p:sp>
      <p:sp>
        <p:nvSpPr>
          <p:cNvPr id="15" name="TextBox 14"/>
          <p:cNvSpPr txBox="1"/>
          <p:nvPr/>
        </p:nvSpPr>
        <p:spPr>
          <a:xfrm>
            <a:off x="4088591" y="1852460"/>
            <a:ext cx="4391930" cy="523220"/>
          </a:xfrm>
          <a:prstGeom prst="rect">
            <a:avLst/>
          </a:prstGeom>
          <a:noFill/>
        </p:spPr>
        <p:txBody>
          <a:bodyPr wrap="square" rtlCol="0">
            <a:spAutoFit/>
          </a:bodyPr>
          <a:lstStyle/>
          <a:p>
            <a:r>
              <a:rPr lang="en-GB" sz="2800" b="1" dirty="0" smtClean="0">
                <a:solidFill>
                  <a:schemeClr val="accent5">
                    <a:lumMod val="50000"/>
                  </a:schemeClr>
                </a:solidFill>
              </a:rPr>
              <a:t>Y7 German, T1.1, Week 1</a:t>
            </a:r>
            <a:endParaRPr lang="en-GB" sz="2800" b="1" dirty="0">
              <a:solidFill>
                <a:schemeClr val="accent5">
                  <a:lumMod val="50000"/>
                </a:schemeClr>
              </a:solidFill>
            </a:endParaRPr>
          </a:p>
        </p:txBody>
      </p:sp>
      <p:sp>
        <p:nvSpPr>
          <p:cNvPr id="16" name="Rectangle 15"/>
          <p:cNvSpPr/>
          <p:nvPr/>
        </p:nvSpPr>
        <p:spPr>
          <a:xfrm>
            <a:off x="4345124" y="4831761"/>
            <a:ext cx="4230566" cy="646331"/>
          </a:xfrm>
          <a:prstGeom prst="rect">
            <a:avLst/>
          </a:prstGeom>
        </p:spPr>
        <p:txBody>
          <a:bodyPr wrap="square">
            <a:spAutoFit/>
          </a:bodyPr>
          <a:lstStyle/>
          <a:p>
            <a:r>
              <a:rPr lang="fr-FR" dirty="0" smtClean="0">
                <a:solidFill>
                  <a:schemeClr val="accent5">
                    <a:lumMod val="50000"/>
                  </a:schemeClr>
                </a:solidFill>
                <a:latin typeface="Century Gothic" panose="020B0502020202020204" pitchFamily="34" charset="0"/>
              </a:rPr>
              <a:t>1 </a:t>
            </a:r>
            <a:r>
              <a:rPr lang="fr-FR" dirty="0" err="1" smtClean="0">
                <a:solidFill>
                  <a:schemeClr val="accent5">
                    <a:lumMod val="50000"/>
                  </a:schemeClr>
                </a:solidFill>
                <a:latin typeface="Century Gothic" panose="020B0502020202020204" pitchFamily="34" charset="0"/>
              </a:rPr>
              <a:t>verb</a:t>
            </a:r>
            <a:r>
              <a:rPr lang="fr-FR" dirty="0" smtClean="0">
                <a:solidFill>
                  <a:schemeClr val="accent5">
                    <a:lumMod val="50000"/>
                  </a:schemeClr>
                </a:solidFill>
                <a:latin typeface="Century Gothic" panose="020B0502020202020204" pitchFamily="34" charset="0"/>
              </a:rPr>
              <a:t>, 5 </a:t>
            </a:r>
            <a:r>
              <a:rPr lang="fr-FR" dirty="0" err="1" smtClean="0">
                <a:solidFill>
                  <a:schemeClr val="accent5">
                    <a:lumMod val="50000"/>
                  </a:schemeClr>
                </a:solidFill>
                <a:latin typeface="Century Gothic" panose="020B0502020202020204" pitchFamily="34" charset="0"/>
              </a:rPr>
              <a:t>nouns</a:t>
            </a:r>
            <a:r>
              <a:rPr lang="fr-FR" dirty="0" smtClean="0">
                <a:solidFill>
                  <a:schemeClr val="accent5">
                    <a:lumMod val="50000"/>
                  </a:schemeClr>
                </a:solidFill>
                <a:latin typeface="Century Gothic" panose="020B0502020202020204" pitchFamily="34" charset="0"/>
              </a:rPr>
              <a:t>, 1 </a:t>
            </a:r>
            <a:r>
              <a:rPr lang="fr-FR" dirty="0" err="1" smtClean="0">
                <a:solidFill>
                  <a:schemeClr val="accent5">
                    <a:lumMod val="50000"/>
                  </a:schemeClr>
                </a:solidFill>
                <a:latin typeface="Century Gothic" panose="020B0502020202020204" pitchFamily="34" charset="0"/>
              </a:rPr>
              <a:t>pronoun</a:t>
            </a:r>
            <a:r>
              <a:rPr lang="fr-FR" dirty="0" smtClean="0">
                <a:solidFill>
                  <a:schemeClr val="accent5">
                    <a:lumMod val="50000"/>
                  </a:schemeClr>
                </a:solidFill>
                <a:latin typeface="Century Gothic" panose="020B0502020202020204" pitchFamily="34" charset="0"/>
              </a:rPr>
              <a:t>, </a:t>
            </a:r>
            <a:br>
              <a:rPr lang="fr-FR" dirty="0" smtClean="0">
                <a:solidFill>
                  <a:schemeClr val="accent5">
                    <a:lumMod val="50000"/>
                  </a:schemeClr>
                </a:solidFill>
                <a:latin typeface="Century Gothic" panose="020B0502020202020204" pitchFamily="34" charset="0"/>
              </a:rPr>
            </a:br>
            <a:r>
              <a:rPr lang="fr-FR" dirty="0" smtClean="0">
                <a:solidFill>
                  <a:schemeClr val="accent5">
                    <a:lumMod val="50000"/>
                  </a:schemeClr>
                </a:solidFill>
                <a:latin typeface="Century Gothic" panose="020B0502020202020204" pitchFamily="34" charset="0"/>
              </a:rPr>
              <a:t>2 </a:t>
            </a:r>
            <a:r>
              <a:rPr lang="fr-FR" dirty="0" err="1" smtClean="0">
                <a:solidFill>
                  <a:schemeClr val="accent5">
                    <a:lumMod val="50000"/>
                  </a:schemeClr>
                </a:solidFill>
                <a:latin typeface="Century Gothic" panose="020B0502020202020204" pitchFamily="34" charset="0"/>
              </a:rPr>
              <a:t>adverbs</a:t>
            </a:r>
            <a:r>
              <a:rPr lang="fr-FR" dirty="0" smtClean="0">
                <a:solidFill>
                  <a:schemeClr val="accent5">
                    <a:lumMod val="50000"/>
                  </a:schemeClr>
                </a:solidFill>
                <a:latin typeface="Century Gothic" panose="020B0502020202020204" pitchFamily="34" charset="0"/>
              </a:rPr>
              <a:t>, 3 articles, 2 </a:t>
            </a:r>
            <a:r>
              <a:rPr lang="fr-FR" dirty="0" err="1" smtClean="0">
                <a:solidFill>
                  <a:schemeClr val="accent5">
                    <a:lumMod val="50000"/>
                  </a:schemeClr>
                </a:solidFill>
                <a:latin typeface="Century Gothic" panose="020B0502020202020204" pitchFamily="34" charset="0"/>
              </a:rPr>
              <a:t>other</a:t>
            </a:r>
            <a:endParaRPr lang="en-GB"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168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0995" y="365691"/>
            <a:ext cx="10515600" cy="1325563"/>
          </a:xfrm>
        </p:spPr>
        <p:txBody>
          <a:bodyPr>
            <a:normAutofit fontScale="90000"/>
          </a:bodyPr>
          <a:lstStyle/>
          <a:p>
            <a:pPr lvl="0">
              <a:lnSpc>
                <a:spcPct val="100000"/>
              </a:lnSpc>
              <a:spcBef>
                <a:spcPts val="0"/>
              </a:spcBef>
            </a:pPr>
            <a:r>
              <a:rPr lang="en-GB" sz="4900" b="1" dirty="0">
                <a:solidFill>
                  <a:srgbClr val="4472C4">
                    <a:lumMod val="50000"/>
                  </a:srgbClr>
                </a:solidFill>
                <a:ea typeface="+mn-ea"/>
                <a:cs typeface="+mn-cs"/>
              </a:rPr>
              <a:t>Learning partners</a:t>
            </a:r>
            <a:r>
              <a:rPr lang="en-GB" dirty="0">
                <a:solidFill>
                  <a:srgbClr val="4472C4">
                    <a:lumMod val="50000"/>
                  </a:srgbClr>
                </a:solidFill>
                <a:ea typeface="+mn-ea"/>
                <a:cs typeface="+mn-cs"/>
              </a:rPr>
              <a:t/>
            </a:r>
            <a:br>
              <a:rPr lang="en-GB" dirty="0">
                <a:solidFill>
                  <a:srgbClr val="4472C4">
                    <a:lumMod val="50000"/>
                  </a:srgbClr>
                </a:solidFill>
                <a:ea typeface="+mn-ea"/>
                <a:cs typeface="+mn-cs"/>
              </a:rPr>
            </a:br>
            <a:endParaRPr lang="en-GB" dirty="0"/>
          </a:p>
        </p:txBody>
      </p:sp>
      <p:sp>
        <p:nvSpPr>
          <p:cNvPr id="6" name="TextBox 5"/>
          <p:cNvSpPr txBox="1"/>
          <p:nvPr/>
        </p:nvSpPr>
        <p:spPr>
          <a:xfrm>
            <a:off x="864159" y="1532965"/>
            <a:ext cx="7748868" cy="523220"/>
          </a:xfrm>
          <a:prstGeom prst="rect">
            <a:avLst/>
          </a:prstGeom>
          <a:noFill/>
        </p:spPr>
        <p:txBody>
          <a:bodyPr wrap="square" rtlCol="0">
            <a:spAutoFit/>
          </a:bodyPr>
          <a:lstStyle/>
          <a:p>
            <a:r>
              <a:rPr lang="en-GB" sz="2800" dirty="0">
                <a:solidFill>
                  <a:srgbClr val="4472C4">
                    <a:lumMod val="50000"/>
                  </a:srgbClr>
                </a:solidFill>
                <a:latin typeface="Century Gothic" panose="020B0502020202020204" pitchFamily="34" charset="0"/>
              </a:rPr>
              <a:t>Four (</a:t>
            </a:r>
            <a:r>
              <a:rPr lang="en-GB" sz="2800" b="1" dirty="0">
                <a:solidFill>
                  <a:srgbClr val="FF6600"/>
                </a:solidFill>
                <a:latin typeface="Century Gothic" panose="020B0502020202020204" pitchFamily="34" charset="0"/>
              </a:rPr>
              <a:t>five?</a:t>
            </a:r>
            <a:r>
              <a:rPr lang="en-GB" sz="2800" dirty="0">
                <a:solidFill>
                  <a:srgbClr val="4472C4">
                    <a:lumMod val="50000"/>
                  </a:srgbClr>
                </a:solidFill>
                <a:latin typeface="Century Gothic" panose="020B0502020202020204" pitchFamily="34" charset="0"/>
              </a:rPr>
              <a:t>) ‘learning partners’:</a:t>
            </a:r>
          </a:p>
        </p:txBody>
      </p:sp>
      <p:sp>
        <p:nvSpPr>
          <p:cNvPr id="7" name="TextBox 6"/>
          <p:cNvSpPr txBox="1"/>
          <p:nvPr/>
        </p:nvSpPr>
        <p:spPr>
          <a:xfrm>
            <a:off x="975098" y="2056186"/>
            <a:ext cx="4787153"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Teachers</a:t>
            </a:r>
          </a:p>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Students</a:t>
            </a:r>
          </a:p>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Materials writers</a:t>
            </a:r>
          </a:p>
          <a:p>
            <a:pPr marL="285750" indent="-285750">
              <a:buFont typeface="Arial" panose="020B0604020202020204" pitchFamily="34" charset="0"/>
              <a:buChar char="•"/>
            </a:pPr>
            <a:r>
              <a:rPr lang="en-GB" sz="2400" dirty="0">
                <a:solidFill>
                  <a:srgbClr val="4472C4">
                    <a:lumMod val="50000"/>
                  </a:srgbClr>
                </a:solidFill>
                <a:latin typeface="Century Gothic" panose="020B0502020202020204" pitchFamily="34" charset="0"/>
              </a:rPr>
              <a:t>Researchers</a:t>
            </a:r>
          </a:p>
          <a:p>
            <a:pPr marL="285750" indent="-285750">
              <a:buFont typeface="Arial" panose="020B0604020202020204" pitchFamily="34" charset="0"/>
              <a:buChar char="•"/>
            </a:pPr>
            <a:r>
              <a:rPr lang="en-GB" sz="2400" b="1" dirty="0">
                <a:solidFill>
                  <a:srgbClr val="FF6600"/>
                </a:solidFill>
                <a:latin typeface="Century Gothic" panose="020B0502020202020204" pitchFamily="34" charset="0"/>
              </a:rPr>
              <a:t>Parents</a:t>
            </a:r>
          </a:p>
          <a:p>
            <a:pPr marL="285750" indent="-285750">
              <a:buFont typeface="Arial" panose="020B0604020202020204" pitchFamily="34" charset="0"/>
              <a:buChar char="•"/>
            </a:pPr>
            <a:endParaRPr lang="en-GB" dirty="0">
              <a:solidFill>
                <a:prstClr val="black"/>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756" y="1506203"/>
            <a:ext cx="2507386" cy="2473730"/>
          </a:xfrm>
          <a:prstGeom prst="rect">
            <a:avLst/>
          </a:prstGeom>
        </p:spPr>
      </p:pic>
      <p:sp>
        <p:nvSpPr>
          <p:cNvPr id="9" name="Rounded Rectangular Callout 8"/>
          <p:cNvSpPr/>
          <p:nvPr/>
        </p:nvSpPr>
        <p:spPr>
          <a:xfrm>
            <a:off x="864159" y="4322144"/>
            <a:ext cx="9312774" cy="1649611"/>
          </a:xfrm>
          <a:prstGeom prst="wedgeRoundRectCallout">
            <a:avLst>
              <a:gd name="adj1" fmla="val 40856"/>
              <a:gd name="adj2" fmla="val -101712"/>
              <a:gd name="adj3" fmla="val 16667"/>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4472C4">
                    <a:lumMod val="50000"/>
                  </a:srgbClr>
                </a:solidFill>
                <a:latin typeface="Century Gothic" panose="020B0502020202020204" pitchFamily="34" charset="0"/>
              </a:rPr>
              <a:t>‘Given the magnitude of the lexical learning task, it is unlikely that it can be achieved without strong and active contributions from all four members of this learning partnership.’ </a:t>
            </a:r>
            <a:r>
              <a:rPr lang="en-GB" dirty="0">
                <a:solidFill>
                  <a:srgbClr val="4472C4">
                    <a:lumMod val="50000"/>
                  </a:srgbClr>
                </a:solidFill>
                <a:latin typeface="Century Gothic" panose="020B0502020202020204" pitchFamily="34" charset="0"/>
              </a:rPr>
              <a:t>(</a:t>
            </a:r>
            <a:r>
              <a:rPr lang="en-GB" dirty="0">
                <a:solidFill>
                  <a:srgbClr val="4472C4">
                    <a:lumMod val="50000"/>
                  </a:srgbClr>
                </a:solidFill>
                <a:latin typeface="Century Gothic" panose="020B0502020202020204" pitchFamily="34" charset="0"/>
                <a:hlinkClick r:id="rId4"/>
              </a:rPr>
              <a:t>Schmitt, 2008:333</a:t>
            </a:r>
            <a:r>
              <a:rPr lang="en-GB" dirty="0">
                <a:solidFill>
                  <a:srgbClr val="4472C4">
                    <a:lumMod val="50000"/>
                  </a:srgbClr>
                </a:solidFill>
                <a:latin typeface="Century Gothic" panose="020B0502020202020204" pitchFamily="34" charset="0"/>
              </a:rPr>
              <a:t>)</a:t>
            </a:r>
            <a:endParaRPr lang="en-GB" sz="2200" dirty="0">
              <a:solidFill>
                <a:srgbClr val="4472C4">
                  <a:lumMod val="50000"/>
                </a:srgbClr>
              </a:solidFill>
              <a:latin typeface="Century Gothic" panose="020B0502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1896533" cy="867128"/>
          </a:xfrm>
          <a:prstGeom prst="rect">
            <a:avLst/>
          </a:prstGeom>
        </p:spPr>
      </p:pic>
      <p:sp>
        <p:nvSpPr>
          <p:cNvPr id="13" name="TextBox 12"/>
          <p:cNvSpPr txBox="1"/>
          <p:nvPr/>
        </p:nvSpPr>
        <p:spPr>
          <a:xfrm>
            <a:off x="117481" y="365691"/>
            <a:ext cx="9551584" cy="584775"/>
          </a:xfrm>
          <a:prstGeom prst="rect">
            <a:avLst/>
          </a:prstGeom>
          <a:noFill/>
        </p:spPr>
        <p:txBody>
          <a:bodyPr wrap="square" rtlCol="0">
            <a:spAutoFit/>
          </a:bodyPr>
          <a:lstStyle/>
          <a:p>
            <a:r>
              <a:rPr lang="en-GB" sz="3200" b="1" dirty="0" smtClean="0">
                <a:solidFill>
                  <a:prstClr val="white"/>
                </a:solidFill>
                <a:latin typeface="Century Gothic" panose="020B0502020202020204" pitchFamily="34" charset="0"/>
              </a:rPr>
              <a:t>How?</a:t>
            </a:r>
            <a:endParaRPr lang="en-GB" sz="3200" b="1" dirty="0">
              <a:solidFill>
                <a:prstClr val="white"/>
              </a:solidFill>
              <a:latin typeface="Century Gothic" panose="020B0502020202020204" pitchFamily="34" charset="0"/>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8362286" y="275520"/>
            <a:ext cx="3667125" cy="962025"/>
          </a:xfrm>
          <a:prstGeom prst="rect">
            <a:avLst/>
          </a:prstGeom>
        </p:spPr>
      </p:pic>
    </p:spTree>
    <p:extLst>
      <p:ext uri="{BB962C8B-B14F-4D97-AF65-F5344CB8AC3E}">
        <p14:creationId xmlns:p14="http://schemas.microsoft.com/office/powerpoint/2010/main" val="40973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75A1D2-763E-4B24-B98A-1C8191E3C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36" y="1386351"/>
            <a:ext cx="7338036" cy="4833952"/>
          </a:xfrm>
          <a:prstGeom prst="rect">
            <a:avLst/>
          </a:prstGeom>
        </p:spPr>
      </p:pic>
      <p:sp>
        <p:nvSpPr>
          <p:cNvPr id="2" name="Title 1"/>
          <p:cNvSpPr>
            <a:spLocks noGrp="1"/>
          </p:cNvSpPr>
          <p:nvPr>
            <p:ph type="title"/>
          </p:nvPr>
        </p:nvSpPr>
        <p:spPr>
          <a:xfrm>
            <a:off x="2443163" y="-23241"/>
            <a:ext cx="10515600" cy="1325563"/>
          </a:xfrm>
        </p:spPr>
        <p:txBody>
          <a:bodyPr>
            <a:normAutofit/>
          </a:bodyPr>
          <a:lstStyle/>
          <a:p>
            <a:r>
              <a:rPr lang="en-GB" sz="3600" b="1" dirty="0"/>
              <a:t>The Primary </a:t>
            </a:r>
            <a:r>
              <a:rPr lang="en-GB" sz="3600" b="1" dirty="0" smtClean="0"/>
              <a:t>Bee</a:t>
            </a:r>
            <a:endParaRPr lang="en-GB" sz="3600" dirty="0"/>
          </a:p>
        </p:txBody>
      </p:sp>
      <p:pic>
        <p:nvPicPr>
          <p:cNvPr id="5" name="Picture 4">
            <a:extLst>
              <a:ext uri="{FF2B5EF4-FFF2-40B4-BE49-F238E27FC236}">
                <a16:creationId xmlns:a16="http://schemas.microsoft.com/office/drawing/2014/main" id="{1DC40EA1-808F-49BC-A062-9B05A839926F}"/>
              </a:ext>
            </a:extLst>
          </p:cNvPr>
          <p:cNvPicPr>
            <a:picLocks noChangeAspect="1"/>
          </p:cNvPicPr>
          <p:nvPr/>
        </p:nvPicPr>
        <p:blipFill rotWithShape="1">
          <a:blip r:embed="rId4">
            <a:extLst>
              <a:ext uri="{28A0092B-C50C-407E-A947-70E740481C1C}">
                <a14:useLocalDpi xmlns:a14="http://schemas.microsoft.com/office/drawing/2010/main" val="0"/>
              </a:ext>
            </a:extLst>
          </a:blip>
          <a:srcRect l="25325"/>
          <a:stretch/>
        </p:blipFill>
        <p:spPr>
          <a:xfrm>
            <a:off x="180070" y="1353124"/>
            <a:ext cx="2141619" cy="1433973"/>
          </a:xfrm>
          <a:prstGeom prst="rect">
            <a:avLst/>
          </a:prstGeom>
        </p:spPr>
      </p:pic>
      <p:sp>
        <p:nvSpPr>
          <p:cNvPr id="8" name="Content Placeholder 7"/>
          <p:cNvSpPr>
            <a:spLocks noGrp="1"/>
          </p:cNvSpPr>
          <p:nvPr>
            <p:ph idx="4294967295"/>
          </p:nvPr>
        </p:nvSpPr>
        <p:spPr>
          <a:xfrm>
            <a:off x="7658100" y="1071563"/>
            <a:ext cx="4533900" cy="4873625"/>
          </a:xfrm>
        </p:spPr>
        <p:txBody>
          <a:bodyPr>
            <a:normAutofit/>
          </a:bodyPr>
          <a:lstStyle/>
          <a:p>
            <a:pPr marL="0" indent="0">
              <a:buNone/>
            </a:pPr>
            <a:r>
              <a:rPr lang="en-GB" sz="2400" b="1" dirty="0" smtClean="0"/>
              <a:t>Response to pilot in 2 schools</a:t>
            </a:r>
          </a:p>
          <a:p>
            <a:r>
              <a:rPr lang="en-GB" sz="2400" dirty="0" smtClean="0"/>
              <a:t>highly motivating</a:t>
            </a:r>
          </a:p>
          <a:p>
            <a:r>
              <a:rPr lang="en-GB" sz="2400" dirty="0" smtClean="0"/>
              <a:t>embeds knowledge much more securely</a:t>
            </a:r>
          </a:p>
          <a:p>
            <a:r>
              <a:rPr lang="en-GB" sz="2400" dirty="0" smtClean="0"/>
              <a:t>involves parents / prompts language learning beyond the classroom</a:t>
            </a:r>
          </a:p>
          <a:p>
            <a:r>
              <a:rPr lang="en-GB" sz="2400" dirty="0" smtClean="0"/>
              <a:t>improves speed of productive recall</a:t>
            </a:r>
          </a:p>
          <a:p>
            <a:r>
              <a:rPr lang="en-GB" sz="2400" dirty="0" smtClean="0"/>
              <a:t>improves pronunciation and physical production</a:t>
            </a:r>
          </a:p>
          <a:p>
            <a:r>
              <a:rPr lang="en-GB" sz="2400" dirty="0" smtClean="0"/>
              <a:t>improves behaviour</a:t>
            </a:r>
            <a:endParaRPr lang="en-GB" sz="24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11" name="TextBox 10"/>
          <p:cNvSpPr txBox="1"/>
          <p:nvPr/>
        </p:nvSpPr>
        <p:spPr>
          <a:xfrm>
            <a:off x="180070" y="268853"/>
            <a:ext cx="1849697" cy="769441"/>
          </a:xfrm>
          <a:prstGeom prst="rect">
            <a:avLst/>
          </a:prstGeom>
          <a:noFill/>
        </p:spPr>
        <p:txBody>
          <a:bodyPr wrap="square" rtlCol="0">
            <a:spAutoFit/>
          </a:bodyPr>
          <a:lstStyle/>
          <a:p>
            <a:r>
              <a:rPr lang="en-GB" sz="4400" b="1" dirty="0" smtClean="0">
                <a:solidFill>
                  <a:prstClr val="white"/>
                </a:solidFill>
                <a:latin typeface="Century Gothic" panose="020B0502020202020204" pitchFamily="34" charset="0"/>
              </a:rPr>
              <a:t>How?</a:t>
            </a:r>
            <a:endParaRPr lang="en-GB" sz="4400" b="1" dirty="0">
              <a:solidFill>
                <a:prstClr val="white"/>
              </a:solidFill>
              <a:latin typeface="Century Gothic" panose="020B0502020202020204" pitchFamily="34" charset="0"/>
            </a:endParaRPr>
          </a:p>
        </p:txBody>
      </p:sp>
      <p:sp>
        <p:nvSpPr>
          <p:cNvPr id="12" name="TextBox 11"/>
          <p:cNvSpPr txBox="1"/>
          <p:nvPr/>
        </p:nvSpPr>
        <p:spPr>
          <a:xfrm>
            <a:off x="9652000" y="5945146"/>
            <a:ext cx="4351867" cy="400110"/>
          </a:xfrm>
          <a:prstGeom prst="rect">
            <a:avLst/>
          </a:prstGeom>
          <a:noFill/>
        </p:spPr>
        <p:txBody>
          <a:bodyPr wrap="square" rtlCol="0">
            <a:spAutoFit/>
          </a:bodyPr>
          <a:lstStyle/>
          <a:p>
            <a:r>
              <a:rPr lang="en-GB" sz="2000" dirty="0" smtClean="0">
                <a:latin typeface="Century Gothic" panose="020B0502020202020204" pitchFamily="34" charset="0"/>
                <a:hlinkClick r:id="rId6"/>
              </a:rPr>
              <a:t>ss2431@cam.ac.uk</a:t>
            </a:r>
            <a:r>
              <a:rPr lang="en-GB" sz="2000" dirty="0" smtClean="0">
                <a:latin typeface="Century Gothic" panose="020B0502020202020204" pitchFamily="34" charset="0"/>
              </a:rPr>
              <a:t> </a:t>
            </a:r>
            <a:endParaRPr lang="en-GB" sz="2000" dirty="0">
              <a:latin typeface="Century Gothic" panose="020B0502020202020204" pitchFamily="34" charset="0"/>
            </a:endParaRPr>
          </a:p>
        </p:txBody>
      </p:sp>
      <p:sp>
        <p:nvSpPr>
          <p:cNvPr id="13" name="TextBox 12"/>
          <p:cNvSpPr txBox="1"/>
          <p:nvPr/>
        </p:nvSpPr>
        <p:spPr>
          <a:xfrm>
            <a:off x="6709590" y="5979279"/>
            <a:ext cx="3115733"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Email Sarah Schechter: </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9077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3" name="Content Placeholder 2"/>
          <p:cNvSpPr>
            <a:spLocks noGrp="1"/>
          </p:cNvSpPr>
          <p:nvPr>
            <p:ph idx="4294967295"/>
          </p:nvPr>
        </p:nvSpPr>
        <p:spPr>
          <a:xfrm>
            <a:off x="0" y="1917700"/>
            <a:ext cx="7886700" cy="4351338"/>
          </a:xfrm>
        </p:spPr>
        <p:txBody>
          <a:bodyPr/>
          <a:lstStyle/>
          <a:p>
            <a:r>
              <a:rPr lang="en-GB" dirty="0"/>
              <a:t>Learning new words (breadth)</a:t>
            </a:r>
          </a:p>
          <a:p>
            <a:r>
              <a:rPr lang="en-GB" dirty="0"/>
              <a:t>Consolidating and extending word knowledge (depth)</a:t>
            </a:r>
          </a:p>
          <a:p>
            <a:r>
              <a:rPr lang="en-GB" dirty="0"/>
              <a:t>Using words more quickly (automaticity/fluency)</a:t>
            </a:r>
          </a:p>
        </p:txBody>
      </p:sp>
      <p:sp>
        <p:nvSpPr>
          <p:cNvPr id="2" name="Title 1"/>
          <p:cNvSpPr>
            <a:spLocks noGrp="1"/>
          </p:cNvSpPr>
          <p:nvPr>
            <p:ph type="title"/>
          </p:nvPr>
        </p:nvSpPr>
        <p:spPr>
          <a:xfrm>
            <a:off x="195568" y="10345"/>
            <a:ext cx="10515600" cy="1325563"/>
          </a:xfrm>
        </p:spPr>
        <p:txBody>
          <a:bodyPr>
            <a:normAutofit/>
          </a:bodyPr>
          <a:lstStyle/>
          <a:p>
            <a:pPr lvl="0">
              <a:lnSpc>
                <a:spcPct val="100000"/>
              </a:lnSpc>
              <a:spcBef>
                <a:spcPts val="0"/>
              </a:spcBef>
            </a:pPr>
            <a:r>
              <a:rPr lang="en-GB" b="1" dirty="0">
                <a:solidFill>
                  <a:prstClr val="white"/>
                </a:solidFill>
                <a:ea typeface="+mn-ea"/>
                <a:cs typeface="+mn-cs"/>
              </a:rPr>
              <a:t>How</a:t>
            </a:r>
            <a:r>
              <a:rPr lang="en-GB" b="1" dirty="0" smtClean="0">
                <a:solidFill>
                  <a:prstClr val="white"/>
                </a:solidFill>
                <a:ea typeface="+mn-ea"/>
                <a:cs typeface="+mn-cs"/>
              </a:rPr>
              <a:t>?</a:t>
            </a:r>
            <a:endParaRPr lang="en-GB" dirty="0"/>
          </a:p>
        </p:txBody>
      </p:sp>
      <p:sp>
        <p:nvSpPr>
          <p:cNvPr id="4" name="Rounded Rectangular Callout 3"/>
          <p:cNvSpPr/>
          <p:nvPr/>
        </p:nvSpPr>
        <p:spPr>
          <a:xfrm>
            <a:off x="7625577" y="1508975"/>
            <a:ext cx="4000365" cy="3271212"/>
          </a:xfrm>
          <a:prstGeom prst="wedgeRoundRectCallout">
            <a:avLst>
              <a:gd name="adj1" fmla="val 49018"/>
              <a:gd name="adj2" fmla="val 74576"/>
              <a:gd name="adj3" fmla="val 16667"/>
            </a:avLst>
          </a:prstGeom>
          <a:solidFill>
            <a:schemeClr val="bg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rgbClr val="4472C4">
                    <a:lumMod val="50000"/>
                  </a:srgbClr>
                </a:solidFill>
                <a:latin typeface="Century Gothic" panose="020B0502020202020204" pitchFamily="34" charset="0"/>
              </a:rPr>
              <a:t>‘Most vocabulary tasks focus their attention almost solely on introducing the meaning of new words.’</a:t>
            </a:r>
            <a:br>
              <a:rPr lang="en-GB" sz="2200" dirty="0">
                <a:solidFill>
                  <a:srgbClr val="4472C4">
                    <a:lumMod val="50000"/>
                  </a:srgbClr>
                </a:solidFill>
                <a:latin typeface="Century Gothic" panose="020B0502020202020204" pitchFamily="34" charset="0"/>
              </a:rPr>
            </a:br>
            <a:r>
              <a:rPr lang="en-GB" dirty="0">
                <a:solidFill>
                  <a:srgbClr val="4472C4">
                    <a:lumMod val="50000"/>
                  </a:srgbClr>
                </a:solidFill>
                <a:latin typeface="Century Gothic" panose="020B0502020202020204" pitchFamily="34" charset="0"/>
              </a:rPr>
              <a:t>(Schmitt, 2008:343)</a:t>
            </a:r>
            <a:endParaRPr lang="en-GB" sz="2200" dirty="0">
              <a:solidFill>
                <a:srgbClr val="4472C4">
                  <a:lumMod val="50000"/>
                </a:srgbClr>
              </a:solidFill>
              <a:latin typeface="Century Gothic" panose="020B0502020202020204" pitchFamily="34" charset="0"/>
            </a:endParaRPr>
          </a:p>
        </p:txBody>
      </p:sp>
      <p:sp>
        <p:nvSpPr>
          <p:cNvPr id="5" name="Rectangle 4"/>
          <p:cNvSpPr/>
          <p:nvPr/>
        </p:nvSpPr>
        <p:spPr>
          <a:xfrm>
            <a:off x="615955" y="4370698"/>
            <a:ext cx="7503459" cy="954107"/>
          </a:xfrm>
          <a:prstGeom prst="rect">
            <a:avLst/>
          </a:prstGeom>
        </p:spPr>
        <p:txBody>
          <a:bodyPr wrap="square">
            <a:spAutoFit/>
          </a:bodyPr>
          <a:lstStyle/>
          <a:p>
            <a:r>
              <a:rPr lang="en-GB" sz="2800" b="1" dirty="0">
                <a:solidFill>
                  <a:srgbClr val="4472C4">
                    <a:lumMod val="50000"/>
                  </a:srgbClr>
                </a:solidFill>
                <a:latin typeface="Century Gothic" panose="020B0502020202020204" pitchFamily="34" charset="0"/>
              </a:rPr>
              <a:t>Different tasks are needed to develop these different aspects. </a:t>
            </a:r>
            <a:r>
              <a:rPr lang="en-GB" sz="2800" dirty="0">
                <a:solidFill>
                  <a:srgbClr val="4472C4">
                    <a:lumMod val="50000"/>
                  </a:srgbClr>
                </a:solidFill>
                <a:latin typeface="Century Gothic" panose="020B0502020202020204" pitchFamily="34" charset="0"/>
              </a:rPr>
              <a:t>(Schmitt, 2008)</a:t>
            </a:r>
          </a:p>
        </p:txBody>
      </p:sp>
    </p:spTree>
    <p:extLst>
      <p:ext uri="{BB962C8B-B14F-4D97-AF65-F5344CB8AC3E}">
        <p14:creationId xmlns:p14="http://schemas.microsoft.com/office/powerpoint/2010/main" val="194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6" name="Title 1"/>
          <p:cNvSpPr>
            <a:spLocks noGrp="1"/>
          </p:cNvSpPr>
          <p:nvPr>
            <p:ph type="title"/>
          </p:nvPr>
        </p:nvSpPr>
        <p:spPr>
          <a:xfrm>
            <a:off x="233766" y="-44100"/>
            <a:ext cx="10515600" cy="1325563"/>
          </a:xfrm>
        </p:spPr>
        <p:txBody>
          <a:bodyPr>
            <a:normAutofit/>
          </a:bodyPr>
          <a:lstStyle/>
          <a:p>
            <a:pPr lvl="0">
              <a:lnSpc>
                <a:spcPct val="100000"/>
              </a:lnSpc>
              <a:spcBef>
                <a:spcPts val="0"/>
              </a:spcBef>
            </a:pPr>
            <a:r>
              <a:rPr lang="en-GB" b="1" dirty="0">
                <a:solidFill>
                  <a:prstClr val="white"/>
                </a:solidFill>
                <a:ea typeface="+mn-ea"/>
                <a:cs typeface="+mn-cs"/>
              </a:rPr>
              <a:t>How</a:t>
            </a:r>
            <a:r>
              <a:rPr lang="en-GB" b="1" dirty="0" smtClean="0">
                <a:solidFill>
                  <a:prstClr val="white"/>
                </a:solidFill>
                <a:ea typeface="+mn-ea"/>
                <a:cs typeface="+mn-cs"/>
              </a:rPr>
              <a:t>?</a:t>
            </a:r>
            <a:endParaRPr lang="en-GB" dirty="0"/>
          </a:p>
        </p:txBody>
      </p:sp>
      <p:sp>
        <p:nvSpPr>
          <p:cNvPr id="8" name="Content Placeholder 7"/>
          <p:cNvSpPr>
            <a:spLocks noGrp="1"/>
          </p:cNvSpPr>
          <p:nvPr>
            <p:ph idx="4294967295"/>
          </p:nvPr>
        </p:nvSpPr>
        <p:spPr>
          <a:xfrm>
            <a:off x="0" y="1604963"/>
            <a:ext cx="10515600" cy="4351337"/>
          </a:xfrm>
        </p:spPr>
        <p:txBody>
          <a:bodyPr>
            <a:noAutofit/>
          </a:bodyPr>
          <a:lstStyle/>
          <a:p>
            <a:r>
              <a:rPr lang="en-GB" sz="3200" dirty="0" smtClean="0"/>
              <a:t>Songs / rhythm</a:t>
            </a:r>
          </a:p>
          <a:p>
            <a:r>
              <a:rPr lang="en-GB" sz="3200" dirty="0" smtClean="0"/>
              <a:t>Gestures</a:t>
            </a:r>
          </a:p>
          <a:p>
            <a:r>
              <a:rPr lang="en-GB" sz="3200" dirty="0" smtClean="0"/>
              <a:t>Rhyme</a:t>
            </a:r>
          </a:p>
          <a:p>
            <a:r>
              <a:rPr lang="en-GB" sz="3200" dirty="0" smtClean="0"/>
              <a:t>Listen and respond </a:t>
            </a:r>
          </a:p>
          <a:p>
            <a:r>
              <a:rPr lang="en-GB" sz="3200" dirty="0" smtClean="0"/>
              <a:t>Read and respond</a:t>
            </a:r>
          </a:p>
          <a:p>
            <a:r>
              <a:rPr lang="en-GB" sz="3200" dirty="0" smtClean="0"/>
              <a:t>Conversation (puppets, apps (e.g. Sock Puppets)</a:t>
            </a:r>
          </a:p>
          <a:p>
            <a:r>
              <a:rPr lang="en-GB" sz="3200" dirty="0" smtClean="0"/>
              <a:t>Write (in air, on sleeve, on table, on mini whiteboards)</a:t>
            </a:r>
          </a:p>
          <a:p>
            <a:endParaRPr lang="en-GB" sz="3200" dirty="0"/>
          </a:p>
        </p:txBody>
      </p:sp>
    </p:spTree>
    <p:extLst>
      <p:ext uri="{BB962C8B-B14F-4D97-AF65-F5344CB8AC3E}">
        <p14:creationId xmlns:p14="http://schemas.microsoft.com/office/powerpoint/2010/main" val="23519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 </a:t>
            </a:r>
            <a:r>
              <a:rPr lang="en-GB" dirty="0" err="1" smtClean="0"/>
              <a:t>días</a:t>
            </a:r>
            <a:r>
              <a:rPr lang="en-GB" dirty="0" smtClean="0"/>
              <a:t> de la </a:t>
            </a:r>
            <a:r>
              <a:rPr lang="en-GB" dirty="0" err="1" smtClean="0"/>
              <a:t>semana</a:t>
            </a:r>
            <a:endParaRPr lang="en-GB" dirty="0"/>
          </a:p>
        </p:txBody>
      </p:sp>
      <p:sp>
        <p:nvSpPr>
          <p:cNvPr id="3" name="Content Placeholder 2"/>
          <p:cNvSpPr>
            <a:spLocks noGrp="1"/>
          </p:cNvSpPr>
          <p:nvPr>
            <p:ph idx="1"/>
          </p:nvPr>
        </p:nvSpPr>
        <p:spPr>
          <a:xfrm>
            <a:off x="279400" y="1860023"/>
            <a:ext cx="3496733" cy="4351338"/>
          </a:xfrm>
        </p:spPr>
        <p:txBody>
          <a:bodyPr>
            <a:normAutofit lnSpcReduction="10000"/>
          </a:bodyPr>
          <a:lstStyle/>
          <a:p>
            <a:r>
              <a:rPr lang="en-GB" dirty="0" smtClean="0"/>
              <a:t>lunes</a:t>
            </a:r>
          </a:p>
          <a:p>
            <a:r>
              <a:rPr lang="en-GB" dirty="0" err="1" smtClean="0"/>
              <a:t>martes</a:t>
            </a:r>
            <a:endParaRPr lang="en-GB" dirty="0" smtClean="0"/>
          </a:p>
          <a:p>
            <a:r>
              <a:rPr lang="en-GB" dirty="0" err="1" smtClean="0"/>
              <a:t>miércoles</a:t>
            </a:r>
            <a:endParaRPr lang="en-GB" dirty="0" smtClean="0"/>
          </a:p>
          <a:p>
            <a:r>
              <a:rPr lang="en-GB" dirty="0" err="1" smtClean="0"/>
              <a:t>jueves</a:t>
            </a:r>
            <a:endParaRPr lang="en-GB" dirty="0" smtClean="0"/>
          </a:p>
          <a:p>
            <a:r>
              <a:rPr lang="en-GB" dirty="0" err="1" smtClean="0"/>
              <a:t>viernes</a:t>
            </a:r>
            <a:endParaRPr lang="en-GB" dirty="0" smtClean="0"/>
          </a:p>
          <a:p>
            <a:r>
              <a:rPr lang="en-GB" dirty="0" err="1" smtClean="0"/>
              <a:t>sábado</a:t>
            </a:r>
            <a:endParaRPr lang="en-GB" dirty="0" smtClean="0"/>
          </a:p>
          <a:p>
            <a:r>
              <a:rPr lang="en-GB" dirty="0" err="1" smtClean="0"/>
              <a:t>domingo</a:t>
            </a:r>
            <a:endParaRPr lang="en-GB" dirty="0" smtClean="0"/>
          </a:p>
          <a:p>
            <a:r>
              <a:rPr lang="en-GB" dirty="0" err="1" smtClean="0"/>
              <a:t>día</a:t>
            </a:r>
            <a:endParaRPr lang="en-GB" dirty="0" smtClean="0"/>
          </a:p>
          <a:p>
            <a:r>
              <a:rPr lang="en-GB" dirty="0" err="1" smtClean="0"/>
              <a:t>semana</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474" y="1655495"/>
            <a:ext cx="1051969" cy="142980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87858504"/>
              </p:ext>
            </p:extLst>
          </p:nvPr>
        </p:nvGraphicFramePr>
        <p:xfrm>
          <a:off x="3776133" y="1875632"/>
          <a:ext cx="3541413" cy="3033711"/>
        </p:xfrm>
        <a:graphic>
          <a:graphicData uri="http://schemas.openxmlformats.org/drawingml/2006/table">
            <a:tbl>
              <a:tblPr firstRow="1" bandRow="1">
                <a:tableStyleId>{5940675A-B579-460E-94D1-54222C63F5DA}</a:tableStyleId>
              </a:tblPr>
              <a:tblGrid>
                <a:gridCol w="1180471">
                  <a:extLst>
                    <a:ext uri="{9D8B030D-6E8A-4147-A177-3AD203B41FA5}">
                      <a16:colId xmlns:a16="http://schemas.microsoft.com/office/drawing/2014/main" val="20000"/>
                    </a:ext>
                  </a:extLst>
                </a:gridCol>
                <a:gridCol w="1180471">
                  <a:extLst>
                    <a:ext uri="{9D8B030D-6E8A-4147-A177-3AD203B41FA5}">
                      <a16:colId xmlns:a16="http://schemas.microsoft.com/office/drawing/2014/main" val="20001"/>
                    </a:ext>
                  </a:extLst>
                </a:gridCol>
                <a:gridCol w="1180471">
                  <a:extLst>
                    <a:ext uri="{9D8B030D-6E8A-4147-A177-3AD203B41FA5}">
                      <a16:colId xmlns:a16="http://schemas.microsoft.com/office/drawing/2014/main" val="20002"/>
                    </a:ext>
                  </a:extLst>
                </a:gridCol>
              </a:tblGrid>
              <a:tr h="1011237">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1011237">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1011237">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40450" y="622905"/>
            <a:ext cx="1184362" cy="1434232"/>
          </a:xfrm>
          <a:prstGeom prst="rect">
            <a:avLst/>
          </a:prstGeom>
        </p:spPr>
      </p:pic>
      <p:sp>
        <p:nvSpPr>
          <p:cNvPr id="7" name="Rectangle 6"/>
          <p:cNvSpPr/>
          <p:nvPr/>
        </p:nvSpPr>
        <p:spPr>
          <a:xfrm>
            <a:off x="7783212" y="2423583"/>
            <a:ext cx="4222521" cy="1323439"/>
          </a:xfrm>
          <a:prstGeom prst="rect">
            <a:avLst/>
          </a:prstGeom>
          <a:solidFill>
            <a:schemeClr val="bg1"/>
          </a:solidFill>
        </p:spPr>
        <p:txBody>
          <a:bodyPr wrap="square">
            <a:spAutoFit/>
          </a:bodyPr>
          <a:lstStyle/>
          <a:p>
            <a:r>
              <a:rPr lang="en-GB" sz="2000" dirty="0" smtClean="0">
                <a:solidFill>
                  <a:schemeClr val="accent5">
                    <a:lumMod val="50000"/>
                  </a:schemeClr>
                </a:solidFill>
                <a:latin typeface="Century Gothic" panose="020B0502020202020204" pitchFamily="34" charset="0"/>
              </a:rPr>
              <a:t>lunes, lunes, </a:t>
            </a:r>
            <a:r>
              <a:rPr lang="en-GB" sz="2000" dirty="0" err="1" smtClean="0">
                <a:solidFill>
                  <a:schemeClr val="accent5">
                    <a:lumMod val="50000"/>
                  </a:schemeClr>
                </a:solidFill>
                <a:latin typeface="Century Gothic" panose="020B0502020202020204" pitchFamily="34" charset="0"/>
              </a:rPr>
              <a:t>martes</a:t>
            </a:r>
            <a:endParaRPr lang="en-GB" sz="2000" dirty="0">
              <a:solidFill>
                <a:schemeClr val="accent5">
                  <a:lumMod val="50000"/>
                </a:schemeClr>
              </a:solidFill>
              <a:latin typeface="Century Gothic" panose="020B0502020202020204" pitchFamily="34" charset="0"/>
            </a:endParaRPr>
          </a:p>
          <a:p>
            <a:r>
              <a:rPr lang="en-GB" sz="2000" dirty="0">
                <a:solidFill>
                  <a:schemeClr val="accent5">
                    <a:lumMod val="50000"/>
                  </a:schemeClr>
                </a:solidFill>
                <a:latin typeface="Century Gothic" panose="020B0502020202020204" pitchFamily="34" charset="0"/>
              </a:rPr>
              <a:t>lunes, </a:t>
            </a:r>
            <a:r>
              <a:rPr lang="en-GB" sz="2000" dirty="0" err="1" smtClean="0">
                <a:solidFill>
                  <a:schemeClr val="accent5">
                    <a:lumMod val="50000"/>
                  </a:schemeClr>
                </a:solidFill>
                <a:latin typeface="Century Gothic" panose="020B0502020202020204" pitchFamily="34" charset="0"/>
              </a:rPr>
              <a:t>martes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miércoles</a:t>
            </a:r>
            <a:r>
              <a:rPr lang="en-GB" sz="2000" dirty="0" smtClean="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jueves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jueves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jueves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viernes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sábado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domingo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domingo</a:t>
            </a:r>
            <a:endParaRPr lang="en-GB" sz="2000" dirty="0">
              <a:solidFill>
                <a:schemeClr val="accent5">
                  <a:lumMod val="50000"/>
                </a:schemeClr>
              </a:solidFill>
              <a:latin typeface="Century Gothic" panose="020B0502020202020204" pitchFamily="34" charset="0"/>
            </a:endParaRPr>
          </a:p>
        </p:txBody>
      </p:sp>
      <p:sp>
        <p:nvSpPr>
          <p:cNvPr id="8" name="Rectangle 7"/>
          <p:cNvSpPr/>
          <p:nvPr/>
        </p:nvSpPr>
        <p:spPr>
          <a:xfrm>
            <a:off x="7723945" y="2423583"/>
            <a:ext cx="4222521" cy="1323439"/>
          </a:xfrm>
          <a:prstGeom prst="rect">
            <a:avLst/>
          </a:prstGeom>
          <a:solidFill>
            <a:schemeClr val="bg1"/>
          </a:solidFill>
        </p:spPr>
        <p:txBody>
          <a:bodyPr wrap="square">
            <a:spAutoFit/>
          </a:bodyPr>
          <a:lstStyle/>
          <a:p>
            <a:r>
              <a:rPr lang="en-GB" sz="2000" dirty="0" err="1" smtClean="0">
                <a:solidFill>
                  <a:schemeClr val="accent5">
                    <a:lumMod val="50000"/>
                  </a:schemeClr>
                </a:solidFill>
                <a:latin typeface="Century Gothic" panose="020B0502020202020204" pitchFamily="34" charset="0"/>
              </a:rPr>
              <a:t>l____s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l____s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m____s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l____s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m__c___s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j____s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j____s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j____s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v____s</a:t>
            </a:r>
            <a:endParaRPr lang="en-GB" sz="2000" dirty="0">
              <a:solidFill>
                <a:schemeClr val="accent5">
                  <a:lumMod val="50000"/>
                </a:schemeClr>
              </a:solidFill>
              <a:latin typeface="Century Gothic" panose="020B0502020202020204" pitchFamily="34" charset="0"/>
            </a:endParaRPr>
          </a:p>
          <a:p>
            <a:r>
              <a:rPr lang="en-GB" sz="2000" dirty="0" err="1" smtClean="0">
                <a:solidFill>
                  <a:schemeClr val="accent5">
                    <a:lumMod val="50000"/>
                  </a:schemeClr>
                </a:solidFill>
                <a:latin typeface="Century Gothic" panose="020B0502020202020204" pitchFamily="34" charset="0"/>
              </a:rPr>
              <a:t>s____o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d_____o</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d_____o</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04021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normAutofit/>
          </a:bodyPr>
          <a:lstStyle/>
          <a:p>
            <a:pPr algn="ctr"/>
            <a:r>
              <a:rPr lang="en-GB" b="1" dirty="0" smtClean="0"/>
              <a:t>How do learners retain vocabulary over time?</a:t>
            </a:r>
            <a:endParaRPr lang="en-GB" b="1" dirty="0"/>
          </a:p>
        </p:txBody>
      </p:sp>
    </p:spTree>
    <p:extLst>
      <p:ext uri="{BB962C8B-B14F-4D97-AF65-F5344CB8AC3E}">
        <p14:creationId xmlns:p14="http://schemas.microsoft.com/office/powerpoint/2010/main" val="3109214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2"/>
            <a:ext cx="2512089" cy="867128"/>
          </a:xfrm>
          <a:prstGeom prst="rect">
            <a:avLst/>
          </a:prstGeom>
        </p:spPr>
      </p:pic>
      <p:sp>
        <p:nvSpPr>
          <p:cNvPr id="9" name="Title 1"/>
          <p:cNvSpPr>
            <a:spLocks noGrp="1"/>
          </p:cNvSpPr>
          <p:nvPr>
            <p:ph type="title"/>
          </p:nvPr>
        </p:nvSpPr>
        <p:spPr>
          <a:xfrm>
            <a:off x="171773" y="0"/>
            <a:ext cx="10515600" cy="1325563"/>
          </a:xfrm>
        </p:spPr>
        <p:txBody>
          <a:bodyPr>
            <a:normAutofit/>
          </a:bodyPr>
          <a:lstStyle/>
          <a:p>
            <a:pPr lvl="0">
              <a:lnSpc>
                <a:spcPct val="100000"/>
              </a:lnSpc>
              <a:spcBef>
                <a:spcPts val="0"/>
              </a:spcBef>
            </a:pPr>
            <a:r>
              <a:rPr lang="en-GB" b="1" dirty="0">
                <a:solidFill>
                  <a:prstClr val="white"/>
                </a:solidFill>
                <a:ea typeface="+mn-ea"/>
                <a:cs typeface="+mn-cs"/>
              </a:rPr>
              <a:t>How</a:t>
            </a:r>
            <a:r>
              <a:rPr lang="en-GB" b="1" dirty="0" smtClean="0">
                <a:solidFill>
                  <a:prstClr val="white"/>
                </a:solidFill>
                <a:ea typeface="+mn-ea"/>
                <a:cs typeface="+mn-cs"/>
              </a:rPr>
              <a:t>?</a:t>
            </a:r>
            <a:endParaRPr lang="en-GB" dirty="0"/>
          </a:p>
        </p:txBody>
      </p:sp>
      <p:sp>
        <p:nvSpPr>
          <p:cNvPr id="3" name="Content Placeholder 2"/>
          <p:cNvSpPr>
            <a:spLocks noGrp="1"/>
          </p:cNvSpPr>
          <p:nvPr>
            <p:ph idx="4294967295"/>
          </p:nvPr>
        </p:nvSpPr>
        <p:spPr>
          <a:xfrm>
            <a:off x="0" y="1393825"/>
            <a:ext cx="11353800" cy="4351338"/>
          </a:xfrm>
        </p:spPr>
        <p:txBody>
          <a:bodyPr>
            <a:normAutofit/>
          </a:bodyPr>
          <a:lstStyle/>
          <a:p>
            <a:pPr marL="514350" indent="-514350">
              <a:buFont typeface="+mj-lt"/>
              <a:buAutoNum type="arabicParenR"/>
            </a:pPr>
            <a:r>
              <a:rPr lang="en-GB" dirty="0"/>
              <a:t>L1 translation can be efficient for establishing form-meaning link initially. </a:t>
            </a:r>
          </a:p>
          <a:p>
            <a:pPr marL="0" indent="0">
              <a:buNone/>
            </a:pPr>
            <a:endParaRPr lang="en-GB" sz="900" dirty="0"/>
          </a:p>
          <a:p>
            <a:pPr marL="514350" indent="-514350">
              <a:buFont typeface="+mj-lt"/>
              <a:buAutoNum type="arabicParenR"/>
            </a:pPr>
            <a:endParaRPr lang="en-GB" dirty="0"/>
          </a:p>
          <a:p>
            <a:pPr marL="514350" indent="-514350">
              <a:buFont typeface="+mj-lt"/>
              <a:buAutoNum type="arabicParenR"/>
            </a:pPr>
            <a:r>
              <a:rPr lang="en-GB" dirty="0"/>
              <a:t>Seeing and hearing words in context then becomes important to develop depth of knowledge (collocation, shades of meaning, etc.).</a:t>
            </a:r>
          </a:p>
          <a:p>
            <a:pPr marL="514350" indent="-514350">
              <a:buFont typeface="+mj-lt"/>
              <a:buAutoNum type="arabicParenR"/>
            </a:pPr>
            <a:r>
              <a:rPr lang="en-GB" dirty="0"/>
              <a:t>Multiple exposures and use are important to consolidate knowledge and develop fluency, anywhere between 5 – 20 encounters. (Nation, 2001:81)</a:t>
            </a:r>
          </a:p>
          <a:p>
            <a:pPr marL="514350" indent="-514350">
              <a:buFont typeface="+mj-lt"/>
              <a:buAutoNum type="arabicParenR"/>
            </a:pPr>
            <a:endParaRPr lang="en-GB" dirty="0"/>
          </a:p>
          <a:p>
            <a:pPr marL="514350" indent="-514350">
              <a:buFont typeface="+mj-lt"/>
              <a:buAutoNum type="arabicParenR"/>
            </a:pPr>
            <a:endParaRPr lang="en-GB" dirty="0"/>
          </a:p>
        </p:txBody>
      </p:sp>
      <p:sp>
        <p:nvSpPr>
          <p:cNvPr id="4" name="TextBox 3"/>
          <p:cNvSpPr txBox="1"/>
          <p:nvPr/>
        </p:nvSpPr>
        <p:spPr>
          <a:xfrm>
            <a:off x="924448" y="2308642"/>
            <a:ext cx="11193864" cy="584775"/>
          </a:xfrm>
          <a:prstGeom prst="rect">
            <a:avLst/>
          </a:prstGeom>
          <a:noFill/>
        </p:spPr>
        <p:txBody>
          <a:bodyPr wrap="square" rtlCol="0">
            <a:spAutoFit/>
          </a:bodyPr>
          <a:lstStyle/>
          <a:p>
            <a:r>
              <a:rPr lang="en-GB" sz="1600" i="1" dirty="0">
                <a:solidFill>
                  <a:srgbClr val="FF6600"/>
                </a:solidFill>
                <a:latin typeface="Century Gothic" panose="020B0502020202020204" pitchFamily="34" charset="0"/>
              </a:rPr>
              <a:t>This could be done at home, even in advance of a lesson (‘flipped learning’) and mediated by technology (e.g. </a:t>
            </a:r>
            <a:r>
              <a:rPr lang="en-GB" sz="1600" i="1" dirty="0" err="1">
                <a:solidFill>
                  <a:srgbClr val="FF6600"/>
                </a:solidFill>
                <a:latin typeface="Century Gothic" panose="020B0502020202020204" pitchFamily="34" charset="0"/>
              </a:rPr>
              <a:t>Memrise</a:t>
            </a:r>
            <a:r>
              <a:rPr lang="en-GB" sz="1600" i="1" dirty="0">
                <a:solidFill>
                  <a:srgbClr val="FF6600"/>
                </a:solidFill>
                <a:latin typeface="Century Gothic" panose="020B0502020202020204" pitchFamily="34" charset="0"/>
              </a:rPr>
              <a:t>, Quizlet)</a:t>
            </a:r>
          </a:p>
        </p:txBody>
      </p:sp>
      <p:sp>
        <p:nvSpPr>
          <p:cNvPr id="5" name="TextBox 4"/>
          <p:cNvSpPr txBox="1"/>
          <p:nvPr/>
        </p:nvSpPr>
        <p:spPr>
          <a:xfrm>
            <a:off x="931147" y="5591456"/>
            <a:ext cx="10842172" cy="584775"/>
          </a:xfrm>
          <a:prstGeom prst="rect">
            <a:avLst/>
          </a:prstGeom>
          <a:noFill/>
        </p:spPr>
        <p:txBody>
          <a:bodyPr wrap="square" rtlCol="0">
            <a:spAutoFit/>
          </a:bodyPr>
          <a:lstStyle/>
          <a:p>
            <a:r>
              <a:rPr lang="en-GB" sz="1600" i="1" dirty="0">
                <a:solidFill>
                  <a:srgbClr val="FF6600"/>
                </a:solidFill>
                <a:latin typeface="Century Gothic" panose="020B0502020202020204" pitchFamily="34" charset="0"/>
              </a:rPr>
              <a:t>For high-frequency words, spontaneous target language interaction and ‘reading for interest’ may help with this.</a:t>
            </a:r>
          </a:p>
        </p:txBody>
      </p:sp>
    </p:spTree>
    <p:extLst>
      <p:ext uri="{BB962C8B-B14F-4D97-AF65-F5344CB8AC3E}">
        <p14:creationId xmlns:p14="http://schemas.microsoft.com/office/powerpoint/2010/main" val="2524839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2512089" cy="867128"/>
          </a:xfrm>
          <a:prstGeom prst="rect">
            <a:avLst/>
          </a:prstGeom>
        </p:spPr>
      </p:pic>
      <p:sp>
        <p:nvSpPr>
          <p:cNvPr id="9" name="Title 1"/>
          <p:cNvSpPr>
            <a:spLocks noGrp="1"/>
          </p:cNvSpPr>
          <p:nvPr>
            <p:ph type="title"/>
          </p:nvPr>
        </p:nvSpPr>
        <p:spPr>
          <a:xfrm>
            <a:off x="249264" y="0"/>
            <a:ext cx="10515600" cy="1325563"/>
          </a:xfrm>
        </p:spPr>
        <p:txBody>
          <a:bodyPr>
            <a:normAutofit/>
          </a:bodyPr>
          <a:lstStyle/>
          <a:p>
            <a:pPr lvl="0">
              <a:lnSpc>
                <a:spcPct val="100000"/>
              </a:lnSpc>
              <a:spcBef>
                <a:spcPts val="0"/>
              </a:spcBef>
            </a:pPr>
            <a:r>
              <a:rPr lang="en-GB" b="1" dirty="0">
                <a:solidFill>
                  <a:prstClr val="white"/>
                </a:solidFill>
                <a:ea typeface="+mn-ea"/>
                <a:cs typeface="+mn-cs"/>
              </a:rPr>
              <a:t>How</a:t>
            </a:r>
            <a:r>
              <a:rPr lang="en-GB" b="1" dirty="0" smtClean="0">
                <a:solidFill>
                  <a:prstClr val="white"/>
                </a:solidFill>
                <a:ea typeface="+mn-ea"/>
                <a:cs typeface="+mn-cs"/>
              </a:rPr>
              <a:t>?</a:t>
            </a:r>
            <a:endParaRPr lang="en-GB" dirty="0"/>
          </a:p>
        </p:txBody>
      </p:sp>
      <p:sp>
        <p:nvSpPr>
          <p:cNvPr id="3" name="Content Placeholder 2"/>
          <p:cNvSpPr>
            <a:spLocks noGrp="1"/>
          </p:cNvSpPr>
          <p:nvPr>
            <p:ph idx="4294967295"/>
          </p:nvPr>
        </p:nvSpPr>
        <p:spPr>
          <a:xfrm>
            <a:off x="0" y="1489075"/>
            <a:ext cx="11425238" cy="4351338"/>
          </a:xfrm>
        </p:spPr>
        <p:txBody>
          <a:bodyPr/>
          <a:lstStyle/>
          <a:p>
            <a:pPr marL="514350" indent="-514350">
              <a:buFont typeface="+mj-lt"/>
              <a:buAutoNum type="arabicParenR" startAt="4"/>
            </a:pPr>
            <a:r>
              <a:rPr lang="en-GB" sz="3200" dirty="0"/>
              <a:t>Allowing time to forget and then deliberately and systematically revisiting and recycling is crucial.</a:t>
            </a:r>
          </a:p>
          <a:p>
            <a:pPr marL="514350" indent="-514350">
              <a:buFont typeface="+mj-lt"/>
              <a:buAutoNum type="arabicParenR" startAt="4"/>
            </a:pPr>
            <a:endParaRPr lang="en-GB" dirty="0"/>
          </a:p>
          <a:p>
            <a:pPr marL="514350" indent="-514350">
              <a:buFont typeface="+mj-lt"/>
              <a:buAutoNum type="arabicParenR" startAt="4"/>
            </a:pPr>
            <a:endParaRPr lang="en-GB" dirty="0"/>
          </a:p>
        </p:txBody>
      </p:sp>
      <p:sp>
        <p:nvSpPr>
          <p:cNvPr id="4" name="TextBox 3"/>
          <p:cNvSpPr txBox="1"/>
          <p:nvPr/>
        </p:nvSpPr>
        <p:spPr>
          <a:xfrm>
            <a:off x="803867" y="2440672"/>
            <a:ext cx="10892413" cy="707886"/>
          </a:xfrm>
          <a:prstGeom prst="rect">
            <a:avLst/>
          </a:prstGeom>
          <a:noFill/>
        </p:spPr>
        <p:txBody>
          <a:bodyPr wrap="square" rtlCol="0">
            <a:spAutoFit/>
          </a:bodyPr>
          <a:lstStyle/>
          <a:p>
            <a:r>
              <a:rPr lang="en-GB" sz="2000" i="1" dirty="0">
                <a:solidFill>
                  <a:srgbClr val="FF6600"/>
                </a:solidFill>
                <a:latin typeface="Century Gothic" panose="020B0502020202020204" pitchFamily="34" charset="0"/>
              </a:rPr>
              <a:t>This requires more planning and monitoring than a space-limited textbook course can display on its pages.</a:t>
            </a:r>
          </a:p>
        </p:txBody>
      </p:sp>
      <p:sp>
        <p:nvSpPr>
          <p:cNvPr id="6" name="Rectangular Callout 5"/>
          <p:cNvSpPr/>
          <p:nvPr/>
        </p:nvSpPr>
        <p:spPr>
          <a:xfrm>
            <a:off x="422031" y="3665342"/>
            <a:ext cx="11274249" cy="1991880"/>
          </a:xfrm>
          <a:prstGeom prst="wedgeRectCallout">
            <a:avLst>
              <a:gd name="adj1" fmla="val 44436"/>
              <a:gd name="adj2" fmla="val 74421"/>
            </a:avLst>
          </a:prstGeom>
          <a:solidFill>
            <a:srgbClr val="E567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white"/>
                </a:solidFill>
                <a:latin typeface="Century Gothic" panose="020B0502020202020204" pitchFamily="34" charset="0"/>
              </a:rPr>
              <a:t>‘Recycling is necessary, and if it is neglected, many partially learned words will be forgotten, wasting all the effort already put into learning them ... Recycling has to be consciously built into vocabulary learning programs, and teachers must guard against presenting lexical items once and then forgetting about them, or else their students will likely do the same.’ </a:t>
            </a:r>
            <a:r>
              <a:rPr lang="en-GB" sz="1400" dirty="0">
                <a:solidFill>
                  <a:prstClr val="white"/>
                </a:solidFill>
                <a:latin typeface="Century Gothic" panose="020B0502020202020204" pitchFamily="34" charset="0"/>
              </a:rPr>
              <a:t>(Schmitt, 2008:343)</a:t>
            </a:r>
            <a:endParaRPr lang="en-GB" sz="16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054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58891" y="235310"/>
            <a:ext cx="4486534" cy="6040148"/>
          </a:xfrm>
          <a:prstGeom prst="rect">
            <a:avLst/>
          </a:prstGeom>
          <a:ln>
            <a:solidFill>
              <a:schemeClr val="tx1"/>
            </a:solid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a:stretch>
            <a:fillRect/>
          </a:stretch>
        </p:blipFill>
        <p:spPr>
          <a:xfrm>
            <a:off x="565007" y="2589069"/>
            <a:ext cx="5711104" cy="313462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6863"/>
            <a:ext cx="7058891" cy="867128"/>
          </a:xfrm>
          <a:prstGeom prst="rect">
            <a:avLst/>
          </a:prstGeom>
        </p:spPr>
      </p:pic>
      <p:sp>
        <p:nvSpPr>
          <p:cNvPr id="7" name="Title 3"/>
          <p:cNvSpPr>
            <a:spLocks noGrp="1"/>
          </p:cNvSpPr>
          <p:nvPr>
            <p:ph type="title"/>
          </p:nvPr>
        </p:nvSpPr>
        <p:spPr>
          <a:xfrm>
            <a:off x="0" y="0"/>
            <a:ext cx="10515600" cy="1325563"/>
          </a:xfrm>
        </p:spPr>
        <p:txBody>
          <a:bodyPr>
            <a:normAutofit/>
          </a:bodyPr>
          <a:lstStyle/>
          <a:p>
            <a:r>
              <a:rPr lang="en-GB" sz="2800" b="1" dirty="0" smtClean="0">
                <a:solidFill>
                  <a:schemeClr val="bg1"/>
                </a:solidFill>
              </a:rPr>
              <a:t>Quizlet / Audio learning homework</a:t>
            </a:r>
            <a:endParaRPr lang="en-GB" sz="2800" b="1" dirty="0">
              <a:solidFill>
                <a:schemeClr val="bg1"/>
              </a:solidFill>
            </a:endParaRPr>
          </a:p>
        </p:txBody>
      </p:sp>
    </p:spTree>
    <p:extLst>
      <p:ext uri="{BB962C8B-B14F-4D97-AF65-F5344CB8AC3E}">
        <p14:creationId xmlns:p14="http://schemas.microsoft.com/office/powerpoint/2010/main" val="267952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CA6F-F85D-8D47-8FB5-CB2A72FFD6ED}"/>
              </a:ext>
            </a:extLst>
          </p:cNvPr>
          <p:cNvSpPr>
            <a:spLocks noGrp="1"/>
          </p:cNvSpPr>
          <p:nvPr>
            <p:ph type="title"/>
          </p:nvPr>
        </p:nvSpPr>
        <p:spPr>
          <a:xfrm>
            <a:off x="-1878655" y="1278893"/>
            <a:ext cx="10515600" cy="1325563"/>
          </a:xfrm>
        </p:spPr>
        <p:txBody>
          <a:bodyPr/>
          <a:lstStyle/>
          <a:p>
            <a:pPr algn="ctr"/>
            <a:r>
              <a:rPr lang="en-US" dirty="0"/>
              <a:t>The Nine Lead Schools</a:t>
            </a:r>
          </a:p>
        </p:txBody>
      </p:sp>
      <p:sp>
        <p:nvSpPr>
          <p:cNvPr id="3" name="Content Placeholder 2">
            <a:extLst>
              <a:ext uri="{FF2B5EF4-FFF2-40B4-BE49-F238E27FC236}">
                <a16:creationId xmlns:a16="http://schemas.microsoft.com/office/drawing/2014/main" id="{8022F12B-A307-7848-9126-99648C35170D}"/>
              </a:ext>
            </a:extLst>
          </p:cNvPr>
          <p:cNvSpPr>
            <a:spLocks noGrp="1"/>
          </p:cNvSpPr>
          <p:nvPr>
            <p:ph idx="1"/>
          </p:nvPr>
        </p:nvSpPr>
        <p:spPr>
          <a:xfrm>
            <a:off x="264184" y="2242881"/>
            <a:ext cx="8167121" cy="4070407"/>
          </a:xfrm>
        </p:spPr>
        <p:txBody>
          <a:bodyPr>
            <a:normAutofit/>
          </a:bodyPr>
          <a:lstStyle/>
          <a:p>
            <a:r>
              <a:rPr lang="en-GB" sz="2400" u="sng" dirty="0">
                <a:hlinkClick r:id="rId3"/>
              </a:rPr>
              <a:t>Dartford Grammar School, Dartford</a:t>
            </a:r>
            <a:endParaRPr lang="en-GB" sz="2400" dirty="0"/>
          </a:p>
          <a:p>
            <a:r>
              <a:rPr lang="en-GB" sz="2400" u="sng" dirty="0">
                <a:hlinkClick r:id="rId4"/>
              </a:rPr>
              <a:t>Dixons Kings Academy, Bradford</a:t>
            </a:r>
            <a:endParaRPr lang="en-GB" sz="2400" dirty="0"/>
          </a:p>
          <a:p>
            <a:r>
              <a:rPr lang="en-GB" sz="2400" u="sng" dirty="0">
                <a:hlinkClick r:id="rId5"/>
              </a:rPr>
              <a:t>Presdales School, Ware, Hertfordshire</a:t>
            </a:r>
            <a:endParaRPr lang="en-GB" sz="2400" dirty="0"/>
          </a:p>
          <a:p>
            <a:r>
              <a:rPr lang="en-GB" sz="2400" u="sng" dirty="0">
                <a:hlinkClick r:id="rId6"/>
              </a:rPr>
              <a:t>Sir William Borlase’s Grammar School, Marlow</a:t>
            </a:r>
            <a:endParaRPr lang="en-GB" sz="2400" dirty="0"/>
          </a:p>
          <a:p>
            <a:r>
              <a:rPr lang="en-GB" sz="2400" u="sng" dirty="0">
                <a:hlinkClick r:id="rId7"/>
              </a:rPr>
              <a:t>St James’ School, Exeter</a:t>
            </a:r>
            <a:endParaRPr lang="en-GB" sz="2400" dirty="0"/>
          </a:p>
          <a:p>
            <a:r>
              <a:rPr lang="en-GB" sz="2400" u="sng" dirty="0">
                <a:hlinkClick r:id="rId8"/>
              </a:rPr>
              <a:t>The Broxbourne School, Broxbourne, Hertfordshire</a:t>
            </a:r>
            <a:endParaRPr lang="en-GB" sz="2400" dirty="0"/>
          </a:p>
          <a:p>
            <a:r>
              <a:rPr lang="en-GB" sz="2400" u="sng" dirty="0">
                <a:hlinkClick r:id="rId9"/>
              </a:rPr>
              <a:t>Archbishop Temple School, Preston</a:t>
            </a:r>
            <a:endParaRPr lang="en-GB" sz="2400" dirty="0"/>
          </a:p>
          <a:p>
            <a:r>
              <a:rPr lang="en-GB" sz="2400" u="sng" dirty="0">
                <a:hlinkClick r:id="rId10"/>
              </a:rPr>
              <a:t>Blatchington Mill School and Sixth Form, Hove</a:t>
            </a:r>
            <a:endParaRPr lang="en-GB" sz="2400" dirty="0"/>
          </a:p>
          <a:p>
            <a:r>
              <a:rPr lang="en-GB" sz="2400" u="sng" dirty="0">
                <a:hlinkClick r:id="rId11"/>
              </a:rPr>
              <a:t>Cardinal Hume Catholic School, Gateshead</a:t>
            </a:r>
            <a:endParaRPr lang="en-GB" sz="2400" dirty="0"/>
          </a:p>
          <a:p>
            <a:endParaRPr lang="en-US" sz="2400" dirty="0"/>
          </a:p>
        </p:txBody>
      </p:sp>
      <p:sp>
        <p:nvSpPr>
          <p:cNvPr id="4" name="TextBox 3">
            <a:extLst>
              <a:ext uri="{FF2B5EF4-FFF2-40B4-BE49-F238E27FC236}">
                <a16:creationId xmlns:a16="http://schemas.microsoft.com/office/drawing/2014/main" id="{C929AA53-C13D-6449-98C3-26D07C8E3CAB}"/>
              </a:ext>
            </a:extLst>
          </p:cNvPr>
          <p:cNvSpPr txBox="1"/>
          <p:nvPr/>
        </p:nvSpPr>
        <p:spPr>
          <a:xfrm>
            <a:off x="387540" y="130907"/>
            <a:ext cx="7920408" cy="1354217"/>
          </a:xfrm>
          <a:prstGeom prst="rect">
            <a:avLst/>
          </a:prstGeom>
          <a:noFill/>
        </p:spPr>
        <p:txBody>
          <a:bodyPr wrap="square" rtlCol="0">
            <a:spAutoFit/>
          </a:bodyPr>
          <a:lstStyle/>
          <a:p>
            <a:r>
              <a:rPr lang="en-GB" sz="5400" b="1" dirty="0">
                <a:solidFill>
                  <a:srgbClr val="E87D1E"/>
                </a:solidFill>
              </a:rPr>
              <a:t>Working with 9 Hubs:</a:t>
            </a:r>
          </a:p>
          <a:p>
            <a:r>
              <a:rPr lang="en-GB" sz="2800" b="1" dirty="0">
                <a:solidFill>
                  <a:srgbClr val="E87D1E"/>
                </a:solidFill>
              </a:rPr>
              <a:t>9 Lead Schools each with 4 hub schools</a:t>
            </a:r>
          </a:p>
        </p:txBody>
      </p:sp>
      <p:pic>
        <p:nvPicPr>
          <p:cNvPr id="5" name="Picture 4" descr="Lead schools map">
            <a:extLst>
              <a:ext uri="{FF2B5EF4-FFF2-40B4-BE49-F238E27FC236}">
                <a16:creationId xmlns:a16="http://schemas.microsoft.com/office/drawing/2014/main" id="{95DD4187-F8E2-9848-B4BD-F38AD56FF66D}"/>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380480" y="808016"/>
            <a:ext cx="5811520" cy="5505272"/>
          </a:xfrm>
          <a:prstGeom prst="rect">
            <a:avLst/>
          </a:prstGeom>
          <a:noFill/>
          <a:ln>
            <a:noFill/>
          </a:ln>
        </p:spPr>
      </p:pic>
    </p:spTree>
    <p:extLst>
      <p:ext uri="{BB962C8B-B14F-4D97-AF65-F5344CB8AC3E}">
        <p14:creationId xmlns:p14="http://schemas.microsoft.com/office/powerpoint/2010/main" val="4035763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smtClean="0"/>
              <a:t>What does it mean to know a word?</a:t>
            </a:r>
            <a:endParaRPr lang="en-GB" b="1" dirty="0"/>
          </a:p>
        </p:txBody>
      </p:sp>
    </p:spTree>
    <p:extLst>
      <p:ext uri="{BB962C8B-B14F-4D97-AF65-F5344CB8AC3E}">
        <p14:creationId xmlns:p14="http://schemas.microsoft.com/office/powerpoint/2010/main" val="2423270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61859" y="347610"/>
            <a:ext cx="10515600" cy="1325563"/>
          </a:xfrm>
        </p:spPr>
        <p:txBody>
          <a:bodyPr/>
          <a:lstStyle/>
          <a:p>
            <a:pPr lvl="0">
              <a:lnSpc>
                <a:spcPct val="100000"/>
              </a:lnSpc>
              <a:spcBef>
                <a:spcPts val="0"/>
              </a:spcBef>
            </a:pPr>
            <a:r>
              <a:rPr lang="en-GB" sz="3200" b="1" dirty="0">
                <a:solidFill>
                  <a:srgbClr val="1F4E79"/>
                </a:solidFill>
                <a:ea typeface="+mn-ea"/>
                <a:cs typeface="+mn-cs"/>
              </a:rPr>
              <a:t>Vocabulary checklist</a:t>
            </a:r>
            <a:br>
              <a:rPr lang="en-GB" sz="3200" b="1" dirty="0">
                <a:solidFill>
                  <a:srgbClr val="1F4E79"/>
                </a:solidFill>
                <a:ea typeface="+mn-ea"/>
                <a:cs typeface="+mn-cs"/>
              </a:rPr>
            </a:br>
            <a:endParaRPr lang="en-GB" dirty="0"/>
          </a:p>
        </p:txBody>
      </p:sp>
      <p:sp>
        <p:nvSpPr>
          <p:cNvPr id="18" name="Rectangle 17">
            <a:extLst>
              <a:ext uri="{FF2B5EF4-FFF2-40B4-BE49-F238E27FC236}">
                <a16:creationId xmlns:a16="http://schemas.microsoft.com/office/drawing/2014/main" id="{890C7C92-EADB-3948-A8E7-7A89A3B11411}"/>
              </a:ext>
            </a:extLst>
          </p:cNvPr>
          <p:cNvSpPr/>
          <p:nvPr/>
        </p:nvSpPr>
        <p:spPr>
          <a:xfrm>
            <a:off x="4961859" y="1010392"/>
            <a:ext cx="6585099" cy="3242041"/>
          </a:xfrm>
          <a:prstGeom prst="rect">
            <a:avLst/>
          </a:prstGeom>
        </p:spPr>
        <p:txBody>
          <a:bodyPr wrap="square">
            <a:spAutoFit/>
          </a:bodyPr>
          <a:lstStyle/>
          <a:p>
            <a:pPr>
              <a:lnSpc>
                <a:spcPct val="150000"/>
              </a:lnSpc>
            </a:pPr>
            <a:r>
              <a:rPr lang="en-GB" sz="2800" dirty="0">
                <a:solidFill>
                  <a:srgbClr val="1F4E79"/>
                </a:solidFill>
                <a:latin typeface="Century Gothic" panose="020B0502020202020204" pitchFamily="34" charset="0"/>
              </a:rPr>
              <a:t>1. I have seen this word before.</a:t>
            </a:r>
          </a:p>
          <a:p>
            <a:pPr>
              <a:lnSpc>
                <a:spcPct val="150000"/>
              </a:lnSpc>
            </a:pPr>
            <a:r>
              <a:rPr lang="en-GB" sz="2800" dirty="0">
                <a:solidFill>
                  <a:srgbClr val="1F4E79"/>
                </a:solidFill>
                <a:latin typeface="Century Gothic" panose="020B0502020202020204" pitchFamily="34" charset="0"/>
              </a:rPr>
              <a:t>2. I know what the word means.</a:t>
            </a:r>
          </a:p>
          <a:p>
            <a:pPr>
              <a:lnSpc>
                <a:spcPct val="150000"/>
              </a:lnSpc>
            </a:pPr>
            <a:r>
              <a:rPr lang="en-GB" sz="2800" dirty="0">
                <a:solidFill>
                  <a:srgbClr val="1F4E79"/>
                </a:solidFill>
                <a:latin typeface="Century Gothic" panose="020B0502020202020204" pitchFamily="34" charset="0"/>
              </a:rPr>
              <a:t>3. I can read the word aloud.</a:t>
            </a:r>
          </a:p>
          <a:p>
            <a:pPr>
              <a:lnSpc>
                <a:spcPct val="150000"/>
              </a:lnSpc>
            </a:pPr>
            <a:r>
              <a:rPr lang="en-GB" sz="2800" dirty="0">
                <a:solidFill>
                  <a:srgbClr val="1F4E79"/>
                </a:solidFill>
                <a:latin typeface="Century Gothic" panose="020B0502020202020204" pitchFamily="34" charset="0"/>
              </a:rPr>
              <a:t>4. I can spell the word correctly.</a:t>
            </a:r>
          </a:p>
          <a:p>
            <a:pPr>
              <a:lnSpc>
                <a:spcPct val="150000"/>
              </a:lnSpc>
            </a:pPr>
            <a:r>
              <a:rPr lang="en-GB" sz="2800" dirty="0">
                <a:solidFill>
                  <a:srgbClr val="1F4E79"/>
                </a:solidFill>
                <a:latin typeface="Century Gothic" panose="020B0502020202020204" pitchFamily="34" charset="0"/>
              </a:rPr>
              <a:t>5. I can use the word in a sentence.</a:t>
            </a:r>
          </a:p>
        </p:txBody>
      </p:sp>
      <p:pic>
        <p:nvPicPr>
          <p:cNvPr id="17" name="Picture 16">
            <a:extLst>
              <a:ext uri="{FF2B5EF4-FFF2-40B4-BE49-F238E27FC236}">
                <a16:creationId xmlns:a16="http://schemas.microsoft.com/office/drawing/2014/main" id="{BC7A434B-09FE-584B-8B7B-BE1D27CD4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8" y="92821"/>
            <a:ext cx="4349732" cy="6177350"/>
          </a:xfrm>
          <a:prstGeom prst="rect">
            <a:avLst/>
          </a:prstGeom>
          <a:ln w="34925">
            <a:solidFill>
              <a:schemeClr val="accent2"/>
            </a:solidFill>
          </a:ln>
        </p:spPr>
      </p:pic>
      <p:pic>
        <p:nvPicPr>
          <p:cNvPr id="5" name="Picture 4">
            <a:extLst>
              <a:ext uri="{FF2B5EF4-FFF2-40B4-BE49-F238E27FC236}">
                <a16:creationId xmlns:a16="http://schemas.microsoft.com/office/drawing/2014/main" id="{30E75E5A-1818-4045-A74F-B81BC96F6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491" y="92821"/>
            <a:ext cx="1142934" cy="1180397"/>
          </a:xfrm>
          <a:prstGeom prst="rect">
            <a:avLst/>
          </a:prstGeom>
        </p:spPr>
      </p:pic>
      <p:sp>
        <p:nvSpPr>
          <p:cNvPr id="2" name="Rounded Rectangular Callout 1"/>
          <p:cNvSpPr/>
          <p:nvPr/>
        </p:nvSpPr>
        <p:spPr>
          <a:xfrm>
            <a:off x="4976625" y="4252433"/>
            <a:ext cx="6585099" cy="1669774"/>
          </a:xfrm>
          <a:prstGeom prst="wedgeRoundRectCallout">
            <a:avLst/>
          </a:prstGeom>
          <a:solidFill>
            <a:srgbClr val="FBF0D5"/>
          </a:solidFill>
          <a:ln w="5715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1F4E79"/>
                </a:solidFill>
                <a:latin typeface="Century Gothic" panose="020B0502020202020204" pitchFamily="34" charset="0"/>
              </a:rPr>
              <a:t>6. For nouns, I know the gender and the correct word for ‘the’</a:t>
            </a:r>
          </a:p>
        </p:txBody>
      </p:sp>
    </p:spTree>
    <p:extLst>
      <p:ext uri="{BB962C8B-B14F-4D97-AF65-F5344CB8AC3E}">
        <p14:creationId xmlns:p14="http://schemas.microsoft.com/office/powerpoint/2010/main" val="116891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2"/>
          <p:cNvSpPr>
            <a:spLocks noGrp="1"/>
          </p:cNvSpPr>
          <p:nvPr>
            <p:ph type="title"/>
          </p:nvPr>
        </p:nvSpPr>
        <p:spPr>
          <a:xfrm>
            <a:off x="49110" y="13253"/>
            <a:ext cx="10515600" cy="1325563"/>
          </a:xfrm>
        </p:spPr>
        <p:txBody>
          <a:bodyPr>
            <a:normAutofit fontScale="90000"/>
          </a:bodyPr>
          <a:lstStyle/>
          <a:p>
            <a:pPr lvl="0">
              <a:lnSpc>
                <a:spcPct val="100000"/>
              </a:lnSpc>
              <a:spcBef>
                <a:spcPts val="0"/>
              </a:spcBef>
            </a:pPr>
            <a:r>
              <a:rPr lang="en-GB" b="1" dirty="0">
                <a:solidFill>
                  <a:prstClr val="white"/>
                </a:solidFill>
                <a:ea typeface="+mn-ea"/>
                <a:cs typeface="+mn-cs"/>
              </a:rPr>
              <a:t>What’s in a word?</a:t>
            </a:r>
            <a:r>
              <a:rPr lang="en-GB" sz="4000" i="1" dirty="0">
                <a:solidFill>
                  <a:prstClr val="white"/>
                </a:solidFill>
                <a:ea typeface="+mn-ea"/>
                <a:cs typeface="+mn-cs"/>
              </a:rPr>
              <a:t/>
            </a:r>
            <a:br>
              <a:rPr lang="en-GB" sz="4000" i="1" dirty="0">
                <a:solidFill>
                  <a:prstClr val="white"/>
                </a:solidFill>
                <a:ea typeface="+mn-ea"/>
                <a:cs typeface="+mn-cs"/>
              </a:rPr>
            </a:br>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2" name="TextBox 1"/>
          <p:cNvSpPr txBox="1"/>
          <p:nvPr/>
        </p:nvSpPr>
        <p:spPr>
          <a:xfrm>
            <a:off x="0" y="6458444"/>
            <a:ext cx="3714687" cy="400110"/>
          </a:xfrm>
          <a:prstGeom prst="rect">
            <a:avLst/>
          </a:prstGeom>
          <a:noFill/>
        </p:spPr>
        <p:txBody>
          <a:bodyPr wrap="square" rtlCol="0">
            <a:spAutoFit/>
          </a:bodyPr>
          <a:lstStyle/>
          <a:p>
            <a:r>
              <a:rPr lang="en-GB" sz="2000" dirty="0" smtClean="0">
                <a:solidFill>
                  <a:prstClr val="white"/>
                </a:solidFill>
                <a:latin typeface="Century Gothic" panose="020B0502020202020204" pitchFamily="34" charset="0"/>
              </a:rPr>
              <a:t>Rachel Hawkes</a:t>
            </a:r>
            <a:endParaRPr lang="en-GB" sz="2000" dirty="0">
              <a:solidFill>
                <a:prstClr val="white"/>
              </a:solidFill>
              <a:latin typeface="Century Gothic" panose="020B0502020202020204" pitchFamily="34" charset="0"/>
            </a:endParaRPr>
          </a:p>
        </p:txBody>
      </p:sp>
      <p:sp>
        <p:nvSpPr>
          <p:cNvPr id="11" name="Rectangle 10"/>
          <p:cNvSpPr/>
          <p:nvPr/>
        </p:nvSpPr>
        <p:spPr>
          <a:xfrm>
            <a:off x="6039555" y="5226782"/>
            <a:ext cx="6096000" cy="923330"/>
          </a:xfrm>
          <a:prstGeom prst="rect">
            <a:avLst/>
          </a:prstGeom>
        </p:spPr>
        <p:txBody>
          <a:bodyPr>
            <a:spAutoFit/>
          </a:bodyPr>
          <a:lstStyle/>
          <a:p>
            <a:pPr marL="109728" algn="ctr"/>
            <a:r>
              <a:rPr lang="en-GB" i="1" dirty="0">
                <a:solidFill>
                  <a:srgbClr val="4472C4">
                    <a:lumMod val="50000"/>
                  </a:srgbClr>
                </a:solidFill>
                <a:latin typeface="Century Gothic" panose="020B0502020202020204" pitchFamily="34" charset="0"/>
              </a:rPr>
              <a:t>Without grammar very little can be conveyed, </a:t>
            </a:r>
          </a:p>
          <a:p>
            <a:pPr marL="109728" algn="ctr"/>
            <a:r>
              <a:rPr lang="en-GB" i="1" dirty="0">
                <a:solidFill>
                  <a:srgbClr val="4472C4">
                    <a:lumMod val="50000"/>
                  </a:srgbClr>
                </a:solidFill>
                <a:latin typeface="Century Gothic" panose="020B0502020202020204" pitchFamily="34" charset="0"/>
              </a:rPr>
              <a:t>without vocabulary nothing can be conveyed.</a:t>
            </a:r>
          </a:p>
          <a:p>
            <a:pPr marL="109728" algn="r"/>
            <a:r>
              <a:rPr lang="en-GB" dirty="0">
                <a:solidFill>
                  <a:srgbClr val="4472C4">
                    <a:lumMod val="50000"/>
                  </a:srgbClr>
                </a:solidFill>
                <a:latin typeface="Century Gothic" panose="020B0502020202020204" pitchFamily="34" charset="0"/>
              </a:rPr>
              <a:t>David Wilkins </a:t>
            </a:r>
          </a:p>
        </p:txBody>
      </p:sp>
      <p:sp>
        <p:nvSpPr>
          <p:cNvPr id="12" name="Rectangle 11"/>
          <p:cNvSpPr/>
          <p:nvPr/>
        </p:nvSpPr>
        <p:spPr>
          <a:xfrm>
            <a:off x="67264" y="913673"/>
            <a:ext cx="11984447" cy="2677656"/>
          </a:xfrm>
          <a:prstGeom prst="rect">
            <a:avLst/>
          </a:prstGeom>
          <a:solidFill>
            <a:schemeClr val="bg1"/>
          </a:solidFill>
          <a:ln w="28575">
            <a:solidFill>
              <a:schemeClr val="accent1">
                <a:lumMod val="50000"/>
              </a:schemeClr>
            </a:solidFill>
          </a:ln>
          <a:effectLst>
            <a:outerShdw blurRad="50800" dist="38100" dir="5400000" algn="t" rotWithShape="0">
              <a:prstClr val="black">
                <a:alpha val="40000"/>
              </a:prstClr>
            </a:outerShdw>
          </a:effectLst>
        </p:spPr>
        <p:txBody>
          <a:bodyPr wrap="square">
            <a:spAutoFit/>
          </a:bodyPr>
          <a:lstStyle/>
          <a:p>
            <a:r>
              <a:rPr lang="en-GB" sz="1400" i="1" dirty="0">
                <a:solidFill>
                  <a:srgbClr val="002060"/>
                </a:solidFill>
                <a:latin typeface="Century Gothic" panose="020B0502020202020204" pitchFamily="34" charset="0"/>
              </a:rPr>
              <a:t>Davies, M, &amp; Davies, K.H. (2018). A Frequency Dictionary of Spanish: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err="1">
                <a:solidFill>
                  <a:srgbClr val="002060"/>
                </a:solidFill>
                <a:latin typeface="Century Gothic" panose="020B0502020202020204" pitchFamily="34" charset="0"/>
              </a:rPr>
              <a:t>Häcker</a:t>
            </a:r>
            <a:r>
              <a:rPr lang="en-GB" sz="1400" dirty="0">
                <a:solidFill>
                  <a:srgbClr val="002060"/>
                </a:solidFill>
                <a:latin typeface="Century Gothic" panose="020B0502020202020204" pitchFamily="34" charset="0"/>
              </a:rPr>
              <a:t>, M. (2008). Eleven pets and 20 ways to express one's opinion: the vocabulary learners of German acquire at English secondary schools, </a:t>
            </a:r>
            <a:r>
              <a:rPr lang="en-GB" sz="1400" i="1" dirty="0">
                <a:solidFill>
                  <a:srgbClr val="002060"/>
                </a:solidFill>
                <a:latin typeface="Century Gothic" panose="020B0502020202020204" pitchFamily="34" charset="0"/>
              </a:rPr>
              <a:t>The Language Learning Journal, 36:2, 215-226.</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Jones, R.L. &amp; </a:t>
            </a:r>
            <a:r>
              <a:rPr lang="en-GB" sz="1400" dirty="0" err="1">
                <a:solidFill>
                  <a:srgbClr val="002060"/>
                </a:solidFill>
                <a:latin typeface="Century Gothic" panose="020B0502020202020204" pitchFamily="34" charset="0"/>
              </a:rPr>
              <a:t>Tschirner</a:t>
            </a:r>
            <a:r>
              <a:rPr lang="en-GB" sz="1400" dirty="0">
                <a:solidFill>
                  <a:srgbClr val="002060"/>
                </a:solidFill>
                <a:latin typeface="Century Gothic" panose="020B0502020202020204" pitchFamily="34" charset="0"/>
              </a:rPr>
              <a:t>, E. (2006). </a:t>
            </a:r>
            <a:r>
              <a:rPr lang="en-GB" sz="1400" i="1" dirty="0">
                <a:solidFill>
                  <a:srgbClr val="002060"/>
                </a:solidFill>
                <a:latin typeface="Century Gothic" panose="020B0502020202020204" pitchFamily="34" charset="0"/>
              </a:rPr>
              <a:t>A frequency dictionary of German: core vocabulary for learners.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Lonsdale, D. &amp; Le Bras, Y. (2009) </a:t>
            </a:r>
            <a:r>
              <a:rPr lang="en-GB" sz="1400" i="1" dirty="0">
                <a:solidFill>
                  <a:srgbClr val="002060"/>
                </a:solidFill>
                <a:latin typeface="Century Gothic" panose="020B0502020202020204" pitchFamily="34" charset="0"/>
              </a:rPr>
              <a:t>A Frequency dictionary for French.  </a:t>
            </a:r>
            <a:r>
              <a:rPr lang="en-GB" sz="1400" dirty="0">
                <a:solidFill>
                  <a:srgbClr val="002060"/>
                </a:solidFill>
                <a:latin typeface="Century Gothic" panose="020B0502020202020204" pitchFamily="34" charset="0"/>
              </a:rPr>
              <a:t>Routledge.</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(2006). Language </a:t>
            </a:r>
            <a:r>
              <a:rPr lang="en-GB" sz="1400" dirty="0" err="1">
                <a:solidFill>
                  <a:srgbClr val="002060"/>
                </a:solidFill>
                <a:latin typeface="Century Gothic" panose="020B0502020202020204" pitchFamily="34" charset="0"/>
              </a:rPr>
              <a:t>Lite</a:t>
            </a:r>
            <a:r>
              <a:rPr lang="en-GB" sz="1400" dirty="0">
                <a:solidFill>
                  <a:srgbClr val="002060"/>
                </a:solidFill>
                <a:latin typeface="Century Gothic" panose="020B0502020202020204" pitchFamily="34" charset="0"/>
              </a:rPr>
              <a:t>? Learning French Vocabulary in School. </a:t>
            </a:r>
            <a:r>
              <a:rPr lang="en-GB" sz="1400" i="1" dirty="0">
                <a:solidFill>
                  <a:srgbClr val="002060"/>
                </a:solidFill>
                <a:latin typeface="Century Gothic" panose="020B0502020202020204" pitchFamily="34" charset="0"/>
              </a:rPr>
              <a:t>Journal of French Language Studies, 16,187-205. </a:t>
            </a:r>
            <a:br>
              <a:rPr lang="en-GB" sz="1400" i="1"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rPr>
              <a:t>Milton, J. (2009). </a:t>
            </a:r>
            <a:r>
              <a:rPr lang="en-GB" sz="1400" i="1" dirty="0">
                <a:solidFill>
                  <a:srgbClr val="002060"/>
                </a:solidFill>
                <a:latin typeface="Century Gothic" panose="020B0502020202020204" pitchFamily="34" charset="0"/>
              </a:rPr>
              <a:t>Measuring second language vocabulary acquisition. </a:t>
            </a:r>
            <a:r>
              <a:rPr lang="en-GB" sz="1400" dirty="0">
                <a:solidFill>
                  <a:srgbClr val="002060"/>
                </a:solidFill>
                <a:latin typeface="Century Gothic" panose="020B0502020202020204" pitchFamily="34" charset="0"/>
              </a:rPr>
              <a:t>Multilingual Matters</a:t>
            </a:r>
            <a:br>
              <a:rPr lang="en-GB" sz="1400" dirty="0">
                <a:solidFill>
                  <a:srgbClr val="002060"/>
                </a:solidFill>
                <a:latin typeface="Century Gothic" panose="020B0502020202020204" pitchFamily="34" charset="0"/>
              </a:rPr>
            </a:br>
            <a:r>
              <a:rPr lang="en-GB" sz="1400" dirty="0">
                <a:solidFill>
                  <a:srgbClr val="002060"/>
                </a:solidFill>
                <a:latin typeface="Century Gothic" panose="020B0502020202020204" pitchFamily="34" charset="0"/>
                <a:cs typeface="Times New Roman" panose="02020603050405020304" pitchFamily="18" charset="0"/>
              </a:rPr>
              <a:t>Milton, J. (2013). Measuring the contribution of vocabulary knowledge to proficiency in the four skills. </a:t>
            </a:r>
            <a:r>
              <a:rPr lang="en-GB" sz="1400" i="1" dirty="0" err="1">
                <a:solidFill>
                  <a:srgbClr val="002060"/>
                </a:solidFill>
                <a:latin typeface="Century Gothic" panose="020B0502020202020204" pitchFamily="34" charset="0"/>
                <a:cs typeface="Times New Roman" panose="02020603050405020304" pitchFamily="18" charset="0"/>
              </a:rPr>
              <a:t>Eurosla</a:t>
            </a:r>
            <a:r>
              <a:rPr lang="en-GB" sz="1400" i="1" dirty="0">
                <a:solidFill>
                  <a:srgbClr val="002060"/>
                </a:solidFill>
                <a:latin typeface="Century Gothic" panose="020B0502020202020204" pitchFamily="34" charset="0"/>
                <a:cs typeface="Times New Roman" panose="02020603050405020304" pitchFamily="18" charset="0"/>
              </a:rPr>
              <a:t> Monographs Series 2, 57-78.</a:t>
            </a:r>
            <a:r>
              <a:rPr lang="en-GB" sz="1400" dirty="0">
                <a:solidFill>
                  <a:srgbClr val="002060"/>
                </a:solidFill>
                <a:latin typeface="Century Gothic" panose="020B0502020202020204" pitchFamily="34" charset="0"/>
                <a:cs typeface="Times New Roman" panose="02020603050405020304" pitchFamily="18" charset="0"/>
              </a:rPr>
              <a:t>   </a:t>
            </a:r>
            <a:br>
              <a:rPr lang="en-GB" sz="1400" dirty="0">
                <a:solidFill>
                  <a:srgbClr val="002060"/>
                </a:solidFill>
                <a:latin typeface="Century Gothic" panose="020B0502020202020204" pitchFamily="34" charset="0"/>
                <a:cs typeface="Times New Roman" panose="02020603050405020304" pitchFamily="18" charset="0"/>
              </a:rPr>
            </a:br>
            <a:r>
              <a:rPr lang="en-GB" sz="1400" u="sng" dirty="0">
                <a:solidFill>
                  <a:srgbClr val="002060"/>
                </a:solidFill>
                <a:latin typeface="Century Gothic" panose="020B0502020202020204" pitchFamily="34" charset="0"/>
                <a:cs typeface="Times New Roman" panose="02020603050405020304" pitchFamily="18" charset="0"/>
                <a:hlinkClick r:id="rId4"/>
              </a:rPr>
              <a:t>http://www.eurosla.org/monographs/EM02/Milton.pdf</a:t>
            </a:r>
            <a:endParaRPr lang="en-GB" sz="1400" dirty="0">
              <a:solidFill>
                <a:srgbClr val="002060"/>
              </a:solidFill>
              <a:latin typeface="Century Gothic" panose="020B0502020202020204" pitchFamily="34" charset="0"/>
            </a:endParaRPr>
          </a:p>
          <a:p>
            <a:r>
              <a:rPr lang="en-GB" sz="1400" dirty="0">
                <a:solidFill>
                  <a:srgbClr val="002060"/>
                </a:solidFill>
                <a:latin typeface="Century Gothic" panose="020B0502020202020204" pitchFamily="34" charset="0"/>
                <a:cs typeface="Times New Roman" panose="02020603050405020304" pitchFamily="18" charset="0"/>
              </a:rPr>
              <a:t>Schmitt, N. (2008).  Review Article. Instructed second language vocabulary learning.  </a:t>
            </a:r>
            <a:r>
              <a:rPr lang="en-GB" sz="1400" i="1" dirty="0">
                <a:solidFill>
                  <a:srgbClr val="002060"/>
                </a:solidFill>
                <a:latin typeface="Century Gothic" panose="020B0502020202020204" pitchFamily="34" charset="0"/>
                <a:cs typeface="Times New Roman" panose="02020603050405020304" pitchFamily="18" charset="0"/>
              </a:rPr>
              <a:t>Language Teaching Research, 12(3), 329–363. </a:t>
            </a:r>
            <a:r>
              <a:rPr lang="en-GB" sz="1400" dirty="0">
                <a:solidFill>
                  <a:srgbClr val="002060"/>
                </a:solidFill>
                <a:latin typeface="Century Gothic" panose="020B0502020202020204" pitchFamily="34" charset="0"/>
                <a:cs typeface="Times New Roman" panose="02020603050405020304" pitchFamily="18" charset="0"/>
                <a:hlinkClick r:id="rId5"/>
              </a:rPr>
              <a:t>https://doi.org/10.1177/1362168808089921</a:t>
            </a:r>
            <a:r>
              <a:rPr lang="en-GB" sz="1400" dirty="0">
                <a:solidFill>
                  <a:srgbClr val="002060"/>
                </a:solidFill>
                <a:latin typeface="Century Gothic" panose="020B0502020202020204" pitchFamily="34" charset="0"/>
                <a:cs typeface="Times New Roman" panose="02020603050405020304" pitchFamily="18" charset="0"/>
              </a:rPr>
              <a:t/>
            </a:r>
            <a:br>
              <a:rPr lang="en-GB" sz="1400" dirty="0">
                <a:solidFill>
                  <a:srgbClr val="002060"/>
                </a:solidFill>
                <a:latin typeface="Century Gothic" panose="020B0502020202020204" pitchFamily="34" charset="0"/>
                <a:cs typeface="Times New Roman" panose="02020603050405020304" pitchFamily="18" charset="0"/>
              </a:rPr>
            </a:br>
            <a:r>
              <a:rPr lang="en-GB" sz="1400" dirty="0">
                <a:solidFill>
                  <a:srgbClr val="002060"/>
                </a:solidFill>
                <a:latin typeface="Century Gothic" panose="020B0502020202020204" pitchFamily="34" charset="0"/>
              </a:rPr>
              <a:t>Swan, M. (2008). Talking Sense about Learning Strategies, </a:t>
            </a:r>
            <a:r>
              <a:rPr lang="en-GB" sz="1400" i="1" dirty="0">
                <a:solidFill>
                  <a:srgbClr val="002060"/>
                </a:solidFill>
                <a:latin typeface="Century Gothic" panose="020B0502020202020204" pitchFamily="34" charset="0"/>
              </a:rPr>
              <a:t>RELC, Vol 39(2), 262-273.</a:t>
            </a:r>
            <a:endParaRPr lang="en-GB" sz="1400" dirty="0">
              <a:solidFill>
                <a:srgbClr val="002060"/>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705278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smtClean="0"/>
              <a:t>What do we know about vocabulary learning?</a:t>
            </a:r>
            <a:endParaRPr lang="en-GB" b="1" dirty="0"/>
          </a:p>
        </p:txBody>
      </p:sp>
    </p:spTree>
    <p:extLst>
      <p:ext uri="{BB962C8B-B14F-4D97-AF65-F5344CB8AC3E}">
        <p14:creationId xmlns:p14="http://schemas.microsoft.com/office/powerpoint/2010/main" val="410831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956471" cy="867128"/>
          </a:xfrm>
          <a:prstGeom prst="rect">
            <a:avLst/>
          </a:prstGeom>
        </p:spPr>
      </p:pic>
      <p:sp>
        <p:nvSpPr>
          <p:cNvPr id="4" name="Title 3"/>
          <p:cNvSpPr>
            <a:spLocks noGrp="1"/>
          </p:cNvSpPr>
          <p:nvPr>
            <p:ph type="title"/>
          </p:nvPr>
        </p:nvSpPr>
        <p:spPr>
          <a:xfrm>
            <a:off x="-1" y="0"/>
            <a:ext cx="11119757" cy="1325563"/>
          </a:xfrm>
        </p:spPr>
        <p:txBody>
          <a:bodyPr>
            <a:normAutofit/>
          </a:bodyPr>
          <a:lstStyle/>
          <a:p>
            <a:r>
              <a:rPr lang="en-GB" sz="3200" b="1" dirty="0" smtClean="0">
                <a:solidFill>
                  <a:schemeClr val="bg1"/>
                </a:solidFill>
              </a:rPr>
              <a:t>Some research- and practice-informed answers</a:t>
            </a:r>
            <a:endParaRPr lang="en-GB" sz="3200" b="1" dirty="0">
              <a:solidFill>
                <a:schemeClr val="bg1"/>
              </a:solidFill>
            </a:endParaRPr>
          </a:p>
        </p:txBody>
      </p:sp>
      <p:sp>
        <p:nvSpPr>
          <p:cNvPr id="5" name="Content Placeholder 4"/>
          <p:cNvSpPr>
            <a:spLocks noGrp="1"/>
          </p:cNvSpPr>
          <p:nvPr>
            <p:ph idx="1"/>
          </p:nvPr>
        </p:nvSpPr>
        <p:spPr>
          <a:xfrm>
            <a:off x="838200" y="1633670"/>
            <a:ext cx="10515600" cy="4351338"/>
          </a:xfrm>
        </p:spPr>
        <p:txBody>
          <a:bodyPr>
            <a:normAutofit fontScale="92500" lnSpcReduction="10000"/>
          </a:bodyPr>
          <a:lstStyle/>
          <a:p>
            <a:pPr>
              <a:buFont typeface="Wingdings" panose="05000000000000000000" pitchFamily="2" charset="2"/>
              <a:buChar char="§"/>
            </a:pPr>
            <a:r>
              <a:rPr lang="en-GB" dirty="0"/>
              <a:t>Vocabulary learning is a strong indicator of performance, in </a:t>
            </a:r>
            <a:r>
              <a:rPr lang="en-GB" dirty="0" smtClean="0"/>
              <a:t>aural and written </a:t>
            </a:r>
            <a:r>
              <a:rPr lang="en-GB" dirty="0"/>
              <a:t>modalities.</a:t>
            </a:r>
          </a:p>
          <a:p>
            <a:pPr>
              <a:buFont typeface="Wingdings" panose="05000000000000000000" pitchFamily="2" charset="2"/>
              <a:buChar char="§"/>
            </a:pPr>
            <a:r>
              <a:rPr lang="en-GB" dirty="0"/>
              <a:t>Currently, learners appear to know (after five years’ secondary learning) far fewer words than is ideal.</a:t>
            </a:r>
          </a:p>
          <a:p>
            <a:pPr>
              <a:buFont typeface="Wingdings" panose="05000000000000000000" pitchFamily="2" charset="2"/>
              <a:buChar char="§"/>
            </a:pPr>
            <a:r>
              <a:rPr lang="en-GB" dirty="0"/>
              <a:t>Learners need to know as many words as possible(!), but 2000 would indicate a much stronger basis for GCSE proficiency.</a:t>
            </a:r>
          </a:p>
          <a:p>
            <a:pPr>
              <a:buFont typeface="Wingdings" panose="05000000000000000000" pitchFamily="2" charset="2"/>
              <a:buChar char="§"/>
            </a:pPr>
            <a:r>
              <a:rPr lang="en-GB" dirty="0"/>
              <a:t>Vocabulary selection should balance frequency, GCSE specification, range and personal interest.</a:t>
            </a:r>
          </a:p>
          <a:p>
            <a:pPr>
              <a:buFont typeface="Wingdings" panose="05000000000000000000" pitchFamily="2" charset="2"/>
              <a:buChar char="§"/>
            </a:pPr>
            <a:r>
              <a:rPr lang="en-GB" dirty="0"/>
              <a:t>Verbs can be under-represented in text books.</a:t>
            </a:r>
          </a:p>
          <a:p>
            <a:pPr>
              <a:buFont typeface="Wingdings" panose="05000000000000000000" pitchFamily="2" charset="2"/>
              <a:buChar char="§"/>
            </a:pPr>
            <a:r>
              <a:rPr lang="en-GB" dirty="0"/>
              <a:t>Topic-based vocabulary lists of one single word class are not optimal</a:t>
            </a:r>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Robert </a:t>
            </a:r>
            <a:r>
              <a:rPr lang="en-GB" sz="1200" dirty="0" err="1">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935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smtClean="0">
                <a:solidFill>
                  <a:schemeClr val="bg1"/>
                </a:solidFill>
              </a:rPr>
              <a:t>Some answers [cont’d]</a:t>
            </a:r>
            <a:endParaRPr lang="en-GB" sz="3600" b="1" dirty="0">
              <a:solidFill>
                <a:schemeClr val="bg1"/>
              </a:solidFill>
            </a:endParaRPr>
          </a:p>
        </p:txBody>
      </p:sp>
      <p:sp>
        <p:nvSpPr>
          <p:cNvPr id="5" name="Content Placeholder 4"/>
          <p:cNvSpPr>
            <a:spLocks noGrp="1"/>
          </p:cNvSpPr>
          <p:nvPr>
            <p:ph idx="1"/>
          </p:nvPr>
        </p:nvSpPr>
        <p:spPr>
          <a:xfrm>
            <a:off x="478972" y="1406349"/>
            <a:ext cx="10515600" cy="4992933"/>
          </a:xfrm>
        </p:spPr>
        <p:txBody>
          <a:bodyPr>
            <a:normAutofit fontScale="85000" lnSpcReduction="20000"/>
          </a:bodyPr>
          <a:lstStyle/>
          <a:p>
            <a:pPr>
              <a:buFont typeface="Wingdings" panose="05000000000000000000" pitchFamily="2" charset="2"/>
              <a:buChar char="§"/>
            </a:pPr>
            <a:r>
              <a:rPr lang="en-GB" dirty="0"/>
              <a:t>There is no single, best strategy for learning vocabulary</a:t>
            </a:r>
          </a:p>
          <a:p>
            <a:pPr>
              <a:buFont typeface="Wingdings" panose="05000000000000000000" pitchFamily="2" charset="2"/>
              <a:buChar char="§"/>
            </a:pPr>
            <a:r>
              <a:rPr lang="en-US" dirty="0"/>
              <a:t>Errorless teaching techniques (when pupils are unambiguously told the meaning of a new word) are effective…</a:t>
            </a:r>
          </a:p>
          <a:p>
            <a:pPr>
              <a:buFont typeface="Wingdings" panose="05000000000000000000" pitchFamily="2" charset="2"/>
              <a:buChar char="§"/>
            </a:pPr>
            <a:r>
              <a:rPr lang="en-US" dirty="0"/>
              <a:t>providing they are followed by opportunities to use the new words in comprehension, and then productively.</a:t>
            </a:r>
          </a:p>
          <a:p>
            <a:pPr>
              <a:buFont typeface="Wingdings" panose="05000000000000000000" pitchFamily="2" charset="2"/>
              <a:buChar char="§"/>
            </a:pPr>
            <a:r>
              <a:rPr lang="en-US" dirty="0"/>
              <a:t>The more times a pupil is required to recall a word, the more securely it will move into the long term memory. </a:t>
            </a:r>
          </a:p>
          <a:p>
            <a:pPr>
              <a:buFont typeface="Wingdings" panose="05000000000000000000" pitchFamily="2" charset="2"/>
              <a:buChar char="§"/>
            </a:pPr>
            <a:r>
              <a:rPr lang="en-US" dirty="0"/>
              <a:t>Production tasks in which pupils use new words in sentences they compose themselves serve to strengthen vocabulary knowledge.</a:t>
            </a:r>
          </a:p>
          <a:p>
            <a:pPr>
              <a:buFont typeface="Wingdings" panose="05000000000000000000" pitchFamily="2" charset="2"/>
              <a:buChar char="§"/>
            </a:pPr>
            <a:r>
              <a:rPr lang="en-US" dirty="0"/>
              <a:t>Genuine information gap activities are very helpful in assisting </a:t>
            </a:r>
            <a:r>
              <a:rPr lang="en-US" dirty="0" err="1"/>
              <a:t>memorisation</a:t>
            </a:r>
            <a:r>
              <a:rPr lang="en-US" dirty="0" smtClean="0"/>
              <a:t>.</a:t>
            </a:r>
          </a:p>
          <a:p>
            <a:pPr>
              <a:buFont typeface="Wingdings" panose="05000000000000000000" pitchFamily="2" charset="2"/>
              <a:buChar char="§"/>
            </a:pPr>
            <a:r>
              <a:rPr lang="en-US" dirty="0" smtClean="0"/>
              <a:t>Plentiful opportunities to encounter words in multiple contexts deepen vocabulary knowledge </a:t>
            </a:r>
            <a:endParaRPr lang="en-US" dirty="0"/>
          </a:p>
          <a:p>
            <a:pPr>
              <a:buFont typeface="Wingdings" panose="05000000000000000000" pitchFamily="2" charset="2"/>
              <a:buChar char="§"/>
            </a:pPr>
            <a:r>
              <a:rPr lang="en-US" dirty="0"/>
              <a:t>Careful, planned use of ICT can be effective.</a:t>
            </a:r>
            <a:endParaRPr lang="en-GB" dirty="0"/>
          </a:p>
        </p:txBody>
      </p:sp>
      <p:sp>
        <p:nvSpPr>
          <p:cNvPr id="6" name="TextBox 5"/>
          <p:cNvSpPr txBox="1"/>
          <p:nvPr/>
        </p:nvSpPr>
        <p:spPr>
          <a:xfrm>
            <a:off x="6317851" y="6480068"/>
            <a:ext cx="319319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Rachel Hawkes / Robert </a:t>
            </a:r>
            <a:r>
              <a:rPr lang="en-GB" sz="1200" dirty="0" err="1">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8689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489244" cy="867128"/>
          </a:xfrm>
          <a:prstGeom prst="rect">
            <a:avLst/>
          </a:prstGeom>
        </p:spPr>
      </p:pic>
      <p:sp>
        <p:nvSpPr>
          <p:cNvPr id="4" name="Title 3"/>
          <p:cNvSpPr>
            <a:spLocks noGrp="1"/>
          </p:cNvSpPr>
          <p:nvPr>
            <p:ph type="title"/>
          </p:nvPr>
        </p:nvSpPr>
        <p:spPr>
          <a:xfrm>
            <a:off x="208494" y="0"/>
            <a:ext cx="7919508" cy="1325563"/>
          </a:xfrm>
        </p:spPr>
        <p:txBody>
          <a:bodyPr>
            <a:normAutofit/>
          </a:bodyPr>
          <a:lstStyle/>
          <a:p>
            <a:r>
              <a:rPr lang="en-GB" sz="3600" b="1" dirty="0">
                <a:solidFill>
                  <a:schemeClr val="bg1"/>
                </a:solidFill>
              </a:rPr>
              <a:t>GCSE frequency lists</a:t>
            </a:r>
          </a:p>
        </p:txBody>
      </p:sp>
      <p:sp>
        <p:nvSpPr>
          <p:cNvPr id="5" name="Content Placeholder 4"/>
          <p:cNvSpPr>
            <a:spLocks noGrp="1"/>
          </p:cNvSpPr>
          <p:nvPr>
            <p:ph idx="1"/>
          </p:nvPr>
        </p:nvSpPr>
        <p:spPr>
          <a:xfrm>
            <a:off x="838200" y="1241483"/>
            <a:ext cx="10515600" cy="5264423"/>
          </a:xfrm>
        </p:spPr>
        <p:txBody>
          <a:bodyPr>
            <a:normAutofit lnSpcReduction="10000"/>
          </a:bodyPr>
          <a:lstStyle/>
          <a:p>
            <a:pPr>
              <a:buFont typeface="Wingdings" panose="05000000000000000000" pitchFamily="2" charset="2"/>
              <a:buChar char="§"/>
            </a:pPr>
            <a:r>
              <a:rPr lang="en-GB" dirty="0"/>
              <a:t>Frequency data have been added to AQA GCSE vocabulary lists for French, German and Spanish</a:t>
            </a:r>
            <a:br>
              <a:rPr lang="en-GB" dirty="0"/>
            </a:br>
            <a:r>
              <a:rPr lang="en-GB" sz="1600" i="1" dirty="0"/>
              <a:t>[Sources: A Frequency Dictionary of Spanish: Core Vocabulary for Learners (Davies &amp; Davies, 2018); A Frequency Dictionary of German (Jones &amp; </a:t>
            </a:r>
            <a:r>
              <a:rPr lang="en-GB" sz="1600" i="1" dirty="0" err="1"/>
              <a:t>Tschirner</a:t>
            </a:r>
            <a:r>
              <a:rPr lang="en-GB" sz="1600" i="1" dirty="0"/>
              <a:t>, 2006) and A Frequency Dictionary of French (</a:t>
            </a:r>
            <a:r>
              <a:rPr lang="en-GB" sz="1600" i="1" dirty="0" err="1"/>
              <a:t>Londsale</a:t>
            </a:r>
            <a:r>
              <a:rPr lang="en-GB" sz="1600" i="1" dirty="0"/>
              <a:t> &amp; Le Bras, 2009), published by Routledge.]</a:t>
            </a:r>
          </a:p>
          <a:p>
            <a:pPr>
              <a:buFont typeface="Wingdings" panose="05000000000000000000" pitchFamily="2" charset="2"/>
              <a:buChar char="§"/>
            </a:pPr>
            <a:r>
              <a:rPr lang="en-GB" dirty="0"/>
              <a:t>The lists are available in a variety of formats: Excel (full list), Word – A-Z, by topic, by parts of speech</a:t>
            </a:r>
          </a:p>
          <a:p>
            <a:pPr>
              <a:buFont typeface="Wingdings" panose="05000000000000000000" pitchFamily="2" charset="2"/>
              <a:buChar char="§"/>
            </a:pPr>
            <a:r>
              <a:rPr lang="en-GB" dirty="0"/>
              <a:t>Teachers may use the frequency data to:</a:t>
            </a:r>
          </a:p>
          <a:p>
            <a:pPr lvl="1">
              <a:buFont typeface="Wingdings" panose="05000000000000000000" pitchFamily="2" charset="2"/>
              <a:buChar char="§"/>
            </a:pPr>
            <a:r>
              <a:rPr lang="en-GB" dirty="0"/>
              <a:t>inform the SOW design </a:t>
            </a:r>
          </a:p>
          <a:p>
            <a:pPr lvl="1">
              <a:buFont typeface="Wingdings" panose="05000000000000000000" pitchFamily="2" charset="2"/>
              <a:buChar char="§"/>
            </a:pPr>
            <a:r>
              <a:rPr lang="en-GB" dirty="0"/>
              <a:t>stimulate interest amongst pupils (and teachers!)</a:t>
            </a:r>
          </a:p>
          <a:p>
            <a:pPr lvl="1">
              <a:buFont typeface="Wingdings" panose="05000000000000000000" pitchFamily="2" charset="2"/>
              <a:buChar char="§"/>
            </a:pPr>
            <a:r>
              <a:rPr lang="en-GB" dirty="0"/>
              <a:t>teach multiple meanings of the same word</a:t>
            </a:r>
          </a:p>
          <a:p>
            <a:pPr lvl="1">
              <a:buFont typeface="Wingdings" panose="05000000000000000000" pitchFamily="2" charset="2"/>
              <a:buChar char="§"/>
            </a:pPr>
            <a:r>
              <a:rPr lang="en-GB" dirty="0"/>
              <a:t>teach vocabulary in multiple word class clusters</a:t>
            </a:r>
          </a:p>
          <a:p>
            <a:pPr lvl="1">
              <a:buFont typeface="Wingdings" panose="05000000000000000000" pitchFamily="2" charset="2"/>
              <a:buChar char="§"/>
            </a:pPr>
            <a:r>
              <a:rPr lang="en-GB" dirty="0"/>
              <a:t>teach relations between words within word families</a:t>
            </a:r>
          </a:p>
          <a:p>
            <a:pPr lvl="1">
              <a:buFont typeface="Wingdings" panose="05000000000000000000" pitchFamily="2" charset="2"/>
              <a:buChar char="§"/>
            </a:pPr>
            <a:r>
              <a:rPr lang="en-GB" dirty="0"/>
              <a:t>teach cognate patterns</a:t>
            </a:r>
          </a:p>
          <a:p>
            <a:pPr lvl="1">
              <a:buFont typeface="Wingdings" panose="05000000000000000000" pitchFamily="2" charset="2"/>
              <a:buChar char="§"/>
            </a:pPr>
            <a:r>
              <a:rPr lang="en-GB" dirty="0"/>
              <a:t>highlight differences between high frequency words and awarding body lists</a:t>
            </a:r>
          </a:p>
          <a:p>
            <a:pPr lvl="1">
              <a:buFont typeface="Wingdings" panose="05000000000000000000" pitchFamily="2" charset="2"/>
              <a:buChar char="§"/>
            </a:pPr>
            <a:endParaRPr lang="en-GB" dirty="0"/>
          </a:p>
          <a:p>
            <a:pPr>
              <a:buFont typeface="Wingdings" panose="05000000000000000000" pitchFamily="2" charset="2"/>
              <a:buChar char="§"/>
            </a:pPr>
            <a:endParaRPr lang="en-GB" dirty="0"/>
          </a:p>
        </p:txBody>
      </p:sp>
      <p:sp>
        <p:nvSpPr>
          <p:cNvPr id="7" name="Rectangle 6"/>
          <p:cNvSpPr/>
          <p:nvPr/>
        </p:nvSpPr>
        <p:spPr>
          <a:xfrm>
            <a:off x="8489244" y="296863"/>
            <a:ext cx="3565400" cy="461665"/>
          </a:xfrm>
          <a:prstGeom prst="rect">
            <a:avLst/>
          </a:prstGeom>
        </p:spPr>
        <p:txBody>
          <a:bodyPr wrap="none">
            <a:spAutoFit/>
          </a:bodyPr>
          <a:lstStyle/>
          <a:p>
            <a:r>
              <a:rPr lang="en-GB" sz="2400" dirty="0" smtClean="0">
                <a:solidFill>
                  <a:prstClr val="black"/>
                </a:solidFill>
                <a:latin typeface="Century Gothic" panose="020B0502020202020204" pitchFamily="34" charset="0"/>
                <a:hlinkClick r:id="rId4"/>
              </a:rPr>
              <a:t>NCELP Resource Portal</a:t>
            </a:r>
            <a:endParaRPr lang="en-GB"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993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20686"/>
            <a:ext cx="10515600" cy="1809229"/>
          </a:xfrm>
        </p:spPr>
        <p:txBody>
          <a:bodyPr/>
          <a:lstStyle/>
          <a:p>
            <a:pPr algn="ctr"/>
            <a:r>
              <a:rPr lang="en-GB" b="1" dirty="0"/>
              <a:t>Why is vocabulary learning important?</a:t>
            </a:r>
          </a:p>
        </p:txBody>
      </p:sp>
    </p:spTree>
    <p:extLst>
      <p:ext uri="{BB962C8B-B14F-4D97-AF65-F5344CB8AC3E}">
        <p14:creationId xmlns:p14="http://schemas.microsoft.com/office/powerpoint/2010/main" val="1953092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1236" y="386550"/>
            <a:ext cx="4389120" cy="292187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Listening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Listen and show understanding by </a:t>
            </a:r>
            <a:r>
              <a:rPr lang="en-GB" b="1" dirty="0">
                <a:solidFill>
                  <a:srgbClr val="002060"/>
                </a:solidFill>
                <a:latin typeface="Arial" panose="020B0604020202020204" pitchFamily="34" charset="0"/>
                <a:cs typeface="Arial" panose="020B0604020202020204" pitchFamily="34" charset="0"/>
              </a:rPr>
              <a:t>joining in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responding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Link the </a:t>
            </a:r>
            <a:r>
              <a:rPr lang="en-GB" b="1" dirty="0">
                <a:solidFill>
                  <a:srgbClr val="002060"/>
                </a:solidFill>
                <a:latin typeface="Arial" panose="020B0604020202020204" pitchFamily="34" charset="0"/>
                <a:cs typeface="Arial" panose="020B0604020202020204" pitchFamily="34" charset="0"/>
              </a:rPr>
              <a:t>sound, spelling </a:t>
            </a:r>
            <a:r>
              <a:rPr lang="en-GB" dirty="0">
                <a:solidFill>
                  <a:srgbClr val="002060"/>
                </a:solidFill>
                <a:latin typeface="Arial" panose="020B0604020202020204" pitchFamily="34" charset="0"/>
                <a:cs typeface="Arial" panose="020B0604020202020204" pitchFamily="34" charset="0"/>
              </a:rPr>
              <a:t>and </a:t>
            </a:r>
            <a:r>
              <a:rPr lang="en-GB" b="1" dirty="0">
                <a:solidFill>
                  <a:srgbClr val="002060"/>
                </a:solidFill>
                <a:latin typeface="Arial" panose="020B0604020202020204" pitchFamily="34" charset="0"/>
                <a:cs typeface="Arial" panose="020B0604020202020204" pitchFamily="34" charset="0"/>
              </a:rPr>
              <a:t>meaning</a:t>
            </a:r>
            <a:r>
              <a:rPr lang="en-GB" dirty="0">
                <a:solidFill>
                  <a:srgbClr val="002060"/>
                </a:solidFill>
                <a:latin typeface="Arial" panose="020B0604020202020204" pitchFamily="34" charset="0"/>
                <a:cs typeface="Arial" panose="020B0604020202020204" pitchFamily="34" charset="0"/>
              </a:rPr>
              <a:t> of words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sp>
        <p:nvSpPr>
          <p:cNvPr id="5" name="Rounded Rectangle 4"/>
          <p:cNvSpPr/>
          <p:nvPr/>
        </p:nvSpPr>
        <p:spPr>
          <a:xfrm>
            <a:off x="6164917" y="386549"/>
            <a:ext cx="4389120" cy="292187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Speaking</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Ask</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answer</a:t>
            </a:r>
            <a:r>
              <a:rPr lang="en-GB" dirty="0">
                <a:solidFill>
                  <a:srgbClr val="002060"/>
                </a:solidFill>
                <a:latin typeface="Arial" panose="020B0604020202020204" pitchFamily="34" charset="0"/>
                <a:cs typeface="Arial" panose="020B0604020202020204" pitchFamily="34" charset="0"/>
              </a:rPr>
              <a:t> questions</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Express </a:t>
            </a:r>
            <a:r>
              <a:rPr lang="en-GB" b="1" dirty="0">
                <a:solidFill>
                  <a:srgbClr val="002060"/>
                </a:solidFill>
                <a:latin typeface="Arial" panose="020B0604020202020204" pitchFamily="34" charset="0"/>
                <a:cs typeface="Arial" panose="020B0604020202020204" pitchFamily="34" charset="0"/>
              </a:rPr>
              <a:t>opinions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Ask for clarification </a:t>
            </a:r>
            <a:r>
              <a:rPr lang="en-GB" dirty="0">
                <a:solidFill>
                  <a:srgbClr val="002060"/>
                </a:solidFill>
                <a:latin typeface="Arial" panose="020B0604020202020204" pitchFamily="34" charset="0"/>
                <a:cs typeface="Arial" panose="020B0604020202020204" pitchFamily="34" charset="0"/>
              </a:rPr>
              <a:t>and help</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Speak in </a:t>
            </a:r>
            <a:r>
              <a:rPr lang="en-GB" b="1" dirty="0">
                <a:solidFill>
                  <a:srgbClr val="002060"/>
                </a:solidFill>
                <a:latin typeface="Arial" panose="020B0604020202020204" pitchFamily="34" charset="0"/>
                <a:cs typeface="Arial" panose="020B0604020202020204" pitchFamily="34" charset="0"/>
              </a:rPr>
              <a:t>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5)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a:p>
            <a:endParaRPr lang="en-GB" dirty="0">
              <a:solidFill>
                <a:prstClr val="white"/>
              </a:solidFill>
            </a:endParaRPr>
          </a:p>
        </p:txBody>
      </p:sp>
      <p:sp>
        <p:nvSpPr>
          <p:cNvPr id="6" name="Rounded Rectangle 5"/>
          <p:cNvSpPr/>
          <p:nvPr/>
        </p:nvSpPr>
        <p:spPr>
          <a:xfrm>
            <a:off x="1591236" y="3543300"/>
            <a:ext cx="4389120" cy="247639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latin typeface="Arial" panose="020B0604020202020204" pitchFamily="34" charset="0"/>
                <a:cs typeface="Arial" panose="020B0604020202020204" pitchFamily="34" charset="0"/>
              </a:rPr>
              <a:t>Reading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Read and show understanding of </a:t>
            </a:r>
            <a:r>
              <a:rPr lang="en-GB" b="1" dirty="0">
                <a:solidFill>
                  <a:srgbClr val="002060"/>
                </a:solidFill>
                <a:latin typeface="Arial" panose="020B0604020202020204" pitchFamily="34" charset="0"/>
                <a:cs typeface="Arial" panose="020B0604020202020204" pitchFamily="34" charset="0"/>
              </a:rPr>
              <a:t>phrases</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simple texts</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Read aloud </a:t>
            </a:r>
            <a:r>
              <a:rPr lang="en-GB" dirty="0">
                <a:solidFill>
                  <a:srgbClr val="002060"/>
                </a:solidFill>
                <a:latin typeface="Arial" panose="020B0604020202020204" pitchFamily="34" charset="0"/>
                <a:cs typeface="Arial" panose="020B0604020202020204" pitchFamily="34" charset="0"/>
              </a:rPr>
              <a:t>with accurate pronunciation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Use a </a:t>
            </a:r>
            <a:r>
              <a:rPr lang="en-GB" b="1" dirty="0">
                <a:solidFill>
                  <a:srgbClr val="002060"/>
                </a:solidFill>
                <a:latin typeface="Arial" panose="020B0604020202020204" pitchFamily="34" charset="0"/>
                <a:cs typeface="Arial" panose="020B0604020202020204" pitchFamily="34" charset="0"/>
              </a:rPr>
              <a:t>dictionary </a:t>
            </a:r>
            <a:endParaRPr lang="en-GB" b="1" dirty="0">
              <a:solidFill>
                <a:prstClr val="white"/>
              </a:solidFill>
            </a:endParaRPr>
          </a:p>
        </p:txBody>
      </p:sp>
      <p:sp>
        <p:nvSpPr>
          <p:cNvPr id="7" name="Rounded Rectangle 6"/>
          <p:cNvSpPr/>
          <p:nvPr/>
        </p:nvSpPr>
        <p:spPr>
          <a:xfrm>
            <a:off x="6173097" y="3543300"/>
            <a:ext cx="4389120" cy="2476391"/>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Writing</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Write </a:t>
            </a:r>
            <a:r>
              <a:rPr lang="en-GB" b="1" dirty="0">
                <a:solidFill>
                  <a:srgbClr val="002060"/>
                </a:solidFill>
                <a:latin typeface="Arial" panose="020B0604020202020204" pitchFamily="34" charset="0"/>
                <a:cs typeface="Arial" panose="020B0604020202020204" pitchFamily="34" charset="0"/>
              </a:rPr>
              <a:t>phrases from memory</a:t>
            </a:r>
            <a:br>
              <a:rPr lang="en-GB" b="1"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2)  </a:t>
            </a:r>
            <a:r>
              <a:rPr lang="en-GB" b="1" dirty="0">
                <a:solidFill>
                  <a:srgbClr val="002060"/>
                </a:solidFill>
                <a:latin typeface="Arial" panose="020B0604020202020204" pitchFamily="34" charset="0"/>
                <a:cs typeface="Arial" panose="020B0604020202020204" pitchFamily="34" charset="0"/>
              </a:rPr>
              <a:t>Adapt</a:t>
            </a:r>
            <a:r>
              <a:rPr lang="en-GB" dirty="0">
                <a:solidFill>
                  <a:srgbClr val="002060"/>
                </a:solidFill>
                <a:latin typeface="Arial" panose="020B0604020202020204" pitchFamily="34" charset="0"/>
                <a:cs typeface="Arial" panose="020B0604020202020204" pitchFamily="34" charset="0"/>
              </a:rPr>
              <a:t> phrases to create </a:t>
            </a:r>
            <a:r>
              <a:rPr lang="en-GB" b="1" dirty="0">
                <a:solidFill>
                  <a:srgbClr val="002060"/>
                </a:solidFill>
                <a:latin typeface="Arial" panose="020B0604020202020204" pitchFamily="34" charset="0"/>
                <a:cs typeface="Arial" panose="020B0604020202020204" pitchFamily="34" charset="0"/>
              </a:rPr>
              <a:t>new sentences.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Describe</a:t>
            </a:r>
            <a:r>
              <a:rPr lang="en-GB" dirty="0">
                <a:solidFill>
                  <a:srgbClr val="002060"/>
                </a:solidFill>
                <a:latin typeface="Arial" panose="020B0604020202020204" pitchFamily="34" charset="0"/>
                <a:cs typeface="Arial" panose="020B0604020202020204" pitchFamily="34" charset="0"/>
              </a:rPr>
              <a:t> people, places, things</a:t>
            </a:r>
          </a:p>
        </p:txBody>
      </p:sp>
      <p:sp>
        <p:nvSpPr>
          <p:cNvPr id="8" name="Rounded Rectangle 7"/>
          <p:cNvSpPr/>
          <p:nvPr/>
        </p:nvSpPr>
        <p:spPr>
          <a:xfrm>
            <a:off x="4163099" y="2275294"/>
            <a:ext cx="3452140" cy="1853794"/>
          </a:xfrm>
          <a:prstGeom prst="roundRect">
            <a:avLst/>
          </a:prstGeom>
          <a:solidFill>
            <a:schemeClr val="bg1"/>
          </a:solidFill>
          <a:ln w="57150">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2060"/>
                </a:solidFill>
                <a:latin typeface="Arial" panose="020B0604020202020204" pitchFamily="34" charset="0"/>
                <a:cs typeface="Arial" panose="020B0604020202020204" pitchFamily="34" charset="0"/>
              </a:rPr>
              <a:t>Grammar</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1) </a:t>
            </a:r>
            <a:r>
              <a:rPr lang="en-GB" b="1" dirty="0">
                <a:solidFill>
                  <a:srgbClr val="002060"/>
                </a:solidFill>
                <a:latin typeface="Arial" panose="020B0604020202020204" pitchFamily="34" charset="0"/>
                <a:cs typeface="Arial" panose="020B0604020202020204" pitchFamily="34" charset="0"/>
              </a:rPr>
              <a:t>Gender</a:t>
            </a:r>
            <a:r>
              <a:rPr lang="en-GB" dirty="0">
                <a:solidFill>
                  <a:srgbClr val="002060"/>
                </a:solidFill>
                <a:latin typeface="Arial" panose="020B0604020202020204" pitchFamily="34" charset="0"/>
                <a:cs typeface="Arial" panose="020B0604020202020204" pitchFamily="34" charset="0"/>
              </a:rPr>
              <a:t> of nouns</a:t>
            </a:r>
          </a:p>
          <a:p>
            <a:r>
              <a:rPr lang="en-GB" dirty="0">
                <a:solidFill>
                  <a:srgbClr val="002060"/>
                </a:solidFill>
                <a:latin typeface="Arial" panose="020B0604020202020204" pitchFamily="34" charset="0"/>
                <a:cs typeface="Arial" panose="020B0604020202020204" pitchFamily="34" charset="0"/>
              </a:rPr>
              <a:t>2) Singular and </a:t>
            </a:r>
            <a:r>
              <a:rPr lang="en-GB" b="1" dirty="0">
                <a:solidFill>
                  <a:srgbClr val="002060"/>
                </a:solidFill>
                <a:latin typeface="Arial" panose="020B0604020202020204" pitchFamily="34" charset="0"/>
                <a:cs typeface="Arial" panose="020B0604020202020204" pitchFamily="34" charset="0"/>
              </a:rPr>
              <a:t>plural forms</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3) </a:t>
            </a:r>
            <a:r>
              <a:rPr lang="en-GB" b="1" dirty="0">
                <a:solidFill>
                  <a:srgbClr val="002060"/>
                </a:solidFill>
                <a:latin typeface="Arial" panose="020B0604020202020204" pitchFamily="34" charset="0"/>
                <a:cs typeface="Arial" panose="020B0604020202020204" pitchFamily="34" charset="0"/>
              </a:rPr>
              <a:t>Adjectives</a:t>
            </a:r>
            <a:r>
              <a:rPr lang="en-GB" dirty="0">
                <a:solidFill>
                  <a:srgbClr val="002060"/>
                </a:solidFill>
                <a:latin typeface="Arial" panose="020B0604020202020204" pitchFamily="34" charset="0"/>
                <a:cs typeface="Arial" panose="020B0604020202020204" pitchFamily="34" charset="0"/>
              </a:rPr>
              <a:t> (place and agreement)</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4) Conjugation of </a:t>
            </a:r>
            <a:r>
              <a:rPr lang="en-GB" b="1" dirty="0">
                <a:solidFill>
                  <a:srgbClr val="002060"/>
                </a:solidFill>
                <a:latin typeface="Arial" panose="020B0604020202020204" pitchFamily="34" charset="0"/>
                <a:cs typeface="Arial" panose="020B0604020202020204" pitchFamily="34" charset="0"/>
              </a:rPr>
              <a:t>key verbs</a:t>
            </a:r>
            <a:br>
              <a:rPr lang="en-GB" b="1" dirty="0">
                <a:solidFill>
                  <a:srgbClr val="002060"/>
                </a:solidFill>
                <a:latin typeface="Arial" panose="020B0604020202020204" pitchFamily="34" charset="0"/>
                <a:cs typeface="Arial" panose="020B0604020202020204" pitchFamily="34" charset="0"/>
              </a:rPr>
            </a:br>
            <a:endParaRPr lang="en-GB" b="1" dirty="0">
              <a:solidFill>
                <a:prstClr val="white"/>
              </a:solidFill>
            </a:endParaRPr>
          </a:p>
        </p:txBody>
      </p:sp>
    </p:spTree>
    <p:extLst>
      <p:ext uri="{BB962C8B-B14F-4D97-AF65-F5344CB8AC3E}">
        <p14:creationId xmlns:p14="http://schemas.microsoft.com/office/powerpoint/2010/main" val="220270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400" y="187327"/>
            <a:ext cx="10515600" cy="1325563"/>
          </a:xfrm>
        </p:spPr>
        <p:txBody>
          <a:bodyPr/>
          <a:lstStyle/>
          <a:p>
            <a:r>
              <a:rPr lang="en-GB" b="1" dirty="0" smtClean="0"/>
              <a:t>FAQs in school this year!</a:t>
            </a:r>
            <a:endParaRPr lang="en-GB" b="1" dirty="0"/>
          </a:p>
        </p:txBody>
      </p:sp>
      <p:sp>
        <p:nvSpPr>
          <p:cNvPr id="3" name="Content Placeholder 2"/>
          <p:cNvSpPr>
            <a:spLocks noGrp="1"/>
          </p:cNvSpPr>
          <p:nvPr>
            <p:ph idx="1"/>
          </p:nvPr>
        </p:nvSpPr>
        <p:spPr>
          <a:xfrm>
            <a:off x="118835" y="1749425"/>
            <a:ext cx="10836729" cy="4351338"/>
          </a:xfrm>
        </p:spPr>
        <p:txBody>
          <a:bodyPr/>
          <a:lstStyle/>
          <a:p>
            <a:pPr>
              <a:lnSpc>
                <a:spcPct val="150000"/>
              </a:lnSpc>
            </a:pPr>
            <a:r>
              <a:rPr lang="en-GB" b="1" dirty="0"/>
              <a:t>What is the essential knowledge in your subject?</a:t>
            </a:r>
          </a:p>
          <a:p>
            <a:pPr>
              <a:lnSpc>
                <a:spcPct val="150000"/>
              </a:lnSpc>
            </a:pPr>
            <a:r>
              <a:rPr lang="en-GB" b="1" dirty="0"/>
              <a:t>Why are you teaching it in this order?</a:t>
            </a:r>
          </a:p>
          <a:p>
            <a:pPr>
              <a:lnSpc>
                <a:spcPct val="150000"/>
              </a:lnSpc>
            </a:pPr>
            <a:r>
              <a:rPr lang="en-GB" dirty="0"/>
              <a:t>Is teaching clear and do learners understand?</a:t>
            </a:r>
          </a:p>
          <a:p>
            <a:pPr>
              <a:lnSpc>
                <a:spcPct val="150000"/>
              </a:lnSpc>
            </a:pPr>
            <a:r>
              <a:rPr lang="en-GB" dirty="0"/>
              <a:t>Do they remember more, know more and can they do more? (And how do you know?)</a:t>
            </a:r>
          </a:p>
          <a:p>
            <a:pPr>
              <a:lnSpc>
                <a:spcPct val="150000"/>
              </a:lnSpc>
            </a:pPr>
            <a:endParaRPr lang="en-GB" dirty="0"/>
          </a:p>
        </p:txBody>
      </p:sp>
    </p:spTree>
    <p:extLst>
      <p:ext uri="{BB962C8B-B14F-4D97-AF65-F5344CB8AC3E}">
        <p14:creationId xmlns:p14="http://schemas.microsoft.com/office/powerpoint/2010/main" val="7442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Essential language knowledge </a:t>
            </a:r>
            <a:r>
              <a:rPr lang="en-GB" dirty="0" smtClean="0"/>
              <a:t/>
            </a:r>
            <a:br>
              <a:rPr lang="en-GB" dirty="0" smtClean="0"/>
            </a:br>
            <a:r>
              <a:rPr lang="en-GB" sz="3600" dirty="0" smtClean="0"/>
              <a:t>(</a:t>
            </a:r>
            <a:r>
              <a:rPr lang="en-GB" sz="3600" i="1" dirty="0" smtClean="0"/>
              <a:t>for beginner language learners)</a:t>
            </a:r>
            <a:endParaRPr lang="en-GB" sz="3600" i="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522" b="55372"/>
          <a:stretch/>
        </p:blipFill>
        <p:spPr>
          <a:xfrm>
            <a:off x="7338858" y="1939077"/>
            <a:ext cx="3165625" cy="3930040"/>
          </a:xfrm>
          <a:prstGeom prst="rect">
            <a:avLst/>
          </a:prstGeom>
        </p:spPr>
      </p:pic>
      <p:sp>
        <p:nvSpPr>
          <p:cNvPr id="9" name="TextBox 8"/>
          <p:cNvSpPr txBox="1"/>
          <p:nvPr/>
        </p:nvSpPr>
        <p:spPr>
          <a:xfrm rot="18448616">
            <a:off x="6320755" y="4530941"/>
            <a:ext cx="2556688" cy="646331"/>
          </a:xfrm>
          <a:prstGeom prst="rect">
            <a:avLst/>
          </a:prstGeom>
          <a:noFill/>
        </p:spPr>
        <p:txBody>
          <a:bodyPr wrap="square" rtlCol="0">
            <a:spAutoFit/>
          </a:bodyPr>
          <a:lstStyle/>
          <a:p>
            <a:pPr algn="ctr"/>
            <a:r>
              <a:rPr lang="en-GB" sz="3600" dirty="0">
                <a:solidFill>
                  <a:srgbClr val="EA5F00"/>
                </a:solidFill>
                <a:latin typeface="Century Gothic" panose="020B0502020202020204" pitchFamily="34" charset="0"/>
              </a:rPr>
              <a:t>p</a:t>
            </a:r>
            <a:r>
              <a:rPr lang="en-GB" sz="3600" dirty="0" smtClean="0">
                <a:solidFill>
                  <a:srgbClr val="EA5F00"/>
                </a:solidFill>
                <a:latin typeface="Century Gothic" panose="020B0502020202020204" pitchFamily="34" charset="0"/>
              </a:rPr>
              <a:t>honics</a:t>
            </a:r>
            <a:endParaRPr lang="en-GB" sz="3600" dirty="0">
              <a:solidFill>
                <a:srgbClr val="EA5F00"/>
              </a:solidFill>
              <a:latin typeface="Century Gothic" panose="020B0502020202020204" pitchFamily="34" charset="0"/>
            </a:endParaRPr>
          </a:p>
        </p:txBody>
      </p:sp>
      <p:sp>
        <p:nvSpPr>
          <p:cNvPr id="10" name="TextBox 9"/>
          <p:cNvSpPr txBox="1"/>
          <p:nvPr/>
        </p:nvSpPr>
        <p:spPr>
          <a:xfrm>
            <a:off x="7018949" y="5644006"/>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vocabulary</a:t>
            </a:r>
            <a:endParaRPr lang="en-GB" sz="3600" dirty="0">
              <a:solidFill>
                <a:srgbClr val="EA5F00"/>
              </a:solidFill>
              <a:latin typeface="Century Gothic" panose="020B0502020202020204" pitchFamily="34" charset="0"/>
            </a:endParaRPr>
          </a:p>
        </p:txBody>
      </p:sp>
      <p:sp>
        <p:nvSpPr>
          <p:cNvPr id="11" name="TextBox 10"/>
          <p:cNvSpPr txBox="1"/>
          <p:nvPr/>
        </p:nvSpPr>
        <p:spPr>
          <a:xfrm rot="2358350">
            <a:off x="8192153" y="4530939"/>
            <a:ext cx="3805442" cy="646331"/>
          </a:xfrm>
          <a:prstGeom prst="rect">
            <a:avLst/>
          </a:prstGeom>
          <a:noFill/>
        </p:spPr>
        <p:txBody>
          <a:bodyPr wrap="square" rtlCol="0">
            <a:spAutoFit/>
          </a:bodyPr>
          <a:lstStyle/>
          <a:p>
            <a:pPr algn="ctr"/>
            <a:r>
              <a:rPr lang="en-GB" sz="3600" dirty="0" smtClean="0">
                <a:solidFill>
                  <a:srgbClr val="EA5F00"/>
                </a:solidFill>
                <a:latin typeface="Century Gothic" panose="020B0502020202020204" pitchFamily="34" charset="0"/>
              </a:rPr>
              <a:t>grammar</a:t>
            </a:r>
            <a:endParaRPr lang="en-GB" sz="3600" dirty="0">
              <a:solidFill>
                <a:srgbClr val="EA5F00"/>
              </a:solidFill>
              <a:latin typeface="Century Gothic" panose="020B0502020202020204" pitchFamily="34" charset="0"/>
            </a:endParaRPr>
          </a:p>
        </p:txBody>
      </p:sp>
      <p:sp>
        <p:nvSpPr>
          <p:cNvPr id="12" name="Rectangle 11"/>
          <p:cNvSpPr/>
          <p:nvPr/>
        </p:nvSpPr>
        <p:spPr>
          <a:xfrm>
            <a:off x="881856" y="2089663"/>
            <a:ext cx="6457002" cy="3416320"/>
          </a:xfrm>
          <a:prstGeom prst="rect">
            <a:avLst/>
          </a:prstGeom>
        </p:spPr>
        <p:txBody>
          <a:bodyPr wrap="square">
            <a:spAutoFit/>
          </a:bodyPr>
          <a:lstStyle/>
          <a:p>
            <a:r>
              <a:rPr lang="en-GB" sz="2400" dirty="0">
                <a:solidFill>
                  <a:srgbClr val="4472C4">
                    <a:lumMod val="50000"/>
                  </a:srgbClr>
                </a:solidFill>
                <a:latin typeface="Century Gothic" panose="020B0502020202020204" pitchFamily="34" charset="0"/>
              </a:rPr>
              <a:t>Pupils need to gain systematic knowledge of the </a:t>
            </a:r>
            <a:r>
              <a:rPr lang="en-GB" sz="2400" b="1" dirty="0">
                <a:solidFill>
                  <a:srgbClr val="4472C4">
                    <a:lumMod val="50000"/>
                  </a:srgbClr>
                </a:solidFill>
                <a:latin typeface="Century Gothic" panose="020B0502020202020204" pitchFamily="34" charset="0"/>
              </a:rPr>
              <a:t>vocabulary</a:t>
            </a:r>
            <a:r>
              <a:rPr lang="en-GB" sz="2400" dirty="0">
                <a:solidFill>
                  <a:srgbClr val="4472C4">
                    <a:lumMod val="50000"/>
                  </a:srgbClr>
                </a:solidFill>
                <a:latin typeface="Century Gothic" panose="020B0502020202020204" pitchFamily="34" charset="0"/>
              </a:rPr>
              <a:t>,</a:t>
            </a:r>
            <a:r>
              <a:rPr lang="en-GB" sz="2400" b="1" dirty="0">
                <a:solidFill>
                  <a:srgbClr val="4472C4">
                    <a:lumMod val="50000"/>
                  </a:srgbClr>
                </a:solidFill>
                <a:latin typeface="Century Gothic" panose="020B0502020202020204" pitchFamily="34" charset="0"/>
              </a:rPr>
              <a:t> grammar</a:t>
            </a:r>
            <a:r>
              <a:rPr lang="en-GB" sz="2400" dirty="0">
                <a:solidFill>
                  <a:srgbClr val="4472C4">
                    <a:lumMod val="50000"/>
                  </a:srgbClr>
                </a:solidFill>
                <a:latin typeface="Century Gothic" panose="020B0502020202020204" pitchFamily="34" charset="0"/>
              </a:rPr>
              <a:t>, and sound and spelling systems (</a:t>
            </a:r>
            <a:r>
              <a:rPr lang="en-GB" sz="2400" b="1" dirty="0">
                <a:solidFill>
                  <a:srgbClr val="4472C4">
                    <a:lumMod val="50000"/>
                  </a:srgbClr>
                </a:solidFill>
                <a:latin typeface="Century Gothic" panose="020B0502020202020204" pitchFamily="34" charset="0"/>
              </a:rPr>
              <a:t>phonics</a:t>
            </a:r>
            <a:r>
              <a:rPr lang="en-GB" sz="2400" dirty="0">
                <a:solidFill>
                  <a:srgbClr val="4472C4">
                    <a:lumMod val="50000"/>
                  </a:srgbClr>
                </a:solidFill>
                <a:latin typeface="Century Gothic" panose="020B0502020202020204" pitchFamily="34" charset="0"/>
              </a:rPr>
              <a:t>) of their new language, and how these are used by speakers of the language. They need to reinforce this knowledge with </a:t>
            </a:r>
            <a:r>
              <a:rPr lang="en-GB" sz="2400" b="1" dirty="0">
                <a:solidFill>
                  <a:srgbClr val="4472C4">
                    <a:lumMod val="50000"/>
                  </a:srgbClr>
                </a:solidFill>
                <a:latin typeface="Century Gothic" panose="020B0502020202020204" pitchFamily="34" charset="0"/>
              </a:rPr>
              <a:t>extensive planned practice </a:t>
            </a:r>
            <a:r>
              <a:rPr lang="en-GB" sz="2400" dirty="0">
                <a:solidFill>
                  <a:srgbClr val="4472C4">
                    <a:lumMod val="50000"/>
                  </a:srgbClr>
                </a:solidFill>
                <a:latin typeface="Century Gothic" panose="020B0502020202020204" pitchFamily="34" charset="0"/>
              </a:rPr>
              <a:t>and use it in order to build the skills needed for communication. (MFL Pedagogy Review, p.3)</a:t>
            </a:r>
          </a:p>
        </p:txBody>
      </p:sp>
    </p:spTree>
    <p:extLst>
      <p:ext uri="{BB962C8B-B14F-4D97-AF65-F5344CB8AC3E}">
        <p14:creationId xmlns:p14="http://schemas.microsoft.com/office/powerpoint/2010/main" val="1930920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090" y="1494549"/>
            <a:ext cx="9306910" cy="4351338"/>
          </a:xfrm>
        </p:spPr>
        <p:txBody>
          <a:bodyPr>
            <a:normAutofit lnSpcReduction="10000"/>
          </a:bodyPr>
          <a:lstStyle/>
          <a:p>
            <a:pPr>
              <a:lnSpc>
                <a:spcPct val="150000"/>
              </a:lnSpc>
            </a:pPr>
            <a:r>
              <a:rPr lang="en-GB" dirty="0"/>
              <a:t>Why is vocabulary important?</a:t>
            </a:r>
          </a:p>
          <a:p>
            <a:pPr>
              <a:lnSpc>
                <a:spcPct val="150000"/>
              </a:lnSpc>
            </a:pPr>
            <a:r>
              <a:rPr lang="en-GB" dirty="0"/>
              <a:t>How many words do learners need to know?</a:t>
            </a:r>
          </a:p>
          <a:p>
            <a:pPr>
              <a:lnSpc>
                <a:spcPct val="150000"/>
              </a:lnSpc>
            </a:pPr>
            <a:r>
              <a:rPr lang="en-GB" dirty="0" smtClean="0"/>
              <a:t>Which </a:t>
            </a:r>
            <a:r>
              <a:rPr lang="en-GB" dirty="0"/>
              <a:t>words do learners need to know?</a:t>
            </a:r>
          </a:p>
          <a:p>
            <a:pPr>
              <a:lnSpc>
                <a:spcPct val="150000"/>
              </a:lnSpc>
            </a:pPr>
            <a:r>
              <a:rPr lang="en-GB" dirty="0"/>
              <a:t>How can they best learn the words</a:t>
            </a:r>
            <a:r>
              <a:rPr lang="en-GB" dirty="0" smtClean="0"/>
              <a:t>?</a:t>
            </a:r>
          </a:p>
          <a:p>
            <a:pPr>
              <a:lnSpc>
                <a:spcPct val="150000"/>
              </a:lnSpc>
            </a:pPr>
            <a:r>
              <a:rPr lang="en-GB" dirty="0" smtClean="0"/>
              <a:t>How do learners retain vocabulary over time?</a:t>
            </a:r>
          </a:p>
          <a:p>
            <a:pPr>
              <a:lnSpc>
                <a:spcPct val="150000"/>
              </a:lnSpc>
            </a:pPr>
            <a:r>
              <a:rPr lang="en-GB" dirty="0"/>
              <a:t>What does it mean to know a word?</a:t>
            </a:r>
          </a:p>
          <a:p>
            <a:pPr>
              <a:lnSpc>
                <a:spcPct val="150000"/>
              </a:lnSpc>
            </a:pPr>
            <a:endParaRPr lang="en-GB" dirty="0"/>
          </a:p>
        </p:txBody>
      </p:sp>
      <p:sp>
        <p:nvSpPr>
          <p:cNvPr id="4" name="Cloud 3"/>
          <p:cNvSpPr/>
          <p:nvPr/>
        </p:nvSpPr>
        <p:spPr>
          <a:xfrm>
            <a:off x="3136414" y="1360846"/>
            <a:ext cx="4912315" cy="840737"/>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5" name="Cloud 4"/>
          <p:cNvSpPr/>
          <p:nvPr/>
        </p:nvSpPr>
        <p:spPr>
          <a:xfrm>
            <a:off x="3714540" y="2257753"/>
            <a:ext cx="7029660"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6" name="Cloud 5"/>
          <p:cNvSpPr/>
          <p:nvPr/>
        </p:nvSpPr>
        <p:spPr>
          <a:xfrm>
            <a:off x="3550144" y="3107622"/>
            <a:ext cx="4663128" cy="65792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Cloud 6"/>
          <p:cNvSpPr/>
          <p:nvPr/>
        </p:nvSpPr>
        <p:spPr>
          <a:xfrm>
            <a:off x="3714540" y="3729955"/>
            <a:ext cx="420970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8" name="Cloud 7"/>
          <p:cNvSpPr/>
          <p:nvPr/>
        </p:nvSpPr>
        <p:spPr>
          <a:xfrm>
            <a:off x="5027549" y="5104054"/>
            <a:ext cx="567570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8948574" cy="867128"/>
          </a:xfrm>
          <a:prstGeom prst="rect">
            <a:avLst/>
          </a:prstGeom>
        </p:spPr>
      </p:pic>
      <p:sp>
        <p:nvSpPr>
          <p:cNvPr id="2" name="Title 1"/>
          <p:cNvSpPr>
            <a:spLocks noGrp="1"/>
          </p:cNvSpPr>
          <p:nvPr>
            <p:ph type="title"/>
          </p:nvPr>
        </p:nvSpPr>
        <p:spPr>
          <a:xfrm>
            <a:off x="84574" y="35283"/>
            <a:ext cx="10515600" cy="1325563"/>
          </a:xfrm>
        </p:spPr>
        <p:txBody>
          <a:bodyPr/>
          <a:lstStyle/>
          <a:p>
            <a:r>
              <a:rPr lang="en-GB" dirty="0">
                <a:solidFill>
                  <a:schemeClr val="bg1"/>
                </a:solidFill>
              </a:rPr>
              <a:t>There’s quite a lot to know!</a:t>
            </a:r>
          </a:p>
        </p:txBody>
      </p:sp>
      <p:sp>
        <p:nvSpPr>
          <p:cNvPr id="11" name="Cloud 10"/>
          <p:cNvSpPr/>
          <p:nvPr/>
        </p:nvSpPr>
        <p:spPr>
          <a:xfrm>
            <a:off x="5655691" y="4362221"/>
            <a:ext cx="5675707" cy="728389"/>
          </a:xfrm>
          <a:prstGeom prst="cloud">
            <a:avLst/>
          </a:prstGeom>
          <a:solidFill>
            <a:srgbClr val="E56700"/>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65491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Vocabulary_010219_v2" id="{E94F8216-917C-451E-B248-AE5F6EBA123A}" vid="{CEABDA66-1B64-4CDE-AA93-BB3956E18AC1}"/>
    </a:ext>
  </a:extLst>
</a:theme>
</file>

<file path=ppt/theme/theme4.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TotalTime>
  <Words>3565</Words>
  <Application>Microsoft Office PowerPoint</Application>
  <PresentationFormat>Widescreen</PresentationFormat>
  <Paragraphs>702</Paragraphs>
  <Slides>46</Slides>
  <Notes>45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46</vt:i4>
      </vt:variant>
    </vt:vector>
  </HeadingPairs>
  <TitlesOfParts>
    <vt:vector size="60" baseType="lpstr">
      <vt:lpstr>Arial</vt:lpstr>
      <vt:lpstr>Bookman Old Style</vt:lpstr>
      <vt:lpstr>Calibri</vt:lpstr>
      <vt:lpstr>Calibri Light</vt:lpstr>
      <vt:lpstr>Century Gothic</vt:lpstr>
      <vt:lpstr>Segoe UI</vt:lpstr>
      <vt:lpstr>Times New Roman</vt:lpstr>
      <vt:lpstr>Tw Cen MT</vt:lpstr>
      <vt:lpstr>Wingdings</vt:lpstr>
      <vt:lpstr>1_Office Theme</vt:lpstr>
      <vt:lpstr>2_Office Theme</vt:lpstr>
      <vt:lpstr>3_Office Theme</vt:lpstr>
      <vt:lpstr>13_Office Theme</vt:lpstr>
      <vt:lpstr>Office Theme</vt:lpstr>
      <vt:lpstr>Vocabulary: what’s in a word?</vt:lpstr>
      <vt:lpstr>NCELP Resource Portal</vt:lpstr>
      <vt:lpstr>NCELP team</vt:lpstr>
      <vt:lpstr>The Nine Lead Schools</vt:lpstr>
      <vt:lpstr>Why is vocabulary learning important?</vt:lpstr>
      <vt:lpstr>PowerPoint Presentation</vt:lpstr>
      <vt:lpstr>FAQs in school this year!</vt:lpstr>
      <vt:lpstr>Essential language knowledge  (for beginner language learners)</vt:lpstr>
      <vt:lpstr>There’s quite a lot to know!</vt:lpstr>
      <vt:lpstr>How many words do learners need to know?</vt:lpstr>
      <vt:lpstr>(Häcker, 2008:215)</vt:lpstr>
      <vt:lpstr>Rates of learning  </vt:lpstr>
      <vt:lpstr>Which words should learners know?</vt:lpstr>
      <vt:lpstr>Which words?</vt:lpstr>
      <vt:lpstr>Which words?</vt:lpstr>
      <vt:lpstr>PowerPoint Presentation</vt:lpstr>
      <vt:lpstr>Which words should learners know? [2]</vt:lpstr>
      <vt:lpstr>Phonics - Silent Final Consonant</vt:lpstr>
      <vt:lpstr>Adjective agreement</vt:lpstr>
      <vt:lpstr>Présent </vt:lpstr>
      <vt:lpstr>Adjective agreement</vt:lpstr>
      <vt:lpstr>Lire</vt:lpstr>
      <vt:lpstr>Écoute. </vt:lpstr>
      <vt:lpstr>Which words should learners know? [3]</vt:lpstr>
      <vt:lpstr>Which words?</vt:lpstr>
      <vt:lpstr>Which verbs do KS2 pupils learn?</vt:lpstr>
      <vt:lpstr>Which verbs?</vt:lpstr>
      <vt:lpstr>PowerPoint Presentation</vt:lpstr>
      <vt:lpstr>How can they best learn the words? [1]</vt:lpstr>
      <vt:lpstr>Mixed word class sets </vt:lpstr>
      <vt:lpstr>Learning partners </vt:lpstr>
      <vt:lpstr>The Primary Bee</vt:lpstr>
      <vt:lpstr>How?</vt:lpstr>
      <vt:lpstr>How?</vt:lpstr>
      <vt:lpstr>Los días de la semana</vt:lpstr>
      <vt:lpstr>How do learners retain vocabulary over time?</vt:lpstr>
      <vt:lpstr>How?</vt:lpstr>
      <vt:lpstr>How?</vt:lpstr>
      <vt:lpstr>Quizlet / Audio learning homework</vt:lpstr>
      <vt:lpstr>What does it mean to know a word?</vt:lpstr>
      <vt:lpstr>Vocabulary checklist </vt:lpstr>
      <vt:lpstr>What’s in a word? </vt:lpstr>
      <vt:lpstr>What do we know about vocabulary learning?</vt:lpstr>
      <vt:lpstr>Some research- and practice-informed answers</vt:lpstr>
      <vt:lpstr>Some answers [cont’d]</vt:lpstr>
      <vt:lpstr>GCSE frequency 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Helen Thomas</cp:lastModifiedBy>
  <cp:revision>113</cp:revision>
  <dcterms:created xsi:type="dcterms:W3CDTF">2019-06-03T18:22:39Z</dcterms:created>
  <dcterms:modified xsi:type="dcterms:W3CDTF">2019-12-04T12:26:45Z</dcterms:modified>
</cp:coreProperties>
</file>