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8"/>
  </p:notesMasterIdLst>
  <p:sldIdLst>
    <p:sldId id="257" r:id="rId3"/>
    <p:sldId id="486" r:id="rId4"/>
    <p:sldId id="497" r:id="rId5"/>
    <p:sldId id="499" r:id="rId6"/>
    <p:sldId id="50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showGuides="1">
      <p:cViewPr varScale="1">
        <p:scale>
          <a:sx n="56" d="100"/>
          <a:sy n="56" d="100"/>
        </p:scale>
        <p:origin x="30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B74D5-A1A4-41D9-AAEB-A72E687221CE}" type="datetimeFigureOut">
              <a:rPr lang="en-GB" smtClean="0"/>
              <a:t>13/06/2020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089437-3CD8-4068-9862-8A82ACA53673}" type="slidenum">
              <a:rPr lang="en-GB" smtClean="0"/>
              <a:t>‹#›</a:t>
            </a:fld>
            <a:endParaRPr lang="en-GB"/>
          </a:p>
        </p:txBody>
      </p:sp>
    </p:spTree>
    <p:extLst>
      <p:ext uri="{BB962C8B-B14F-4D97-AF65-F5344CB8AC3E}">
        <p14:creationId xmlns:p14="http://schemas.microsoft.com/office/powerpoint/2010/main" val="4138267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212938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5 minutes</a:t>
            </a:r>
            <a:endParaRPr lang="en-GB" b="1" dirty="0"/>
          </a:p>
          <a:p>
            <a:r>
              <a:rPr lang="en-GB" baseline="0" dirty="0"/>
              <a:t>Ask students to predict which </a:t>
            </a:r>
            <a:r>
              <a:rPr lang="en-GB" baseline="0" dirty="0" err="1"/>
              <a:t>pacman</a:t>
            </a:r>
            <a:r>
              <a:rPr lang="en-GB" baseline="0" dirty="0"/>
              <a:t> will eat the word, based on the word’s gender. The words are the nouns from this week’s vocabulary set, plus three from previous weeks, as shown below. We continue to emphasise the importance of knowing the gender of a word in German.</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a:solidFill>
                  <a:schemeClr val="tx1"/>
                </a:solidFill>
                <a:effectLst/>
                <a:latin typeface="+mn-lt"/>
                <a:ea typeface="Calibri"/>
                <a:cs typeface="Calibri"/>
                <a:sym typeface="Calibri"/>
              </a:rPr>
              <a:t>Frequency rankings of vocabulary </a:t>
            </a:r>
            <a:r>
              <a:rPr lang="en-GB" sz="1200" b="1" i="0" u="sng" strike="noStrike" kern="1200" cap="none" dirty="0">
                <a:solidFill>
                  <a:schemeClr val="tx1"/>
                </a:solidFill>
                <a:effectLst/>
                <a:latin typeface="+mn-lt"/>
                <a:ea typeface="Calibri"/>
                <a:cs typeface="Calibri"/>
                <a:sym typeface="Calibri"/>
              </a:rPr>
              <a:t>introduced</a:t>
            </a:r>
            <a:r>
              <a:rPr lang="en-GB" sz="1200" b="1" i="0" u="none" strike="noStrike" kern="1200" cap="none" dirty="0">
                <a:solidFill>
                  <a:schemeClr val="tx1"/>
                </a:solidFill>
                <a:effectLst/>
                <a:latin typeface="+mn-lt"/>
                <a:ea typeface="Calibri"/>
                <a:cs typeface="Calibri"/>
                <a:sym typeface="Calibri"/>
              </a:rPr>
              <a:t> this week (1 is the most common word in German): </a:t>
            </a:r>
            <a:endParaRPr lang="en-GB" sz="1200" b="0" i="0" u="none" strike="noStrike" kern="1200" cap="none"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Dorf [684] Großstadt [74/188] Jahr [53] Monat [306] Schwimmbad [&gt;4034/1579] See [1167]  Strand [2047] nächste [249] nächstes [249] nächsten [249] nächstes Jahr [249/53] nächsten Monat [249/306] nächste Woche [249/211]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Two compound nouns, and a previous SSC cluster word:</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Wasserpark [299/1940]  Freizeitpark [1156/1940] Meer [979] </a:t>
            </a:r>
            <a:br>
              <a:rPr lang="de-DE" dirty="0"/>
            </a:br>
            <a:br>
              <a:rPr lang="de-DE" dirty="0"/>
            </a:br>
            <a:r>
              <a:rPr lang="de-DE" b="1" i="1" dirty="0"/>
              <a:t>Note:</a:t>
            </a:r>
            <a:r>
              <a:rPr lang="de-DE" b="1" i="1" baseline="0" dirty="0"/>
              <a:t> </a:t>
            </a:r>
            <a:r>
              <a:rPr lang="de-DE" baseline="0" dirty="0"/>
              <a:t>Students should get the gender of Wasserpark and Freizeitpark from their knowledge of ‚der Park‘ and their knowledge about compound nouns.  Teachers should seek to elicit the meanings ‚water park / aqua park‘ and ‚theme park‘ from students.  Wasser was previously taught, Freizeit will be taught in Y8, as a compound ‚frei‘ (a previous SSC source word) and Zeit, a new noun.</a:t>
            </a:r>
            <a:br>
              <a:rPr lang="de-DE" baseline="0" dirty="0"/>
            </a:br>
            <a:r>
              <a:rPr lang="de-DE" baseline="0" dirty="0"/>
              <a:t>Meer may not be remembered, but is included here, to help students note the meaning difference between ‚See‘ (here taught as lake), and ‚Meer‘ (sea). Teachers should not expect students to know the gender. This word will be taught formally in Y8, too.</a:t>
            </a:r>
            <a:br>
              <a:rPr lang="de-DE" baseline="0" dirty="0"/>
            </a:b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Source: Jones, R.L. &amp; </a:t>
            </a:r>
            <a:r>
              <a:rPr lang="en-GB" i="1" dirty="0" err="1"/>
              <a:t>Tschirner</a:t>
            </a:r>
            <a:r>
              <a:rPr lang="en-GB" i="1" dirty="0"/>
              <a:t>, E. (2006). A frequency dictionary of German: core vocabulary for learners. Routledge</a:t>
            </a:r>
            <a:endParaRPr lang="de-DE"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444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(total for reading and listening activities on Slides 21-25): 25 minutes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br>
              <a:rPr lang="en-GB" sz="1200" b="1" i="0" u="none" strike="noStrike" kern="1200" cap="none" dirty="0">
                <a:solidFill>
                  <a:schemeClr val="tx1"/>
                </a:solidFill>
                <a:effectLst/>
                <a:latin typeface="+mn-lt"/>
                <a:ea typeface="Calibri"/>
                <a:cs typeface="Calibri"/>
                <a:sym typeface="Calibri"/>
              </a:rPr>
            </a:br>
            <a:r>
              <a:rPr lang="en-GB" sz="1200" b="1" i="0" u="none" strike="noStrike" kern="1200" cap="none" dirty="0">
                <a:solidFill>
                  <a:schemeClr val="tx1"/>
                </a:solidFill>
                <a:effectLst/>
                <a:latin typeface="+mn-lt"/>
                <a:ea typeface="Calibri"/>
                <a:cs typeface="Calibri"/>
                <a:sym typeface="Calibri"/>
              </a:rPr>
              <a:t>Reading - Version 1</a:t>
            </a:r>
            <a:r>
              <a:rPr lang="en-GB" sz="1200" b="1" i="0" u="none" strike="noStrike" kern="1200" cap="none" baseline="0" dirty="0">
                <a:solidFill>
                  <a:schemeClr val="tx1"/>
                </a:solidFill>
                <a:effectLst/>
                <a:latin typeface="+mn-lt"/>
                <a:ea typeface="Calibri"/>
                <a:cs typeface="Calibri"/>
                <a:sym typeface="Calibri"/>
              </a:rPr>
              <a:t> (more straightforward, with conjugated verb options).</a:t>
            </a:r>
            <a:br>
              <a:rPr lang="en-GB" sz="1200" b="1" i="0" u="none" strike="noStrike" kern="1200" cap="none" dirty="0">
                <a:solidFill>
                  <a:schemeClr val="tx1"/>
                </a:solidFill>
                <a:effectLst/>
                <a:latin typeface="+mn-lt"/>
                <a:ea typeface="Calibri"/>
                <a:cs typeface="Calibri"/>
                <a:sym typeface="Calibri"/>
              </a:rPr>
            </a:br>
            <a:r>
              <a:rPr lang="en-GB" sz="1200" b="0" i="0" u="none" strike="noStrike" kern="1200" cap="none" dirty="0">
                <a:solidFill>
                  <a:schemeClr val="tx1"/>
                </a:solidFill>
                <a:effectLst/>
                <a:latin typeface="+mn-lt"/>
                <a:ea typeface="Calibri"/>
                <a:cs typeface="Calibri"/>
                <a:sym typeface="Calibri"/>
              </a:rPr>
              <a:t>This reading exercise</a:t>
            </a:r>
            <a:r>
              <a:rPr lang="en-GB" sz="1200" b="0" i="0" u="none" strike="noStrike" kern="1200" cap="none" baseline="0" dirty="0">
                <a:solidFill>
                  <a:schemeClr val="tx1"/>
                </a:solidFill>
                <a:effectLst/>
                <a:latin typeface="+mn-lt"/>
                <a:ea typeface="Calibri"/>
                <a:cs typeface="Calibri"/>
                <a:sym typeface="Calibri"/>
              </a:rPr>
              <a:t> revises some of the vocabulary from 3.1.6, together with most words from 2.2.3, the two sets revisited this week. It focuses upon the verbs in particular. The text is the account of an imaginary journey to London next week. The answers are animated.</a:t>
            </a:r>
            <a:endParaRPr lang="en-GB" sz="1200" b="0" i="0" u="none" strike="noStrike" kern="1200" cap="none"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a:solidFill>
                  <a:schemeClr val="tx1"/>
                </a:solidFill>
                <a:effectLst/>
                <a:latin typeface="+mn-lt"/>
                <a:ea typeface="Calibri"/>
                <a:cs typeface="Calibri"/>
                <a:sym typeface="Calibri"/>
              </a:rPr>
              <a:t>Word frequencies:</a:t>
            </a:r>
          </a:p>
          <a:p>
            <a:r>
              <a:rPr lang="de-DE" b="1" dirty="0"/>
              <a:t>Week 3.1.6 </a:t>
            </a:r>
            <a:r>
              <a:rPr lang="de-DE" b="0" dirty="0"/>
              <a:t>dauern [698] erreichen</a:t>
            </a:r>
            <a:r>
              <a:rPr lang="de-DE" b="0" baseline="30000" dirty="0"/>
              <a:t>1</a:t>
            </a:r>
            <a:r>
              <a:rPr lang="de-DE" b="0" dirty="0"/>
              <a:t> [305] fahren</a:t>
            </a:r>
            <a:r>
              <a:rPr lang="de-DE" b="0" baseline="30000" dirty="0"/>
              <a:t>2</a:t>
            </a:r>
            <a:r>
              <a:rPr lang="de-DE" b="0" dirty="0"/>
              <a:t> [169] schaffen</a:t>
            </a:r>
            <a:r>
              <a:rPr lang="de-DE" b="0" baseline="30000" dirty="0"/>
              <a:t>1</a:t>
            </a:r>
            <a:r>
              <a:rPr lang="de-DE" b="0" dirty="0"/>
              <a:t> [320] suchen [293] viel, viele [60] das Land</a:t>
            </a:r>
            <a:r>
              <a:rPr lang="de-DE" b="0" baseline="30000" dirty="0"/>
              <a:t>1</a:t>
            </a:r>
            <a:r>
              <a:rPr lang="de-DE" b="0" dirty="0"/>
              <a:t> [146] Schottland [&gt;4034] Schweiz [&gt;4034] Stunde</a:t>
            </a:r>
            <a:r>
              <a:rPr lang="de-DE" b="0" baseline="30000" dirty="0"/>
              <a:t>1</a:t>
            </a:r>
            <a:r>
              <a:rPr lang="de-DE" b="0" dirty="0"/>
              <a:t> [262] Wien [&gt;4034] dort [134] normalerweise [1898]</a:t>
            </a:r>
            <a:br>
              <a:rPr lang="de-DE" b="0" dirty="0"/>
            </a:br>
            <a:endParaRPr lang="de-DE" b="1" dirty="0"/>
          </a:p>
          <a:p>
            <a:r>
              <a:rPr lang="de-DE" b="1" dirty="0"/>
              <a:t>Week 2.2.3</a:t>
            </a:r>
            <a:r>
              <a:rPr lang="de-DE" b="1" baseline="0" dirty="0"/>
              <a:t> </a:t>
            </a:r>
            <a:r>
              <a:rPr lang="de-DE" b="0" dirty="0"/>
              <a:t>fahren</a:t>
            </a:r>
            <a:r>
              <a:rPr lang="de-DE" b="0" baseline="30000" dirty="0"/>
              <a:t>1</a:t>
            </a:r>
            <a:r>
              <a:rPr lang="de-DE" b="0" dirty="0"/>
              <a:t> [169] geben [57] helfen [406] mir [64]vergessen [595]  laufen [248] schlafen [787] Zeitung [572] Geld [249] Urlaub [1192] fast [223]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Source: Jones, R.L. &amp; </a:t>
            </a:r>
            <a:r>
              <a:rPr lang="en-GB" i="1" dirty="0" err="1"/>
              <a:t>Tschirner</a:t>
            </a:r>
            <a:r>
              <a:rPr lang="en-GB" i="1" dirty="0"/>
              <a:t>, E. (2006). A frequency dictionary of German: core vocabulary for learners. Routledge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0" dirty="0"/>
          </a:p>
          <a:p>
            <a:endParaRPr lang="de-DE"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0697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a:solidFill>
                  <a:schemeClr val="tx1"/>
                </a:solidFill>
                <a:effectLst/>
                <a:latin typeface="+mn-lt"/>
                <a:ea typeface="Calibri"/>
                <a:cs typeface="Calibri"/>
                <a:sym typeface="Calibri"/>
              </a:rPr>
              <a:t>Reading - Version 2 (more challenging, with infinitive verb options).</a:t>
            </a:r>
            <a:r>
              <a:rPr lang="en-GB" sz="1200" b="0" i="0" u="none" strike="noStrike" kern="1200" cap="none" dirty="0">
                <a:solidFill>
                  <a:schemeClr val="tx1"/>
                </a:solidFill>
                <a:effectLst/>
                <a:latin typeface="+mn-lt"/>
                <a:ea typeface="Calibri"/>
                <a:cs typeface="Calibri"/>
                <a:sym typeface="Calibri"/>
              </a:rPr>
              <a:t>This reading exercise</a:t>
            </a:r>
            <a:r>
              <a:rPr lang="en-GB" sz="1200" b="0" i="0" u="none" strike="noStrike" kern="1200" cap="none" baseline="0" dirty="0">
                <a:solidFill>
                  <a:schemeClr val="tx1"/>
                </a:solidFill>
                <a:effectLst/>
                <a:latin typeface="+mn-lt"/>
                <a:ea typeface="Calibri"/>
                <a:cs typeface="Calibri"/>
                <a:sym typeface="Calibri"/>
              </a:rPr>
              <a:t> revises some of the vocabulary from 3.1.6, together with most words from 2.2.3, the two sets revisited this week. It focuses upon the verbs in particular. The text is the account of an imaginary journey to London next week. The answers are animated.</a:t>
            </a:r>
            <a:endParaRPr lang="en-GB" sz="1200" b="0" i="0" u="none" strike="noStrike" kern="1200" cap="none"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a:solidFill>
                  <a:schemeClr val="tx1"/>
                </a:solidFill>
                <a:effectLst/>
                <a:latin typeface="+mn-lt"/>
                <a:ea typeface="Calibri"/>
                <a:cs typeface="Calibri"/>
                <a:sym typeface="Calibri"/>
              </a:rPr>
              <a:t>Word frequencies:</a:t>
            </a:r>
          </a:p>
          <a:p>
            <a:r>
              <a:rPr lang="de-DE" b="1" dirty="0"/>
              <a:t>Week 3.1.6 </a:t>
            </a:r>
            <a:r>
              <a:rPr lang="de-DE" b="0" dirty="0"/>
              <a:t>dauern [698] erreichen</a:t>
            </a:r>
            <a:r>
              <a:rPr lang="de-DE" b="0" baseline="30000" dirty="0"/>
              <a:t>1</a:t>
            </a:r>
            <a:r>
              <a:rPr lang="de-DE" b="0" dirty="0"/>
              <a:t> [305] fahren</a:t>
            </a:r>
            <a:r>
              <a:rPr lang="de-DE" b="0" baseline="30000" dirty="0"/>
              <a:t>2</a:t>
            </a:r>
            <a:r>
              <a:rPr lang="de-DE" b="0" dirty="0"/>
              <a:t> [169] schaffen</a:t>
            </a:r>
            <a:r>
              <a:rPr lang="de-DE" b="0" baseline="30000" dirty="0"/>
              <a:t>1</a:t>
            </a:r>
            <a:r>
              <a:rPr lang="de-DE" b="0" dirty="0"/>
              <a:t> [320] suchen [293] viel, viele [60] das Land</a:t>
            </a:r>
            <a:r>
              <a:rPr lang="de-DE" b="0" baseline="30000" dirty="0"/>
              <a:t>1</a:t>
            </a:r>
            <a:r>
              <a:rPr lang="de-DE" b="0" dirty="0"/>
              <a:t> [146] Schottland [&gt;4034] Schweiz [&gt;4034] Stunde</a:t>
            </a:r>
            <a:r>
              <a:rPr lang="de-DE" b="0" baseline="30000" dirty="0"/>
              <a:t>1</a:t>
            </a:r>
            <a:r>
              <a:rPr lang="de-DE" b="0" dirty="0"/>
              <a:t> [262] Wien [&gt;4034] dort [134] normalerweise [1898]</a:t>
            </a:r>
            <a:br>
              <a:rPr lang="de-DE" b="0" dirty="0"/>
            </a:br>
            <a:endParaRPr lang="de-DE" b="1" dirty="0"/>
          </a:p>
          <a:p>
            <a:r>
              <a:rPr lang="de-DE" b="1" dirty="0"/>
              <a:t>Week 2.2.3</a:t>
            </a:r>
            <a:r>
              <a:rPr lang="de-DE" b="1" baseline="0" dirty="0"/>
              <a:t> </a:t>
            </a:r>
            <a:r>
              <a:rPr lang="de-DE" b="0" dirty="0"/>
              <a:t>fahren</a:t>
            </a:r>
            <a:r>
              <a:rPr lang="de-DE" b="0" baseline="30000" dirty="0"/>
              <a:t>1</a:t>
            </a:r>
            <a:r>
              <a:rPr lang="de-DE" b="0" dirty="0"/>
              <a:t> [169] geben [57] helfen [406] mir [64]vergessen [595]  laufen [248] schlafen [787] Zeitung [572] Geld [249] Urlaub [1192] fast [223] </a:t>
            </a:r>
          </a:p>
          <a:p>
            <a:endParaRPr lang="de-D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Source: Jones, R.L. &amp; </a:t>
            </a:r>
            <a:r>
              <a:rPr lang="en-GB" i="1" dirty="0" err="1"/>
              <a:t>Tschirner</a:t>
            </a:r>
            <a:r>
              <a:rPr lang="en-GB" i="1" dirty="0"/>
              <a:t>, E. (2006). A frequency dictionary of German: core vocabulary for learners. Routledge</a:t>
            </a:r>
            <a:endParaRPr lang="de-DE" b="0" dirty="0"/>
          </a:p>
          <a:p>
            <a:endParaRPr lang="de-DE"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790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a:t>
            </a:r>
            <a:r>
              <a:rPr lang="en-GB" baseline="0" dirty="0"/>
              <a:t> translate the </a:t>
            </a:r>
            <a:r>
              <a:rPr lang="en-GB" baseline="0" dirty="0" err="1"/>
              <a:t>Eine</a:t>
            </a:r>
            <a:r>
              <a:rPr lang="en-GB" baseline="0" dirty="0"/>
              <a:t> </a:t>
            </a:r>
            <a:r>
              <a:rPr lang="en-GB" baseline="0" dirty="0" err="1"/>
              <a:t>Reise</a:t>
            </a:r>
            <a:r>
              <a:rPr lang="en-GB" baseline="0" dirty="0"/>
              <a:t> text into English, sentence by sentence, taking it in turns, as quickly as they can.</a:t>
            </a:r>
            <a:br>
              <a:rPr lang="en-GB" baseline="0" dirty="0"/>
            </a:br>
            <a:r>
              <a:rPr lang="en-GB" baseline="0" dirty="0"/>
              <a:t>If they get stuck on a word, they should use the well-practised routine ‘</a:t>
            </a:r>
            <a:r>
              <a:rPr lang="en-GB" baseline="0" dirty="0" err="1"/>
              <a:t>Wie</a:t>
            </a:r>
            <a:r>
              <a:rPr lang="en-GB" baseline="0" dirty="0"/>
              <a:t> </a:t>
            </a:r>
            <a:r>
              <a:rPr lang="en-GB" baseline="0" dirty="0" err="1"/>
              <a:t>sagt</a:t>
            </a:r>
            <a:r>
              <a:rPr lang="en-GB" baseline="0" dirty="0"/>
              <a:t> man… auf </a:t>
            </a:r>
            <a:r>
              <a:rPr lang="en-GB" baseline="0" dirty="0" err="1"/>
              <a:t>Englisch</a:t>
            </a:r>
            <a:r>
              <a:rPr lang="en-GB" baseline="0" dirty="0"/>
              <a:t>?’ to elicit support from their peers or the teacher.</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602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57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167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742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44193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8593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37830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626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9052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99951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13/06/2020</a:t>
            </a:fld>
            <a:endParaRPr lang="en-GB">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0788637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13/06/2020</a:t>
            </a:fld>
            <a:endParaRPr lang="en-GB">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501819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55295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13/06/2020</a:t>
            </a:fld>
            <a:endParaRPr lang="en-GB">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658065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13/06/2020</a:t>
            </a:fld>
            <a:endParaRPr lang="en-GB">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600807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13/06/2020</a:t>
            </a:fld>
            <a:endParaRPr lang="en-GB">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26670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64618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248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916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7201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008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1198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769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hyperlink" Target="about:blank" TargetMode="Externa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070A8-75FF-4F63-93B6-8413D3C9B57A}" type="datetimeFigureOut">
              <a:rPr lang="en-GB" smtClean="0">
                <a:solidFill>
                  <a:prstClr val="black">
                    <a:tint val="75000"/>
                  </a:prstClr>
                </a:solidFill>
              </a:rPr>
              <a:pPr/>
              <a:t>13/06/2020</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9109-AB8D-4945-A2DA-93F8155F960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75287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a:solidFill>
                  <a:srgbClr val="002060"/>
                </a:solidFill>
                <a:latin typeface="Century Gothic" panose="020B0502020202020204" pitchFamily="34" charset="0"/>
              </a:rPr>
              <a:t>Material</a:t>
            </a:r>
            <a:r>
              <a:rPr lang="en-GB" sz="1100">
                <a:solidFill>
                  <a:srgbClr val="002060"/>
                </a:solidFill>
                <a:latin typeface="Arial" panose="020B0604020202020204" pitchFamily="34" charset="0"/>
              </a:rPr>
              <a:t> </a:t>
            </a:r>
            <a:r>
              <a:rPr lang="en-GB" sz="1100">
                <a:solidFill>
                  <a:srgbClr val="002060"/>
                </a:solidFill>
                <a:latin typeface="Century Gothic" panose="020B0502020202020204" pitchFamily="34" charset="0"/>
              </a:rPr>
              <a:t>licensed as </a:t>
            </a:r>
            <a:r>
              <a:rPr lang="en-GB" sz="1100" b="1" u="sng">
                <a:solidFill>
                  <a:srgbClr val="FFFFFF"/>
                </a:solidFill>
                <a:latin typeface="Century Gothic" panose="020B0502020202020204" pitchFamily="34" charset="0"/>
                <a:hlinkClick r:id="rId16"/>
              </a:rPr>
              <a:t>CC BY-NC-SA 4.0</a:t>
            </a:r>
            <a:br>
              <a:rPr lang="en-GB" sz="1100">
                <a:solidFill>
                  <a:prstClr val="black"/>
                </a:solidFill>
                <a:latin typeface="Century Gothic" panose="020B0502020202020204" pitchFamily="34" charset="0"/>
              </a:rPr>
            </a:br>
            <a:endParaRPr lang="en-GB" sz="110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a:solidFill>
                  <a:srgbClr val="002060"/>
                </a:solidFill>
                <a:latin typeface="Century Gothic" panose="020B0502020202020204" pitchFamily="34" charset="0"/>
              </a:rPr>
              <a:t>Rachel Hawkes</a:t>
            </a:r>
            <a:endParaRPr lang="en-GB" sz="105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22504152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a:extLst>
                  <a:ext uri="{C183D7F6-B498-43B3-948B-1728B52AA6E4}">
                    <adec:decorative xmlns:adec="http://schemas.microsoft.com/office/drawing/2017/decorative"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sp>
            <p:nvSpPr>
              <p:cNvPr id="10" name="Rectangle 9">
                <a:extLst>
                  <a:ext uri="{C183D7F6-B498-43B3-948B-1728B52AA6E4}">
                    <adec:decorative xmlns:adec="http://schemas.microsoft.com/office/drawing/2017/decorative"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grpSp>
        <p:sp>
          <p:nvSpPr>
            <p:cNvPr id="4" name="Isosceles Triangle 3">
              <a:extLst>
                <a:ext uri="{C183D7F6-B498-43B3-948B-1728B52AA6E4}">
                  <adec:decorative xmlns:adec="http://schemas.microsoft.com/office/drawing/2017/decorative" val="1"/>
                </a:ext>
              </a:extLst>
            </p:cNvPr>
            <p:cNvSpPr/>
            <p:nvPr/>
          </p:nvSpPr>
          <p:spPr>
            <a:xfrm rot="5400000">
              <a:off x="4636029" y="-341488"/>
              <a:ext cx="6857998" cy="7540978"/>
            </a:xfrm>
            <a:prstGeom prst="triangle">
              <a:avLst>
                <a:gd name="adj" fmla="val 0"/>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sp>
          <p:nvSpPr>
            <p:cNvPr id="5" name="Rectangle 4">
              <a:extLst>
                <a:ext uri="{C183D7F6-B498-43B3-948B-1728B52AA6E4}">
                  <adec:decorative xmlns:adec="http://schemas.microsoft.com/office/drawing/2017/decorative" val="1"/>
                </a:ext>
              </a:extLst>
            </p:cNvPr>
            <p:cNvSpPr/>
            <p:nvPr/>
          </p:nvSpPr>
          <p:spPr>
            <a:xfrm>
              <a:off x="-56445" y="0"/>
              <a:ext cx="4350984" cy="68580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grpSp>
      <p:sp>
        <p:nvSpPr>
          <p:cNvPr id="2" name="Title 1">
            <a:extLst>
              <a:ext uri="{FF2B5EF4-FFF2-40B4-BE49-F238E27FC236}">
                <a16:creationId xmlns:a16="http://schemas.microsoft.com/office/drawing/2014/main" id="{2A9254CA-1C9D-784A-8697-DD901F995502}"/>
              </a:ext>
            </a:extLst>
          </p:cNvPr>
          <p:cNvSpPr>
            <a:spLocks noGrp="1"/>
          </p:cNvSpPr>
          <p:nvPr>
            <p:ph type="ctrTitle"/>
          </p:nvPr>
        </p:nvSpPr>
        <p:spPr>
          <a:xfrm>
            <a:off x="172596" y="2281470"/>
            <a:ext cx="9144000" cy="651870"/>
          </a:xfrm>
        </p:spPr>
        <p:txBody>
          <a:bodyPr>
            <a:normAutofit fontScale="90000"/>
          </a:bodyPr>
          <a:lstStyle/>
          <a:p>
            <a:pPr lvl="0" algn="l">
              <a:lnSpc>
                <a:spcPct val="100000"/>
              </a:lnSpc>
              <a:spcBef>
                <a:spcPts val="0"/>
              </a:spcBef>
            </a:pPr>
            <a:r>
              <a:rPr lang="en-GB" sz="4000" b="1" dirty="0">
                <a:solidFill>
                  <a:prstClr val="white"/>
                </a:solidFill>
                <a:latin typeface="Century Gothic" panose="020B0502020202020204" pitchFamily="34" charset="0"/>
                <a:ea typeface="+mn-ea"/>
                <a:cs typeface="+mn-cs"/>
              </a:rPr>
              <a:t>Vocabulary</a:t>
            </a:r>
            <a:endParaRPr lang="en-US" dirty="0"/>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3" name="Title 3">
            <a:extLst>
              <a:ext uri="{FF2B5EF4-FFF2-40B4-BE49-F238E27FC236}">
                <a16:creationId xmlns:a16="http://schemas.microsoft.com/office/drawing/2014/main" id="{7B424077-B2D5-46AA-BDA8-6FF15DA500E8}"/>
              </a:ext>
            </a:extLst>
          </p:cNvPr>
          <p:cNvSpPr txBox="1">
            <a:spLocks/>
          </p:cNvSpPr>
          <p:nvPr/>
        </p:nvSpPr>
        <p:spPr>
          <a:xfrm>
            <a:off x="161930" y="5308430"/>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German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3.2 - Week 5 - Lesson 67</a:t>
            </a:r>
          </a:p>
        </p:txBody>
      </p:sp>
      <p:sp>
        <p:nvSpPr>
          <p:cNvPr id="14" name="Title 3">
            <a:extLst>
              <a:ext uri="{FF2B5EF4-FFF2-40B4-BE49-F238E27FC236}">
                <a16:creationId xmlns:a16="http://schemas.microsoft.com/office/drawing/2014/main" id="{638AEC8F-C9FD-A549-80E9-260E66E632C7}"/>
              </a:ext>
            </a:extLst>
          </p:cNvPr>
          <p:cNvSpPr txBox="1">
            <a:spLocks/>
          </p:cNvSpPr>
          <p:nvPr/>
        </p:nvSpPr>
        <p:spPr>
          <a:xfrm>
            <a:off x="161930"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Author name(s):  </a:t>
            </a:r>
            <a:r>
              <a:rPr lang="en-GB" sz="1400" dirty="0">
                <a:solidFill>
                  <a:prstClr val="white"/>
                </a:solidFill>
                <a:latin typeface="Century Gothic" panose="020B0502020202020204" pitchFamily="34" charset="0"/>
              </a:rPr>
              <a:t>Stephen Owen </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Rachel Hawkes</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Date updated</a:t>
            </a:r>
            <a:r>
              <a:rPr lang="en-GB" sz="1400">
                <a:solidFill>
                  <a:prstClr val="white"/>
                </a:solidFill>
                <a:latin typeface="Century Gothic" panose="020B0502020202020204" pitchFamily="34" charset="0"/>
              </a:rPr>
              <a:t>: 13 / 06 / 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378779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4407919" y="1646057"/>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115076"/>
                </a:solidFill>
                <a:effectLst/>
                <a:uLnTx/>
                <a:uFillTx/>
                <a:latin typeface="Century Gothic" panose="020B0502020202020204" pitchFamily="34" charset="0"/>
                <a:ea typeface="+mn-ea"/>
                <a:cs typeface="+mn-cs"/>
              </a:rPr>
              <a:t>Dorf</a:t>
            </a:r>
          </a:p>
        </p:txBody>
      </p:sp>
      <p:sp>
        <p:nvSpPr>
          <p:cNvPr id="26" name="TextBox 25"/>
          <p:cNvSpPr txBox="1"/>
          <p:nvPr/>
        </p:nvSpPr>
        <p:spPr>
          <a:xfrm>
            <a:off x="4475841" y="1591766"/>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Freizeitpark</a:t>
            </a:r>
            <a:endPar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17" name="TextBox 16"/>
          <p:cNvSpPr txBox="1"/>
          <p:nvPr/>
        </p:nvSpPr>
        <p:spPr>
          <a:xfrm>
            <a:off x="4365242" y="1682298"/>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115076"/>
                </a:solidFill>
                <a:effectLst/>
                <a:uLnTx/>
                <a:uFillTx/>
                <a:latin typeface="Century Gothic" panose="020B0502020202020204" pitchFamily="34" charset="0"/>
                <a:ea typeface="+mn-ea"/>
                <a:cs typeface="+mn-cs"/>
              </a:rPr>
              <a:t>See</a:t>
            </a:r>
          </a:p>
        </p:txBody>
      </p:sp>
      <p:sp>
        <p:nvSpPr>
          <p:cNvPr id="25" name="TextBox 24"/>
          <p:cNvSpPr txBox="1"/>
          <p:nvPr/>
        </p:nvSpPr>
        <p:spPr>
          <a:xfrm>
            <a:off x="4281129" y="1672397"/>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Meer</a:t>
            </a:r>
          </a:p>
        </p:txBody>
      </p:sp>
      <p:sp>
        <p:nvSpPr>
          <p:cNvPr id="29" name="TextBox 28"/>
          <p:cNvSpPr txBox="1"/>
          <p:nvPr/>
        </p:nvSpPr>
        <p:spPr>
          <a:xfrm>
            <a:off x="4483603" y="1637032"/>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Großstadt</a:t>
            </a:r>
            <a:endPar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24" name="TextBox 23"/>
          <p:cNvSpPr txBox="1"/>
          <p:nvPr/>
        </p:nvSpPr>
        <p:spPr>
          <a:xfrm>
            <a:off x="4458217" y="1625268"/>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Strand</a:t>
            </a:r>
          </a:p>
        </p:txBody>
      </p:sp>
      <p:sp>
        <p:nvSpPr>
          <p:cNvPr id="28" name="TextBox 27"/>
          <p:cNvSpPr txBox="1"/>
          <p:nvPr/>
        </p:nvSpPr>
        <p:spPr>
          <a:xfrm>
            <a:off x="4205445" y="1651608"/>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Jahr</a:t>
            </a:r>
            <a:endPar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2" name="TextBox 1"/>
          <p:cNvSpPr txBox="1"/>
          <p:nvPr/>
        </p:nvSpPr>
        <p:spPr>
          <a:xfrm>
            <a:off x="4376323" y="1583257"/>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Wasserpark</a:t>
            </a:r>
            <a:endPar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15" name="TextBox 14"/>
          <p:cNvSpPr txBox="1"/>
          <p:nvPr/>
        </p:nvSpPr>
        <p:spPr>
          <a:xfrm>
            <a:off x="4419000" y="1600446"/>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Schwimmbad</a:t>
            </a:r>
            <a:endPar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sp>
        <p:nvSpPr>
          <p:cNvPr id="27" name="TextBox 26"/>
          <p:cNvSpPr txBox="1"/>
          <p:nvPr/>
        </p:nvSpPr>
        <p:spPr>
          <a:xfrm>
            <a:off x="4306682" y="1654566"/>
            <a:ext cx="299421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Monat</a:t>
            </a:r>
          </a:p>
        </p:txBody>
      </p:sp>
      <p:sp>
        <p:nvSpPr>
          <p:cNvPr id="23" name="TextBox 22">
            <a:extLst>
              <a:ext uri="{FF2B5EF4-FFF2-40B4-BE49-F238E27FC236}">
                <a16:creationId xmlns:a16="http://schemas.microsoft.com/office/drawing/2014/main" id="{CD9A9D11-6970-4C42-84F1-A310B76E2C67}"/>
              </a:ext>
            </a:extLst>
          </p:cNvPr>
          <p:cNvSpPr txBox="1"/>
          <p:nvPr/>
        </p:nvSpPr>
        <p:spPr>
          <a:xfrm>
            <a:off x="7538387" y="5604242"/>
            <a:ext cx="144257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das</a:t>
            </a:r>
          </a:p>
        </p:txBody>
      </p:sp>
      <p:sp>
        <p:nvSpPr>
          <p:cNvPr id="21" name="TextBox 20">
            <a:extLst>
              <a:ext uri="{FF2B5EF4-FFF2-40B4-BE49-F238E27FC236}">
                <a16:creationId xmlns:a16="http://schemas.microsoft.com/office/drawing/2014/main" id="{E6050152-6ED6-B144-AFD0-DE8A41A60716}"/>
              </a:ext>
            </a:extLst>
          </p:cNvPr>
          <p:cNvSpPr txBox="1"/>
          <p:nvPr/>
        </p:nvSpPr>
        <p:spPr>
          <a:xfrm>
            <a:off x="0" y="3786663"/>
            <a:ext cx="1453328"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der</a:t>
            </a:r>
          </a:p>
        </p:txBody>
      </p:sp>
      <p:sp>
        <p:nvSpPr>
          <p:cNvPr id="22" name="TextBox 21">
            <a:extLst>
              <a:ext uri="{FF2B5EF4-FFF2-40B4-BE49-F238E27FC236}">
                <a16:creationId xmlns:a16="http://schemas.microsoft.com/office/drawing/2014/main" id="{3053D006-F5E5-E947-AC45-473347AFD1B9}"/>
              </a:ext>
            </a:extLst>
          </p:cNvPr>
          <p:cNvSpPr txBox="1"/>
          <p:nvPr/>
        </p:nvSpPr>
        <p:spPr>
          <a:xfrm>
            <a:off x="10891057" y="3603468"/>
            <a:ext cx="130094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die</a:t>
            </a:r>
          </a:p>
        </p:txBody>
      </p:sp>
      <p:pic>
        <p:nvPicPr>
          <p:cNvPr id="18" name="Picture 17">
            <a:extLst>
              <a:ext uri="{FF2B5EF4-FFF2-40B4-BE49-F238E27FC236}">
                <a16:creationId xmlns:a16="http://schemas.microsoft.com/office/drawing/2014/main" id="{D140248C-FC6C-224F-984C-0F8BF6D63A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86" y="118968"/>
            <a:ext cx="3616656" cy="4129360"/>
          </a:xfrm>
          <a:prstGeom prst="rect">
            <a:avLst/>
          </a:prstGeom>
        </p:spPr>
      </p:pic>
      <p:pic>
        <p:nvPicPr>
          <p:cNvPr id="19" name="Picture 18">
            <a:extLst>
              <a:ext uri="{FF2B5EF4-FFF2-40B4-BE49-F238E27FC236}">
                <a16:creationId xmlns:a16="http://schemas.microsoft.com/office/drawing/2014/main" id="{BC180B48-9723-1546-ADA7-C158BFC0BA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8627629" y="79359"/>
            <a:ext cx="3538985" cy="4082452"/>
          </a:xfrm>
          <a:prstGeom prst="rect">
            <a:avLst/>
          </a:prstGeom>
        </p:spPr>
      </p:pic>
      <p:pic>
        <p:nvPicPr>
          <p:cNvPr id="20" name="Picture 19">
            <a:extLst>
              <a:ext uri="{FF2B5EF4-FFF2-40B4-BE49-F238E27FC236}">
                <a16:creationId xmlns:a16="http://schemas.microsoft.com/office/drawing/2014/main" id="{6E32EC3A-2EDC-7A4E-9505-FEA5B8F1D1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flipH="1">
            <a:off x="4153269" y="2993862"/>
            <a:ext cx="3538985" cy="4082452"/>
          </a:xfrm>
          <a:prstGeom prst="rect">
            <a:avLst/>
          </a:prstGeom>
          <a:noFill/>
        </p:spPr>
      </p:pic>
      <p:sp>
        <p:nvSpPr>
          <p:cNvPr id="3" name="Title 2"/>
          <p:cNvSpPr>
            <a:spLocks noGrp="1"/>
          </p:cNvSpPr>
          <p:nvPr>
            <p:ph type="title" idx="4294967295"/>
          </p:nvPr>
        </p:nvSpPr>
        <p:spPr>
          <a:xfrm>
            <a:off x="4370234" y="-113043"/>
            <a:ext cx="10515600" cy="1325563"/>
          </a:xfrm>
        </p:spPr>
        <p:txBody>
          <a:bodyPr/>
          <a:lstStyle/>
          <a:p>
            <a:r>
              <a:rPr lang="en-GB" dirty="0" err="1">
                <a:solidFill>
                  <a:srgbClr val="115076"/>
                </a:solidFill>
              </a:rPr>
              <a:t>Vokabeln</a:t>
            </a:r>
            <a:endParaRPr lang="en-GB" dirty="0">
              <a:solidFill>
                <a:srgbClr val="115076"/>
              </a:solidFill>
            </a:endParaRPr>
          </a:p>
        </p:txBody>
      </p:sp>
      <p:pic>
        <p:nvPicPr>
          <p:cNvPr id="31" name="Picture 30">
            <a:extLst>
              <a:ext uri="{FF2B5EF4-FFF2-40B4-BE49-F238E27FC236}">
                <a16:creationId xmlns:a16="http://schemas.microsoft.com/office/drawing/2014/main" id="{D140248C-FC6C-224F-984C-0F8BF6D63A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89" y="130937"/>
            <a:ext cx="3616656" cy="4129360"/>
          </a:xfrm>
          <a:prstGeom prst="rect">
            <a:avLst/>
          </a:prstGeom>
        </p:spPr>
      </p:pic>
    </p:spTree>
    <p:extLst>
      <p:ext uri="{BB962C8B-B14F-4D97-AF65-F5344CB8AC3E}">
        <p14:creationId xmlns:p14="http://schemas.microsoft.com/office/powerpoint/2010/main" val="163152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1" nodeType="clickEffect">
                                  <p:stCondLst>
                                    <p:cond delay="0"/>
                                  </p:stCondLst>
                                  <p:childTnLst>
                                    <p:animMotion origin="layout" path="M 5E-6 7.40741E-7 L 0.00417 0.47083 " pathEditMode="relative" rAng="0" ptsTypes="AA">
                                      <p:cBhvr>
                                        <p:cTn id="10" dur="2000" fill="hold"/>
                                        <p:tgtEl>
                                          <p:spTgt spid="30"/>
                                        </p:tgtEl>
                                        <p:attrNameLst>
                                          <p:attrName>ppt_x</p:attrName>
                                          <p:attrName>ppt_y</p:attrName>
                                        </p:attrNameLst>
                                      </p:cBhvr>
                                      <p:rCtr x="208" y="23542"/>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1" nodeType="clickEffect">
                                  <p:stCondLst>
                                    <p:cond delay="0"/>
                                  </p:stCondLst>
                                  <p:childTnLst>
                                    <p:animMotion origin="layout" path="M 6.25E-7 -3.33333E-6 L -0.35925 -0.00555 " pathEditMode="relative" rAng="0" ptsTypes="AA">
                                      <p:cBhvr>
                                        <p:cTn id="18" dur="2000" fill="hold"/>
                                        <p:tgtEl>
                                          <p:spTgt spid="17"/>
                                        </p:tgtEl>
                                        <p:attrNameLst>
                                          <p:attrName>ppt_x</p:attrName>
                                          <p:attrName>ppt_y</p:attrName>
                                        </p:attrNameLst>
                                      </p:cBhvr>
                                      <p:rCtr x="-17969" y="-278"/>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1" nodeType="clickEffect">
                                  <p:stCondLst>
                                    <p:cond delay="0"/>
                                  </p:stCondLst>
                                  <p:childTnLst>
                                    <p:animMotion origin="layout" path="M -4.79167E-6 -1.85185E-6 L 0.44922 0.01111 " pathEditMode="relative" rAng="0" ptsTypes="AA">
                                      <p:cBhvr>
                                        <p:cTn id="26" dur="2000" fill="hold"/>
                                        <p:tgtEl>
                                          <p:spTgt spid="29"/>
                                        </p:tgtEl>
                                        <p:attrNameLst>
                                          <p:attrName>ppt_x</p:attrName>
                                          <p:attrName>ppt_y</p:attrName>
                                        </p:attrNameLst>
                                      </p:cBhvr>
                                      <p:rCtr x="22461" y="556"/>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1" nodeType="clickEffect">
                                  <p:stCondLst>
                                    <p:cond delay="0"/>
                                  </p:stCondLst>
                                  <p:childTnLst>
                                    <p:animMotion origin="layout" path="M -0.01289 0 L -0.37903 -0.00116 " pathEditMode="relative" rAng="0" ptsTypes="AA">
                                      <p:cBhvr>
                                        <p:cTn id="34" dur="2000" fill="hold"/>
                                        <p:tgtEl>
                                          <p:spTgt spid="24"/>
                                        </p:tgtEl>
                                        <p:attrNameLst>
                                          <p:attrName>ppt_x</p:attrName>
                                          <p:attrName>ppt_y</p:attrName>
                                        </p:attrNameLst>
                                      </p:cBhvr>
                                      <p:rCtr x="-18307" y="-69"/>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1" nodeType="clickEffect">
                                  <p:stCondLst>
                                    <p:cond delay="0"/>
                                  </p:stCondLst>
                                  <p:childTnLst>
                                    <p:animMotion origin="layout" path="M 1.66667E-6 4.81481E-6 L 0.0095 0.4743 " pathEditMode="relative" rAng="0" ptsTypes="AA">
                                      <p:cBhvr>
                                        <p:cTn id="42" dur="2000" fill="hold"/>
                                        <p:tgtEl>
                                          <p:spTgt spid="28"/>
                                        </p:tgtEl>
                                        <p:attrNameLst>
                                          <p:attrName>ppt_x</p:attrName>
                                          <p:attrName>ppt_y</p:attrName>
                                        </p:attrNameLst>
                                      </p:cBhvr>
                                      <p:rCtr x="469" y="23704"/>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1" nodeType="clickEffect">
                                  <p:stCondLst>
                                    <p:cond delay="0"/>
                                  </p:stCondLst>
                                  <p:childTnLst>
                                    <p:animMotion origin="layout" path="M -8.33333E-7 -1.48148E-6 L -0.39596 0.01111 " pathEditMode="relative" rAng="0" ptsTypes="AA">
                                      <p:cBhvr>
                                        <p:cTn id="50" dur="2000" fill="hold"/>
                                        <p:tgtEl>
                                          <p:spTgt spid="2"/>
                                        </p:tgtEl>
                                        <p:attrNameLst>
                                          <p:attrName>ppt_x</p:attrName>
                                          <p:attrName>ppt_y</p:attrName>
                                        </p:attrNameLst>
                                      </p:cBhvr>
                                      <p:rCtr x="-19805" y="556"/>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grpId="1" nodeType="clickEffect">
                                  <p:stCondLst>
                                    <p:cond delay="0"/>
                                  </p:stCondLst>
                                  <p:childTnLst>
                                    <p:animMotion origin="layout" path="M 3.54167E-6 2.22222E-6 L 0.00768 0.47963 " pathEditMode="relative" rAng="0" ptsTypes="AA">
                                      <p:cBhvr>
                                        <p:cTn id="58" dur="2000" fill="hold"/>
                                        <p:tgtEl>
                                          <p:spTgt spid="15"/>
                                        </p:tgtEl>
                                        <p:attrNameLst>
                                          <p:attrName>ppt_x</p:attrName>
                                          <p:attrName>ppt_y</p:attrName>
                                        </p:attrNameLst>
                                      </p:cBhvr>
                                      <p:rCtr x="378" y="23981"/>
                                    </p:animMotion>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1" nodeType="clickEffect">
                                  <p:stCondLst>
                                    <p:cond delay="0"/>
                                  </p:stCondLst>
                                  <p:childTnLst>
                                    <p:animMotion origin="layout" path="M -1.66667E-6 1.85185E-6 L -0.36107 0.00162 " pathEditMode="relative" rAng="0" ptsTypes="AA">
                                      <p:cBhvr>
                                        <p:cTn id="66" dur="2000" fill="hold"/>
                                        <p:tgtEl>
                                          <p:spTgt spid="27"/>
                                        </p:tgtEl>
                                        <p:attrNameLst>
                                          <p:attrName>ppt_x</p:attrName>
                                          <p:attrName>ppt_y</p:attrName>
                                        </p:attrNameLst>
                                      </p:cBhvr>
                                      <p:rCtr x="-18060" y="69"/>
                                    </p:animMotion>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42" presetClass="path" presetSubtype="0" accel="50000" decel="50000" fill="hold" grpId="1" nodeType="clickEffect">
                                  <p:stCondLst>
                                    <p:cond delay="0"/>
                                  </p:stCondLst>
                                  <p:childTnLst>
                                    <p:animMotion origin="layout" path="M -3.75E-6 1.11111E-6 L -0.41588 -0.00533 " pathEditMode="relative" rAng="0" ptsTypes="AA">
                                      <p:cBhvr>
                                        <p:cTn id="74" dur="2000" fill="hold"/>
                                        <p:tgtEl>
                                          <p:spTgt spid="26"/>
                                        </p:tgtEl>
                                        <p:attrNameLst>
                                          <p:attrName>ppt_x</p:attrName>
                                          <p:attrName>ppt_y</p:attrName>
                                        </p:attrNameLst>
                                      </p:cBhvr>
                                      <p:rCtr x="-20794" y="-278"/>
                                    </p:animMotion>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42" presetClass="path" presetSubtype="0" accel="50000" decel="50000" fill="hold" grpId="1" nodeType="clickEffect">
                                  <p:stCondLst>
                                    <p:cond delay="0"/>
                                  </p:stCondLst>
                                  <p:childTnLst>
                                    <p:animMotion origin="layout" path="M 1.66667E-6 -4.44444E-6 L 0.00091 0.47315 " pathEditMode="relative" rAng="0" ptsTypes="AA">
                                      <p:cBhvr>
                                        <p:cTn id="82" dur="2000" fill="hold"/>
                                        <p:tgtEl>
                                          <p:spTgt spid="25"/>
                                        </p:tgtEl>
                                        <p:attrNameLst>
                                          <p:attrName>ppt_x</p:attrName>
                                          <p:attrName>ppt_y</p:attrName>
                                        </p:attrNameLst>
                                      </p:cBhvr>
                                      <p:rCtr x="39" y="2365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0" grpId="1"/>
      <p:bldP spid="26" grpId="0"/>
      <p:bldP spid="26" grpId="1"/>
      <p:bldP spid="17" grpId="0"/>
      <p:bldP spid="17" grpId="1"/>
      <p:bldP spid="25" grpId="0"/>
      <p:bldP spid="25" grpId="1"/>
      <p:bldP spid="29" grpId="0"/>
      <p:bldP spid="29" grpId="1"/>
      <p:bldP spid="24" grpId="0"/>
      <p:bldP spid="24" grpId="1"/>
      <p:bldP spid="28" grpId="0"/>
      <p:bldP spid="28" grpId="1"/>
      <p:bldP spid="2" grpId="0"/>
      <p:bldP spid="2" grpId="1"/>
      <p:bldP spid="15" grpId="0"/>
      <p:bldP spid="15" grpId="1"/>
      <p:bldP spid="27" grpId="0"/>
      <p:bldP spid="2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071" y="1413050"/>
            <a:ext cx="10515600" cy="3663383"/>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p:cNvSpPr>
            <a:spLocks noGrp="1"/>
          </p:cNvSpPr>
          <p:nvPr>
            <p:ph type="title"/>
          </p:nvPr>
        </p:nvSpPr>
        <p:spPr>
          <a:xfrm>
            <a:off x="316458" y="-237470"/>
            <a:ext cx="9671667" cy="1214277"/>
          </a:xfrm>
        </p:spPr>
        <p:txBody>
          <a:bodyPr>
            <a:noAutofit/>
          </a:bodyPr>
          <a:lstStyle/>
          <a:p>
            <a:r>
              <a:rPr lang="en-GB" sz="2800" b="1" dirty="0" err="1">
                <a:solidFill>
                  <a:srgbClr val="115076"/>
                </a:solidFill>
              </a:rPr>
              <a:t>Eine</a:t>
            </a:r>
            <a:r>
              <a:rPr lang="en-GB" sz="2800" b="1" dirty="0">
                <a:solidFill>
                  <a:srgbClr val="115076"/>
                </a:solidFill>
              </a:rPr>
              <a:t> </a:t>
            </a:r>
            <a:r>
              <a:rPr lang="en-GB" sz="2800" b="1" dirty="0" err="1">
                <a:solidFill>
                  <a:srgbClr val="115076"/>
                </a:solidFill>
              </a:rPr>
              <a:t>Reise</a:t>
            </a:r>
            <a:r>
              <a:rPr lang="en-GB" sz="2800" b="1" dirty="0">
                <a:solidFill>
                  <a:srgbClr val="115076"/>
                </a:solidFill>
              </a:rPr>
              <a:t> </a:t>
            </a:r>
            <a:r>
              <a:rPr lang="en-GB" sz="2800" b="1" dirty="0" err="1">
                <a:solidFill>
                  <a:srgbClr val="115076"/>
                </a:solidFill>
              </a:rPr>
              <a:t>nächste</a:t>
            </a:r>
            <a:r>
              <a:rPr lang="en-GB" sz="2800" b="1" dirty="0">
                <a:solidFill>
                  <a:srgbClr val="115076"/>
                </a:solidFill>
              </a:rPr>
              <a:t> </a:t>
            </a:r>
            <a:r>
              <a:rPr lang="en-GB" sz="2800" b="1" dirty="0" err="1">
                <a:solidFill>
                  <a:srgbClr val="115076"/>
                </a:solidFill>
              </a:rPr>
              <a:t>Woche</a:t>
            </a:r>
            <a:endParaRPr lang="en-GB" sz="2800" b="1" dirty="0">
              <a:solidFill>
                <a:srgbClr val="115076"/>
              </a:solidFill>
            </a:endParaRPr>
          </a:p>
        </p:txBody>
      </p:sp>
      <p:sp>
        <p:nvSpPr>
          <p:cNvPr id="3" name="Content Placeholder 2"/>
          <p:cNvSpPr>
            <a:spLocks noGrp="1"/>
          </p:cNvSpPr>
          <p:nvPr>
            <p:ph idx="1"/>
          </p:nvPr>
        </p:nvSpPr>
        <p:spPr>
          <a:xfrm>
            <a:off x="1062879" y="1041397"/>
            <a:ext cx="10515600" cy="4162745"/>
          </a:xfrm>
        </p:spPr>
        <p:txBody>
          <a:bodyPr>
            <a:normAutofit fontScale="92500" lnSpcReduction="10000"/>
          </a:bodyPr>
          <a:lstStyle/>
          <a:p>
            <a:pPr marL="0" indent="0">
              <a:lnSpc>
                <a:spcPct val="125000"/>
              </a:lnSpc>
              <a:buNone/>
            </a:pPr>
            <a:endParaRPr lang="en-GB" dirty="0"/>
          </a:p>
          <a:p>
            <a:pPr marL="0" indent="0">
              <a:lnSpc>
                <a:spcPct val="125000"/>
              </a:lnSpc>
              <a:buNone/>
            </a:pPr>
            <a:r>
              <a:rPr lang="en-GB" dirty="0" err="1">
                <a:solidFill>
                  <a:schemeClr val="bg1"/>
                </a:solidFill>
              </a:rPr>
              <a:t>Nächste</a:t>
            </a:r>
            <a:r>
              <a:rPr lang="en-GB" dirty="0">
                <a:solidFill>
                  <a:schemeClr val="bg1"/>
                </a:solidFill>
              </a:rPr>
              <a:t> </a:t>
            </a:r>
            <a:r>
              <a:rPr lang="en-GB" dirty="0" err="1">
                <a:solidFill>
                  <a:schemeClr val="bg1"/>
                </a:solidFill>
              </a:rPr>
              <a:t>Woche</a:t>
            </a:r>
            <a:r>
              <a:rPr lang="en-GB" dirty="0">
                <a:solidFill>
                  <a:schemeClr val="bg1"/>
                </a:solidFill>
              </a:rPr>
              <a:t> [1] </a:t>
            </a:r>
            <a:r>
              <a:rPr lang="en-GB" b="1" dirty="0" err="1">
                <a:solidFill>
                  <a:schemeClr val="bg1"/>
                </a:solidFill>
              </a:rPr>
              <a:t>fahre</a:t>
            </a:r>
            <a:r>
              <a:rPr lang="en-GB" dirty="0">
                <a:solidFill>
                  <a:schemeClr val="bg1"/>
                </a:solidFill>
              </a:rPr>
              <a:t> </a:t>
            </a:r>
            <a:r>
              <a:rPr lang="en-GB" dirty="0" err="1">
                <a:solidFill>
                  <a:schemeClr val="bg1"/>
                </a:solidFill>
              </a:rPr>
              <a:t>ich</a:t>
            </a:r>
            <a:r>
              <a:rPr lang="en-GB" dirty="0">
                <a:solidFill>
                  <a:schemeClr val="bg1"/>
                </a:solidFill>
              </a:rPr>
              <a:t> </a:t>
            </a:r>
            <a:r>
              <a:rPr lang="en-GB" dirty="0" err="1">
                <a:solidFill>
                  <a:schemeClr val="bg1"/>
                </a:solidFill>
              </a:rPr>
              <a:t>nach</a:t>
            </a:r>
            <a:r>
              <a:rPr lang="en-GB" dirty="0">
                <a:solidFill>
                  <a:schemeClr val="bg1"/>
                </a:solidFill>
              </a:rPr>
              <a:t> London. </a:t>
            </a:r>
            <a:r>
              <a:rPr lang="en-GB" dirty="0" err="1">
                <a:solidFill>
                  <a:schemeClr val="bg1"/>
                </a:solidFill>
              </a:rPr>
              <a:t>Ich</a:t>
            </a:r>
            <a:r>
              <a:rPr lang="en-GB" dirty="0">
                <a:solidFill>
                  <a:schemeClr val="bg1"/>
                </a:solidFill>
              </a:rPr>
              <a:t> [2] </a:t>
            </a:r>
            <a:r>
              <a:rPr lang="en-GB" b="1" dirty="0" err="1">
                <a:solidFill>
                  <a:schemeClr val="bg1"/>
                </a:solidFill>
              </a:rPr>
              <a:t>nehme</a:t>
            </a:r>
            <a:r>
              <a:rPr lang="en-GB" dirty="0">
                <a:solidFill>
                  <a:schemeClr val="bg1"/>
                </a:solidFill>
              </a:rPr>
              <a:t> </a:t>
            </a:r>
            <a:r>
              <a:rPr lang="en-GB" dirty="0" err="1">
                <a:solidFill>
                  <a:schemeClr val="bg1"/>
                </a:solidFill>
              </a:rPr>
              <a:t>früh</a:t>
            </a:r>
            <a:r>
              <a:rPr lang="en-GB" dirty="0">
                <a:solidFill>
                  <a:schemeClr val="bg1"/>
                </a:solidFill>
              </a:rPr>
              <a:t> den Zug. Die </a:t>
            </a:r>
            <a:r>
              <a:rPr lang="en-GB" dirty="0" err="1">
                <a:solidFill>
                  <a:schemeClr val="bg1"/>
                </a:solidFill>
              </a:rPr>
              <a:t>Reise</a:t>
            </a:r>
            <a:r>
              <a:rPr lang="en-GB" dirty="0">
                <a:solidFill>
                  <a:schemeClr val="bg1"/>
                </a:solidFill>
              </a:rPr>
              <a:t> [3] </a:t>
            </a:r>
            <a:r>
              <a:rPr lang="en-GB" b="1" dirty="0" err="1">
                <a:solidFill>
                  <a:schemeClr val="bg1"/>
                </a:solidFill>
              </a:rPr>
              <a:t>dauert</a:t>
            </a:r>
            <a:r>
              <a:rPr lang="en-GB" dirty="0">
                <a:solidFill>
                  <a:schemeClr val="bg1"/>
                </a:solidFill>
              </a:rPr>
              <a:t> </a:t>
            </a:r>
            <a:r>
              <a:rPr lang="en-GB" dirty="0" err="1">
                <a:solidFill>
                  <a:schemeClr val="bg1"/>
                </a:solidFill>
              </a:rPr>
              <a:t>drei</a:t>
            </a:r>
            <a:r>
              <a:rPr lang="en-GB" dirty="0">
                <a:solidFill>
                  <a:schemeClr val="bg1"/>
                </a:solidFill>
              </a:rPr>
              <a:t> </a:t>
            </a:r>
            <a:r>
              <a:rPr lang="en-GB" dirty="0" err="1">
                <a:solidFill>
                  <a:schemeClr val="bg1"/>
                </a:solidFill>
              </a:rPr>
              <a:t>Stunden</a:t>
            </a:r>
            <a:r>
              <a:rPr lang="en-GB" dirty="0">
                <a:solidFill>
                  <a:schemeClr val="bg1"/>
                </a:solidFill>
              </a:rPr>
              <a:t>. </a:t>
            </a:r>
            <a:r>
              <a:rPr lang="en-GB" dirty="0" err="1">
                <a:solidFill>
                  <a:schemeClr val="bg1"/>
                </a:solidFill>
              </a:rPr>
              <a:t>Normalerweise</a:t>
            </a:r>
            <a:r>
              <a:rPr lang="en-GB" dirty="0">
                <a:solidFill>
                  <a:schemeClr val="bg1"/>
                </a:solidFill>
              </a:rPr>
              <a:t> [4] </a:t>
            </a:r>
            <a:r>
              <a:rPr lang="en-GB" b="1" dirty="0">
                <a:solidFill>
                  <a:schemeClr val="bg1"/>
                </a:solidFill>
              </a:rPr>
              <a:t>lese</a:t>
            </a:r>
            <a:r>
              <a:rPr lang="en-GB" dirty="0">
                <a:solidFill>
                  <a:schemeClr val="bg1"/>
                </a:solidFill>
              </a:rPr>
              <a:t> </a:t>
            </a:r>
            <a:r>
              <a:rPr lang="en-GB" dirty="0" err="1">
                <a:solidFill>
                  <a:schemeClr val="bg1"/>
                </a:solidFill>
              </a:rPr>
              <a:t>ich</a:t>
            </a:r>
            <a:r>
              <a:rPr lang="en-GB" dirty="0">
                <a:solidFill>
                  <a:schemeClr val="bg1"/>
                </a:solidFill>
              </a:rPr>
              <a:t> die </a:t>
            </a:r>
            <a:r>
              <a:rPr lang="en-GB" dirty="0" err="1">
                <a:solidFill>
                  <a:schemeClr val="bg1"/>
                </a:solidFill>
              </a:rPr>
              <a:t>Zeitung</a:t>
            </a:r>
            <a:r>
              <a:rPr lang="en-GB" dirty="0">
                <a:solidFill>
                  <a:schemeClr val="bg1"/>
                </a:solidFill>
              </a:rPr>
              <a:t> </a:t>
            </a:r>
            <a:r>
              <a:rPr lang="en-GB" dirty="0" err="1">
                <a:solidFill>
                  <a:schemeClr val="bg1"/>
                </a:solidFill>
              </a:rPr>
              <a:t>im</a:t>
            </a:r>
            <a:r>
              <a:rPr lang="en-GB" dirty="0">
                <a:solidFill>
                  <a:schemeClr val="bg1"/>
                </a:solidFill>
              </a:rPr>
              <a:t> Zug. London [5] </a:t>
            </a:r>
            <a:r>
              <a:rPr lang="en-GB" b="1" dirty="0" err="1">
                <a:solidFill>
                  <a:schemeClr val="bg1"/>
                </a:solidFill>
              </a:rPr>
              <a:t>erreiche</a:t>
            </a:r>
            <a:r>
              <a:rPr lang="en-GB" dirty="0">
                <a:solidFill>
                  <a:schemeClr val="bg1"/>
                </a:solidFill>
              </a:rPr>
              <a:t> </a:t>
            </a:r>
            <a:r>
              <a:rPr lang="en-GB" dirty="0" err="1">
                <a:solidFill>
                  <a:schemeClr val="bg1"/>
                </a:solidFill>
              </a:rPr>
              <a:t>ich</a:t>
            </a:r>
            <a:r>
              <a:rPr lang="en-GB" dirty="0">
                <a:solidFill>
                  <a:schemeClr val="bg1"/>
                </a:solidFill>
              </a:rPr>
              <a:t> in </a:t>
            </a:r>
            <a:r>
              <a:rPr lang="en-GB" dirty="0" err="1">
                <a:solidFill>
                  <a:schemeClr val="bg1"/>
                </a:solidFill>
              </a:rPr>
              <a:t>zwei</a:t>
            </a:r>
            <a:r>
              <a:rPr lang="en-GB" dirty="0">
                <a:solidFill>
                  <a:schemeClr val="bg1"/>
                </a:solidFill>
              </a:rPr>
              <a:t> </a:t>
            </a:r>
            <a:r>
              <a:rPr lang="en-GB" dirty="0" err="1">
                <a:solidFill>
                  <a:schemeClr val="bg1"/>
                </a:solidFill>
              </a:rPr>
              <a:t>Stunden</a:t>
            </a:r>
            <a:r>
              <a:rPr lang="en-GB" dirty="0">
                <a:solidFill>
                  <a:schemeClr val="bg1"/>
                </a:solidFill>
              </a:rPr>
              <a:t>. Dort [6] </a:t>
            </a:r>
            <a:r>
              <a:rPr lang="en-GB" b="1" dirty="0">
                <a:solidFill>
                  <a:schemeClr val="bg1"/>
                </a:solidFill>
              </a:rPr>
              <a:t>muss</a:t>
            </a:r>
            <a:r>
              <a:rPr lang="en-GB" dirty="0">
                <a:solidFill>
                  <a:schemeClr val="bg1"/>
                </a:solidFill>
              </a:rPr>
              <a:t> </a:t>
            </a:r>
            <a:r>
              <a:rPr lang="en-GB" dirty="0" err="1">
                <a:solidFill>
                  <a:schemeClr val="bg1"/>
                </a:solidFill>
              </a:rPr>
              <a:t>ich</a:t>
            </a:r>
            <a:r>
              <a:rPr lang="en-GB" dirty="0">
                <a:solidFill>
                  <a:schemeClr val="bg1"/>
                </a:solidFill>
              </a:rPr>
              <a:t> </a:t>
            </a:r>
            <a:r>
              <a:rPr lang="en-GB" dirty="0" err="1">
                <a:solidFill>
                  <a:schemeClr val="bg1"/>
                </a:solidFill>
              </a:rPr>
              <a:t>einen</a:t>
            </a:r>
            <a:r>
              <a:rPr lang="en-GB" dirty="0">
                <a:solidFill>
                  <a:schemeClr val="bg1"/>
                </a:solidFill>
              </a:rPr>
              <a:t> Bus [7] </a:t>
            </a:r>
            <a:r>
              <a:rPr lang="en-GB" b="1" dirty="0" err="1">
                <a:solidFill>
                  <a:schemeClr val="bg1"/>
                </a:solidFill>
              </a:rPr>
              <a:t>nehmen</a:t>
            </a:r>
            <a:r>
              <a:rPr lang="en-GB" dirty="0">
                <a:solidFill>
                  <a:schemeClr val="bg1"/>
                </a:solidFill>
              </a:rPr>
              <a:t>. Mein Freund [8]</a:t>
            </a:r>
            <a:r>
              <a:rPr lang="en-GB" b="1" dirty="0">
                <a:solidFill>
                  <a:schemeClr val="bg1"/>
                </a:solidFill>
              </a:rPr>
              <a:t>will</a:t>
            </a:r>
            <a:r>
              <a:rPr lang="en-GB" dirty="0">
                <a:solidFill>
                  <a:schemeClr val="bg1"/>
                </a:solidFill>
              </a:rPr>
              <a:t> am </a:t>
            </a:r>
            <a:r>
              <a:rPr lang="en-GB" dirty="0" err="1">
                <a:solidFill>
                  <a:schemeClr val="bg1"/>
                </a:solidFill>
              </a:rPr>
              <a:t>Samstagabend</a:t>
            </a:r>
            <a:r>
              <a:rPr lang="en-GB" dirty="0">
                <a:solidFill>
                  <a:schemeClr val="bg1"/>
                </a:solidFill>
              </a:rPr>
              <a:t> </a:t>
            </a:r>
            <a:r>
              <a:rPr lang="en-GB" dirty="0" err="1">
                <a:solidFill>
                  <a:schemeClr val="bg1"/>
                </a:solidFill>
              </a:rPr>
              <a:t>eine</a:t>
            </a:r>
            <a:r>
              <a:rPr lang="en-GB" dirty="0">
                <a:solidFill>
                  <a:schemeClr val="bg1"/>
                </a:solidFill>
              </a:rPr>
              <a:t> Party [9] </a:t>
            </a:r>
            <a:r>
              <a:rPr lang="en-GB" b="1" dirty="0" err="1">
                <a:solidFill>
                  <a:schemeClr val="bg1"/>
                </a:solidFill>
              </a:rPr>
              <a:t>geben</a:t>
            </a:r>
            <a:r>
              <a:rPr lang="en-GB" dirty="0">
                <a:solidFill>
                  <a:schemeClr val="bg1"/>
                </a:solidFill>
              </a:rPr>
              <a:t>, und </a:t>
            </a:r>
            <a:r>
              <a:rPr lang="en-GB" dirty="0" err="1">
                <a:solidFill>
                  <a:schemeClr val="bg1"/>
                </a:solidFill>
              </a:rPr>
              <a:t>ich</a:t>
            </a:r>
            <a:r>
              <a:rPr lang="en-GB" dirty="0">
                <a:solidFill>
                  <a:schemeClr val="bg1"/>
                </a:solidFill>
              </a:rPr>
              <a:t> muss </a:t>
            </a:r>
            <a:r>
              <a:rPr lang="en-GB" dirty="0" err="1">
                <a:solidFill>
                  <a:schemeClr val="bg1"/>
                </a:solidFill>
              </a:rPr>
              <a:t>damit</a:t>
            </a:r>
            <a:r>
              <a:rPr lang="en-GB" dirty="0">
                <a:solidFill>
                  <a:schemeClr val="bg1"/>
                </a:solidFill>
              </a:rPr>
              <a:t>* [10] </a:t>
            </a:r>
            <a:r>
              <a:rPr lang="en-GB" b="1" dirty="0" err="1">
                <a:solidFill>
                  <a:schemeClr val="bg1"/>
                </a:solidFill>
              </a:rPr>
              <a:t>helfen</a:t>
            </a:r>
            <a:r>
              <a:rPr lang="en-GB" dirty="0">
                <a:solidFill>
                  <a:schemeClr val="bg1"/>
                </a:solidFill>
              </a:rPr>
              <a:t>. </a:t>
            </a:r>
            <a:r>
              <a:rPr lang="en-GB" dirty="0" err="1">
                <a:solidFill>
                  <a:schemeClr val="bg1"/>
                </a:solidFill>
              </a:rPr>
              <a:t>Wir</a:t>
            </a:r>
            <a:r>
              <a:rPr lang="en-GB" dirty="0">
                <a:solidFill>
                  <a:schemeClr val="bg1"/>
                </a:solidFill>
              </a:rPr>
              <a:t> [11] </a:t>
            </a:r>
            <a:r>
              <a:rPr lang="en-GB" b="1" dirty="0" err="1">
                <a:solidFill>
                  <a:schemeClr val="bg1"/>
                </a:solidFill>
              </a:rPr>
              <a:t>haben</a:t>
            </a:r>
            <a:r>
              <a:rPr lang="en-GB" dirty="0">
                <a:solidFill>
                  <a:schemeClr val="bg1"/>
                </a:solidFill>
              </a:rPr>
              <a:t> fast </a:t>
            </a:r>
            <a:r>
              <a:rPr lang="en-GB" dirty="0" err="1">
                <a:solidFill>
                  <a:schemeClr val="bg1"/>
                </a:solidFill>
              </a:rPr>
              <a:t>genug</a:t>
            </a:r>
            <a:r>
              <a:rPr lang="en-GB" dirty="0">
                <a:solidFill>
                  <a:schemeClr val="bg1"/>
                </a:solidFill>
              </a:rPr>
              <a:t> Geld! </a:t>
            </a:r>
            <a:r>
              <a:rPr lang="en-GB" dirty="0" err="1">
                <a:solidFill>
                  <a:schemeClr val="bg1"/>
                </a:solidFill>
              </a:rPr>
              <a:t>Wir</a:t>
            </a:r>
            <a:r>
              <a:rPr lang="en-GB" dirty="0">
                <a:solidFill>
                  <a:schemeClr val="bg1"/>
                </a:solidFill>
              </a:rPr>
              <a:t> </a:t>
            </a:r>
            <a:r>
              <a:rPr lang="en-GB" dirty="0" err="1">
                <a:solidFill>
                  <a:schemeClr val="bg1"/>
                </a:solidFill>
              </a:rPr>
              <a:t>müssen</a:t>
            </a:r>
            <a:r>
              <a:rPr lang="en-GB" dirty="0">
                <a:solidFill>
                  <a:schemeClr val="bg1"/>
                </a:solidFill>
              </a:rPr>
              <a:t> </a:t>
            </a:r>
            <a:r>
              <a:rPr lang="en-GB" dirty="0" err="1">
                <a:solidFill>
                  <a:schemeClr val="bg1"/>
                </a:solidFill>
              </a:rPr>
              <a:t>nichts</a:t>
            </a:r>
            <a:r>
              <a:rPr lang="en-GB" dirty="0">
                <a:solidFill>
                  <a:schemeClr val="bg1"/>
                </a:solidFill>
              </a:rPr>
              <a:t> [12] </a:t>
            </a:r>
            <a:r>
              <a:rPr lang="en-GB" b="1" dirty="0" err="1">
                <a:solidFill>
                  <a:schemeClr val="bg1"/>
                </a:solidFill>
              </a:rPr>
              <a:t>vergessen</a:t>
            </a:r>
            <a:r>
              <a:rPr lang="en-GB" dirty="0">
                <a:solidFill>
                  <a:schemeClr val="bg1"/>
                </a:solidFill>
              </a:rPr>
              <a:t>!</a:t>
            </a:r>
            <a:r>
              <a:rPr lang="en-GB" b="1" dirty="0"/>
              <a:t>      </a:t>
            </a:r>
          </a:p>
          <a:p>
            <a:pPr marL="0" indent="0">
              <a:buNone/>
            </a:pPr>
            <a:endParaRPr lang="en-GB" b="1" dirty="0"/>
          </a:p>
        </p:txBody>
      </p:sp>
      <p:sp>
        <p:nvSpPr>
          <p:cNvPr id="5" name="Rounded Rectangle 11">
            <a:extLst>
              <a:ext uri="{FF2B5EF4-FFF2-40B4-BE49-F238E27FC236}">
                <a16:creationId xmlns:a16="http://schemas.microsoft.com/office/drawing/2014/main" id="{483D7EB9-C2AA-4190-98DE-925F861600E9}"/>
              </a:ext>
            </a:extLst>
          </p:cNvPr>
          <p:cNvSpPr/>
          <p:nvPr/>
        </p:nvSpPr>
        <p:spPr>
          <a:xfrm>
            <a:off x="10515600" y="156881"/>
            <a:ext cx="1492787" cy="515396"/>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Rectangle 5"/>
          <p:cNvSpPr/>
          <p:nvPr/>
        </p:nvSpPr>
        <p:spPr>
          <a:xfrm>
            <a:off x="4248699" y="1667452"/>
            <a:ext cx="903593" cy="4721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965904" y="2612748"/>
            <a:ext cx="869413" cy="40005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7479395" y="3074341"/>
            <a:ext cx="1331369" cy="46273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4619914" y="2202174"/>
            <a:ext cx="1190625" cy="4191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9205545" y="1676056"/>
            <a:ext cx="1257300" cy="47625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7320728" y="2580831"/>
            <a:ext cx="1401241" cy="45052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1562338" y="3518277"/>
            <a:ext cx="577779" cy="46177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3859365" y="3060697"/>
            <a:ext cx="876300" cy="51214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5" name="Rectangle 14"/>
          <p:cNvSpPr/>
          <p:nvPr/>
        </p:nvSpPr>
        <p:spPr>
          <a:xfrm>
            <a:off x="7479395" y="3586434"/>
            <a:ext cx="1233488" cy="411207"/>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Rectangle 15"/>
          <p:cNvSpPr/>
          <p:nvPr/>
        </p:nvSpPr>
        <p:spPr>
          <a:xfrm>
            <a:off x="2903805" y="3940478"/>
            <a:ext cx="1113411" cy="47537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7" name="Rectangle 16"/>
          <p:cNvSpPr/>
          <p:nvPr/>
        </p:nvSpPr>
        <p:spPr>
          <a:xfrm>
            <a:off x="5358869" y="3946190"/>
            <a:ext cx="1171575" cy="46965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8" name="Rectangle 17"/>
          <p:cNvSpPr/>
          <p:nvPr/>
        </p:nvSpPr>
        <p:spPr>
          <a:xfrm>
            <a:off x="2795495" y="4508550"/>
            <a:ext cx="1670997" cy="3446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aphicFrame>
        <p:nvGraphicFramePr>
          <p:cNvPr id="19" name="Table 18"/>
          <p:cNvGraphicFramePr>
            <a:graphicFrameLocks noGrp="1"/>
          </p:cNvGraphicFramePr>
          <p:nvPr/>
        </p:nvGraphicFramePr>
        <p:xfrm>
          <a:off x="217026" y="5355000"/>
          <a:ext cx="11757690" cy="914400"/>
        </p:xfrm>
        <a:graphic>
          <a:graphicData uri="http://schemas.openxmlformats.org/drawingml/2006/table">
            <a:tbl>
              <a:tblPr firstRow="1" bandRow="1">
                <a:tableStyleId>{5940675A-B579-460E-94D1-54222C63F5DA}</a:tableStyleId>
              </a:tblPr>
              <a:tblGrid>
                <a:gridCol w="1959615">
                  <a:extLst>
                    <a:ext uri="{9D8B030D-6E8A-4147-A177-3AD203B41FA5}">
                      <a16:colId xmlns:a16="http://schemas.microsoft.com/office/drawing/2014/main" val="20000"/>
                    </a:ext>
                  </a:extLst>
                </a:gridCol>
                <a:gridCol w="1959615">
                  <a:extLst>
                    <a:ext uri="{9D8B030D-6E8A-4147-A177-3AD203B41FA5}">
                      <a16:colId xmlns:a16="http://schemas.microsoft.com/office/drawing/2014/main" val="20001"/>
                    </a:ext>
                  </a:extLst>
                </a:gridCol>
                <a:gridCol w="1959615">
                  <a:extLst>
                    <a:ext uri="{9D8B030D-6E8A-4147-A177-3AD203B41FA5}">
                      <a16:colId xmlns:a16="http://schemas.microsoft.com/office/drawing/2014/main" val="20002"/>
                    </a:ext>
                  </a:extLst>
                </a:gridCol>
                <a:gridCol w="1959615">
                  <a:extLst>
                    <a:ext uri="{9D8B030D-6E8A-4147-A177-3AD203B41FA5}">
                      <a16:colId xmlns:a16="http://schemas.microsoft.com/office/drawing/2014/main" val="20003"/>
                    </a:ext>
                  </a:extLst>
                </a:gridCol>
                <a:gridCol w="1959615">
                  <a:extLst>
                    <a:ext uri="{9D8B030D-6E8A-4147-A177-3AD203B41FA5}">
                      <a16:colId xmlns:a16="http://schemas.microsoft.com/office/drawing/2014/main" val="20004"/>
                    </a:ext>
                  </a:extLst>
                </a:gridCol>
                <a:gridCol w="1959615">
                  <a:extLst>
                    <a:ext uri="{9D8B030D-6E8A-4147-A177-3AD203B41FA5}">
                      <a16:colId xmlns:a16="http://schemas.microsoft.com/office/drawing/2014/main" val="20005"/>
                    </a:ext>
                  </a:extLst>
                </a:gridCol>
              </a:tblGrid>
              <a:tr h="370840">
                <a:tc>
                  <a:txBody>
                    <a:bodyPr/>
                    <a:lstStyle/>
                    <a:p>
                      <a:pPr algn="ctr"/>
                      <a:r>
                        <a:rPr lang="en-GB" sz="2400" dirty="0">
                          <a:solidFill>
                            <a:srgbClr val="115076"/>
                          </a:solidFill>
                          <a:latin typeface="Century Gothic" panose="020B0502020202020204" pitchFamily="34" charset="0"/>
                        </a:rPr>
                        <a:t>lese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haben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fahre</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nehmen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geben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vergessen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r>
                        <a:rPr lang="en-GB" sz="2400" dirty="0" err="1">
                          <a:solidFill>
                            <a:srgbClr val="115076"/>
                          </a:solidFill>
                          <a:latin typeface="Century Gothic" panose="020B0502020202020204" pitchFamily="34" charset="0"/>
                        </a:rPr>
                        <a:t>nehme</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dauert</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helfen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a:solidFill>
                            <a:srgbClr val="115076"/>
                          </a:solidFill>
                          <a:latin typeface="Century Gothic" panose="020B0502020202020204" pitchFamily="34" charset="0"/>
                        </a:rPr>
                        <a:t>will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erreiche</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a:solidFill>
                            <a:srgbClr val="115076"/>
                          </a:solidFill>
                          <a:latin typeface="Century Gothic" panose="020B0502020202020204" pitchFamily="34" charset="0"/>
                        </a:rPr>
                        <a:t>muss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20" name="TextBox 19"/>
          <p:cNvSpPr txBox="1"/>
          <p:nvPr/>
        </p:nvSpPr>
        <p:spPr>
          <a:xfrm>
            <a:off x="3234435" y="6354067"/>
            <a:ext cx="27709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t>
            </a:r>
            <a:r>
              <a:rPr kumimoji="0" lang="en-GB" sz="2400" b="0"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damit</a:t>
            </a:r>
            <a:r>
              <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with it</a:t>
            </a:r>
          </a:p>
        </p:txBody>
      </p:sp>
      <p:sp>
        <p:nvSpPr>
          <p:cNvPr id="21" name="Rectangle 20"/>
          <p:cNvSpPr/>
          <p:nvPr/>
        </p:nvSpPr>
        <p:spPr>
          <a:xfrm>
            <a:off x="316458" y="578997"/>
            <a:ext cx="8889088"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Alastair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schreibt</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Mia und Wolfgang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über</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seine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Reise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nächste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Woche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eine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Email.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Schreib</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die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Verben</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1-12.</a:t>
            </a:r>
            <a:b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b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78562" y="-22861"/>
            <a:ext cx="1013075" cy="1467325"/>
          </a:xfrm>
          <a:prstGeom prst="rect">
            <a:avLst/>
          </a:prstGeom>
        </p:spPr>
      </p:pic>
    </p:spTree>
    <p:extLst>
      <p:ext uri="{BB962C8B-B14F-4D97-AF65-F5344CB8AC3E}">
        <p14:creationId xmlns:p14="http://schemas.microsoft.com/office/powerpoint/2010/main" val="329892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071" y="1413050"/>
            <a:ext cx="10515600" cy="3663383"/>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p:cNvSpPr>
            <a:spLocks noGrp="1"/>
          </p:cNvSpPr>
          <p:nvPr>
            <p:ph type="title"/>
          </p:nvPr>
        </p:nvSpPr>
        <p:spPr>
          <a:xfrm>
            <a:off x="101069" y="-365071"/>
            <a:ext cx="10515600" cy="1214277"/>
          </a:xfrm>
        </p:spPr>
        <p:txBody>
          <a:bodyPr>
            <a:noAutofit/>
          </a:bodyPr>
          <a:lstStyle/>
          <a:p>
            <a:r>
              <a:rPr lang="en-GB" sz="2800" b="1" dirty="0" err="1">
                <a:solidFill>
                  <a:srgbClr val="115076"/>
                </a:solidFill>
              </a:rPr>
              <a:t>Eine</a:t>
            </a:r>
            <a:r>
              <a:rPr lang="en-GB" sz="2800" b="1" dirty="0">
                <a:solidFill>
                  <a:srgbClr val="115076"/>
                </a:solidFill>
              </a:rPr>
              <a:t> </a:t>
            </a:r>
            <a:r>
              <a:rPr lang="en-GB" sz="2800" b="1" dirty="0" err="1">
                <a:solidFill>
                  <a:srgbClr val="115076"/>
                </a:solidFill>
              </a:rPr>
              <a:t>Reise</a:t>
            </a:r>
            <a:r>
              <a:rPr lang="en-GB" sz="2800" b="1" dirty="0">
                <a:solidFill>
                  <a:srgbClr val="115076"/>
                </a:solidFill>
              </a:rPr>
              <a:t> </a:t>
            </a:r>
            <a:r>
              <a:rPr lang="en-GB" sz="2800" b="1" dirty="0" err="1">
                <a:solidFill>
                  <a:srgbClr val="115076"/>
                </a:solidFill>
              </a:rPr>
              <a:t>nächste</a:t>
            </a:r>
            <a:r>
              <a:rPr lang="en-GB" sz="2800" b="1" dirty="0">
                <a:solidFill>
                  <a:srgbClr val="115076"/>
                </a:solidFill>
              </a:rPr>
              <a:t> </a:t>
            </a:r>
            <a:r>
              <a:rPr lang="en-GB" sz="2800" b="1" dirty="0" err="1">
                <a:solidFill>
                  <a:srgbClr val="115076"/>
                </a:solidFill>
              </a:rPr>
              <a:t>Woche</a:t>
            </a:r>
            <a:r>
              <a:rPr lang="en-GB" sz="2800" b="1" dirty="0">
                <a:solidFill>
                  <a:srgbClr val="115076"/>
                </a:solidFill>
              </a:rPr>
              <a:t>. </a:t>
            </a:r>
            <a:endParaRPr lang="en-GB" sz="2400" dirty="0">
              <a:solidFill>
                <a:srgbClr val="115076"/>
              </a:solidFill>
            </a:endParaRPr>
          </a:p>
        </p:txBody>
      </p:sp>
      <p:sp>
        <p:nvSpPr>
          <p:cNvPr id="3" name="Content Placeholder 2"/>
          <p:cNvSpPr>
            <a:spLocks noGrp="1"/>
          </p:cNvSpPr>
          <p:nvPr>
            <p:ph idx="1"/>
          </p:nvPr>
        </p:nvSpPr>
        <p:spPr>
          <a:xfrm>
            <a:off x="1062879" y="1041397"/>
            <a:ext cx="10515600" cy="4162745"/>
          </a:xfrm>
        </p:spPr>
        <p:txBody>
          <a:bodyPr>
            <a:normAutofit fontScale="92500" lnSpcReduction="10000"/>
          </a:bodyPr>
          <a:lstStyle/>
          <a:p>
            <a:pPr marL="0" indent="0">
              <a:lnSpc>
                <a:spcPct val="125000"/>
              </a:lnSpc>
              <a:buNone/>
            </a:pPr>
            <a:endParaRPr lang="en-GB" dirty="0"/>
          </a:p>
          <a:p>
            <a:pPr marL="0" indent="0">
              <a:lnSpc>
                <a:spcPct val="125000"/>
              </a:lnSpc>
              <a:buNone/>
            </a:pPr>
            <a:r>
              <a:rPr lang="en-GB" dirty="0" err="1">
                <a:solidFill>
                  <a:schemeClr val="bg1"/>
                </a:solidFill>
              </a:rPr>
              <a:t>Nächste</a:t>
            </a:r>
            <a:r>
              <a:rPr lang="en-GB" dirty="0">
                <a:solidFill>
                  <a:schemeClr val="bg1"/>
                </a:solidFill>
              </a:rPr>
              <a:t> </a:t>
            </a:r>
            <a:r>
              <a:rPr lang="en-GB" dirty="0" err="1">
                <a:solidFill>
                  <a:schemeClr val="bg1"/>
                </a:solidFill>
              </a:rPr>
              <a:t>Woche</a:t>
            </a:r>
            <a:r>
              <a:rPr lang="en-GB" dirty="0">
                <a:solidFill>
                  <a:schemeClr val="bg1"/>
                </a:solidFill>
              </a:rPr>
              <a:t> [1] </a:t>
            </a:r>
            <a:r>
              <a:rPr lang="en-GB" b="1" dirty="0" err="1">
                <a:solidFill>
                  <a:schemeClr val="bg1"/>
                </a:solidFill>
              </a:rPr>
              <a:t>fahre</a:t>
            </a:r>
            <a:r>
              <a:rPr lang="en-GB" dirty="0">
                <a:solidFill>
                  <a:schemeClr val="bg1"/>
                </a:solidFill>
              </a:rPr>
              <a:t> </a:t>
            </a:r>
            <a:r>
              <a:rPr lang="en-GB" dirty="0" err="1">
                <a:solidFill>
                  <a:schemeClr val="bg1"/>
                </a:solidFill>
              </a:rPr>
              <a:t>ich</a:t>
            </a:r>
            <a:r>
              <a:rPr lang="en-GB" dirty="0">
                <a:solidFill>
                  <a:schemeClr val="bg1"/>
                </a:solidFill>
              </a:rPr>
              <a:t> </a:t>
            </a:r>
            <a:r>
              <a:rPr lang="en-GB" dirty="0" err="1">
                <a:solidFill>
                  <a:schemeClr val="bg1"/>
                </a:solidFill>
              </a:rPr>
              <a:t>nach</a:t>
            </a:r>
            <a:r>
              <a:rPr lang="en-GB" dirty="0">
                <a:solidFill>
                  <a:schemeClr val="bg1"/>
                </a:solidFill>
              </a:rPr>
              <a:t> London. </a:t>
            </a:r>
            <a:r>
              <a:rPr lang="en-GB" dirty="0" err="1">
                <a:solidFill>
                  <a:schemeClr val="bg1"/>
                </a:solidFill>
              </a:rPr>
              <a:t>Ich</a:t>
            </a:r>
            <a:r>
              <a:rPr lang="en-GB" dirty="0">
                <a:solidFill>
                  <a:schemeClr val="bg1"/>
                </a:solidFill>
              </a:rPr>
              <a:t> [2] </a:t>
            </a:r>
            <a:r>
              <a:rPr lang="en-GB" b="1" dirty="0" err="1">
                <a:solidFill>
                  <a:schemeClr val="bg1"/>
                </a:solidFill>
              </a:rPr>
              <a:t>nehme</a:t>
            </a:r>
            <a:r>
              <a:rPr lang="en-GB" dirty="0">
                <a:solidFill>
                  <a:schemeClr val="bg1"/>
                </a:solidFill>
              </a:rPr>
              <a:t> </a:t>
            </a:r>
            <a:r>
              <a:rPr lang="en-GB" dirty="0" err="1">
                <a:solidFill>
                  <a:schemeClr val="bg1"/>
                </a:solidFill>
              </a:rPr>
              <a:t>früh</a:t>
            </a:r>
            <a:r>
              <a:rPr lang="en-GB" dirty="0">
                <a:solidFill>
                  <a:schemeClr val="bg1"/>
                </a:solidFill>
              </a:rPr>
              <a:t> den Zug. Die </a:t>
            </a:r>
            <a:r>
              <a:rPr lang="en-GB" dirty="0" err="1">
                <a:solidFill>
                  <a:schemeClr val="bg1"/>
                </a:solidFill>
              </a:rPr>
              <a:t>Reise</a:t>
            </a:r>
            <a:r>
              <a:rPr lang="en-GB" dirty="0">
                <a:solidFill>
                  <a:schemeClr val="bg1"/>
                </a:solidFill>
              </a:rPr>
              <a:t> [3] </a:t>
            </a:r>
            <a:r>
              <a:rPr lang="en-GB" b="1" dirty="0" err="1">
                <a:solidFill>
                  <a:schemeClr val="bg1"/>
                </a:solidFill>
              </a:rPr>
              <a:t>dauert</a:t>
            </a:r>
            <a:r>
              <a:rPr lang="en-GB" dirty="0">
                <a:solidFill>
                  <a:schemeClr val="bg1"/>
                </a:solidFill>
              </a:rPr>
              <a:t> </a:t>
            </a:r>
            <a:r>
              <a:rPr lang="en-GB" dirty="0" err="1">
                <a:solidFill>
                  <a:schemeClr val="bg1"/>
                </a:solidFill>
              </a:rPr>
              <a:t>drei</a:t>
            </a:r>
            <a:r>
              <a:rPr lang="en-GB" dirty="0">
                <a:solidFill>
                  <a:schemeClr val="bg1"/>
                </a:solidFill>
              </a:rPr>
              <a:t> </a:t>
            </a:r>
            <a:r>
              <a:rPr lang="en-GB" dirty="0" err="1">
                <a:solidFill>
                  <a:schemeClr val="bg1"/>
                </a:solidFill>
              </a:rPr>
              <a:t>Stunden</a:t>
            </a:r>
            <a:r>
              <a:rPr lang="en-GB" dirty="0">
                <a:solidFill>
                  <a:schemeClr val="bg1"/>
                </a:solidFill>
              </a:rPr>
              <a:t>. </a:t>
            </a:r>
            <a:r>
              <a:rPr lang="en-GB" dirty="0" err="1">
                <a:solidFill>
                  <a:schemeClr val="bg1"/>
                </a:solidFill>
              </a:rPr>
              <a:t>Normalerweise</a:t>
            </a:r>
            <a:r>
              <a:rPr lang="en-GB" dirty="0">
                <a:solidFill>
                  <a:schemeClr val="bg1"/>
                </a:solidFill>
              </a:rPr>
              <a:t> [4] </a:t>
            </a:r>
            <a:r>
              <a:rPr lang="en-GB" b="1" dirty="0">
                <a:solidFill>
                  <a:schemeClr val="bg1"/>
                </a:solidFill>
              </a:rPr>
              <a:t>lese</a:t>
            </a:r>
            <a:r>
              <a:rPr lang="en-GB" dirty="0">
                <a:solidFill>
                  <a:schemeClr val="bg1"/>
                </a:solidFill>
              </a:rPr>
              <a:t> </a:t>
            </a:r>
            <a:r>
              <a:rPr lang="en-GB" dirty="0" err="1">
                <a:solidFill>
                  <a:schemeClr val="bg1"/>
                </a:solidFill>
              </a:rPr>
              <a:t>ich</a:t>
            </a:r>
            <a:r>
              <a:rPr lang="en-GB" dirty="0">
                <a:solidFill>
                  <a:schemeClr val="bg1"/>
                </a:solidFill>
              </a:rPr>
              <a:t> die </a:t>
            </a:r>
            <a:r>
              <a:rPr lang="en-GB" dirty="0" err="1">
                <a:solidFill>
                  <a:schemeClr val="bg1"/>
                </a:solidFill>
              </a:rPr>
              <a:t>Zeitung</a:t>
            </a:r>
            <a:r>
              <a:rPr lang="en-GB" dirty="0">
                <a:solidFill>
                  <a:schemeClr val="bg1"/>
                </a:solidFill>
              </a:rPr>
              <a:t> </a:t>
            </a:r>
            <a:r>
              <a:rPr lang="en-GB" dirty="0" err="1">
                <a:solidFill>
                  <a:schemeClr val="bg1"/>
                </a:solidFill>
              </a:rPr>
              <a:t>im</a:t>
            </a:r>
            <a:r>
              <a:rPr lang="en-GB" dirty="0">
                <a:solidFill>
                  <a:schemeClr val="bg1"/>
                </a:solidFill>
              </a:rPr>
              <a:t> Zug. London [5] </a:t>
            </a:r>
            <a:r>
              <a:rPr lang="en-GB" b="1" dirty="0" err="1">
                <a:solidFill>
                  <a:schemeClr val="bg1"/>
                </a:solidFill>
              </a:rPr>
              <a:t>erreiche</a:t>
            </a:r>
            <a:r>
              <a:rPr lang="en-GB" dirty="0">
                <a:solidFill>
                  <a:schemeClr val="bg1"/>
                </a:solidFill>
              </a:rPr>
              <a:t> </a:t>
            </a:r>
            <a:r>
              <a:rPr lang="en-GB" dirty="0" err="1">
                <a:solidFill>
                  <a:schemeClr val="bg1"/>
                </a:solidFill>
              </a:rPr>
              <a:t>ich</a:t>
            </a:r>
            <a:r>
              <a:rPr lang="en-GB" dirty="0">
                <a:solidFill>
                  <a:schemeClr val="bg1"/>
                </a:solidFill>
              </a:rPr>
              <a:t> in </a:t>
            </a:r>
            <a:r>
              <a:rPr lang="en-GB" dirty="0" err="1">
                <a:solidFill>
                  <a:schemeClr val="bg1"/>
                </a:solidFill>
              </a:rPr>
              <a:t>zwei</a:t>
            </a:r>
            <a:r>
              <a:rPr lang="en-GB" dirty="0">
                <a:solidFill>
                  <a:schemeClr val="bg1"/>
                </a:solidFill>
              </a:rPr>
              <a:t> </a:t>
            </a:r>
            <a:r>
              <a:rPr lang="en-GB" dirty="0" err="1">
                <a:solidFill>
                  <a:schemeClr val="bg1"/>
                </a:solidFill>
              </a:rPr>
              <a:t>Stunden</a:t>
            </a:r>
            <a:r>
              <a:rPr lang="en-GB" dirty="0">
                <a:solidFill>
                  <a:schemeClr val="bg1"/>
                </a:solidFill>
              </a:rPr>
              <a:t>. Dort [6] </a:t>
            </a:r>
            <a:r>
              <a:rPr lang="en-GB" b="1" dirty="0">
                <a:solidFill>
                  <a:schemeClr val="bg1"/>
                </a:solidFill>
              </a:rPr>
              <a:t>muss</a:t>
            </a:r>
            <a:r>
              <a:rPr lang="en-GB" dirty="0">
                <a:solidFill>
                  <a:schemeClr val="bg1"/>
                </a:solidFill>
              </a:rPr>
              <a:t> </a:t>
            </a:r>
            <a:r>
              <a:rPr lang="en-GB" dirty="0" err="1">
                <a:solidFill>
                  <a:schemeClr val="bg1"/>
                </a:solidFill>
              </a:rPr>
              <a:t>ich</a:t>
            </a:r>
            <a:r>
              <a:rPr lang="en-GB" dirty="0">
                <a:solidFill>
                  <a:schemeClr val="bg1"/>
                </a:solidFill>
              </a:rPr>
              <a:t> </a:t>
            </a:r>
            <a:r>
              <a:rPr lang="en-GB" dirty="0" err="1">
                <a:solidFill>
                  <a:schemeClr val="bg1"/>
                </a:solidFill>
              </a:rPr>
              <a:t>einen</a:t>
            </a:r>
            <a:r>
              <a:rPr lang="en-GB" dirty="0">
                <a:solidFill>
                  <a:schemeClr val="bg1"/>
                </a:solidFill>
              </a:rPr>
              <a:t> Bus [7] </a:t>
            </a:r>
            <a:r>
              <a:rPr lang="en-GB" b="1" dirty="0" err="1">
                <a:solidFill>
                  <a:schemeClr val="bg1"/>
                </a:solidFill>
              </a:rPr>
              <a:t>nehmen</a:t>
            </a:r>
            <a:r>
              <a:rPr lang="en-GB" dirty="0">
                <a:solidFill>
                  <a:schemeClr val="bg1"/>
                </a:solidFill>
              </a:rPr>
              <a:t>. Mein Freund [8]</a:t>
            </a:r>
            <a:r>
              <a:rPr lang="en-GB" b="1" dirty="0">
                <a:solidFill>
                  <a:schemeClr val="bg1"/>
                </a:solidFill>
              </a:rPr>
              <a:t>will</a:t>
            </a:r>
            <a:r>
              <a:rPr lang="en-GB" dirty="0">
                <a:solidFill>
                  <a:schemeClr val="bg1"/>
                </a:solidFill>
              </a:rPr>
              <a:t> am </a:t>
            </a:r>
            <a:r>
              <a:rPr lang="en-GB" dirty="0" err="1">
                <a:solidFill>
                  <a:schemeClr val="bg1"/>
                </a:solidFill>
              </a:rPr>
              <a:t>Samstagabend</a:t>
            </a:r>
            <a:r>
              <a:rPr lang="en-GB" dirty="0">
                <a:solidFill>
                  <a:schemeClr val="bg1"/>
                </a:solidFill>
              </a:rPr>
              <a:t> </a:t>
            </a:r>
            <a:r>
              <a:rPr lang="en-GB" dirty="0" err="1">
                <a:solidFill>
                  <a:schemeClr val="bg1"/>
                </a:solidFill>
              </a:rPr>
              <a:t>eine</a:t>
            </a:r>
            <a:r>
              <a:rPr lang="en-GB" dirty="0">
                <a:solidFill>
                  <a:schemeClr val="bg1"/>
                </a:solidFill>
              </a:rPr>
              <a:t> Party [9] </a:t>
            </a:r>
            <a:r>
              <a:rPr lang="en-GB" b="1" dirty="0" err="1">
                <a:solidFill>
                  <a:schemeClr val="bg1"/>
                </a:solidFill>
              </a:rPr>
              <a:t>geben</a:t>
            </a:r>
            <a:r>
              <a:rPr lang="en-GB" dirty="0">
                <a:solidFill>
                  <a:schemeClr val="bg1"/>
                </a:solidFill>
              </a:rPr>
              <a:t>, und </a:t>
            </a:r>
            <a:r>
              <a:rPr lang="en-GB" dirty="0" err="1">
                <a:solidFill>
                  <a:schemeClr val="bg1"/>
                </a:solidFill>
              </a:rPr>
              <a:t>ich</a:t>
            </a:r>
            <a:r>
              <a:rPr lang="en-GB" dirty="0">
                <a:solidFill>
                  <a:schemeClr val="bg1"/>
                </a:solidFill>
              </a:rPr>
              <a:t> muss </a:t>
            </a:r>
            <a:r>
              <a:rPr lang="en-GB" dirty="0" err="1">
                <a:solidFill>
                  <a:schemeClr val="bg1"/>
                </a:solidFill>
              </a:rPr>
              <a:t>damit</a:t>
            </a:r>
            <a:r>
              <a:rPr lang="en-GB" dirty="0">
                <a:solidFill>
                  <a:schemeClr val="bg1"/>
                </a:solidFill>
              </a:rPr>
              <a:t>* [10] </a:t>
            </a:r>
            <a:r>
              <a:rPr lang="en-GB" b="1" dirty="0" err="1">
                <a:solidFill>
                  <a:schemeClr val="bg1"/>
                </a:solidFill>
              </a:rPr>
              <a:t>helfen</a:t>
            </a:r>
            <a:r>
              <a:rPr lang="en-GB" dirty="0">
                <a:solidFill>
                  <a:schemeClr val="bg1"/>
                </a:solidFill>
              </a:rPr>
              <a:t>. </a:t>
            </a:r>
            <a:r>
              <a:rPr lang="en-GB" dirty="0" err="1">
                <a:solidFill>
                  <a:schemeClr val="bg1"/>
                </a:solidFill>
              </a:rPr>
              <a:t>Wir</a:t>
            </a:r>
            <a:r>
              <a:rPr lang="en-GB" dirty="0">
                <a:solidFill>
                  <a:schemeClr val="bg1"/>
                </a:solidFill>
              </a:rPr>
              <a:t> [11] </a:t>
            </a:r>
            <a:r>
              <a:rPr lang="en-GB" b="1" dirty="0" err="1">
                <a:solidFill>
                  <a:schemeClr val="bg1"/>
                </a:solidFill>
              </a:rPr>
              <a:t>haben</a:t>
            </a:r>
            <a:r>
              <a:rPr lang="en-GB" dirty="0">
                <a:solidFill>
                  <a:schemeClr val="bg1"/>
                </a:solidFill>
              </a:rPr>
              <a:t> fast </a:t>
            </a:r>
            <a:r>
              <a:rPr lang="en-GB" dirty="0" err="1">
                <a:solidFill>
                  <a:schemeClr val="bg1"/>
                </a:solidFill>
              </a:rPr>
              <a:t>genug</a:t>
            </a:r>
            <a:r>
              <a:rPr lang="en-GB" dirty="0">
                <a:solidFill>
                  <a:schemeClr val="bg1"/>
                </a:solidFill>
              </a:rPr>
              <a:t> Geld! </a:t>
            </a:r>
            <a:r>
              <a:rPr lang="en-GB" dirty="0" err="1">
                <a:solidFill>
                  <a:schemeClr val="bg1"/>
                </a:solidFill>
              </a:rPr>
              <a:t>Wir</a:t>
            </a:r>
            <a:r>
              <a:rPr lang="en-GB" dirty="0">
                <a:solidFill>
                  <a:schemeClr val="bg1"/>
                </a:solidFill>
              </a:rPr>
              <a:t> </a:t>
            </a:r>
            <a:r>
              <a:rPr lang="en-GB" dirty="0" err="1">
                <a:solidFill>
                  <a:schemeClr val="bg1"/>
                </a:solidFill>
              </a:rPr>
              <a:t>müssen</a:t>
            </a:r>
            <a:r>
              <a:rPr lang="en-GB" dirty="0">
                <a:solidFill>
                  <a:schemeClr val="bg1"/>
                </a:solidFill>
              </a:rPr>
              <a:t> </a:t>
            </a:r>
            <a:r>
              <a:rPr lang="en-GB" dirty="0" err="1">
                <a:solidFill>
                  <a:schemeClr val="bg1"/>
                </a:solidFill>
              </a:rPr>
              <a:t>nichts</a:t>
            </a:r>
            <a:r>
              <a:rPr lang="en-GB" dirty="0">
                <a:solidFill>
                  <a:schemeClr val="bg1"/>
                </a:solidFill>
              </a:rPr>
              <a:t> [12] </a:t>
            </a:r>
            <a:r>
              <a:rPr lang="en-GB" b="1" dirty="0" err="1">
                <a:solidFill>
                  <a:schemeClr val="bg1"/>
                </a:solidFill>
              </a:rPr>
              <a:t>vergessen</a:t>
            </a:r>
            <a:r>
              <a:rPr lang="en-GB" dirty="0">
                <a:solidFill>
                  <a:schemeClr val="bg1"/>
                </a:solidFill>
              </a:rPr>
              <a:t>!</a:t>
            </a:r>
            <a:r>
              <a:rPr lang="en-GB" b="1" dirty="0"/>
              <a:t>      </a:t>
            </a:r>
          </a:p>
          <a:p>
            <a:pPr marL="0" indent="0">
              <a:buNone/>
            </a:pPr>
            <a:endParaRPr lang="en-GB" b="1" dirty="0"/>
          </a:p>
        </p:txBody>
      </p:sp>
      <p:sp>
        <p:nvSpPr>
          <p:cNvPr id="5" name="Rounded Rectangle 11">
            <a:extLst>
              <a:ext uri="{FF2B5EF4-FFF2-40B4-BE49-F238E27FC236}">
                <a16:creationId xmlns:a16="http://schemas.microsoft.com/office/drawing/2014/main" id="{483D7EB9-C2AA-4190-98DE-925F861600E9}"/>
              </a:ext>
            </a:extLst>
          </p:cNvPr>
          <p:cNvSpPr/>
          <p:nvPr/>
        </p:nvSpPr>
        <p:spPr>
          <a:xfrm>
            <a:off x="10515600" y="156881"/>
            <a:ext cx="1492787" cy="515396"/>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Rectangle 5"/>
          <p:cNvSpPr/>
          <p:nvPr/>
        </p:nvSpPr>
        <p:spPr>
          <a:xfrm>
            <a:off x="4248699" y="1667452"/>
            <a:ext cx="903593" cy="47213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965904" y="2612748"/>
            <a:ext cx="869413" cy="40005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7479395" y="3074341"/>
            <a:ext cx="1331369" cy="46273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4619914" y="2202174"/>
            <a:ext cx="1190625" cy="4191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9205545" y="1676056"/>
            <a:ext cx="1257300" cy="47625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7320728" y="2580831"/>
            <a:ext cx="1401241" cy="45052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3" name="Rectangle 12"/>
          <p:cNvSpPr/>
          <p:nvPr/>
        </p:nvSpPr>
        <p:spPr>
          <a:xfrm>
            <a:off x="1562338" y="3518277"/>
            <a:ext cx="577779" cy="46177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p:cNvSpPr/>
          <p:nvPr/>
        </p:nvSpPr>
        <p:spPr>
          <a:xfrm>
            <a:off x="3859365" y="3060697"/>
            <a:ext cx="876300" cy="51214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5" name="Rectangle 14"/>
          <p:cNvSpPr/>
          <p:nvPr/>
        </p:nvSpPr>
        <p:spPr>
          <a:xfrm>
            <a:off x="7479395" y="3586434"/>
            <a:ext cx="1233488" cy="411207"/>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6" name="Rectangle 15"/>
          <p:cNvSpPr/>
          <p:nvPr/>
        </p:nvSpPr>
        <p:spPr>
          <a:xfrm>
            <a:off x="2903805" y="3940478"/>
            <a:ext cx="1113411" cy="47537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7" name="Rectangle 16"/>
          <p:cNvSpPr/>
          <p:nvPr/>
        </p:nvSpPr>
        <p:spPr>
          <a:xfrm>
            <a:off x="5358869" y="3946190"/>
            <a:ext cx="1171575" cy="46965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8" name="Rectangle 17"/>
          <p:cNvSpPr/>
          <p:nvPr/>
        </p:nvSpPr>
        <p:spPr>
          <a:xfrm>
            <a:off x="2795495" y="4508550"/>
            <a:ext cx="1670997" cy="3446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aphicFrame>
        <p:nvGraphicFramePr>
          <p:cNvPr id="19" name="Table 18"/>
          <p:cNvGraphicFramePr>
            <a:graphicFrameLocks noGrp="1"/>
          </p:cNvGraphicFramePr>
          <p:nvPr/>
        </p:nvGraphicFramePr>
        <p:xfrm>
          <a:off x="217026" y="5355000"/>
          <a:ext cx="11757690" cy="914400"/>
        </p:xfrm>
        <a:graphic>
          <a:graphicData uri="http://schemas.openxmlformats.org/drawingml/2006/table">
            <a:tbl>
              <a:tblPr firstRow="1" bandRow="1">
                <a:tableStyleId>{5940675A-B579-460E-94D1-54222C63F5DA}</a:tableStyleId>
              </a:tblPr>
              <a:tblGrid>
                <a:gridCol w="1959615">
                  <a:extLst>
                    <a:ext uri="{9D8B030D-6E8A-4147-A177-3AD203B41FA5}">
                      <a16:colId xmlns:a16="http://schemas.microsoft.com/office/drawing/2014/main" val="20000"/>
                    </a:ext>
                  </a:extLst>
                </a:gridCol>
                <a:gridCol w="1959615">
                  <a:extLst>
                    <a:ext uri="{9D8B030D-6E8A-4147-A177-3AD203B41FA5}">
                      <a16:colId xmlns:a16="http://schemas.microsoft.com/office/drawing/2014/main" val="20001"/>
                    </a:ext>
                  </a:extLst>
                </a:gridCol>
                <a:gridCol w="1959615">
                  <a:extLst>
                    <a:ext uri="{9D8B030D-6E8A-4147-A177-3AD203B41FA5}">
                      <a16:colId xmlns:a16="http://schemas.microsoft.com/office/drawing/2014/main" val="20002"/>
                    </a:ext>
                  </a:extLst>
                </a:gridCol>
                <a:gridCol w="1959615">
                  <a:extLst>
                    <a:ext uri="{9D8B030D-6E8A-4147-A177-3AD203B41FA5}">
                      <a16:colId xmlns:a16="http://schemas.microsoft.com/office/drawing/2014/main" val="20003"/>
                    </a:ext>
                  </a:extLst>
                </a:gridCol>
                <a:gridCol w="1959615">
                  <a:extLst>
                    <a:ext uri="{9D8B030D-6E8A-4147-A177-3AD203B41FA5}">
                      <a16:colId xmlns:a16="http://schemas.microsoft.com/office/drawing/2014/main" val="20004"/>
                    </a:ext>
                  </a:extLst>
                </a:gridCol>
                <a:gridCol w="1959615">
                  <a:extLst>
                    <a:ext uri="{9D8B030D-6E8A-4147-A177-3AD203B41FA5}">
                      <a16:colId xmlns:a16="http://schemas.microsoft.com/office/drawing/2014/main" val="20005"/>
                    </a:ext>
                  </a:extLst>
                </a:gridCol>
              </a:tblGrid>
              <a:tr h="370840">
                <a:tc>
                  <a:txBody>
                    <a:bodyPr/>
                    <a:lstStyle/>
                    <a:p>
                      <a:pPr algn="ctr"/>
                      <a:r>
                        <a:rPr lang="en-GB" sz="2400" dirty="0" err="1">
                          <a:solidFill>
                            <a:srgbClr val="115076"/>
                          </a:solidFill>
                          <a:latin typeface="Century Gothic" panose="020B0502020202020204" pitchFamily="34" charset="0"/>
                        </a:rPr>
                        <a:t>lesen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haben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fahren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nehmen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geben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vergessen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r>
                        <a:rPr lang="en-GB" sz="2400" dirty="0" err="1">
                          <a:solidFill>
                            <a:srgbClr val="115076"/>
                          </a:solidFill>
                          <a:latin typeface="Century Gothic" panose="020B0502020202020204" pitchFamily="34" charset="0"/>
                        </a:rPr>
                        <a:t>nehmen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dauern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helfen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wollen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erreichen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dirty="0" err="1">
                          <a:solidFill>
                            <a:srgbClr val="115076"/>
                          </a:solidFill>
                          <a:latin typeface="Century Gothic" panose="020B0502020202020204" pitchFamily="34" charset="0"/>
                        </a:rPr>
                        <a:t>müssen</a:t>
                      </a:r>
                      <a:endParaRPr lang="en-GB" sz="2400" dirty="0">
                        <a:solidFill>
                          <a:srgbClr val="115076"/>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20" name="TextBox 19"/>
          <p:cNvSpPr txBox="1"/>
          <p:nvPr/>
        </p:nvSpPr>
        <p:spPr>
          <a:xfrm>
            <a:off x="3234435" y="6354067"/>
            <a:ext cx="27709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t>
            </a:r>
            <a:r>
              <a:rPr kumimoji="0" lang="en-GB" sz="2400" b="0"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damit</a:t>
            </a:r>
            <a:r>
              <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with it</a:t>
            </a:r>
          </a:p>
        </p:txBody>
      </p:sp>
      <p:sp>
        <p:nvSpPr>
          <p:cNvPr id="21" name="Rectangle 20"/>
          <p:cNvSpPr/>
          <p:nvPr/>
        </p:nvSpPr>
        <p:spPr>
          <a:xfrm>
            <a:off x="316458" y="578997"/>
            <a:ext cx="8889088"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Alastair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schreibt</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Mia und Wolfgang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über</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seine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Reise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nächste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Woche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eine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Email.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Schreib</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die </a:t>
            </a:r>
            <a:r>
              <a:rPr kumimoji="0" lang="en-GB" sz="20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Verben</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1-12.</a:t>
            </a:r>
            <a:b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b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78562" y="-22861"/>
            <a:ext cx="1013075" cy="1467325"/>
          </a:xfrm>
          <a:prstGeom prst="rect">
            <a:avLst/>
          </a:prstGeom>
        </p:spPr>
      </p:pic>
    </p:spTree>
    <p:extLst>
      <p:ext uri="{BB962C8B-B14F-4D97-AF65-F5344CB8AC3E}">
        <p14:creationId xmlns:p14="http://schemas.microsoft.com/office/powerpoint/2010/main" val="130305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000" y="100558"/>
            <a:ext cx="10515600" cy="1325563"/>
          </a:xfrm>
        </p:spPr>
        <p:txBody>
          <a:bodyPr anchor="t">
            <a:normAutofit/>
          </a:bodyPr>
          <a:lstStyle/>
          <a:p>
            <a:r>
              <a:rPr lang="en-GB" sz="2800" b="1" dirty="0" err="1">
                <a:solidFill>
                  <a:srgbClr val="115076"/>
                </a:solidFill>
              </a:rPr>
              <a:t>Eine</a:t>
            </a:r>
            <a:r>
              <a:rPr lang="en-GB" sz="2800" b="1" dirty="0">
                <a:solidFill>
                  <a:srgbClr val="115076"/>
                </a:solidFill>
              </a:rPr>
              <a:t> </a:t>
            </a:r>
            <a:r>
              <a:rPr lang="en-GB" sz="2800" b="1" dirty="0" err="1">
                <a:solidFill>
                  <a:srgbClr val="115076"/>
                </a:solidFill>
              </a:rPr>
              <a:t>Reise</a:t>
            </a:r>
            <a:r>
              <a:rPr lang="en-GB" sz="2800" b="1" dirty="0">
                <a:solidFill>
                  <a:srgbClr val="115076"/>
                </a:solidFill>
              </a:rPr>
              <a:t> </a:t>
            </a:r>
            <a:r>
              <a:rPr lang="en-GB" sz="2800" b="1" dirty="0" err="1">
                <a:solidFill>
                  <a:srgbClr val="115076"/>
                </a:solidFill>
              </a:rPr>
              <a:t>nächste</a:t>
            </a:r>
            <a:r>
              <a:rPr lang="en-GB" sz="2800" b="1" dirty="0">
                <a:solidFill>
                  <a:srgbClr val="115076"/>
                </a:solidFill>
              </a:rPr>
              <a:t> </a:t>
            </a:r>
            <a:r>
              <a:rPr lang="en-GB" sz="2800" b="1" dirty="0" err="1">
                <a:solidFill>
                  <a:srgbClr val="115076"/>
                </a:solidFill>
              </a:rPr>
              <a:t>Woche</a:t>
            </a:r>
            <a:r>
              <a:rPr lang="en-GB" sz="2800" b="1" dirty="0">
                <a:solidFill>
                  <a:srgbClr val="115076"/>
                </a:solidFill>
              </a:rPr>
              <a:t>. </a:t>
            </a:r>
            <a:r>
              <a:rPr lang="en-GB" sz="2800" b="1" dirty="0" err="1">
                <a:solidFill>
                  <a:srgbClr val="115076"/>
                </a:solidFill>
              </a:rPr>
              <a:t>Partnerarbeit</a:t>
            </a:r>
            <a:r>
              <a:rPr lang="en-GB" sz="2800" b="1" dirty="0">
                <a:solidFill>
                  <a:srgbClr val="115076"/>
                </a:solidFill>
              </a:rPr>
              <a:t>.</a:t>
            </a:r>
            <a:br>
              <a:rPr lang="en-GB" sz="2800" b="1" dirty="0">
                <a:solidFill>
                  <a:srgbClr val="115076"/>
                </a:solidFill>
              </a:rPr>
            </a:br>
            <a:r>
              <a:rPr lang="en-GB" sz="2800" b="1" dirty="0">
                <a:solidFill>
                  <a:srgbClr val="115076"/>
                </a:solidFill>
              </a:rPr>
              <a:t>Sag den Text auf </a:t>
            </a:r>
            <a:r>
              <a:rPr lang="en-GB" sz="2800" b="1" dirty="0" err="1">
                <a:solidFill>
                  <a:srgbClr val="115076"/>
                </a:solidFill>
              </a:rPr>
              <a:t>Englisch</a:t>
            </a:r>
            <a:r>
              <a:rPr lang="en-GB" sz="2800" b="1" dirty="0">
                <a:solidFill>
                  <a:srgbClr val="115076"/>
                </a:solidFill>
              </a:rPr>
              <a:t>. </a:t>
            </a:r>
            <a:endParaRPr lang="en-GB" sz="2800" dirty="0">
              <a:solidFill>
                <a:srgbClr val="115076"/>
              </a:solidFill>
            </a:endParaRPr>
          </a:p>
        </p:txBody>
      </p:sp>
      <p:pic>
        <p:nvPicPr>
          <p:cNvPr id="4" name="Picture 2" descr="04">
            <a:extLst>
              <a:ext uri="{FF2B5EF4-FFF2-40B4-BE49-F238E27FC236}">
                <a16:creationId xmlns:a16="http://schemas.microsoft.com/office/drawing/2014/main" id="{99F4C59A-BF1F-49A1-8107-05F2B28623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867" y="611663"/>
            <a:ext cx="10800000" cy="6089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a:extLst>
              <a:ext uri="{FF2B5EF4-FFF2-40B4-BE49-F238E27FC236}">
                <a16:creationId xmlns:a16="http://schemas.microsoft.com/office/drawing/2014/main" id="{66973838-F55A-487A-BEDC-C12C4A9D90E5}"/>
              </a:ext>
            </a:extLst>
          </p:cNvPr>
          <p:cNvPicPr>
            <a:picLocks noChangeAspect="1"/>
          </p:cNvPicPr>
          <p:nvPr/>
        </p:nvPicPr>
        <p:blipFill>
          <a:blip r:embed="rId4" cstate="print">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9250" y="32071"/>
            <a:ext cx="896536" cy="67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1EFC7A86-E284-490A-8988-C6D3ED94814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4354" y="100558"/>
            <a:ext cx="551646" cy="535097"/>
          </a:xfrm>
          <a:prstGeom prst="rect">
            <a:avLst/>
          </a:prstGeom>
        </p:spPr>
      </p:pic>
      <p:sp>
        <p:nvSpPr>
          <p:cNvPr id="7" name="Rounded Rectangular Callout 6"/>
          <p:cNvSpPr/>
          <p:nvPr/>
        </p:nvSpPr>
        <p:spPr>
          <a:xfrm>
            <a:off x="9398400" y="274086"/>
            <a:ext cx="2455333" cy="2089859"/>
          </a:xfrm>
          <a:prstGeom prst="wedgeRoundRectCallout">
            <a:avLst/>
          </a:prstGeom>
          <a:solidFill>
            <a:srgbClr val="115076"/>
          </a:solidFill>
          <a:ln w="38100">
            <a:solidFill>
              <a:srgbClr val="DAA52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Wie</a:t>
            </a:r>
            <a:r>
              <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r>
              <a:rPr kumimoji="0" lang="en-GB" sz="2400" b="0"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sagt</a:t>
            </a:r>
            <a:r>
              <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man ‘XXX’ auf </a:t>
            </a:r>
            <a:r>
              <a:rPr kumimoji="0" lang="en-GB" sz="2400" b="0"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Englisch</a:t>
            </a:r>
            <a:r>
              <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424603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D67C606-AF9C-7242-AF89-7E0EA20FADA6}" vid="{330BF7C0-A975-874B-A7BE-A2ADB8C43C49}"/>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1156</Words>
  <Application>Microsoft Office PowerPoint</Application>
  <PresentationFormat>Widescreen</PresentationFormat>
  <Paragraphs>88</Paragraphs>
  <Slides>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Tw Cen MT</vt:lpstr>
      <vt:lpstr>1_Office Theme</vt:lpstr>
      <vt:lpstr>3_Office Theme</vt:lpstr>
      <vt:lpstr>Vocabulary</vt:lpstr>
      <vt:lpstr>Vokabeln</vt:lpstr>
      <vt:lpstr>Eine Reise nächste Woche</vt:lpstr>
      <vt:lpstr>Eine Reise nächste Woche. </vt:lpstr>
      <vt:lpstr>Eine Reise nächste Woche. Partnerarbeit. Sag den Text auf Englisch.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dc:title>
  <dc:creator>Rachel Hawkes</dc:creator>
  <cp:lastModifiedBy>Rachel Hawkes</cp:lastModifiedBy>
  <cp:revision>4</cp:revision>
  <dcterms:created xsi:type="dcterms:W3CDTF">2020-06-03T16:54:35Z</dcterms:created>
  <dcterms:modified xsi:type="dcterms:W3CDTF">2020-06-13T20:20:48Z</dcterms:modified>
</cp:coreProperties>
</file>