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5" r:id="rId19"/>
    <p:sldId id="276" r:id="rId20"/>
    <p:sldId id="277" r:id="rId21"/>
    <p:sldId id="278" r:id="rId22"/>
    <p:sldId id="279" r:id="rId23"/>
    <p:sldId id="280" r:id="rId24"/>
    <p:sldId id="281" r:id="rId25"/>
    <p:sldId id="282" r:id="rId26"/>
    <p:sldId id="283" r:id="rId27"/>
    <p:sldId id="258"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8942" autoAdjust="0"/>
  </p:normalViewPr>
  <p:slideViewPr>
    <p:cSldViewPr snapToGrid="0">
      <p:cViewPr varScale="1">
        <p:scale>
          <a:sx n="43" d="100"/>
          <a:sy n="43" d="100"/>
        </p:scale>
        <p:origin x="1776" y="30"/>
      </p:cViewPr>
      <p:guideLst/>
    </p:cSldViewPr>
  </p:slideViewPr>
  <p:outlineViewPr>
    <p:cViewPr>
      <p:scale>
        <a:sx n="33" d="100"/>
        <a:sy n="33" d="100"/>
      </p:scale>
      <p:origin x="0" y="-73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FCC42-3AE6-4BC9-B023-129E1C61C476}" type="datetimeFigureOut">
              <a:rPr lang="en-GB" smtClean="0"/>
              <a:t>16/05/2020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6DBA9-C2EC-4030-B3BB-98F3E57A3BBD}" type="slidenum">
              <a:rPr lang="en-GB" smtClean="0"/>
              <a:t>‹#›</a:t>
            </a:fld>
            <a:endParaRPr lang="en-GB"/>
          </a:p>
        </p:txBody>
      </p:sp>
    </p:spTree>
    <p:extLst>
      <p:ext uri="{BB962C8B-B14F-4D97-AF65-F5344CB8AC3E}">
        <p14:creationId xmlns:p14="http://schemas.microsoft.com/office/powerpoint/2010/main" val="1811078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ES" dirty="0" err="1" smtClean="0"/>
              <a:t>Source</a:t>
            </a:r>
            <a:r>
              <a:rPr lang="es-ES" dirty="0" smtClean="0"/>
              <a:t> of </a:t>
            </a:r>
            <a:r>
              <a:rPr lang="es-ES" dirty="0" err="1" smtClean="0"/>
              <a:t>frequency</a:t>
            </a:r>
            <a:r>
              <a:rPr lang="es-ES" dirty="0" smtClean="0"/>
              <a:t> rankings: Davies, M. &amp; Davies, K. (2018).</a:t>
            </a:r>
            <a:r>
              <a:rPr lang="es-ES" baseline="0" dirty="0" smtClean="0"/>
              <a:t> </a:t>
            </a:r>
            <a:r>
              <a:rPr lang="es-ES" i="1" baseline="0" dirty="0" smtClean="0"/>
              <a:t>A </a:t>
            </a:r>
            <a:r>
              <a:rPr lang="es-ES" i="1" baseline="0" dirty="0" err="1" smtClean="0"/>
              <a:t>frequency</a:t>
            </a:r>
            <a:r>
              <a:rPr lang="es-ES" i="1" baseline="0" dirty="0" smtClean="0"/>
              <a:t> </a:t>
            </a:r>
            <a:r>
              <a:rPr lang="es-ES" i="1" baseline="0" dirty="0" err="1" smtClean="0"/>
              <a:t>dictionary</a:t>
            </a:r>
            <a:r>
              <a:rPr lang="es-ES" i="1" baseline="0" dirty="0" smtClean="0"/>
              <a:t> of </a:t>
            </a:r>
            <a:r>
              <a:rPr lang="es-ES" i="1" baseline="0" dirty="0" err="1" smtClean="0"/>
              <a:t>Spanish</a:t>
            </a:r>
            <a:r>
              <a:rPr lang="es-ES" i="1" baseline="0" dirty="0" smtClean="0"/>
              <a:t>: Core </a:t>
            </a:r>
            <a:r>
              <a:rPr lang="es-ES" i="1" baseline="0" dirty="0" err="1" smtClean="0"/>
              <a:t>vocabulary</a:t>
            </a:r>
            <a:r>
              <a:rPr lang="es-ES" i="1" baseline="0" dirty="0" smtClean="0"/>
              <a:t> </a:t>
            </a:r>
            <a:r>
              <a:rPr lang="es-ES" i="1" baseline="0" dirty="0" err="1" smtClean="0"/>
              <a:t>for</a:t>
            </a:r>
            <a:r>
              <a:rPr lang="es-ES" i="1" baseline="0" dirty="0" smtClean="0"/>
              <a:t> </a:t>
            </a:r>
            <a:r>
              <a:rPr lang="es-ES" i="1" baseline="0" dirty="0" err="1" smtClean="0"/>
              <a:t>learners</a:t>
            </a:r>
            <a:r>
              <a:rPr lang="es-ES" i="1" baseline="0" dirty="0" smtClean="0"/>
              <a:t> (2nd ed.)</a:t>
            </a:r>
            <a:r>
              <a:rPr lang="es-ES" baseline="0" dirty="0" smtClean="0"/>
              <a:t>. London: </a:t>
            </a:r>
            <a:r>
              <a:rPr lang="es-ES" baseline="0" dirty="0" err="1" smtClean="0"/>
              <a:t>Routledge</a:t>
            </a:r>
            <a:r>
              <a:rPr lang="es-ES" baseline="0" dirty="0" smtClean="0"/>
              <a:t> </a:t>
            </a:r>
            <a:endParaRPr lang="en-GB" dirty="0" smtClean="0"/>
          </a:p>
          <a:p>
            <a:pPr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32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Because -er and -ir verbs behave alike in most cases, we will only separate them for teaching when they behave differently (e.g., in the 1st person plural - see Y8 SoW).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Students should know the meaning of this verb already, as it was set as (audio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quizlet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Introducing the verb </a:t>
            </a:r>
            <a:r>
              <a:rPr kumimoji="0" lang="en-GB" sz="1200" b="1" i="0" u="none" strike="noStrike" kern="1200" cap="none" spc="0" normalizeH="0" baseline="0" noProof="0" dirty="0" err="1">
                <a:ln>
                  <a:noFill/>
                </a:ln>
                <a:solidFill>
                  <a:prstClr val="black"/>
                </a:solidFill>
                <a:effectLst/>
                <a:uLnTx/>
                <a:uFillTx/>
                <a:latin typeface="+mn-lt"/>
                <a:ea typeface="+mn-ea"/>
                <a:cs typeface="+mn-cs"/>
              </a:rPr>
              <a:t>vivir</a:t>
            </a:r>
            <a:r>
              <a:rPr kumimoji="0" lang="en-GB" sz="1200" b="1" i="0"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err="1">
                <a:ln>
                  <a:noFill/>
                </a:ln>
                <a:solidFill>
                  <a:prstClr val="black"/>
                </a:solidFill>
                <a:effectLst/>
                <a:uLnTx/>
                <a:uFillTx/>
                <a:latin typeface="+mn-lt"/>
                <a:ea typeface="+mn-ea"/>
                <a:cs typeface="Calibri"/>
                <a:sym typeface="Calibri"/>
              </a:rPr>
              <a:t>Vivir</a:t>
            </a:r>
            <a:r>
              <a:rPr kumimoji="0" lang="en-GB" sz="1200" b="1" i="0" u="none" strike="noStrike" kern="1200" cap="none" spc="0" normalizeH="0" baseline="0" noProof="0" dirty="0">
                <a:ln>
                  <a:noFill/>
                </a:ln>
                <a:solidFill>
                  <a:prstClr val="black"/>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Spanish. </a:t>
            </a:r>
            <a:r>
              <a:rPr lang="en-GB" sz="1200" b="0" i="0" u="none" strike="noStrike" cap="none" dirty="0">
                <a:solidFill>
                  <a:schemeClr val="dk1"/>
                </a:solidFill>
                <a:effectLst/>
                <a:latin typeface="+mn-lt"/>
                <a:ea typeface="Calibri"/>
                <a:cs typeface="Calibri"/>
                <a:sym typeface="Calibri"/>
              </a:rPr>
              <a:t>Prototypical verbs are common verbs that illustrate the typical characteristics of a class of verb.</a:t>
            </a:r>
            <a:r>
              <a:rPr kumimoji="0" lang="en-GB" sz="1200" b="0" i="0" u="none" strike="noStrike" kern="1200" cap="none" spc="0" normalizeH="0" baseline="0" noProof="0" dirty="0">
                <a:ln>
                  <a:noFill/>
                </a:ln>
                <a:solidFill>
                  <a:prstClr val="black"/>
                </a:solidFill>
                <a:effectLst/>
                <a:uLnTx/>
                <a:uFillTx/>
                <a:latin typeface="+mn-lt"/>
                <a:ea typeface="+mn-ea"/>
                <a:cs typeface="+mn-cs"/>
              </a:rPr>
              <a:t>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vivir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[v]</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vive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[v]</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728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SzPts val="1400"/>
              <a:buNone/>
            </a:pPr>
            <a:endParaRPr/>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3325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0529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9679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6760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1785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task aims to</a:t>
            </a:r>
            <a:r>
              <a:rPr lang="en-GB" baseline="0" dirty="0"/>
              <a:t> help learners understand the difference in meaning between the infinitive and the third person singular.  </a:t>
            </a:r>
            <a:r>
              <a:rPr lang="en-GB" dirty="0"/>
              <a:t>Tell students to pay careful attention to the </a:t>
            </a:r>
            <a:r>
              <a:rPr lang="en-GB" dirty="0" smtClean="0"/>
              <a:t>verb that they hear. The </a:t>
            </a:r>
            <a:r>
              <a:rPr lang="en-GB" dirty="0"/>
              <a:t>vocabulary other</a:t>
            </a:r>
            <a:r>
              <a:rPr lang="en-GB" baseline="0" dirty="0"/>
              <a:t> than the verbs in this activity is either already known to students or is a cognate.  </a:t>
            </a:r>
            <a:endParaRPr lang="en-GB" baseline="0" dirty="0" smtClean="0"/>
          </a:p>
          <a:p>
            <a:endParaRPr lang="en-GB" baseline="0" dirty="0" smtClean="0"/>
          </a:p>
          <a:p>
            <a:pPr marL="228600" indent="-228600">
              <a:buAutoNum type="arabicPeriod"/>
            </a:pPr>
            <a:r>
              <a:rPr lang="en-GB" baseline="0" dirty="0" smtClean="0"/>
              <a:t>[‘</a:t>
            </a:r>
            <a:r>
              <a:rPr lang="en-GB" baseline="0" dirty="0" err="1" smtClean="0"/>
              <a:t>pling</a:t>
            </a:r>
            <a:r>
              <a:rPr lang="en-GB" baseline="0" dirty="0" smtClean="0"/>
              <a:t>’ sound] Lee </a:t>
            </a:r>
            <a:r>
              <a:rPr lang="en-GB" baseline="0" dirty="0" err="1" smtClean="0"/>
              <a:t>frases</a:t>
            </a:r>
            <a:r>
              <a:rPr lang="en-GB" baseline="0" dirty="0" smtClean="0"/>
              <a:t> </a:t>
            </a:r>
            <a:r>
              <a:rPr lang="en-GB" baseline="0" dirty="0" err="1" smtClean="0"/>
              <a:t>interesantes</a:t>
            </a:r>
            <a:r>
              <a:rPr lang="en-GB" baseline="0" dirty="0" smtClean="0"/>
              <a:t>.</a:t>
            </a:r>
          </a:p>
          <a:p>
            <a:pPr marL="228600" indent="-228600">
              <a:buAutoNum type="arabicPeriod"/>
            </a:pPr>
            <a:r>
              <a:rPr lang="en-GB" baseline="0" dirty="0" smtClean="0"/>
              <a:t>[‘</a:t>
            </a:r>
            <a:r>
              <a:rPr lang="en-GB" baseline="0" dirty="0" err="1" smtClean="0"/>
              <a:t>pling</a:t>
            </a:r>
            <a:r>
              <a:rPr lang="en-GB" baseline="0" dirty="0" smtClean="0"/>
              <a:t>’ sound] </a:t>
            </a:r>
            <a:r>
              <a:rPr lang="en-GB" baseline="0" dirty="0" err="1" smtClean="0"/>
              <a:t>Vivir</a:t>
            </a:r>
            <a:r>
              <a:rPr lang="en-GB" baseline="0" dirty="0" smtClean="0"/>
              <a:t> </a:t>
            </a:r>
            <a:r>
              <a:rPr lang="en-GB" baseline="0" dirty="0" err="1" smtClean="0"/>
              <a:t>cerca</a:t>
            </a:r>
            <a:r>
              <a:rPr lang="en-GB" baseline="0" dirty="0" smtClean="0"/>
              <a:t> del pueblo.</a:t>
            </a:r>
          </a:p>
          <a:p>
            <a:pPr marL="228600" indent="-228600">
              <a:buAutoNum type="arabicPeriod"/>
            </a:pPr>
            <a:r>
              <a:rPr lang="en-GB" baseline="0" dirty="0" smtClean="0"/>
              <a:t>[‘</a:t>
            </a:r>
            <a:r>
              <a:rPr lang="en-GB" baseline="0" dirty="0" err="1" smtClean="0"/>
              <a:t>pling</a:t>
            </a:r>
            <a:r>
              <a:rPr lang="en-GB" baseline="0" dirty="0" smtClean="0"/>
              <a:t>’ sound] </a:t>
            </a:r>
            <a:r>
              <a:rPr lang="en-GB" baseline="0" dirty="0" err="1" smtClean="0"/>
              <a:t>Bebe</a:t>
            </a:r>
            <a:r>
              <a:rPr lang="en-GB" baseline="0" dirty="0" smtClean="0"/>
              <a:t> coca cola.</a:t>
            </a:r>
          </a:p>
          <a:p>
            <a:pPr marL="228600" indent="-228600">
              <a:buAutoNum type="arabicPeriod"/>
            </a:pPr>
            <a:r>
              <a:rPr lang="en-GB" baseline="0" dirty="0" smtClean="0"/>
              <a:t>[‘</a:t>
            </a:r>
            <a:r>
              <a:rPr lang="en-GB" baseline="0" dirty="0" err="1" smtClean="0"/>
              <a:t>pling</a:t>
            </a:r>
            <a:r>
              <a:rPr lang="en-GB" baseline="0" dirty="0" smtClean="0"/>
              <a:t>’ sound] Come comida.</a:t>
            </a:r>
          </a:p>
          <a:p>
            <a:pPr marL="228600" indent="-228600">
              <a:buAutoNum type="arabicPeriod"/>
            </a:pPr>
            <a:r>
              <a:rPr lang="en-GB" baseline="0" dirty="0" smtClean="0"/>
              <a:t>[‘</a:t>
            </a:r>
            <a:r>
              <a:rPr lang="en-GB" baseline="0" dirty="0" err="1" smtClean="0"/>
              <a:t>pling</a:t>
            </a:r>
            <a:r>
              <a:rPr lang="en-GB" baseline="0" dirty="0" smtClean="0"/>
              <a:t>’ sound] Leer </a:t>
            </a:r>
            <a:r>
              <a:rPr lang="en-GB" baseline="0" dirty="0" err="1" smtClean="0"/>
              <a:t>juntos</a:t>
            </a:r>
            <a:r>
              <a:rPr lang="en-GB" baseline="0" dirty="0" smtClean="0"/>
              <a:t>.</a:t>
            </a:r>
          </a:p>
          <a:p>
            <a:pPr marL="228600" indent="-228600">
              <a:buAutoNum type="arabicPeriod"/>
            </a:pPr>
            <a:r>
              <a:rPr lang="en-GB" baseline="0" dirty="0" smtClean="0"/>
              <a:t>[‘</a:t>
            </a:r>
            <a:r>
              <a:rPr lang="en-GB" baseline="0" dirty="0" err="1" smtClean="0"/>
              <a:t>pling</a:t>
            </a:r>
            <a:r>
              <a:rPr lang="en-GB" baseline="0" dirty="0" smtClean="0"/>
              <a:t>’ sound] Vive </a:t>
            </a:r>
            <a:r>
              <a:rPr lang="en-GB" baseline="0" dirty="0" err="1" smtClean="0"/>
              <a:t>lejos</a:t>
            </a:r>
            <a:r>
              <a:rPr lang="en-GB" baseline="0" dirty="0" smtClean="0"/>
              <a:t> de </a:t>
            </a:r>
            <a:r>
              <a:rPr lang="en-GB" baseline="0" dirty="0" err="1" smtClean="0"/>
              <a:t>aquí</a:t>
            </a:r>
            <a:r>
              <a:rPr lang="en-GB" baseline="0" dirty="0" smtClean="0"/>
              <a:t>.</a:t>
            </a:r>
          </a:p>
          <a:p>
            <a:pPr marL="228600" indent="-228600">
              <a:buAutoNum type="arabicPeriod"/>
            </a:pPr>
            <a:r>
              <a:rPr lang="en-GB" baseline="0" dirty="0" smtClean="0"/>
              <a:t>[‘</a:t>
            </a:r>
            <a:r>
              <a:rPr lang="en-GB" baseline="0" dirty="0" err="1" smtClean="0"/>
              <a:t>pling</a:t>
            </a:r>
            <a:r>
              <a:rPr lang="en-GB" baseline="0" dirty="0" smtClean="0"/>
              <a:t>’ sound] Comer mucho.</a:t>
            </a:r>
          </a:p>
          <a:p>
            <a:pPr marL="228600" indent="-228600">
              <a:buAutoNum type="arabicPeriod"/>
            </a:pPr>
            <a:r>
              <a:rPr lang="en-GB" baseline="0" dirty="0" smtClean="0"/>
              <a:t>[‘</a:t>
            </a:r>
            <a:r>
              <a:rPr lang="en-GB" baseline="0" dirty="0" err="1" smtClean="0"/>
              <a:t>pling</a:t>
            </a:r>
            <a:r>
              <a:rPr lang="en-GB" baseline="0" dirty="0" smtClean="0"/>
              <a:t>’ sound] </a:t>
            </a:r>
            <a:r>
              <a:rPr lang="en-GB" baseline="0" dirty="0" err="1" smtClean="0"/>
              <a:t>Beber</a:t>
            </a:r>
            <a:r>
              <a:rPr lang="en-GB" baseline="0" dirty="0" smtClean="0"/>
              <a:t> </a:t>
            </a:r>
            <a:r>
              <a:rPr lang="en-GB" baseline="0" dirty="0" err="1" smtClean="0"/>
              <a:t>limonada</a:t>
            </a:r>
            <a:r>
              <a:rPr lang="en-GB" baseline="0" dirty="0" smtClean="0"/>
              <a:t>.</a:t>
            </a:r>
            <a:endParaRPr lang="en-GB" baseline="0" dirty="0"/>
          </a:p>
          <a:p>
            <a:endParaRPr lang="en-GB" baseline="0" dirty="0"/>
          </a:p>
          <a:p>
            <a:r>
              <a:rPr lang="en-GB" baseline="0" dirty="0"/>
              <a:t>Ask students to translate the text extracts to ensure comprehension of meaning.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837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a:t>
            </a:r>
            <a:r>
              <a:rPr lang="en-GB" baseline="0" dirty="0"/>
              <a:t> reading and writing activity gives students a chance to practise the difference between third person singular/infinitive sentences.  It </a:t>
            </a:r>
            <a:r>
              <a:rPr lang="en-GB" baseline="0" dirty="0" smtClean="0"/>
              <a:t>could be done on </a:t>
            </a:r>
            <a:r>
              <a:rPr lang="en-GB" baseline="0" dirty="0"/>
              <a:t>mini-whiteboards.  It uses the infinitive sentences and verbs from the previous activity.  Students have to complete the </a:t>
            </a:r>
            <a:r>
              <a:rPr lang="en-GB" baseline="0" dirty="0" smtClean="0"/>
              <a:t>sentence starter in orange </a:t>
            </a:r>
            <a:r>
              <a:rPr lang="en-GB" baseline="0" dirty="0"/>
              <a:t>with their own creations.  Having students write on mini-whiteboards allows the teacher to see all the different student responses (to see if they have selected a correct sentence finisher i.e. distinguished correctly between the </a:t>
            </a:r>
            <a:r>
              <a:rPr lang="en-GB" baseline="0" dirty="0" smtClean="0"/>
              <a:t>infinitive and 3</a:t>
            </a:r>
            <a:r>
              <a:rPr lang="en-GB" baseline="30000" dirty="0" smtClean="0"/>
              <a:t>rd</a:t>
            </a:r>
            <a:r>
              <a:rPr lang="en-GB" baseline="0" dirty="0" smtClean="0"/>
              <a:t> person singular) </a:t>
            </a:r>
            <a:r>
              <a:rPr lang="en-GB" baseline="0" dirty="0"/>
              <a:t>and then select and share with the group for translation into English.  Animated examples also appear.  Students can see if any of their responses appear.  This offers lots of scope for differentiation.  Higher ability students will naturally arrive at more complex/creative sentences.  Examples are given but students will come up with other </a:t>
            </a:r>
            <a:r>
              <a:rPr lang="en-GB" baseline="0" dirty="0" smtClean="0"/>
              <a:t>sentences, </a:t>
            </a:r>
            <a:r>
              <a:rPr lang="en-GB" baseline="0" dirty="0"/>
              <a:t>too</a:t>
            </a:r>
            <a:r>
              <a:rPr lang="en-GB" baseline="0" dirty="0" smtClean="0"/>
              <a:t>.</a:t>
            </a:r>
          </a:p>
          <a:p>
            <a:endParaRPr lang="en-GB" baseline="0" dirty="0" smtClean="0"/>
          </a:p>
          <a:p>
            <a:r>
              <a:rPr lang="en-GB" baseline="0" dirty="0" smtClean="0"/>
              <a:t>Revisited words:</a:t>
            </a:r>
          </a:p>
          <a:p>
            <a:r>
              <a:rPr lang="en-GB" baseline="0" dirty="0" err="1" smtClean="0"/>
              <a:t>bueno</a:t>
            </a:r>
            <a:r>
              <a:rPr lang="en-GB" baseline="0" dirty="0" smtClean="0"/>
              <a:t> (1.2.4)</a:t>
            </a:r>
          </a:p>
          <a:p>
            <a:r>
              <a:rPr lang="en-GB" baseline="0" dirty="0" err="1" smtClean="0"/>
              <a:t>aburrido</a:t>
            </a:r>
            <a:r>
              <a:rPr lang="en-GB" baseline="0" dirty="0" smtClean="0"/>
              <a:t> (2.2.5)</a:t>
            </a:r>
          </a:p>
          <a:p>
            <a:r>
              <a:rPr lang="en-GB" baseline="0" dirty="0" smtClean="0"/>
              <a:t>tonto (1.1.2)</a:t>
            </a:r>
          </a:p>
          <a:p>
            <a:r>
              <a:rPr lang="en-GB" baseline="0" dirty="0" err="1" smtClean="0"/>
              <a:t>interesante</a:t>
            </a:r>
            <a:r>
              <a:rPr lang="en-GB" baseline="0" dirty="0" smtClean="0"/>
              <a:t> (1.2.6)</a:t>
            </a:r>
          </a:p>
          <a:p>
            <a:r>
              <a:rPr lang="en-GB" baseline="0" dirty="0" smtClean="0"/>
              <a:t>importante (1.1.6)</a:t>
            </a:r>
          </a:p>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233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Revisited words:</a:t>
            </a:r>
          </a:p>
          <a:p>
            <a:r>
              <a:rPr lang="en-GB" dirty="0" smtClean="0"/>
              <a:t>Caro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Bueno (1.2.4)</a:t>
            </a:r>
            <a:endParaRPr lang="en-GB" dirty="0" smtClean="0"/>
          </a:p>
          <a:p>
            <a:r>
              <a:rPr lang="en-GB" dirty="0" err="1" smtClean="0"/>
              <a:t>Malo</a:t>
            </a:r>
            <a:r>
              <a:rPr lang="en-GB" dirty="0" smtClean="0"/>
              <a:t> (1.2.4)</a:t>
            </a:r>
          </a:p>
          <a:p>
            <a:r>
              <a:rPr lang="en-GB" dirty="0" err="1" smtClean="0"/>
              <a:t>Noche</a:t>
            </a:r>
            <a:r>
              <a:rPr lang="en-GB" dirty="0" smtClean="0"/>
              <a:t> (2.1.4)</a:t>
            </a:r>
          </a:p>
          <a:p>
            <a:r>
              <a:rPr lang="en-GB" dirty="0" err="1" smtClean="0"/>
              <a:t>Puede</a:t>
            </a:r>
            <a:r>
              <a:rPr lang="en-GB" dirty="0" smtClean="0"/>
              <a:t> (2.2.2)</a:t>
            </a:r>
          </a:p>
          <a:p>
            <a:r>
              <a:rPr lang="en-GB" dirty="0" err="1" smtClean="0"/>
              <a:t>Ser</a:t>
            </a:r>
            <a:r>
              <a:rPr lang="en-GB" dirty="0" smtClean="0"/>
              <a:t>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Feo</a:t>
            </a:r>
            <a:r>
              <a:rPr lang="en-GB" dirty="0" smtClean="0"/>
              <a:t> (1.2.4)</a:t>
            </a:r>
          </a:p>
          <a:p>
            <a:r>
              <a:rPr lang="en-GB" dirty="0" err="1" smtClean="0"/>
              <a:t>Algo</a:t>
            </a:r>
            <a:r>
              <a:rPr lang="en-GB" baseline="0" dirty="0" smtClean="0"/>
              <a:t> – phonics word</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3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a:t>
            </a:r>
            <a:r>
              <a:rPr lang="en-GB" dirty="0" err="1" smtClean="0"/>
              <a:t>Fruta</a:t>
            </a:r>
            <a:r>
              <a:rPr lang="en-GB" dirty="0" smtClean="0"/>
              <a:t>’,</a:t>
            </a:r>
            <a:r>
              <a:rPr lang="en-GB" baseline="0" dirty="0" smtClean="0"/>
              <a:t> </a:t>
            </a:r>
            <a:r>
              <a:rPr lang="en-GB" dirty="0" smtClean="0"/>
              <a:t>‘carne’ and ‘</a:t>
            </a:r>
            <a:r>
              <a:rPr lang="en-GB" dirty="0" err="1" smtClean="0"/>
              <a:t>rico</a:t>
            </a:r>
            <a:r>
              <a:rPr lang="en-GB" dirty="0" smtClean="0"/>
              <a:t>’ will be introduced formall</a:t>
            </a:r>
            <a:r>
              <a:rPr lang="en-GB" baseline="0" dirty="0" smtClean="0"/>
              <a:t>y in lesson 2 this week.</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Revisited words:</a:t>
            </a:r>
          </a:p>
          <a:p>
            <a:r>
              <a:rPr lang="en-GB" dirty="0" smtClean="0"/>
              <a:t>Mucho (1.2.1)</a:t>
            </a:r>
          </a:p>
          <a:p>
            <a:r>
              <a:rPr lang="en-GB" dirty="0" smtClean="0"/>
              <a:t>Comida (2.2.1)</a:t>
            </a:r>
          </a:p>
          <a:p>
            <a:r>
              <a:rPr lang="en-GB" dirty="0" smtClean="0"/>
              <a:t>Solo (2.2.1)</a:t>
            </a:r>
          </a:p>
          <a:p>
            <a:r>
              <a:rPr lang="en-GB" dirty="0" smtClean="0"/>
              <a:t>Plato (1.2.6)</a:t>
            </a:r>
          </a:p>
          <a:p>
            <a:r>
              <a:rPr lang="en-GB" dirty="0" err="1" smtClean="0"/>
              <a:t>Fuera</a:t>
            </a:r>
            <a:r>
              <a:rPr lang="en-GB" dirty="0" smtClean="0"/>
              <a:t> (2.2.4)</a:t>
            </a:r>
          </a:p>
          <a:p>
            <a:r>
              <a:rPr lang="en-GB" dirty="0" smtClean="0"/>
              <a:t>Casa (1.1.4)</a:t>
            </a:r>
          </a:p>
          <a:p>
            <a:r>
              <a:rPr lang="en-GB" dirty="0" err="1" smtClean="0"/>
              <a:t>Debajo</a:t>
            </a:r>
            <a:r>
              <a:rPr lang="en-GB" dirty="0" smtClean="0"/>
              <a:t> (2.2.4)</a:t>
            </a:r>
          </a:p>
          <a:p>
            <a:r>
              <a:rPr lang="en-GB" dirty="0" smtClean="0"/>
              <a:t>Árbol (2.1.3)</a:t>
            </a:r>
          </a:p>
          <a:p>
            <a:r>
              <a:rPr lang="en-GB" dirty="0" smtClean="0"/>
              <a:t>Escuela (1.2.5)</a:t>
            </a:r>
          </a:p>
          <a:p>
            <a:r>
              <a:rPr lang="en-GB" dirty="0" err="1" smtClean="0"/>
              <a:t>Temprano</a:t>
            </a:r>
            <a:r>
              <a:rPr lang="en-GB" dirty="0" smtClean="0"/>
              <a:t>, </a:t>
            </a:r>
            <a:r>
              <a:rPr lang="en-GB" dirty="0" err="1" smtClean="0"/>
              <a:t>tarde</a:t>
            </a:r>
            <a:r>
              <a:rPr lang="en-GB" dirty="0" smtClean="0"/>
              <a:t> (1.1.6)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63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Because -er and -ir verbs behave alike in most cases, </a:t>
            </a:r>
            <a: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the scheme of work only separates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them for teaching when they behave differently (e.g., in the 1st person </a:t>
            </a:r>
            <a: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plural). </a:t>
            </a:r>
            <a:endParaRPr lang="en-GB" dirty="0"/>
          </a:p>
          <a:p>
            <a:endParaRPr lang="en-GB" dirty="0"/>
          </a:p>
          <a:p>
            <a:r>
              <a:rPr lang="en-GB" dirty="0"/>
              <a:t>Explain to students</a:t>
            </a:r>
            <a:r>
              <a:rPr lang="en-GB" baseline="0" dirty="0"/>
              <a:t> that you are now going to learn more about infinitives that end in –er and –</a:t>
            </a:r>
            <a:r>
              <a:rPr lang="en-GB" baseline="0" dirty="0" err="1"/>
              <a:t>ir.</a:t>
            </a:r>
            <a:r>
              <a:rPr lang="en-GB" baseline="0" dirty="0"/>
              <a:t>  Students may tell you that they know some –er infinitives (of irregular verbs) that they have previously met. </a:t>
            </a:r>
          </a:p>
          <a:p>
            <a:endParaRPr lang="en-GB" baseline="0" dirty="0"/>
          </a:p>
          <a:p>
            <a:r>
              <a:rPr lang="en-GB" baseline="0" dirty="0" err="1"/>
              <a:t>ser</a:t>
            </a:r>
            <a:endParaRPr lang="en-GB" baseline="0" dirty="0"/>
          </a:p>
          <a:p>
            <a:r>
              <a:rPr lang="en-GB" baseline="0" dirty="0" err="1"/>
              <a:t>tener</a:t>
            </a:r>
            <a:endParaRPr lang="en-GB" baseline="0" dirty="0"/>
          </a:p>
          <a:p>
            <a:r>
              <a:rPr lang="en-GB" baseline="0" dirty="0" err="1"/>
              <a:t>querer</a:t>
            </a:r>
            <a:endParaRPr lang="en-GB" baseline="0" dirty="0"/>
          </a:p>
          <a:p>
            <a:r>
              <a:rPr lang="en-GB" baseline="0" dirty="0" err="1"/>
              <a:t>poder</a:t>
            </a:r>
            <a:endParaRPr lang="en-GB" baseline="0" dirty="0"/>
          </a:p>
          <a:p>
            <a:r>
              <a:rPr lang="en-GB" baseline="0" dirty="0" err="1"/>
              <a:t>hacer</a:t>
            </a:r>
            <a:endParaRPr lang="en-GB" baseline="0" dirty="0"/>
          </a:p>
          <a:p>
            <a:endParaRPr lang="en-GB" baseline="0" dirty="0"/>
          </a:p>
          <a:p>
            <a:r>
              <a:rPr lang="en-GB" baseline="0" dirty="0"/>
              <a:t>If students do name these infinitives, explain that today you will be learning about regular -er verbs which follow a pattern and move onto the explanations in this and the next slide to exemplify this.  </a:t>
            </a:r>
          </a:p>
          <a:p>
            <a:endParaRPr lang="en-GB" baseline="0" dirty="0"/>
          </a:p>
          <a:p>
            <a:r>
              <a:rPr lang="en-GB" baseline="0" dirty="0"/>
              <a:t>We use ‘leer’ and ‘</a:t>
            </a:r>
            <a:r>
              <a:rPr lang="en-GB" baseline="0" dirty="0" err="1"/>
              <a:t>escribir</a:t>
            </a:r>
            <a:r>
              <a:rPr lang="en-GB" baseline="0" dirty="0"/>
              <a:t>’ as examples as these two verbs have already been used extensively in task instructions.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870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‘Agua’ will be introduced formally in lesson 2. ‘</a:t>
            </a:r>
            <a:r>
              <a:rPr lang="en-GB" dirty="0" err="1" smtClean="0"/>
              <a:t>Limonada</a:t>
            </a:r>
            <a:r>
              <a:rPr lang="en-GB" dirty="0" smtClean="0"/>
              <a:t>’ is a near-cognate</a:t>
            </a:r>
            <a:r>
              <a:rPr lang="en-GB" baseline="0" dirty="0" smtClean="0"/>
              <a:t> that has been included in receptive tasks in earlier lessons.</a:t>
            </a:r>
            <a:endParaRPr lang="en-GB" dirty="0" smtClean="0"/>
          </a:p>
          <a:p>
            <a:endParaRPr lang="en-GB" dirty="0" smtClean="0"/>
          </a:p>
          <a:p>
            <a:r>
              <a:rPr lang="en-GB" dirty="0" smtClean="0"/>
              <a:t>Revisited words</a:t>
            </a:r>
          </a:p>
          <a:p>
            <a:r>
              <a:rPr lang="en-GB" dirty="0" err="1" smtClean="0"/>
              <a:t>Delante</a:t>
            </a:r>
            <a:r>
              <a:rPr lang="en-GB" dirty="0" smtClean="0"/>
              <a:t> –</a:t>
            </a:r>
            <a:r>
              <a:rPr lang="en-GB" baseline="0" dirty="0" smtClean="0"/>
              <a:t> 2.2.4</a:t>
            </a:r>
          </a:p>
          <a:p>
            <a:r>
              <a:rPr lang="en-GB" dirty="0" err="1" smtClean="0"/>
              <a:t>Tienda</a:t>
            </a:r>
            <a:r>
              <a:rPr lang="en-GB" dirty="0" smtClean="0"/>
              <a:t> – 1.2.5</a:t>
            </a:r>
          </a:p>
          <a:p>
            <a:r>
              <a:rPr lang="en-GB" dirty="0" smtClean="0"/>
              <a:t>Cinco – 1.2.2</a:t>
            </a:r>
          </a:p>
          <a:p>
            <a:r>
              <a:rPr lang="en-GB" dirty="0" err="1" smtClean="0"/>
              <a:t>Botella</a:t>
            </a:r>
            <a:r>
              <a:rPr lang="en-GB" dirty="0" smtClean="0"/>
              <a:t> – 1.1.5</a:t>
            </a:r>
          </a:p>
          <a:p>
            <a:r>
              <a:rPr lang="en-GB" dirty="0" smtClean="0"/>
              <a:t>De – 1.2.6</a:t>
            </a:r>
          </a:p>
          <a:p>
            <a:r>
              <a:rPr lang="en-GB" dirty="0" smtClean="0"/>
              <a:t>Amigo – 1.1.5</a:t>
            </a:r>
          </a:p>
          <a:p>
            <a:r>
              <a:rPr lang="en-GB" dirty="0" smtClean="0"/>
              <a:t>Solo – 2.2.1</a:t>
            </a:r>
          </a:p>
          <a:p>
            <a:r>
              <a:rPr lang="en-GB" dirty="0" err="1" smtClean="0"/>
              <a:t>Clase</a:t>
            </a:r>
            <a:r>
              <a:rPr lang="en-GB" dirty="0" smtClean="0"/>
              <a:t> – 1.2.3</a:t>
            </a:r>
          </a:p>
          <a:p>
            <a:r>
              <a:rPr lang="en-GB" dirty="0" err="1" smtClean="0"/>
              <a:t>Mañana</a:t>
            </a:r>
            <a:r>
              <a:rPr lang="en-GB" dirty="0" smtClean="0"/>
              <a:t> – 2.1.4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39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Revisited words</a:t>
            </a:r>
          </a:p>
          <a:p>
            <a:endParaRPr lang="en-GB" dirty="0" smtClean="0"/>
          </a:p>
          <a:p>
            <a:r>
              <a:rPr lang="en-GB" dirty="0" smtClean="0"/>
              <a:t>Bonito – 1.2.4</a:t>
            </a:r>
          </a:p>
          <a:p>
            <a:r>
              <a:rPr lang="en-GB" dirty="0" err="1" smtClean="0"/>
              <a:t>Barato</a:t>
            </a:r>
            <a:r>
              <a:rPr lang="en-GB" dirty="0" smtClean="0"/>
              <a:t> – 1.2.4</a:t>
            </a:r>
          </a:p>
          <a:p>
            <a:r>
              <a:rPr lang="en-GB" dirty="0" err="1" smtClean="0"/>
              <a:t>Aburrido</a:t>
            </a:r>
            <a:r>
              <a:rPr lang="en-GB" dirty="0" smtClean="0"/>
              <a:t> – 2.2.5</a:t>
            </a:r>
          </a:p>
          <a:p>
            <a:r>
              <a:rPr lang="en-GB" dirty="0" smtClean="0"/>
              <a:t>Bueno – 1.2.4</a:t>
            </a:r>
          </a:p>
          <a:p>
            <a:r>
              <a:rPr lang="en-GB" dirty="0" err="1" smtClean="0"/>
              <a:t>Interesante</a:t>
            </a:r>
            <a:r>
              <a:rPr lang="en-GB" dirty="0" smtClean="0"/>
              <a:t> – 1.2.6</a:t>
            </a:r>
          </a:p>
          <a:p>
            <a:r>
              <a:rPr lang="en-GB" dirty="0" err="1" smtClean="0"/>
              <a:t>Malo</a:t>
            </a:r>
            <a:r>
              <a:rPr lang="en-GB" dirty="0" smtClean="0"/>
              <a:t> – 1.2.4</a:t>
            </a:r>
          </a:p>
          <a:p>
            <a:r>
              <a:rPr lang="en-GB" dirty="0" smtClean="0"/>
              <a:t>Caro – 1.2.4</a:t>
            </a:r>
          </a:p>
          <a:p>
            <a:r>
              <a:rPr lang="en-GB" dirty="0" smtClean="0"/>
              <a:t>Importante – 1.1.6</a:t>
            </a:r>
          </a:p>
          <a:p>
            <a:r>
              <a:rPr lang="en-GB" dirty="0" smtClean="0"/>
              <a:t>Idea</a:t>
            </a:r>
            <a:r>
              <a:rPr lang="en-GB" baseline="0" dirty="0" smtClean="0"/>
              <a:t> – phonics word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431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Revisited words</a:t>
            </a:r>
          </a:p>
          <a:p>
            <a:endParaRPr lang="en-GB" dirty="0" smtClean="0"/>
          </a:p>
          <a:p>
            <a:r>
              <a:rPr lang="en-GB" dirty="0" smtClean="0"/>
              <a:t>Mucho – 1.2.1</a:t>
            </a:r>
          </a:p>
          <a:p>
            <a:r>
              <a:rPr lang="en-GB" dirty="0" err="1" smtClean="0"/>
              <a:t>Libro</a:t>
            </a:r>
            <a:r>
              <a:rPr lang="en-GB" dirty="0" smtClean="0"/>
              <a:t> – 1.1.4</a:t>
            </a:r>
          </a:p>
          <a:p>
            <a:r>
              <a:rPr lang="en-GB" dirty="0" smtClean="0"/>
              <a:t>Importante – 1.1.6</a:t>
            </a:r>
          </a:p>
          <a:p>
            <a:r>
              <a:rPr lang="en-GB" dirty="0" err="1" smtClean="0"/>
              <a:t>Revista</a:t>
            </a:r>
            <a:r>
              <a:rPr lang="en-GB" dirty="0" smtClean="0"/>
              <a:t> – 1.1.5</a:t>
            </a:r>
          </a:p>
          <a:p>
            <a:r>
              <a:rPr lang="en-GB" dirty="0" err="1" smtClean="0"/>
              <a:t>famoso</a:t>
            </a:r>
            <a:r>
              <a:rPr lang="en-GB" dirty="0" smtClean="0"/>
              <a:t> – 1.2.4</a:t>
            </a:r>
          </a:p>
          <a:p>
            <a:r>
              <a:rPr lang="en-GB" dirty="0" err="1" smtClean="0"/>
              <a:t>Frase</a:t>
            </a:r>
            <a:r>
              <a:rPr lang="en-GB" dirty="0" smtClean="0"/>
              <a:t> – 1.1.4</a:t>
            </a:r>
          </a:p>
          <a:p>
            <a:r>
              <a:rPr lang="en-GB" dirty="0" err="1" smtClean="0"/>
              <a:t>Espanol</a:t>
            </a:r>
            <a:r>
              <a:rPr lang="en-GB" dirty="0" smtClean="0"/>
              <a:t> – 1.2.1</a:t>
            </a:r>
          </a:p>
          <a:p>
            <a:r>
              <a:rPr lang="en-GB" dirty="0" err="1" smtClean="0"/>
              <a:t>Periódico</a:t>
            </a:r>
            <a:r>
              <a:rPr lang="en-GB" dirty="0" smtClean="0"/>
              <a:t> – 1.1.5</a:t>
            </a:r>
          </a:p>
          <a:p>
            <a:r>
              <a:rPr lang="en-GB" dirty="0" smtClean="0"/>
              <a:t>Cada – 3.1.1</a:t>
            </a:r>
          </a:p>
          <a:p>
            <a:r>
              <a:rPr lang="en-GB" dirty="0" smtClean="0"/>
              <a:t>Tarde – 2.1.4</a:t>
            </a:r>
          </a:p>
          <a:p>
            <a:r>
              <a:rPr lang="en-GB" dirty="0" err="1" smtClean="0"/>
              <a:t>Cama</a:t>
            </a:r>
            <a:r>
              <a:rPr lang="en-GB" dirty="0" smtClean="0"/>
              <a:t> – 1.1.4</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382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Revisited words</a:t>
            </a:r>
          </a:p>
          <a:p>
            <a:endParaRPr lang="en-GB" dirty="0" smtClean="0"/>
          </a:p>
          <a:p>
            <a:r>
              <a:rPr lang="en-GB" dirty="0" smtClean="0"/>
              <a:t>Isla – 1.2.6</a:t>
            </a:r>
          </a:p>
          <a:p>
            <a:r>
              <a:rPr lang="en-GB" dirty="0" err="1" smtClean="0"/>
              <a:t>Fuera</a:t>
            </a:r>
            <a:r>
              <a:rPr lang="en-GB" dirty="0" smtClean="0"/>
              <a:t> –</a:t>
            </a:r>
            <a:r>
              <a:rPr lang="en-GB" baseline="0" dirty="0" smtClean="0"/>
              <a:t> 2.2.4</a:t>
            </a:r>
            <a:endParaRPr lang="en-GB" dirty="0" smtClean="0"/>
          </a:p>
          <a:p>
            <a:r>
              <a:rPr lang="en-GB" dirty="0" smtClean="0"/>
              <a:t>Centro – 1.2.5</a:t>
            </a:r>
          </a:p>
          <a:p>
            <a:r>
              <a:rPr lang="en-GB" dirty="0" smtClean="0"/>
              <a:t>Sur, </a:t>
            </a:r>
            <a:r>
              <a:rPr lang="en-GB" dirty="0" err="1" smtClean="0"/>
              <a:t>norte</a:t>
            </a:r>
            <a:r>
              <a:rPr lang="en-GB" dirty="0" smtClean="0"/>
              <a:t> – 1.1.1</a:t>
            </a:r>
          </a:p>
          <a:p>
            <a:r>
              <a:rPr lang="en-GB" dirty="0" err="1" smtClean="0"/>
              <a:t>Francia</a:t>
            </a:r>
            <a:r>
              <a:rPr lang="en-GB" dirty="0" smtClean="0"/>
              <a:t> – 3.1.1</a:t>
            </a:r>
          </a:p>
          <a:p>
            <a:r>
              <a:rPr lang="en-GB" dirty="0" err="1" smtClean="0"/>
              <a:t>Delante</a:t>
            </a:r>
            <a:r>
              <a:rPr lang="en-GB" dirty="0" smtClean="0"/>
              <a:t> – 2.2.4</a:t>
            </a:r>
          </a:p>
          <a:p>
            <a:r>
              <a:rPr lang="en-GB" dirty="0" smtClean="0"/>
              <a:t>Plaza – 1.2.5</a:t>
            </a:r>
          </a:p>
          <a:p>
            <a:r>
              <a:rPr lang="en-GB" dirty="0" err="1" smtClean="0"/>
              <a:t>Detrás</a:t>
            </a:r>
            <a:r>
              <a:rPr lang="en-GB" dirty="0" smtClean="0"/>
              <a:t> -2.2.4</a:t>
            </a:r>
          </a:p>
          <a:p>
            <a:r>
              <a:rPr lang="en-GB" dirty="0" smtClean="0"/>
              <a:t>Banco – 1.2.5</a:t>
            </a:r>
          </a:p>
          <a:p>
            <a:r>
              <a:rPr lang="en-GB" dirty="0" err="1" smtClean="0"/>
              <a:t>Cerca</a:t>
            </a:r>
            <a:r>
              <a:rPr lang="en-GB" dirty="0" smtClean="0"/>
              <a:t> – 1.2.5</a:t>
            </a:r>
          </a:p>
          <a:p>
            <a:r>
              <a:rPr lang="en-GB" dirty="0" smtClean="0"/>
              <a:t>Mercado – 1.2.5</a:t>
            </a:r>
          </a:p>
          <a:p>
            <a:r>
              <a:rPr lang="en-GB" dirty="0" err="1" smtClean="0"/>
              <a:t>Lejos</a:t>
            </a:r>
            <a:r>
              <a:rPr lang="en-GB" dirty="0" smtClean="0"/>
              <a:t> – 1.2.5</a:t>
            </a:r>
          </a:p>
          <a:p>
            <a:r>
              <a:rPr lang="en-GB" dirty="0" err="1" smtClean="0"/>
              <a:t>Aquí</a:t>
            </a:r>
            <a:r>
              <a:rPr lang="en-GB" dirty="0" smtClean="0"/>
              <a:t> –</a:t>
            </a:r>
            <a:r>
              <a:rPr lang="en-GB" baseline="0" dirty="0" smtClean="0"/>
              <a:t> 1.2.3</a:t>
            </a:r>
            <a:endParaRPr lang="en-GB" dirty="0" smtClean="0"/>
          </a:p>
          <a:p>
            <a:r>
              <a:rPr lang="en-GB" dirty="0" smtClean="0"/>
              <a:t>Con  –1.1.6</a:t>
            </a:r>
          </a:p>
          <a:p>
            <a:r>
              <a:rPr lang="en-GB" dirty="0" smtClean="0"/>
              <a:t>Amigo – 1.1.5</a:t>
            </a:r>
          </a:p>
          <a:p>
            <a:r>
              <a:rPr lang="en-GB" dirty="0" smtClean="0"/>
              <a:t>España -1.1.1</a:t>
            </a:r>
          </a:p>
          <a:p>
            <a:r>
              <a:rPr lang="en-GB" dirty="0" smtClean="0"/>
              <a:t>Casa – 1.1.4</a:t>
            </a:r>
          </a:p>
          <a:p>
            <a:r>
              <a:rPr lang="en-GB" dirty="0" smtClean="0"/>
              <a:t>Antigua – 1.2.4</a:t>
            </a:r>
          </a:p>
          <a:p>
            <a:r>
              <a:rPr lang="en-GB" dirty="0" smtClean="0"/>
              <a:t>Ciudad – 1.2.5</a:t>
            </a:r>
          </a:p>
          <a:p>
            <a:r>
              <a:rPr lang="en-GB" dirty="0" smtClean="0"/>
              <a:t>Grande – 1.2.6</a:t>
            </a:r>
          </a:p>
          <a:p>
            <a:r>
              <a:rPr lang="en-GB" dirty="0" smtClean="0"/>
              <a:t>Solo –</a:t>
            </a:r>
            <a:r>
              <a:rPr lang="en-GB" baseline="0" dirty="0" smtClean="0"/>
              <a:t> 2.2.1</a:t>
            </a:r>
          </a:p>
          <a:p>
            <a:r>
              <a:rPr lang="en-GB" baseline="0" dirty="0" smtClean="0"/>
              <a:t>Campo – 2.2.1</a:t>
            </a:r>
            <a:endParaRPr lang="en-GB" dirty="0" smtClean="0"/>
          </a:p>
          <a:p>
            <a:r>
              <a:rPr lang="en-GB" dirty="0" smtClean="0"/>
              <a:t>Pueblo – 1.2.6</a:t>
            </a:r>
          </a:p>
          <a:p>
            <a:r>
              <a:rPr lang="en-GB" dirty="0" err="1" smtClean="0"/>
              <a:t>Pequeño</a:t>
            </a:r>
            <a:r>
              <a:rPr lang="en-GB" dirty="0" smtClean="0"/>
              <a:t> – 1.2.4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593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Revisited words</a:t>
            </a:r>
          </a:p>
          <a:p>
            <a:endParaRPr lang="en-GB" dirty="0" smtClean="0"/>
          </a:p>
          <a:p>
            <a:r>
              <a:rPr lang="en-GB" dirty="0" smtClean="0"/>
              <a:t>Bueno –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Malo</a:t>
            </a:r>
            <a:r>
              <a:rPr lang="en-GB" dirty="0" smtClean="0"/>
              <a:t> –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Barato</a:t>
            </a:r>
            <a:r>
              <a:rPr lang="en-GB" dirty="0" smtClean="0"/>
              <a:t> –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Caro – 1.2.4</a:t>
            </a:r>
          </a:p>
          <a:p>
            <a:r>
              <a:rPr lang="en-GB" dirty="0" smtClean="0"/>
              <a:t>Tarde – 2.1.4</a:t>
            </a:r>
          </a:p>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60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An optional</a:t>
            </a:r>
            <a:r>
              <a:rPr lang="en-GB" baseline="0" dirty="0"/>
              <a:t> final translation activity as a further plenary to this lesson</a:t>
            </a:r>
            <a:r>
              <a:rPr lang="en-GB" baseline="0" dirty="0" smtClean="0"/>
              <a:t>.</a:t>
            </a:r>
          </a:p>
          <a:p>
            <a:r>
              <a:rPr lang="en-GB" baseline="0" dirty="0" smtClean="0"/>
              <a:t>There are 3 sentences that require the infinitive and 3 that require the third person singular.</a:t>
            </a:r>
            <a:br>
              <a:rPr lang="en-GB" baseline="0" dirty="0" smtClean="0"/>
            </a:br>
            <a:r>
              <a:rPr lang="en-GB" baseline="0" dirty="0" smtClean="0"/>
              <a:t/>
            </a:r>
            <a:br>
              <a:rPr lang="en-GB" baseline="0" dirty="0" smtClean="0"/>
            </a:br>
            <a:r>
              <a:rPr lang="en-GB" baseline="0" dirty="0" smtClean="0"/>
              <a:t>Answers are triggered.  Teachers reveal each by clicking on the dark blue shape.  This is to allow teachers to nominate students to respond, but give nominated students the flexibility to offer the answer they feel most confident about (out of order).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429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91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mn-lt"/>
                <a:ea typeface="+mn-ea"/>
                <a:cs typeface="+mn-cs"/>
              </a:rPr>
              <a:t>Hacer</a:t>
            </a:r>
            <a:r>
              <a:rPr kumimoji="0" lang="en-GB" sz="1200" b="0" i="0" u="none" strike="noStrike" kern="1200" cap="none" spc="0" normalizeH="0" baseline="0" noProof="0" dirty="0">
                <a:ln>
                  <a:noFill/>
                </a:ln>
                <a:solidFill>
                  <a:prstClr val="black"/>
                </a:solidFill>
                <a:effectLst/>
                <a:uLnTx/>
                <a:uFillTx/>
                <a:latin typeface="+mn-lt"/>
                <a:ea typeface="+mn-ea"/>
                <a:cs typeface="+mn-cs"/>
              </a:rPr>
              <a:t> is already known to students (see 2.1.4 in SoW) and behaves like a regular –er verb in the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It is re-presented here in the infinitive and short form to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reactivate students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knowledge and model the use of both forms in sentences. It also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reminds students of this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week’s learning focus: infinitive and third person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singular –er and –ir verbs.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Consolidating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hacer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Hacer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hacer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hace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say it, students repeat it.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3530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SzPts val="1400"/>
              <a:buNone/>
            </a:pPr>
            <a:endParaRPr/>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0935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7564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Audio</a:t>
            </a:r>
            <a:r>
              <a:rPr lang="en-GB" baseline="0" dirty="0" smtClean="0"/>
              <a:t> recordings are included to model the pronunciation of ‘leer’ and ‘lee’, whose vowel sounds sometimes cause difficulty.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916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4508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1961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5441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title has</a:t>
            </a:r>
            <a:r>
              <a:rPr lang="en-GB" baseline="0" dirty="0" smtClean="0"/>
              <a:t> been written using previously taught language, except for ‘</a:t>
            </a:r>
            <a:r>
              <a:rPr lang="en-GB" baseline="0" dirty="0" err="1" smtClean="0"/>
              <a:t>sobre</a:t>
            </a:r>
            <a:r>
              <a:rPr lang="en-GB" baseline="0" dirty="0" smtClean="0"/>
              <a:t>’. Clarify the meaning of this word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Several near-cognates have been included: </a:t>
            </a:r>
            <a:r>
              <a:rPr lang="en-GB" baseline="0" dirty="0" err="1" smtClean="0"/>
              <a:t>práctico</a:t>
            </a:r>
            <a:r>
              <a:rPr lang="en-GB" baseline="0" dirty="0" smtClean="0"/>
              <a:t> [2141], perfecto [1115] and </a:t>
            </a:r>
            <a:r>
              <a:rPr lang="en-GB" baseline="0" dirty="0" err="1" smtClean="0"/>
              <a:t>informativo</a:t>
            </a:r>
            <a:r>
              <a:rPr lang="en-GB" baseline="0" dirty="0" smtClean="0"/>
              <a:t> [4002]. The main reason for the inclusion of a range of adjectives is to avoid an incongruence between infinitive sentences, which often end in ‘</a:t>
            </a:r>
            <a:r>
              <a:rPr lang="en-GB" baseline="0" dirty="0" err="1" smtClean="0"/>
              <a:t>es</a:t>
            </a:r>
            <a:r>
              <a:rPr lang="en-GB" baseline="0" dirty="0" smtClean="0"/>
              <a:t> + adjective’, and the sentences with 3</a:t>
            </a:r>
            <a:r>
              <a:rPr lang="en-GB" baseline="30000" dirty="0" smtClean="0"/>
              <a:t>rd</a:t>
            </a:r>
            <a:r>
              <a:rPr lang="en-GB" baseline="0" dirty="0" smtClean="0"/>
              <a:t> person singular.  The risk would otherwise be that students rely on this part of the sentence, rather than the verb, to decide on the answer.</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a:t>
            </a:r>
            <a:r>
              <a:rPr lang="en-GB" dirty="0"/>
              <a:t>task aims to</a:t>
            </a:r>
            <a:r>
              <a:rPr lang="en-GB" baseline="0" dirty="0"/>
              <a:t> help learners understand the difference in meaning between 3</a:t>
            </a:r>
            <a:r>
              <a:rPr lang="en-GB" baseline="30000" dirty="0"/>
              <a:t>rd</a:t>
            </a:r>
            <a:r>
              <a:rPr lang="en-GB" baseline="0" dirty="0"/>
              <a:t> person singular and the infinitive form whilst recapping ‘</a:t>
            </a:r>
            <a:r>
              <a:rPr lang="en-GB" baseline="0" dirty="0" err="1"/>
              <a:t>es</a:t>
            </a:r>
            <a:r>
              <a:rPr lang="en-GB" baseline="0" dirty="0"/>
              <a:t>’ in infinitive sentences contextualised with this week’s vocabulary set or with previously learnt words.</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896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task aims to</a:t>
            </a:r>
            <a:r>
              <a:rPr lang="en-GB" baseline="0" dirty="0"/>
              <a:t> help learners understand the difference in meaning between 3</a:t>
            </a:r>
            <a:r>
              <a:rPr lang="en-GB" baseline="30000" dirty="0"/>
              <a:t>rd</a:t>
            </a:r>
            <a:r>
              <a:rPr lang="en-GB" baseline="0" dirty="0"/>
              <a:t> person singular and the infinitive form whilst recapping ‘</a:t>
            </a:r>
            <a:r>
              <a:rPr lang="en-GB" baseline="0" dirty="0" err="1"/>
              <a:t>es</a:t>
            </a:r>
            <a:r>
              <a:rPr lang="en-GB" baseline="0" dirty="0"/>
              <a:t>’ in infinitive sentences through listening and reading</a:t>
            </a:r>
            <a:r>
              <a:rPr lang="en-GB" baseline="0" dirty="0" smtClean="0"/>
              <a:t>. Similar sentence types to the preceding reading activity are used.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Students listen to the verb and decide how the sentence must carry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near-cognate ‘</a:t>
            </a:r>
            <a:r>
              <a:rPr lang="en-GB" baseline="0" dirty="0" err="1" smtClean="0"/>
              <a:t>práctico</a:t>
            </a:r>
            <a:r>
              <a:rPr lang="en-GB" baseline="0" dirty="0" smtClean="0"/>
              <a:t>’ [2141] was included as an additional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Come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Vivir</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Leer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Hace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Bebe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Vive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Comer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Lee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Beber</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Hacer</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300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Since it is not essential to correctly use the infinitive and 3</a:t>
            </a:r>
            <a:r>
              <a:rPr lang="en-GB" baseline="30000" dirty="0"/>
              <a:t>rd</a:t>
            </a:r>
            <a:r>
              <a:rPr lang="en-GB" baseline="0" dirty="0"/>
              <a:t> person singular to complete the task, the listener should be encouraged to correct the speaker if s/he notices mistakes in use of –er/ –ir </a:t>
            </a:r>
            <a:r>
              <a:rPr lang="en-GB" baseline="0" dirty="0" smtClean="0"/>
              <a:t>infinitive vs </a:t>
            </a:r>
            <a:r>
              <a:rPr lang="en-GB" baseline="0" dirty="0"/>
              <a:t>–e </a:t>
            </a:r>
            <a:r>
              <a:rPr lang="en-GB" baseline="0" dirty="0" smtClean="0"/>
              <a:t>ending for 3</a:t>
            </a:r>
            <a:r>
              <a:rPr lang="en-GB" baseline="30000" dirty="0" smtClean="0"/>
              <a:t>rd</a:t>
            </a:r>
            <a:r>
              <a:rPr lang="en-GB" baseline="0" dirty="0" smtClean="0"/>
              <a:t> person singular.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794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A speaking cards (these are also available in Word</a:t>
            </a:r>
            <a:r>
              <a:rPr lang="en-GB" baseline="0" dirty="0"/>
              <a:t> format)</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568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B speaking cards (these are also available in Word</a:t>
            </a:r>
            <a:r>
              <a:rPr lang="en-GB" baseline="0" dirty="0"/>
              <a:t> format)</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424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138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705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Students should know the meaning of this verb already, as it was set as (audio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quizlet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Introducing the verb </a:t>
            </a:r>
            <a:r>
              <a:rPr kumimoji="0" lang="en-GB" sz="1200" b="1" i="0" u="none" strike="noStrike" kern="1200" cap="none" spc="0" normalizeH="0" baseline="0" noProof="0" dirty="0">
                <a:ln>
                  <a:noFill/>
                </a:ln>
                <a:solidFill>
                  <a:prstClr val="black"/>
                </a:solidFill>
                <a:effectLst/>
                <a:uLnTx/>
                <a:uFillTx/>
                <a:latin typeface="+mn-lt"/>
                <a:ea typeface="+mn-ea"/>
                <a:cs typeface="+mn-cs"/>
              </a:rPr>
              <a:t>comer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prstClr val="black"/>
                </a:solidFill>
                <a:effectLst/>
                <a:uLnTx/>
                <a:uFillTx/>
                <a:latin typeface="+mn-lt"/>
                <a:ea typeface="+mn-ea"/>
                <a:cs typeface="Calibri"/>
                <a:sym typeface="Calibri"/>
              </a:rPr>
              <a:t>Comer</a:t>
            </a:r>
            <a:r>
              <a:rPr kumimoji="0" lang="en-GB" sz="1200" b="1" i="0" u="none" strike="noStrike" kern="1200" cap="none" spc="0" normalizeH="0" baseline="0" noProof="0" dirty="0">
                <a:ln>
                  <a:noFill/>
                </a:ln>
                <a:solidFill>
                  <a:prstClr val="black"/>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Spanish. </a:t>
            </a:r>
            <a:r>
              <a:rPr lang="en-GB" sz="1200" b="0" i="0" u="none" strike="noStrike" cap="none" dirty="0">
                <a:solidFill>
                  <a:schemeClr val="dk1"/>
                </a:solidFill>
                <a:effectLst/>
                <a:latin typeface="+mn-lt"/>
                <a:ea typeface="Calibri"/>
                <a:cs typeface="Calibri"/>
                <a:sym typeface="Calibri"/>
              </a:rPr>
              <a:t>Prototypical verbs are common verbs that illustrate the typical characteristics of a class of verb.</a:t>
            </a:r>
            <a:r>
              <a:rPr kumimoji="0" lang="en-GB" sz="1200" b="0" i="0" u="none" strike="noStrike" kern="1200" cap="none" spc="0" normalizeH="0" baseline="0" noProof="0" dirty="0">
                <a:ln>
                  <a:noFill/>
                </a:ln>
                <a:solidFill>
                  <a:prstClr val="black"/>
                </a:solidFill>
                <a:effectLst/>
                <a:uLnTx/>
                <a:uFillTx/>
                <a:latin typeface="+mn-lt"/>
                <a:ea typeface="+mn-ea"/>
                <a:cs typeface="+mn-cs"/>
              </a:rPr>
              <a:t>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to put your hand to your mouth, as if eating a sandwich.</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4612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SzPts val="1400"/>
              <a:buNone/>
            </a:pPr>
            <a:endParaRPr/>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8760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0541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6484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199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442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980857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464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0004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127285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Edit Master text styles</a:t>
            </a:r>
          </a:p>
        </p:txBody>
      </p:sp>
    </p:spTree>
    <p:extLst>
      <p:ext uri="{BB962C8B-B14F-4D97-AF65-F5344CB8AC3E}">
        <p14:creationId xmlns:p14="http://schemas.microsoft.com/office/powerpoint/2010/main" val="569621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276096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77827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1173501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881938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496533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3737677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1912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50958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09768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7562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7623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1269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66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90382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37501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0161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70533138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image" Target="../media/image7.png"/><Relationship Id="rId9" Type="http://schemas.openxmlformats.org/officeDocument/2006/relationships/audio" Target="../media/audio19.wav"/></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audio" Target="../media/audio24.wav"/></Relationships>
</file>

<file path=ppt/slides/_rels/slide28.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audio" Target="../media/audio24.wav"/></Relationships>
</file>

<file path=ppt/slides/_rels/slide29.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image" Target="../media/image7.pn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image" Target="../media/image20.jpeg"/><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2">
            <a:extLst>
              <a:ext uri="{FF2B5EF4-FFF2-40B4-BE49-F238E27FC236}">
                <a16:creationId xmlns:a16="http://schemas.microsoft.com/office/drawing/2014/main" id="{5F0086DB-9DE9-FE40-B7AD-291BC582B33C}"/>
              </a:ext>
            </a:extLst>
          </p:cNvPr>
          <p:cNvSpPr>
            <a:spLocks noGrp="1"/>
          </p:cNvSpPr>
          <p:nvPr>
            <p:ph type="ctrTitle"/>
          </p:nvPr>
        </p:nvSpPr>
        <p:spPr>
          <a:xfrm>
            <a:off x="-158222" y="2371402"/>
            <a:ext cx="3249688" cy="678301"/>
          </a:xfrm>
        </p:spPr>
        <p:txBody>
          <a:bodyPr>
            <a:noAutofit/>
          </a:bodyPr>
          <a:lstStyle/>
          <a:p>
            <a:pPr lvl="0">
              <a:lnSpc>
                <a:spcPct val="100000"/>
              </a:lnSpc>
              <a:spcBef>
                <a:spcPts val="0"/>
              </a:spcBef>
              <a:defRPr/>
            </a:pPr>
            <a:r>
              <a:rPr lang="en-GB" sz="4000" b="1" kern="0" dirty="0">
                <a:solidFill>
                  <a:prstClr val="white"/>
                </a:solidFill>
                <a:latin typeface="Century Gothic" panose="020F0302020204030204"/>
                <a:ea typeface="+mn-ea"/>
                <a:cs typeface="+mn-cs"/>
              </a:rPr>
              <a:t>Grammar</a:t>
            </a:r>
            <a:endParaRPr lang="en-US" sz="4000" dirty="0"/>
          </a:p>
        </p:txBody>
      </p:sp>
      <p:sp>
        <p:nvSpPr>
          <p:cNvPr id="19" name="Title 3">
            <a:extLst>
              <a:ext uri="{FF2B5EF4-FFF2-40B4-BE49-F238E27FC236}">
                <a16:creationId xmlns:a16="http://schemas.microsoft.com/office/drawing/2014/main" id="{C9F7F060-79EE-5045-98D2-6D8BC313F2F2}"/>
              </a:ext>
            </a:extLst>
          </p:cNvPr>
          <p:cNvSpPr txBox="1">
            <a:spLocks/>
          </p:cNvSpPr>
          <p:nvPr/>
        </p:nvSpPr>
        <p:spPr>
          <a:xfrm>
            <a:off x="163113" y="3049703"/>
            <a:ext cx="6869821"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smtClean="0">
                <a:solidFill>
                  <a:prstClr val="white"/>
                </a:solidFill>
                <a:latin typeface="Century Gothic" panose="020B0502020202020204" pitchFamily="34" charset="0"/>
              </a:rPr>
              <a:t>Using –</a:t>
            </a:r>
            <a:r>
              <a:rPr lang="en-GB" sz="3200" dirty="0" err="1" smtClean="0">
                <a:solidFill>
                  <a:prstClr val="white"/>
                </a:solidFill>
                <a:latin typeface="Century Gothic" panose="020B0502020202020204" pitchFamily="34" charset="0"/>
              </a:rPr>
              <a:t>er</a:t>
            </a:r>
            <a:r>
              <a:rPr lang="en-GB" sz="3200" dirty="0" smtClean="0">
                <a:solidFill>
                  <a:prstClr val="white"/>
                </a:solidFill>
                <a:latin typeface="Century Gothic" panose="020B0502020202020204" pitchFamily="34" charset="0"/>
              </a:rPr>
              <a:t> and –</a:t>
            </a:r>
            <a:r>
              <a:rPr lang="en-GB" sz="3200" dirty="0" err="1" smtClean="0">
                <a:solidFill>
                  <a:prstClr val="white"/>
                </a:solidFill>
                <a:latin typeface="Century Gothic" panose="020B0502020202020204" pitchFamily="34" charset="0"/>
              </a:rPr>
              <a:t>ir</a:t>
            </a:r>
            <a:r>
              <a:rPr lang="en-GB" sz="3200" dirty="0" smtClean="0">
                <a:solidFill>
                  <a:prstClr val="white"/>
                </a:solidFill>
                <a:latin typeface="Century Gothic" panose="020B0502020202020204" pitchFamily="34" charset="0"/>
              </a:rPr>
              <a:t> verbs in the infinitive and third person singular</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56496" y="51481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smtClean="0">
                <a:solidFill>
                  <a:prstClr val="white"/>
                </a:solidFill>
                <a:latin typeface="Century Gothic" panose="020B0502020202020204" pitchFamily="34" charset="0"/>
              </a:rPr>
              <a:t>3.1</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a:t>
            </a:r>
            <a:r>
              <a:rPr lang="en-GB" sz="2200" dirty="0" smtClean="0">
                <a:solidFill>
                  <a:prstClr val="white"/>
                </a:solidFill>
                <a:latin typeface="Century Gothic" panose="020B0502020202020204" pitchFamily="34" charset="0"/>
              </a:rPr>
              <a:t>4 – Lesson </a:t>
            </a:r>
            <a:r>
              <a:rPr lang="en-GB" sz="2200" dirty="0" smtClean="0">
                <a:solidFill>
                  <a:prstClr val="white"/>
                </a:solidFill>
                <a:latin typeface="Century Gothic" panose="020B0502020202020204" pitchFamily="34" charset="0"/>
              </a:rPr>
              <a:t>55</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AB3692F8-CE33-C34E-B376-364FE77401E4}"/>
              </a:ext>
            </a:extLst>
          </p:cNvPr>
          <p:cNvSpPr txBox="1">
            <a:spLocks/>
          </p:cNvSpPr>
          <p:nvPr/>
        </p:nvSpPr>
        <p:spPr>
          <a:xfrm>
            <a:off x="266807" y="61470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names: St James’ Hub Teachers</a:t>
            </a:r>
            <a:r>
              <a:rPr kumimoji="0" lang="en-GB" sz="1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Victoria</a:t>
            </a:r>
            <a:r>
              <a:rPr kumimoji="0" lang="en-GB" sz="1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 Hobson</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Nick</a:t>
            </a:r>
            <a:r>
              <a:rPr kumimoji="0" lang="en-GB" sz="1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 Avery / Rachel</a:t>
            </a:r>
            <a:r>
              <a:rPr lang="en-GB" sz="1400" baseline="0" dirty="0" smtClean="0">
                <a:solidFill>
                  <a:prstClr val="white"/>
                </a:solidFill>
                <a:latin typeface="Century Gothic" panose="020B0502020202020204" pitchFamily="34" charset="0"/>
              </a:rPr>
              <a:t>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smtClean="0">
                <a:solidFill>
                  <a:prstClr val="white"/>
                </a:solidFill>
                <a:latin typeface="Century Gothic" panose="020B0502020202020204" pitchFamily="34" charset="0"/>
              </a:rPr>
              <a:t>16</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/05/20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72658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err="1">
                <a:solidFill>
                  <a:srgbClr val="1E4E79"/>
                </a:solidFill>
              </a:rPr>
              <a:t>vivir</a:t>
            </a:r>
            <a:r>
              <a:rPr lang="en-GB" sz="10350" b="1" dirty="0">
                <a:solidFill>
                  <a:srgbClr val="1E4E79"/>
                </a:solidFill>
              </a:rPr>
              <a:t/>
            </a:r>
            <a:br>
              <a:rPr lang="en-GB" sz="10350" b="1" dirty="0">
                <a:solidFill>
                  <a:srgbClr val="1E4E79"/>
                </a:solidFill>
              </a:rPr>
            </a:br>
            <a:endParaRPr sz="3959" dirty="0"/>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live | living]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vive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59;p13"/>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[lives]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25040" r="23923"/>
          <a:stretch/>
        </p:blipFill>
        <p:spPr>
          <a:xfrm>
            <a:off x="9015662" y="136052"/>
            <a:ext cx="2903622" cy="3200222"/>
          </a:xfrm>
          <a:prstGeom prst="rect">
            <a:avLst/>
          </a:prstGeom>
        </p:spPr>
      </p:pic>
    </p:spTree>
    <p:extLst>
      <p:ext uri="{BB962C8B-B14F-4D97-AF65-F5344CB8AC3E}">
        <p14:creationId xmlns:p14="http://schemas.microsoft.com/office/powerpoint/2010/main" val="2228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ivi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iv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vivir</a:t>
            </a:r>
            <a:r>
              <a:rPr lang="en-GB" sz="8640" b="1" dirty="0">
                <a:solidFill>
                  <a:srgbClr val="1E4E79"/>
                </a:solidFill>
              </a:rPr>
              <a:t/>
            </a:r>
            <a:br>
              <a:rPr lang="en-GB" sz="8640" b="1" dirty="0">
                <a:solidFill>
                  <a:srgbClr val="1E4E79"/>
                </a:solidFill>
              </a:rPr>
            </a:b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live | liv</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vive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[lives]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6442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viv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viv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vive</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[lives]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Paula</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vive</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Francia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Paula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lives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France.]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2862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3" name="paula vive en franci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vivir</a:t>
            </a:r>
            <a:r>
              <a:rPr lang="en-GB" sz="8640" b="1" dirty="0">
                <a:solidFill>
                  <a:srgbClr val="1E4E79"/>
                </a:solidFill>
              </a:rPr>
              <a:t/>
            </a:r>
            <a:br>
              <a:rPr lang="en-GB" sz="8640" b="1" dirty="0">
                <a:solidFill>
                  <a:srgbClr val="1E4E79"/>
                </a:solidFill>
              </a:rPr>
            </a:b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live | living]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vivir</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37598F"/>
                </a:solidFill>
                <a:effectLst/>
                <a:uLnTx/>
                <a:uFillTx/>
                <a:latin typeface="Century Gothic"/>
                <a:ea typeface="Century Gothic"/>
                <a:cs typeface="Century Gothic"/>
                <a:sym typeface="Century Gothic"/>
              </a:rPr>
              <a:t>en</a:t>
            </a:r>
            <a:r>
              <a:rPr kumimoji="0" lang="en-GB" sz="6000" b="0" i="0" u="none" strike="noStrike" kern="0" cap="none" spc="0" normalizeH="0" baseline="0" noProof="0" dirty="0">
                <a:ln>
                  <a:noFill/>
                </a:ln>
                <a:solidFill>
                  <a:srgbClr val="37598F"/>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37598F"/>
                </a:solidFill>
                <a:effectLst/>
                <a:uLnTx/>
                <a:uFillTx/>
                <a:latin typeface="Century Gothic"/>
                <a:ea typeface="Century Gothic"/>
                <a:cs typeface="Century Gothic"/>
                <a:sym typeface="Century Gothic"/>
              </a:rPr>
              <a:t>Francia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live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in France.]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058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subTnLst>
                                    <p:audio>
                                      <p:cMediaNode>
                                        <p:cTn display="0" masterRel="sameClick">
                                          <p:stCondLst>
                                            <p:cond evt="begin" delay="0">
                                              <p:tn val="10"/>
                                            </p:cond>
                                          </p:stCondLst>
                                          <p:endCondLst>
                                            <p:cond evt="onStopAudio" delay="0">
                                              <p:tgtEl>
                                                <p:sldTgt/>
                                              </p:tgtEl>
                                            </p:cond>
                                          </p:endCondLst>
                                        </p:cTn>
                                        <p:tgtEl>
                                          <p:sndTgt r:embed="rId3" name="quiere vivir en franci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vive</a:t>
            </a:r>
            <a:endParaRPr sz="11500" dirty="0"/>
          </a:p>
        </p:txBody>
      </p:sp>
      <p:sp>
        <p:nvSpPr>
          <p:cNvPr id="97" name="Google Shape;97;p17"/>
          <p:cNvSpPr txBox="1"/>
          <p:nvPr/>
        </p:nvSpPr>
        <p:spPr>
          <a:xfrm>
            <a:off x="3198360" y="2162184"/>
            <a:ext cx="579527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[lives]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98;p17" descr="question mark action button"/>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342698" y="4003812"/>
            <a:ext cx="105156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Paula _______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Francia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0" name="Google Shape;100;p17"/>
          <p:cNvSpPr/>
          <p:nvPr/>
        </p:nvSpPr>
        <p:spPr>
          <a:xfrm>
            <a:off x="4731874" y="3917659"/>
            <a:ext cx="2428040"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vive</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[Paula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lives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France.]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3616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subTnLst>
                                    <p:audio>
                                      <p:cMediaNode>
                                        <p:cTn display="0" masterRel="sameClick">
                                          <p:stCondLst>
                                            <p:cond evt="begin" delay="0">
                                              <p:tn val="20"/>
                                            </p:cond>
                                          </p:stCondLst>
                                          <p:endCondLst>
                                            <p:cond evt="onStopAudio" delay="0">
                                              <p:tgtEl>
                                                <p:sldTgt/>
                                              </p:tgtEl>
                                            </p:cond>
                                          </p:endCondLst>
                                        </p:cTn>
                                        <p:tgtEl>
                                          <p:sndTgt r:embed="rId3" name="paula beep en franci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500"/>
                                        <p:tgtEl>
                                          <p:spTgt spid="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vivir</a:t>
            </a:r>
            <a:endParaRPr sz="11500" dirty="0"/>
          </a:p>
        </p:txBody>
      </p:sp>
      <p:sp>
        <p:nvSpPr>
          <p:cNvPr id="109" name="Google Shape;109;p18"/>
          <p:cNvSpPr txBox="1"/>
          <p:nvPr/>
        </p:nvSpPr>
        <p:spPr>
          <a:xfrm>
            <a:off x="3257723" y="2172342"/>
            <a:ext cx="576077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live | living]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Google Shape;110;p18" descr="question mark action button"/>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________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Francia</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2" name="Google Shape;112;p18"/>
          <p:cNvSpPr/>
          <p:nvPr/>
        </p:nvSpPr>
        <p:spPr>
          <a:xfrm>
            <a:off x="4859202" y="3840311"/>
            <a:ext cx="3002983"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vivi</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r</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13" name="Google Shape;113;p18"/>
          <p:cNvSpPr txBox="1"/>
          <p:nvPr/>
        </p:nvSpPr>
        <p:spPr>
          <a:xfrm>
            <a:off x="3295747" y="5033760"/>
            <a:ext cx="612989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 live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France.]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1727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subTnLst>
                                    <p:audio>
                                      <p:cMediaNode>
                                        <p:cTn display="0" masterRel="sameClick">
                                          <p:stCondLst>
                                            <p:cond evt="begin" delay="0">
                                              <p:tn val="20"/>
                                            </p:cond>
                                          </p:stCondLst>
                                          <p:endCondLst>
                                            <p:cond evt="onStopAudio" delay="0">
                                              <p:tgtEl>
                                                <p:sldTgt/>
                                              </p:tgtEl>
                                            </p:cond>
                                          </p:endCondLst>
                                        </p:cTn>
                                        <p:tgtEl>
                                          <p:sndTgt r:embed="rId3" name="quiere beep en franci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5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2">
            <a:extLst>
              <a:ext uri="{FF2B5EF4-FFF2-40B4-BE49-F238E27FC236}">
                <a16:creationId xmlns:a16="http://schemas.microsoft.com/office/drawing/2014/main" id="{7A6DE30B-325F-49D8-9696-030E4F14245E}"/>
              </a:ext>
            </a:extLst>
          </p:cNvPr>
          <p:cNvSpPr/>
          <p:nvPr/>
        </p:nvSpPr>
        <p:spPr>
          <a:xfrm>
            <a:off x="4056130" y="2103340"/>
            <a:ext cx="3195779" cy="4081178"/>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smtClean="0">
                <a:solidFill>
                  <a:schemeClr val="bg1"/>
                </a:solidFill>
              </a:rPr>
              <a:t>Problemas con </a:t>
            </a:r>
            <a:r>
              <a:rPr lang="en-GB" sz="3600" b="1" i="1" dirty="0" smtClean="0">
                <a:solidFill>
                  <a:schemeClr val="bg1"/>
                </a:solidFill>
              </a:rPr>
              <a:t>Siri</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p:cNvGraphicFramePr>
            <a:graphicFrameLocks noGrp="1"/>
          </p:cNvGraphicFramePr>
          <p:nvPr>
            <p:extLst/>
          </p:nvPr>
        </p:nvGraphicFramePr>
        <p:xfrm>
          <a:off x="7251909" y="813952"/>
          <a:ext cx="4740646" cy="5261992"/>
        </p:xfrm>
        <a:graphic>
          <a:graphicData uri="http://schemas.openxmlformats.org/drawingml/2006/table">
            <a:tbl>
              <a:tblPr firstRow="1" bandRow="1">
                <a:tableStyleId>{8A107856-5554-42FB-B03E-39F5DBC370BA}</a:tableStyleId>
              </a:tblPr>
              <a:tblGrid>
                <a:gridCol w="825291">
                  <a:extLst>
                    <a:ext uri="{9D8B030D-6E8A-4147-A177-3AD203B41FA5}">
                      <a16:colId xmlns:a16="http://schemas.microsoft.com/office/drawing/2014/main" val="776145775"/>
                    </a:ext>
                  </a:extLst>
                </a:gridCol>
                <a:gridCol w="1955800">
                  <a:extLst>
                    <a:ext uri="{9D8B030D-6E8A-4147-A177-3AD203B41FA5}">
                      <a16:colId xmlns:a16="http://schemas.microsoft.com/office/drawing/2014/main" val="2928869905"/>
                    </a:ext>
                  </a:extLst>
                </a:gridCol>
                <a:gridCol w="1959555">
                  <a:extLst>
                    <a:ext uri="{9D8B030D-6E8A-4147-A177-3AD203B41FA5}">
                      <a16:colId xmlns:a16="http://schemas.microsoft.com/office/drawing/2014/main" val="2415405571"/>
                    </a:ext>
                  </a:extLst>
                </a:gridCol>
              </a:tblGrid>
              <a:tr h="736662">
                <a:tc>
                  <a:txBody>
                    <a:bodyPr/>
                    <a:lstStyle/>
                    <a:p>
                      <a:pPr algn="ctr"/>
                      <a:endParaRPr lang="en-GB" sz="2000" b="1" i="1" dirty="0">
                        <a:solidFill>
                          <a:schemeClr val="accent5">
                            <a:lumMod val="75000"/>
                          </a:schemeClr>
                        </a:solidFill>
                        <a:latin typeface="Century Gothic" panose="020B0502020202020204" pitchFamily="34" charset="0"/>
                      </a:endParaRPr>
                    </a:p>
                  </a:txBody>
                  <a:tcPr anchor="ctr"/>
                </a:tc>
                <a:tc>
                  <a:txBody>
                    <a:bodyPr/>
                    <a:lstStyle/>
                    <a:p>
                      <a:pPr algn="ctr"/>
                      <a:r>
                        <a:rPr lang="en-GB" sz="2000" b="1" baseline="0" dirty="0">
                          <a:solidFill>
                            <a:schemeClr val="accent5">
                              <a:lumMod val="75000"/>
                            </a:schemeClr>
                          </a:solidFill>
                          <a:latin typeface="Century Gothic" panose="020B0502020202020204" pitchFamily="34" charset="0"/>
                        </a:rPr>
                        <a:t>the action </a:t>
                      </a:r>
                      <a:r>
                        <a:rPr lang="en-GB" sz="2000" b="1" i="1" baseline="0" dirty="0">
                          <a:solidFill>
                            <a:schemeClr val="accent5">
                              <a:lumMod val="75000"/>
                            </a:schemeClr>
                          </a:solidFill>
                          <a:latin typeface="Century Gothic" panose="020B0502020202020204" pitchFamily="34" charset="0"/>
                        </a:rPr>
                        <a:t>in general</a:t>
                      </a:r>
                      <a:endParaRPr lang="en-GB" sz="2000" b="1" i="1" dirty="0">
                        <a:solidFill>
                          <a:schemeClr val="accent5">
                            <a:lumMod val="75000"/>
                          </a:schemeClr>
                        </a:solidFill>
                        <a:latin typeface="Century Gothic" panose="020B0502020202020204" pitchFamily="34" charset="0"/>
                      </a:endParaRPr>
                    </a:p>
                  </a:txBody>
                  <a:tcPr anchor="ctr"/>
                </a:tc>
                <a:tc>
                  <a:txBody>
                    <a:bodyPr/>
                    <a:lstStyle/>
                    <a:p>
                      <a:pPr algn="ctr"/>
                      <a:r>
                        <a:rPr lang="en-GB" sz="2000" b="1" baseline="0" dirty="0">
                          <a:solidFill>
                            <a:schemeClr val="accent5">
                              <a:lumMod val="75000"/>
                            </a:schemeClr>
                          </a:solidFill>
                          <a:latin typeface="Century Gothic" panose="020B0502020202020204" pitchFamily="34" charset="0"/>
                        </a:rPr>
                        <a:t>someone does the action</a:t>
                      </a:r>
                      <a:endParaRPr lang="en-GB" sz="2000" b="1" dirty="0">
                        <a:solidFill>
                          <a:schemeClr val="accent5">
                            <a:lumMod val="75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0047697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84876379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4107030061"/>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067270774"/>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4255301201"/>
                  </a:ext>
                </a:extLst>
              </a:tr>
              <a:tr h="532019">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62356550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6460126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961647291"/>
                  </a:ext>
                </a:extLst>
              </a:tr>
            </a:tbl>
          </a:graphicData>
        </a:graphic>
      </p:graphicFrame>
      <p:sp>
        <p:nvSpPr>
          <p:cNvPr id="9" name="Oval 8">
            <a:extLst>
              <a:ext uri="{FF2B5EF4-FFF2-40B4-BE49-F238E27FC236}">
                <a16:creationId xmlns:a16="http://schemas.microsoft.com/office/drawing/2014/main" id="{6E697A13-5ADB-480F-88A1-2A663F75E103}"/>
              </a:ext>
            </a:extLst>
          </p:cNvPr>
          <p:cNvSpPr/>
          <p:nvPr/>
        </p:nvSpPr>
        <p:spPr>
          <a:xfrm>
            <a:off x="5383945" y="1239120"/>
            <a:ext cx="130629" cy="13529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 name="Rectangle 2"/>
          <p:cNvSpPr/>
          <p:nvPr/>
        </p:nvSpPr>
        <p:spPr>
          <a:xfrm>
            <a:off x="4320662" y="2519459"/>
            <a:ext cx="2628363" cy="32206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186111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199" y="238138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293533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348483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118" y="400612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451763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5080" y="505396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118" y="555967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6E697A13-5ADB-480F-88A1-2A663F75E103}"/>
              </a:ext>
            </a:extLst>
          </p:cNvPr>
          <p:cNvSpPr/>
          <p:nvPr/>
        </p:nvSpPr>
        <p:spPr>
          <a:xfrm>
            <a:off x="5478972" y="5741104"/>
            <a:ext cx="462011" cy="4424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1" y="1222165"/>
            <a:ext cx="77168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Siri </a:t>
            </a:r>
            <a:r>
              <a:rPr kumimoji="0" lang="en-GB" sz="24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doesn’t seem to be working on your phone! Can you work out what it’s talking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Escucha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mensajes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Action Button: Custom 35">
            <a:hlinkClick r:id="" action="ppaction://noaction" highlightClick="1">
              <a:snd r:embed="rId5" name="lee frases interesantes.wav"/>
            </a:hlinkClick>
          </p:cNvPr>
          <p:cNvSpPr/>
          <p:nvPr/>
        </p:nvSpPr>
        <p:spPr>
          <a:xfrm>
            <a:off x="7479999" y="193495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36">
            <a:hlinkClick r:id="" action="ppaction://noaction" highlightClick="1">
              <a:snd r:embed="rId6" name="vivir cerca del pueblo.wav"/>
            </a:hlinkClick>
          </p:cNvPr>
          <p:cNvSpPr/>
          <p:nvPr/>
        </p:nvSpPr>
        <p:spPr>
          <a:xfrm>
            <a:off x="7479999" y="24552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37">
            <a:hlinkClick r:id="" action="ppaction://noaction" highlightClick="1">
              <a:snd r:embed="rId7" name="bebe coca cola.wav"/>
            </a:hlinkClick>
          </p:cNvPr>
          <p:cNvSpPr/>
          <p:nvPr/>
        </p:nvSpPr>
        <p:spPr>
          <a:xfrm>
            <a:off x="7466100" y="297174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38">
            <a:hlinkClick r:id="" action="ppaction://noaction" highlightClick="1">
              <a:snd r:embed="rId8" name="come comida.wav"/>
            </a:hlinkClick>
          </p:cNvPr>
          <p:cNvSpPr/>
          <p:nvPr/>
        </p:nvSpPr>
        <p:spPr>
          <a:xfrm>
            <a:off x="7479999" y="349878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39">
            <a:hlinkClick r:id="" action="ppaction://noaction" highlightClick="1">
              <a:snd r:embed="rId9" name="leer juntos.wav"/>
            </a:hlinkClick>
          </p:cNvPr>
          <p:cNvSpPr/>
          <p:nvPr/>
        </p:nvSpPr>
        <p:spPr>
          <a:xfrm>
            <a:off x="7479998" y="401810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40">
            <a:hlinkClick r:id="" action="ppaction://noaction" highlightClick="1">
              <a:snd r:embed="rId10" name="vive lejos de aquí.wav"/>
            </a:hlinkClick>
          </p:cNvPr>
          <p:cNvSpPr/>
          <p:nvPr/>
        </p:nvSpPr>
        <p:spPr>
          <a:xfrm>
            <a:off x="7466099" y="458590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41">
            <a:hlinkClick r:id="" action="ppaction://noaction" highlightClick="1">
              <a:snd r:embed="rId11" name="comer mucho.wav"/>
            </a:hlinkClick>
          </p:cNvPr>
          <p:cNvSpPr/>
          <p:nvPr/>
        </p:nvSpPr>
        <p:spPr>
          <a:xfrm>
            <a:off x="7466098" y="515075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42">
            <a:hlinkClick r:id="" action="ppaction://noaction" highlightClick="1">
              <a:snd r:embed="rId12" name="beber limonada.wav"/>
            </a:hlinkClick>
          </p:cNvPr>
          <p:cNvSpPr/>
          <p:nvPr/>
        </p:nvSpPr>
        <p:spPr>
          <a:xfrm>
            <a:off x="7466098" y="565437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8505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85399" y="258166"/>
            <a:ext cx="1742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leer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3082834" y="2612572"/>
            <a:ext cx="6035040" cy="1015663"/>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leer </a:t>
            </a:r>
            <a:r>
              <a:rPr kumimoji="0" lang="en-GB" sz="6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juntos</a:t>
            </a:r>
            <a:endPar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p:cNvSpPr txBox="1"/>
          <p:nvPr/>
        </p:nvSpPr>
        <p:spPr>
          <a:xfrm>
            <a:off x="259160" y="1596007"/>
            <a:ext cx="358132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importante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8" name="TextBox 7"/>
          <p:cNvSpPr txBox="1"/>
          <p:nvPr/>
        </p:nvSpPr>
        <p:spPr>
          <a:xfrm>
            <a:off x="4204142" y="1596007"/>
            <a:ext cx="2967366"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bueno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9" name="TextBox 8"/>
          <p:cNvSpPr txBox="1"/>
          <p:nvPr/>
        </p:nvSpPr>
        <p:spPr>
          <a:xfrm>
            <a:off x="7549989" y="1592151"/>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aburrido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0" name="TextBox 9"/>
          <p:cNvSpPr txBox="1"/>
          <p:nvPr/>
        </p:nvSpPr>
        <p:spPr>
          <a:xfrm>
            <a:off x="1017935" y="4102941"/>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normal</a:t>
            </a:r>
          </a:p>
        </p:txBody>
      </p:sp>
      <p:sp>
        <p:nvSpPr>
          <p:cNvPr id="11" name="TextBox 10"/>
          <p:cNvSpPr txBox="1"/>
          <p:nvPr/>
        </p:nvSpPr>
        <p:spPr>
          <a:xfrm>
            <a:off x="6242826" y="4102941"/>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interesante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2" name="TextBox 11"/>
          <p:cNvSpPr txBox="1"/>
          <p:nvPr/>
        </p:nvSpPr>
        <p:spPr>
          <a:xfrm>
            <a:off x="82286" y="5100312"/>
            <a:ext cx="375819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excelente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3" name="TextBox 12"/>
          <p:cNvSpPr txBox="1"/>
          <p:nvPr/>
        </p:nvSpPr>
        <p:spPr>
          <a:xfrm>
            <a:off x="7994469" y="5077196"/>
            <a:ext cx="393367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fantástico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5" name="TextBox 14"/>
          <p:cNvSpPr txBox="1"/>
          <p:nvPr/>
        </p:nvSpPr>
        <p:spPr>
          <a:xfrm>
            <a:off x="4482295" y="5077196"/>
            <a:ext cx="2967366"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tonto</a:t>
            </a:r>
          </a:p>
        </p:txBody>
      </p:sp>
    </p:spTree>
    <p:extLst>
      <p:ext uri="{BB962C8B-B14F-4D97-AF65-F5344CB8AC3E}">
        <p14:creationId xmlns:p14="http://schemas.microsoft.com/office/powerpoint/2010/main" val="18111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4" y="2612572"/>
            <a:ext cx="6035040" cy="1015663"/>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comer mucho</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109199" y="258166"/>
            <a:ext cx="1818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leer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3721855" y="1587063"/>
            <a:ext cx="358132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caro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9" name="TextBox 8"/>
          <p:cNvSpPr txBox="1"/>
          <p:nvPr/>
        </p:nvSpPr>
        <p:spPr>
          <a:xfrm>
            <a:off x="357212" y="1587063"/>
            <a:ext cx="2967366"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bueno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0" name="TextBox 9"/>
          <p:cNvSpPr txBox="1"/>
          <p:nvPr/>
        </p:nvSpPr>
        <p:spPr>
          <a:xfrm>
            <a:off x="7549989" y="1592151"/>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excelente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1" name="TextBox 10"/>
          <p:cNvSpPr txBox="1"/>
          <p:nvPr/>
        </p:nvSpPr>
        <p:spPr>
          <a:xfrm>
            <a:off x="3512941" y="4024399"/>
            <a:ext cx="3408559"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normal</a:t>
            </a:r>
          </a:p>
        </p:txBody>
      </p:sp>
      <p:sp>
        <p:nvSpPr>
          <p:cNvPr id="13" name="TextBox 12"/>
          <p:cNvSpPr txBox="1"/>
          <p:nvPr/>
        </p:nvSpPr>
        <p:spPr>
          <a:xfrm>
            <a:off x="356606" y="5128450"/>
            <a:ext cx="562509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por</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la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noche</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malo</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4" name="TextBox 13"/>
          <p:cNvSpPr txBox="1"/>
          <p:nvPr/>
        </p:nvSpPr>
        <p:spPr>
          <a:xfrm>
            <a:off x="6235700" y="5128449"/>
            <a:ext cx="5692443"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puede</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ser</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algo</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bueno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2" name="TextBox 11"/>
          <p:cNvSpPr txBox="1"/>
          <p:nvPr/>
        </p:nvSpPr>
        <p:spPr>
          <a:xfrm>
            <a:off x="7119741" y="4024399"/>
            <a:ext cx="3408559"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feo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8400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4" y="2612572"/>
            <a:ext cx="6035040" cy="1015663"/>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come</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083799" y="258166"/>
            <a:ext cx="18443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leer</a:t>
            </a:r>
            <a:r>
              <a:rPr kumimoji="0" lang="en-GB" sz="1800" b="1" i="0" u="none" strike="noStrike" kern="1200" cap="none" spc="0" normalizeH="0" noProof="0" dirty="0" smtClean="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233730" y="1586426"/>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mucho</a:t>
            </a:r>
          </a:p>
        </p:txBody>
      </p:sp>
      <p:sp>
        <p:nvSpPr>
          <p:cNvPr id="8" name="TextBox 7"/>
          <p:cNvSpPr txBox="1"/>
          <p:nvPr/>
        </p:nvSpPr>
        <p:spPr>
          <a:xfrm>
            <a:off x="4396427" y="1586426"/>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comida</a:t>
            </a:r>
          </a:p>
        </p:txBody>
      </p:sp>
      <p:sp>
        <p:nvSpPr>
          <p:cNvPr id="9" name="TextBox 8"/>
          <p:cNvSpPr txBox="1"/>
          <p:nvPr/>
        </p:nvSpPr>
        <p:spPr>
          <a:xfrm>
            <a:off x="8295963" y="1580429"/>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fruta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0" name="TextBox 9"/>
          <p:cNvSpPr txBox="1"/>
          <p:nvPr/>
        </p:nvSpPr>
        <p:spPr>
          <a:xfrm>
            <a:off x="329524" y="3787142"/>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carne</a:t>
            </a:r>
          </a:p>
        </p:txBody>
      </p:sp>
      <p:sp>
        <p:nvSpPr>
          <p:cNvPr id="11" name="TextBox 10"/>
          <p:cNvSpPr txBox="1"/>
          <p:nvPr/>
        </p:nvSpPr>
        <p:spPr>
          <a:xfrm>
            <a:off x="4522700" y="3787142"/>
            <a:ext cx="181609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solo</a:t>
            </a:r>
          </a:p>
        </p:txBody>
      </p:sp>
      <p:sp>
        <p:nvSpPr>
          <p:cNvPr id="13" name="TextBox 12"/>
          <p:cNvSpPr txBox="1"/>
          <p:nvPr/>
        </p:nvSpPr>
        <p:spPr>
          <a:xfrm>
            <a:off x="6574970" y="3787142"/>
            <a:ext cx="4973643"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un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plato</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rico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4" name="TextBox 13"/>
          <p:cNvSpPr txBox="1"/>
          <p:nvPr/>
        </p:nvSpPr>
        <p:spPr>
          <a:xfrm>
            <a:off x="6649156" y="4715741"/>
            <a:ext cx="4973643"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fuera</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de la </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casa</a:t>
            </a:r>
          </a:p>
        </p:txBody>
      </p:sp>
      <p:sp>
        <p:nvSpPr>
          <p:cNvPr id="15" name="TextBox 14"/>
          <p:cNvSpPr txBox="1"/>
          <p:nvPr/>
        </p:nvSpPr>
        <p:spPr>
          <a:xfrm>
            <a:off x="1238874" y="4715741"/>
            <a:ext cx="4973643"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la escuela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6" name="TextBox 15"/>
          <p:cNvSpPr txBox="1"/>
          <p:nvPr/>
        </p:nvSpPr>
        <p:spPr>
          <a:xfrm>
            <a:off x="3865910" y="5582534"/>
            <a:ext cx="4973643"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debajo</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del árbol</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7" name="TextBox 16"/>
          <p:cNvSpPr txBox="1"/>
          <p:nvPr/>
        </p:nvSpPr>
        <p:spPr>
          <a:xfrm>
            <a:off x="6338790" y="788463"/>
            <a:ext cx="2100521"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tarde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8" name="TextBox 17"/>
          <p:cNvSpPr txBox="1"/>
          <p:nvPr/>
        </p:nvSpPr>
        <p:spPr>
          <a:xfrm>
            <a:off x="9061792" y="788463"/>
            <a:ext cx="2711108"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temprano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3968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00415"/>
            <a:ext cx="6484584" cy="1325563"/>
          </a:xfrm>
        </p:spPr>
        <p:txBody>
          <a:bodyPr>
            <a:normAutofit fontScale="90000"/>
          </a:bodyPr>
          <a:lstStyle/>
          <a:p>
            <a:r>
              <a:rPr lang="en-GB" sz="3100" b="1" dirty="0" smtClean="0">
                <a:solidFill>
                  <a:schemeClr val="bg1"/>
                </a:solidFill>
              </a:rPr>
              <a:t>-er and </a:t>
            </a:r>
            <a:r>
              <a:rPr lang="en-GB" sz="3100" b="1" dirty="0">
                <a:solidFill>
                  <a:schemeClr val="bg1"/>
                </a:solidFill>
              </a:rPr>
              <a:t>-ir </a:t>
            </a:r>
            <a:r>
              <a:rPr lang="en-GB" sz="3100" b="1" dirty="0" smtClean="0">
                <a:solidFill>
                  <a:schemeClr val="bg1"/>
                </a:solidFill>
              </a:rPr>
              <a:t>verbs:</a:t>
            </a:r>
            <a:r>
              <a:rPr lang="en-GB" sz="3100" b="1" dirty="0">
                <a:solidFill>
                  <a:schemeClr val="bg1"/>
                </a:solidFill>
              </a:rPr>
              <a:t/>
            </a:r>
            <a:br>
              <a:rPr lang="en-GB" sz="3100" b="1" dirty="0">
                <a:solidFill>
                  <a:schemeClr val="bg1"/>
                </a:solidFill>
              </a:rPr>
            </a:br>
            <a:r>
              <a:rPr lang="en-GB" sz="3100" b="1" dirty="0">
                <a:solidFill>
                  <a:schemeClr val="bg1"/>
                </a:solidFill>
              </a:rPr>
              <a:t>infinitive and 3</a:t>
            </a:r>
            <a:r>
              <a:rPr lang="en-GB" sz="3100" b="1" baseline="30000" dirty="0">
                <a:solidFill>
                  <a:schemeClr val="bg1"/>
                </a:solidFill>
              </a:rPr>
              <a:t>rd</a:t>
            </a:r>
            <a:r>
              <a:rPr lang="en-GB" sz="3100" b="1" dirty="0">
                <a:solidFill>
                  <a:schemeClr val="bg1"/>
                </a:solidFill>
              </a:rPr>
              <a:t> person singular</a:t>
            </a:r>
            <a:br>
              <a:rPr lang="en-GB" sz="3100" b="1" dirty="0">
                <a:solidFill>
                  <a:schemeClr val="bg1"/>
                </a:solidFill>
              </a:rPr>
            </a:br>
            <a:r>
              <a:rPr lang="en-GB" sz="3600" b="1" dirty="0">
                <a:solidFill>
                  <a:schemeClr val="bg1"/>
                </a:solidFill>
              </a:rPr>
              <a:t> </a:t>
            </a:r>
          </a:p>
        </p:txBody>
      </p:sp>
      <p:sp>
        <p:nvSpPr>
          <p:cNvPr id="6" name="TextBox 5"/>
          <p:cNvSpPr txBox="1"/>
          <p:nvPr/>
        </p:nvSpPr>
        <p:spPr>
          <a:xfrm>
            <a:off x="329115" y="1399264"/>
            <a:ext cx="115670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infinitive form of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is the form you see in a dictionary.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It describes the </a:t>
            </a:r>
            <a:r>
              <a:rPr kumimoji="0" lang="en-GB" sz="2800" b="0"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general meaning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of a verb.</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p:cNvSpPr txBox="1"/>
          <p:nvPr/>
        </p:nvSpPr>
        <p:spPr>
          <a:xfrm>
            <a:off x="329115" y="3706905"/>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importante le</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TextBox 7"/>
          <p:cNvSpPr txBox="1"/>
          <p:nvPr/>
        </p:nvSpPr>
        <p:spPr>
          <a:xfrm>
            <a:off x="329115" y="4556525"/>
            <a:ext cx="10406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can also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begin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sentence with the infinitive:</a:t>
            </a:r>
          </a:p>
        </p:txBody>
      </p:sp>
      <p:sp>
        <p:nvSpPr>
          <p:cNvPr id="9" name="TextBox 8"/>
          <p:cNvSpPr txBox="1"/>
          <p:nvPr/>
        </p:nvSpPr>
        <p:spPr>
          <a:xfrm>
            <a:off x="5175219" y="3772445"/>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important to read.</a:t>
            </a:r>
          </a:p>
        </p:txBody>
      </p:sp>
      <p:sp>
        <p:nvSpPr>
          <p:cNvPr id="10" name="TextBox 9"/>
          <p:cNvSpPr txBox="1"/>
          <p:nvPr/>
        </p:nvSpPr>
        <p:spPr>
          <a:xfrm>
            <a:off x="329115" y="5152672"/>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a:t>
            </a:r>
            <a:r>
              <a:rPr kumimoji="0" lang="en-GB" sz="2800" b="0"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importante.</a:t>
            </a:r>
          </a:p>
        </p:txBody>
      </p:sp>
      <p:sp>
        <p:nvSpPr>
          <p:cNvPr id="11" name="TextBox 10"/>
          <p:cNvSpPr txBox="1"/>
          <p:nvPr/>
        </p:nvSpPr>
        <p:spPr>
          <a:xfrm>
            <a:off x="329115" y="3200133"/>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example:</a:t>
            </a:r>
          </a:p>
        </p:txBody>
      </p:sp>
      <p:sp>
        <p:nvSpPr>
          <p:cNvPr id="12" name="TextBox 11"/>
          <p:cNvSpPr txBox="1"/>
          <p:nvPr/>
        </p:nvSpPr>
        <p:spPr>
          <a:xfrm>
            <a:off x="5175219" y="5200688"/>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Writing is important.</a:t>
            </a:r>
          </a:p>
        </p:txBody>
      </p:sp>
      <p:sp>
        <p:nvSpPr>
          <p:cNvPr id="13" name="TextBox 12"/>
          <p:cNvSpPr txBox="1"/>
          <p:nvPr/>
        </p:nvSpPr>
        <p:spPr>
          <a:xfrm>
            <a:off x="329115" y="2483801"/>
            <a:ext cx="11567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infinitives often end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but also end in</a:t>
            </a:r>
            <a:r>
              <a:rPr kumimoji="0" lang="en-GB" sz="28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–er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79964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4" y="2612572"/>
            <a:ext cx="6035040" cy="1015663"/>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bebe</a:t>
            </a:r>
            <a:endPar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313817" y="258166"/>
            <a:ext cx="26143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a:t>
            </a: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233730" y="1586426"/>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Coca-Cola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8" name="TextBox 7"/>
          <p:cNvSpPr txBox="1"/>
          <p:nvPr/>
        </p:nvSpPr>
        <p:spPr>
          <a:xfrm>
            <a:off x="4161296" y="1586426"/>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mucho</a:t>
            </a:r>
          </a:p>
        </p:txBody>
      </p:sp>
      <p:sp>
        <p:nvSpPr>
          <p:cNvPr id="9" name="TextBox 8"/>
          <p:cNvSpPr txBox="1"/>
          <p:nvPr/>
        </p:nvSpPr>
        <p:spPr>
          <a:xfrm>
            <a:off x="82286" y="3900329"/>
            <a:ext cx="563271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delante</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de la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tienda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0" name="TextBox 9"/>
          <p:cNvSpPr txBox="1"/>
          <p:nvPr/>
        </p:nvSpPr>
        <p:spPr>
          <a:xfrm>
            <a:off x="8088862" y="1586426"/>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limonada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2" name="TextBox 11"/>
          <p:cNvSpPr txBox="1"/>
          <p:nvPr/>
        </p:nvSpPr>
        <p:spPr>
          <a:xfrm>
            <a:off x="4238534" y="4732072"/>
            <a:ext cx="6429466"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cinco</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botellas</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de agua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3" name="TextBox 12"/>
          <p:cNvSpPr txBox="1"/>
          <p:nvPr/>
        </p:nvSpPr>
        <p:spPr>
          <a:xfrm>
            <a:off x="1000432" y="5563815"/>
            <a:ext cx="416480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solo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4" name="TextBox 13"/>
          <p:cNvSpPr txBox="1"/>
          <p:nvPr/>
        </p:nvSpPr>
        <p:spPr>
          <a:xfrm>
            <a:off x="7231415" y="3900329"/>
            <a:ext cx="416480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con amigos</a:t>
            </a:r>
          </a:p>
        </p:txBody>
      </p:sp>
      <p:sp>
        <p:nvSpPr>
          <p:cNvPr id="15" name="TextBox 14"/>
          <p:cNvSpPr txBox="1"/>
          <p:nvPr/>
        </p:nvSpPr>
        <p:spPr>
          <a:xfrm>
            <a:off x="5711074" y="5563815"/>
            <a:ext cx="416480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clase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6" name="TextBox 15"/>
          <p:cNvSpPr txBox="1"/>
          <p:nvPr/>
        </p:nvSpPr>
        <p:spPr>
          <a:xfrm>
            <a:off x="6731442" y="730427"/>
            <a:ext cx="4469958"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por</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la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mañana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6022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1946366" y="2730138"/>
            <a:ext cx="8399417" cy="1015663"/>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vivir</a:t>
            </a: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6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cerca</a:t>
            </a: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pueblo</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147299" y="258166"/>
            <a:ext cx="1780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a:t>
            </a: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7870724" y="5653323"/>
            <a:ext cx="358132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importante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8" name="TextBox 7"/>
          <p:cNvSpPr txBox="1"/>
          <p:nvPr/>
        </p:nvSpPr>
        <p:spPr>
          <a:xfrm>
            <a:off x="566137" y="4001339"/>
            <a:ext cx="2967366"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bueno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9" name="TextBox 8"/>
          <p:cNvSpPr txBox="1"/>
          <p:nvPr/>
        </p:nvSpPr>
        <p:spPr>
          <a:xfrm>
            <a:off x="8268789" y="1592151"/>
            <a:ext cx="36593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aburrido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0" name="TextBox 9"/>
          <p:cNvSpPr txBox="1"/>
          <p:nvPr/>
        </p:nvSpPr>
        <p:spPr>
          <a:xfrm>
            <a:off x="4238544" y="1588681"/>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barato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1" name="TextBox 10"/>
          <p:cNvSpPr txBox="1"/>
          <p:nvPr/>
        </p:nvSpPr>
        <p:spPr>
          <a:xfrm>
            <a:off x="3840480" y="3995847"/>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interesante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2" name="TextBox 11"/>
          <p:cNvSpPr txBox="1"/>
          <p:nvPr/>
        </p:nvSpPr>
        <p:spPr>
          <a:xfrm>
            <a:off x="6645247" y="4837943"/>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excelente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3" name="TextBox 12"/>
          <p:cNvSpPr txBox="1"/>
          <p:nvPr/>
        </p:nvSpPr>
        <p:spPr>
          <a:xfrm>
            <a:off x="1767920" y="4837943"/>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fantástico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4" name="TextBox 13"/>
          <p:cNvSpPr txBox="1"/>
          <p:nvPr/>
        </p:nvSpPr>
        <p:spPr>
          <a:xfrm>
            <a:off x="8614783" y="3982042"/>
            <a:ext cx="2967366"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malo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5" name="TextBox 14"/>
          <p:cNvSpPr txBox="1"/>
          <p:nvPr/>
        </p:nvSpPr>
        <p:spPr>
          <a:xfrm>
            <a:off x="5245099" y="5653323"/>
            <a:ext cx="2533791"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caro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6" name="TextBox 15"/>
          <p:cNvSpPr txBox="1"/>
          <p:nvPr/>
        </p:nvSpPr>
        <p:spPr>
          <a:xfrm>
            <a:off x="233730" y="1586426"/>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bonito</a:t>
            </a:r>
          </a:p>
        </p:txBody>
      </p:sp>
      <p:sp>
        <p:nvSpPr>
          <p:cNvPr id="18" name="TextBox 17"/>
          <p:cNvSpPr txBox="1"/>
          <p:nvPr/>
        </p:nvSpPr>
        <p:spPr>
          <a:xfrm>
            <a:off x="82287" y="5653323"/>
            <a:ext cx="5070978"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una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buena</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idea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842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4" y="2612572"/>
            <a:ext cx="6035040" cy="1015663"/>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185399" y="258166"/>
            <a:ext cx="1742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a:t>
            </a: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278395" y="1562341"/>
            <a:ext cx="3046183"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mucho</a:t>
            </a:r>
          </a:p>
        </p:txBody>
      </p:sp>
      <p:sp>
        <p:nvSpPr>
          <p:cNvPr id="8" name="TextBox 7"/>
          <p:cNvSpPr txBox="1"/>
          <p:nvPr/>
        </p:nvSpPr>
        <p:spPr>
          <a:xfrm>
            <a:off x="3484484" y="1582591"/>
            <a:ext cx="363218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la escuela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9" name="TextBox 8"/>
          <p:cNvSpPr txBox="1"/>
          <p:nvPr/>
        </p:nvSpPr>
        <p:spPr>
          <a:xfrm>
            <a:off x="7276570" y="1582591"/>
            <a:ext cx="4651573"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libros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famosos</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0" name="TextBox 9"/>
          <p:cNvSpPr txBox="1"/>
          <p:nvPr/>
        </p:nvSpPr>
        <p:spPr>
          <a:xfrm>
            <a:off x="82285" y="3946495"/>
            <a:ext cx="5503505"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revistas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interesantes</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1" name="TextBox 10"/>
          <p:cNvSpPr txBox="1"/>
          <p:nvPr/>
        </p:nvSpPr>
        <p:spPr>
          <a:xfrm>
            <a:off x="6445328" y="3946495"/>
            <a:ext cx="5052511"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frases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español</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2" name="TextBox 11"/>
          <p:cNvSpPr txBox="1"/>
          <p:nvPr/>
        </p:nvSpPr>
        <p:spPr>
          <a:xfrm>
            <a:off x="526785" y="4891159"/>
            <a:ext cx="6263912"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el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periódico</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cada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día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3" name="TextBox 12"/>
          <p:cNvSpPr txBox="1"/>
          <p:nvPr/>
        </p:nvSpPr>
        <p:spPr>
          <a:xfrm>
            <a:off x="7116664" y="4891159"/>
            <a:ext cx="3620791"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por</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la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tarde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4" name="TextBox 13"/>
          <p:cNvSpPr txBox="1"/>
          <p:nvPr/>
        </p:nvSpPr>
        <p:spPr>
          <a:xfrm>
            <a:off x="4105473" y="5702853"/>
            <a:ext cx="3620791"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la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cama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328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3" y="2814281"/>
            <a:ext cx="6035040" cy="1015663"/>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vive</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096499" y="258166"/>
            <a:ext cx="18316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a:t>
            </a: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3612413" y="5602533"/>
            <a:ext cx="1782525"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solo/a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8" name="TextBox 7"/>
          <p:cNvSpPr txBox="1"/>
          <p:nvPr/>
        </p:nvSpPr>
        <p:spPr>
          <a:xfrm>
            <a:off x="92644" y="3882947"/>
            <a:ext cx="3463819"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con amigos</a:t>
            </a:r>
          </a:p>
        </p:txBody>
      </p:sp>
      <p:sp>
        <p:nvSpPr>
          <p:cNvPr id="9" name="TextBox 8"/>
          <p:cNvSpPr txBox="1"/>
          <p:nvPr/>
        </p:nvSpPr>
        <p:spPr>
          <a:xfrm>
            <a:off x="107092" y="1208727"/>
            <a:ext cx="416480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fuera</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del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centro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1" name="TextBox 10"/>
          <p:cNvSpPr txBox="1"/>
          <p:nvPr/>
        </p:nvSpPr>
        <p:spPr>
          <a:xfrm>
            <a:off x="3721204" y="3882947"/>
            <a:ext cx="2845666"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España</a:t>
            </a:r>
          </a:p>
        </p:txBody>
      </p:sp>
      <p:sp>
        <p:nvSpPr>
          <p:cNvPr id="12" name="TextBox 11"/>
          <p:cNvSpPr txBox="1"/>
          <p:nvPr/>
        </p:nvSpPr>
        <p:spPr>
          <a:xfrm>
            <a:off x="6649156" y="3905880"/>
            <a:ext cx="5420355"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una</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casa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antigua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3" name="TextBox 12"/>
          <p:cNvSpPr txBox="1"/>
          <p:nvPr/>
        </p:nvSpPr>
        <p:spPr>
          <a:xfrm>
            <a:off x="208586" y="5579333"/>
            <a:ext cx="323193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el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norte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4" name="TextBox 13"/>
          <p:cNvSpPr txBox="1"/>
          <p:nvPr/>
        </p:nvSpPr>
        <p:spPr>
          <a:xfrm>
            <a:off x="4560991" y="1220654"/>
            <a:ext cx="5370409"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el </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sur de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Francia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5" name="TextBox 14"/>
          <p:cNvSpPr txBox="1"/>
          <p:nvPr/>
        </p:nvSpPr>
        <p:spPr>
          <a:xfrm>
            <a:off x="7072861" y="4702891"/>
            <a:ext cx="350624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el campo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6" name="TextBox 15"/>
          <p:cNvSpPr txBox="1"/>
          <p:nvPr/>
        </p:nvSpPr>
        <p:spPr>
          <a:xfrm>
            <a:off x="1071766" y="4702891"/>
            <a:ext cx="581111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una</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ciudad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grande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7" name="TextBox 16"/>
          <p:cNvSpPr txBox="1"/>
          <p:nvPr/>
        </p:nvSpPr>
        <p:spPr>
          <a:xfrm>
            <a:off x="5682773" y="5602533"/>
            <a:ext cx="6245369"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un pueblo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pequeño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8" name="TextBox 17"/>
          <p:cNvSpPr txBox="1"/>
          <p:nvPr/>
        </p:nvSpPr>
        <p:spPr>
          <a:xfrm>
            <a:off x="107092" y="2056920"/>
            <a:ext cx="581663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delante</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de la plaza</a:t>
            </a:r>
          </a:p>
        </p:txBody>
      </p:sp>
      <p:sp>
        <p:nvSpPr>
          <p:cNvPr id="19" name="TextBox 18"/>
          <p:cNvSpPr txBox="1"/>
          <p:nvPr/>
        </p:nvSpPr>
        <p:spPr>
          <a:xfrm>
            <a:off x="6100353" y="2050366"/>
            <a:ext cx="581663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detrás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del banco</a:t>
            </a:r>
          </a:p>
        </p:txBody>
      </p:sp>
      <p:sp>
        <p:nvSpPr>
          <p:cNvPr id="20" name="TextBox 19"/>
          <p:cNvSpPr txBox="1"/>
          <p:nvPr/>
        </p:nvSpPr>
        <p:spPr>
          <a:xfrm>
            <a:off x="7434598" y="2950008"/>
            <a:ext cx="4634913"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lejos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de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aquí</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21" name="TextBox 20"/>
          <p:cNvSpPr txBox="1"/>
          <p:nvPr/>
        </p:nvSpPr>
        <p:spPr>
          <a:xfrm>
            <a:off x="72759" y="2969933"/>
            <a:ext cx="5161468"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cerca</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del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mercado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23" name="TextBox 22"/>
          <p:cNvSpPr txBox="1"/>
          <p:nvPr/>
        </p:nvSpPr>
        <p:spPr>
          <a:xfrm>
            <a:off x="6882880" y="375845"/>
            <a:ext cx="295962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en</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una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isla</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6773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2782387" y="2612572"/>
            <a:ext cx="6923315" cy="1015663"/>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beber</a:t>
            </a:r>
            <a:r>
              <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6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limonada</a:t>
            </a:r>
            <a:endParaRPr kumimoji="0" lang="en-GB" sz="6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10210799" y="258166"/>
            <a:ext cx="17173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a:t>
            </a: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1237986" y="3962859"/>
            <a:ext cx="3581320"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caro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8" name="TextBox 7"/>
          <p:cNvSpPr txBox="1"/>
          <p:nvPr/>
        </p:nvSpPr>
        <p:spPr>
          <a:xfrm>
            <a:off x="442" y="1572299"/>
            <a:ext cx="2967366"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bueno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9" name="TextBox 8"/>
          <p:cNvSpPr txBox="1"/>
          <p:nvPr/>
        </p:nvSpPr>
        <p:spPr>
          <a:xfrm>
            <a:off x="3141415" y="1579740"/>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malo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0" name="TextBox 9"/>
          <p:cNvSpPr txBox="1"/>
          <p:nvPr/>
        </p:nvSpPr>
        <p:spPr>
          <a:xfrm>
            <a:off x="5172852" y="3953181"/>
            <a:ext cx="5758059"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por</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la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tarde</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smtClean="0">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smtClean="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normal</a:t>
            </a:r>
          </a:p>
        </p:txBody>
      </p:sp>
      <p:sp>
        <p:nvSpPr>
          <p:cNvPr id="11" name="TextBox 10"/>
          <p:cNvSpPr txBox="1"/>
          <p:nvPr/>
        </p:nvSpPr>
        <p:spPr>
          <a:xfrm>
            <a:off x="1512306" y="5148615"/>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excelente</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2" name="TextBox 11"/>
          <p:cNvSpPr txBox="1"/>
          <p:nvPr/>
        </p:nvSpPr>
        <p:spPr>
          <a:xfrm>
            <a:off x="6272025" y="5148615"/>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fantástico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
        <p:nvSpPr>
          <p:cNvPr id="13" name="TextBox 12"/>
          <p:cNvSpPr txBox="1"/>
          <p:nvPr/>
        </p:nvSpPr>
        <p:spPr>
          <a:xfrm>
            <a:off x="7693176" y="1572299"/>
            <a:ext cx="4378154"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es</a:t>
            </a:r>
            <a:r>
              <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rPr>
              <a:t> </a:t>
            </a:r>
            <a:r>
              <a:rPr kumimoji="0" lang="en-GB" sz="4000" b="1" i="0" u="none" strike="noStrike" kern="1200" cap="none" spc="0" normalizeH="0" baseline="0" noProof="0" dirty="0" err="1">
                <a:ln>
                  <a:noFill/>
                </a:ln>
                <a:solidFill>
                  <a:srgbClr val="ED7D31">
                    <a:lumMod val="60000"/>
                    <a:lumOff val="40000"/>
                  </a:srgbClr>
                </a:solidFill>
                <a:effectLst/>
                <a:uLnTx/>
                <a:uFillTx/>
                <a:latin typeface="Century Gothic" panose="020F0302020204030204"/>
                <a:ea typeface="+mn-ea"/>
                <a:cs typeface="+mn-cs"/>
              </a:rPr>
              <a:t>barato</a:t>
            </a:r>
            <a:endParaRPr kumimoji="0" lang="en-GB" sz="4000" b="1" i="0" u="none" strike="noStrike" kern="1200" cap="none" spc="0" normalizeH="0" baseline="0" noProof="0" dirty="0">
              <a:ln>
                <a:noFill/>
              </a:ln>
              <a:solidFill>
                <a:srgbClr val="ED7D31">
                  <a:lumMod val="60000"/>
                  <a:lumOff val="4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625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92828"/>
            <a:ext cx="12274349" cy="526297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Eating at night is bad.                     Comer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por</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la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noche</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es</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malo</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He eats </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a lot in the afternoon.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Come mucho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por</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la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tarde</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Reading at school is important.     Leer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la escuela </a:t>
            </a:r>
            <a:r>
              <a:rPr kumimoji="0" lang="en-GB" sz="28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es</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She reads famous books.                Lee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libros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famosos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Living in the centre is excellent.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Vivir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centro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excelente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She drinks a bottle of Coca-Cola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Bebe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botella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Coca Cola. </a:t>
            </a: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744955" y="145686"/>
            <a:ext cx="1133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14"/>
          <p:cNvSpPr/>
          <p:nvPr/>
        </p:nvSpPr>
        <p:spPr>
          <a:xfrm>
            <a:off x="6287301" y="3929449"/>
            <a:ext cx="5904699" cy="625643"/>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6287301" y="3033881"/>
            <a:ext cx="5904699" cy="625643"/>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ounded Rectangle 17"/>
          <p:cNvSpPr/>
          <p:nvPr/>
        </p:nvSpPr>
        <p:spPr>
          <a:xfrm>
            <a:off x="6287301" y="2170602"/>
            <a:ext cx="5904699" cy="625643"/>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18"/>
          <p:cNvSpPr/>
          <p:nvPr/>
        </p:nvSpPr>
        <p:spPr>
          <a:xfrm>
            <a:off x="6287301" y="4817385"/>
            <a:ext cx="5904699" cy="625643"/>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19"/>
          <p:cNvSpPr/>
          <p:nvPr/>
        </p:nvSpPr>
        <p:spPr>
          <a:xfrm>
            <a:off x="6287301" y="1313573"/>
            <a:ext cx="5904699" cy="625643"/>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ounded Rectangle 20"/>
          <p:cNvSpPr/>
          <p:nvPr/>
        </p:nvSpPr>
        <p:spPr>
          <a:xfrm>
            <a:off x="6287298" y="5688110"/>
            <a:ext cx="5904699" cy="625643"/>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38767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5" grpId="0" animBg="1"/>
      <p:bldP spid="17" grpId="0" animBg="1"/>
      <p:bldP spid="18" grpId="0" animBg="1"/>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2">
            <a:extLst>
              <a:ext uri="{FF2B5EF4-FFF2-40B4-BE49-F238E27FC236}">
                <a16:creationId xmlns:a16="http://schemas.microsoft.com/office/drawing/2014/main" id="{5F0086DB-9DE9-FE40-B7AD-291BC582B33C}"/>
              </a:ext>
            </a:extLst>
          </p:cNvPr>
          <p:cNvSpPr>
            <a:spLocks noGrp="1"/>
          </p:cNvSpPr>
          <p:nvPr>
            <p:ph type="ctrTitle"/>
          </p:nvPr>
        </p:nvSpPr>
        <p:spPr>
          <a:xfrm>
            <a:off x="-158223" y="2371402"/>
            <a:ext cx="3894199" cy="678301"/>
          </a:xfrm>
        </p:spPr>
        <p:txBody>
          <a:bodyPr>
            <a:noAutofit/>
          </a:bodyPr>
          <a:lstStyle/>
          <a:p>
            <a:pPr lvl="0">
              <a:lnSpc>
                <a:spcPct val="100000"/>
              </a:lnSpc>
              <a:spcBef>
                <a:spcPts val="0"/>
              </a:spcBef>
              <a:defRPr/>
            </a:pPr>
            <a:r>
              <a:rPr lang="en-GB" sz="4000" b="1" kern="0" dirty="0" smtClean="0">
                <a:solidFill>
                  <a:prstClr val="white"/>
                </a:solidFill>
                <a:latin typeface="Century Gothic" panose="020F0302020204030204"/>
                <a:ea typeface="+mn-ea"/>
                <a:cs typeface="+mn-cs"/>
              </a:rPr>
              <a:t>Grammar [2]</a:t>
            </a:r>
            <a:endParaRPr lang="en-US" sz="4000" dirty="0"/>
          </a:p>
        </p:txBody>
      </p:sp>
      <p:sp>
        <p:nvSpPr>
          <p:cNvPr id="19" name="Title 3">
            <a:extLst>
              <a:ext uri="{FF2B5EF4-FFF2-40B4-BE49-F238E27FC236}">
                <a16:creationId xmlns:a16="http://schemas.microsoft.com/office/drawing/2014/main" id="{C9F7F060-79EE-5045-98D2-6D8BC313F2F2}"/>
              </a:ext>
            </a:extLst>
          </p:cNvPr>
          <p:cNvSpPr txBox="1">
            <a:spLocks/>
          </p:cNvSpPr>
          <p:nvPr/>
        </p:nvSpPr>
        <p:spPr>
          <a:xfrm>
            <a:off x="163113" y="3049703"/>
            <a:ext cx="6869821"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3200" dirty="0" smtClean="0">
                <a:solidFill>
                  <a:prstClr val="white"/>
                </a:solidFill>
                <a:latin typeface="Century Gothic" panose="020B0502020202020204" pitchFamily="34" charset="0"/>
              </a:rPr>
              <a:t>Using –</a:t>
            </a:r>
            <a:r>
              <a:rPr lang="en-GB" sz="3200" dirty="0" err="1" smtClean="0">
                <a:solidFill>
                  <a:prstClr val="white"/>
                </a:solidFill>
                <a:latin typeface="Century Gothic" panose="020B0502020202020204" pitchFamily="34" charset="0"/>
              </a:rPr>
              <a:t>er</a:t>
            </a:r>
            <a:r>
              <a:rPr lang="en-GB" sz="3200" dirty="0" smtClean="0">
                <a:solidFill>
                  <a:prstClr val="white"/>
                </a:solidFill>
                <a:latin typeface="Century Gothic" panose="020B0502020202020204" pitchFamily="34" charset="0"/>
              </a:rPr>
              <a:t> and –</a:t>
            </a:r>
            <a:r>
              <a:rPr lang="en-GB" sz="3200" dirty="0" err="1" smtClean="0">
                <a:solidFill>
                  <a:prstClr val="white"/>
                </a:solidFill>
                <a:latin typeface="Century Gothic" panose="020B0502020202020204" pitchFamily="34" charset="0"/>
              </a:rPr>
              <a:t>ir</a:t>
            </a:r>
            <a:r>
              <a:rPr lang="en-GB" sz="3200" dirty="0" smtClean="0">
                <a:solidFill>
                  <a:prstClr val="white"/>
                </a:solidFill>
                <a:latin typeface="Century Gothic" panose="020B0502020202020204" pitchFamily="34" charset="0"/>
              </a:rPr>
              <a:t> verbs in the infinitive and third person  </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56496" y="51481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smtClean="0">
                <a:solidFill>
                  <a:prstClr val="white"/>
                </a:solidFill>
                <a:latin typeface="Century Gothic" panose="020B0502020202020204" pitchFamily="34" charset="0"/>
              </a:rPr>
              <a:t>3.1</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a:t>
            </a:r>
            <a:r>
              <a:rPr lang="en-GB" sz="2200" dirty="0" smtClean="0">
                <a:solidFill>
                  <a:prstClr val="white"/>
                </a:solidFill>
                <a:latin typeface="Century Gothic" panose="020B0502020202020204" pitchFamily="34" charset="0"/>
              </a:rPr>
              <a:t>4 – </a:t>
            </a:r>
            <a:r>
              <a:rPr lang="en-GB" sz="2200" smtClean="0">
                <a:solidFill>
                  <a:prstClr val="white"/>
                </a:solidFill>
                <a:latin typeface="Century Gothic" panose="020B0502020202020204" pitchFamily="34" charset="0"/>
              </a:rPr>
              <a:t>Lesson </a:t>
            </a:r>
            <a:r>
              <a:rPr lang="en-GB" sz="2200" smtClean="0">
                <a:solidFill>
                  <a:prstClr val="white"/>
                </a:solidFill>
                <a:latin typeface="Century Gothic" panose="020B0502020202020204" pitchFamily="34" charset="0"/>
              </a:rPr>
              <a:t>56</a:t>
            </a:r>
            <a:r>
              <a:rPr kumimoji="0" lang="en-GB" sz="22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 </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AB3692F8-CE33-C34E-B376-364FE77401E4}"/>
              </a:ext>
            </a:extLst>
          </p:cNvPr>
          <p:cNvSpPr txBox="1">
            <a:spLocks/>
          </p:cNvSpPr>
          <p:nvPr/>
        </p:nvSpPr>
        <p:spPr>
          <a:xfrm>
            <a:off x="266807" y="61470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names: St James’ Hub Teachers</a:t>
            </a:r>
            <a:r>
              <a:rPr kumimoji="0" lang="en-GB" sz="1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Victoria</a:t>
            </a:r>
            <a:r>
              <a:rPr kumimoji="0" lang="en-GB" sz="1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 Hobson</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Nick</a:t>
            </a:r>
            <a:r>
              <a:rPr kumimoji="0" lang="en-GB" sz="1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 Avery / Rachel</a:t>
            </a:r>
            <a:r>
              <a:rPr lang="en-GB" sz="1400" baseline="0" dirty="0" smtClean="0">
                <a:solidFill>
                  <a:prstClr val="white"/>
                </a:solidFill>
                <a:latin typeface="Century Gothic" panose="020B0502020202020204" pitchFamily="34" charset="0"/>
              </a:rPr>
              <a:t>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smtClean="0">
                <a:solidFill>
                  <a:prstClr val="white"/>
                </a:solidFill>
                <a:latin typeface="Century Gothic" panose="020B0502020202020204" pitchFamily="34" charset="0"/>
              </a:rPr>
              <a:t>16</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/05/20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10995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err="1">
                <a:solidFill>
                  <a:srgbClr val="1E4E79"/>
                </a:solidFill>
              </a:rPr>
              <a:t>hacer</a:t>
            </a:r>
            <a:r>
              <a:rPr lang="en-GB" sz="10350" b="1" dirty="0">
                <a:solidFill>
                  <a:srgbClr val="1E4E79"/>
                </a:solidFill>
              </a:rPr>
              <a:t/>
            </a:r>
            <a:br>
              <a:rPr lang="en-GB" sz="10350" b="1" dirty="0">
                <a:solidFill>
                  <a:srgbClr val="1E4E79"/>
                </a:solidFill>
              </a:rPr>
            </a:br>
            <a:endParaRPr sz="3959" dirty="0"/>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do/make | doing/making]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hac</a:t>
            </a: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59;p13"/>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[does/makes]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531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hac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hac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hacer</a:t>
            </a:r>
            <a:r>
              <a:rPr lang="en-GB" sz="8640" b="1" dirty="0">
                <a:solidFill>
                  <a:srgbClr val="1E4E79"/>
                </a:solidFill>
              </a:rPr>
              <a:t/>
            </a:r>
            <a:br>
              <a:rPr lang="en-GB" sz="8640" b="1" dirty="0">
                <a:solidFill>
                  <a:srgbClr val="1E4E79"/>
                </a:solidFill>
              </a:rPr>
            </a:br>
            <a:endParaRPr sz="3959" dirty="0"/>
          </a:p>
        </p:txBody>
      </p:sp>
      <p:sp>
        <p:nvSpPr>
          <p:cNvPr id="68" name="Google Shape;68;p14"/>
          <p:cNvSpPr txBox="1"/>
          <p:nvPr/>
        </p:nvSpPr>
        <p:spPr>
          <a:xfrm>
            <a:off x="3155228" y="2156305"/>
            <a:ext cx="6534204"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do/make | do</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/making]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hac</a:t>
            </a: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[does/makes]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879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hace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subTnLst>
                                    <p:audio>
                                      <p:cMediaNode>
                                        <p:cTn display="0" masterRel="sameClick">
                                          <p:stCondLst>
                                            <p:cond evt="begin" delay="0">
                                              <p:tn val="18"/>
                                            </p:cond>
                                          </p:stCondLst>
                                          <p:endCondLst>
                                            <p:cond evt="onStopAudio" delay="0">
                                              <p:tgtEl>
                                                <p:sldTgt/>
                                              </p:tgtEl>
                                            </p:cond>
                                          </p:endCondLst>
                                        </p:cTn>
                                        <p:tgtEl>
                                          <p:sndTgt r:embed="rId4" name="hac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P spid="68" grpId="0" animBg="1"/>
      <p:bldP spid="69" grpId="0" animBg="1"/>
      <p:bldP spid="70" grpId="0"/>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hace</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[does/makes]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Diego</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hac</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ejercicio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Diego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does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exercise.]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554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3" name="diego hace ejercici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41300" y="4476380"/>
            <a:ext cx="3467100" cy="1842995"/>
          </a:xfrm>
          <a:prstGeom prst="wedgeRectCallout">
            <a:avLst>
              <a:gd name="adj1" fmla="val 41159"/>
              <a:gd name="adj2" fmla="val -7677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00415"/>
            <a:ext cx="6484584" cy="1325563"/>
          </a:xfrm>
        </p:spPr>
        <p:txBody>
          <a:bodyPr>
            <a:normAutofit fontScale="90000"/>
          </a:bodyPr>
          <a:lstStyle/>
          <a:p>
            <a:r>
              <a:rPr lang="en-GB" sz="3100" b="1" dirty="0">
                <a:solidFill>
                  <a:schemeClr val="bg1"/>
                </a:solidFill>
              </a:rPr>
              <a:t>-er </a:t>
            </a:r>
            <a:r>
              <a:rPr lang="en-GB" sz="3100" b="1" dirty="0" smtClean="0">
                <a:solidFill>
                  <a:schemeClr val="bg1"/>
                </a:solidFill>
              </a:rPr>
              <a:t>and </a:t>
            </a:r>
            <a:r>
              <a:rPr lang="en-GB" sz="3100" b="1" dirty="0">
                <a:solidFill>
                  <a:schemeClr val="bg1"/>
                </a:solidFill>
              </a:rPr>
              <a:t>-ir verbs:</a:t>
            </a:r>
            <a:br>
              <a:rPr lang="en-GB" sz="3100" b="1" dirty="0">
                <a:solidFill>
                  <a:schemeClr val="bg1"/>
                </a:solidFill>
              </a:rPr>
            </a:br>
            <a:r>
              <a:rPr lang="en-GB" sz="3100" b="1" dirty="0">
                <a:solidFill>
                  <a:schemeClr val="bg1"/>
                </a:solidFill>
              </a:rPr>
              <a:t>infinitive and 3</a:t>
            </a:r>
            <a:r>
              <a:rPr lang="en-GB" sz="3100" b="1" baseline="30000" dirty="0">
                <a:solidFill>
                  <a:schemeClr val="bg1"/>
                </a:solidFill>
              </a:rPr>
              <a:t>rd</a:t>
            </a:r>
            <a:r>
              <a:rPr lang="en-GB" sz="3100" b="1" dirty="0">
                <a:solidFill>
                  <a:schemeClr val="bg1"/>
                </a:solidFill>
              </a:rPr>
              <a:t> person singular</a:t>
            </a:r>
            <a:br>
              <a:rPr lang="en-GB" sz="3100" b="1" dirty="0">
                <a:solidFill>
                  <a:schemeClr val="bg1"/>
                </a:solidFill>
              </a:rPr>
            </a:br>
            <a:r>
              <a:rPr lang="en-GB" sz="3600" b="1" dirty="0">
                <a:solidFill>
                  <a:schemeClr val="bg1"/>
                </a:solidFill>
              </a:rPr>
              <a:t> </a:t>
            </a:r>
          </a:p>
        </p:txBody>
      </p:sp>
      <p:sp>
        <p:nvSpPr>
          <p:cNvPr id="15" name="TextBox 14"/>
          <p:cNvSpPr txBox="1"/>
          <p:nvPr/>
        </p:nvSpPr>
        <p:spPr>
          <a:xfrm>
            <a:off x="335924" y="1105354"/>
            <a:ext cx="117428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‘s/he’ or ‘it’ with an –er or –ir verb, remove –er/–ir and then add </a:t>
            </a:r>
            <a:r>
              <a:rPr kumimoji="0" lang="en-GB" sz="28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stem.</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p:cNvSpPr txBox="1"/>
          <p:nvPr/>
        </p:nvSpPr>
        <p:spPr>
          <a:xfrm>
            <a:off x="335924" y="2263278"/>
            <a:ext cx="13635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a:t>
            </a:r>
          </a:p>
        </p:txBody>
      </p:sp>
      <p:sp>
        <p:nvSpPr>
          <p:cNvPr id="17" name="TextBox 16"/>
          <p:cNvSpPr txBox="1"/>
          <p:nvPr/>
        </p:nvSpPr>
        <p:spPr>
          <a:xfrm>
            <a:off x="3430196" y="3411889"/>
            <a:ext cx="4088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a:t>
            </a:r>
          </a:p>
        </p:txBody>
      </p:sp>
      <p:sp>
        <p:nvSpPr>
          <p:cNvPr id="18" name="Oval Callout 17"/>
          <p:cNvSpPr/>
          <p:nvPr/>
        </p:nvSpPr>
        <p:spPr>
          <a:xfrm>
            <a:off x="5387967" y="2996229"/>
            <a:ext cx="6690845" cy="3129991"/>
          </a:xfrm>
          <a:prstGeom prst="wedgeEllipseCallout">
            <a:avLst>
              <a:gd name="adj1" fmla="val -48070"/>
              <a:gd name="adj2" fmla="val -5313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 say ‘he’ or ‘she’ to say who does the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ending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tells us this. There is usually no need for the word ‘s/he’.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Tw Cen MT" panose="020B06020201040206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TextBox 18"/>
          <p:cNvSpPr txBox="1"/>
          <p:nvPr/>
        </p:nvSpPr>
        <p:spPr>
          <a:xfrm>
            <a:off x="3446654" y="2266235"/>
            <a:ext cx="56817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20" name="Straight Arrow Connector 19"/>
          <p:cNvCxnSpPr/>
          <p:nvPr/>
        </p:nvCxnSpPr>
        <p:spPr>
          <a:xfrm>
            <a:off x="1659892" y="2555585"/>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5924" y="3411889"/>
            <a:ext cx="13635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cxnSp>
        <p:nvCxnSpPr>
          <p:cNvPr id="22" name="Straight Arrow Connector 21"/>
          <p:cNvCxnSpPr/>
          <p:nvPr/>
        </p:nvCxnSpPr>
        <p:spPr>
          <a:xfrm>
            <a:off x="1659892" y="3673499"/>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5924" y="2751628"/>
            <a:ext cx="14926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escribir</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4" name="TextBox 23"/>
          <p:cNvSpPr txBox="1"/>
          <p:nvPr/>
        </p:nvSpPr>
        <p:spPr>
          <a:xfrm>
            <a:off x="334120" y="3874885"/>
            <a:ext cx="14926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(leer)</a:t>
            </a:r>
          </a:p>
        </p:txBody>
      </p:sp>
      <p:sp>
        <p:nvSpPr>
          <p:cNvPr id="25" name="TextBox 24"/>
          <p:cNvSpPr txBox="1"/>
          <p:nvPr/>
        </p:nvSpPr>
        <p:spPr>
          <a:xfrm>
            <a:off x="3446654" y="2790029"/>
            <a:ext cx="56817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writes</a:t>
            </a:r>
          </a:p>
        </p:txBody>
      </p:sp>
      <p:sp>
        <p:nvSpPr>
          <p:cNvPr id="26" name="TextBox 25"/>
          <p:cNvSpPr txBox="1"/>
          <p:nvPr/>
        </p:nvSpPr>
        <p:spPr>
          <a:xfrm>
            <a:off x="3440744" y="3879699"/>
            <a:ext cx="20745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reads</a:t>
            </a:r>
          </a:p>
        </p:txBody>
      </p:sp>
      <p:sp>
        <p:nvSpPr>
          <p:cNvPr id="29" name="Action Button: Custom 3">
            <a:hlinkClick r:id="" action="ppaction://noaction" highlightClick="1">
              <a:snd r:embed="rId4" name="leer.wav"/>
            </a:hlinkClick>
            <a:extLst>
              <a:ext uri="{FF2B5EF4-FFF2-40B4-BE49-F238E27FC236}">
                <a16:creationId xmlns:a16="http://schemas.microsoft.com/office/drawing/2014/main" id="{C6755B6A-62A1-0440-895B-98F4435DAB94}"/>
              </a:ext>
            </a:extLst>
          </p:cNvPr>
          <p:cNvSpPr/>
          <p:nvPr/>
        </p:nvSpPr>
        <p:spPr>
          <a:xfrm>
            <a:off x="872021" y="5244391"/>
            <a:ext cx="327977" cy="37642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31" name="Action Button: Custom 3">
            <a:hlinkClick r:id="" action="ppaction://noaction" highlightClick="1">
              <a:snd r:embed="rId5" name="lee.wav"/>
            </a:hlinkClick>
            <a:extLst>
              <a:ext uri="{FF2B5EF4-FFF2-40B4-BE49-F238E27FC236}">
                <a16:creationId xmlns:a16="http://schemas.microsoft.com/office/drawing/2014/main" id="{C6755B6A-62A1-0440-895B-98F4435DAB94}"/>
              </a:ext>
            </a:extLst>
          </p:cNvPr>
          <p:cNvSpPr/>
          <p:nvPr/>
        </p:nvSpPr>
        <p:spPr>
          <a:xfrm>
            <a:off x="872020" y="5696965"/>
            <a:ext cx="327977" cy="37642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smtClean="0">
                <a:ln>
                  <a:noFill/>
                </a:ln>
                <a:solidFill>
                  <a:prstClr val="white"/>
                </a:solidFill>
                <a:effectLst/>
                <a:uLnTx/>
                <a:uFillTx/>
                <a:latin typeface="Century Gothic" panose="020F0302020204030204"/>
                <a:ea typeface="+mn-ea"/>
                <a:cs typeface="+mn-cs"/>
              </a:rPr>
              <a:t>2</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p:cNvSpPr txBox="1"/>
          <p:nvPr/>
        </p:nvSpPr>
        <p:spPr>
          <a:xfrm>
            <a:off x="1297790" y="5244391"/>
            <a:ext cx="10579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2060"/>
                </a:solidFill>
                <a:effectLst/>
                <a:uLnTx/>
                <a:uFillTx/>
                <a:latin typeface="Century Gothic" panose="020F0302020204030204"/>
                <a:ea typeface="+mn-ea"/>
                <a:cs typeface="+mn-cs"/>
              </a:rPr>
              <a:t>leer</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TextBox 31"/>
          <p:cNvSpPr txBox="1"/>
          <p:nvPr/>
        </p:nvSpPr>
        <p:spPr>
          <a:xfrm>
            <a:off x="1297790" y="5690309"/>
            <a:ext cx="10579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2060"/>
                </a:solidFill>
                <a:effectLst/>
                <a:uLnTx/>
                <a:uFillTx/>
                <a:latin typeface="Century Gothic" panose="020F0302020204030204"/>
                <a:ea typeface="+mn-ea"/>
                <a:cs typeface="+mn-cs"/>
              </a:rPr>
              <a:t>lee</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p:cNvSpPr txBox="1"/>
          <p:nvPr/>
        </p:nvSpPr>
        <p:spPr>
          <a:xfrm>
            <a:off x="241300" y="4505170"/>
            <a:ext cx="34671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Escucha la pronuncación de ‘leer’ y ‘lee’.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4032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p:bldP spid="17" grpId="0"/>
      <p:bldP spid="18" grpId="0" animBg="1"/>
      <p:bldP spid="19" grpId="0"/>
      <p:bldP spid="21" grpId="0"/>
      <p:bldP spid="23" grpId="0"/>
      <p:bldP spid="24" grpId="0"/>
      <p:bldP spid="25" grpId="0"/>
      <p:bldP spid="26" grpId="0"/>
      <p:bldP spid="29" grpId="0" animBg="1"/>
      <p:bldP spid="31" grpId="0" animBg="1"/>
      <p:bldP spid="6" grpId="0"/>
      <p:bldP spid="32"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hacer</a:t>
            </a:r>
            <a:r>
              <a:rPr lang="en-GB" sz="8640" b="1" dirty="0">
                <a:solidFill>
                  <a:srgbClr val="1E4E79"/>
                </a:solidFill>
              </a:rPr>
              <a:t/>
            </a:r>
            <a:br>
              <a:rPr lang="en-GB" sz="8640" b="1" dirty="0">
                <a:solidFill>
                  <a:srgbClr val="1E4E79"/>
                </a:solidFill>
              </a:rPr>
            </a:b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do/make | do</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/making]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hacer</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37598F"/>
                </a:solidFill>
                <a:effectLst/>
                <a:uLnTx/>
                <a:uFillTx/>
                <a:latin typeface="Century Gothic"/>
                <a:ea typeface="Century Gothic"/>
                <a:cs typeface="Century Gothic"/>
                <a:sym typeface="Century Gothic"/>
              </a:rPr>
              <a:t>ejercicio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do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exercise.]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9483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subTnLst>
                                    <p:audio>
                                      <p:cMediaNode>
                                        <p:cTn display="0" masterRel="sameClick">
                                          <p:stCondLst>
                                            <p:cond evt="begin" delay="0">
                                              <p:tn val="10"/>
                                            </p:cond>
                                          </p:stCondLst>
                                          <p:endCondLst>
                                            <p:cond evt="onStopAudio" delay="0">
                                              <p:tgtEl>
                                                <p:sldTgt/>
                                              </p:tgtEl>
                                            </p:cond>
                                          </p:endCondLst>
                                        </p:cTn>
                                        <p:tgtEl>
                                          <p:sndTgt r:embed="rId3" name="quiere hacer ejercici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hace</a:t>
            </a:r>
            <a:endParaRPr sz="11500" dirty="0"/>
          </a:p>
        </p:txBody>
      </p:sp>
      <p:sp>
        <p:nvSpPr>
          <p:cNvPr id="97" name="Google Shape;97;p17"/>
          <p:cNvSpPr txBox="1"/>
          <p:nvPr/>
        </p:nvSpPr>
        <p:spPr>
          <a:xfrm>
            <a:off x="3198360" y="2162184"/>
            <a:ext cx="579527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[does/makes]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98;p17" descr="question mark action button"/>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342698" y="4003812"/>
            <a:ext cx="105156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Diego _______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ejercicio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0" name="Google Shape;100;p17"/>
          <p:cNvSpPr/>
          <p:nvPr/>
        </p:nvSpPr>
        <p:spPr>
          <a:xfrm>
            <a:off x="4881979" y="3919977"/>
            <a:ext cx="2428040"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hac</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[Diego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does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exercise.]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2185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subTnLst>
                                    <p:audio>
                                      <p:cMediaNode>
                                        <p:cTn display="0" masterRel="sameClick">
                                          <p:stCondLst>
                                            <p:cond evt="begin" delay="0">
                                              <p:tn val="18"/>
                                            </p:cond>
                                          </p:stCondLst>
                                          <p:endCondLst>
                                            <p:cond evt="onStopAudio" delay="0">
                                              <p:tgtEl>
                                                <p:sldTgt/>
                                              </p:tgtEl>
                                            </p:cond>
                                          </p:endCondLst>
                                        </p:cTn>
                                        <p:tgtEl>
                                          <p:sndTgt r:embed="rId3" name="diego beep ejercici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fade">
                                      <p:cBhvr>
                                        <p:cTn id="25" dur="500"/>
                                        <p:tgtEl>
                                          <p:spTgt spid="10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7" grpId="0" animBg="1"/>
      <p:bldP spid="98" grpId="0" animBg="1"/>
      <p:bldP spid="10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hacer</a:t>
            </a:r>
            <a:endParaRPr sz="11500" dirty="0"/>
          </a:p>
        </p:txBody>
      </p:sp>
      <p:sp>
        <p:nvSpPr>
          <p:cNvPr id="109" name="Google Shape;109;p18"/>
          <p:cNvSpPr txBox="1"/>
          <p:nvPr/>
        </p:nvSpPr>
        <p:spPr>
          <a:xfrm>
            <a:off x="3257723" y="2172342"/>
            <a:ext cx="651191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do/make | doing/making]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Google Shape;110;p18" descr="question mark action button"/>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________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ejercicio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2" name="Google Shape;112;p18"/>
          <p:cNvSpPr/>
          <p:nvPr/>
        </p:nvSpPr>
        <p:spPr>
          <a:xfrm>
            <a:off x="4859202" y="3816248"/>
            <a:ext cx="3002983"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hacer</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13" name="Google Shape;113;p18"/>
          <p:cNvSpPr txBox="1"/>
          <p:nvPr/>
        </p:nvSpPr>
        <p:spPr>
          <a:xfrm>
            <a:off x="3295747" y="5033760"/>
            <a:ext cx="612989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 do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exercise.]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526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subTnLst>
                                    <p:audio>
                                      <p:cMediaNode>
                                        <p:cTn display="0" masterRel="sameClick">
                                          <p:stCondLst>
                                            <p:cond evt="begin" delay="0">
                                              <p:tn val="18"/>
                                            </p:cond>
                                          </p:stCondLst>
                                          <p:endCondLst>
                                            <p:cond evt="onStopAudio" delay="0">
                                              <p:tgtEl>
                                                <p:sldTgt/>
                                              </p:tgtEl>
                                            </p:cond>
                                          </p:endCondLst>
                                        </p:cTn>
                                        <p:tgtEl>
                                          <p:sndTgt r:embed="rId3" name="quiere beep ejercici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9" grpId="0" animBg="1"/>
      <p:bldP spid="110" grpId="0" animBg="1"/>
      <p:bldP spid="1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374" y="91761"/>
            <a:ext cx="1608819" cy="1608819"/>
          </a:xfrm>
          <a:prstGeom prst="rect">
            <a:avLst/>
          </a:prstGeom>
        </p:spPr>
      </p:pic>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1356022" y="34483"/>
            <a:ext cx="77845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382604" y="-149578"/>
            <a:ext cx="1415902" cy="769039"/>
          </a:xfrm>
        </p:spPr>
        <p:txBody>
          <a:bodyPr>
            <a:normAutofit/>
          </a:bodyPr>
          <a:lstStyle/>
          <a:p>
            <a:r>
              <a:rPr lang="en-GB" sz="1800" b="1" dirty="0">
                <a:solidFill>
                  <a:prstClr val="white"/>
                </a:solidFill>
              </a:rPr>
              <a:t>leer</a:t>
            </a:r>
            <a:endParaRPr lang="en-US" sz="1800" dirty="0"/>
          </a:p>
        </p:txBody>
      </p:sp>
      <p:graphicFrame>
        <p:nvGraphicFramePr>
          <p:cNvPr id="4" name="Table 3"/>
          <p:cNvGraphicFramePr>
            <a:graphicFrameLocks noGrp="1"/>
          </p:cNvGraphicFramePr>
          <p:nvPr>
            <p:extLst/>
          </p:nvPr>
        </p:nvGraphicFramePr>
        <p:xfrm>
          <a:off x="116114" y="1032970"/>
          <a:ext cx="11899578" cy="5354185"/>
        </p:xfrm>
        <a:graphic>
          <a:graphicData uri="http://schemas.openxmlformats.org/drawingml/2006/table">
            <a:tbl>
              <a:tblPr firstRow="1" bandRow="1">
                <a:tableStyleId>{5DA37D80-6434-44D0-A028-1B22A696006F}</a:tableStyleId>
              </a:tblPr>
              <a:tblGrid>
                <a:gridCol w="508000">
                  <a:extLst>
                    <a:ext uri="{9D8B030D-6E8A-4147-A177-3AD203B41FA5}">
                      <a16:colId xmlns:a16="http://schemas.microsoft.com/office/drawing/2014/main" val="3826511760"/>
                    </a:ext>
                  </a:extLst>
                </a:gridCol>
                <a:gridCol w="7913941">
                  <a:extLst>
                    <a:ext uri="{9D8B030D-6E8A-4147-A177-3AD203B41FA5}">
                      <a16:colId xmlns:a16="http://schemas.microsoft.com/office/drawing/2014/main" val="3167524170"/>
                    </a:ext>
                  </a:extLst>
                </a:gridCol>
                <a:gridCol w="1839134">
                  <a:extLst>
                    <a:ext uri="{9D8B030D-6E8A-4147-A177-3AD203B41FA5}">
                      <a16:colId xmlns:a16="http://schemas.microsoft.com/office/drawing/2014/main" val="402556725"/>
                    </a:ext>
                  </a:extLst>
                </a:gridCol>
                <a:gridCol w="1638503">
                  <a:extLst>
                    <a:ext uri="{9D8B030D-6E8A-4147-A177-3AD203B41FA5}">
                      <a16:colId xmlns:a16="http://schemas.microsoft.com/office/drawing/2014/main" val="2773447610"/>
                    </a:ext>
                  </a:extLst>
                </a:gridCol>
              </a:tblGrid>
              <a:tr h="461180">
                <a:tc>
                  <a:txBody>
                    <a:bodyPr/>
                    <a:lstStyle/>
                    <a:p>
                      <a:pPr algn="ctr"/>
                      <a:endParaRPr lang="en-GB" sz="2000" b="1" i="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tcPr>
                </a:tc>
                <a:tc>
                  <a:txBody>
                    <a:bodyPr/>
                    <a:lstStyle/>
                    <a:p>
                      <a:pPr algn="ctr"/>
                      <a:endParaRPr lang="en-GB" sz="2000" b="1" i="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T w="28575" cap="flat" cmpd="sng" algn="ctr">
                      <a:noFill/>
                      <a:prstDash val="solid"/>
                      <a:round/>
                      <a:headEnd type="none" w="med" len="med"/>
                      <a:tailEnd type="none" w="med" len="med"/>
                    </a:lnT>
                  </a:tcPr>
                </a:tc>
                <a:tc>
                  <a:txBody>
                    <a:bodyPr/>
                    <a:lstStyle/>
                    <a:p>
                      <a:r>
                        <a:rPr lang="en-GB" sz="2000" dirty="0">
                          <a:solidFill>
                            <a:schemeClr val="accent5">
                              <a:lumMod val="50000"/>
                            </a:schemeClr>
                          </a:solidFill>
                        </a:rPr>
                        <a:t>The action in general</a:t>
                      </a:r>
                    </a:p>
                  </a:txBody>
                  <a:tcPr/>
                </a:tc>
                <a:tc>
                  <a:txBody>
                    <a:bodyPr/>
                    <a:lstStyle/>
                    <a:p>
                      <a:r>
                        <a:rPr lang="en-GB" sz="2000" dirty="0">
                          <a:solidFill>
                            <a:schemeClr val="accent5">
                              <a:lumMod val="50000"/>
                            </a:schemeClr>
                          </a:solidFill>
                        </a:rPr>
                        <a:t>Referring</a:t>
                      </a:r>
                      <a:r>
                        <a:rPr lang="en-GB" sz="2000" baseline="0" dirty="0">
                          <a:solidFill>
                            <a:schemeClr val="accent5">
                              <a:lumMod val="50000"/>
                            </a:schemeClr>
                          </a:solidFill>
                        </a:rPr>
                        <a:t> to the athlete</a:t>
                      </a:r>
                      <a:endParaRPr lang="en-GB" sz="2000" dirty="0">
                        <a:solidFill>
                          <a:schemeClr val="accent5">
                            <a:lumMod val="50000"/>
                          </a:schemeClr>
                        </a:solidFill>
                      </a:endParaRPr>
                    </a:p>
                  </a:txBody>
                  <a:tcPr/>
                </a:tc>
                <a:extLst>
                  <a:ext uri="{0D108BD9-81ED-4DB2-BD59-A6C34878D82A}">
                    <a16:rowId xmlns:a16="http://schemas.microsoft.com/office/drawing/2014/main" val="1673340455"/>
                  </a:ext>
                </a:extLst>
              </a:tr>
              <a:tr h="461180">
                <a:tc>
                  <a:txBody>
                    <a:bodyPr/>
                    <a:lstStyle/>
                    <a:p>
                      <a:pPr algn="ctr"/>
                      <a:r>
                        <a:rPr lang="en-GB" sz="2000" b="1" dirty="0">
                          <a:solidFill>
                            <a:srgbClr val="7030A0"/>
                          </a:solidFill>
                          <a:latin typeface="Century Gothic" panose="020B0502020202020204" pitchFamily="34" charset="0"/>
                        </a:rPr>
                        <a:t>1</a:t>
                      </a:r>
                    </a:p>
                  </a:txBody>
                  <a:tcPr anchor="ctr"/>
                </a:tc>
                <a:tc>
                  <a:txBody>
                    <a:bodyPr/>
                    <a:lstStyle/>
                    <a:p>
                      <a:r>
                        <a:rPr lang="en-GB" sz="2400" dirty="0" err="1">
                          <a:solidFill>
                            <a:schemeClr val="accent5">
                              <a:lumMod val="50000"/>
                            </a:schemeClr>
                          </a:solidFill>
                        </a:rPr>
                        <a:t>Beber</a:t>
                      </a:r>
                      <a:r>
                        <a:rPr lang="en-GB" sz="2400" dirty="0">
                          <a:solidFill>
                            <a:schemeClr val="accent5">
                              <a:lumMod val="50000"/>
                            </a:schemeClr>
                          </a:solidFill>
                        </a:rPr>
                        <a:t> agua </a:t>
                      </a:r>
                      <a:r>
                        <a:rPr lang="en-GB" sz="2400" dirty="0" err="1">
                          <a:solidFill>
                            <a:schemeClr val="accent5">
                              <a:lumMod val="50000"/>
                            </a:schemeClr>
                          </a:solidFill>
                        </a:rPr>
                        <a:t>es</a:t>
                      </a:r>
                      <a:r>
                        <a:rPr lang="en-GB" sz="2400" dirty="0">
                          <a:solidFill>
                            <a:schemeClr val="accent5">
                              <a:lumMod val="50000"/>
                            </a:schemeClr>
                          </a:solidFill>
                        </a:rPr>
                        <a:t> importante.</a:t>
                      </a:r>
                    </a:p>
                  </a:txBody>
                  <a:tcPr/>
                </a:tc>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4611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2</a:t>
                      </a:r>
                    </a:p>
                  </a:txBody>
                  <a:tcPr anchor="ctr"/>
                </a:tc>
                <a:tc>
                  <a:txBody>
                    <a:bodyPr/>
                    <a:lstStyle/>
                    <a:p>
                      <a:r>
                        <a:rPr lang="en-GB" sz="2400" dirty="0" err="1">
                          <a:solidFill>
                            <a:schemeClr val="accent5">
                              <a:lumMod val="50000"/>
                            </a:schemeClr>
                          </a:solidFill>
                        </a:rPr>
                        <a:t>Vivir</a:t>
                      </a:r>
                      <a:r>
                        <a:rPr lang="en-GB" sz="2400" baseline="0" dirty="0">
                          <a:solidFill>
                            <a:schemeClr val="accent5">
                              <a:lumMod val="50000"/>
                            </a:schemeClr>
                          </a:solidFill>
                        </a:rPr>
                        <a:t> </a:t>
                      </a:r>
                      <a:r>
                        <a:rPr lang="en-GB" sz="2400" baseline="0" dirty="0" err="1">
                          <a:solidFill>
                            <a:schemeClr val="accent5">
                              <a:lumMod val="50000"/>
                            </a:schemeClr>
                          </a:solidFill>
                        </a:rPr>
                        <a:t>fuera</a:t>
                      </a:r>
                      <a:r>
                        <a:rPr lang="en-GB" sz="2400" baseline="0" dirty="0">
                          <a:solidFill>
                            <a:schemeClr val="accent5">
                              <a:lumMod val="50000"/>
                            </a:schemeClr>
                          </a:solidFill>
                        </a:rPr>
                        <a:t> de </a:t>
                      </a:r>
                      <a:r>
                        <a:rPr lang="en-GB" sz="2400" baseline="0" dirty="0" smtClean="0">
                          <a:solidFill>
                            <a:schemeClr val="accent5">
                              <a:lumMod val="50000"/>
                            </a:schemeClr>
                          </a:solidFill>
                        </a:rPr>
                        <a:t>la ciudad </a:t>
                      </a:r>
                      <a:r>
                        <a:rPr lang="en-GB" sz="2400" baseline="0" dirty="0" err="1">
                          <a:solidFill>
                            <a:schemeClr val="accent5">
                              <a:lumMod val="50000"/>
                            </a:schemeClr>
                          </a:solidFill>
                        </a:rPr>
                        <a:t>es</a:t>
                      </a:r>
                      <a:r>
                        <a:rPr lang="en-GB" sz="2400" baseline="0" dirty="0">
                          <a:solidFill>
                            <a:schemeClr val="accent5">
                              <a:lumMod val="50000"/>
                            </a:schemeClr>
                          </a:solidFill>
                        </a:rPr>
                        <a:t> </a:t>
                      </a:r>
                      <a:r>
                        <a:rPr lang="en-GB" sz="2400" baseline="0" dirty="0" err="1" smtClean="0">
                          <a:solidFill>
                            <a:schemeClr val="accent5">
                              <a:lumMod val="50000"/>
                            </a:schemeClr>
                          </a:solidFill>
                        </a:rPr>
                        <a:t>interesante</a:t>
                      </a:r>
                      <a:r>
                        <a:rPr lang="en-GB" sz="2400" baseline="0" dirty="0" smtClean="0">
                          <a:solidFill>
                            <a:schemeClr val="accent5">
                              <a:lumMod val="50000"/>
                            </a:schemeClr>
                          </a:solidFill>
                        </a:rPr>
                        <a:t>.</a:t>
                      </a:r>
                      <a:endParaRPr lang="en-GB" sz="240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02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3</a:t>
                      </a:r>
                    </a:p>
                  </a:txBody>
                  <a:tcPr anchor="ctr"/>
                </a:tc>
                <a:tc>
                  <a:txBody>
                    <a:bodyPr/>
                    <a:lstStyle/>
                    <a:p>
                      <a:r>
                        <a:rPr lang="en-GB" sz="2400" dirty="0">
                          <a:solidFill>
                            <a:schemeClr val="accent5">
                              <a:lumMod val="50000"/>
                            </a:schemeClr>
                          </a:solidFill>
                        </a:rPr>
                        <a:t>Lee </a:t>
                      </a:r>
                      <a:r>
                        <a:rPr lang="en-GB" sz="2400" dirty="0" err="1">
                          <a:solidFill>
                            <a:schemeClr val="accent5">
                              <a:lumMod val="50000"/>
                            </a:schemeClr>
                          </a:solidFill>
                        </a:rPr>
                        <a:t>periódicos</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línea</a:t>
                      </a:r>
                      <a:r>
                        <a:rPr lang="en-GB" sz="2400" dirty="0" smtClean="0">
                          <a:solidFill>
                            <a:schemeClr val="accent5">
                              <a:lumMod val="50000"/>
                            </a:schemeClr>
                          </a:solidFill>
                        </a:rPr>
                        <a:t>* y </a:t>
                      </a:r>
                      <a:r>
                        <a:rPr lang="en-GB" sz="2400" dirty="0" err="1" smtClean="0">
                          <a:solidFill>
                            <a:schemeClr val="accent5">
                              <a:lumMod val="50000"/>
                            </a:schemeClr>
                          </a:solidFill>
                        </a:rPr>
                        <a:t>es</a:t>
                      </a:r>
                      <a:r>
                        <a:rPr lang="en-GB" sz="2400" dirty="0" smtClean="0">
                          <a:solidFill>
                            <a:schemeClr val="accent5">
                              <a:lumMod val="50000"/>
                            </a:schemeClr>
                          </a:solidFill>
                        </a:rPr>
                        <a:t> </a:t>
                      </a:r>
                      <a:r>
                        <a:rPr lang="en-GB" sz="2400" dirty="0" err="1" smtClean="0">
                          <a:solidFill>
                            <a:schemeClr val="accent5">
                              <a:lumMod val="50000"/>
                            </a:schemeClr>
                          </a:solidFill>
                        </a:rPr>
                        <a:t>práctico</a:t>
                      </a:r>
                      <a:r>
                        <a:rPr lang="en-GB" sz="2400" dirty="0" smtClean="0">
                          <a:solidFill>
                            <a:schemeClr val="accent5">
                              <a:lumMod val="50000"/>
                            </a:schemeClr>
                          </a:solidFill>
                        </a:rPr>
                        <a:t>.</a:t>
                      </a:r>
                      <a:endParaRPr lang="en-GB" sz="240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461180">
                <a:tc>
                  <a:txBody>
                    <a:bodyPr/>
                    <a:lstStyle/>
                    <a:p>
                      <a:pPr algn="ctr"/>
                      <a:r>
                        <a:rPr lang="en-GB" sz="2000" b="1" dirty="0">
                          <a:solidFill>
                            <a:srgbClr val="002060"/>
                          </a:solidFill>
                          <a:latin typeface="Century Gothic" panose="020B0502020202020204" pitchFamily="34" charset="0"/>
                        </a:rPr>
                        <a:t>4</a:t>
                      </a:r>
                    </a:p>
                  </a:txBody>
                  <a:tcPr anchor="ctr"/>
                </a:tc>
                <a:tc>
                  <a:txBody>
                    <a:bodyPr/>
                    <a:lstStyle/>
                    <a:p>
                      <a:r>
                        <a:rPr lang="en-GB" sz="2400" dirty="0">
                          <a:solidFill>
                            <a:schemeClr val="accent5">
                              <a:lumMod val="50000"/>
                            </a:schemeClr>
                          </a:solidFill>
                        </a:rPr>
                        <a:t>Vive</a:t>
                      </a:r>
                      <a:r>
                        <a:rPr lang="en-GB" sz="2400" baseline="0" dirty="0">
                          <a:solidFill>
                            <a:schemeClr val="accent5">
                              <a:lumMod val="50000"/>
                            </a:schemeClr>
                          </a:solidFill>
                        </a:rPr>
                        <a:t> entre dos </a:t>
                      </a:r>
                      <a:r>
                        <a:rPr lang="en-GB" sz="2400" baseline="0" dirty="0" err="1" smtClean="0">
                          <a:solidFill>
                            <a:schemeClr val="accent5">
                              <a:lumMod val="50000"/>
                            </a:schemeClr>
                          </a:solidFill>
                        </a:rPr>
                        <a:t>montañas</a:t>
                      </a:r>
                      <a:r>
                        <a:rPr lang="en-GB" sz="2400" baseline="0" dirty="0" smtClean="0">
                          <a:solidFill>
                            <a:schemeClr val="accent5">
                              <a:lumMod val="50000"/>
                            </a:schemeClr>
                          </a:solidFill>
                        </a:rPr>
                        <a:t> y </a:t>
                      </a:r>
                      <a:r>
                        <a:rPr lang="en-GB" sz="2400" baseline="0" dirty="0" err="1" smtClean="0">
                          <a:solidFill>
                            <a:schemeClr val="accent5">
                              <a:lumMod val="50000"/>
                            </a:schemeClr>
                          </a:solidFill>
                        </a:rPr>
                        <a:t>es</a:t>
                      </a:r>
                      <a:r>
                        <a:rPr lang="en-GB" sz="2400" baseline="0" dirty="0" smtClean="0">
                          <a:solidFill>
                            <a:schemeClr val="accent5">
                              <a:lumMod val="50000"/>
                            </a:schemeClr>
                          </a:solidFill>
                        </a:rPr>
                        <a:t> perfecto.</a:t>
                      </a:r>
                      <a:endParaRPr lang="en-GB" sz="2400" dirty="0">
                        <a:solidFill>
                          <a:schemeClr val="accent5">
                            <a:lumMod val="50000"/>
                          </a:schemeClr>
                        </a:solidFill>
                      </a:endParaRPr>
                    </a:p>
                  </a:txBody>
                  <a:tcPr/>
                </a:tc>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461180">
                <a:tc>
                  <a:txBody>
                    <a:bodyPr/>
                    <a:lstStyle/>
                    <a:p>
                      <a:pPr algn="ctr"/>
                      <a:r>
                        <a:rPr lang="en-GB" sz="2000" b="1" dirty="0">
                          <a:solidFill>
                            <a:srgbClr val="002060"/>
                          </a:solidFill>
                          <a:latin typeface="Century Gothic" panose="020B0502020202020204" pitchFamily="34" charset="0"/>
                        </a:rPr>
                        <a:t>5</a:t>
                      </a:r>
                    </a:p>
                  </a:txBody>
                  <a:tcPr anchor="ctr"/>
                </a:tc>
                <a:tc>
                  <a:txBody>
                    <a:bodyPr/>
                    <a:lstStyle/>
                    <a:p>
                      <a:r>
                        <a:rPr lang="en-GB" sz="2400" dirty="0" err="1">
                          <a:solidFill>
                            <a:schemeClr val="accent5">
                              <a:lumMod val="50000"/>
                            </a:schemeClr>
                          </a:solidFill>
                        </a:rPr>
                        <a:t>Hace</a:t>
                      </a:r>
                      <a:r>
                        <a:rPr lang="en-GB" sz="2400" dirty="0">
                          <a:solidFill>
                            <a:schemeClr val="accent5">
                              <a:lumMod val="50000"/>
                            </a:schemeClr>
                          </a:solidFill>
                        </a:rPr>
                        <a:t> </a:t>
                      </a:r>
                      <a:r>
                        <a:rPr lang="en-GB" sz="2400" dirty="0" err="1">
                          <a:solidFill>
                            <a:schemeClr val="accent5">
                              <a:lumMod val="50000"/>
                            </a:schemeClr>
                          </a:solidFill>
                        </a:rPr>
                        <a:t>ejercicio</a:t>
                      </a:r>
                      <a:r>
                        <a:rPr lang="en-GB" sz="2400" dirty="0">
                          <a:solidFill>
                            <a:schemeClr val="accent5">
                              <a:lumMod val="50000"/>
                            </a:schemeClr>
                          </a:solidFill>
                        </a:rPr>
                        <a:t> </a:t>
                      </a:r>
                      <a:r>
                        <a:rPr lang="en-GB" sz="2400" dirty="0" smtClean="0">
                          <a:solidFill>
                            <a:schemeClr val="accent5">
                              <a:lumMod val="50000"/>
                            </a:schemeClr>
                          </a:solidFill>
                        </a:rPr>
                        <a:t>cada </a:t>
                      </a:r>
                      <a:r>
                        <a:rPr lang="en-GB" sz="2400" dirty="0" err="1" smtClean="0">
                          <a:solidFill>
                            <a:schemeClr val="accent5">
                              <a:lumMod val="50000"/>
                            </a:schemeClr>
                          </a:solidFill>
                        </a:rPr>
                        <a:t>día</a:t>
                      </a:r>
                      <a:r>
                        <a:rPr lang="en-GB" sz="2400" dirty="0" smtClean="0">
                          <a:solidFill>
                            <a:schemeClr val="accent5">
                              <a:lumMod val="50000"/>
                            </a:schemeClr>
                          </a:solidFill>
                        </a:rPr>
                        <a:t> con </a:t>
                      </a:r>
                      <a:r>
                        <a:rPr lang="en-GB" sz="2400" dirty="0" err="1" smtClean="0">
                          <a:solidFill>
                            <a:schemeClr val="accent5">
                              <a:lumMod val="50000"/>
                            </a:schemeClr>
                          </a:solidFill>
                        </a:rPr>
                        <a:t>otros</a:t>
                      </a:r>
                      <a:r>
                        <a:rPr lang="en-GB" sz="2400" dirty="0" smtClean="0">
                          <a:solidFill>
                            <a:schemeClr val="accent5">
                              <a:lumMod val="50000"/>
                            </a:schemeClr>
                          </a:solidFill>
                        </a:rPr>
                        <a:t> hombres</a:t>
                      </a:r>
                      <a:r>
                        <a:rPr lang="en-GB" sz="2400" baseline="0" dirty="0" smtClean="0">
                          <a:solidFill>
                            <a:schemeClr val="accent5">
                              <a:lumMod val="50000"/>
                            </a:schemeClr>
                          </a:solidFill>
                        </a:rPr>
                        <a:t>.</a:t>
                      </a:r>
                      <a:endParaRPr lang="en-GB" sz="2400" dirty="0">
                        <a:solidFill>
                          <a:schemeClr val="accent5">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461180">
                <a:tc>
                  <a:txBody>
                    <a:bodyPr/>
                    <a:lstStyle/>
                    <a:p>
                      <a:pPr algn="ctr"/>
                      <a:r>
                        <a:rPr lang="en-GB" sz="2000" b="1" dirty="0">
                          <a:solidFill>
                            <a:srgbClr val="002060"/>
                          </a:solidFill>
                          <a:latin typeface="Century Gothic" panose="020B0502020202020204" pitchFamily="34" charset="0"/>
                        </a:rPr>
                        <a:t>6</a:t>
                      </a:r>
                    </a:p>
                  </a:txBody>
                  <a:tcPr anchor="ctr"/>
                </a:tc>
                <a:tc>
                  <a:txBody>
                    <a:bodyPr/>
                    <a:lstStyle/>
                    <a:p>
                      <a:r>
                        <a:rPr lang="en-GB" sz="2400" dirty="0">
                          <a:solidFill>
                            <a:schemeClr val="accent5">
                              <a:lumMod val="50000"/>
                            </a:schemeClr>
                          </a:solidFill>
                        </a:rPr>
                        <a:t>Nunca </a:t>
                      </a:r>
                      <a:r>
                        <a:rPr lang="en-GB" sz="2400" dirty="0" err="1">
                          <a:solidFill>
                            <a:schemeClr val="accent5">
                              <a:lumMod val="50000"/>
                            </a:schemeClr>
                          </a:solidFill>
                        </a:rPr>
                        <a:t>bebe</a:t>
                      </a:r>
                      <a:r>
                        <a:rPr lang="en-GB" sz="2400" dirty="0">
                          <a:solidFill>
                            <a:schemeClr val="accent5">
                              <a:lumMod val="50000"/>
                            </a:schemeClr>
                          </a:solidFill>
                        </a:rPr>
                        <a:t> Coca</a:t>
                      </a:r>
                      <a:r>
                        <a:rPr lang="en-GB" sz="2400" baseline="0" dirty="0">
                          <a:solidFill>
                            <a:schemeClr val="accent5">
                              <a:lumMod val="50000"/>
                            </a:schemeClr>
                          </a:solidFill>
                        </a:rPr>
                        <a:t> </a:t>
                      </a:r>
                      <a:r>
                        <a:rPr lang="en-GB" sz="2400" baseline="0" dirty="0" smtClean="0">
                          <a:solidFill>
                            <a:schemeClr val="accent5">
                              <a:lumMod val="50000"/>
                            </a:schemeClr>
                          </a:solidFill>
                        </a:rPr>
                        <a:t>C</a:t>
                      </a:r>
                      <a:r>
                        <a:rPr lang="en-GB" sz="2400" dirty="0" smtClean="0">
                          <a:solidFill>
                            <a:schemeClr val="accent5">
                              <a:lumMod val="50000"/>
                            </a:schemeClr>
                          </a:solidFill>
                        </a:rPr>
                        <a:t>ola </a:t>
                      </a:r>
                      <a:r>
                        <a:rPr lang="en-GB" sz="2400" dirty="0" err="1" smtClean="0">
                          <a:solidFill>
                            <a:schemeClr val="accent5">
                              <a:lumMod val="50000"/>
                            </a:schemeClr>
                          </a:solidFill>
                        </a:rPr>
                        <a:t>por</a:t>
                      </a:r>
                      <a:r>
                        <a:rPr lang="en-GB" sz="2400" dirty="0" smtClean="0">
                          <a:solidFill>
                            <a:schemeClr val="accent5">
                              <a:lumMod val="50000"/>
                            </a:schemeClr>
                          </a:solidFill>
                        </a:rPr>
                        <a:t> la </a:t>
                      </a:r>
                      <a:r>
                        <a:rPr lang="en-GB" sz="2400" dirty="0" err="1" smtClean="0">
                          <a:solidFill>
                            <a:schemeClr val="accent5">
                              <a:lumMod val="50000"/>
                            </a:schemeClr>
                          </a:solidFill>
                        </a:rPr>
                        <a:t>noche</a:t>
                      </a:r>
                      <a:r>
                        <a:rPr lang="en-GB" sz="2400" dirty="0" smtClean="0">
                          <a:solidFill>
                            <a:schemeClr val="accent5">
                              <a:lumMod val="50000"/>
                            </a:schemeClr>
                          </a:solidFill>
                        </a:rPr>
                        <a:t>. </a:t>
                      </a:r>
                      <a:endParaRPr lang="en-GB" sz="2400" dirty="0">
                        <a:solidFill>
                          <a:schemeClr val="accent5">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29288705"/>
                  </a:ext>
                </a:extLst>
              </a:tr>
              <a:tr h="461180">
                <a:tc>
                  <a:txBody>
                    <a:bodyPr/>
                    <a:lstStyle/>
                    <a:p>
                      <a:pPr algn="ctr"/>
                      <a:r>
                        <a:rPr lang="en-GB" sz="2000" b="1" dirty="0">
                          <a:solidFill>
                            <a:srgbClr val="002060"/>
                          </a:solidFill>
                          <a:latin typeface="Century Gothic" panose="020B0502020202020204" pitchFamily="34" charset="0"/>
                        </a:rPr>
                        <a:t>7</a:t>
                      </a:r>
                    </a:p>
                  </a:txBody>
                  <a:tcPr anchor="ctr"/>
                </a:tc>
                <a:tc>
                  <a:txBody>
                    <a:bodyPr/>
                    <a:lstStyle/>
                    <a:p>
                      <a:r>
                        <a:rPr lang="en-GB" sz="2400" dirty="0">
                          <a:solidFill>
                            <a:schemeClr val="accent5">
                              <a:lumMod val="50000"/>
                            </a:schemeClr>
                          </a:solidFill>
                        </a:rPr>
                        <a:t>Comer </a:t>
                      </a:r>
                      <a:r>
                        <a:rPr lang="en-GB" sz="2400" dirty="0" err="1">
                          <a:solidFill>
                            <a:schemeClr val="accent5">
                              <a:lumMod val="50000"/>
                            </a:schemeClr>
                          </a:solidFill>
                        </a:rPr>
                        <a:t>fruta</a:t>
                      </a:r>
                      <a:r>
                        <a:rPr lang="en-GB" sz="2400" dirty="0">
                          <a:solidFill>
                            <a:schemeClr val="accent5">
                              <a:lumMod val="50000"/>
                            </a:schemeClr>
                          </a:solidFill>
                        </a:rPr>
                        <a:t> </a:t>
                      </a:r>
                      <a:r>
                        <a:rPr lang="en-GB" sz="2400" dirty="0" err="1">
                          <a:solidFill>
                            <a:schemeClr val="accent5">
                              <a:lumMod val="50000"/>
                            </a:schemeClr>
                          </a:solidFill>
                        </a:rPr>
                        <a:t>es</a:t>
                      </a:r>
                      <a:r>
                        <a:rPr lang="en-GB" sz="2400" dirty="0">
                          <a:solidFill>
                            <a:schemeClr val="accent5">
                              <a:lumMod val="50000"/>
                            </a:schemeClr>
                          </a:solidFill>
                        </a:rPr>
                        <a:t> </a:t>
                      </a:r>
                      <a:r>
                        <a:rPr lang="en-GB" sz="2400" dirty="0" err="1" smtClean="0">
                          <a:solidFill>
                            <a:schemeClr val="accent5">
                              <a:lumMod val="50000"/>
                            </a:schemeClr>
                          </a:solidFill>
                        </a:rPr>
                        <a:t>bueno</a:t>
                      </a:r>
                      <a:r>
                        <a:rPr lang="en-GB" sz="2400" baseline="0" dirty="0" smtClean="0">
                          <a:solidFill>
                            <a:schemeClr val="accent5">
                              <a:lumMod val="50000"/>
                            </a:schemeClr>
                          </a:solidFill>
                        </a:rPr>
                        <a:t>.</a:t>
                      </a:r>
                      <a:endParaRPr lang="en-GB" sz="2400" dirty="0">
                        <a:solidFill>
                          <a:schemeClr val="accent5">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76692890"/>
                  </a:ext>
                </a:extLst>
              </a:tr>
              <a:tr h="461180">
                <a:tc>
                  <a:txBody>
                    <a:bodyPr/>
                    <a:lstStyle/>
                    <a:p>
                      <a:pPr algn="ctr"/>
                      <a:r>
                        <a:rPr lang="en-GB" sz="2000" b="1" dirty="0">
                          <a:solidFill>
                            <a:srgbClr val="002060"/>
                          </a:solidFill>
                          <a:latin typeface="Century Gothic" panose="020B0502020202020204" pitchFamily="34" charset="0"/>
                        </a:rPr>
                        <a:t>8</a:t>
                      </a:r>
                    </a:p>
                  </a:txBody>
                  <a:tcPr anchor="ctr"/>
                </a:tc>
                <a:tc>
                  <a:txBody>
                    <a:bodyPr/>
                    <a:lstStyle/>
                    <a:p>
                      <a:r>
                        <a:rPr lang="en-GB" sz="2400" dirty="0">
                          <a:solidFill>
                            <a:schemeClr val="accent5">
                              <a:lumMod val="50000"/>
                            </a:schemeClr>
                          </a:solidFill>
                        </a:rPr>
                        <a:t>Leer </a:t>
                      </a:r>
                      <a:r>
                        <a:rPr lang="en-GB" sz="2400" dirty="0" err="1">
                          <a:solidFill>
                            <a:schemeClr val="accent5">
                              <a:lumMod val="50000"/>
                            </a:schemeClr>
                          </a:solidFill>
                        </a:rPr>
                        <a:t>revistas</a:t>
                      </a:r>
                      <a:r>
                        <a:rPr lang="en-GB" sz="2400" baseline="0" dirty="0">
                          <a:solidFill>
                            <a:schemeClr val="accent5">
                              <a:lumMod val="50000"/>
                            </a:schemeClr>
                          </a:solidFill>
                        </a:rPr>
                        <a:t> </a:t>
                      </a:r>
                      <a:r>
                        <a:rPr lang="en-GB" sz="2400" baseline="0" dirty="0" err="1" smtClean="0">
                          <a:solidFill>
                            <a:schemeClr val="accent5">
                              <a:lumMod val="50000"/>
                            </a:schemeClr>
                          </a:solidFill>
                        </a:rPr>
                        <a:t>puede</a:t>
                      </a:r>
                      <a:r>
                        <a:rPr lang="en-GB" sz="2400" baseline="0" dirty="0" smtClean="0">
                          <a:solidFill>
                            <a:schemeClr val="accent5">
                              <a:lumMod val="50000"/>
                            </a:schemeClr>
                          </a:solidFill>
                        </a:rPr>
                        <a:t> </a:t>
                      </a:r>
                      <a:r>
                        <a:rPr lang="en-GB" sz="2400" baseline="0" dirty="0" err="1" smtClean="0">
                          <a:solidFill>
                            <a:schemeClr val="accent5">
                              <a:lumMod val="50000"/>
                            </a:schemeClr>
                          </a:solidFill>
                        </a:rPr>
                        <a:t>ser</a:t>
                      </a:r>
                      <a:r>
                        <a:rPr lang="en-GB" sz="2400" baseline="0" dirty="0" smtClean="0">
                          <a:solidFill>
                            <a:schemeClr val="accent5">
                              <a:lumMod val="50000"/>
                            </a:schemeClr>
                          </a:solidFill>
                        </a:rPr>
                        <a:t> </a:t>
                      </a:r>
                      <a:r>
                        <a:rPr lang="en-GB" sz="2400" baseline="0" dirty="0" err="1">
                          <a:solidFill>
                            <a:schemeClr val="accent5">
                              <a:lumMod val="50000"/>
                            </a:schemeClr>
                          </a:solidFill>
                        </a:rPr>
                        <a:t>informativo</a:t>
                      </a:r>
                      <a:r>
                        <a:rPr lang="en-GB" sz="2400" baseline="0" dirty="0">
                          <a:solidFill>
                            <a:schemeClr val="accent5">
                              <a:lumMod val="50000"/>
                            </a:schemeClr>
                          </a:solidFill>
                        </a:rPr>
                        <a:t>.</a:t>
                      </a:r>
                      <a:endParaRPr lang="en-GB" sz="2400" dirty="0">
                        <a:solidFill>
                          <a:schemeClr val="accent5">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213156501"/>
                  </a:ext>
                </a:extLst>
              </a:tr>
              <a:tr h="461180">
                <a:tc>
                  <a:txBody>
                    <a:bodyPr/>
                    <a:lstStyle/>
                    <a:p>
                      <a:pPr algn="ctr"/>
                      <a:r>
                        <a:rPr lang="en-GB" sz="2000" b="1" dirty="0">
                          <a:solidFill>
                            <a:srgbClr val="002060"/>
                          </a:solidFill>
                          <a:latin typeface="Century Gothic" panose="020B0502020202020204" pitchFamily="34" charset="0"/>
                        </a:rPr>
                        <a:t>9</a:t>
                      </a:r>
                    </a:p>
                  </a:txBody>
                  <a:tcPr anchor="ctr"/>
                </a:tc>
                <a:tc>
                  <a:txBody>
                    <a:bodyPr/>
                    <a:lstStyle/>
                    <a:p>
                      <a:pPr algn="l"/>
                      <a:r>
                        <a:rPr lang="en-GB" sz="2400" b="0" dirty="0" err="1">
                          <a:solidFill>
                            <a:srgbClr val="002060"/>
                          </a:solidFill>
                          <a:latin typeface="Century Gothic" panose="020B0502020202020204" pitchFamily="34" charset="0"/>
                        </a:rPr>
                        <a:t>Hacer</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deporte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difícil</a:t>
                      </a:r>
                      <a:r>
                        <a:rPr lang="en-GB" sz="2400" b="0" dirty="0">
                          <a:solidFill>
                            <a:srgbClr val="002060"/>
                          </a:solidFill>
                          <a:latin typeface="Century Gothic" panose="020B0502020202020204" pitchFamily="34" charset="0"/>
                        </a:rPr>
                        <a:t>.</a:t>
                      </a: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65558298"/>
                  </a:ext>
                </a:extLst>
              </a:tr>
              <a:tr h="461180">
                <a:tc>
                  <a:txBody>
                    <a:bodyPr/>
                    <a:lstStyle/>
                    <a:p>
                      <a:pPr algn="ctr"/>
                      <a:r>
                        <a:rPr lang="en-GB" sz="2000" b="1" dirty="0">
                          <a:solidFill>
                            <a:srgbClr val="002060"/>
                          </a:solidFill>
                          <a:latin typeface="Century Gothic" panose="020B0502020202020204" pitchFamily="34" charset="0"/>
                        </a:rPr>
                        <a:t>10</a:t>
                      </a:r>
                    </a:p>
                  </a:txBody>
                  <a:tcPr anchor="ctr"/>
                </a:tc>
                <a:tc>
                  <a:txBody>
                    <a:bodyPr/>
                    <a:lstStyle/>
                    <a:p>
                      <a:r>
                        <a:rPr lang="en-GB" sz="2400" dirty="0">
                          <a:solidFill>
                            <a:schemeClr val="accent5">
                              <a:lumMod val="50000"/>
                            </a:schemeClr>
                          </a:solidFill>
                        </a:rPr>
                        <a:t>A </a:t>
                      </a:r>
                      <a:r>
                        <a:rPr lang="en-GB" sz="2400" dirty="0" err="1">
                          <a:solidFill>
                            <a:schemeClr val="accent5">
                              <a:lumMod val="50000"/>
                            </a:schemeClr>
                          </a:solidFill>
                        </a:rPr>
                        <a:t>veces</a:t>
                      </a:r>
                      <a:r>
                        <a:rPr lang="en-GB" sz="2400" dirty="0">
                          <a:solidFill>
                            <a:schemeClr val="accent5">
                              <a:lumMod val="50000"/>
                            </a:schemeClr>
                          </a:solidFill>
                        </a:rPr>
                        <a:t> come </a:t>
                      </a:r>
                      <a:r>
                        <a:rPr lang="en-GB" sz="2400" dirty="0" smtClean="0">
                          <a:solidFill>
                            <a:schemeClr val="accent5">
                              <a:lumMod val="50000"/>
                            </a:schemeClr>
                          </a:solidFill>
                        </a:rPr>
                        <a:t>carne. ¡</a:t>
                      </a:r>
                      <a:r>
                        <a:rPr lang="en-GB" sz="2400" dirty="0" err="1" smtClean="0">
                          <a:solidFill>
                            <a:schemeClr val="accent5">
                              <a:lumMod val="50000"/>
                            </a:schemeClr>
                          </a:solidFill>
                        </a:rPr>
                        <a:t>Es</a:t>
                      </a:r>
                      <a:r>
                        <a:rPr lang="en-GB" sz="2400" dirty="0" smtClean="0">
                          <a:solidFill>
                            <a:schemeClr val="accent5">
                              <a:lumMod val="50000"/>
                            </a:schemeClr>
                          </a:solidFill>
                        </a:rPr>
                        <a:t> una comida </a:t>
                      </a:r>
                      <a:r>
                        <a:rPr lang="en-GB" sz="2400" dirty="0" err="1" smtClean="0">
                          <a:solidFill>
                            <a:schemeClr val="accent5">
                              <a:lumMod val="50000"/>
                            </a:schemeClr>
                          </a:solidFill>
                        </a:rPr>
                        <a:t>rica</a:t>
                      </a:r>
                      <a:r>
                        <a:rPr lang="en-GB" sz="2400" dirty="0" smtClean="0">
                          <a:solidFill>
                            <a:schemeClr val="accent5">
                              <a:lumMod val="50000"/>
                            </a:schemeClr>
                          </a:solidFill>
                        </a:rPr>
                        <a:t>!</a:t>
                      </a:r>
                      <a:endParaRPr lang="en-GB" sz="2400" dirty="0">
                        <a:solidFill>
                          <a:schemeClr val="accent5">
                            <a:lumMod val="50000"/>
                          </a:schemeClr>
                        </a:solidFill>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221247970"/>
                  </a:ext>
                </a:extLst>
              </a:tr>
            </a:tbl>
          </a:graphicData>
        </a:graphic>
      </p:graphicFrame>
      <p:pic>
        <p:nvPicPr>
          <p:cNvPr id="5"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9747" y="171567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0626" y="219487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5873" y="266600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5873" y="31640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8337" y="36620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0336" y="410210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9747" y="457156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5700" y="50015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9747" y="549081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0336" y="5930866"/>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826975" y="6410966"/>
            <a:ext cx="1696453" cy="400110"/>
          </a:xfrm>
          <a:prstGeom prst="rect">
            <a:avLst/>
          </a:prstGeom>
          <a:noFill/>
          <a:ln w="5715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online</a:t>
            </a:r>
          </a:p>
        </p:txBody>
      </p:sp>
      <p:sp>
        <p:nvSpPr>
          <p:cNvPr id="18" name="Rectangle 17"/>
          <p:cNvSpPr/>
          <p:nvPr/>
        </p:nvSpPr>
        <p:spPr>
          <a:xfrm>
            <a:off x="267501" y="91761"/>
            <a:ext cx="684450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En</a:t>
            </a:r>
            <a:r>
              <a:rPr kumimoji="0" lang="en-GB" sz="24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una </a:t>
            </a:r>
            <a:r>
              <a:rPr kumimoji="0" lang="en-GB" sz="2400" b="1"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revista</a:t>
            </a:r>
            <a:r>
              <a:rPr kumimoji="0" lang="en-GB" sz="24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hablan</a:t>
            </a:r>
            <a:r>
              <a:rPr kumimoji="0" lang="en-GB" sz="24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sobre</a:t>
            </a:r>
            <a:r>
              <a:rPr kumimoji="0" lang="en-GB" sz="24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los </a:t>
            </a:r>
            <a:r>
              <a:rPr kumimoji="0" lang="en-GB" sz="2400" b="1"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hábitos</a:t>
            </a:r>
            <a:r>
              <a:rPr kumimoji="0" lang="en-GB" sz="24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de </a:t>
            </a:r>
            <a:r>
              <a:rPr kumimoji="0" lang="en-GB" sz="2400" b="1"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unas</a:t>
            </a:r>
            <a:r>
              <a:rPr kumimoji="0" lang="en-GB" sz="24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personas </a:t>
            </a:r>
            <a:r>
              <a:rPr kumimoji="0" lang="en-GB" sz="2400" b="1"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famosas</a:t>
            </a:r>
            <a:r>
              <a:rPr kumimoji="0" lang="en-GB" sz="24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of the verbs </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are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referring to an athlete.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ones are they?</a:t>
            </a:r>
          </a:p>
        </p:txBody>
      </p:sp>
    </p:spTree>
    <p:extLst>
      <p:ext uri="{BB962C8B-B14F-4D97-AF65-F5344CB8AC3E}">
        <p14:creationId xmlns:p14="http://schemas.microsoft.com/office/powerpoint/2010/main" val="102809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891382" y="51869"/>
            <a:ext cx="206515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15308" y="-132192"/>
            <a:ext cx="1941227" cy="769039"/>
          </a:xfrm>
        </p:spPr>
        <p:txBody>
          <a:bodyPr>
            <a:normAutofit/>
          </a:bodyPr>
          <a:lstStyle/>
          <a:p>
            <a:r>
              <a:rPr lang="en-GB" sz="1800" b="1" dirty="0" err="1">
                <a:solidFill>
                  <a:prstClr val="white"/>
                </a:solidFill>
              </a:rPr>
              <a:t>escuchar</a:t>
            </a:r>
            <a:r>
              <a:rPr lang="en-GB" sz="1800" b="1" dirty="0">
                <a:solidFill>
                  <a:prstClr val="white"/>
                </a:solidFill>
              </a:rPr>
              <a:t> / leer</a:t>
            </a:r>
            <a:endParaRPr lang="en-US" sz="1800" dirty="0"/>
          </a:p>
        </p:txBody>
      </p:sp>
      <p:graphicFrame>
        <p:nvGraphicFramePr>
          <p:cNvPr id="16" name="Table 15"/>
          <p:cNvGraphicFramePr>
            <a:graphicFrameLocks noGrp="1"/>
          </p:cNvGraphicFramePr>
          <p:nvPr>
            <p:extLst/>
          </p:nvPr>
        </p:nvGraphicFramePr>
        <p:xfrm>
          <a:off x="514139" y="1301965"/>
          <a:ext cx="5211399" cy="5104550"/>
        </p:xfrm>
        <a:graphic>
          <a:graphicData uri="http://schemas.openxmlformats.org/drawingml/2006/table">
            <a:tbl>
              <a:tblPr firstRow="1" bandRow="1">
                <a:tableStyleId>{8A107856-5554-42FB-B03E-39F5DBC370BA}</a:tableStyleId>
              </a:tblPr>
              <a:tblGrid>
                <a:gridCol w="4812604">
                  <a:extLst>
                    <a:ext uri="{9D8B030D-6E8A-4147-A177-3AD203B41FA5}">
                      <a16:colId xmlns:a16="http://schemas.microsoft.com/office/drawing/2014/main" val="1578365701"/>
                    </a:ext>
                  </a:extLst>
                </a:gridCol>
                <a:gridCol w="398795">
                  <a:extLst>
                    <a:ext uri="{9D8B030D-6E8A-4147-A177-3AD203B41FA5}">
                      <a16:colId xmlns:a16="http://schemas.microsoft.com/office/drawing/2014/main" val="1086571773"/>
                    </a:ext>
                  </a:extLst>
                </a:gridCol>
              </a:tblGrid>
              <a:tr h="510455">
                <a:tc>
                  <a:txBody>
                    <a:bodyPr/>
                    <a:lstStyle/>
                    <a:p>
                      <a:r>
                        <a:rPr lang="en-GB" sz="2200" b="0" dirty="0" smtClean="0">
                          <a:solidFill>
                            <a:srgbClr val="002060"/>
                          </a:solidFill>
                          <a:latin typeface="Century Gothic" panose="020B0502020202020204" pitchFamily="34" charset="0"/>
                        </a:rPr>
                        <a:t>…un </a:t>
                      </a:r>
                      <a:r>
                        <a:rPr lang="en-GB" sz="2200" b="0" dirty="0" err="1" smtClean="0">
                          <a:solidFill>
                            <a:srgbClr val="002060"/>
                          </a:solidFill>
                          <a:latin typeface="Century Gothic" panose="020B0502020202020204" pitchFamily="34" charset="0"/>
                        </a:rPr>
                        <a:t>plato</a:t>
                      </a:r>
                      <a:r>
                        <a:rPr lang="en-GB" sz="2200" b="0" dirty="0" smtClean="0">
                          <a:solidFill>
                            <a:srgbClr val="002060"/>
                          </a:solidFill>
                          <a:latin typeface="Century Gothic" panose="020B0502020202020204" pitchFamily="34" charset="0"/>
                        </a:rPr>
                        <a:t> </a:t>
                      </a:r>
                      <a:r>
                        <a:rPr lang="en-GB" sz="2200" b="0" dirty="0" err="1" smtClean="0">
                          <a:solidFill>
                            <a:srgbClr val="002060"/>
                          </a:solidFill>
                          <a:latin typeface="Century Gothic" panose="020B0502020202020204" pitchFamily="34" charset="0"/>
                        </a:rPr>
                        <a:t>rico</a:t>
                      </a:r>
                      <a:r>
                        <a:rPr lang="en-GB" sz="2200" b="0" dirty="0" smtClean="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es</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caro</a:t>
                      </a:r>
                      <a:r>
                        <a:rPr lang="en-GB" sz="2200" b="0" dirty="0">
                          <a:solidFill>
                            <a:srgbClr val="002060"/>
                          </a:solidFill>
                          <a:latin typeface="Century Gothic" panose="020B0502020202020204" pitchFamily="34" charset="0"/>
                        </a:rPr>
                        <a:t>.</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551124816"/>
                  </a:ext>
                </a:extLst>
              </a:tr>
              <a:tr h="510455">
                <a:tc>
                  <a:txBody>
                    <a:bodyPr/>
                    <a:lstStyle/>
                    <a:p>
                      <a:r>
                        <a:rPr lang="en-GB" sz="2200" b="0" dirty="0" smtClean="0">
                          <a:solidFill>
                            <a:srgbClr val="002060"/>
                          </a:solidFill>
                          <a:latin typeface="Century Gothic" panose="020B0502020202020204" pitchFamily="34" charset="0"/>
                        </a:rPr>
                        <a:t>…un </a:t>
                      </a:r>
                      <a:r>
                        <a:rPr lang="en-GB" sz="2200" b="0" dirty="0" err="1" smtClean="0">
                          <a:solidFill>
                            <a:srgbClr val="002060"/>
                          </a:solidFill>
                          <a:latin typeface="Century Gothic" panose="020B0502020202020204" pitchFamily="34" charset="0"/>
                        </a:rPr>
                        <a:t>plato</a:t>
                      </a:r>
                      <a:r>
                        <a:rPr lang="en-GB" sz="2200" b="0" dirty="0" smtClean="0">
                          <a:solidFill>
                            <a:srgbClr val="002060"/>
                          </a:solidFill>
                          <a:latin typeface="Century Gothic" panose="020B0502020202020204" pitchFamily="34" charset="0"/>
                        </a:rPr>
                        <a:t> </a:t>
                      </a:r>
                      <a:r>
                        <a:rPr lang="en-GB" sz="2200" b="0" dirty="0" err="1" smtClean="0">
                          <a:solidFill>
                            <a:srgbClr val="002060"/>
                          </a:solidFill>
                          <a:latin typeface="Century Gothic" panose="020B0502020202020204" pitchFamily="34" charset="0"/>
                        </a:rPr>
                        <a:t>rico</a:t>
                      </a:r>
                      <a:r>
                        <a:rPr lang="en-GB" sz="2200" b="0" baseline="0" dirty="0" smtClean="0">
                          <a:solidFill>
                            <a:srgbClr val="002060"/>
                          </a:solidFill>
                          <a:latin typeface="Century Gothic" panose="020B0502020202020204" pitchFamily="34" charset="0"/>
                        </a:rPr>
                        <a:t> y </a:t>
                      </a:r>
                      <a:r>
                        <a:rPr lang="en-GB" sz="2200" b="0" baseline="0" dirty="0" err="1" smtClean="0">
                          <a:solidFill>
                            <a:srgbClr val="002060"/>
                          </a:solidFill>
                          <a:latin typeface="Century Gothic" panose="020B0502020202020204" pitchFamily="34" charset="0"/>
                        </a:rPr>
                        <a:t>es</a:t>
                      </a:r>
                      <a:r>
                        <a:rPr lang="en-GB" sz="2200" b="0" baseline="0" dirty="0" smtClean="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caro</a:t>
                      </a:r>
                      <a:r>
                        <a:rPr lang="en-GB" sz="2200" b="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3025229998"/>
                  </a:ext>
                </a:extLst>
              </a:tr>
              <a:tr h="510455">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en</a:t>
                      </a:r>
                      <a:r>
                        <a:rPr lang="en-GB" sz="2200" b="0" baseline="0" dirty="0">
                          <a:solidFill>
                            <a:srgbClr val="002060"/>
                          </a:solidFill>
                          <a:latin typeface="Century Gothic" panose="020B0502020202020204" pitchFamily="34" charset="0"/>
                        </a:rPr>
                        <a:t> el </a:t>
                      </a:r>
                      <a:r>
                        <a:rPr lang="en-GB" sz="2200" b="0" baseline="0" dirty="0" err="1" smtClean="0">
                          <a:solidFill>
                            <a:srgbClr val="002060"/>
                          </a:solidFill>
                          <a:latin typeface="Century Gothic" panose="020B0502020202020204" pitchFamily="34" charset="0"/>
                        </a:rPr>
                        <a:t>centro</a:t>
                      </a:r>
                      <a:r>
                        <a:rPr lang="en-GB" sz="2200" b="0" baseline="0" dirty="0" smtClean="0">
                          <a:solidFill>
                            <a:srgbClr val="002060"/>
                          </a:solidFill>
                          <a:latin typeface="Century Gothic" panose="020B0502020202020204" pitchFamily="34" charset="0"/>
                        </a:rPr>
                        <a:t> y </a:t>
                      </a:r>
                      <a:r>
                        <a:rPr lang="en-GB" sz="2200" b="0" baseline="0" dirty="0" err="1" smtClean="0">
                          <a:solidFill>
                            <a:srgbClr val="002060"/>
                          </a:solidFill>
                          <a:latin typeface="Century Gothic" panose="020B0502020202020204" pitchFamily="34" charset="0"/>
                        </a:rPr>
                        <a:t>es</a:t>
                      </a:r>
                      <a:r>
                        <a:rPr lang="en-GB" sz="2200" b="0" baseline="0" dirty="0" smtClean="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muy</a:t>
                      </a:r>
                      <a:r>
                        <a:rPr lang="en-GB" sz="2200" b="0" baseline="0" dirty="0" smtClean="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práctico</a:t>
                      </a:r>
                      <a:r>
                        <a:rPr lang="en-GB" sz="2200" b="0" baseline="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41789957"/>
                  </a:ext>
                </a:extLst>
              </a:tr>
              <a:tr h="510455">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en</a:t>
                      </a:r>
                      <a:r>
                        <a:rPr lang="en-GB" sz="2200" b="0" baseline="0" dirty="0">
                          <a:solidFill>
                            <a:srgbClr val="002060"/>
                          </a:solidFill>
                          <a:latin typeface="Century Gothic" panose="020B0502020202020204" pitchFamily="34" charset="0"/>
                        </a:rPr>
                        <a:t> el </a:t>
                      </a:r>
                      <a:r>
                        <a:rPr lang="en-GB" sz="2200" b="0" baseline="0" dirty="0" err="1">
                          <a:solidFill>
                            <a:srgbClr val="002060"/>
                          </a:solidFill>
                          <a:latin typeface="Century Gothic" panose="020B0502020202020204" pitchFamily="34" charset="0"/>
                        </a:rPr>
                        <a:t>centro</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es</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muy</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práctico</a:t>
                      </a:r>
                      <a:r>
                        <a:rPr lang="en-GB" sz="2200" b="0" dirty="0">
                          <a:solidFill>
                            <a:srgbClr val="002060"/>
                          </a:solidFill>
                          <a:latin typeface="Century Gothic" panose="020B0502020202020204" pitchFamily="34" charset="0"/>
                        </a:rPr>
                        <a:t>.</a:t>
                      </a: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2287667495"/>
                  </a:ext>
                </a:extLst>
              </a:tr>
              <a:tr h="510455">
                <a:tc>
                  <a:txBody>
                    <a:bodyPr/>
                    <a:lstStyle/>
                    <a:p>
                      <a:r>
                        <a:rPr lang="en-GB" sz="2200" b="0" dirty="0">
                          <a:solidFill>
                            <a:srgbClr val="002060"/>
                          </a:solidFill>
                          <a:latin typeface="Century Gothic" panose="020B0502020202020204" pitchFamily="34" charset="0"/>
                        </a:rPr>
                        <a:t>…</a:t>
                      </a:r>
                      <a:r>
                        <a:rPr lang="en-GB" sz="2200" b="0" baseline="0" dirty="0" err="1">
                          <a:solidFill>
                            <a:srgbClr val="002060"/>
                          </a:solidFill>
                          <a:latin typeface="Century Gothic" panose="020B0502020202020204" pitchFamily="34" charset="0"/>
                        </a:rPr>
                        <a:t>libros</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cada</a:t>
                      </a:r>
                      <a:r>
                        <a:rPr lang="en-GB" sz="2200" b="0" baseline="0" dirty="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día</a:t>
                      </a:r>
                      <a:r>
                        <a:rPr lang="en-GB" sz="2200" b="0" baseline="0" dirty="0" smtClean="0">
                          <a:solidFill>
                            <a:srgbClr val="002060"/>
                          </a:solidFill>
                          <a:latin typeface="Century Gothic" panose="020B0502020202020204" pitchFamily="34" charset="0"/>
                        </a:rPr>
                        <a:t> y </a:t>
                      </a:r>
                      <a:r>
                        <a:rPr lang="en-GB" sz="2200" b="0" baseline="0" dirty="0" err="1" smtClean="0">
                          <a:solidFill>
                            <a:srgbClr val="002060"/>
                          </a:solidFill>
                          <a:latin typeface="Century Gothic" panose="020B0502020202020204" pitchFamily="34" charset="0"/>
                        </a:rPr>
                        <a:t>es</a:t>
                      </a:r>
                      <a:r>
                        <a:rPr lang="en-GB" sz="2200" b="0" baseline="0" dirty="0" smtClean="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interesante</a:t>
                      </a:r>
                      <a:r>
                        <a:rPr lang="en-GB" sz="2200" b="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noFill/>
                  </a:tcPr>
                </a:tc>
                <a:tc>
                  <a:txBody>
                    <a:bodyPr/>
                    <a:lstStyle/>
                    <a:p>
                      <a:endParaRPr lang="en-GB" sz="2200" b="0">
                        <a:latin typeface="Century Gothic" panose="020B0502020202020204" pitchFamily="34" charset="0"/>
                      </a:endParaRPr>
                    </a:p>
                  </a:txBody>
                  <a:tcPr>
                    <a:noFill/>
                  </a:tcPr>
                </a:tc>
                <a:extLst>
                  <a:ext uri="{0D108BD9-81ED-4DB2-BD59-A6C34878D82A}">
                    <a16:rowId xmlns:a16="http://schemas.microsoft.com/office/drawing/2014/main" val="104784557"/>
                  </a:ext>
                </a:extLst>
              </a:tr>
              <a:tr h="510455">
                <a:tc>
                  <a:txBody>
                    <a:bodyPr/>
                    <a:lstStyle/>
                    <a:p>
                      <a:r>
                        <a:rPr lang="en-GB" sz="2200" b="0" dirty="0">
                          <a:solidFill>
                            <a:srgbClr val="002060"/>
                          </a:solidFill>
                          <a:latin typeface="Century Gothic" panose="020B0502020202020204" pitchFamily="34" charset="0"/>
                        </a:rPr>
                        <a:t>…</a:t>
                      </a:r>
                      <a:r>
                        <a:rPr lang="en-GB" sz="2200" b="0" baseline="0" dirty="0" err="1">
                          <a:solidFill>
                            <a:srgbClr val="002060"/>
                          </a:solidFill>
                          <a:latin typeface="Century Gothic" panose="020B0502020202020204" pitchFamily="34" charset="0"/>
                        </a:rPr>
                        <a:t>libros</a:t>
                      </a:r>
                      <a:r>
                        <a:rPr lang="en-GB" sz="2200" b="0" baseline="0" dirty="0">
                          <a:solidFill>
                            <a:srgbClr val="002060"/>
                          </a:solidFill>
                          <a:latin typeface="Century Gothic" panose="020B0502020202020204" pitchFamily="34" charset="0"/>
                        </a:rPr>
                        <a:t> cada </a:t>
                      </a:r>
                      <a:r>
                        <a:rPr lang="en-GB" sz="2200" b="0" baseline="0" dirty="0" err="1">
                          <a:solidFill>
                            <a:srgbClr val="002060"/>
                          </a:solidFill>
                          <a:latin typeface="Century Gothic" panose="020B0502020202020204" pitchFamily="34" charset="0"/>
                        </a:rPr>
                        <a:t>día</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es</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interesante</a:t>
                      </a:r>
                      <a:r>
                        <a:rPr lang="en-GB" sz="2200" b="0" baseline="0" dirty="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30413556"/>
                  </a:ext>
                </a:extLst>
              </a:tr>
              <a:tr h="510455">
                <a:tc>
                  <a:txBody>
                    <a:bodyPr/>
                    <a:lstStyle/>
                    <a:p>
                      <a:r>
                        <a:rPr lang="en-GB" sz="2200" b="0" dirty="0">
                          <a:solidFill>
                            <a:srgbClr val="002060"/>
                          </a:solidFill>
                          <a:latin typeface="Century Gothic" panose="020B0502020202020204" pitchFamily="34" charset="0"/>
                        </a:rPr>
                        <a:t>…la</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cama</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es</a:t>
                      </a:r>
                      <a:r>
                        <a:rPr lang="en-GB" sz="2200" b="0" baseline="0" dirty="0">
                          <a:solidFill>
                            <a:srgbClr val="002060"/>
                          </a:solidFill>
                          <a:latin typeface="Century Gothic" panose="020B0502020202020204" pitchFamily="34" charset="0"/>
                        </a:rPr>
                        <a:t> tonto</a:t>
                      </a:r>
                      <a:r>
                        <a:rPr lang="en-GB" sz="2200" b="0" dirty="0">
                          <a:solidFill>
                            <a:srgbClr val="002060"/>
                          </a:solidFill>
                          <a:latin typeface="Century Gothic" panose="020B0502020202020204" pitchFamily="34" charset="0"/>
                        </a:rPr>
                        <a:t>.</a:t>
                      </a: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79691480"/>
                  </a:ext>
                </a:extLst>
              </a:tr>
              <a:tr h="510455">
                <a:tc>
                  <a:txBody>
                    <a:bodyPr/>
                    <a:lstStyle/>
                    <a:p>
                      <a:r>
                        <a:rPr lang="en-GB" sz="2200" b="0" dirty="0">
                          <a:solidFill>
                            <a:srgbClr val="002060"/>
                          </a:solidFill>
                          <a:latin typeface="Century Gothic" panose="020B0502020202020204" pitchFamily="34" charset="0"/>
                        </a:rPr>
                        <a:t>…la</a:t>
                      </a:r>
                      <a:r>
                        <a:rPr lang="en-GB" sz="2200" b="0" baseline="0" dirty="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cama</a:t>
                      </a:r>
                      <a:r>
                        <a:rPr lang="en-GB" sz="2200" b="0" baseline="0" dirty="0" smtClean="0">
                          <a:solidFill>
                            <a:srgbClr val="002060"/>
                          </a:solidFill>
                          <a:latin typeface="Century Gothic" panose="020B0502020202020204" pitchFamily="34" charset="0"/>
                        </a:rPr>
                        <a:t> y </a:t>
                      </a:r>
                      <a:r>
                        <a:rPr lang="en-GB" sz="2200" b="0" baseline="0" dirty="0" err="1" smtClean="0">
                          <a:solidFill>
                            <a:srgbClr val="002060"/>
                          </a:solidFill>
                          <a:latin typeface="Century Gothic" panose="020B0502020202020204" pitchFamily="34" charset="0"/>
                        </a:rPr>
                        <a:t>es</a:t>
                      </a:r>
                      <a:r>
                        <a:rPr lang="en-GB" sz="2200" b="0" baseline="0" dirty="0" smtClean="0">
                          <a:solidFill>
                            <a:srgbClr val="002060"/>
                          </a:solidFill>
                          <a:latin typeface="Century Gothic" panose="020B0502020202020204" pitchFamily="34" charset="0"/>
                        </a:rPr>
                        <a:t> tonto</a:t>
                      </a:r>
                      <a:r>
                        <a:rPr lang="en-GB" sz="2200" b="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890035826"/>
                  </a:ext>
                </a:extLst>
              </a:tr>
              <a:tr h="510455">
                <a:tc>
                  <a:txBody>
                    <a:bodyPr/>
                    <a:lstStyle/>
                    <a:p>
                      <a:r>
                        <a:rPr lang="en-GB" sz="2200" b="0" dirty="0">
                          <a:solidFill>
                            <a:srgbClr val="002060"/>
                          </a:solidFill>
                          <a:latin typeface="Century Gothic" panose="020B0502020202020204" pitchFamily="34" charset="0"/>
                        </a:rPr>
                        <a:t>…</a:t>
                      </a:r>
                      <a:r>
                        <a:rPr lang="en-GB" sz="2200" b="0" dirty="0" err="1" smtClean="0">
                          <a:solidFill>
                            <a:srgbClr val="002060"/>
                          </a:solidFill>
                          <a:latin typeface="Century Gothic" panose="020B0502020202020204" pitchFamily="34" charset="0"/>
                        </a:rPr>
                        <a:t>agua</a:t>
                      </a:r>
                      <a:r>
                        <a:rPr lang="en-GB" sz="2200" b="0" dirty="0" smtClean="0">
                          <a:solidFill>
                            <a:srgbClr val="002060"/>
                          </a:solidFill>
                          <a:latin typeface="Century Gothic" panose="020B0502020202020204" pitchFamily="34" charset="0"/>
                        </a:rPr>
                        <a:t> y </a:t>
                      </a:r>
                      <a:r>
                        <a:rPr lang="en-GB" sz="2200" b="0" dirty="0" err="1" smtClean="0">
                          <a:solidFill>
                            <a:srgbClr val="002060"/>
                          </a:solidFill>
                          <a:latin typeface="Century Gothic" panose="020B0502020202020204" pitchFamily="34" charset="0"/>
                        </a:rPr>
                        <a:t>es</a:t>
                      </a:r>
                      <a:r>
                        <a:rPr lang="en-GB" sz="2200" b="0" dirty="0" smtClean="0">
                          <a:solidFill>
                            <a:srgbClr val="002060"/>
                          </a:solidFill>
                          <a:latin typeface="Century Gothic" panose="020B0502020202020204" pitchFamily="34" charset="0"/>
                        </a:rPr>
                        <a:t> </a:t>
                      </a:r>
                      <a:r>
                        <a:rPr lang="en-GB" sz="2200" b="0" dirty="0" err="1" smtClean="0">
                          <a:solidFill>
                            <a:srgbClr val="002060"/>
                          </a:solidFill>
                          <a:latin typeface="Century Gothic" panose="020B0502020202020204" pitchFamily="34" charset="0"/>
                        </a:rPr>
                        <a:t>bueno</a:t>
                      </a:r>
                      <a:r>
                        <a:rPr lang="en-GB" sz="2200" b="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904473162"/>
                  </a:ext>
                </a:extLst>
              </a:tr>
              <a:tr h="510455">
                <a:tc>
                  <a:txBody>
                    <a:bodyPr/>
                    <a:lstStyle/>
                    <a:p>
                      <a:r>
                        <a:rPr lang="en-GB" sz="2200" b="0" dirty="0">
                          <a:solidFill>
                            <a:srgbClr val="002060"/>
                          </a:solidFill>
                          <a:latin typeface="Century Gothic" panose="020B0502020202020204" pitchFamily="34" charset="0"/>
                        </a:rPr>
                        <a:t>…agua</a:t>
                      </a:r>
                      <a:r>
                        <a:rPr lang="en-GB" sz="2200" b="0" baseline="0" dirty="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es</a:t>
                      </a:r>
                      <a:r>
                        <a:rPr lang="en-GB" sz="2200" b="0" baseline="0" dirty="0" smtClean="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bueno</a:t>
                      </a:r>
                      <a:r>
                        <a:rPr lang="en-GB" sz="2200" b="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077963127"/>
                  </a:ext>
                </a:extLst>
              </a:tr>
            </a:tbl>
          </a:graphicData>
        </a:graphic>
      </p:graphicFrame>
      <p:graphicFrame>
        <p:nvGraphicFramePr>
          <p:cNvPr id="17" name="Table 16"/>
          <p:cNvGraphicFramePr>
            <a:graphicFrameLocks noGrp="1"/>
          </p:cNvGraphicFramePr>
          <p:nvPr>
            <p:extLst/>
          </p:nvPr>
        </p:nvGraphicFramePr>
        <p:xfrm>
          <a:off x="6198879" y="1287748"/>
          <a:ext cx="5816813" cy="5104550"/>
        </p:xfrm>
        <a:graphic>
          <a:graphicData uri="http://schemas.openxmlformats.org/drawingml/2006/table">
            <a:tbl>
              <a:tblPr firstRow="1" bandRow="1">
                <a:tableStyleId>{8A107856-5554-42FB-B03E-39F5DBC370BA}</a:tableStyleId>
              </a:tblPr>
              <a:tblGrid>
                <a:gridCol w="5383521">
                  <a:extLst>
                    <a:ext uri="{9D8B030D-6E8A-4147-A177-3AD203B41FA5}">
                      <a16:colId xmlns:a16="http://schemas.microsoft.com/office/drawing/2014/main" val="1578365701"/>
                    </a:ext>
                  </a:extLst>
                </a:gridCol>
                <a:gridCol w="433292">
                  <a:extLst>
                    <a:ext uri="{9D8B030D-6E8A-4147-A177-3AD203B41FA5}">
                      <a16:colId xmlns:a16="http://schemas.microsoft.com/office/drawing/2014/main" val="1086571773"/>
                    </a:ext>
                  </a:extLst>
                </a:gridCol>
              </a:tblGrid>
              <a:tr h="510455">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en</a:t>
                      </a:r>
                      <a:r>
                        <a:rPr lang="en-GB" sz="2200" b="0" baseline="0" dirty="0">
                          <a:solidFill>
                            <a:srgbClr val="002060"/>
                          </a:solidFill>
                          <a:latin typeface="Century Gothic" panose="020B0502020202020204" pitchFamily="34" charset="0"/>
                        </a:rPr>
                        <a:t> </a:t>
                      </a:r>
                      <a:r>
                        <a:rPr lang="en-GB" sz="2200" b="0" baseline="0" dirty="0" smtClean="0">
                          <a:solidFill>
                            <a:srgbClr val="002060"/>
                          </a:solidFill>
                          <a:latin typeface="Century Gothic" panose="020B0502020202020204" pitchFamily="34" charset="0"/>
                        </a:rPr>
                        <a:t>el </a:t>
                      </a:r>
                      <a:r>
                        <a:rPr lang="en-GB" sz="2200" b="0" baseline="0" dirty="0" err="1" smtClean="0">
                          <a:solidFill>
                            <a:srgbClr val="002060"/>
                          </a:solidFill>
                          <a:latin typeface="Century Gothic" panose="020B0502020202020204" pitchFamily="34" charset="0"/>
                        </a:rPr>
                        <a:t>este</a:t>
                      </a:r>
                      <a:r>
                        <a:rPr lang="en-GB" sz="2200" b="0" baseline="0" dirty="0" smtClean="0">
                          <a:solidFill>
                            <a:srgbClr val="002060"/>
                          </a:solidFill>
                          <a:latin typeface="Century Gothic" panose="020B0502020202020204" pitchFamily="34" charset="0"/>
                        </a:rPr>
                        <a:t> de </a:t>
                      </a:r>
                      <a:r>
                        <a:rPr lang="en-GB" sz="2200" b="0" baseline="0" dirty="0" err="1" smtClean="0">
                          <a:solidFill>
                            <a:srgbClr val="002060"/>
                          </a:solidFill>
                          <a:latin typeface="Century Gothic" panose="020B0502020202020204" pitchFamily="34" charset="0"/>
                        </a:rPr>
                        <a:t>España</a:t>
                      </a:r>
                      <a:r>
                        <a:rPr lang="en-GB" sz="2200" b="0" dirty="0" smtClean="0">
                          <a:solidFill>
                            <a:srgbClr val="002060"/>
                          </a:solidFill>
                          <a:latin typeface="Century Gothic" panose="020B0502020202020204" pitchFamily="34" charset="0"/>
                        </a:rPr>
                        <a:t> </a:t>
                      </a:r>
                      <a:r>
                        <a:rPr lang="en-GB" sz="2200" b="0" dirty="0">
                          <a:solidFill>
                            <a:srgbClr val="002060"/>
                          </a:solidFill>
                          <a:latin typeface="Century Gothic" panose="020B0502020202020204" pitchFamily="34" charset="0"/>
                        </a:rPr>
                        <a:t>es fantástico.</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551124816"/>
                  </a:ext>
                </a:extLst>
              </a:tr>
              <a:tr h="510455">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en</a:t>
                      </a:r>
                      <a:r>
                        <a:rPr lang="en-GB" sz="2200" b="0" dirty="0">
                          <a:solidFill>
                            <a:srgbClr val="002060"/>
                          </a:solidFill>
                          <a:latin typeface="Century Gothic" panose="020B0502020202020204" pitchFamily="34" charset="0"/>
                        </a:rPr>
                        <a:t> </a:t>
                      </a:r>
                      <a:r>
                        <a:rPr lang="en-GB" sz="2200" b="0" dirty="0" smtClean="0">
                          <a:solidFill>
                            <a:srgbClr val="002060"/>
                          </a:solidFill>
                          <a:latin typeface="Century Gothic" panose="020B0502020202020204" pitchFamily="34" charset="0"/>
                        </a:rPr>
                        <a:t>el </a:t>
                      </a:r>
                      <a:r>
                        <a:rPr lang="en-GB" sz="2200" b="0" dirty="0" err="1" smtClean="0">
                          <a:solidFill>
                            <a:srgbClr val="002060"/>
                          </a:solidFill>
                          <a:latin typeface="Century Gothic" panose="020B0502020202020204" pitchFamily="34" charset="0"/>
                        </a:rPr>
                        <a:t>este</a:t>
                      </a:r>
                      <a:r>
                        <a:rPr lang="en-GB" sz="2200" b="0" baseline="0" dirty="0" smtClean="0">
                          <a:solidFill>
                            <a:srgbClr val="002060"/>
                          </a:solidFill>
                          <a:latin typeface="Century Gothic" panose="020B0502020202020204" pitchFamily="34" charset="0"/>
                        </a:rPr>
                        <a:t> de </a:t>
                      </a:r>
                      <a:r>
                        <a:rPr lang="en-GB" sz="2200" b="0" baseline="0" dirty="0" err="1" smtClean="0">
                          <a:solidFill>
                            <a:srgbClr val="002060"/>
                          </a:solidFill>
                          <a:latin typeface="Century Gothic" panose="020B0502020202020204" pitchFamily="34" charset="0"/>
                        </a:rPr>
                        <a:t>España</a:t>
                      </a:r>
                      <a:r>
                        <a:rPr lang="en-GB" sz="2200" b="0" baseline="0" dirty="0" smtClean="0">
                          <a:solidFill>
                            <a:srgbClr val="002060"/>
                          </a:solidFill>
                          <a:latin typeface="Century Gothic" panose="020B0502020202020204" pitchFamily="34" charset="0"/>
                        </a:rPr>
                        <a:t> y </a:t>
                      </a:r>
                      <a:r>
                        <a:rPr lang="en-GB" sz="2200" b="0" baseline="0" dirty="0" err="1" smtClean="0">
                          <a:solidFill>
                            <a:srgbClr val="002060"/>
                          </a:solidFill>
                          <a:latin typeface="Century Gothic" panose="020B0502020202020204" pitchFamily="34" charset="0"/>
                        </a:rPr>
                        <a:t>es</a:t>
                      </a:r>
                      <a:r>
                        <a:rPr lang="en-GB" sz="2200" b="0" baseline="0" dirty="0" smtClean="0">
                          <a:solidFill>
                            <a:srgbClr val="002060"/>
                          </a:solidFill>
                          <a:latin typeface="Century Gothic" panose="020B0502020202020204" pitchFamily="34" charset="0"/>
                        </a:rPr>
                        <a:t> perfecto</a:t>
                      </a:r>
                      <a:r>
                        <a:rPr lang="en-GB" sz="2200" b="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3025229998"/>
                  </a:ext>
                </a:extLst>
              </a:tr>
              <a:tr h="510455">
                <a:tc>
                  <a:txBody>
                    <a:bodyPr/>
                    <a:lstStyle/>
                    <a:p>
                      <a:r>
                        <a:rPr lang="en-GB" sz="2200" b="0" dirty="0">
                          <a:solidFill>
                            <a:srgbClr val="002060"/>
                          </a:solidFill>
                          <a:latin typeface="Century Gothic" panose="020B0502020202020204" pitchFamily="34" charset="0"/>
                        </a:rPr>
                        <a:t>…carne roja</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es</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malo</a:t>
                      </a:r>
                      <a:r>
                        <a:rPr lang="en-GB" sz="2200" b="0" baseline="0" dirty="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41789957"/>
                  </a:ext>
                </a:extLst>
              </a:tr>
              <a:tr h="510455">
                <a:tc>
                  <a:txBody>
                    <a:bodyPr/>
                    <a:lstStyle/>
                    <a:p>
                      <a:r>
                        <a:rPr lang="en-GB" sz="2200" b="0" dirty="0">
                          <a:solidFill>
                            <a:srgbClr val="002060"/>
                          </a:solidFill>
                          <a:latin typeface="Century Gothic" panose="020B0502020202020204" pitchFamily="34" charset="0"/>
                        </a:rPr>
                        <a:t>…carne </a:t>
                      </a:r>
                      <a:r>
                        <a:rPr lang="en-GB" sz="2200" b="0" dirty="0" smtClean="0">
                          <a:solidFill>
                            <a:srgbClr val="002060"/>
                          </a:solidFill>
                          <a:latin typeface="Century Gothic" panose="020B0502020202020204" pitchFamily="34" charset="0"/>
                        </a:rPr>
                        <a:t>roja y </a:t>
                      </a:r>
                      <a:r>
                        <a:rPr lang="en-GB" sz="2200" b="0" dirty="0" err="1" smtClean="0">
                          <a:solidFill>
                            <a:srgbClr val="002060"/>
                          </a:solidFill>
                          <a:latin typeface="Century Gothic" panose="020B0502020202020204" pitchFamily="34" charset="0"/>
                        </a:rPr>
                        <a:t>es</a:t>
                      </a:r>
                      <a:r>
                        <a:rPr lang="en-GB" sz="2200" b="0" dirty="0" smtClean="0">
                          <a:solidFill>
                            <a:srgbClr val="002060"/>
                          </a:solidFill>
                          <a:latin typeface="Century Gothic" panose="020B0502020202020204" pitchFamily="34" charset="0"/>
                        </a:rPr>
                        <a:t> </a:t>
                      </a:r>
                      <a:r>
                        <a:rPr lang="en-GB" sz="2200" b="0" dirty="0" err="1" smtClean="0">
                          <a:solidFill>
                            <a:srgbClr val="002060"/>
                          </a:solidFill>
                          <a:latin typeface="Century Gothic" panose="020B0502020202020204" pitchFamily="34" charset="0"/>
                        </a:rPr>
                        <a:t>malo</a:t>
                      </a:r>
                      <a:r>
                        <a:rPr lang="en-GB" sz="2200" b="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2287667495"/>
                  </a:ext>
                </a:extLst>
              </a:tr>
              <a:tr h="510455">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revistas</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en</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línea</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es</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barato</a:t>
                      </a:r>
                      <a:r>
                        <a:rPr lang="en-GB" sz="2200" b="0" dirty="0">
                          <a:solidFill>
                            <a:srgbClr val="002060"/>
                          </a:solidFill>
                          <a:latin typeface="Century Gothic" panose="020B0502020202020204" pitchFamily="34" charset="0"/>
                        </a:rPr>
                        <a:t>.</a:t>
                      </a:r>
                    </a:p>
                  </a:txBody>
                  <a:tcPr>
                    <a:noFill/>
                  </a:tcPr>
                </a:tc>
                <a:tc>
                  <a:txBody>
                    <a:bodyPr/>
                    <a:lstStyle/>
                    <a:p>
                      <a:endParaRPr lang="en-GB" sz="2200" b="0">
                        <a:latin typeface="Century Gothic" panose="020B0502020202020204" pitchFamily="34" charset="0"/>
                      </a:endParaRPr>
                    </a:p>
                  </a:txBody>
                  <a:tcPr>
                    <a:noFill/>
                  </a:tcPr>
                </a:tc>
                <a:extLst>
                  <a:ext uri="{0D108BD9-81ED-4DB2-BD59-A6C34878D82A}">
                    <a16:rowId xmlns:a16="http://schemas.microsoft.com/office/drawing/2014/main" val="104784557"/>
                  </a:ext>
                </a:extLst>
              </a:tr>
              <a:tr h="510455">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revistas</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en</a:t>
                      </a:r>
                      <a:r>
                        <a:rPr lang="en-GB" sz="2200" b="0" dirty="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línea</a:t>
                      </a:r>
                      <a:r>
                        <a:rPr lang="en-GB" sz="2200" b="0" baseline="0" dirty="0" smtClean="0">
                          <a:solidFill>
                            <a:srgbClr val="002060"/>
                          </a:solidFill>
                          <a:latin typeface="Century Gothic" panose="020B0502020202020204" pitchFamily="34" charset="0"/>
                        </a:rPr>
                        <a:t> y </a:t>
                      </a:r>
                      <a:r>
                        <a:rPr lang="en-GB" sz="2200" b="0" baseline="0" dirty="0" err="1" smtClean="0">
                          <a:solidFill>
                            <a:srgbClr val="002060"/>
                          </a:solidFill>
                          <a:latin typeface="Century Gothic" panose="020B0502020202020204" pitchFamily="34" charset="0"/>
                        </a:rPr>
                        <a:t>es</a:t>
                      </a:r>
                      <a:r>
                        <a:rPr lang="en-GB" sz="2200" b="0" baseline="0" dirty="0" smtClean="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barato</a:t>
                      </a:r>
                      <a:r>
                        <a:rPr lang="en-GB" sz="2200" b="0" baseline="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30413556"/>
                  </a:ext>
                </a:extLst>
              </a:tr>
              <a:tr h="510455">
                <a:tc>
                  <a:txBody>
                    <a:bodyPr/>
                    <a:lstStyle/>
                    <a:p>
                      <a:r>
                        <a:rPr lang="en-GB" sz="2200" b="0" dirty="0">
                          <a:solidFill>
                            <a:srgbClr val="002060"/>
                          </a:solidFill>
                          <a:latin typeface="Century Gothic" panose="020B0502020202020204" pitchFamily="34" charset="0"/>
                        </a:rPr>
                        <a:t>…</a:t>
                      </a:r>
                      <a:r>
                        <a:rPr lang="en-GB" sz="2200" b="0" baseline="0" dirty="0" err="1" smtClean="0">
                          <a:solidFill>
                            <a:srgbClr val="002060"/>
                          </a:solidFill>
                          <a:latin typeface="Century Gothic" panose="020B0502020202020204" pitchFamily="34" charset="0"/>
                        </a:rPr>
                        <a:t>limonada</a:t>
                      </a:r>
                      <a:r>
                        <a:rPr lang="en-GB" sz="2200" b="0" baseline="0" dirty="0" smtClean="0">
                          <a:solidFill>
                            <a:srgbClr val="002060"/>
                          </a:solidFill>
                          <a:latin typeface="Century Gothic" panose="020B0502020202020204" pitchFamily="34" charset="0"/>
                        </a:rPr>
                        <a:t>, </a:t>
                      </a:r>
                      <a:r>
                        <a:rPr lang="en-GB" sz="2200" b="0" baseline="0" dirty="0" err="1" smtClean="0">
                          <a:solidFill>
                            <a:srgbClr val="002060"/>
                          </a:solidFill>
                          <a:latin typeface="Century Gothic" panose="020B0502020202020204" pitchFamily="34" charset="0"/>
                        </a:rPr>
                        <a:t>pero</a:t>
                      </a:r>
                      <a:r>
                        <a:rPr lang="en-GB" sz="2200" b="0" baseline="0" dirty="0" smtClean="0">
                          <a:solidFill>
                            <a:srgbClr val="002060"/>
                          </a:solidFill>
                          <a:latin typeface="Century Gothic" panose="020B0502020202020204" pitchFamily="34" charset="0"/>
                        </a:rPr>
                        <a:t> no </a:t>
                      </a:r>
                      <a:r>
                        <a:rPr lang="en-GB" sz="2200" b="0" baseline="0" dirty="0" err="1" smtClean="0">
                          <a:solidFill>
                            <a:srgbClr val="002060"/>
                          </a:solidFill>
                          <a:latin typeface="Century Gothic" panose="020B0502020202020204" pitchFamily="34" charset="0"/>
                        </a:rPr>
                        <a:t>es</a:t>
                      </a:r>
                      <a:r>
                        <a:rPr lang="en-GB" sz="2200" b="0" baseline="0" dirty="0" smtClean="0">
                          <a:solidFill>
                            <a:srgbClr val="002060"/>
                          </a:solidFill>
                          <a:latin typeface="Century Gothic" panose="020B0502020202020204" pitchFamily="34" charset="0"/>
                        </a:rPr>
                        <a:t> importante</a:t>
                      </a:r>
                      <a:r>
                        <a:rPr lang="en-GB" sz="2200" b="0" dirty="0" smtClean="0">
                          <a:solidFill>
                            <a:srgbClr val="002060"/>
                          </a:solidFill>
                          <a:latin typeface="Century Gothic" panose="020B0502020202020204" pitchFamily="34" charset="0"/>
                        </a:rPr>
                        <a:t>.</a:t>
                      </a:r>
                      <a:endParaRPr lang="en-GB" sz="22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79691480"/>
                  </a:ext>
                </a:extLst>
              </a:tr>
              <a:tr h="510455">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limonada</a:t>
                      </a:r>
                      <a:r>
                        <a:rPr lang="en-GB" sz="2200" b="0" dirty="0">
                          <a:solidFill>
                            <a:srgbClr val="002060"/>
                          </a:solidFill>
                          <a:latin typeface="Century Gothic" panose="020B0502020202020204" pitchFamily="34" charset="0"/>
                        </a:rPr>
                        <a:t> no </a:t>
                      </a:r>
                      <a:r>
                        <a:rPr lang="en-GB" sz="2200" b="0" dirty="0" err="1">
                          <a:solidFill>
                            <a:srgbClr val="002060"/>
                          </a:solidFill>
                          <a:latin typeface="Century Gothic" panose="020B0502020202020204" pitchFamily="34" charset="0"/>
                        </a:rPr>
                        <a:t>es</a:t>
                      </a:r>
                      <a:r>
                        <a:rPr lang="en-GB" sz="2200" b="0" dirty="0">
                          <a:solidFill>
                            <a:srgbClr val="002060"/>
                          </a:solidFill>
                          <a:latin typeface="Century Gothic" panose="020B0502020202020204" pitchFamily="34" charset="0"/>
                        </a:rPr>
                        <a:t> importante.</a:t>
                      </a: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890035826"/>
                  </a:ext>
                </a:extLst>
              </a:tr>
              <a:tr h="510455">
                <a:tc>
                  <a:txBody>
                    <a:bodyPr/>
                    <a:lstStyle/>
                    <a:p>
                      <a:r>
                        <a:rPr lang="en-GB" sz="2200" b="0" dirty="0">
                          <a:solidFill>
                            <a:srgbClr val="002060"/>
                          </a:solidFill>
                          <a:latin typeface="Century Gothic" panose="020B0502020202020204" pitchFamily="34" charset="0"/>
                        </a:rPr>
                        <a:t>…los </a:t>
                      </a:r>
                      <a:r>
                        <a:rPr lang="en-GB" sz="2200" b="0" dirty="0" err="1">
                          <a:solidFill>
                            <a:srgbClr val="002060"/>
                          </a:solidFill>
                          <a:latin typeface="Century Gothic" panose="020B0502020202020204" pitchFamily="34" charset="0"/>
                        </a:rPr>
                        <a:t>deberes</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por</a:t>
                      </a:r>
                      <a:r>
                        <a:rPr lang="en-GB" sz="2200" b="0" dirty="0">
                          <a:solidFill>
                            <a:srgbClr val="002060"/>
                          </a:solidFill>
                          <a:latin typeface="Century Gothic" panose="020B0502020202020204" pitchFamily="34" charset="0"/>
                        </a:rPr>
                        <a:t> la </a:t>
                      </a:r>
                      <a:r>
                        <a:rPr lang="en-GB" sz="2200" b="0" dirty="0" err="1" smtClean="0">
                          <a:solidFill>
                            <a:srgbClr val="002060"/>
                          </a:solidFill>
                          <a:latin typeface="Century Gothic" panose="020B0502020202020204" pitchFamily="34" charset="0"/>
                        </a:rPr>
                        <a:t>tarde</a:t>
                      </a:r>
                      <a:r>
                        <a:rPr lang="en-GB" sz="2200" b="0" dirty="0" smtClean="0">
                          <a:solidFill>
                            <a:srgbClr val="002060"/>
                          </a:solidFill>
                          <a:latin typeface="Century Gothic" panose="020B0502020202020204" pitchFamily="34" charset="0"/>
                        </a:rPr>
                        <a:t> y </a:t>
                      </a:r>
                      <a:r>
                        <a:rPr lang="en-GB" sz="2200" b="0" dirty="0" err="1" smtClean="0">
                          <a:solidFill>
                            <a:srgbClr val="002060"/>
                          </a:solidFill>
                          <a:latin typeface="Century Gothic" panose="020B0502020202020204" pitchFamily="34" charset="0"/>
                        </a:rPr>
                        <a:t>es</a:t>
                      </a:r>
                      <a:r>
                        <a:rPr lang="en-GB" sz="2200" b="0" dirty="0" smtClean="0">
                          <a:solidFill>
                            <a:srgbClr val="002060"/>
                          </a:solidFill>
                          <a:latin typeface="Century Gothic" panose="020B0502020202020204" pitchFamily="34" charset="0"/>
                        </a:rPr>
                        <a:t> normal.</a:t>
                      </a:r>
                      <a:endParaRPr lang="en-GB" sz="2200" b="0" dirty="0">
                        <a:solidFill>
                          <a:srgbClr val="002060"/>
                        </a:solidFill>
                        <a:latin typeface="Century Gothic" panose="020B0502020202020204" pitchFamily="34" charset="0"/>
                      </a:endParaRP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11902460"/>
                  </a:ext>
                </a:extLst>
              </a:tr>
              <a:tr h="510455">
                <a:tc>
                  <a:txBody>
                    <a:bodyPr/>
                    <a:lstStyle/>
                    <a:p>
                      <a:r>
                        <a:rPr lang="en-GB" sz="2200" b="0" dirty="0">
                          <a:solidFill>
                            <a:srgbClr val="002060"/>
                          </a:solidFill>
                          <a:latin typeface="Century Gothic" panose="020B0502020202020204" pitchFamily="34" charset="0"/>
                        </a:rPr>
                        <a:t>…los </a:t>
                      </a:r>
                      <a:r>
                        <a:rPr lang="en-GB" sz="2200" b="0" dirty="0" err="1">
                          <a:solidFill>
                            <a:srgbClr val="002060"/>
                          </a:solidFill>
                          <a:latin typeface="Century Gothic" panose="020B0502020202020204" pitchFamily="34" charset="0"/>
                        </a:rPr>
                        <a:t>deberes</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por</a:t>
                      </a:r>
                      <a:r>
                        <a:rPr lang="en-GB" sz="2200" b="0" dirty="0">
                          <a:solidFill>
                            <a:srgbClr val="002060"/>
                          </a:solidFill>
                          <a:latin typeface="Century Gothic" panose="020B0502020202020204" pitchFamily="34" charset="0"/>
                        </a:rPr>
                        <a:t> la </a:t>
                      </a:r>
                      <a:r>
                        <a:rPr lang="en-GB" sz="2200" b="0" dirty="0" err="1">
                          <a:solidFill>
                            <a:srgbClr val="002060"/>
                          </a:solidFill>
                          <a:latin typeface="Century Gothic" panose="020B0502020202020204" pitchFamily="34" charset="0"/>
                        </a:rPr>
                        <a:t>tarde</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es</a:t>
                      </a:r>
                      <a:r>
                        <a:rPr lang="en-GB" sz="2200" b="0" dirty="0">
                          <a:solidFill>
                            <a:srgbClr val="002060"/>
                          </a:solidFill>
                          <a:latin typeface="Century Gothic" panose="020B0502020202020204" pitchFamily="34" charset="0"/>
                        </a:rPr>
                        <a:t> normal.</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2033082082"/>
                  </a:ext>
                </a:extLst>
              </a:tr>
            </a:tbl>
          </a:graphicData>
        </a:graphic>
      </p:graphicFrame>
      <p:pic>
        <p:nvPicPr>
          <p:cNvPr id="2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7818" y="182646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6173" y="286364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0855" y="389863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7818" y="493472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270" y="545276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424" y="182646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1467" y="234687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1467" y="389081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2771" y="491454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1467" y="596646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1"/>
          <p:cNvSpPr txBox="1">
            <a:spLocks/>
          </p:cNvSpPr>
          <p:nvPr/>
        </p:nvSpPr>
        <p:spPr>
          <a:xfrm>
            <a:off x="0" y="-51835"/>
            <a:ext cx="9891382" cy="1259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You are listening to a podcast that talks about lifestyle in general and gives info about the athlete you have just read about.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Not all of it has downloaded.  Which ending is needed?</a:t>
            </a:r>
          </a:p>
        </p:txBody>
      </p:sp>
      <p:sp>
        <p:nvSpPr>
          <p:cNvPr id="39" name="Action Button: Custom 38">
            <a:hlinkClick r:id="" action="ppaction://noaction" highlightClick="1">
              <a:snd r:embed="rId4" name="come 2.wav"/>
            </a:hlinkClick>
          </p:cNvPr>
          <p:cNvSpPr/>
          <p:nvPr/>
        </p:nvSpPr>
        <p:spPr>
          <a:xfrm>
            <a:off x="99967" y="169100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0" name="Action Button: Custom 39">
            <a:hlinkClick r:id="" action="ppaction://noaction" highlightClick="1">
              <a:snd r:embed="rId5" name="vivir 2.wav"/>
            </a:hlinkClick>
          </p:cNvPr>
          <p:cNvSpPr/>
          <p:nvPr/>
        </p:nvSpPr>
        <p:spPr>
          <a:xfrm>
            <a:off x="99967" y="269917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Action Button: Custom 40">
            <a:hlinkClick r:id="" action="ppaction://noaction" highlightClick="1">
              <a:snd r:embed="rId6" name="leer.wav"/>
            </a:hlinkClick>
          </p:cNvPr>
          <p:cNvSpPr/>
          <p:nvPr/>
        </p:nvSpPr>
        <p:spPr>
          <a:xfrm>
            <a:off x="99967" y="372033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2" name="Action Button: Custom 41">
            <a:hlinkClick r:id="" action="ppaction://noaction" highlightClick="1">
              <a:snd r:embed="rId7" name="hace2.wav"/>
            </a:hlinkClick>
          </p:cNvPr>
          <p:cNvSpPr/>
          <p:nvPr/>
        </p:nvSpPr>
        <p:spPr>
          <a:xfrm>
            <a:off x="99967" y="472850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42">
            <a:hlinkClick r:id="" action="ppaction://noaction" highlightClick="1">
              <a:snd r:embed="rId8" name="bebe.wav"/>
            </a:hlinkClick>
          </p:cNvPr>
          <p:cNvSpPr/>
          <p:nvPr/>
        </p:nvSpPr>
        <p:spPr>
          <a:xfrm>
            <a:off x="99967" y="573668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4" name="Action Button: Custom 43">
            <a:hlinkClick r:id="" action="ppaction://noaction" highlightClick="1">
              <a:snd r:embed="rId9" name="vive 2.wav"/>
            </a:hlinkClick>
          </p:cNvPr>
          <p:cNvSpPr/>
          <p:nvPr/>
        </p:nvSpPr>
        <p:spPr>
          <a:xfrm>
            <a:off x="5784707" y="169100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Action Button: Custom 44">
            <a:hlinkClick r:id="" action="ppaction://noaction" highlightClick="1">
              <a:snd r:embed="rId10" name="comer2.wav"/>
            </a:hlinkClick>
          </p:cNvPr>
          <p:cNvSpPr/>
          <p:nvPr/>
        </p:nvSpPr>
        <p:spPr>
          <a:xfrm>
            <a:off x="5784707" y="269917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6" name="Action Button: Custom 45">
            <a:hlinkClick r:id="" action="ppaction://noaction" highlightClick="1">
              <a:snd r:embed="rId11" name="lee.wav"/>
            </a:hlinkClick>
          </p:cNvPr>
          <p:cNvSpPr/>
          <p:nvPr/>
        </p:nvSpPr>
        <p:spPr>
          <a:xfrm>
            <a:off x="5778596" y="373417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7" name="Action Button: Custom 46">
            <a:hlinkClick r:id="" action="ppaction://noaction" highlightClick="1">
              <a:snd r:embed="rId12" name="beber2.wav"/>
            </a:hlinkClick>
          </p:cNvPr>
          <p:cNvSpPr/>
          <p:nvPr/>
        </p:nvSpPr>
        <p:spPr>
          <a:xfrm>
            <a:off x="5784707" y="472850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8" name="Action Button: Custom 47">
            <a:hlinkClick r:id="" action="ppaction://noaction" highlightClick="1">
              <a:snd r:embed="rId13" name="hacer2.wav"/>
            </a:hlinkClick>
          </p:cNvPr>
          <p:cNvSpPr/>
          <p:nvPr/>
        </p:nvSpPr>
        <p:spPr>
          <a:xfrm>
            <a:off x="5778597" y="5736681"/>
            <a:ext cx="36111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Tree>
    <p:extLst>
      <p:ext uri="{BB962C8B-B14F-4D97-AF65-F5344CB8AC3E}">
        <p14:creationId xmlns:p14="http://schemas.microsoft.com/office/powerpoint/2010/main" val="7086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Cómo</a:t>
            </a:r>
            <a:r>
              <a:rPr lang="en-GB" sz="3600" b="1" dirty="0">
                <a:solidFill>
                  <a:schemeClr val="bg1"/>
                </a:solidFill>
              </a:rPr>
              <a:t> </a:t>
            </a:r>
            <a:r>
              <a:rPr lang="en-GB" sz="3600" b="1" dirty="0" err="1">
                <a:solidFill>
                  <a:schemeClr val="bg1"/>
                </a:solidFill>
              </a:rPr>
              <a:t>ser</a:t>
            </a:r>
            <a:r>
              <a:rPr lang="en-GB" sz="3600" b="1" dirty="0">
                <a:solidFill>
                  <a:schemeClr val="bg1"/>
                </a:solidFill>
              </a:rPr>
              <a:t> </a:t>
            </a:r>
            <a:r>
              <a:rPr lang="en-GB" sz="3600" b="1" dirty="0" err="1">
                <a:solidFill>
                  <a:schemeClr val="bg1"/>
                </a:solidFill>
              </a:rPr>
              <a:t>feliz</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276347" y="258166"/>
            <a:ext cx="26517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9156" y="61430"/>
            <a:ext cx="1181233" cy="1471621"/>
          </a:xfrm>
          <a:prstGeom prst="rect">
            <a:avLst/>
          </a:prstGeom>
        </p:spPr>
      </p:pic>
      <p:sp>
        <p:nvSpPr>
          <p:cNvPr id="7" name="Rectangle 6"/>
          <p:cNvSpPr/>
          <p:nvPr/>
        </p:nvSpPr>
        <p:spPr>
          <a:xfrm>
            <a:off x="141073" y="1471734"/>
            <a:ext cx="1157768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friend needs advice! You are telling Agony Aunt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Dolores’ about your friend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Daniel,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is not happy.  You tell her what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Daniel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and what you think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would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 good for him to do.</a:t>
            </a:r>
          </a:p>
        </p:txBody>
      </p:sp>
      <p:sp>
        <p:nvSpPr>
          <p:cNvPr id="8" name="Rectangle 7"/>
          <p:cNvSpPr/>
          <p:nvPr/>
        </p:nvSpPr>
        <p:spPr>
          <a:xfrm>
            <a:off x="141073" y="3038198"/>
            <a:ext cx="1167547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Student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tell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Dolores what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Daniel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and what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it’s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for him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Student 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are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Dolores.  Listen and write in English:</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Daniel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your friend thinks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it’s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for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Daniel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do.</a:t>
            </a:r>
          </a:p>
        </p:txBody>
      </p:sp>
      <p:sp>
        <p:nvSpPr>
          <p:cNvPr id="9" name="Rectangle 8"/>
          <p:cNvSpPr/>
          <p:nvPr/>
        </p:nvSpPr>
        <p:spPr>
          <a:xfrm>
            <a:off x="82286" y="5812789"/>
            <a:ext cx="73116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Then swap roles. Your cards are different.</a:t>
            </a:r>
          </a:p>
        </p:txBody>
      </p:sp>
      <p:grpSp>
        <p:nvGrpSpPr>
          <p:cNvPr id="10" name="Group 9"/>
          <p:cNvGrpSpPr/>
          <p:nvPr/>
        </p:nvGrpSpPr>
        <p:grpSpPr>
          <a:xfrm>
            <a:off x="10116685" y="3669377"/>
            <a:ext cx="2038361" cy="1914933"/>
            <a:chOff x="-1199796" y="898256"/>
            <a:chExt cx="1154871" cy="1158523"/>
          </a:xfrm>
        </p:grpSpPr>
        <p:pic>
          <p:nvPicPr>
            <p:cNvPr id="11" name="Picture 10"/>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1199796" y="898256"/>
              <a:ext cx="1026315" cy="1158523"/>
            </a:xfrm>
            <a:prstGeom prst="rect">
              <a:avLst/>
            </a:prstGeom>
          </p:spPr>
        </p:pic>
        <p:sp>
          <p:nvSpPr>
            <p:cNvPr id="12" name="Rectangle 11"/>
            <p:cNvSpPr/>
            <p:nvPr/>
          </p:nvSpPr>
          <p:spPr>
            <a:xfrm rot="177182">
              <a:off x="-498825" y="97352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85724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500912" y="1240660"/>
          <a:ext cx="11173637" cy="4917002"/>
        </p:xfrm>
        <a:graphic>
          <a:graphicData uri="http://schemas.openxmlformats.org/drawingml/2006/table">
            <a:tbl>
              <a:tblPr firstRow="1" bandRow="1">
                <a:tableStyleId>{5C22544A-7EE6-4342-B048-85BDC9FD1C3A}</a:tableStyleId>
              </a:tblPr>
              <a:tblGrid>
                <a:gridCol w="1862273">
                  <a:extLst>
                    <a:ext uri="{9D8B030D-6E8A-4147-A177-3AD203B41FA5}">
                      <a16:colId xmlns:a16="http://schemas.microsoft.com/office/drawing/2014/main" val="2934305835"/>
                    </a:ext>
                  </a:extLst>
                </a:gridCol>
                <a:gridCol w="931136">
                  <a:extLst>
                    <a:ext uri="{9D8B030D-6E8A-4147-A177-3AD203B41FA5}">
                      <a16:colId xmlns:a16="http://schemas.microsoft.com/office/drawing/2014/main" val="2456540923"/>
                    </a:ext>
                  </a:extLst>
                </a:gridCol>
                <a:gridCol w="931137">
                  <a:extLst>
                    <a:ext uri="{9D8B030D-6E8A-4147-A177-3AD203B41FA5}">
                      <a16:colId xmlns:a16="http://schemas.microsoft.com/office/drawing/2014/main" val="2505744352"/>
                    </a:ext>
                  </a:extLst>
                </a:gridCol>
                <a:gridCol w="1862273">
                  <a:extLst>
                    <a:ext uri="{9D8B030D-6E8A-4147-A177-3AD203B41FA5}">
                      <a16:colId xmlns:a16="http://schemas.microsoft.com/office/drawing/2014/main" val="2341390405"/>
                    </a:ext>
                  </a:extLst>
                </a:gridCol>
                <a:gridCol w="1862273">
                  <a:extLst>
                    <a:ext uri="{9D8B030D-6E8A-4147-A177-3AD203B41FA5}">
                      <a16:colId xmlns:a16="http://schemas.microsoft.com/office/drawing/2014/main" val="2857918720"/>
                    </a:ext>
                  </a:extLst>
                </a:gridCol>
                <a:gridCol w="931136">
                  <a:extLst>
                    <a:ext uri="{9D8B030D-6E8A-4147-A177-3AD203B41FA5}">
                      <a16:colId xmlns:a16="http://schemas.microsoft.com/office/drawing/2014/main" val="3257646081"/>
                    </a:ext>
                  </a:extLst>
                </a:gridCol>
                <a:gridCol w="931136">
                  <a:extLst>
                    <a:ext uri="{9D8B030D-6E8A-4147-A177-3AD203B41FA5}">
                      <a16:colId xmlns:a16="http://schemas.microsoft.com/office/drawing/2014/main" val="266289954"/>
                    </a:ext>
                  </a:extLst>
                </a:gridCol>
                <a:gridCol w="1862273">
                  <a:extLst>
                    <a:ext uri="{9D8B030D-6E8A-4147-A177-3AD203B41FA5}">
                      <a16:colId xmlns:a16="http://schemas.microsoft.com/office/drawing/2014/main" val="3830102258"/>
                    </a:ext>
                  </a:extLst>
                </a:gridCol>
              </a:tblGrid>
              <a:tr h="466922">
                <a:tc gridSpan="4">
                  <a:txBody>
                    <a:bodyPr/>
                    <a:lstStyle/>
                    <a:p>
                      <a:r>
                        <a:rPr lang="en-GB" sz="2000" dirty="0">
                          <a:solidFill>
                            <a:srgbClr val="002060"/>
                          </a:solidFill>
                        </a:rPr>
                        <a:t>What </a:t>
                      </a:r>
                      <a:r>
                        <a:rPr lang="en-GB" sz="2000" dirty="0" smtClean="0">
                          <a:solidFill>
                            <a:srgbClr val="002060"/>
                          </a:solidFill>
                        </a:rPr>
                        <a:t>Daniel </a:t>
                      </a:r>
                      <a:r>
                        <a:rPr lang="en-GB" sz="2000" dirty="0">
                          <a:solidFill>
                            <a:srgbClr val="002060"/>
                          </a:solidFill>
                        </a:rPr>
                        <a:t>does.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4">
                  <a:txBody>
                    <a:bodyPr/>
                    <a:lstStyle/>
                    <a:p>
                      <a:r>
                        <a:rPr lang="en-GB" dirty="0">
                          <a:solidFill>
                            <a:srgbClr val="002060"/>
                          </a:solidFill>
                        </a:rPr>
                        <a:t>What</a:t>
                      </a:r>
                      <a:r>
                        <a:rPr lang="en-GB" baseline="0" dirty="0">
                          <a:solidFill>
                            <a:srgbClr val="002060"/>
                          </a:solidFill>
                        </a:rPr>
                        <a:t> </a:t>
                      </a:r>
                      <a:r>
                        <a:rPr lang="en-GB" baseline="0" dirty="0" smtClean="0">
                          <a:solidFill>
                            <a:srgbClr val="002060"/>
                          </a:solidFill>
                        </a:rPr>
                        <a:t>it’s good for Daniel </a:t>
                      </a:r>
                      <a:r>
                        <a:rPr lang="en-GB" baseline="0" dirty="0">
                          <a:solidFill>
                            <a:srgbClr val="002060"/>
                          </a:solidFill>
                        </a:rPr>
                        <a:t>to do</a:t>
                      </a:r>
                      <a:r>
                        <a:rPr lang="en-GB" baseline="0" dirty="0" smtClean="0">
                          <a:solidFill>
                            <a:srgbClr val="002060"/>
                          </a:solidFill>
                        </a:rPr>
                        <a:t>. (“</a:t>
                      </a:r>
                      <a:r>
                        <a:rPr lang="en-GB" baseline="0" dirty="0" err="1" smtClean="0">
                          <a:solidFill>
                            <a:srgbClr val="002060"/>
                          </a:solidFill>
                        </a:rPr>
                        <a:t>Es</a:t>
                      </a:r>
                      <a:r>
                        <a:rPr lang="en-GB" baseline="0" dirty="0" smtClean="0">
                          <a:solidFill>
                            <a:srgbClr val="002060"/>
                          </a:solidFill>
                        </a:rPr>
                        <a:t> </a:t>
                      </a:r>
                      <a:r>
                        <a:rPr lang="en-GB" baseline="0" dirty="0" err="1" smtClean="0">
                          <a:solidFill>
                            <a:srgbClr val="002060"/>
                          </a:solidFill>
                        </a:rPr>
                        <a:t>bueno</a:t>
                      </a:r>
                      <a:r>
                        <a:rPr lang="en-GB" baseline="0" dirty="0" smtClean="0">
                          <a:solidFill>
                            <a:srgbClr val="002060"/>
                          </a:solidFill>
                        </a:rPr>
                        <a:t>…”)</a:t>
                      </a:r>
                      <a:endParaRPr lang="en-GB" baseline="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099727279"/>
                  </a:ext>
                </a:extLst>
              </a:tr>
              <a:tr h="466922">
                <a:tc gridSpan="2">
                  <a:txBody>
                    <a:bodyPr/>
                    <a:lstStyle/>
                    <a:p>
                      <a:endParaRPr lang="en-GB" sz="2000" dirty="0"/>
                    </a:p>
                    <a:p>
                      <a:endParaRPr lang="en-GB" sz="2000" dirty="0"/>
                    </a:p>
                    <a:p>
                      <a:endParaRPr lang="en-GB" sz="2000" dirty="0"/>
                    </a:p>
                    <a:p>
                      <a:endParaRPr lang="en-GB" sz="2000" dirty="0"/>
                    </a:p>
                    <a:p>
                      <a:endParaRPr lang="en-GB" sz="2000" dirty="0"/>
                    </a:p>
                    <a:p>
                      <a:endParaRPr lang="en-GB" sz="2000" dirty="0">
                        <a:solidFill>
                          <a:schemeClr val="accent5">
                            <a:lumMod val="50000"/>
                          </a:schemeClr>
                        </a:solidFill>
                      </a:endParaRPr>
                    </a:p>
                    <a:p>
                      <a:pPr algn="ctr"/>
                      <a:r>
                        <a:rPr lang="en-GB" sz="2000" dirty="0">
                          <a:solidFill>
                            <a:schemeClr val="accent5">
                              <a:lumMod val="50000"/>
                            </a:schemeClr>
                          </a:solidFill>
                        </a:rPr>
                        <a:t>[never]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p>
                    <a:p>
                      <a:endParaRPr lang="en-GB" sz="2000" dirty="0"/>
                    </a:p>
                    <a:p>
                      <a:endParaRPr lang="en-GB" sz="2000" dirty="0"/>
                    </a:p>
                    <a:p>
                      <a:endParaRPr lang="en-GB" sz="2000" dirty="0"/>
                    </a:p>
                    <a:p>
                      <a:endParaRPr lang="en-GB" sz="2000" dirty="0"/>
                    </a:p>
                    <a:p>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[sometimes]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p>
                    <a:p>
                      <a:endParaRPr lang="en-GB" sz="2000" dirty="0"/>
                    </a:p>
                    <a:p>
                      <a:endParaRPr lang="en-GB" sz="2000" dirty="0"/>
                    </a:p>
                    <a:p>
                      <a:endParaRPr lang="en-GB" sz="2000" dirty="0"/>
                    </a:p>
                    <a:p>
                      <a:endParaRPr lang="en-GB" sz="2000" dirty="0"/>
                    </a:p>
                    <a:p>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[every</a:t>
                      </a:r>
                      <a:r>
                        <a:rPr lang="en-GB" sz="2000" baseline="0" dirty="0">
                          <a:solidFill>
                            <a:schemeClr val="accent5">
                              <a:lumMod val="50000"/>
                            </a:schemeClr>
                          </a:solidFill>
                        </a:rPr>
                        <a:t> day</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p>
                    <a:p>
                      <a:endParaRPr lang="en-GB" sz="2000" dirty="0"/>
                    </a:p>
                    <a:p>
                      <a:endParaRPr lang="en-GB" sz="2000" dirty="0"/>
                    </a:p>
                    <a:p>
                      <a:endParaRPr lang="en-GB" sz="2000" dirty="0"/>
                    </a:p>
                    <a:p>
                      <a:endParaRPr lang="en-GB" sz="2000" dirty="0"/>
                    </a:p>
                    <a:p>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[at</a:t>
                      </a:r>
                      <a:r>
                        <a:rPr lang="en-GB" sz="2000" baseline="0" dirty="0">
                          <a:solidFill>
                            <a:schemeClr val="accent5">
                              <a:lumMod val="50000"/>
                            </a:schemeClr>
                          </a:solidFill>
                        </a:rPr>
                        <a:t> school</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1534924363"/>
                  </a:ext>
                </a:extLst>
              </a:tr>
              <a:tr h="466922">
                <a:tc>
                  <a:txBody>
                    <a:bodyPr/>
                    <a:lstStyle/>
                    <a:p>
                      <a:pPr algn="ctr"/>
                      <a:endParaRPr lang="en-GB" sz="2000" dirty="0"/>
                    </a:p>
                    <a:p>
                      <a:pPr algn="ctr"/>
                      <a:endParaRPr lang="en-GB" sz="2000" dirty="0"/>
                    </a:p>
                    <a:p>
                      <a:pPr algn="ctr"/>
                      <a:endParaRPr lang="en-GB" sz="2000" dirty="0"/>
                    </a:p>
                    <a:p>
                      <a:pPr algn="ctr"/>
                      <a:endParaRPr lang="en-GB" sz="2000" dirty="0"/>
                    </a:p>
                    <a:p>
                      <a:pPr algn="ct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[red</a:t>
                      </a:r>
                      <a:r>
                        <a:rPr lang="en-GB" sz="2000" baseline="0" dirty="0">
                          <a:solidFill>
                            <a:schemeClr val="accent5">
                              <a:lumMod val="50000"/>
                            </a:schemeClr>
                          </a:solidFill>
                        </a:rPr>
                        <a:t> meat</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[alone]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[with</a:t>
                      </a:r>
                      <a:r>
                        <a:rPr lang="en-GB" sz="2000" baseline="0" dirty="0">
                          <a:solidFill>
                            <a:schemeClr val="accent5">
                              <a:lumMod val="50000"/>
                            </a:schemeClr>
                          </a:solidFill>
                        </a:rPr>
                        <a:t> friends</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740424365"/>
                  </a:ext>
                </a:extLst>
              </a:tr>
            </a:tbl>
          </a:graphicData>
        </a:graphic>
      </p:graphicFrame>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422673" y="93581"/>
            <a:ext cx="25843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596845" y="-90480"/>
            <a:ext cx="2847703" cy="769039"/>
          </a:xfrm>
        </p:spPr>
        <p:txBody>
          <a:bodyPr>
            <a:normAutofit/>
          </a:bodyPr>
          <a:lstStyle/>
          <a:p>
            <a:r>
              <a:rPr lang="en-GB" sz="1800" b="1" dirty="0" err="1">
                <a:solidFill>
                  <a:prstClr val="white"/>
                </a:solidFill>
              </a:rPr>
              <a:t>hablar</a:t>
            </a:r>
            <a:r>
              <a:rPr lang="en-GB" sz="1800" b="1" dirty="0">
                <a:solidFill>
                  <a:prstClr val="white"/>
                </a:solidFill>
              </a:rPr>
              <a:t> / </a:t>
            </a:r>
            <a:r>
              <a:rPr lang="en-GB" sz="1800" b="1" dirty="0" err="1">
                <a:solidFill>
                  <a:prstClr val="white"/>
                </a:solidFill>
              </a:rPr>
              <a:t>escuchar</a:t>
            </a:r>
            <a:endParaRPr lang="en-US" sz="1800" dirty="0"/>
          </a:p>
        </p:txBody>
      </p:sp>
      <p:sp>
        <p:nvSpPr>
          <p:cNvPr id="4" name="Rectangle 3"/>
          <p:cNvSpPr/>
          <p:nvPr/>
        </p:nvSpPr>
        <p:spPr>
          <a:xfrm>
            <a:off x="0" y="-90480"/>
            <a:ext cx="356540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Persona 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34" y="1840953"/>
            <a:ext cx="2654366" cy="150830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666" y="1840953"/>
            <a:ext cx="2598734" cy="150830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97" y="1840953"/>
            <a:ext cx="1104283" cy="176329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261" y="1840953"/>
            <a:ext cx="1104283" cy="176329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334" y="4008514"/>
            <a:ext cx="1055494" cy="113580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4521" flipH="1">
            <a:off x="1409998" y="4294787"/>
            <a:ext cx="926760" cy="118321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4521" flipH="1">
            <a:off x="1127477" y="4421405"/>
            <a:ext cx="926760" cy="1183217"/>
          </a:xfrm>
          <a:prstGeom prst="rect">
            <a:avLst/>
          </a:prstGeom>
        </p:spPr>
      </p:pic>
      <p:grpSp>
        <p:nvGrpSpPr>
          <p:cNvPr id="21" name="Group 20"/>
          <p:cNvGrpSpPr/>
          <p:nvPr/>
        </p:nvGrpSpPr>
        <p:grpSpPr>
          <a:xfrm>
            <a:off x="6189665" y="4091850"/>
            <a:ext cx="1694182" cy="1323217"/>
            <a:chOff x="7029251" y="4047873"/>
            <a:chExt cx="1694182" cy="1323217"/>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9251" y="4047873"/>
              <a:ext cx="963013" cy="1142622"/>
            </a:xfrm>
            <a:prstGeom prst="rect">
              <a:avLst/>
            </a:prstGeom>
          </p:spPr>
        </p:pic>
        <p:grpSp>
          <p:nvGrpSpPr>
            <p:cNvPr id="20" name="Group 19"/>
            <p:cNvGrpSpPr/>
            <p:nvPr/>
          </p:nvGrpSpPr>
          <p:grpSpPr>
            <a:xfrm>
              <a:off x="7427309" y="4329406"/>
              <a:ext cx="1296124" cy="1041684"/>
              <a:chOff x="7427309" y="4329406"/>
              <a:chExt cx="1296124" cy="1041684"/>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0490">
                <a:off x="7427309" y="4329406"/>
                <a:ext cx="991324" cy="73688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0490">
                <a:off x="7579709" y="4481806"/>
                <a:ext cx="991324" cy="73688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0490">
                <a:off x="7732109" y="4634206"/>
                <a:ext cx="991324" cy="736884"/>
              </a:xfrm>
              <a:prstGeom prst="rect">
                <a:avLst/>
              </a:prstGeom>
            </p:spPr>
          </p:pic>
        </p:grpSp>
      </p:gr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4130" y="4008514"/>
            <a:ext cx="561074" cy="1532564"/>
          </a:xfrm>
          <a:prstGeom prst="rect">
            <a:avLst/>
          </a:prstGeom>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12217" t="13091" r="22543" b="10558"/>
          <a:stretch/>
        </p:blipFill>
        <p:spPr>
          <a:xfrm>
            <a:off x="2697935" y="3967990"/>
            <a:ext cx="1070810" cy="1491916"/>
          </a:xfrm>
          <a:prstGeom prst="rect">
            <a:avLst/>
          </a:prstGeom>
        </p:spPr>
      </p:pic>
      <p:pic>
        <p:nvPicPr>
          <p:cNvPr id="24" name="Picture 23"/>
          <p:cNvPicPr>
            <a:picLocks noChangeAspect="1"/>
          </p:cNvPicPr>
          <p:nvPr/>
        </p:nvPicPr>
        <p:blipFill rotWithShape="1">
          <a:blip r:embed="rId11">
            <a:extLst>
              <a:ext uri="{28A0092B-C50C-407E-A947-70E740481C1C}">
                <a14:useLocalDpi xmlns:a14="http://schemas.microsoft.com/office/drawing/2010/main" val="0"/>
              </a:ext>
            </a:extLst>
          </a:blip>
          <a:srcRect l="14262" t="18084" r="23231" b="12810"/>
          <a:stretch/>
        </p:blipFill>
        <p:spPr>
          <a:xfrm>
            <a:off x="4307080" y="4035387"/>
            <a:ext cx="1691125" cy="1501949"/>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14262" t="18084" r="23231" b="12810"/>
          <a:stretch/>
        </p:blipFill>
        <p:spPr>
          <a:xfrm>
            <a:off x="9873588" y="4017912"/>
            <a:ext cx="1691125" cy="1501949"/>
          </a:xfrm>
          <a:prstGeom prst="rect">
            <a:avLst/>
          </a:prstGeom>
        </p:spPr>
      </p:pic>
    </p:spTree>
    <p:extLst>
      <p:ext uri="{BB962C8B-B14F-4D97-AF65-F5344CB8AC3E}">
        <p14:creationId xmlns:p14="http://schemas.microsoft.com/office/powerpoint/2010/main" val="111165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500912" y="1240660"/>
          <a:ext cx="11173636" cy="4917002"/>
        </p:xfrm>
        <a:graphic>
          <a:graphicData uri="http://schemas.openxmlformats.org/drawingml/2006/table">
            <a:tbl>
              <a:tblPr firstRow="1" bandRow="1">
                <a:tableStyleId>{5C22544A-7EE6-4342-B048-85BDC9FD1C3A}</a:tableStyleId>
              </a:tblPr>
              <a:tblGrid>
                <a:gridCol w="1862273">
                  <a:extLst>
                    <a:ext uri="{9D8B030D-6E8A-4147-A177-3AD203B41FA5}">
                      <a16:colId xmlns:a16="http://schemas.microsoft.com/office/drawing/2014/main" val="2934305835"/>
                    </a:ext>
                  </a:extLst>
                </a:gridCol>
                <a:gridCol w="931136">
                  <a:extLst>
                    <a:ext uri="{9D8B030D-6E8A-4147-A177-3AD203B41FA5}">
                      <a16:colId xmlns:a16="http://schemas.microsoft.com/office/drawing/2014/main" val="3679532230"/>
                    </a:ext>
                  </a:extLst>
                </a:gridCol>
                <a:gridCol w="931136">
                  <a:extLst>
                    <a:ext uri="{9D8B030D-6E8A-4147-A177-3AD203B41FA5}">
                      <a16:colId xmlns:a16="http://schemas.microsoft.com/office/drawing/2014/main" val="2505744352"/>
                    </a:ext>
                  </a:extLst>
                </a:gridCol>
                <a:gridCol w="1862273">
                  <a:extLst>
                    <a:ext uri="{9D8B030D-6E8A-4147-A177-3AD203B41FA5}">
                      <a16:colId xmlns:a16="http://schemas.microsoft.com/office/drawing/2014/main" val="2103010759"/>
                    </a:ext>
                  </a:extLst>
                </a:gridCol>
                <a:gridCol w="1862273">
                  <a:extLst>
                    <a:ext uri="{9D8B030D-6E8A-4147-A177-3AD203B41FA5}">
                      <a16:colId xmlns:a16="http://schemas.microsoft.com/office/drawing/2014/main" val="2857918720"/>
                    </a:ext>
                  </a:extLst>
                </a:gridCol>
                <a:gridCol w="931136">
                  <a:extLst>
                    <a:ext uri="{9D8B030D-6E8A-4147-A177-3AD203B41FA5}">
                      <a16:colId xmlns:a16="http://schemas.microsoft.com/office/drawing/2014/main" val="806902538"/>
                    </a:ext>
                  </a:extLst>
                </a:gridCol>
                <a:gridCol w="931136">
                  <a:extLst>
                    <a:ext uri="{9D8B030D-6E8A-4147-A177-3AD203B41FA5}">
                      <a16:colId xmlns:a16="http://schemas.microsoft.com/office/drawing/2014/main" val="266289954"/>
                    </a:ext>
                  </a:extLst>
                </a:gridCol>
                <a:gridCol w="1862273">
                  <a:extLst>
                    <a:ext uri="{9D8B030D-6E8A-4147-A177-3AD203B41FA5}">
                      <a16:colId xmlns:a16="http://schemas.microsoft.com/office/drawing/2014/main" val="1647988416"/>
                    </a:ext>
                  </a:extLst>
                </a:gridCol>
              </a:tblGrid>
              <a:tr h="466922">
                <a:tc gridSpan="4">
                  <a:txBody>
                    <a:bodyPr/>
                    <a:lstStyle/>
                    <a:p>
                      <a:r>
                        <a:rPr lang="en-GB" sz="2000" dirty="0">
                          <a:solidFill>
                            <a:srgbClr val="002060"/>
                          </a:solidFill>
                        </a:rPr>
                        <a:t>What </a:t>
                      </a:r>
                      <a:r>
                        <a:rPr lang="en-GB" sz="2000" dirty="0" smtClean="0">
                          <a:solidFill>
                            <a:srgbClr val="002060"/>
                          </a:solidFill>
                        </a:rPr>
                        <a:t>Daniel </a:t>
                      </a:r>
                      <a:r>
                        <a:rPr lang="en-GB" sz="2000" dirty="0">
                          <a:solidFill>
                            <a:srgbClr val="002060"/>
                          </a:solidFill>
                        </a:rPr>
                        <a:t>does.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4">
                  <a:txBody>
                    <a:bodyPr/>
                    <a:lstStyle/>
                    <a:p>
                      <a:r>
                        <a:rPr lang="en-GB" dirty="0">
                          <a:solidFill>
                            <a:srgbClr val="002060"/>
                          </a:solidFill>
                        </a:rPr>
                        <a:t>What</a:t>
                      </a:r>
                      <a:r>
                        <a:rPr lang="en-GB" baseline="0" dirty="0">
                          <a:solidFill>
                            <a:srgbClr val="002060"/>
                          </a:solidFill>
                        </a:rPr>
                        <a:t> </a:t>
                      </a:r>
                      <a:r>
                        <a:rPr lang="en-GB" baseline="0" dirty="0" smtClean="0">
                          <a:solidFill>
                            <a:srgbClr val="002060"/>
                          </a:solidFill>
                        </a:rPr>
                        <a:t>it’s good for Daniel </a:t>
                      </a:r>
                      <a:r>
                        <a:rPr lang="en-GB" baseline="0" dirty="0">
                          <a:solidFill>
                            <a:srgbClr val="002060"/>
                          </a:solidFill>
                        </a:rPr>
                        <a:t>to do</a:t>
                      </a:r>
                      <a:r>
                        <a:rPr lang="en-GB" baseline="0" dirty="0" smtClean="0">
                          <a:solidFill>
                            <a:srgbClr val="002060"/>
                          </a:solidFill>
                        </a:rPr>
                        <a:t>. (“</a:t>
                      </a:r>
                      <a:r>
                        <a:rPr lang="en-GB" baseline="0" dirty="0" err="1" smtClean="0">
                          <a:solidFill>
                            <a:srgbClr val="002060"/>
                          </a:solidFill>
                        </a:rPr>
                        <a:t>Es</a:t>
                      </a:r>
                      <a:r>
                        <a:rPr lang="en-GB" baseline="0" dirty="0" smtClean="0">
                          <a:solidFill>
                            <a:srgbClr val="002060"/>
                          </a:solidFill>
                        </a:rPr>
                        <a:t> </a:t>
                      </a:r>
                      <a:r>
                        <a:rPr lang="en-GB" baseline="0" dirty="0" err="1" smtClean="0">
                          <a:solidFill>
                            <a:srgbClr val="002060"/>
                          </a:solidFill>
                        </a:rPr>
                        <a:t>bueno</a:t>
                      </a:r>
                      <a:r>
                        <a:rPr lang="en-GB" baseline="0" dirty="0" smtClean="0">
                          <a:solidFill>
                            <a:srgbClr val="002060"/>
                          </a:solidFill>
                        </a:rPr>
                        <a:t>…”)</a:t>
                      </a:r>
                      <a:endParaRPr lang="en-GB" baseline="0" dirty="0">
                        <a:solidFill>
                          <a:srgbClr val="002060"/>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099727279"/>
                  </a:ext>
                </a:extLst>
              </a:tr>
              <a:tr h="466922">
                <a:tc gridSpan="2">
                  <a:txBody>
                    <a:bodyPr/>
                    <a:lstStyle/>
                    <a:p>
                      <a:endParaRPr lang="en-GB" sz="2000" dirty="0"/>
                    </a:p>
                    <a:p>
                      <a:endParaRPr lang="en-GB" sz="2000" dirty="0"/>
                    </a:p>
                    <a:p>
                      <a:endParaRPr lang="en-GB" sz="2000" dirty="0"/>
                    </a:p>
                    <a:p>
                      <a:endParaRPr lang="en-GB" sz="2000" dirty="0"/>
                    </a:p>
                    <a:p>
                      <a:endParaRPr lang="en-GB" sz="2000" dirty="0"/>
                    </a:p>
                    <a:p>
                      <a:endParaRPr lang="en-GB" sz="2000" dirty="0">
                        <a:solidFill>
                          <a:schemeClr val="accent5">
                            <a:lumMod val="50000"/>
                          </a:schemeClr>
                        </a:solidFill>
                      </a:endParaRPr>
                    </a:p>
                    <a:p>
                      <a:pPr algn="ctr"/>
                      <a:r>
                        <a:rPr lang="en-GB" sz="2000" dirty="0">
                          <a:solidFill>
                            <a:schemeClr val="accent5">
                              <a:lumMod val="50000"/>
                            </a:schemeClr>
                          </a:solidFill>
                        </a:rPr>
                        <a:t>[never]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p>
                    <a:p>
                      <a:endParaRPr lang="en-GB" sz="2000" dirty="0"/>
                    </a:p>
                    <a:p>
                      <a:endParaRPr lang="en-GB" sz="2000" dirty="0"/>
                    </a:p>
                    <a:p>
                      <a:endParaRPr lang="en-GB" sz="2000" dirty="0"/>
                    </a:p>
                    <a:p>
                      <a:endParaRPr lang="en-GB" sz="2000" dirty="0"/>
                    </a:p>
                    <a:p>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[sometimes]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p>
                    <a:p>
                      <a:endParaRPr lang="en-GB" sz="2000" dirty="0"/>
                    </a:p>
                    <a:p>
                      <a:endParaRPr lang="en-GB" sz="2000" dirty="0"/>
                    </a:p>
                    <a:p>
                      <a:endParaRPr lang="en-GB" sz="2000" dirty="0"/>
                    </a:p>
                    <a:p>
                      <a:endParaRPr lang="en-GB" sz="2000" dirty="0"/>
                    </a:p>
                    <a:p>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[at</a:t>
                      </a:r>
                      <a:r>
                        <a:rPr lang="en-GB" sz="2000" baseline="0" dirty="0">
                          <a:solidFill>
                            <a:schemeClr val="accent5">
                              <a:lumMod val="50000"/>
                            </a:schemeClr>
                          </a:solidFill>
                        </a:rPr>
                        <a:t> school</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p>
                    <a:p>
                      <a:endParaRPr lang="en-GB" sz="2000" dirty="0"/>
                    </a:p>
                    <a:p>
                      <a:endParaRPr lang="en-GB" sz="2000" dirty="0"/>
                    </a:p>
                    <a:p>
                      <a:endParaRPr lang="en-GB" sz="2000" dirty="0"/>
                    </a:p>
                    <a:p>
                      <a:endParaRPr lang="en-GB" sz="2000" dirty="0"/>
                    </a:p>
                    <a:p>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a:t>
                      </a:r>
                      <a:r>
                        <a:rPr lang="en-GB" sz="2000" dirty="0" smtClean="0">
                          <a:solidFill>
                            <a:schemeClr val="accent5">
                              <a:lumMod val="50000"/>
                            </a:schemeClr>
                          </a:solidFill>
                        </a:rPr>
                        <a:t>every day</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1534924363"/>
                  </a:ext>
                </a:extLst>
              </a:tr>
              <a:tr h="466922">
                <a:tc>
                  <a:txBody>
                    <a:bodyPr/>
                    <a:lstStyle/>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[big</a:t>
                      </a:r>
                      <a:r>
                        <a:rPr lang="en-GB" sz="2000" baseline="0" dirty="0">
                          <a:solidFill>
                            <a:schemeClr val="accent5">
                              <a:lumMod val="50000"/>
                            </a:schemeClr>
                          </a:solidFill>
                        </a:rPr>
                        <a:t> dishes</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[in</a:t>
                      </a:r>
                      <a:r>
                        <a:rPr lang="en-GB" sz="2000" baseline="0" dirty="0">
                          <a:solidFill>
                            <a:schemeClr val="accent5">
                              <a:lumMod val="50000"/>
                            </a:schemeClr>
                          </a:solidFill>
                        </a:rPr>
                        <a:t> England</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[small</a:t>
                      </a:r>
                      <a:r>
                        <a:rPr lang="en-GB" sz="2000" baseline="0" dirty="0">
                          <a:solidFill>
                            <a:schemeClr val="accent5">
                              <a:lumMod val="50000"/>
                            </a:schemeClr>
                          </a:solidFill>
                        </a:rPr>
                        <a:t> dishes</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[in</a:t>
                      </a:r>
                      <a:r>
                        <a:rPr lang="en-GB" sz="2000" baseline="0" dirty="0">
                          <a:solidFill>
                            <a:schemeClr val="accent5">
                              <a:lumMod val="50000"/>
                            </a:schemeClr>
                          </a:solidFill>
                        </a:rPr>
                        <a:t> Spain</a:t>
                      </a:r>
                      <a:r>
                        <a:rPr lang="en-GB" sz="2000" dirty="0">
                          <a:solidFill>
                            <a:schemeClr val="accent5">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740424365"/>
                  </a:ext>
                </a:extLst>
              </a:tr>
            </a:tbl>
          </a:graphicData>
        </a:graphic>
      </p:graphicFrame>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422673" y="93581"/>
            <a:ext cx="25843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596845" y="-90480"/>
            <a:ext cx="2847703" cy="769039"/>
          </a:xfrm>
        </p:spPr>
        <p:txBody>
          <a:bodyPr>
            <a:normAutofit/>
          </a:bodyPr>
          <a:lstStyle/>
          <a:p>
            <a:r>
              <a:rPr lang="en-GB" sz="1800" b="1" dirty="0" err="1">
                <a:solidFill>
                  <a:prstClr val="white"/>
                </a:solidFill>
              </a:rPr>
              <a:t>hablar</a:t>
            </a:r>
            <a:r>
              <a:rPr lang="en-GB" sz="1800" b="1" dirty="0">
                <a:solidFill>
                  <a:prstClr val="white"/>
                </a:solidFill>
              </a:rPr>
              <a:t> / </a:t>
            </a:r>
            <a:r>
              <a:rPr lang="en-GB" sz="1800" b="1" dirty="0" err="1">
                <a:solidFill>
                  <a:prstClr val="white"/>
                </a:solidFill>
              </a:rPr>
              <a:t>escuchar</a:t>
            </a:r>
            <a:endParaRPr lang="en-US" sz="1800" dirty="0"/>
          </a:p>
        </p:txBody>
      </p:sp>
      <p:sp>
        <p:nvSpPr>
          <p:cNvPr id="4" name="Rectangle 3"/>
          <p:cNvSpPr/>
          <p:nvPr/>
        </p:nvSpPr>
        <p:spPr>
          <a:xfrm>
            <a:off x="55304" y="-90480"/>
            <a:ext cx="34547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Persona B</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4290" y="4166986"/>
            <a:ext cx="561074" cy="153256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6379" t="8789" r="7018"/>
          <a:stretch/>
        </p:blipFill>
        <p:spPr>
          <a:xfrm>
            <a:off x="3674332" y="1958062"/>
            <a:ext cx="2203383" cy="1305342"/>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6379" t="8789" r="7018"/>
          <a:stretch/>
        </p:blipFill>
        <p:spPr>
          <a:xfrm>
            <a:off x="9260161" y="2005516"/>
            <a:ext cx="2203383" cy="13053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876" y="4227626"/>
            <a:ext cx="1440576" cy="1339736"/>
          </a:xfrm>
          <a:prstGeom prst="rect">
            <a:avLst/>
          </a:prstGeom>
        </p:spPr>
      </p:pic>
      <p:grpSp>
        <p:nvGrpSpPr>
          <p:cNvPr id="28" name="Group 27"/>
          <p:cNvGrpSpPr/>
          <p:nvPr/>
        </p:nvGrpSpPr>
        <p:grpSpPr>
          <a:xfrm>
            <a:off x="942429" y="2019501"/>
            <a:ext cx="2014194" cy="1223671"/>
            <a:chOff x="942429" y="2019501"/>
            <a:chExt cx="2014194" cy="1223671"/>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11295">
              <a:off x="1871681" y="2094690"/>
              <a:ext cx="1084942" cy="65819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429" y="2019501"/>
              <a:ext cx="1172891" cy="899216"/>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1695" y="2518883"/>
              <a:ext cx="721859" cy="724289"/>
            </a:xfrm>
            <a:prstGeom prst="rect">
              <a:avLst/>
            </a:prstGeom>
          </p:spPr>
        </p:pic>
      </p:grpSp>
      <p:grpSp>
        <p:nvGrpSpPr>
          <p:cNvPr id="30" name="Group 29"/>
          <p:cNvGrpSpPr/>
          <p:nvPr/>
        </p:nvGrpSpPr>
        <p:grpSpPr>
          <a:xfrm>
            <a:off x="6658655" y="2087187"/>
            <a:ext cx="2014194" cy="1223671"/>
            <a:chOff x="942429" y="2019501"/>
            <a:chExt cx="2014194" cy="1223671"/>
          </a:xfrm>
        </p:grpSpPr>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11295">
              <a:off x="1871681" y="2094690"/>
              <a:ext cx="1084942" cy="65819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429" y="2019501"/>
              <a:ext cx="1172891" cy="899216"/>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1695" y="2518883"/>
              <a:ext cx="721859" cy="724289"/>
            </a:xfrm>
            <a:prstGeom prst="rect">
              <a:avLst/>
            </a:prstGeom>
          </p:spPr>
        </p:pic>
      </p:gr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467" y="4072411"/>
            <a:ext cx="1545590" cy="1488055"/>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5956" y="4124222"/>
            <a:ext cx="1545590" cy="1488055"/>
          </a:xfrm>
          <a:prstGeom prst="rect">
            <a:avLst/>
          </a:prstGeom>
        </p:spPr>
      </p:pic>
      <p:pic>
        <p:nvPicPr>
          <p:cNvPr id="36" name="Picture 35"/>
          <p:cNvPicPr>
            <a:picLocks noChangeAspect="1"/>
          </p:cNvPicPr>
          <p:nvPr/>
        </p:nvPicPr>
        <p:blipFill rotWithShape="1">
          <a:blip r:embed="rId10">
            <a:extLst>
              <a:ext uri="{28A0092B-C50C-407E-A947-70E740481C1C}">
                <a14:useLocalDpi xmlns:a14="http://schemas.microsoft.com/office/drawing/2010/main" val="0"/>
              </a:ext>
            </a:extLst>
          </a:blip>
          <a:srcRect l="14262" t="18084" r="23231" b="12810"/>
          <a:stretch/>
        </p:blipFill>
        <p:spPr>
          <a:xfrm>
            <a:off x="2447897" y="4072411"/>
            <a:ext cx="1691125" cy="1501949"/>
          </a:xfrm>
          <a:prstGeom prst="rect">
            <a:avLst/>
          </a:prstGeom>
        </p:spPr>
      </p:pic>
      <p:pic>
        <p:nvPicPr>
          <p:cNvPr id="37" name="Picture 36"/>
          <p:cNvPicPr>
            <a:picLocks noChangeAspect="1"/>
          </p:cNvPicPr>
          <p:nvPr/>
        </p:nvPicPr>
        <p:blipFill rotWithShape="1">
          <a:blip r:embed="rId10">
            <a:extLst>
              <a:ext uri="{28A0092B-C50C-407E-A947-70E740481C1C}">
                <a14:useLocalDpi xmlns:a14="http://schemas.microsoft.com/office/drawing/2010/main" val="0"/>
              </a:ext>
            </a:extLst>
          </a:blip>
          <a:srcRect l="14262" t="18084" r="23231" b="12810"/>
          <a:stretch/>
        </p:blipFill>
        <p:spPr>
          <a:xfrm>
            <a:off x="8056386" y="4094729"/>
            <a:ext cx="1691125" cy="1501949"/>
          </a:xfrm>
          <a:prstGeom prst="rect">
            <a:avLst/>
          </a:prstGeom>
        </p:spPr>
      </p:pic>
    </p:spTree>
    <p:extLst>
      <p:ext uri="{BB962C8B-B14F-4D97-AF65-F5344CB8AC3E}">
        <p14:creationId xmlns:p14="http://schemas.microsoft.com/office/powerpoint/2010/main" val="36599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408695" y="93581"/>
            <a:ext cx="26069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637295" y="-90480"/>
            <a:ext cx="2783305" cy="769039"/>
          </a:xfrm>
        </p:spPr>
        <p:txBody>
          <a:bodyPr>
            <a:normAutofit/>
          </a:bodyPr>
          <a:lstStyle/>
          <a:p>
            <a:r>
              <a:rPr lang="en-GB" sz="1800" b="1" dirty="0" err="1">
                <a:solidFill>
                  <a:prstClr val="white"/>
                </a:solidFill>
              </a:rPr>
              <a:t>hablar</a:t>
            </a:r>
            <a:r>
              <a:rPr lang="en-GB" sz="1800" b="1" dirty="0">
                <a:solidFill>
                  <a:prstClr val="white"/>
                </a:solidFill>
              </a:rPr>
              <a:t> / </a:t>
            </a:r>
            <a:r>
              <a:rPr lang="en-GB" sz="1800" b="1" dirty="0" err="1">
                <a:solidFill>
                  <a:prstClr val="white"/>
                </a:solidFill>
              </a:rPr>
              <a:t>escuchar</a:t>
            </a:r>
            <a:endParaRPr lang="en-US" sz="1800" dirty="0"/>
          </a:p>
        </p:txBody>
      </p:sp>
      <p:graphicFrame>
        <p:nvGraphicFramePr>
          <p:cNvPr id="4" name="Table 3"/>
          <p:cNvGraphicFramePr>
            <a:graphicFrameLocks noGrp="1"/>
          </p:cNvGraphicFramePr>
          <p:nvPr>
            <p:extLst/>
          </p:nvPr>
        </p:nvGraphicFramePr>
        <p:xfrm>
          <a:off x="1188720" y="1127831"/>
          <a:ext cx="10576560" cy="4683485"/>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val="2538844088"/>
                    </a:ext>
                  </a:extLst>
                </a:gridCol>
                <a:gridCol w="5215170">
                  <a:extLst>
                    <a:ext uri="{9D8B030D-6E8A-4147-A177-3AD203B41FA5}">
                      <a16:colId xmlns:a16="http://schemas.microsoft.com/office/drawing/2014/main"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smtClean="0">
                          <a:solidFill>
                            <a:srgbClr val="002060"/>
                          </a:solidFill>
                          <a:latin typeface="Century Gothic" panose="020B0502020202020204" pitchFamily="34" charset="0"/>
                        </a:rPr>
                        <a:t>Daniel </a:t>
                      </a:r>
                      <a:r>
                        <a:rPr lang="en-GB" sz="2800" b="1" baseline="0" dirty="0">
                          <a:solidFill>
                            <a:srgbClr val="002060"/>
                          </a:solidFill>
                          <a:latin typeface="Century Gothic" panose="020B0502020202020204" pitchFamily="34" charset="0"/>
                        </a:rPr>
                        <a:t>does it</a:t>
                      </a:r>
                      <a:endParaRPr lang="en-GB" sz="2800" b="1" i="1" dirty="0">
                        <a:solidFill>
                          <a:srgbClr val="002060"/>
                        </a:solidFill>
                        <a:latin typeface="Century Gothic" panose="020B0502020202020204" pitchFamily="34" charset="0"/>
                      </a:endParaRPr>
                    </a:p>
                  </a:txBody>
                  <a:tcPr anchor="ctr"/>
                </a:tc>
                <a:tc>
                  <a:txBody>
                    <a:bodyPr/>
                    <a:lstStyle/>
                    <a:p>
                      <a:pPr algn="ctr"/>
                      <a:r>
                        <a:rPr lang="en-GB" sz="2800" b="1" baseline="0" dirty="0">
                          <a:solidFill>
                            <a:srgbClr val="002060"/>
                          </a:solidFill>
                          <a:latin typeface="Century Gothic" panose="020B0502020202020204" pitchFamily="34" charset="0"/>
                        </a:rPr>
                        <a:t>It’s good to…</a:t>
                      </a:r>
                    </a:p>
                    <a:p>
                      <a:pPr algn="ctr"/>
                      <a:r>
                        <a:rPr lang="en-GB" sz="2800" b="1" baseline="0" dirty="0">
                          <a:solidFill>
                            <a:srgbClr val="002060"/>
                          </a:solidFill>
                          <a:latin typeface="Century Gothic" panose="020B0502020202020204" pitchFamily="34" charset="0"/>
                        </a:rPr>
                        <a:t> </a:t>
                      </a:r>
                      <a:r>
                        <a:rPr lang="en-GB" sz="2400" b="0" baseline="0" dirty="0">
                          <a:solidFill>
                            <a:srgbClr val="002060"/>
                          </a:solidFill>
                          <a:latin typeface="Century Gothic" panose="020B0502020202020204" pitchFamily="34" charset="0"/>
                        </a:rPr>
                        <a:t>(talking in general)</a:t>
                      </a: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690677">
                <a:tc>
                  <a:txBody>
                    <a:bodyPr/>
                    <a:lstStyle/>
                    <a:p>
                      <a:pPr algn="ctr"/>
                      <a:r>
                        <a:rPr lang="en-GB" sz="2800" dirty="0">
                          <a:solidFill>
                            <a:srgbClr val="002060"/>
                          </a:solidFill>
                          <a:latin typeface="Century Gothic" panose="020B0502020202020204" pitchFamily="34" charset="0"/>
                        </a:rPr>
                        <a:t>Never does</a:t>
                      </a:r>
                      <a:r>
                        <a:rPr lang="en-GB" sz="2800" baseline="0" dirty="0">
                          <a:solidFill>
                            <a:srgbClr val="002060"/>
                          </a:solidFill>
                          <a:latin typeface="Century Gothic" panose="020B0502020202020204" pitchFamily="34" charset="0"/>
                        </a:rPr>
                        <a:t> homework</a:t>
                      </a:r>
                      <a:endParaRPr lang="en-GB" sz="2800" dirty="0">
                        <a:solidFill>
                          <a:srgbClr val="002060"/>
                        </a:solidFill>
                        <a:latin typeface="Century Gothic" panose="020B0502020202020204" pitchFamily="34" charset="0"/>
                      </a:endParaRPr>
                    </a:p>
                  </a:txBody>
                  <a:tcPr/>
                </a:tc>
                <a:tc>
                  <a:txBody>
                    <a:bodyPr/>
                    <a:lstStyle/>
                    <a:p>
                      <a:pPr algn="ctr"/>
                      <a:r>
                        <a:rPr lang="en-GB" sz="2800" dirty="0">
                          <a:solidFill>
                            <a:srgbClr val="002060"/>
                          </a:solidFill>
                          <a:latin typeface="Century Gothic" panose="020B0502020202020204" pitchFamily="34" charset="0"/>
                        </a:rPr>
                        <a:t>Do homework</a:t>
                      </a:r>
                      <a:r>
                        <a:rPr lang="en-GB" sz="2800" baseline="0" dirty="0">
                          <a:solidFill>
                            <a:srgbClr val="002060"/>
                          </a:solidFill>
                          <a:latin typeface="Century Gothic" panose="020B0502020202020204" pitchFamily="34" charset="0"/>
                        </a:rPr>
                        <a:t> everyday</a:t>
                      </a: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3100476975"/>
                  </a:ext>
                </a:extLst>
              </a:tr>
              <a:tr h="690677">
                <a:tc>
                  <a:txBody>
                    <a:bodyPr/>
                    <a:lstStyle/>
                    <a:p>
                      <a:pPr algn="ctr"/>
                      <a:r>
                        <a:rPr lang="en-GB" sz="2800" dirty="0">
                          <a:solidFill>
                            <a:srgbClr val="002060"/>
                          </a:solidFill>
                          <a:latin typeface="Century Gothic" panose="020B0502020202020204" pitchFamily="34" charset="0"/>
                        </a:rPr>
                        <a:t>Sometimes</a:t>
                      </a:r>
                      <a:r>
                        <a:rPr lang="en-GB" sz="2800" baseline="0" dirty="0">
                          <a:solidFill>
                            <a:srgbClr val="002060"/>
                          </a:solidFill>
                          <a:latin typeface="Century Gothic" panose="020B0502020202020204" pitchFamily="34" charset="0"/>
                        </a:rPr>
                        <a:t> does exercise</a:t>
                      </a:r>
                      <a:endParaRPr lang="en-GB" sz="2800" dirty="0">
                        <a:solidFill>
                          <a:srgbClr val="002060"/>
                        </a:solidFill>
                        <a:latin typeface="Century Gothic" panose="020B0502020202020204" pitchFamily="34" charset="0"/>
                      </a:endParaRPr>
                    </a:p>
                  </a:txBody>
                  <a:tcPr/>
                </a:tc>
                <a:tc>
                  <a:txBody>
                    <a:bodyPr/>
                    <a:lstStyle/>
                    <a:p>
                      <a:pPr algn="ctr"/>
                      <a:r>
                        <a:rPr lang="en-GB" sz="2800" dirty="0">
                          <a:solidFill>
                            <a:srgbClr val="002060"/>
                          </a:solidFill>
                          <a:latin typeface="Century Gothic" panose="020B0502020202020204" pitchFamily="34" charset="0"/>
                        </a:rPr>
                        <a:t>Do exercise at school</a:t>
                      </a:r>
                    </a:p>
                  </a:txBody>
                  <a:tcPr/>
                </a:tc>
                <a:extLst>
                  <a:ext uri="{0D108BD9-81ED-4DB2-BD59-A6C34878D82A}">
                    <a16:rowId xmlns:a16="http://schemas.microsoft.com/office/drawing/2014/main" val="3848763795"/>
                  </a:ext>
                </a:extLst>
              </a:tr>
              <a:tr h="690677">
                <a:tc>
                  <a:txBody>
                    <a:bodyPr/>
                    <a:lstStyle/>
                    <a:p>
                      <a:pPr algn="ctr"/>
                      <a:r>
                        <a:rPr lang="en-GB" sz="2800" dirty="0">
                          <a:solidFill>
                            <a:srgbClr val="002060"/>
                          </a:solidFill>
                          <a:latin typeface="Century Gothic" panose="020B0502020202020204" pitchFamily="34" charset="0"/>
                        </a:rPr>
                        <a:t>Eats</a:t>
                      </a:r>
                      <a:r>
                        <a:rPr lang="en-GB" sz="2800" baseline="0" dirty="0">
                          <a:solidFill>
                            <a:srgbClr val="002060"/>
                          </a:solidFill>
                          <a:latin typeface="Century Gothic" panose="020B0502020202020204" pitchFamily="34" charset="0"/>
                        </a:rPr>
                        <a:t> red meat</a:t>
                      </a:r>
                      <a:endParaRPr lang="en-GB" sz="2800" dirty="0">
                        <a:solidFill>
                          <a:srgbClr val="002060"/>
                        </a:solidFill>
                        <a:latin typeface="Century Gothic" panose="020B0502020202020204" pitchFamily="34" charset="0"/>
                      </a:endParaRPr>
                    </a:p>
                  </a:txBody>
                  <a:tcPr/>
                </a:tc>
                <a:tc>
                  <a:txBody>
                    <a:bodyPr/>
                    <a:lstStyle/>
                    <a:p>
                      <a:pPr algn="ctr"/>
                      <a:r>
                        <a:rPr lang="en-GB" sz="2800" dirty="0">
                          <a:solidFill>
                            <a:srgbClr val="002060"/>
                          </a:solidFill>
                          <a:latin typeface="Century Gothic" panose="020B0502020202020204" pitchFamily="34" charset="0"/>
                        </a:rPr>
                        <a:t>Eat fruit</a:t>
                      </a:r>
                    </a:p>
                  </a:txBody>
                  <a:tcPr/>
                </a:tc>
                <a:extLst>
                  <a:ext uri="{0D108BD9-81ED-4DB2-BD59-A6C34878D82A}">
                    <a16:rowId xmlns:a16="http://schemas.microsoft.com/office/drawing/2014/main" val="4107030061"/>
                  </a:ext>
                </a:extLst>
              </a:tr>
              <a:tr h="690677">
                <a:tc>
                  <a:txBody>
                    <a:bodyPr/>
                    <a:lstStyle/>
                    <a:p>
                      <a:pPr algn="ctr"/>
                      <a:r>
                        <a:rPr lang="en-GB" sz="2800" dirty="0">
                          <a:solidFill>
                            <a:srgbClr val="002060"/>
                          </a:solidFill>
                          <a:latin typeface="Century Gothic" panose="020B0502020202020204" pitchFamily="34" charset="0"/>
                        </a:rPr>
                        <a:t>Drinks Coca</a:t>
                      </a:r>
                      <a:r>
                        <a:rPr lang="en-GB" sz="2800" baseline="0" dirty="0">
                          <a:solidFill>
                            <a:srgbClr val="002060"/>
                          </a:solidFill>
                          <a:latin typeface="Century Gothic" panose="020B0502020202020204" pitchFamily="34" charset="0"/>
                        </a:rPr>
                        <a:t> C</a:t>
                      </a:r>
                      <a:r>
                        <a:rPr lang="en-GB" sz="2800" dirty="0">
                          <a:solidFill>
                            <a:srgbClr val="002060"/>
                          </a:solidFill>
                          <a:latin typeface="Century Gothic" panose="020B0502020202020204" pitchFamily="34" charset="0"/>
                        </a:rPr>
                        <a:t>ola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Drink water</a:t>
                      </a:r>
                    </a:p>
                  </a:txBody>
                  <a:tcPr/>
                </a:tc>
                <a:extLst>
                  <a:ext uri="{0D108BD9-81ED-4DB2-BD59-A6C34878D82A}">
                    <a16:rowId xmlns:a16="http://schemas.microsoft.com/office/drawing/2014/main" val="3067270774"/>
                  </a:ext>
                </a:extLst>
              </a:tr>
              <a:tr h="690677">
                <a:tc>
                  <a:txBody>
                    <a:bodyPr/>
                    <a:lstStyle/>
                    <a:p>
                      <a:pPr algn="ctr"/>
                      <a:r>
                        <a:rPr lang="en-GB" sz="2800" dirty="0">
                          <a:solidFill>
                            <a:srgbClr val="002060"/>
                          </a:solidFill>
                          <a:latin typeface="Century Gothic" panose="020B0502020202020204" pitchFamily="34" charset="0"/>
                        </a:rPr>
                        <a:t>Lives alone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Live with</a:t>
                      </a:r>
                      <a:r>
                        <a:rPr lang="en-GB" sz="2800" baseline="0" dirty="0">
                          <a:solidFill>
                            <a:srgbClr val="002060"/>
                          </a:solidFill>
                          <a:latin typeface="Century Gothic" panose="020B0502020202020204" pitchFamily="34" charset="0"/>
                        </a:rPr>
                        <a:t> friends</a:t>
                      </a: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1974371097"/>
                  </a:ext>
                </a:extLst>
              </a:tr>
            </a:tbl>
          </a:graphicData>
        </a:graphic>
      </p:graphicFrame>
      <p:sp>
        <p:nvSpPr>
          <p:cNvPr id="5" name="TextBox 4"/>
          <p:cNvSpPr txBox="1"/>
          <p:nvPr/>
        </p:nvSpPr>
        <p:spPr>
          <a:xfrm>
            <a:off x="163157" y="173450"/>
            <a:ext cx="30982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Student B answers</a:t>
            </a:r>
          </a:p>
        </p:txBody>
      </p:sp>
    </p:spTree>
    <p:extLst>
      <p:ext uri="{BB962C8B-B14F-4D97-AF65-F5344CB8AC3E}">
        <p14:creationId xmlns:p14="http://schemas.microsoft.com/office/powerpoint/2010/main" val="18202192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408695" y="93581"/>
            <a:ext cx="26069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637295" y="-90480"/>
            <a:ext cx="2783305" cy="769039"/>
          </a:xfrm>
        </p:spPr>
        <p:txBody>
          <a:bodyPr>
            <a:normAutofit/>
          </a:bodyPr>
          <a:lstStyle/>
          <a:p>
            <a:r>
              <a:rPr lang="en-GB" sz="1800" b="1" dirty="0" err="1">
                <a:solidFill>
                  <a:prstClr val="white"/>
                </a:solidFill>
              </a:rPr>
              <a:t>hablar</a:t>
            </a:r>
            <a:r>
              <a:rPr lang="en-GB" sz="1800" b="1" dirty="0">
                <a:solidFill>
                  <a:prstClr val="white"/>
                </a:solidFill>
              </a:rPr>
              <a:t> / </a:t>
            </a:r>
            <a:r>
              <a:rPr lang="en-GB" sz="1800" b="1" dirty="0" err="1">
                <a:solidFill>
                  <a:prstClr val="white"/>
                </a:solidFill>
              </a:rPr>
              <a:t>escuchar</a:t>
            </a:r>
            <a:endParaRPr lang="en-US" sz="1800" dirty="0"/>
          </a:p>
        </p:txBody>
      </p:sp>
      <p:graphicFrame>
        <p:nvGraphicFramePr>
          <p:cNvPr id="4" name="Table 3"/>
          <p:cNvGraphicFramePr>
            <a:graphicFrameLocks noGrp="1"/>
          </p:cNvGraphicFramePr>
          <p:nvPr>
            <p:extLst/>
          </p:nvPr>
        </p:nvGraphicFramePr>
        <p:xfrm>
          <a:off x="1188720" y="1127831"/>
          <a:ext cx="10576560" cy="4683485"/>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val="2538844088"/>
                    </a:ext>
                  </a:extLst>
                </a:gridCol>
                <a:gridCol w="5215170">
                  <a:extLst>
                    <a:ext uri="{9D8B030D-6E8A-4147-A177-3AD203B41FA5}">
                      <a16:colId xmlns:a16="http://schemas.microsoft.com/office/drawing/2014/main"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smtClean="0">
                          <a:solidFill>
                            <a:srgbClr val="002060"/>
                          </a:solidFill>
                          <a:latin typeface="Century Gothic" panose="020B0502020202020204" pitchFamily="34" charset="0"/>
                        </a:rPr>
                        <a:t>Daniel </a:t>
                      </a:r>
                      <a:r>
                        <a:rPr lang="en-GB" sz="2800" b="1" baseline="0" dirty="0">
                          <a:solidFill>
                            <a:srgbClr val="002060"/>
                          </a:solidFill>
                          <a:latin typeface="Century Gothic" panose="020B0502020202020204" pitchFamily="34" charset="0"/>
                        </a:rPr>
                        <a:t>does it</a:t>
                      </a:r>
                      <a:endParaRPr lang="en-GB" sz="2800" b="1" i="1" dirty="0">
                        <a:solidFill>
                          <a:srgbClr val="002060"/>
                        </a:solidFill>
                        <a:latin typeface="Century Gothic" panose="020B0502020202020204" pitchFamily="34" charset="0"/>
                      </a:endParaRPr>
                    </a:p>
                  </a:txBody>
                  <a:tcPr anchor="ctr"/>
                </a:tc>
                <a:tc>
                  <a:txBody>
                    <a:bodyPr/>
                    <a:lstStyle/>
                    <a:p>
                      <a:pPr algn="ctr"/>
                      <a:r>
                        <a:rPr lang="en-GB" sz="2800" b="1" baseline="0" dirty="0">
                          <a:solidFill>
                            <a:srgbClr val="002060"/>
                          </a:solidFill>
                          <a:latin typeface="Century Gothic" panose="020B0502020202020204" pitchFamily="34" charset="0"/>
                        </a:rPr>
                        <a:t>It’s good to…</a:t>
                      </a:r>
                    </a:p>
                    <a:p>
                      <a:pPr algn="ctr"/>
                      <a:r>
                        <a:rPr lang="en-GB" sz="2800" b="1" baseline="0" dirty="0">
                          <a:solidFill>
                            <a:srgbClr val="002060"/>
                          </a:solidFill>
                          <a:latin typeface="Century Gothic" panose="020B0502020202020204" pitchFamily="34" charset="0"/>
                        </a:rPr>
                        <a:t> </a:t>
                      </a:r>
                      <a:r>
                        <a:rPr lang="en-GB" sz="2400" b="0" baseline="0" dirty="0">
                          <a:solidFill>
                            <a:srgbClr val="002060"/>
                          </a:solidFill>
                          <a:latin typeface="Century Gothic" panose="020B0502020202020204" pitchFamily="34" charset="0"/>
                        </a:rPr>
                        <a:t>(talking in general)</a:t>
                      </a: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690677">
                <a:tc>
                  <a:txBody>
                    <a:bodyPr/>
                    <a:lstStyle/>
                    <a:p>
                      <a:pPr algn="ctr"/>
                      <a:r>
                        <a:rPr lang="en-GB" sz="2800" dirty="0">
                          <a:solidFill>
                            <a:srgbClr val="002060"/>
                          </a:solidFill>
                          <a:latin typeface="Century Gothic" panose="020B0502020202020204" pitchFamily="34" charset="0"/>
                        </a:rPr>
                        <a:t>Never does sport</a:t>
                      </a:r>
                    </a:p>
                  </a:txBody>
                  <a:tcPr/>
                </a:tc>
                <a:tc>
                  <a:txBody>
                    <a:bodyPr/>
                    <a:lstStyle/>
                    <a:p>
                      <a:pPr algn="ctr"/>
                      <a:r>
                        <a:rPr lang="en-GB" sz="2800" dirty="0">
                          <a:solidFill>
                            <a:srgbClr val="002060"/>
                          </a:solidFill>
                          <a:latin typeface="Century Gothic" panose="020B0502020202020204" pitchFamily="34" charset="0"/>
                        </a:rPr>
                        <a:t>Do sport</a:t>
                      </a:r>
                      <a:r>
                        <a:rPr lang="en-GB" sz="2800" baseline="0" dirty="0">
                          <a:solidFill>
                            <a:srgbClr val="002060"/>
                          </a:solidFill>
                          <a:latin typeface="Century Gothic" panose="020B0502020202020204" pitchFamily="34" charset="0"/>
                        </a:rPr>
                        <a:t> at school</a:t>
                      </a: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3100476975"/>
                  </a:ext>
                </a:extLst>
              </a:tr>
              <a:tr h="690677">
                <a:tc>
                  <a:txBody>
                    <a:bodyPr/>
                    <a:lstStyle/>
                    <a:p>
                      <a:pPr algn="ctr"/>
                      <a:r>
                        <a:rPr lang="en-GB" sz="2800" dirty="0">
                          <a:solidFill>
                            <a:srgbClr val="002060"/>
                          </a:solidFill>
                          <a:latin typeface="Century Gothic" panose="020B0502020202020204" pitchFamily="34" charset="0"/>
                        </a:rPr>
                        <a:t>Reads sometimes</a:t>
                      </a:r>
                    </a:p>
                  </a:txBody>
                  <a:tcPr/>
                </a:tc>
                <a:tc>
                  <a:txBody>
                    <a:bodyPr/>
                    <a:lstStyle/>
                    <a:p>
                      <a:pPr algn="ctr"/>
                      <a:r>
                        <a:rPr lang="en-GB" sz="2800" dirty="0">
                          <a:solidFill>
                            <a:srgbClr val="002060"/>
                          </a:solidFill>
                          <a:latin typeface="Century Gothic" panose="020B0502020202020204" pitchFamily="34" charset="0"/>
                        </a:rPr>
                        <a:t>Read everyday</a:t>
                      </a:r>
                    </a:p>
                  </a:txBody>
                  <a:tcPr/>
                </a:tc>
                <a:extLst>
                  <a:ext uri="{0D108BD9-81ED-4DB2-BD59-A6C34878D82A}">
                    <a16:rowId xmlns:a16="http://schemas.microsoft.com/office/drawing/2014/main" val="3848763795"/>
                  </a:ext>
                </a:extLst>
              </a:tr>
              <a:tr h="690677">
                <a:tc>
                  <a:txBody>
                    <a:bodyPr/>
                    <a:lstStyle/>
                    <a:p>
                      <a:pPr algn="ctr"/>
                      <a:r>
                        <a:rPr lang="en-GB" sz="2800" dirty="0">
                          <a:solidFill>
                            <a:srgbClr val="002060"/>
                          </a:solidFill>
                          <a:latin typeface="Century Gothic" panose="020B0502020202020204" pitchFamily="34" charset="0"/>
                        </a:rPr>
                        <a:t>Eat big dishes</a:t>
                      </a:r>
                    </a:p>
                  </a:txBody>
                  <a:tcPr/>
                </a:tc>
                <a:tc>
                  <a:txBody>
                    <a:bodyPr/>
                    <a:lstStyle/>
                    <a:p>
                      <a:pPr algn="ctr"/>
                      <a:r>
                        <a:rPr lang="en-GB" sz="2800" dirty="0">
                          <a:solidFill>
                            <a:srgbClr val="002060"/>
                          </a:solidFill>
                          <a:latin typeface="Century Gothic" panose="020B0502020202020204" pitchFamily="34" charset="0"/>
                        </a:rPr>
                        <a:t>Eat small</a:t>
                      </a:r>
                      <a:r>
                        <a:rPr lang="en-GB" sz="2800" baseline="0" dirty="0">
                          <a:solidFill>
                            <a:srgbClr val="002060"/>
                          </a:solidFill>
                          <a:latin typeface="Century Gothic" panose="020B0502020202020204" pitchFamily="34" charset="0"/>
                        </a:rPr>
                        <a:t> dishes</a:t>
                      </a: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4107030061"/>
                  </a:ext>
                </a:extLst>
              </a:tr>
              <a:tr h="690677">
                <a:tc>
                  <a:txBody>
                    <a:bodyPr/>
                    <a:lstStyle/>
                    <a:p>
                      <a:pPr algn="ctr"/>
                      <a:r>
                        <a:rPr lang="en-GB" sz="2800" dirty="0">
                          <a:solidFill>
                            <a:srgbClr val="002060"/>
                          </a:solidFill>
                          <a:latin typeface="Century Gothic" panose="020B0502020202020204" pitchFamily="34" charset="0"/>
                        </a:rPr>
                        <a:t>Lives in England</a:t>
                      </a:r>
                    </a:p>
                  </a:txBody>
                  <a:tcPr/>
                </a:tc>
                <a:tc>
                  <a:txBody>
                    <a:bodyPr/>
                    <a:lstStyle/>
                    <a:p>
                      <a:pPr algn="ctr"/>
                      <a:r>
                        <a:rPr lang="en-GB" sz="2800" dirty="0">
                          <a:solidFill>
                            <a:srgbClr val="002060"/>
                          </a:solidFill>
                          <a:latin typeface="Century Gothic" panose="020B0502020202020204" pitchFamily="34" charset="0"/>
                        </a:rPr>
                        <a:t>Live in Spain</a:t>
                      </a:r>
                    </a:p>
                  </a:txBody>
                  <a:tcPr/>
                </a:tc>
                <a:extLst>
                  <a:ext uri="{0D108BD9-81ED-4DB2-BD59-A6C34878D82A}">
                    <a16:rowId xmlns:a16="http://schemas.microsoft.com/office/drawing/2014/main" val="4045097763"/>
                  </a:ext>
                </a:extLst>
              </a:tr>
              <a:tr h="690677">
                <a:tc>
                  <a:txBody>
                    <a:bodyPr/>
                    <a:lstStyle/>
                    <a:p>
                      <a:pPr algn="ctr"/>
                      <a:r>
                        <a:rPr lang="en-GB" sz="2800" dirty="0">
                          <a:solidFill>
                            <a:srgbClr val="002060"/>
                          </a:solidFill>
                          <a:latin typeface="Century Gothic" panose="020B0502020202020204" pitchFamily="34" charset="0"/>
                        </a:rPr>
                        <a:t>Drinks lemonade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Drink water</a:t>
                      </a:r>
                    </a:p>
                  </a:txBody>
                  <a:tcPr/>
                </a:tc>
                <a:extLst>
                  <a:ext uri="{0D108BD9-81ED-4DB2-BD59-A6C34878D82A}">
                    <a16:rowId xmlns:a16="http://schemas.microsoft.com/office/drawing/2014/main" val="3067270774"/>
                  </a:ext>
                </a:extLst>
              </a:tr>
            </a:tbl>
          </a:graphicData>
        </a:graphic>
      </p:graphicFrame>
      <p:sp>
        <p:nvSpPr>
          <p:cNvPr id="5" name="TextBox 4"/>
          <p:cNvSpPr txBox="1"/>
          <p:nvPr/>
        </p:nvSpPr>
        <p:spPr>
          <a:xfrm>
            <a:off x="163157" y="173450"/>
            <a:ext cx="30982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Student A answers</a:t>
            </a:r>
          </a:p>
        </p:txBody>
      </p:sp>
    </p:spTree>
    <p:extLst>
      <p:ext uri="{BB962C8B-B14F-4D97-AF65-F5344CB8AC3E}">
        <p14:creationId xmlns:p14="http://schemas.microsoft.com/office/powerpoint/2010/main" val="1084452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rgbClr val="1E4E79"/>
                </a:solidFill>
              </a:rPr>
              <a:t>comer</a:t>
            </a:r>
            <a:r>
              <a:rPr lang="en-GB" sz="10350" b="1" dirty="0">
                <a:solidFill>
                  <a:srgbClr val="1E4E79"/>
                </a:solidFill>
              </a:rPr>
              <a:t/>
            </a:r>
            <a:br>
              <a:rPr lang="en-GB" sz="10350" b="1" dirty="0">
                <a:solidFill>
                  <a:srgbClr val="1E4E79"/>
                </a:solidFill>
              </a:rPr>
            </a:br>
            <a:endParaRPr sz="3959" dirty="0"/>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59;p13"/>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rotWithShape="1">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rcRect l="40789" r="39247"/>
          <a:stretch/>
        </p:blipFill>
        <p:spPr>
          <a:xfrm>
            <a:off x="9990219" y="16722"/>
            <a:ext cx="1411706" cy="3977565"/>
          </a:xfrm>
          <a:prstGeom prst="rect">
            <a:avLst/>
          </a:prstGeom>
        </p:spPr>
      </p:pic>
    </p:spTree>
    <p:extLst>
      <p:ext uri="{BB962C8B-B14F-4D97-AF65-F5344CB8AC3E}">
        <p14:creationId xmlns:p14="http://schemas.microsoft.com/office/powerpoint/2010/main" val="7511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om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om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comer</a:t>
            </a:r>
            <a:r>
              <a:rPr lang="en-GB" sz="8640" b="1" dirty="0">
                <a:solidFill>
                  <a:srgbClr val="1E4E79"/>
                </a:solidFill>
              </a:rPr>
              <a:t/>
            </a:r>
            <a:br>
              <a:rPr lang="en-GB" sz="8640" b="1" dirty="0">
                <a:solidFill>
                  <a:srgbClr val="1E4E79"/>
                </a:solidFill>
              </a:rPr>
            </a:b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5760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co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com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come</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come</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fruta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1564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subTnLst>
                                    <p:audio>
                                      <p:cMediaNode>
                                        <p:cTn display="0" masterRel="sameClick">
                                          <p:stCondLst>
                                            <p:cond evt="begin" delay="0">
                                              <p:tn val="10"/>
                                            </p:cond>
                                          </p:stCondLst>
                                          <p:endCondLst>
                                            <p:cond evt="onStopAudio" delay="0">
                                              <p:tgtEl>
                                                <p:sldTgt/>
                                              </p:tgtEl>
                                            </p:cond>
                                          </p:endCondLst>
                                        </p:cTn>
                                        <p:tgtEl>
                                          <p:sndTgt r:embed="rId3" name="luci%CC%81a come frut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comer</a:t>
            </a:r>
            <a:r>
              <a:rPr lang="en-GB" sz="8640" b="1" dirty="0">
                <a:solidFill>
                  <a:srgbClr val="1E4E79"/>
                </a:solidFill>
              </a:rPr>
              <a:t/>
            </a:r>
            <a:br>
              <a:rPr lang="en-GB" sz="8640" b="1" dirty="0">
                <a:solidFill>
                  <a:srgbClr val="1E4E79"/>
                </a:solidFill>
              </a:rPr>
            </a:b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com</a:t>
            </a: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er</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37598F"/>
                </a:solidFill>
                <a:effectLst/>
                <a:uLnTx/>
                <a:uFillTx/>
                <a:latin typeface="Century Gothic"/>
                <a:ea typeface="Century Gothic"/>
                <a:cs typeface="Century Gothic"/>
                <a:sym typeface="Century Gothic"/>
              </a:rPr>
              <a:t>fruta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eat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7486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subTnLst>
                                    <p:audio>
                                      <p:cMediaNode>
                                        <p:cTn display="0" masterRel="sameClick">
                                          <p:stCondLst>
                                            <p:cond evt="begin" delay="0">
                                              <p:tn val="10"/>
                                            </p:cond>
                                          </p:stCondLst>
                                          <p:endCondLst>
                                            <p:cond evt="onStopAudio" delay="0">
                                              <p:tgtEl>
                                                <p:sldTgt/>
                                              </p:tgtEl>
                                            </p:cond>
                                          </p:endCondLst>
                                        </p:cTn>
                                        <p:tgtEl>
                                          <p:sndTgt r:embed="rId3" name="quiere comer frut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come</a:t>
            </a:r>
            <a:endParaRPr sz="11500" dirty="0"/>
          </a:p>
        </p:txBody>
      </p:sp>
      <p:sp>
        <p:nvSpPr>
          <p:cNvPr id="97" name="Google Shape;97;p17"/>
          <p:cNvSpPr txBox="1"/>
          <p:nvPr/>
        </p:nvSpPr>
        <p:spPr>
          <a:xfrm>
            <a:off x="3198360" y="2162184"/>
            <a:ext cx="579527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98;p17" descr="question mark action button"/>
          <p:cNvSpPr/>
          <p:nvPr/>
        </p:nvSpPr>
        <p:spPr>
          <a:xfrm>
            <a:off x="2495652"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342698" y="4003812"/>
            <a:ext cx="105156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_______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fruta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0" name="Google Shape;100;p17"/>
          <p:cNvSpPr/>
          <p:nvPr/>
        </p:nvSpPr>
        <p:spPr>
          <a:xfrm>
            <a:off x="5386478" y="3919977"/>
            <a:ext cx="2428040"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come</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4564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subTnLst>
                                    <p:audio>
                                      <p:cMediaNode>
                                        <p:cTn display="0" masterRel="sameClick">
                                          <p:stCondLst>
                                            <p:cond evt="begin" delay="0">
                                              <p:tn val="20"/>
                                            </p:cond>
                                          </p:stCondLst>
                                          <p:endCondLst>
                                            <p:cond evt="onStopAudio" delay="0">
                                              <p:tgtEl>
                                                <p:sldTgt/>
                                              </p:tgtEl>
                                            </p:cond>
                                          </p:endCondLst>
                                        </p:cTn>
                                        <p:tgtEl>
                                          <p:sndTgt r:embed="rId3" name="lucia beep fru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500"/>
                                        <p:tgtEl>
                                          <p:spTgt spid="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p:cNvSpPr/>
          <p:nvPr/>
        </p:nvSpPr>
        <p:spPr>
          <a:xfrm>
            <a:off x="2495652"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comer</a:t>
            </a:r>
            <a:endParaRPr sz="11500" dirty="0"/>
          </a:p>
        </p:txBody>
      </p:sp>
      <p:sp>
        <p:nvSpPr>
          <p:cNvPr id="109" name="Google Shape;109;p18"/>
          <p:cNvSpPr txBox="1"/>
          <p:nvPr/>
        </p:nvSpPr>
        <p:spPr>
          <a:xfrm>
            <a:off x="3257723" y="2172342"/>
            <a:ext cx="576077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Google Shape;110;p18" descr="question mark action button"/>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________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fruta</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2" name="Google Shape;112;p18"/>
          <p:cNvSpPr/>
          <p:nvPr/>
        </p:nvSpPr>
        <p:spPr>
          <a:xfrm>
            <a:off x="5336974" y="3816248"/>
            <a:ext cx="3002983"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comer</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13" name="Google Shape;113;p18"/>
          <p:cNvSpPr txBox="1"/>
          <p:nvPr/>
        </p:nvSpPr>
        <p:spPr>
          <a:xfrm>
            <a:off x="3295747" y="5033760"/>
            <a:ext cx="612989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 eat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0185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subTnLst>
                                    <p:audio>
                                      <p:cMediaNode>
                                        <p:cTn display="0" masterRel="sameClick">
                                          <p:stCondLst>
                                            <p:cond evt="begin" delay="0">
                                              <p:tn val="20"/>
                                            </p:cond>
                                          </p:stCondLst>
                                          <p:endCondLst>
                                            <p:cond evt="onStopAudio" delay="0">
                                              <p:tgtEl>
                                                <p:sldTgt/>
                                              </p:tgtEl>
                                            </p:cond>
                                          </p:endCondLst>
                                        </p:cTn>
                                        <p:tgtEl>
                                          <p:sndTgt r:embed="rId3" name="quiere beep fru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5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3712</Words>
  <Application>Microsoft Office PowerPoint</Application>
  <PresentationFormat>Widescreen</PresentationFormat>
  <Paragraphs>698</Paragraphs>
  <Slides>39</Slides>
  <Notes>39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Arial</vt:lpstr>
      <vt:lpstr>Calibri</vt:lpstr>
      <vt:lpstr>Century Gothic</vt:lpstr>
      <vt:lpstr>Tw Cen MT</vt:lpstr>
      <vt:lpstr>1_Office Theme</vt:lpstr>
      <vt:lpstr>2_Office Theme</vt:lpstr>
      <vt:lpstr>Grammar</vt:lpstr>
      <vt:lpstr>-er and -ir verbs: infinitive and 3rd person singular  </vt:lpstr>
      <vt:lpstr>-er and -ir verbs: infinitive and 3rd person singular  </vt:lpstr>
      <vt:lpstr>comer </vt:lpstr>
      <vt:lpstr>comer </vt:lpstr>
      <vt:lpstr>come</vt:lpstr>
      <vt:lpstr>comer </vt:lpstr>
      <vt:lpstr>come</vt:lpstr>
      <vt:lpstr>comer</vt:lpstr>
      <vt:lpstr>vivir </vt:lpstr>
      <vt:lpstr>vivir </vt:lpstr>
      <vt:lpstr>vive</vt:lpstr>
      <vt:lpstr>vivir </vt:lpstr>
      <vt:lpstr>vive</vt:lpstr>
      <vt:lpstr>vivir</vt:lpstr>
      <vt:lpstr>Problemas con Siri</vt:lpstr>
      <vt:lpstr>İEscribe!</vt:lpstr>
      <vt:lpstr>İEscribe!</vt:lpstr>
      <vt:lpstr>İEscribe!</vt:lpstr>
      <vt:lpstr>İEscribe!</vt:lpstr>
      <vt:lpstr>İEscribe!</vt:lpstr>
      <vt:lpstr>İEscribe!</vt:lpstr>
      <vt:lpstr>İEscribe!</vt:lpstr>
      <vt:lpstr>İEscribe!</vt:lpstr>
      <vt:lpstr>İEscribe!</vt:lpstr>
      <vt:lpstr>Grammar [2]</vt:lpstr>
      <vt:lpstr>hacer </vt:lpstr>
      <vt:lpstr>hacer </vt:lpstr>
      <vt:lpstr>hace</vt:lpstr>
      <vt:lpstr>hacer </vt:lpstr>
      <vt:lpstr>hace</vt:lpstr>
      <vt:lpstr>hacer</vt:lpstr>
      <vt:lpstr>leer</vt:lpstr>
      <vt:lpstr>escuchar / leer</vt:lpstr>
      <vt:lpstr>¿Cómo ser feliz?</vt:lpstr>
      <vt:lpstr>hablar / escuchar</vt:lpstr>
      <vt:lpstr>hablar / escuchar</vt:lpstr>
      <vt:lpstr>hablar / escuchar</vt:lpstr>
      <vt:lpstr>hablar / escuchar</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dc:title>
  <dc:creator>Victoria Hobson</dc:creator>
  <cp:lastModifiedBy>Victoria Hobson</cp:lastModifiedBy>
  <cp:revision>7</cp:revision>
  <dcterms:created xsi:type="dcterms:W3CDTF">2020-05-16T14:46:49Z</dcterms:created>
  <dcterms:modified xsi:type="dcterms:W3CDTF">2020-05-16T16:16:56Z</dcterms:modified>
</cp:coreProperties>
</file>