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692" r:id="rId4"/>
    <p:sldId id="693" r:id="rId5"/>
    <p:sldId id="694" r:id="rId6"/>
    <p:sldId id="695" r:id="rId7"/>
    <p:sldId id="376" r:id="rId8"/>
    <p:sldId id="697" r:id="rId9"/>
    <p:sldId id="380" r:id="rId10"/>
    <p:sldId id="700" r:id="rId11"/>
    <p:sldId id="687" r:id="rId12"/>
    <p:sldId id="684" r:id="rId13"/>
    <p:sldId id="701" r:id="rId14"/>
    <p:sldId id="702" r:id="rId15"/>
    <p:sldId id="703" r:id="rId16"/>
    <p:sldId id="704" r:id="rId17"/>
    <p:sldId id="706" r:id="rId18"/>
    <p:sldId id="708" r:id="rId19"/>
    <p:sldId id="709" r:id="rId20"/>
    <p:sldId id="685" r:id="rId21"/>
    <p:sldId id="686"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Natalie Finlayson" providerId="None"/>
      </p:ext>
    </p:extLst>
  </p:cmAuthor>
  <p:cmAuthor id="2" name="Anthony Laurence" initials="AL" lastIdx="5" clrIdx="1">
    <p:extLst>
      <p:ext uri="{19B8F6BF-5375-455C-9EA6-DF929625EA0E}">
        <p15:presenceInfo xmlns:p15="http://schemas.microsoft.com/office/powerpoint/2012/main" userId="24d97f3f0a34c9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E56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79487" autoAdjust="0"/>
  </p:normalViewPr>
  <p:slideViewPr>
    <p:cSldViewPr snapToGrid="0">
      <p:cViewPr varScale="1">
        <p:scale>
          <a:sx n="53" d="100"/>
          <a:sy n="53" d="100"/>
        </p:scale>
        <p:origin x="1100" y="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2" d="100"/>
          <a:sy n="92" d="100"/>
        </p:scale>
        <p:origin x="4042"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E42602-AB1C-4019-A3B2-B2D72440E520}" type="datetimeFigureOut">
              <a:rPr lang="fr-FR" smtClean="0"/>
              <a:t>21/07/2021</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FA665-7F65-4276-A8C7-F6769D6BBDEE}" type="slidenum">
              <a:rPr lang="fr-FR" smtClean="0"/>
              <a:t>‹#›</a:t>
            </a:fld>
            <a:endParaRPr lang="fr-FR"/>
          </a:p>
        </p:txBody>
      </p:sp>
    </p:spTree>
    <p:extLst>
      <p:ext uri="{BB962C8B-B14F-4D97-AF65-F5344CB8AC3E}">
        <p14:creationId xmlns:p14="http://schemas.microsoft.com/office/powerpoint/2010/main" val="3594119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dirty="0">
                <a:solidFill>
                  <a:schemeClr val="dk1"/>
                </a:solidFill>
                <a:ea typeface="Calibri"/>
                <a:cs typeface="Calibri"/>
                <a:sym typeface="Calibri"/>
              </a:rPr>
              <a:t>1. </a:t>
            </a:r>
            <a:r>
              <a:rPr lang="en-GB" sz="1300" dirty="0">
                <a:solidFill>
                  <a:schemeClr val="dk1"/>
                </a:solidFill>
                <a:ea typeface="Calibri"/>
                <a:cs typeface="Calibri"/>
                <a:sym typeface="Calibri"/>
              </a:rPr>
              <a:t>Hello, I’m Natalie Finlayson, and I work at the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National Centre for Excellence for Language Pedagogy, or ‘NCELP’ for short, at the University of York. T</a:t>
            </a:r>
            <a:r>
              <a:rPr lang="en-GB" sz="1300" dirty="0">
                <a:solidFill>
                  <a:schemeClr val="dk1"/>
                </a:solidFill>
                <a:ea typeface="Calibri"/>
                <a:cs typeface="Calibri"/>
                <a:sym typeface="Calibri"/>
              </a:rPr>
              <a:t>hank you for watching this presentation on ‘Profiling vocabulary in languages other than English’.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94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10. </a:t>
            </a:r>
            <a:r>
              <a:rPr lang="en-GB" sz="1800" dirty="0">
                <a:effectLst/>
                <a:latin typeface="Calibri" panose="020F0502020204030204" pitchFamily="34" charset="0"/>
                <a:ea typeface="Calibri" panose="020F0502020204030204" pitchFamily="34" charset="0"/>
                <a:cs typeface="Arial" panose="020B0604020202020204" pitchFamily="34" charset="0"/>
              </a:rPr>
              <a:t>Range is a straightforward desktop profiling tool that allows users to obtain statistical information, such as word family frequency and range, about English texts.</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45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11. </a:t>
            </a:r>
            <a:r>
              <a:rPr lang="en-GB" sz="1800" b="0" dirty="0">
                <a:effectLst/>
                <a:latin typeface="Calibri" panose="020F0502020204030204" pitchFamily="34" charset="0"/>
                <a:ea typeface="Calibri" panose="020F0502020204030204" pitchFamily="34" charset="0"/>
                <a:cs typeface="Arial" panose="020B0604020202020204" pitchFamily="34" charset="0"/>
              </a:rPr>
              <a:t>The Range program was modernised by Anthony in 2014 in the form of AntWordProfiler, which allows users to obtain </a:t>
            </a:r>
            <a:r>
              <a:rPr lang="en-GB" sz="1800" dirty="0">
                <a:effectLst/>
                <a:latin typeface="Calibri" panose="020F0502020204030204" pitchFamily="34" charset="0"/>
                <a:ea typeface="Calibri" panose="020F0502020204030204" pitchFamily="34" charset="0"/>
                <a:cs typeface="Arial" panose="020B0604020202020204" pitchFamily="34" charset="0"/>
              </a:rPr>
              <a:t>frequency and range information for a target text based on any set of word family, </a:t>
            </a:r>
            <a:r>
              <a:rPr lang="en-GB" sz="1800" dirty="0" err="1">
                <a:effectLst/>
                <a:latin typeface="Calibri" panose="020F0502020204030204" pitchFamily="34" charset="0"/>
                <a:ea typeface="Calibri" panose="020F0502020204030204" pitchFamily="34" charset="0"/>
                <a:cs typeface="Arial" panose="020B0604020202020204" pitchFamily="34" charset="0"/>
              </a:rPr>
              <a:t>flemma</a:t>
            </a:r>
            <a:r>
              <a:rPr lang="en-GB" sz="1800" dirty="0">
                <a:effectLst/>
                <a:latin typeface="Calibri" panose="020F0502020204030204" pitchFamily="34" charset="0"/>
                <a:ea typeface="Calibri" panose="020F0502020204030204" pitchFamily="34" charset="0"/>
                <a:cs typeface="Arial" panose="020B0604020202020204" pitchFamily="34" charset="0"/>
              </a:rPr>
              <a:t>, or lemma lists that they load into the system</a:t>
            </a:r>
            <a:r>
              <a:rPr lang="en-GB" sz="1800" b="0" dirty="0">
                <a:effectLst/>
                <a:latin typeface="Calibri" panose="020F0502020204030204" pitchFamily="34" charset="0"/>
                <a:ea typeface="Calibri" panose="020F0502020204030204" pitchFamily="34" charset="0"/>
                <a:cs typeface="Arial" panose="020B0604020202020204" pitchFamily="34" charset="0"/>
              </a:rPr>
              <a:t>. It also gives colour-coded information about the word frequency bands into which words fall, allowing informed decisions to be made about the suitability of texts for language learners at different levels.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314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12. </a:t>
            </a:r>
            <a:r>
              <a:rPr lang="en-GB" sz="1800" b="0" dirty="0">
                <a:effectLst/>
                <a:latin typeface="Calibri" panose="020F0502020204030204" pitchFamily="34" charset="0"/>
                <a:ea typeface="Calibri" panose="020F0502020204030204" pitchFamily="34" charset="0"/>
                <a:cs typeface="Arial" panose="020B0604020202020204" pitchFamily="34" charset="0"/>
              </a:rPr>
              <a:t>Finally, </a:t>
            </a:r>
            <a:r>
              <a:rPr lang="en-GB" sz="1800" b="0" dirty="0" err="1">
                <a:effectLst/>
                <a:latin typeface="Calibri" panose="020F0502020204030204" pitchFamily="34" charset="0"/>
                <a:ea typeface="Calibri" panose="020F0502020204030204" pitchFamily="34" charset="0"/>
                <a:cs typeface="Arial" panose="020B0604020202020204" pitchFamily="34" charset="0"/>
              </a:rPr>
              <a:t>Compleat</a:t>
            </a:r>
            <a:r>
              <a:rPr lang="en-GB" sz="1800" b="0" dirty="0">
                <a:effectLst/>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Calibri" panose="020F0502020204030204" pitchFamily="34" charset="0"/>
                <a:ea typeface="Calibri" panose="020F0502020204030204" pitchFamily="34" charset="0"/>
                <a:cs typeface="Arial" panose="020B0604020202020204" pitchFamily="34" charset="0"/>
              </a:rPr>
              <a:t>Lexical Tutor allows you to carry out this work online, in both English and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These are all great tools which provided valuable insights for those interested in the vocabulary composition of texts. However, there are some limitations here for processing texts in other languages, and for analysing lower-level resources.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01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13. </a:t>
            </a:r>
            <a:r>
              <a:rPr lang="en-US" sz="1100" dirty="0">
                <a:effectLst/>
                <a:latin typeface="Calibri" panose="020F0502020204030204" pitchFamily="34" charset="0"/>
                <a:ea typeface="Calibri" panose="020F0502020204030204" pitchFamily="34" charset="0"/>
                <a:cs typeface="Arial" panose="020B0604020202020204" pitchFamily="34" charset="0"/>
              </a:rPr>
              <a:t>Here are some questions that teachers, test developers and textbook publishers might ask when assessing the suitability of texts for inclusion in their classes, assessments and publications</a:t>
            </a:r>
            <a:r>
              <a:rPr lang="en-GB" sz="1100" dirty="0">
                <a:effectLst/>
                <a:latin typeface="Calibri" panose="020F0502020204030204" pitchFamily="34" charset="0"/>
                <a:ea typeface="Calibri" panose="020F0502020204030204" pitchFamily="34" charset="0"/>
                <a:cs typeface="Arial" panose="020B0604020202020204" pitchFamily="34" charset="0"/>
              </a:rPr>
              <a:t>:</a:t>
            </a:r>
            <a:endParaRPr lang="fr-FR" sz="1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1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Tx/>
              <a:buChar char="-"/>
            </a:pPr>
            <a:r>
              <a:rPr lang="en-GB" sz="1100" dirty="0">
                <a:effectLst/>
                <a:latin typeface="Calibri" panose="020F0502020204030204" pitchFamily="34" charset="0"/>
                <a:ea typeface="Calibri" panose="020F0502020204030204" pitchFamily="34" charset="0"/>
                <a:cs typeface="Arial" panose="020B0604020202020204" pitchFamily="34" charset="0"/>
              </a:rPr>
              <a:t>What percentage of the words in this text are high-frequency words?</a:t>
            </a:r>
            <a:endParaRPr lang="fr-FR" sz="11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Tx/>
              <a:buChar char="-"/>
            </a:pPr>
            <a:r>
              <a:rPr lang="en-GB" sz="1100" dirty="0">
                <a:effectLst/>
                <a:latin typeface="Calibri" panose="020F0502020204030204" pitchFamily="34" charset="0"/>
                <a:ea typeface="Calibri" panose="020F0502020204030204" pitchFamily="34" charset="0"/>
                <a:cs typeface="Arial" panose="020B0604020202020204" pitchFamily="34" charset="0"/>
              </a:rPr>
              <a:t>How many of the words in this text do students already know?</a:t>
            </a:r>
          </a:p>
          <a:p>
            <a:pPr marL="171450" indent="-171450">
              <a:lnSpc>
                <a:spcPct val="107000"/>
              </a:lnSpc>
              <a:spcAft>
                <a:spcPts val="800"/>
              </a:spcAft>
              <a:buFontTx/>
              <a:buChar char="-"/>
            </a:pP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Currently, lexical profiling tools are limited in the degree to which they can help with the first question as few existing tools can give frequency information about languages other than English and French. AntWordProfiler is flexible enough to work with other languages, but it doesn't come with lists for highly inflected languages such as German and Spanish. Making such lists is not trivial, so automated processes must be explored for reducing the time it takes to </a:t>
            </a:r>
            <a:r>
              <a:rPr lang="en-GB" sz="1800" dirty="0">
                <a:effectLst/>
                <a:latin typeface="Calibri" panose="020F0502020204030204" pitchFamily="34" charset="0"/>
                <a:ea typeface="Calibri" panose="020F0502020204030204" pitchFamily="34" charset="0"/>
                <a:cs typeface="Arial" panose="020B0604020202020204" pitchFamily="34" charset="0"/>
              </a:rPr>
              <a:t>make </a:t>
            </a:r>
            <a:r>
              <a:rPr lang="en-US" sz="1800" dirty="0">
                <a:effectLst/>
                <a:latin typeface="Calibri" panose="020F0502020204030204" pitchFamily="34" charset="0"/>
                <a:ea typeface="Calibri" panose="020F0502020204030204" pitchFamily="34" charset="0"/>
                <a:cs typeface="Arial" panose="020B0604020202020204" pitchFamily="34" charset="0"/>
              </a:rPr>
              <a:t>level lists from scratch.</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Morphological issues are posed by French words which include punctuation as part of their spelling system, while a capital letter is sometimes the only difference between a verb and noun in German. Such issues pose challenges to program design, as decisions have to be made about what counts as a word for the statistical function of the program. A decision to include an apostrophe as part of a word, for example, would allow </a:t>
            </a:r>
            <a:r>
              <a:rPr lang="en-US" sz="1800" i="1" dirty="0" err="1">
                <a:effectLst/>
                <a:latin typeface="Calibri" panose="020F0502020204030204" pitchFamily="34" charset="0"/>
                <a:ea typeface="Calibri" panose="020F0502020204030204" pitchFamily="34" charset="0"/>
                <a:cs typeface="Arial" panose="020B0604020202020204" pitchFamily="34" charset="0"/>
              </a:rPr>
              <a:t>aujourd’hui</a:t>
            </a:r>
            <a:r>
              <a:rPr lang="en-US" sz="1800" i="1"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to be counted as a lexical item, but would have repercussions elsewhere in the text where apostrophes are used as punctuation.</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In terms of question two, the main limitation lies in the fact that existing tools are, for the most part, designed for use by researchers rather than teachers and material designers. </a:t>
            </a:r>
            <a:r>
              <a:rPr lang="en-GB" sz="1800" dirty="0">
                <a:effectLst/>
                <a:latin typeface="Calibri" panose="020F0502020204030204" pitchFamily="34" charset="0"/>
                <a:ea typeface="Calibri" panose="020F0502020204030204" pitchFamily="34" charset="0"/>
                <a:cs typeface="Arial" panose="020B0604020202020204" pitchFamily="34" charset="0"/>
              </a:rPr>
              <a:t>A particular challenge of this is that the tools assume knowledge of all inflected forms of a word, which is not the case at lower levels, especially with such highly-inflected languages. This limits the degree to which the tools can successfully assess texts for compatibility with a beginner or intermediate syllabus.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9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14. </a:t>
            </a:r>
            <a:r>
              <a:rPr lang="en-US" sz="1800" dirty="0">
                <a:effectLst/>
                <a:latin typeface="Calibri" panose="020F0502020204030204" pitchFamily="34" charset="0"/>
                <a:ea typeface="Calibri" panose="020F0502020204030204" pitchFamily="34" charset="0"/>
                <a:cs typeface="Arial" panose="020B0604020202020204" pitchFamily="34" charset="0"/>
              </a:rPr>
              <a:t>Now, I’m going to present three short videos to show how we’ve addressed some of these issues by creating MultiLingProfiler, an online, open-access vocabulary profiling tool</a:t>
            </a:r>
            <a:r>
              <a:rPr lang="en-GB" sz="1800" dirty="0">
                <a:effectLst/>
                <a:latin typeface="Calibri" panose="020F0502020204030204" pitchFamily="34" charset="0"/>
                <a:ea typeface="Calibri" panose="020F0502020204030204" pitchFamily="34" charset="0"/>
                <a:cs typeface="Arial" panose="020B0604020202020204" pitchFamily="34" charset="0"/>
              </a:rPr>
              <a:t> with</a:t>
            </a:r>
            <a:r>
              <a:rPr lang="en-GB" sz="1800" b="0" dirty="0">
                <a:effectLst/>
                <a:latin typeface="Calibri" panose="020F0502020204030204" pitchFamily="34" charset="0"/>
                <a:ea typeface="Calibri" panose="020F0502020204030204" pitchFamily="34" charset="0"/>
                <a:cs typeface="Arial" panose="020B0604020202020204" pitchFamily="34" charset="0"/>
              </a:rPr>
              <a:t> two key functions, to profile texts by frequency of occurrence in French, Spanish and German, and  to profile texts by stage in the NCELP syllabus.</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061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15. </a:t>
            </a:r>
            <a:r>
              <a:rPr lang="en-GB" sz="1800" b="0" dirty="0">
                <a:effectLst/>
                <a:latin typeface="Calibri" panose="020F0502020204030204" pitchFamily="34" charset="0"/>
                <a:ea typeface="Calibri" panose="020F0502020204030204" pitchFamily="34" charset="0"/>
                <a:cs typeface="Arial" panose="020B0604020202020204" pitchFamily="34" charset="0"/>
              </a:rPr>
              <a:t>When you access MultiLingProfiler </a:t>
            </a:r>
            <a:r>
              <a:rPr lang="en-GB" sz="1800" dirty="0">
                <a:effectLst/>
                <a:latin typeface="Calibri" panose="020F0502020204030204" pitchFamily="34" charset="0"/>
                <a:ea typeface="Calibri" panose="020F0502020204030204" pitchFamily="34" charset="0"/>
                <a:cs typeface="Arial" panose="020B0604020202020204" pitchFamily="34" charset="0"/>
              </a:rPr>
              <a:t>online, the default setting is to profile by frequency band. Currently, the profiler can profile texts at the 1000- and 2000-level.</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In this demo, I'm going to show you how to profile a text to see how suitable it is for level A2 Spanish. You would expect, at that stage, that the large majority of the words in a text would fall within the top 2000 words in the language. The orange text here shows you how many words do not, and if you scroll down you can see all kinds of statistics about the percentage coverage of individual words, and also or word families, or ‘lemmas’.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Some of the words in the text are proper nouns, and you might want to exclude these from the count by adding them to the Extended List. You might want to gloss these words in your texts, or perhaps you've taught Spanish cities. If you do that, you'll see that the coverage figures in the statistics have gone up accordingly.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To make the level lists, we had to input into the profiler the headwords as listed in the Routledge frequency dictionaries pictured here, and expand these into word families ourselves. That's quite a laborious task, and it involved the creation of scripts which could recognise the regular forms of words, and add the inflections. This, of course, all had to be manually checked, and we had to manually program the irregular inflections of words in the top 2000 as well.</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332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16. </a:t>
            </a:r>
            <a:r>
              <a:rPr lang="en-GB" sz="1800" b="0" dirty="0">
                <a:effectLst/>
                <a:latin typeface="Calibri" panose="020F0502020204030204" pitchFamily="34" charset="0"/>
                <a:ea typeface="Calibri" panose="020F0502020204030204" pitchFamily="34" charset="0"/>
                <a:cs typeface="Arial" panose="020B0604020202020204" pitchFamily="34" charset="0"/>
              </a:rPr>
              <a:t>If you teach a more advanced course, or perhaps a specialised course such as Medical German, you might want to profile texts using lists other than those that are embedded in the profiler. I'm going to show you two ways that you can do this.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Arial" panose="020B0604020202020204" pitchFamily="34" charset="0"/>
              </a:rPr>
              <a:t>The first way is to simply extend the list that's already there. If you select 'German' and 'top 2000 words', you can paste in your text and you will no doubt notice that there will be more orange words appearing this time, because there is low frequency vocabulary in there. To add words to the list, you simply open the 'Extend List' window again, and then you can paste in any additional word lists that you have.</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Arial" panose="020B0604020202020204" pitchFamily="34" charset="0"/>
              </a:rPr>
              <a:t>This is a word list made of medical-specific vocabulary, again expanded into word families, and you'll see now that there are quite a lot more orange words going black there. </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Arial" panose="020B0604020202020204" pitchFamily="34" charset="0"/>
              </a:rPr>
              <a:t>Just a note that to profile compound nouns in German you do have to add the space between the two parts of the compound, and then you can profile as normal. </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Arial" panose="020B0604020202020204" pitchFamily="34" charset="0"/>
              </a:rPr>
              <a:t>If you select 'custom list' from the dropdown under 'List type', that allows you to profile texts only by the additional words you have pasted in. That can be useful if you have a full vocabulary list that is specific to your course, or perhaps you just want to highlight the topic-specific words in the text that way.</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77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17. </a:t>
            </a:r>
            <a:r>
              <a:rPr lang="en-GB" sz="1800" b="0" dirty="0">
                <a:effectLst/>
                <a:latin typeface="Calibri" panose="020F0502020204030204" pitchFamily="34" charset="0"/>
                <a:ea typeface="Calibri" panose="020F0502020204030204" pitchFamily="34" charset="0"/>
                <a:cs typeface="Arial" panose="020B0604020202020204" pitchFamily="34" charset="0"/>
              </a:rPr>
              <a:t>Finally, I'm going to show you how to use the profiler to assess the suitability of a text for a certain week in the NCELP Scheme of Work. I'm just going to select a really simple text, and see how well it works with Term 1.2 week 4 in Year 7.</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effectLst/>
                <a:latin typeface="Calibri" panose="020F0502020204030204" pitchFamily="34" charset="0"/>
                <a:ea typeface="Calibri" panose="020F0502020204030204" pitchFamily="34" charset="0"/>
                <a:cs typeface="Arial" panose="020B0604020202020204" pitchFamily="34" charset="0"/>
              </a:rPr>
              <a:t>You can see it's just a simple little text with different forms of the verb </a:t>
            </a:r>
            <a:r>
              <a:rPr lang="en-GB" sz="1800" b="0" i="1" dirty="0" err="1">
                <a:effectLst/>
                <a:latin typeface="Calibri" panose="020F0502020204030204" pitchFamily="34" charset="0"/>
                <a:ea typeface="Calibri" panose="020F0502020204030204" pitchFamily="34" charset="0"/>
                <a:cs typeface="Arial" panose="020B0604020202020204" pitchFamily="34" charset="0"/>
              </a:rPr>
              <a:t>parler</a:t>
            </a:r>
            <a:r>
              <a:rPr lang="en-GB" sz="1800" b="0" dirty="0">
                <a:effectLst/>
                <a:latin typeface="Calibri" panose="020F0502020204030204" pitchFamily="34" charset="0"/>
                <a:ea typeface="Calibri" panose="020F0502020204030204" pitchFamily="34" charset="0"/>
                <a:cs typeface="Arial" panose="020B0604020202020204" pitchFamily="34" charset="0"/>
              </a:rPr>
              <a:t>. The first three lines are suitable, the last three lines are not. You can see that you can actually edit the text in the window, replace words, and profile those accordingly.</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effectLst/>
                <a:latin typeface="Calibri" panose="020F0502020204030204" pitchFamily="34" charset="0"/>
                <a:ea typeface="Calibri" panose="020F0502020204030204" pitchFamily="34" charset="0"/>
                <a:cs typeface="Arial" panose="020B0604020202020204" pitchFamily="34" charset="0"/>
              </a:rPr>
              <a:t>You'll see if you select week 5, they do now know that form of </a:t>
            </a:r>
            <a:r>
              <a:rPr lang="en-GB" sz="1800" b="0" i="1" dirty="0" err="1">
                <a:effectLst/>
                <a:latin typeface="Calibri" panose="020F0502020204030204" pitchFamily="34" charset="0"/>
                <a:ea typeface="Calibri" panose="020F0502020204030204" pitchFamily="34" charset="0"/>
                <a:cs typeface="Arial" panose="020B0604020202020204" pitchFamily="34" charset="0"/>
              </a:rPr>
              <a:t>parler</a:t>
            </a:r>
            <a:r>
              <a:rPr lang="en-GB" sz="1800" b="0" dirty="0">
                <a:effectLst/>
                <a:latin typeface="Calibri" panose="020F0502020204030204" pitchFamily="34" charset="0"/>
                <a:ea typeface="Calibri" panose="020F0502020204030204" pitchFamily="34" charset="0"/>
                <a:cs typeface="Arial" panose="020B0604020202020204" pitchFamily="34" charset="0"/>
              </a:rPr>
              <a:t> ... in week 6 they know that one ... and by week 7 they know all of the words in the text. So, you can see that this was a cumulative process, and I'm just going to show you how we've prepared the lists for this part of the profiler.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effectLst/>
                <a:latin typeface="Calibri" panose="020F0502020204030204" pitchFamily="34" charset="0"/>
                <a:ea typeface="Calibri" panose="020F0502020204030204" pitchFamily="34" charset="0"/>
                <a:cs typeface="Arial" panose="020B0604020202020204" pitchFamily="34" charset="0"/>
              </a:rPr>
              <a:t>You can see here in week 7.1.2.4 that they know those three forms of </a:t>
            </a:r>
            <a:r>
              <a:rPr lang="en-GB" sz="1800" b="0" i="1" dirty="0" err="1">
                <a:effectLst/>
                <a:latin typeface="Calibri" panose="020F0502020204030204" pitchFamily="34" charset="0"/>
                <a:ea typeface="Calibri" panose="020F0502020204030204" pitchFamily="34" charset="0"/>
                <a:cs typeface="Arial" panose="020B0604020202020204" pitchFamily="34" charset="0"/>
              </a:rPr>
              <a:t>parler</a:t>
            </a:r>
            <a:r>
              <a:rPr lang="en-GB" sz="1800" b="0" dirty="0">
                <a:effectLst/>
                <a:latin typeface="Calibri" panose="020F0502020204030204" pitchFamily="34" charset="0"/>
                <a:ea typeface="Calibri" panose="020F0502020204030204" pitchFamily="34" charset="0"/>
                <a:cs typeface="Arial" panose="020B0604020202020204" pitchFamily="34" charset="0"/>
              </a:rPr>
              <a:t>, by week 1.2.5 they know another form, </a:t>
            </a:r>
            <a:r>
              <a:rPr lang="en-GB" sz="1800" b="0" i="1" dirty="0" err="1">
                <a:effectLst/>
                <a:latin typeface="Calibri" panose="020F0502020204030204" pitchFamily="34" charset="0"/>
                <a:ea typeface="Calibri" panose="020F0502020204030204" pitchFamily="34" charset="0"/>
                <a:cs typeface="Arial" panose="020B0604020202020204" pitchFamily="34" charset="0"/>
              </a:rPr>
              <a:t>parlons</a:t>
            </a:r>
            <a:r>
              <a:rPr lang="en-GB" sz="1800" b="0" dirty="0">
                <a:effectLst/>
                <a:latin typeface="Calibri" panose="020F0502020204030204" pitchFamily="34" charset="0"/>
                <a:ea typeface="Calibri" panose="020F0502020204030204" pitchFamily="34" charset="0"/>
                <a:cs typeface="Arial" panose="020B0604020202020204" pitchFamily="34" charset="0"/>
              </a:rPr>
              <a:t>, and by the time you get down to 1.2.7 they know the full paradigm of that verb in the present tense.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effectLst/>
                <a:latin typeface="Calibri" panose="020F0502020204030204" pitchFamily="34" charset="0"/>
                <a:ea typeface="Calibri" panose="020F0502020204030204" pitchFamily="34" charset="0"/>
                <a:cs typeface="Arial" panose="020B0604020202020204" pitchFamily="34" charset="0"/>
              </a:rPr>
              <a:t>So, that's how we make the lists for the NCELP section of the profiler, starting in week 1 with just the handful of words that they know that week, and going all the way, at the moment, to halfway through year 9. You can see the list of cumulative word families is getting really complicated there, and those have all been input manually by Resource Developers working at NCELP.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effectLst/>
                <a:latin typeface="Calibri" panose="020F0502020204030204" pitchFamily="34" charset="0"/>
                <a:ea typeface="Calibri" panose="020F0502020204030204" pitchFamily="34" charset="0"/>
                <a:cs typeface="Arial" panose="020B0604020202020204" pitchFamily="34" charset="0"/>
              </a:rPr>
              <a:t>Just a quick note on multiword units - you can see, if you scroll down to the stats part of the profiler, that </a:t>
            </a:r>
            <a:r>
              <a:rPr lang="en-GB" sz="1800" b="0" i="1" dirty="0" err="1">
                <a:effectLst/>
                <a:latin typeface="Calibri" panose="020F0502020204030204" pitchFamily="34" charset="0"/>
                <a:ea typeface="Calibri" panose="020F0502020204030204" pitchFamily="34" charset="0"/>
                <a:cs typeface="Arial" panose="020B0604020202020204" pitchFamily="34" charset="0"/>
              </a:rPr>
              <a:t>aujourd’hui</a:t>
            </a:r>
            <a:r>
              <a:rPr lang="en-GB" sz="1800" b="0" i="1" dirty="0">
                <a:effectLst/>
                <a:latin typeface="Calibri" panose="020F0502020204030204" pitchFamily="34" charset="0"/>
                <a:ea typeface="Calibri" panose="020F0502020204030204" pitchFamily="34" charset="0"/>
                <a:cs typeface="Arial" panose="020B0604020202020204" pitchFamily="34" charset="0"/>
              </a:rPr>
              <a:t> </a:t>
            </a:r>
            <a:r>
              <a:rPr lang="en-GB" sz="1800" b="0" dirty="0">
                <a:effectLst/>
                <a:latin typeface="Calibri" panose="020F0502020204030204" pitchFamily="34" charset="0"/>
                <a:ea typeface="Calibri" panose="020F0502020204030204" pitchFamily="34" charset="0"/>
                <a:cs typeface="Arial" panose="020B0604020202020204" pitchFamily="34" charset="0"/>
              </a:rPr>
              <a:t>is counted as two words. This is because, as I mentioned previously, we have to keep the apostrophe as a piece of punctuation. So, bear in mind that the profiler does recognise multiword units - which again, have been input manually by NCELP Resource Developers for each language - but in the stats bar, the profiler counts everything on either side of a piece of punctuation as an individual word. It's just something to bear in mind when you're analysing your stats.</a:t>
            </a:r>
            <a:endParaRPr lang="en-GB" sz="1800" dirty="0">
              <a:solidFill>
                <a:schemeClr val="accent1">
                  <a:lumMod val="50000"/>
                </a:schemeClr>
              </a:solidFill>
              <a:latin typeface="Century Gothic" panose="020B0502020202020204" pitchFamily="34" charset="0"/>
            </a:endParaRP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413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18. </a:t>
            </a:r>
            <a:r>
              <a:rPr lang="en-GB" sz="1800" b="0" dirty="0">
                <a:effectLst/>
                <a:latin typeface="Calibri" panose="020F0502020204030204" pitchFamily="34" charset="0"/>
                <a:ea typeface="Calibri" panose="020F0502020204030204" pitchFamily="34" charset="0"/>
                <a:cs typeface="Arial" panose="020B0604020202020204" pitchFamily="34" charset="0"/>
              </a:rPr>
              <a:t>So, to summarise, we’ve discussed the work of the Centre for Excellence, and the need for a vocabulary profiling tool to assist with the creation of non-English materials compatible with vocabulary teaching recommendations. We’ve looked at existing profiling tools and their limitations for processing lower-level, non-English texts, and presented some solutions in MultiLingProfiler.</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Arial" panose="020B0604020202020204" pitchFamily="34" charset="0"/>
              </a:rPr>
              <a:t>In the short term, we plan to further develop the tool by adding options to profile texts at the mid frequency level and download a </a:t>
            </a:r>
            <a:r>
              <a:rPr lang="en-US" sz="1800" noProof="0" dirty="0">
                <a:solidFill>
                  <a:srgbClr val="4472C4">
                    <a:lumMod val="50000"/>
                  </a:srgbClr>
                </a:solidFill>
                <a:latin typeface="Century Gothic" panose="020F0302020204030204"/>
              </a:rPr>
              <a:t>multi-level </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frequency</a:t>
            </a:r>
            <a:r>
              <a:rPr lang="en-US" sz="1800" dirty="0">
                <a:solidFill>
                  <a:srgbClr val="4472C4">
                    <a:lumMod val="50000"/>
                  </a:srgbClr>
                </a:solidFill>
                <a:latin typeface="Century Gothic" panose="020F0302020204030204"/>
              </a:rPr>
              <a:t>-band </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profile </a:t>
            </a:r>
            <a:r>
              <a:rPr lang="en-GB" sz="1800" b="0" dirty="0">
                <a:effectLst/>
                <a:latin typeface="Calibri" panose="020F0502020204030204" pitchFamily="34" charset="0"/>
                <a:ea typeface="Calibri" panose="020F0502020204030204" pitchFamily="34" charset="0"/>
                <a:cs typeface="Arial" panose="020B0604020202020204" pitchFamily="34" charset="0"/>
              </a:rPr>
              <a:t>of a text. In the future, we hope to work with external stakeholders to add the option to profile texts by syllabi and word lists other than NCLELPs, and perhaps integrate part of speech tagging.</a:t>
            </a:r>
          </a:p>
          <a:p>
            <a:pPr>
              <a:lnSpc>
                <a:spcPct val="107000"/>
              </a:lnSpc>
              <a:spcAft>
                <a:spcPts val="800"/>
              </a:spcAft>
            </a:pPr>
            <a:endParaRPr lang="en-GB" sz="1800" b="0" dirty="0">
              <a:effectLst/>
              <a:latin typeface="Calibri" panose="020F0502020204030204" pitchFamily="34" charset="0"/>
              <a:cs typeface="Arial" panose="020B0604020202020204" pitchFamily="34"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Arial" panose="020B0604020202020204" pitchFamily="34" charset="0"/>
              </a:rPr>
              <a:t>That’s the end of our presentation. Thank you very much for listening!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11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21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2. </a:t>
            </a:r>
            <a:r>
              <a:rPr lang="en-GB" sz="1800" b="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I’m presenting the project today with Professor Laurence Anthony from </a:t>
            </a:r>
            <a:r>
              <a:rPr lang="en-GB" sz="1800" b="0" u="none"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Waseda</a:t>
            </a:r>
            <a:r>
              <a:rPr lang="en-GB" sz="1800" b="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 University, who is the brains behind the functionality and web design. I oversee the language-specific elements, alongside Prof Emma Marsden, Dr Rachel Hawkes and Nick Avery.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3. </a:t>
            </a:r>
            <a:r>
              <a:rPr lang="en-GB" sz="1800" b="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In this presentation, we’ll give </a:t>
            </a:r>
            <a:r>
              <a:rPr lang="en-GB" sz="1800" dirty="0">
                <a:effectLst/>
                <a:latin typeface="Calibri" panose="020F0502020204030204" pitchFamily="34" charset="0"/>
                <a:ea typeface="Calibri" panose="020F0502020204030204" pitchFamily="34" charset="0"/>
                <a:cs typeface="Arial" panose="020B0604020202020204" pitchFamily="34" charset="0"/>
              </a:rPr>
              <a:t>you some background information about the Centre for Excellence and the principles underpinning the design and content of its vocabulary syllabi, briefly discuss the vocabulary profiling tools currently available to us and their applicability to languages other than English, present the main functions of our new MultiLingProfiler tool, and outline our plans for further development.</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80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4. </a:t>
            </a:r>
            <a:r>
              <a:rPr lang="en-GB" sz="1800" b="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So, to kick off, what is the National Centre for Excellence for Language Pedagogy?</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14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5. </a:t>
            </a:r>
            <a:r>
              <a:rPr lang="en-US" sz="1800" b="0" i="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The Centre for Excellence is funded by the Department for Education to work with researchers and specialist practitioners to take forward recommendations made in the </a:t>
            </a:r>
            <a:r>
              <a:rPr lang="en-GB" sz="1800" b="0" i="0" u="none" dirty="0">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lang="en-GB" sz="1800" b="0" i="0" u="none" strike="noStrike" dirty="0">
                <a:solidFill>
                  <a:schemeClr val="tx1"/>
                </a:solidFill>
                <a:effectLst/>
                <a:latin typeface="Calibri" panose="020F0502020204030204" pitchFamily="34" charset="0"/>
                <a:ea typeface="Calibri" panose="020F0502020204030204" pitchFamily="34" charset="0"/>
                <a:cs typeface="Arial" panose="020B0604020202020204" pitchFamily="34" charset="0"/>
              </a:rPr>
              <a:t>Modern Foreign Languages Pedagogy Review.’ </a:t>
            </a:r>
            <a:r>
              <a:rPr lang="en-GB" sz="1800" dirty="0">
                <a:effectLst/>
                <a:latin typeface="Calibri" panose="020F0502020204030204" pitchFamily="34" charset="0"/>
                <a:ea typeface="Calibri" panose="020F0502020204030204" pitchFamily="34" charset="0"/>
                <a:cs typeface="Arial" panose="020B0604020202020204" pitchFamily="34" charset="0"/>
              </a:rPr>
              <a:t>Curricula and teaching materials </a:t>
            </a:r>
            <a:r>
              <a:rPr lang="en-GB" sz="1800" i="0" dirty="0">
                <a:effectLst/>
                <a:latin typeface="Calibri" panose="020F0502020204030204" pitchFamily="34" charset="0"/>
                <a:ea typeface="Calibri" panose="020F0502020204030204" pitchFamily="34" charset="0"/>
                <a:cs typeface="Arial" panose="020B0604020202020204" pitchFamily="34" charset="0"/>
              </a:rPr>
              <a:t>informed by the recommendations </a:t>
            </a:r>
            <a:r>
              <a:rPr lang="en-GB" sz="1800" dirty="0">
                <a:effectLst/>
                <a:latin typeface="Calibri" panose="020F0502020204030204" pitchFamily="34" charset="0"/>
                <a:ea typeface="Calibri" panose="020F0502020204030204" pitchFamily="34" charset="0"/>
                <a:cs typeface="Arial" panose="020B0604020202020204" pitchFamily="34" charset="0"/>
              </a:rPr>
              <a:t>are currently being created at NCELP and piloted in over 100 schools across the country, </a:t>
            </a:r>
            <a:r>
              <a:rPr lang="en-US" sz="1800" dirty="0">
                <a:effectLst/>
                <a:latin typeface="Calibri" panose="020F0502020204030204" pitchFamily="34" charset="0"/>
                <a:ea typeface="Calibri" panose="020F0502020204030204" pitchFamily="34" charset="0"/>
                <a:cs typeface="Arial" panose="020B0604020202020204" pitchFamily="34" charset="0"/>
              </a:rPr>
              <a:t>with a view to improving language curriculum design and encouraging higher uptake and greater success in GCSE examinations.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To illustrate the need for a multilingual vocabulary profiling tool, I’m now going briefly </a:t>
            </a:r>
            <a:r>
              <a:rPr lang="en-GB" sz="1800" noProof="0" dirty="0">
                <a:effectLst/>
                <a:latin typeface="Calibri" panose="020F0502020204030204" pitchFamily="34" charset="0"/>
                <a:ea typeface="Calibri" panose="020F0502020204030204" pitchFamily="34" charset="0"/>
                <a:cs typeface="Arial" panose="020B0604020202020204" pitchFamily="34" charset="0"/>
              </a:rPr>
              <a:t>summarise</a:t>
            </a:r>
            <a:r>
              <a:rPr lang="en-US" sz="1800" dirty="0">
                <a:effectLst/>
                <a:latin typeface="Calibri" panose="020F0502020204030204" pitchFamily="34" charset="0"/>
                <a:ea typeface="Calibri" panose="020F0502020204030204" pitchFamily="34" charset="0"/>
                <a:cs typeface="Arial" panose="020B0604020202020204" pitchFamily="34" charset="0"/>
              </a:rPr>
              <a:t> the recommendations for vocabulary teaching and show we </a:t>
            </a:r>
            <a:r>
              <a:rPr lang="en-GB" sz="1800" noProof="0" dirty="0">
                <a:effectLst/>
                <a:latin typeface="Calibri" panose="020F0502020204030204" pitchFamily="34" charset="0"/>
                <a:ea typeface="Calibri" panose="020F0502020204030204" pitchFamily="34" charset="0"/>
                <a:cs typeface="Arial" panose="020B0604020202020204" pitchFamily="34" charset="0"/>
              </a:rPr>
              <a:t>operationalise</a:t>
            </a:r>
            <a:r>
              <a:rPr lang="en-US" sz="1800" dirty="0">
                <a:effectLst/>
                <a:latin typeface="Calibri" panose="020F0502020204030204" pitchFamily="34" charset="0"/>
                <a:ea typeface="Calibri" panose="020F0502020204030204" pitchFamily="34" charset="0"/>
                <a:cs typeface="Arial" panose="020B0604020202020204" pitchFamily="34" charset="0"/>
              </a:rPr>
              <a:t> them in NCELP resources.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6. </a:t>
            </a:r>
            <a:r>
              <a:rPr lang="en-GB" sz="1800" dirty="0">
                <a:effectLst/>
                <a:latin typeface="Calibri" panose="020F0502020204030204" pitchFamily="34" charset="0"/>
                <a:ea typeface="Calibri" panose="020F0502020204030204" pitchFamily="34" charset="0"/>
                <a:cs typeface="Arial" panose="020B0604020202020204" pitchFamily="34" charset="0"/>
              </a:rPr>
              <a:t>The 5 key recommendations are:</a:t>
            </a:r>
          </a:p>
          <a:p>
            <a:pPr marL="285750" indent="-285750">
              <a:lnSpc>
                <a:spcPct val="107000"/>
              </a:lnSpc>
              <a:spcAft>
                <a:spcPts val="800"/>
              </a:spcAft>
              <a:buFontTx/>
              <a:buChar char="-"/>
            </a:pPr>
            <a:r>
              <a:rPr lang="en-GB" sz="1800" dirty="0">
                <a:effectLst/>
                <a:latin typeface="Calibri" panose="020F0502020204030204" pitchFamily="34" charset="0"/>
                <a:ea typeface="Calibri" panose="020F0502020204030204" pitchFamily="34" charset="0"/>
                <a:cs typeface="Arial" panose="020B0604020202020204" pitchFamily="34" charset="0"/>
              </a:rPr>
              <a:t>to carefully plan vocabulary introduction and revision;</a:t>
            </a:r>
          </a:p>
          <a:p>
            <a:pPr marL="285750" marR="0" lvl="0" indent="-285750" algn="l" defTabSz="914400" rtl="0" eaLnBrk="1" fontAlgn="auto" latinLnBrk="0" hangingPunct="1">
              <a:lnSpc>
                <a:spcPct val="107000"/>
              </a:lnSpc>
              <a:spcBef>
                <a:spcPts val="0"/>
              </a:spcBef>
              <a:spcAft>
                <a:spcPts val="800"/>
              </a:spcAft>
              <a:buClrTx/>
              <a:buSzTx/>
              <a:buFontTx/>
              <a:buChar char="-"/>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to incorporate varied teaching techniques into activities;</a:t>
            </a:r>
          </a:p>
          <a:p>
            <a:pPr marL="285750" indent="-285750">
              <a:lnSpc>
                <a:spcPct val="107000"/>
              </a:lnSpc>
              <a:spcAft>
                <a:spcPts val="800"/>
              </a:spcAft>
              <a:buFontTx/>
              <a:buChar char="-"/>
            </a:pPr>
            <a:r>
              <a:rPr lang="en-GB" sz="1800" dirty="0">
                <a:effectLst/>
                <a:latin typeface="Calibri" panose="020F0502020204030204" pitchFamily="34" charset="0"/>
                <a:ea typeface="Calibri" panose="020F0502020204030204" pitchFamily="34" charset="0"/>
                <a:cs typeface="Arial" panose="020B0604020202020204" pitchFamily="34" charset="0"/>
              </a:rPr>
              <a:t>to pay special attention to building the verb lexicon; </a:t>
            </a:r>
          </a:p>
          <a:p>
            <a:pPr marL="285750" indent="-285750">
              <a:lnSpc>
                <a:spcPct val="107000"/>
              </a:lnSpc>
              <a:spcAft>
                <a:spcPts val="800"/>
              </a:spcAft>
              <a:buFontTx/>
              <a:buChar char="-"/>
            </a:pPr>
            <a:r>
              <a:rPr lang="en-GB" sz="1800" dirty="0">
                <a:effectLst/>
                <a:latin typeface="Calibri" panose="020F0502020204030204" pitchFamily="34" charset="0"/>
                <a:ea typeface="Calibri" panose="020F0502020204030204" pitchFamily="34" charset="0"/>
                <a:cs typeface="Arial" panose="020B0604020202020204" pitchFamily="34" charset="0"/>
              </a:rPr>
              <a:t>to inform vocabulary selection by frequency of occurrence;</a:t>
            </a:r>
          </a:p>
          <a:p>
            <a:pPr marL="285750" indent="-285750">
              <a:lnSpc>
                <a:spcPct val="107000"/>
              </a:lnSpc>
              <a:spcAft>
                <a:spcPts val="800"/>
              </a:spcAft>
              <a:buFontTx/>
              <a:buChar char="-"/>
            </a:pPr>
            <a:r>
              <a:rPr lang="en-GB" sz="1800" dirty="0">
                <a:effectLst/>
                <a:latin typeface="Calibri" panose="020F0502020204030204" pitchFamily="34" charset="0"/>
                <a:ea typeface="Calibri" panose="020F0502020204030204" pitchFamily="34" charset="0"/>
                <a:cs typeface="Arial" panose="020B0604020202020204" pitchFamily="34" charset="0"/>
              </a:rPr>
              <a:t>and to break down and understand </a:t>
            </a:r>
            <a:r>
              <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memorised</a:t>
            </a:r>
            <a:r>
              <a:rPr lang="en-GB" sz="1800" dirty="0">
                <a:effectLst/>
                <a:latin typeface="Calibri" panose="020F0502020204030204" pitchFamily="34" charset="0"/>
                <a:ea typeface="Calibri" panose="020F0502020204030204" pitchFamily="34" charset="0"/>
                <a:cs typeface="Arial" panose="020B0604020202020204" pitchFamily="34" charset="0"/>
              </a:rPr>
              <a:t> chunks to ensure students are able to manipulate the words and grammar they contain.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defTabSz="966155">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05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7. </a:t>
            </a:r>
            <a:r>
              <a:rPr lang="en-GB" sz="1800" dirty="0">
                <a:effectLst/>
                <a:latin typeface="Calibri" panose="020F0502020204030204" pitchFamily="34" charset="0"/>
                <a:ea typeface="Calibri" panose="020F0502020204030204" pitchFamily="34" charset="0"/>
                <a:cs typeface="Arial" panose="020B0604020202020204" pitchFamily="34" charset="0"/>
              </a:rPr>
              <a:t>To illustrate how all this comes together, here is snapshot from the French Y7 Scheme of Work which shows how the same set of words are revisited in a range of </a:t>
            </a:r>
            <a:r>
              <a:rPr lang="en-GB" sz="1800" b="0" dirty="0">
                <a:effectLst/>
                <a:latin typeface="Calibri" panose="020F0502020204030204" pitchFamily="34" charset="0"/>
                <a:ea typeface="Calibri" panose="020F0502020204030204" pitchFamily="34" charset="0"/>
                <a:cs typeface="Arial" panose="020B0604020202020204" pitchFamily="34" charset="0"/>
              </a:rPr>
              <a:t>grammatical and semantic </a:t>
            </a:r>
            <a:r>
              <a:rPr lang="en-GB" sz="1800" dirty="0">
                <a:effectLst/>
                <a:latin typeface="Calibri" panose="020F0502020204030204" pitchFamily="34" charset="0"/>
                <a:ea typeface="Calibri" panose="020F0502020204030204" pitchFamily="34" charset="0"/>
                <a:cs typeface="Arial" panose="020B0604020202020204" pitchFamily="34" charset="0"/>
              </a:rPr>
              <a:t>contexts throughout Years 7-11.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So, as you can see, implementing the recommendations requires very careful planning, and we need to be sure that we are providing students with learning and assessment materials that are fully in line with this very structured and systematic approach to vocabulary learning.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200" dirty="0">
              <a:solidFill>
                <a:srgbClr val="5B9BD5">
                  <a:lumMod val="50000"/>
                </a:srgbClr>
              </a:solidFill>
            </a:endParaRP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79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8. </a:t>
            </a:r>
            <a:r>
              <a:rPr lang="en-US" sz="1800" dirty="0">
                <a:effectLst/>
                <a:latin typeface="Calibri" panose="020F0502020204030204" pitchFamily="34" charset="0"/>
                <a:ea typeface="Calibri" panose="020F0502020204030204" pitchFamily="34" charset="0"/>
                <a:cs typeface="Arial" panose="020B0604020202020204" pitchFamily="34" charset="0"/>
              </a:rPr>
              <a:t>I’m going to briefly review existing computational tools designed to do just that and explain how we have expanded on this work to create a tool compatible with both languages other than English and the NCELP syllabi.</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99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9. </a:t>
            </a:r>
            <a:r>
              <a:rPr lang="en-GB" sz="1800" b="0" dirty="0">
                <a:effectLst/>
                <a:latin typeface="Calibri" panose="020F0502020204030204" pitchFamily="34" charset="0"/>
                <a:ea typeface="Calibri" panose="020F0502020204030204" pitchFamily="34" charset="0"/>
                <a:cs typeface="Arial" panose="020B0604020202020204" pitchFamily="34" charset="0"/>
              </a:rPr>
              <a:t>Anthony mentions four types of resources available for vocabulary-related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cs typeface="Arial" panose="020B0604020202020204" pitchFamily="34" charset="0"/>
              </a:rPr>
              <a:t>- corpora, as primary data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cs typeface="Arial" panose="020B0604020202020204" pitchFamily="34" charset="0"/>
              </a:rPr>
              <a:t>- software tools to build these, such as file conversion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pre-built word lists, as secondary data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tools for </a:t>
            </a:r>
            <a:r>
              <a:rPr lang="en-US" dirty="0" err="1"/>
              <a:t>analysing</a:t>
            </a:r>
            <a:r>
              <a:rPr lang="en-US" dirty="0"/>
              <a:t> these, such as </a:t>
            </a:r>
            <a:r>
              <a:rPr lang="en-US" dirty="0" err="1"/>
              <a:t>AntLab</a:t>
            </a:r>
            <a:r>
              <a:rPr lang="en-US" dirty="0"/>
              <a:t>, WordSmith Tools, or Sketch Engine.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en-US" dirty="0"/>
              <a:t>So, the value of corpus linguistics in vocabulary-related research is clear! As Schmitt says, </a:t>
            </a:r>
            <a:r>
              <a:rPr lang="en-GB" sz="1200" dirty="0">
                <a:solidFill>
                  <a:srgbClr val="002060"/>
                </a:solidFill>
                <a:latin typeface="Century Gothic" panose="020B0502020202020204" pitchFamily="34" charset="0"/>
              </a:rPr>
              <a:t>"It is hard to imagine any area of vocabulary research into acquisition, processing, pedagogy, or assessment where the insights available from </a:t>
            </a:r>
            <a:r>
              <a:rPr lang="en-GB" sz="1200" b="1" dirty="0">
                <a:solidFill>
                  <a:srgbClr val="002060"/>
                </a:solidFill>
                <a:latin typeface="Century Gothic" panose="020B0502020202020204" pitchFamily="34" charset="0"/>
              </a:rPr>
              <a:t>corpus analysis </a:t>
            </a:r>
            <a:r>
              <a:rPr lang="en-GB" sz="1200" dirty="0">
                <a:solidFill>
                  <a:srgbClr val="002060"/>
                </a:solidFill>
                <a:latin typeface="Century Gothic" panose="020B0502020202020204" pitchFamily="34" charset="0"/>
              </a:rPr>
              <a:t>would not be valuable”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So, what tools of this nature might we use to profile the vocabulary in multilingual resources? </a:t>
            </a:r>
            <a:endParaRPr lang="fr-FR" sz="1200" dirty="0">
              <a:effectLst/>
              <a:latin typeface="Calibri" panose="020F0502020204030204" pitchFamily="34" charset="0"/>
              <a:ea typeface="Calibri" panose="020F0502020204030204" pitchFamily="34" charset="0"/>
              <a:cs typeface="Arial" panose="020B0604020202020204" pitchFamily="34" charset="0"/>
            </a:endParaRPr>
          </a:p>
          <a:p>
            <a:pPr lvl="0">
              <a:defRPr/>
            </a:pPr>
            <a:endParaRPr lang="en-GB" sz="120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06FA665-7F65-4276-A8C7-F6769D6BBDEE}" type="slidenum">
              <a:rPr lang="fr-FR" smtClean="0"/>
              <a:t>9</a:t>
            </a:fld>
            <a:endParaRPr lang="fr-FR"/>
          </a:p>
        </p:txBody>
      </p:sp>
    </p:spTree>
    <p:extLst>
      <p:ext uri="{BB962C8B-B14F-4D97-AF65-F5344CB8AC3E}">
        <p14:creationId xmlns:p14="http://schemas.microsoft.com/office/powerpoint/2010/main" val="2663363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7171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3813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29471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01474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626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140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17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56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1408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9828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00494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313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0475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225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8537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55374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8498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1454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877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7761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2084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14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5106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378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3753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4611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519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1135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668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622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715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5301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2294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92891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712904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76948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bin"/><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g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2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notesSlide" Target="../notesSlides/notesSlide15.xml"/><Relationship Id="rId10" Type="http://schemas.openxmlformats.org/officeDocument/2006/relationships/image" Target="../media/image29.png"/><Relationship Id="rId4" Type="http://schemas.openxmlformats.org/officeDocument/2006/relationships/slideLayout" Target="../slideLayouts/slideLayout6.xml"/><Relationship Id="rId9" Type="http://schemas.openxmlformats.org/officeDocument/2006/relationships/hyperlink" Target="file:///C:\Users\HP\Downloads\Vocabulary_lists_rationale_uses%20(1).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video" Target="../media/media2.mp4"/><Relationship Id="rId7" Type="http://schemas.openxmlformats.org/officeDocument/2006/relationships/image" Target="../media/image8.png"/><Relationship Id="rId2" Type="http://schemas.microsoft.com/office/2007/relationships/media" Target="../media/media2.mp4"/><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notesSlide" Target="../notesSlides/notesSlide16.xml"/><Relationship Id="rId10" Type="http://schemas.openxmlformats.org/officeDocument/2006/relationships/image" Target="../media/image31.png"/><Relationship Id="rId4" Type="http://schemas.openxmlformats.org/officeDocument/2006/relationships/slideLayout" Target="../slideLayouts/slideLayout6.xml"/><Relationship Id="rId9" Type="http://schemas.openxmlformats.org/officeDocument/2006/relationships/hyperlink" Target="file:///C:\Users\HP\Downloads\Vocabulary_lists_rationale_uses%20(1).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media" Target="../media/media3.mp4"/><Relationship Id="rId7" Type="http://schemas.openxmlformats.org/officeDocument/2006/relationships/image" Target="../media/image32.png"/><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notesSlide" Target="../notesSlides/notesSlide17.xml"/><Relationship Id="rId10" Type="http://schemas.openxmlformats.org/officeDocument/2006/relationships/image" Target="../media/image34.png"/><Relationship Id="rId4" Type="http://schemas.openxmlformats.org/officeDocument/2006/relationships/slideLayout" Target="../slideLayouts/slideLayout6.xml"/><Relationship Id="rId9" Type="http://schemas.openxmlformats.org/officeDocument/2006/relationships/hyperlink" Target="file:///C:\Users\HP\Downloads\Vocabulary_lists_rationale_uses%20(1).pdf"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6.xml"/><Relationship Id="rId7" Type="http://schemas.openxmlformats.org/officeDocument/2006/relationships/hyperlink" Target="https://www.multilingprofiler.net/"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laurenceanthony.net/software" TargetMode="External"/><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hyperlink" Target="https://ncelp.org/" TargetMode="Externa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hyperlink" Target="https://ncelp.org/wp-content/uploads/2020/02/MFL_Pedagogy_Review_Report_TSC_PUBLISHED_VERSION_Nov_2016_1_.pdf" TargetMode="External"/><Relationship Id="rId4" Type="http://schemas.openxmlformats.org/officeDocument/2006/relationships/image" Target="../media/image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hyperlink" Target="https://ncelp.org/wp-content/uploads/2020/02/MFL_Pedagogy_Review_Report_TSC_PUBLISHED_VERSION_Nov_2016_1_.pdf" TargetMode="External"/><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21.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29226" y="2000699"/>
            <a:ext cx="8307011" cy="1866643"/>
          </a:xfrm>
        </p:spPr>
        <p:txBody>
          <a:bodyPr>
            <a:noAutofit/>
          </a:bodyPr>
          <a:lstStyle/>
          <a:p>
            <a:pPr algn="l"/>
            <a:r>
              <a:rPr lang="en-GB" sz="4000" b="1" dirty="0">
                <a:solidFill>
                  <a:prstClr val="white"/>
                </a:solidFill>
              </a:rPr>
              <a:t>Profiling vocabulary </a:t>
            </a:r>
            <a:br>
              <a:rPr lang="en-GB" sz="4000" b="1" dirty="0">
                <a:solidFill>
                  <a:prstClr val="white"/>
                </a:solidFill>
              </a:rPr>
            </a:br>
            <a:r>
              <a:rPr lang="en-GB" sz="4000" b="1" dirty="0">
                <a:solidFill>
                  <a:prstClr val="white"/>
                </a:solidFill>
              </a:rPr>
              <a:t>in languages other than English</a:t>
            </a:r>
            <a:br>
              <a:rPr lang="en-GB" sz="3400" b="1" dirty="0">
                <a:solidFill>
                  <a:prstClr val="white"/>
                </a:solidFill>
              </a:rPr>
            </a:br>
            <a:endParaRPr lang="en-US" sz="2400" dirty="0"/>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154322" y="5183532"/>
            <a:ext cx="7181721" cy="105825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National Centre for Excellence for Language Pedagogy University of York</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Natalie.Finlayson@york.ac.uk; @natalie_eloise</a:t>
            </a:r>
          </a:p>
          <a:p>
            <a:pPr>
              <a:defRPr/>
            </a:pPr>
            <a:r>
              <a:rPr lang="en-GB" sz="1400" dirty="0">
                <a:solidFill>
                  <a:prstClr val="white"/>
                </a:solidFill>
                <a:latin typeface="Century Gothic" panose="020B0502020202020204" pitchFamily="34" charset="0"/>
              </a:rPr>
              <a:t>https://www.multilingprofiler.net/; @MultiLingProf</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2600" b="1" dirty="0">
                <a:solidFill>
                  <a:prstClr val="white"/>
                </a:solidFill>
                <a:latin typeface="Century Gothic" panose="020B0502020202020204" pitchFamily="34" charset="0"/>
              </a:rPr>
              <a:t>Prof Laurence Anthony</a:t>
            </a:r>
            <a:br>
              <a:rPr lang="en-GB" sz="2000" b="1" dirty="0">
                <a:solidFill>
                  <a:prstClr val="white"/>
                </a:solidFill>
                <a:latin typeface="Century Gothic" panose="020B0502020202020204" pitchFamily="34" charset="0"/>
              </a:rPr>
            </a:br>
            <a:r>
              <a:rPr lang="en-GB" sz="1800" dirty="0" err="1">
                <a:solidFill>
                  <a:prstClr val="white"/>
                </a:solidFill>
                <a:latin typeface="Century Gothic" panose="020B0502020202020204" pitchFamily="34" charset="0"/>
              </a:rPr>
              <a:t>Waseda</a:t>
            </a:r>
            <a:r>
              <a:rPr lang="en-GB" sz="1800" dirty="0">
                <a:solidFill>
                  <a:prstClr val="white"/>
                </a:solidFill>
                <a:latin typeface="Century Gothic" panose="020B0502020202020204" pitchFamily="34" charset="0"/>
              </a:rPr>
              <a:t> University</a:t>
            </a:r>
          </a:p>
          <a:p>
            <a:pPr>
              <a:defRPr/>
            </a:pPr>
            <a:r>
              <a:rPr lang="en-GB" sz="1400" dirty="0">
                <a:solidFill>
                  <a:prstClr val="white"/>
                </a:solidFill>
                <a:latin typeface="Century Gothic" panose="020B0502020202020204" pitchFamily="34" charset="0"/>
              </a:rPr>
              <a:t>anthony@waseda.jp; @antlabjp</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https://www.laurenceanthony.net/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16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16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pic>
        <p:nvPicPr>
          <p:cNvPr id="12" name="Picture 2" descr="University of York logo">
            <a:extLst>
              <a:ext uri="{FF2B5EF4-FFF2-40B4-BE49-F238E27FC236}">
                <a16:creationId xmlns:a16="http://schemas.microsoft.com/office/drawing/2014/main" id="{BCEAFE6E-2A79-44E9-BED0-D67614F85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9399" y="5214881"/>
            <a:ext cx="2006137" cy="10582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811B00BC-E58B-4DD6-9255-0FB32E5E3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3536" y="2693551"/>
            <a:ext cx="1439238" cy="14392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D1674F-A356-45A0-865D-51FA3888F3C8}"/>
              </a:ext>
            </a:extLst>
          </p:cNvPr>
          <p:cNvSpPr txBox="1"/>
          <p:nvPr/>
        </p:nvSpPr>
        <p:spPr>
          <a:xfrm>
            <a:off x="137496" y="199578"/>
            <a:ext cx="10844971" cy="677108"/>
          </a:xfrm>
          <a:prstGeom prst="rect">
            <a:avLst/>
          </a:prstGeom>
          <a:noFill/>
        </p:spPr>
        <p:txBody>
          <a:bodyPr wrap="square" rtlCol="0">
            <a:spAutoFit/>
          </a:bodyPr>
          <a:lstStyle/>
          <a:p>
            <a:r>
              <a:rPr lang="en-GB" sz="2000" b="1" dirty="0">
                <a:solidFill>
                  <a:prstClr val="white"/>
                </a:solidFill>
              </a:rPr>
              <a:t>CL 2021 (July 13-16, 2021)</a:t>
            </a:r>
            <a:br>
              <a:rPr lang="en-GB" sz="2000" b="1" dirty="0">
                <a:solidFill>
                  <a:prstClr val="white"/>
                </a:solidFill>
              </a:rPr>
            </a:br>
            <a:r>
              <a:rPr lang="en-GB" sz="1800" b="1" dirty="0">
                <a:solidFill>
                  <a:prstClr val="white"/>
                </a:solidFill>
              </a:rPr>
              <a:t>University of Limerick / Mary Immaculate College</a:t>
            </a:r>
            <a:endParaRPr lang="fr-FR" dirty="0"/>
          </a:p>
        </p:txBody>
      </p:sp>
      <p:pic>
        <p:nvPicPr>
          <p:cNvPr id="7" name="Picture 6">
            <a:extLst>
              <a:ext uri="{FF2B5EF4-FFF2-40B4-BE49-F238E27FC236}">
                <a16:creationId xmlns:a16="http://schemas.microsoft.com/office/drawing/2014/main" id="{2F119A43-CE03-4CD8-85E1-27532CA0A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9399" y="4320237"/>
            <a:ext cx="2017169" cy="709334"/>
          </a:xfrm>
          <a:prstGeom prst="rect">
            <a:avLst/>
          </a:prstGeom>
        </p:spPr>
      </p:pic>
    </p:spTree>
    <p:extLst>
      <p:ext uri="{BB962C8B-B14F-4D97-AF65-F5344CB8AC3E}">
        <p14:creationId xmlns:p14="http://schemas.microsoft.com/office/powerpoint/2010/main" val="2323262384"/>
      </p:ext>
    </p:extLst>
  </p:cSld>
  <p:clrMapOvr>
    <a:masterClrMapping/>
  </p:clrMapOvr>
  <mc:AlternateContent xmlns:mc="http://schemas.openxmlformats.org/markup-compatibility/2006" xmlns:p14="http://schemas.microsoft.com/office/powerpoint/2010/main">
    <mc:Choice Requires="p14">
      <p:transition spd="slow" p14:dur="2000" advTm="17413"/>
    </mc:Choice>
    <mc:Fallback xmlns="">
      <p:transition spd="slow" advTm="174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82356120-4505-470E-8D4B-0A0E88AE59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4" name="Title 1">
            <a:extLst>
              <a:ext uri="{FF2B5EF4-FFF2-40B4-BE49-F238E27FC236}">
                <a16:creationId xmlns:a16="http://schemas.microsoft.com/office/drawing/2014/main" id="{0CB3AB32-05DC-429C-95EA-0FBBEF8953DF}"/>
              </a:ext>
            </a:extLst>
          </p:cNvPr>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2. Tools for vocabulary research</a:t>
            </a:r>
          </a:p>
        </p:txBody>
      </p:sp>
      <p:pic>
        <p:nvPicPr>
          <p:cNvPr id="20" name="Picture 2">
            <a:extLst>
              <a:ext uri="{FF2B5EF4-FFF2-40B4-BE49-F238E27FC236}">
                <a16:creationId xmlns:a16="http://schemas.microsoft.com/office/drawing/2014/main" id="{1CEE9B48-B659-47D6-929A-AFEC8CE0A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32170" y="3255240"/>
            <a:ext cx="4218565" cy="29090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nflrc.hawaii.edu/rfl/April2008/wanarom/wanaromappendixb1.gif">
            <a:extLst>
              <a:ext uri="{FF2B5EF4-FFF2-40B4-BE49-F238E27FC236}">
                <a16:creationId xmlns:a16="http://schemas.microsoft.com/office/drawing/2014/main" id="{1164453B-92B7-4354-B037-D0A9BE317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904" y="2324784"/>
            <a:ext cx="6380253" cy="393008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C26EB94-2E78-4D8F-BE55-BE48983839D4}"/>
              </a:ext>
            </a:extLst>
          </p:cNvPr>
          <p:cNvSpPr/>
          <p:nvPr/>
        </p:nvSpPr>
        <p:spPr>
          <a:xfrm>
            <a:off x="141904" y="1328889"/>
            <a:ext cx="11846896" cy="830997"/>
          </a:xfrm>
          <a:prstGeom prst="rect">
            <a:avLst/>
          </a:prstGeom>
        </p:spPr>
        <p:txBody>
          <a:bodyPr wrap="square">
            <a:spAutoFit/>
          </a:bodyPr>
          <a:lstStyle/>
          <a:p>
            <a:pPr algn="l"/>
            <a:r>
              <a:rPr lang="en-US" sz="2400" b="1" dirty="0">
                <a:solidFill>
                  <a:schemeClr val="accent1">
                    <a:lumMod val="50000"/>
                  </a:schemeClr>
                </a:solidFill>
                <a:latin typeface="Century Gothic" panose="020B0502020202020204" pitchFamily="34" charset="0"/>
              </a:rPr>
              <a:t>Range </a:t>
            </a:r>
            <a:r>
              <a:rPr lang="en-US" sz="2400" dirty="0">
                <a:solidFill>
                  <a:schemeClr val="accent1">
                    <a:lumMod val="50000"/>
                  </a:schemeClr>
                </a:solidFill>
                <a:latin typeface="Century Gothic" panose="020B0502020202020204" pitchFamily="34" charset="0"/>
              </a:rPr>
              <a:t>(</a:t>
            </a:r>
            <a:r>
              <a:rPr lang="en-GB" sz="2400" dirty="0">
                <a:solidFill>
                  <a:schemeClr val="accent1">
                    <a:lumMod val="50000"/>
                  </a:schemeClr>
                </a:solidFill>
                <a:latin typeface="Century Gothic" panose="020B0502020202020204" pitchFamily="34" charset="0"/>
              </a:rPr>
              <a:t>Heatley, Nation and Coxhead, </a:t>
            </a:r>
            <a:r>
              <a:rPr lang="en-US" sz="2400" dirty="0">
                <a:solidFill>
                  <a:schemeClr val="accent1">
                    <a:lumMod val="50000"/>
                  </a:schemeClr>
                </a:solidFill>
                <a:latin typeface="Century Gothic" panose="020B0502020202020204" pitchFamily="34" charset="0"/>
              </a:rPr>
              <a:t>2002)</a:t>
            </a:r>
            <a:br>
              <a:rPr lang="en-US" sz="2400" dirty="0">
                <a:solidFill>
                  <a:schemeClr val="accent1">
                    <a:lumMod val="50000"/>
                  </a:schemeClr>
                </a:solidFill>
                <a:latin typeface="Century Gothic" panose="020B0502020202020204" pitchFamily="34" charset="0"/>
              </a:rPr>
            </a:br>
            <a:r>
              <a:rPr lang="en-US" sz="2400" b="1" dirty="0">
                <a:solidFill>
                  <a:schemeClr val="accent1">
                    <a:lumMod val="50000"/>
                  </a:schemeClr>
                </a:solidFill>
                <a:latin typeface="Century Gothic" panose="020B0502020202020204" pitchFamily="34" charset="0"/>
              </a:rPr>
              <a:t>Desktop profiling tool, English</a:t>
            </a:r>
          </a:p>
        </p:txBody>
      </p:sp>
    </p:spTree>
    <p:extLst>
      <p:ext uri="{BB962C8B-B14F-4D97-AF65-F5344CB8AC3E}">
        <p14:creationId xmlns:p14="http://schemas.microsoft.com/office/powerpoint/2010/main" val="1517359281"/>
      </p:ext>
    </p:extLst>
  </p:cSld>
  <p:clrMapOvr>
    <a:masterClrMapping/>
  </p:clrMapOvr>
  <mc:AlternateContent xmlns:mc="http://schemas.openxmlformats.org/markup-compatibility/2006" xmlns:p14="http://schemas.microsoft.com/office/powerpoint/2010/main">
    <mc:Choice Requires="p14">
      <p:transition spd="slow" p14:dur="2000" advTm="13694"/>
    </mc:Choice>
    <mc:Fallback xmlns="">
      <p:transition spd="slow" advTm="1369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82356120-4505-470E-8D4B-0A0E88AE59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4" name="Title 1">
            <a:extLst>
              <a:ext uri="{FF2B5EF4-FFF2-40B4-BE49-F238E27FC236}">
                <a16:creationId xmlns:a16="http://schemas.microsoft.com/office/drawing/2014/main" id="{0CB3AB32-05DC-429C-95EA-0FBBEF8953DF}"/>
              </a:ext>
            </a:extLst>
          </p:cNvPr>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prstClr val="white"/>
                </a:solidFill>
              </a:rPr>
              <a:t>2</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Tools for vocabulary research</a:t>
            </a:r>
          </a:p>
        </p:txBody>
      </p:sp>
      <p:pic>
        <p:nvPicPr>
          <p:cNvPr id="21" name="Picture 2">
            <a:extLst>
              <a:ext uri="{FF2B5EF4-FFF2-40B4-BE49-F238E27FC236}">
                <a16:creationId xmlns:a16="http://schemas.microsoft.com/office/drawing/2014/main" id="{1164453B-92B7-4354-B037-D0A9BE317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37438" y="2324784"/>
            <a:ext cx="5186066" cy="38980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C26EB94-2E78-4D8F-BE55-BE48983839D4}"/>
              </a:ext>
            </a:extLst>
          </p:cNvPr>
          <p:cNvSpPr/>
          <p:nvPr/>
        </p:nvSpPr>
        <p:spPr>
          <a:xfrm>
            <a:off x="141904" y="1328889"/>
            <a:ext cx="1184689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AntWordProfiler </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2400" dirty="0">
                <a:solidFill>
                  <a:srgbClr val="5B9BD5">
                    <a:lumMod val="50000"/>
                  </a:srgbClr>
                </a:solidFill>
                <a:latin typeface="Century Gothic" panose="020B0502020202020204" pitchFamily="34" charset="0"/>
              </a:rPr>
              <a:t>Anthony</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5B9BD5">
                    <a:lumMod val="50000"/>
                  </a:srgbClr>
                </a:solidFill>
                <a:latin typeface="Century Gothic" panose="020B0502020202020204" pitchFamily="34" charset="0"/>
              </a:rPr>
              <a:t>D</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esktop</a:t>
            </a:r>
            <a: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profiling tool, multiple languages</a:t>
            </a:r>
          </a:p>
        </p:txBody>
      </p:sp>
      <p:pic>
        <p:nvPicPr>
          <p:cNvPr id="7" name="Picture 5">
            <a:extLst>
              <a:ext uri="{FF2B5EF4-FFF2-40B4-BE49-F238E27FC236}">
                <a16:creationId xmlns:a16="http://schemas.microsoft.com/office/drawing/2014/main" id="{9F211454-B897-43C3-AC93-FC641D7B4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092" y="3566743"/>
            <a:ext cx="1886086" cy="190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266579"/>
      </p:ext>
    </p:extLst>
  </p:cSld>
  <p:clrMapOvr>
    <a:masterClrMapping/>
  </p:clrMapOvr>
  <mc:AlternateContent xmlns:mc="http://schemas.openxmlformats.org/markup-compatibility/2006" xmlns:p14="http://schemas.microsoft.com/office/powerpoint/2010/main">
    <mc:Choice Requires="p14">
      <p:transition spd="slow" p14:dur="2000" advTm="29793"/>
    </mc:Choice>
    <mc:Fallback xmlns="">
      <p:transition spd="slow" advTm="297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82356120-4505-470E-8D4B-0A0E88AE59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4" name="Title 1">
            <a:extLst>
              <a:ext uri="{FF2B5EF4-FFF2-40B4-BE49-F238E27FC236}">
                <a16:creationId xmlns:a16="http://schemas.microsoft.com/office/drawing/2014/main" id="{0CB3AB32-05DC-429C-95EA-0FBBEF8953DF}"/>
              </a:ext>
            </a:extLst>
          </p:cNvPr>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a:solidFill>
                  <a:prstClr val="white"/>
                </a:solidFill>
              </a:rPr>
              <a:t>2</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Tools for vocabulary research</a:t>
            </a:r>
          </a:p>
        </p:txBody>
      </p:sp>
      <p:sp>
        <p:nvSpPr>
          <p:cNvPr id="22" name="Rectangle 21">
            <a:extLst>
              <a:ext uri="{FF2B5EF4-FFF2-40B4-BE49-F238E27FC236}">
                <a16:creationId xmlns:a16="http://schemas.microsoft.com/office/drawing/2014/main" id="{2C26EB94-2E78-4D8F-BE55-BE48983839D4}"/>
              </a:ext>
            </a:extLst>
          </p:cNvPr>
          <p:cNvSpPr/>
          <p:nvPr/>
        </p:nvSpPr>
        <p:spPr>
          <a:xfrm>
            <a:off x="168926" y="1233960"/>
            <a:ext cx="1184689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Compleat</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Lexical Tutor </a:t>
            </a:r>
            <a:r>
              <a:rPr kumimoji="0" lang="en-US"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(Web VP)(2020)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lumMod val="50000"/>
                  </a:schemeClr>
                </a:solidFill>
                <a:latin typeface="Century Gothic" panose="020B0502020202020204" pitchFamily="34" charset="0"/>
              </a:rPr>
              <a:t>O</a:t>
            </a: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nline</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profiling tool, English and French</a:t>
            </a:r>
          </a:p>
        </p:txBody>
      </p:sp>
      <p:pic>
        <p:nvPicPr>
          <p:cNvPr id="3" name="Picture 2">
            <a:extLst>
              <a:ext uri="{FF2B5EF4-FFF2-40B4-BE49-F238E27FC236}">
                <a16:creationId xmlns:a16="http://schemas.microsoft.com/office/drawing/2014/main" id="{7BBD5A01-94EA-4FC2-B98D-C6742F639F7F}"/>
              </a:ext>
            </a:extLst>
          </p:cNvPr>
          <p:cNvPicPr>
            <a:picLocks noChangeAspect="1"/>
          </p:cNvPicPr>
          <p:nvPr/>
        </p:nvPicPr>
        <p:blipFill>
          <a:blip r:embed="rId4"/>
          <a:stretch>
            <a:fillRect/>
          </a:stretch>
        </p:blipFill>
        <p:spPr>
          <a:xfrm>
            <a:off x="1315658" y="2165633"/>
            <a:ext cx="9553432" cy="4036750"/>
          </a:xfrm>
          <a:prstGeom prst="rect">
            <a:avLst/>
          </a:prstGeom>
        </p:spPr>
      </p:pic>
    </p:spTree>
    <p:extLst>
      <p:ext uri="{BB962C8B-B14F-4D97-AF65-F5344CB8AC3E}">
        <p14:creationId xmlns:p14="http://schemas.microsoft.com/office/powerpoint/2010/main" val="1884397814"/>
      </p:ext>
    </p:extLst>
  </p:cSld>
  <p:clrMapOvr>
    <a:masterClrMapping/>
  </p:clrMapOvr>
  <mc:AlternateContent xmlns:mc="http://schemas.openxmlformats.org/markup-compatibility/2006" xmlns:p14="http://schemas.microsoft.com/office/powerpoint/2010/main">
    <mc:Choice Requires="p14">
      <p:transition spd="slow" p14:dur="2000" advTm="24997"/>
    </mc:Choice>
    <mc:Fallback xmlns="">
      <p:transition spd="slow" advTm="2499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3696E0E-CD1C-4D01-84CE-EEC162B928C0}"/>
              </a:ext>
            </a:extLst>
          </p:cNvPr>
          <p:cNvSpPr/>
          <p:nvPr/>
        </p:nvSpPr>
        <p:spPr>
          <a:xfrm>
            <a:off x="267629" y="2992197"/>
            <a:ext cx="11782468" cy="3220186"/>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E8A736C-11AE-4FCC-B5DB-16D837EFABB8}"/>
              </a:ext>
            </a:extLst>
          </p:cNvPr>
          <p:cNvSpPr txBox="1"/>
          <p:nvPr/>
        </p:nvSpPr>
        <p:spPr>
          <a:xfrm>
            <a:off x="401445" y="3088464"/>
            <a:ext cx="11648651" cy="2985433"/>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GB" sz="2400" b="1" noProof="0" dirty="0">
                <a:solidFill>
                  <a:schemeClr val="accent1">
                    <a:lumMod val="50000"/>
                  </a:schemeClr>
                </a:solidFill>
                <a:latin typeface="Century Gothic" panose="020B0502020202020204" pitchFamily="34" charset="0"/>
              </a:rPr>
              <a:t>Not suitable for languages other than English</a:t>
            </a:r>
          </a:p>
          <a:p>
            <a:pPr marL="800100" lvl="1" indent="-342900">
              <a:buFont typeface="Courier New" panose="02070309020205020404" pitchFamily="49" charset="0"/>
              <a:buChar char="o"/>
              <a:defRPr/>
            </a:pPr>
            <a:r>
              <a:rPr lang="en-GB" sz="2000" noProof="0" dirty="0">
                <a:solidFill>
                  <a:schemeClr val="accent1">
                    <a:lumMod val="50000"/>
                  </a:schemeClr>
                </a:solidFill>
                <a:latin typeface="Century Gothic" panose="020B0502020202020204" pitchFamily="34" charset="0"/>
              </a:rPr>
              <a:t>o</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nly English and French level lists</a:t>
            </a:r>
            <a:r>
              <a:rPr kumimoji="0" lang="en-GB" sz="2000" i="0" u="none" strike="noStrike" kern="1200" cap="none" spc="0" normalizeH="0" noProof="0" dirty="0">
                <a:ln>
                  <a:noFill/>
                </a:ln>
                <a:solidFill>
                  <a:schemeClr val="accent1">
                    <a:lumMod val="50000"/>
                  </a:schemeClr>
                </a:solidFill>
                <a:effectLst/>
                <a:uLnTx/>
                <a:uFillTx/>
                <a:latin typeface="Century Gothic" panose="020B0502020202020204" pitchFamily="34" charset="0"/>
              </a:rPr>
              <a:t> readily available</a:t>
            </a:r>
          </a:p>
          <a:p>
            <a:pPr marL="800100" lvl="1" indent="-342900">
              <a:buFont typeface="Courier New" panose="02070309020205020404" pitchFamily="49" charset="0"/>
              <a:buChar char="o"/>
              <a:defRPr/>
            </a:pPr>
            <a:r>
              <a:rPr lang="en-GB" sz="2000" dirty="0">
                <a:solidFill>
                  <a:schemeClr val="accent1">
                    <a:lumMod val="50000"/>
                  </a:schemeClr>
                </a:solidFill>
                <a:latin typeface="Century Gothic" panose="020B0502020202020204" pitchFamily="34" charset="0"/>
              </a:rPr>
              <a:t>rich inflectional morphology means lists take longer to create, e.g. German (</a:t>
            </a:r>
            <a:r>
              <a:rPr lang="en-GB" sz="2000" i="1" dirty="0" err="1">
                <a:solidFill>
                  <a:schemeClr val="accent1">
                    <a:lumMod val="50000"/>
                  </a:schemeClr>
                </a:solidFill>
                <a:latin typeface="Century Gothic" panose="020B0502020202020204" pitchFamily="34" charset="0"/>
              </a:rPr>
              <a:t>singen</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singt</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singt</a:t>
            </a:r>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singst</a:t>
            </a:r>
            <a:r>
              <a:rPr lang="en-GB" sz="2000" i="1" dirty="0">
                <a:solidFill>
                  <a:schemeClr val="accent1">
                    <a:lumMod val="50000"/>
                  </a:schemeClr>
                </a:solidFill>
                <a:latin typeface="Century Gothic" panose="020B0502020202020204" pitchFamily="34" charset="0"/>
              </a:rPr>
              <a:t>, sang, </a:t>
            </a:r>
            <a:r>
              <a:rPr lang="en-GB" sz="2000" i="1" dirty="0" err="1">
                <a:solidFill>
                  <a:schemeClr val="accent1">
                    <a:lumMod val="50000"/>
                  </a:schemeClr>
                </a:solidFill>
                <a:latin typeface="Century Gothic" panose="020B0502020202020204" pitchFamily="34" charset="0"/>
              </a:rPr>
              <a:t>gesungen</a:t>
            </a:r>
            <a:r>
              <a:rPr lang="en-GB" sz="2000" i="1" dirty="0">
                <a:solidFill>
                  <a:schemeClr val="accent1">
                    <a:lumMod val="50000"/>
                  </a:schemeClr>
                </a:solidFill>
                <a:latin typeface="Century Gothic" panose="020B0502020202020204" pitchFamily="34" charset="0"/>
              </a:rPr>
              <a:t>; </a:t>
            </a:r>
            <a:r>
              <a:rPr lang="da-DK" sz="2000" i="1" dirty="0">
                <a:solidFill>
                  <a:schemeClr val="accent1">
                    <a:lumMod val="50000"/>
                  </a:schemeClr>
                </a:solidFill>
                <a:latin typeface="Century Gothic" panose="020B0502020202020204" pitchFamily="34" charset="0"/>
              </a:rPr>
              <a:t>Hund, Hunde, Hundes, Hunden</a:t>
            </a:r>
            <a:r>
              <a:rPr lang="en-GB" sz="2000" dirty="0">
                <a:solidFill>
                  <a:schemeClr val="accent1">
                    <a:lumMod val="50000"/>
                  </a:schemeClr>
                </a:solidFill>
                <a:latin typeface="Century Gothic" panose="020B0502020202020204" pitchFamily="34" charset="0"/>
              </a:rPr>
              <a:t>)</a:t>
            </a:r>
          </a:p>
          <a:p>
            <a:pPr marL="800100" lvl="1" indent="-342900">
              <a:buFont typeface="Courier New" panose="02070309020205020404" pitchFamily="49" charset="0"/>
              <a:buChar char="o"/>
              <a:defRPr/>
            </a:pPr>
            <a:r>
              <a:rPr lang="en-GB" sz="2000" dirty="0">
                <a:solidFill>
                  <a:schemeClr val="accent1">
                    <a:lumMod val="50000"/>
                  </a:schemeClr>
                </a:solidFill>
                <a:latin typeface="Century Gothic" panose="020B0502020202020204" pitchFamily="34" charset="0"/>
              </a:rPr>
              <a:t>morphological issues e.g. French (</a:t>
            </a:r>
            <a:r>
              <a:rPr lang="en-GB" sz="2000" i="1" dirty="0" err="1">
                <a:solidFill>
                  <a:schemeClr val="accent1">
                    <a:lumMod val="50000"/>
                  </a:schemeClr>
                </a:solidFill>
                <a:latin typeface="Century Gothic" panose="020B0502020202020204" pitchFamily="34" charset="0"/>
              </a:rPr>
              <a:t>peut-être</a:t>
            </a:r>
            <a:r>
              <a:rPr lang="en-GB" sz="2000" dirty="0">
                <a:solidFill>
                  <a:schemeClr val="accent1">
                    <a:lumMod val="50000"/>
                  </a:schemeClr>
                </a:solidFill>
                <a:latin typeface="Century Gothic" panose="020B0502020202020204" pitchFamily="34" charset="0"/>
              </a:rPr>
              <a:t>), German (</a:t>
            </a:r>
            <a:r>
              <a:rPr lang="en-GB" sz="2000" i="1" dirty="0">
                <a:solidFill>
                  <a:schemeClr val="accent1">
                    <a:lumMod val="50000"/>
                  </a:schemeClr>
                </a:solidFill>
                <a:latin typeface="Century Gothic" panose="020B0502020202020204" pitchFamily="34" charset="0"/>
              </a:rPr>
              <a:t>Essen, </a:t>
            </a:r>
            <a:r>
              <a:rPr lang="en-GB" sz="2000" i="1" dirty="0" err="1">
                <a:solidFill>
                  <a:schemeClr val="accent1">
                    <a:lumMod val="50000"/>
                  </a:schemeClr>
                </a:solidFill>
                <a:latin typeface="Century Gothic" panose="020B0502020202020204" pitchFamily="34" charset="0"/>
              </a:rPr>
              <a:t>essen</a:t>
            </a:r>
            <a:r>
              <a:rPr lang="en-GB" sz="2000" dirty="0">
                <a:solidFill>
                  <a:schemeClr val="accent1">
                    <a:lumMod val="50000"/>
                  </a:schemeClr>
                </a:solidFill>
                <a:latin typeface="Century Gothic" panose="020B0502020202020204" pitchFamily="34" charset="0"/>
              </a:rPr>
              <a:t>) for processing …</a:t>
            </a:r>
            <a:endParaRPr lang="en-GB" sz="2000" i="1" dirty="0">
              <a:solidFill>
                <a:schemeClr val="accent1">
                  <a:lumMod val="50000"/>
                </a:schemeClr>
              </a:solidFill>
              <a:latin typeface="Century Gothic" panose="020B0502020202020204" pitchFamily="34" charset="0"/>
            </a:endParaRPr>
          </a:p>
          <a:p>
            <a:pPr marL="800100" lvl="1" indent="-342900">
              <a:buFont typeface="Courier New" panose="02070309020205020404" pitchFamily="49" charset="0"/>
              <a:buChar char="o"/>
              <a:defRPr/>
            </a:pPr>
            <a:r>
              <a:rPr lang="en-GB" sz="2000" dirty="0">
                <a:solidFill>
                  <a:schemeClr val="accent1">
                    <a:lumMod val="50000"/>
                  </a:schemeClr>
                </a:solidFill>
                <a:latin typeface="Century Gothic" panose="020B0502020202020204" pitchFamily="34" charset="0"/>
              </a:rPr>
              <a:t>… and counting (</a:t>
            </a:r>
            <a:r>
              <a:rPr lang="en-GB" sz="2000" i="1" dirty="0" err="1">
                <a:solidFill>
                  <a:schemeClr val="accent1">
                    <a:lumMod val="50000"/>
                  </a:schemeClr>
                </a:solidFill>
                <a:latin typeface="Century Gothic" panose="020B0502020202020204" pitchFamily="34" charset="0"/>
              </a:rPr>
              <a:t>aujourd’hui</a:t>
            </a:r>
            <a:r>
              <a:rPr lang="en-GB" sz="2000" i="1"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 one word or two?)</a:t>
            </a:r>
          </a:p>
          <a:p>
            <a:pPr marL="342900" lvl="0" indent="-342900">
              <a:buFont typeface="Arial" panose="020B0604020202020204" pitchFamily="34" charset="0"/>
              <a:buChar char="•"/>
              <a:defRPr/>
            </a:pPr>
            <a:r>
              <a:rPr lang="en-GB" sz="2400" b="1" dirty="0">
                <a:solidFill>
                  <a:schemeClr val="accent1">
                    <a:lumMod val="50000"/>
                  </a:schemeClr>
                </a:solidFill>
                <a:latin typeface="Century Gothic" panose="020B0502020202020204" pitchFamily="34" charset="0"/>
              </a:rPr>
              <a:t>Not suitable for lower-levels</a:t>
            </a:r>
          </a:p>
          <a:p>
            <a:pPr marL="800100" lvl="1" indent="-342900">
              <a:buFont typeface="Courier New" panose="02070309020205020404" pitchFamily="49" charset="0"/>
              <a:buChar char="o"/>
              <a:defRPr/>
            </a:pPr>
            <a:r>
              <a:rPr lang="en-GB" sz="2000" dirty="0">
                <a:solidFill>
                  <a:schemeClr val="accent1">
                    <a:lumMod val="50000"/>
                  </a:schemeClr>
                </a:solidFill>
                <a:latin typeface="Century Gothic" panose="020B0502020202020204" pitchFamily="34" charset="0"/>
              </a:rPr>
              <a:t>existing profiling tools assume knowledge of all inflections of a word – grammar knowledge not considered</a:t>
            </a:r>
          </a:p>
        </p:txBody>
      </p:sp>
      <p:sp>
        <p:nvSpPr>
          <p:cNvPr id="2" name="Speech Bubble: Rectangle with Corners Rounded 1">
            <a:extLst>
              <a:ext uri="{FF2B5EF4-FFF2-40B4-BE49-F238E27FC236}">
                <a16:creationId xmlns:a16="http://schemas.microsoft.com/office/drawing/2014/main" id="{57DEDA73-AFBB-450C-BB0F-7FB7602D0E94}"/>
              </a:ext>
            </a:extLst>
          </p:cNvPr>
          <p:cNvSpPr/>
          <p:nvPr/>
        </p:nvSpPr>
        <p:spPr>
          <a:xfrm>
            <a:off x="4117735" y="163758"/>
            <a:ext cx="4419874" cy="1204624"/>
          </a:xfrm>
          <a:prstGeom prst="wedgeRoundRectCallout">
            <a:avLst>
              <a:gd name="adj1" fmla="val 13541"/>
              <a:gd name="adj2" fmla="val 78739"/>
              <a:gd name="adj3" fmla="val 16667"/>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 </a:t>
            </a:r>
            <a:r>
              <a:rPr lang="en-GB" sz="2400" dirty="0">
                <a:solidFill>
                  <a:schemeClr val="accent1">
                    <a:lumMod val="50000"/>
                  </a:schemeClr>
                </a:solidFill>
                <a:latin typeface="Century Gothic" panose="020B0502020202020204" pitchFamily="34" charset="0"/>
              </a:rPr>
              <a:t>What percentage of the words in this text are high-frequency ?</a:t>
            </a:r>
          </a:p>
        </p:txBody>
      </p:sp>
      <p:sp>
        <p:nvSpPr>
          <p:cNvPr id="10" name="Speech Bubble: Rectangle with Corners Rounded 9">
            <a:extLst>
              <a:ext uri="{FF2B5EF4-FFF2-40B4-BE49-F238E27FC236}">
                <a16:creationId xmlns:a16="http://schemas.microsoft.com/office/drawing/2014/main" id="{83285F69-0569-4469-A0B3-CE1646BBD67A}"/>
              </a:ext>
            </a:extLst>
          </p:cNvPr>
          <p:cNvSpPr/>
          <p:nvPr/>
        </p:nvSpPr>
        <p:spPr>
          <a:xfrm>
            <a:off x="267629" y="1556514"/>
            <a:ext cx="4419874" cy="1204623"/>
          </a:xfrm>
          <a:prstGeom prst="wedgeRoundRectCallout">
            <a:avLst>
              <a:gd name="adj1" fmla="val 59393"/>
              <a:gd name="adj2" fmla="val 5196"/>
              <a:gd name="adj3" fmla="val 16667"/>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 </a:t>
            </a:r>
            <a:r>
              <a:rPr lang="en-GB" sz="2400" dirty="0">
                <a:solidFill>
                  <a:schemeClr val="accent1">
                    <a:lumMod val="50000"/>
                  </a:schemeClr>
                </a:solidFill>
                <a:latin typeface="Century Gothic" panose="020B0502020202020204" pitchFamily="34" charset="0"/>
              </a:rPr>
              <a:t>How many of the words in this text have students learned so far?</a:t>
            </a:r>
          </a:p>
        </p:txBody>
      </p:sp>
      <p:pic>
        <p:nvPicPr>
          <p:cNvPr id="12" name="Picture 11" descr="background rectangle">
            <a:extLst>
              <a:ext uri="{FF2B5EF4-FFF2-40B4-BE49-F238E27FC236}">
                <a16:creationId xmlns:a16="http://schemas.microsoft.com/office/drawing/2014/main" id="{91FA416B-E329-493D-8B20-6E6B36961F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3889612" cy="867128"/>
          </a:xfrm>
          <a:prstGeom prst="rect">
            <a:avLst/>
          </a:prstGeom>
        </p:spPr>
      </p:pic>
      <p:sp>
        <p:nvSpPr>
          <p:cNvPr id="13" name="Title 1">
            <a:extLst>
              <a:ext uri="{FF2B5EF4-FFF2-40B4-BE49-F238E27FC236}">
                <a16:creationId xmlns:a16="http://schemas.microsoft.com/office/drawing/2014/main" id="{10A6C070-B19D-4A55-9BC2-E17696E9C5F9}"/>
              </a:ext>
            </a:extLst>
          </p:cNvPr>
          <p:cNvSpPr txBox="1">
            <a:spLocks/>
          </p:cNvSpPr>
          <p:nvPr/>
        </p:nvSpPr>
        <p:spPr>
          <a:xfrm>
            <a:off x="0" y="-27296"/>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 Limitations</a:t>
            </a:r>
          </a:p>
        </p:txBody>
      </p:sp>
      <p:pic>
        <p:nvPicPr>
          <p:cNvPr id="7170" name="Picture 2" descr="Teacher, Silhouette, Black, Isolated">
            <a:extLst>
              <a:ext uri="{FF2B5EF4-FFF2-40B4-BE49-F238E27FC236}">
                <a16:creationId xmlns:a16="http://schemas.microsoft.com/office/drawing/2014/main" id="{AC84F241-0B9E-45EB-BFE8-3A23B733F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9936" y="1544181"/>
            <a:ext cx="1052127" cy="12292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73482452"/>
      </p:ext>
    </p:extLst>
  </p:cSld>
  <p:clrMapOvr>
    <a:masterClrMapping/>
  </p:clrMapOvr>
  <mc:AlternateContent xmlns:mc="http://schemas.openxmlformats.org/markup-compatibility/2006" xmlns:p14="http://schemas.microsoft.com/office/powerpoint/2010/main">
    <mc:Choice Requires="p14">
      <p:transition spd="slow" p14:dur="2000" advTm="120595"/>
    </mc:Choice>
    <mc:Fallback xmlns="">
      <p:transition spd="slow" advTm="1205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4647098"/>
            <a:ext cx="6484584" cy="1325563"/>
          </a:xfrm>
        </p:spPr>
        <p:txBody>
          <a:bodyPr>
            <a:normAutofit/>
          </a:bodyPr>
          <a:lstStyle/>
          <a:p>
            <a:r>
              <a:rPr lang="en-GB" sz="3600" b="1" dirty="0">
                <a:solidFill>
                  <a:schemeClr val="bg1"/>
                </a:solidFill>
              </a:rPr>
              <a:t>Overview</a:t>
            </a:r>
          </a:p>
        </p:txBody>
      </p:sp>
      <p:grpSp>
        <p:nvGrpSpPr>
          <p:cNvPr id="8" name="Group 7">
            <a:extLst>
              <a:ext uri="{FF2B5EF4-FFF2-40B4-BE49-F238E27FC236}">
                <a16:creationId xmlns:a16="http://schemas.microsoft.com/office/drawing/2014/main" id="{08CFCAA8-4CBC-4CC8-BBAD-3530BCC8EEA1}"/>
              </a:ext>
            </a:extLst>
          </p:cNvPr>
          <p:cNvGrpSpPr/>
          <p:nvPr/>
        </p:nvGrpSpPr>
        <p:grpSpPr>
          <a:xfrm>
            <a:off x="0" y="5152045"/>
            <a:ext cx="12192000" cy="820616"/>
            <a:chOff x="-1" y="339969"/>
            <a:chExt cx="8721970" cy="820616"/>
          </a:xfrm>
          <a:solidFill>
            <a:srgbClr val="E56700"/>
          </a:solidFill>
        </p:grpSpPr>
        <p:sp>
          <p:nvSpPr>
            <p:cNvPr id="9" name="Rectangle 8">
              <a:extLst>
                <a:ext uri="{FF2B5EF4-FFF2-40B4-BE49-F238E27FC236}">
                  <a16:creationId xmlns:a16="http://schemas.microsoft.com/office/drawing/2014/main" id="{9D0A6631-E422-48AB-996F-56E643040D74}"/>
                </a:ext>
              </a:extLst>
            </p:cNvPr>
            <p:cNvSpPr/>
            <p:nvPr/>
          </p:nvSpPr>
          <p:spPr>
            <a:xfrm>
              <a:off x="-1" y="339969"/>
              <a:ext cx="8721970" cy="820616"/>
            </a:xfrm>
            <a:prstGeom prst="rect">
              <a:avLst/>
            </a:prstGeom>
            <a:grp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F26B51BC-E05F-426D-8058-0B52F67A54A6}"/>
                </a:ext>
              </a:extLst>
            </p:cNvPr>
            <p:cNvSpPr txBox="1"/>
            <p:nvPr/>
          </p:nvSpPr>
          <p:spPr>
            <a:xfrm>
              <a:off x="-1" y="457889"/>
              <a:ext cx="8721970" cy="584775"/>
            </a:xfrm>
            <a:prstGeom prst="rect">
              <a:avLst/>
            </a:prstGeom>
            <a:grpFill/>
            <a:ln>
              <a:solidFill>
                <a:srgbClr val="E567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MultiLingProfiler</a:t>
              </a:r>
            </a:p>
          </p:txBody>
        </p:sp>
      </p:grpSp>
      <p:pic>
        <p:nvPicPr>
          <p:cNvPr id="3" name="Picture 2">
            <a:extLst>
              <a:ext uri="{FF2B5EF4-FFF2-40B4-BE49-F238E27FC236}">
                <a16:creationId xmlns:a16="http://schemas.microsoft.com/office/drawing/2014/main" id="{A122DB34-4DF0-422C-B4E4-133EDF62E827}"/>
              </a:ext>
            </a:extLst>
          </p:cNvPr>
          <p:cNvPicPr>
            <a:picLocks noChangeAspect="1"/>
          </p:cNvPicPr>
          <p:nvPr/>
        </p:nvPicPr>
        <p:blipFill>
          <a:blip r:embed="rId4"/>
          <a:stretch>
            <a:fillRect/>
          </a:stretch>
        </p:blipFill>
        <p:spPr>
          <a:xfrm>
            <a:off x="3116485" y="585036"/>
            <a:ext cx="5959030" cy="40620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237094865"/>
      </p:ext>
    </p:extLst>
  </p:cSld>
  <p:clrMapOvr>
    <a:masterClrMapping/>
  </p:clrMapOvr>
  <mc:AlternateContent xmlns:mc="http://schemas.openxmlformats.org/markup-compatibility/2006" xmlns:p14="http://schemas.microsoft.com/office/powerpoint/2010/main">
    <mc:Choice Requires="p14">
      <p:transition spd="slow" p14:dur="2000" advTm="21131"/>
    </mc:Choice>
    <mc:Fallback xmlns="">
      <p:transition spd="slow" advTm="2113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E9DB1B-07EB-4104-BAFE-AAFDC87E32D1}"/>
              </a:ext>
            </a:extLst>
          </p:cNvPr>
          <p:cNvSpPr txBox="1"/>
          <p:nvPr/>
        </p:nvSpPr>
        <p:spPr>
          <a:xfrm>
            <a:off x="323850" y="5918163"/>
            <a:ext cx="4227538" cy="400110"/>
          </a:xfrm>
          <a:prstGeom prst="rect">
            <a:avLst/>
          </a:prstGeom>
          <a:noFill/>
        </p:spPr>
        <p:txBody>
          <a:bodyPr wrap="square">
            <a:spAutoFit/>
          </a:bodyPr>
          <a:lstStyle/>
          <a:p>
            <a:r>
              <a:rPr lang="fr-FR" sz="2000" dirty="0">
                <a:solidFill>
                  <a:schemeClr val="accent1">
                    <a:lumMod val="50000"/>
                  </a:schemeClr>
                </a:solidFill>
                <a:latin typeface="Century Gothic" panose="020B0502020202020204" pitchFamily="34" charset="0"/>
              </a:rPr>
              <a:t>https://www.multilingprofiler.net/</a:t>
            </a:r>
          </a:p>
        </p:txBody>
      </p:sp>
      <p:pic>
        <p:nvPicPr>
          <p:cNvPr id="15" name="Screen Recording 14">
            <a:hlinkClick r:id="" action="ppaction://media"/>
            <a:extLst>
              <a:ext uri="{FF2B5EF4-FFF2-40B4-BE49-F238E27FC236}">
                <a16:creationId xmlns:a16="http://schemas.microsoft.com/office/drawing/2014/main" id="{596CD5B0-DB24-4DF9-8185-368C8163132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664053" y="1382400"/>
            <a:ext cx="7400149" cy="4946400"/>
          </a:xfrm>
          <a:prstGeom prst="rect">
            <a:avLst/>
          </a:prstGeom>
        </p:spPr>
      </p:pic>
      <p:pic>
        <p:nvPicPr>
          <p:cNvPr id="18" name="Picture 17" descr="background rectangle">
            <a:extLst>
              <a:ext uri="{FF2B5EF4-FFF2-40B4-BE49-F238E27FC236}">
                <a16:creationId xmlns:a16="http://schemas.microsoft.com/office/drawing/2014/main" id="{6A658D09-2094-4891-B6AD-37576B94E20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9" name="Title 1">
            <a:extLst>
              <a:ext uri="{FF2B5EF4-FFF2-40B4-BE49-F238E27FC236}">
                <a16:creationId xmlns:a16="http://schemas.microsoft.com/office/drawing/2014/main" id="{9365AB8E-164D-45A6-97CD-7BC8BCE1342E}"/>
              </a:ext>
            </a:extLst>
          </p:cNvPr>
          <p:cNvSpPr>
            <a:spLocks noGrp="1"/>
          </p:cNvSpPr>
          <p:nvPr>
            <p:ph type="title"/>
          </p:nvPr>
        </p:nvSpPr>
        <p:spPr>
          <a:xfrm>
            <a:off x="0" y="0"/>
            <a:ext cx="6484584" cy="1325563"/>
          </a:xfrm>
        </p:spPr>
        <p:txBody>
          <a:bodyPr>
            <a:normAutofit/>
          </a:bodyPr>
          <a:lstStyle/>
          <a:p>
            <a:r>
              <a:rPr lang="en-GB" sz="3200" b="1" dirty="0">
                <a:solidFill>
                  <a:schemeClr val="bg1"/>
                </a:solidFill>
              </a:rPr>
              <a:t>3. MultiLingProfiler</a:t>
            </a:r>
          </a:p>
        </p:txBody>
      </p:sp>
      <p:sp>
        <p:nvSpPr>
          <p:cNvPr id="21" name="TextBox 20">
            <a:extLst>
              <a:ext uri="{FF2B5EF4-FFF2-40B4-BE49-F238E27FC236}">
                <a16:creationId xmlns:a16="http://schemas.microsoft.com/office/drawing/2014/main" id="{9C177B45-EEB7-415B-BA8D-F950C6594704}"/>
              </a:ext>
            </a:extLst>
          </p:cNvPr>
          <p:cNvSpPr txBox="1"/>
          <p:nvPr/>
        </p:nvSpPr>
        <p:spPr>
          <a:xfrm>
            <a:off x="323850" y="1350936"/>
            <a:ext cx="41422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Profiling by </a:t>
            </a:r>
            <a:r>
              <a:rPr lang="en-GB" sz="2400" b="1" noProof="0" dirty="0">
                <a:solidFill>
                  <a:schemeClr val="accent1">
                    <a:lumMod val="50000"/>
                  </a:schemeClr>
                </a:solidFill>
                <a:latin typeface="Century Gothic" panose="020B0502020202020204" pitchFamily="34" charset="0"/>
              </a:rPr>
              <a:t>frequency of occurrence</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22" name="Picture 2" descr="BOOKS EVERY LANGUAGE TEACHER MUST READ | Core vocabulary, Vocabulary,  Spanish teacher resources">
            <a:extLst>
              <a:ext uri="{FF2B5EF4-FFF2-40B4-BE49-F238E27FC236}">
                <a16:creationId xmlns:a16="http://schemas.microsoft.com/office/drawing/2014/main" id="{8A425BA7-103B-433A-A522-49EF4CDA11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5739" y="2500989"/>
            <a:ext cx="1400175" cy="20764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0DB1F36-F5E0-4E22-85D6-0C1C490D17F4}"/>
              </a:ext>
            </a:extLst>
          </p:cNvPr>
          <p:cNvSpPr txBox="1"/>
          <p:nvPr/>
        </p:nvSpPr>
        <p:spPr>
          <a:xfrm>
            <a:off x="489348" y="4832302"/>
            <a:ext cx="3892956"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Routledge frequency dictionaries: </a:t>
            </a:r>
            <a:r>
              <a:rPr lang="en-GB" sz="2400" dirty="0">
                <a:solidFill>
                  <a:srgbClr val="002060"/>
                </a:solidFill>
                <a:latin typeface="Century Gothic" panose="020B0502020202020204" pitchFamily="34" charset="0"/>
                <a:hlinkClick r:id="rId9"/>
              </a:rPr>
              <a:t>Rationale</a:t>
            </a:r>
            <a:endParaRPr lang="fr-FR" sz="2400" dirty="0">
              <a:solidFill>
                <a:srgbClr val="002060"/>
              </a:solidFill>
              <a:latin typeface="Century Gothic" panose="020B0502020202020204" pitchFamily="34" charset="0"/>
            </a:endParaRPr>
          </a:p>
        </p:txBody>
      </p:sp>
      <p:pic>
        <p:nvPicPr>
          <p:cNvPr id="1026" name="Picture 2" descr="Spain Clip Art">
            <a:extLst>
              <a:ext uri="{FF2B5EF4-FFF2-40B4-BE49-F238E27FC236}">
                <a16:creationId xmlns:a16="http://schemas.microsoft.com/office/drawing/2014/main" id="{D1310B34-20A2-4845-BA6D-92E3E67E81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6038" y="4077922"/>
            <a:ext cx="941471" cy="6276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0722093"/>
      </p:ext>
    </p:extLst>
  </p:cSld>
  <p:clrMapOvr>
    <a:masterClrMapping/>
  </p:clrMapOvr>
  <mc:AlternateContent xmlns:mc="http://schemas.openxmlformats.org/markup-compatibility/2006" xmlns:p14="http://schemas.microsoft.com/office/powerpoint/2010/main">
    <mc:Choice Requires="p14">
      <p:transition spd="slow" p14:dur="2000" advTm="102720"/>
    </mc:Choice>
    <mc:Fallback xmlns="">
      <p:transition spd="slow" advTm="10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71" fill="hold"/>
                                        <p:tgtEl>
                                          <p:spTgt spid="15"/>
                                        </p:tgtEl>
                                      </p:cBhvr>
                                    </p:cmd>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childTnLst>
        </p:cTn>
      </p:par>
    </p:tnLst>
    <p:bldLst>
      <p:bldP spid="25" grpId="0"/>
    </p:bldLst>
  </p:timing>
  <p:extLst>
    <p:ext uri="{E180D4A7-C9FB-4DFB-919C-405C955672EB}">
      <p14:showEvtLst xmlns:p14="http://schemas.microsoft.com/office/powerpoint/2010/main">
        <p14:playEvt time="132" objId="15"/>
        <p14:pauseEvt time="6007" objId="15"/>
        <p14:triggerEvt type="onClick" time="6007" objId="15"/>
        <p14:resumeEvt time="11135" objId="15"/>
        <p14:triggerEvt type="onClick" time="11135" objId="15"/>
        <p14:stopEvt time="80021" objId="1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B4A5177B-037D-4429-8427-AB534852168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665600" y="1382552"/>
            <a:ext cx="7380474" cy="4946974"/>
          </a:xfrm>
          <a:prstGeom prst="rect">
            <a:avLst/>
          </a:prstGeom>
        </p:spPr>
      </p:pic>
      <p:pic>
        <p:nvPicPr>
          <p:cNvPr id="18" name="Picture 17" descr="background rectangle">
            <a:extLst>
              <a:ext uri="{FF2B5EF4-FFF2-40B4-BE49-F238E27FC236}">
                <a16:creationId xmlns:a16="http://schemas.microsoft.com/office/drawing/2014/main" id="{6A658D09-2094-4891-B6AD-37576B94E20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9" name="Title 1">
            <a:extLst>
              <a:ext uri="{FF2B5EF4-FFF2-40B4-BE49-F238E27FC236}">
                <a16:creationId xmlns:a16="http://schemas.microsoft.com/office/drawing/2014/main" id="{9365AB8E-164D-45A6-97CD-7BC8BCE1342E}"/>
              </a:ext>
            </a:extLst>
          </p:cNvPr>
          <p:cNvSpPr>
            <a:spLocks noGrp="1"/>
          </p:cNvSpPr>
          <p:nvPr>
            <p:ph type="title"/>
          </p:nvPr>
        </p:nvSpPr>
        <p:spPr>
          <a:xfrm>
            <a:off x="0" y="0"/>
            <a:ext cx="6484584" cy="1325563"/>
          </a:xfrm>
        </p:spPr>
        <p:txBody>
          <a:bodyPr>
            <a:normAutofit/>
          </a:bodyPr>
          <a:lstStyle/>
          <a:p>
            <a:r>
              <a:rPr lang="en-GB" sz="3200" b="1" dirty="0">
                <a:solidFill>
                  <a:schemeClr val="bg1"/>
                </a:solidFill>
              </a:rPr>
              <a:t>3. MultiLingProfiler</a:t>
            </a:r>
          </a:p>
        </p:txBody>
      </p:sp>
      <p:sp>
        <p:nvSpPr>
          <p:cNvPr id="13" name="TextBox 12">
            <a:extLst>
              <a:ext uri="{FF2B5EF4-FFF2-40B4-BE49-F238E27FC236}">
                <a16:creationId xmlns:a16="http://schemas.microsoft.com/office/drawing/2014/main" id="{6F28926B-02A5-4EFE-8203-750755ABD2BC}"/>
              </a:ext>
            </a:extLst>
          </p:cNvPr>
          <p:cNvSpPr txBox="1"/>
          <p:nvPr/>
        </p:nvSpPr>
        <p:spPr>
          <a:xfrm>
            <a:off x="323850" y="1350936"/>
            <a:ext cx="4142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Profiling by </a:t>
            </a:r>
            <a:r>
              <a:rPr lang="en-GB" sz="2400" b="1" noProof="0" dirty="0">
                <a:solidFill>
                  <a:schemeClr val="accent1">
                    <a:lumMod val="50000"/>
                  </a:schemeClr>
                </a:solidFill>
                <a:latin typeface="Century Gothic" panose="020B0502020202020204" pitchFamily="34" charset="0"/>
              </a:rPr>
              <a:t>custom list</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F5325BA4-1DCF-4EC9-8537-E6C0854B160D}"/>
              </a:ext>
            </a:extLst>
          </p:cNvPr>
          <p:cNvSpPr txBox="1"/>
          <p:nvPr/>
        </p:nvSpPr>
        <p:spPr>
          <a:xfrm>
            <a:off x="323850" y="5918163"/>
            <a:ext cx="4227538" cy="400110"/>
          </a:xfrm>
          <a:prstGeom prst="rect">
            <a:avLst/>
          </a:prstGeom>
          <a:noFill/>
        </p:spPr>
        <p:txBody>
          <a:bodyPr wrap="square">
            <a:spAutoFit/>
          </a:bodyPr>
          <a:lstStyle/>
          <a:p>
            <a:r>
              <a:rPr lang="fr-FR" sz="2000" dirty="0">
                <a:solidFill>
                  <a:schemeClr val="accent1">
                    <a:lumMod val="50000"/>
                  </a:schemeClr>
                </a:solidFill>
                <a:latin typeface="Century Gothic" panose="020B0502020202020204" pitchFamily="34" charset="0"/>
              </a:rPr>
              <a:t>https://www.multilingprofiler.net/</a:t>
            </a:r>
          </a:p>
        </p:txBody>
      </p:sp>
      <p:pic>
        <p:nvPicPr>
          <p:cNvPr id="21" name="Picture 2">
            <a:extLst>
              <a:ext uri="{FF2B5EF4-FFF2-40B4-BE49-F238E27FC236}">
                <a16:creationId xmlns:a16="http://schemas.microsoft.com/office/drawing/2014/main" id="{4F32DFDB-5B8D-47AE-AEE7-9602BA600D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735739" y="2557648"/>
            <a:ext cx="1400175" cy="19631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0644CEC-0C57-4D91-A720-C31FFE41E4E7}"/>
              </a:ext>
            </a:extLst>
          </p:cNvPr>
          <p:cNvSpPr txBox="1"/>
          <p:nvPr/>
        </p:nvSpPr>
        <p:spPr>
          <a:xfrm>
            <a:off x="489348" y="4832302"/>
            <a:ext cx="3892956"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Routledge frequency dictionaries: </a:t>
            </a:r>
            <a:r>
              <a:rPr lang="en-GB" sz="2400" dirty="0">
                <a:solidFill>
                  <a:srgbClr val="002060"/>
                </a:solidFill>
                <a:latin typeface="Century Gothic" panose="020B0502020202020204" pitchFamily="34" charset="0"/>
                <a:hlinkClick r:id="rId9"/>
              </a:rPr>
              <a:t>Rationale</a:t>
            </a:r>
            <a:endParaRPr lang="fr-FR" sz="2400" dirty="0">
              <a:solidFill>
                <a:srgbClr val="002060"/>
              </a:solidFill>
              <a:latin typeface="Century Gothic" panose="020B0502020202020204" pitchFamily="34" charset="0"/>
            </a:endParaRPr>
          </a:p>
        </p:txBody>
      </p:sp>
      <p:pic>
        <p:nvPicPr>
          <p:cNvPr id="23" name="Picture 2">
            <a:extLst>
              <a:ext uri="{FF2B5EF4-FFF2-40B4-BE49-F238E27FC236}">
                <a16:creationId xmlns:a16="http://schemas.microsoft.com/office/drawing/2014/main" id="{9DB597C4-CACC-40BE-A89D-6476BEC5FD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166038" y="4109304"/>
            <a:ext cx="941471" cy="5648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5760744"/>
      </p:ext>
    </p:extLst>
  </p:cSld>
  <p:clrMapOvr>
    <a:masterClrMapping/>
  </p:clrMapOvr>
  <mc:AlternateContent xmlns:mc="http://schemas.openxmlformats.org/markup-compatibility/2006" xmlns:p14="http://schemas.microsoft.com/office/powerpoint/2010/main">
    <mc:Choice Requires="p14">
      <p:transition spd="slow" p14:dur="2000" advTm="84670"/>
    </mc:Choice>
    <mc:Fallback xmlns="">
      <p:transition spd="slow" advTm="8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05"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2" grpId="0"/>
    </p:bldLst>
  </p:timing>
  <p:extLst>
    <p:ext uri="{E180D4A7-C9FB-4DFB-919C-405C955672EB}">
      <p14:showEvtLst xmlns:p14="http://schemas.microsoft.com/office/powerpoint/2010/main">
        <p14:playEvt time="154" objId="3"/>
        <p14:pauseEvt time="13275" objId="3"/>
        <p14:triggerEvt type="onClick" time="13276" objId="3"/>
        <p14:resumeEvt time="17086" objId="3"/>
        <p14:triggerEvt type="onClick" time="17087" objId="3"/>
        <p14:stopEvt time="66135"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FF2B5EF4-FFF2-40B4-BE49-F238E27FC236}">
                <a16:creationId xmlns:a16="http://schemas.microsoft.com/office/drawing/2014/main" id="{6A658D09-2094-4891-B6AD-37576B94E20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9" name="Title 1">
            <a:extLst>
              <a:ext uri="{FF2B5EF4-FFF2-40B4-BE49-F238E27FC236}">
                <a16:creationId xmlns:a16="http://schemas.microsoft.com/office/drawing/2014/main" id="{9365AB8E-164D-45A6-97CD-7BC8BCE1342E}"/>
              </a:ext>
            </a:extLst>
          </p:cNvPr>
          <p:cNvSpPr>
            <a:spLocks noGrp="1"/>
          </p:cNvSpPr>
          <p:nvPr>
            <p:ph type="title"/>
          </p:nvPr>
        </p:nvSpPr>
        <p:spPr>
          <a:xfrm>
            <a:off x="0" y="0"/>
            <a:ext cx="6484584" cy="1325563"/>
          </a:xfrm>
        </p:spPr>
        <p:txBody>
          <a:bodyPr>
            <a:normAutofit/>
          </a:bodyPr>
          <a:lstStyle/>
          <a:p>
            <a:r>
              <a:rPr lang="en-GB" sz="3200" b="1" dirty="0">
                <a:solidFill>
                  <a:schemeClr val="bg1"/>
                </a:solidFill>
              </a:rPr>
              <a:t>3. MultiLingProfiler</a:t>
            </a:r>
          </a:p>
        </p:txBody>
      </p:sp>
      <p:sp>
        <p:nvSpPr>
          <p:cNvPr id="17" name="TextBox 16">
            <a:extLst>
              <a:ext uri="{FF2B5EF4-FFF2-40B4-BE49-F238E27FC236}">
                <a16:creationId xmlns:a16="http://schemas.microsoft.com/office/drawing/2014/main" id="{DFC65606-65A8-402F-BA43-877D985A711D}"/>
              </a:ext>
            </a:extLst>
          </p:cNvPr>
          <p:cNvSpPr txBox="1"/>
          <p:nvPr/>
        </p:nvSpPr>
        <p:spPr>
          <a:xfrm>
            <a:off x="323850" y="1350936"/>
            <a:ext cx="41422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Profiling by </a:t>
            </a:r>
            <a:r>
              <a:rPr lang="en-GB" sz="2400" b="1" noProof="0" dirty="0">
                <a:solidFill>
                  <a:schemeClr val="accent1">
                    <a:lumMod val="50000"/>
                  </a:schemeClr>
                </a:solidFill>
                <a:latin typeface="Century Gothic" panose="020B0502020202020204" pitchFamily="34" charset="0"/>
              </a:rPr>
              <a:t>week in a syllabus</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28" name="Screen Recording 10">
            <a:hlinkClick r:id="" action="ppaction://media"/>
            <a:extLst>
              <a:ext uri="{FF2B5EF4-FFF2-40B4-BE49-F238E27FC236}">
                <a16:creationId xmlns:a16="http://schemas.microsoft.com/office/drawing/2014/main" id="{0CF3BC20-7C7B-4667-8BEE-68186144A203}"/>
              </a:ext>
            </a:extLst>
          </p:cNvPr>
          <p:cNvPicPr>
            <a:picLocks noChangeAspect="1"/>
          </p:cNvPicPr>
          <p:nvPr>
            <a:videoFile r:link="rId2"/>
            <p:extLst>
              <p:ext uri="{DAA4B4D4-6D71-4841-9C94-3DE7FCFB9230}">
                <p14:media xmlns:p14="http://schemas.microsoft.com/office/powerpoint/2010/main" r:embed="rId3">
                  <p14:trim st="849" end="7955.3605"/>
                </p14:media>
              </p:ext>
            </p:extLst>
          </p:nvPr>
        </p:nvPicPr>
        <p:blipFill>
          <a:blip r:embed="rId7"/>
          <a:stretch>
            <a:fillRect/>
          </a:stretch>
        </p:blipFill>
        <p:spPr>
          <a:xfrm>
            <a:off x="4665600" y="1382400"/>
            <a:ext cx="7380473" cy="4946973"/>
          </a:xfrm>
          <a:prstGeom prst="rect">
            <a:avLst/>
          </a:prstGeom>
        </p:spPr>
      </p:pic>
      <p:sp>
        <p:nvSpPr>
          <p:cNvPr id="31" name="TextBox 30">
            <a:extLst>
              <a:ext uri="{FF2B5EF4-FFF2-40B4-BE49-F238E27FC236}">
                <a16:creationId xmlns:a16="http://schemas.microsoft.com/office/drawing/2014/main" id="{F2956EC8-9E07-45CB-8379-C9194BFE9D18}"/>
              </a:ext>
            </a:extLst>
          </p:cNvPr>
          <p:cNvSpPr txBox="1"/>
          <p:nvPr/>
        </p:nvSpPr>
        <p:spPr>
          <a:xfrm>
            <a:off x="323850" y="5918163"/>
            <a:ext cx="4227538" cy="400110"/>
          </a:xfrm>
          <a:prstGeom prst="rect">
            <a:avLst/>
          </a:prstGeom>
          <a:noFill/>
        </p:spPr>
        <p:txBody>
          <a:bodyPr wrap="square">
            <a:spAutoFit/>
          </a:bodyPr>
          <a:lstStyle/>
          <a:p>
            <a:r>
              <a:rPr lang="fr-FR" sz="2000" dirty="0">
                <a:solidFill>
                  <a:schemeClr val="accent1">
                    <a:lumMod val="50000"/>
                  </a:schemeClr>
                </a:solidFill>
                <a:latin typeface="Century Gothic" panose="020B0502020202020204" pitchFamily="34" charset="0"/>
              </a:rPr>
              <a:t>https://www.multilingprofiler.net/</a:t>
            </a:r>
          </a:p>
        </p:txBody>
      </p:sp>
      <p:pic>
        <p:nvPicPr>
          <p:cNvPr id="32" name="Picture 2">
            <a:extLst>
              <a:ext uri="{FF2B5EF4-FFF2-40B4-BE49-F238E27FC236}">
                <a16:creationId xmlns:a16="http://schemas.microsoft.com/office/drawing/2014/main" id="{DFE42689-BDE9-49CE-A508-2301BBAA3E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735739" y="2557648"/>
            <a:ext cx="1400175" cy="196313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1F02A88-3797-4B88-A5D4-FAF04382BD7C}"/>
              </a:ext>
            </a:extLst>
          </p:cNvPr>
          <p:cNvSpPr txBox="1"/>
          <p:nvPr/>
        </p:nvSpPr>
        <p:spPr>
          <a:xfrm>
            <a:off x="489348" y="4832302"/>
            <a:ext cx="3892956"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Routledge frequency dictionaries: </a:t>
            </a:r>
            <a:r>
              <a:rPr lang="en-GB" sz="2400" dirty="0">
                <a:solidFill>
                  <a:srgbClr val="002060"/>
                </a:solidFill>
                <a:latin typeface="Century Gothic" panose="020B0502020202020204" pitchFamily="34" charset="0"/>
                <a:hlinkClick r:id="rId9"/>
              </a:rPr>
              <a:t>Rationale</a:t>
            </a:r>
            <a:endParaRPr lang="fr-FR" sz="2400" dirty="0">
              <a:solidFill>
                <a:srgbClr val="002060"/>
              </a:solidFill>
              <a:latin typeface="Century Gothic" panose="020B0502020202020204" pitchFamily="34" charset="0"/>
            </a:endParaRPr>
          </a:p>
        </p:txBody>
      </p:sp>
      <p:pic>
        <p:nvPicPr>
          <p:cNvPr id="34" name="Picture 2">
            <a:extLst>
              <a:ext uri="{FF2B5EF4-FFF2-40B4-BE49-F238E27FC236}">
                <a16:creationId xmlns:a16="http://schemas.microsoft.com/office/drawing/2014/main" id="{3419F728-D7E6-42C4-8271-D05C87752E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168380" y="4077922"/>
            <a:ext cx="936786" cy="6276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3333681"/>
      </p:ext>
    </p:extLst>
  </p:cSld>
  <p:clrMapOvr>
    <a:masterClrMapping/>
  </p:clrMapOvr>
  <mc:AlternateContent xmlns:mc="http://schemas.openxmlformats.org/markup-compatibility/2006" xmlns:p14="http://schemas.microsoft.com/office/powerpoint/2010/main">
    <mc:Choice Requires="p14">
      <p:transition spd="slow" p14:dur="2000" advTm="128897"/>
    </mc:Choice>
    <mc:Fallback xmlns="">
      <p:transition spd="slow" advTm="12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77" fill="hold"/>
                                        <p:tgtEl>
                                          <p:spTgt spid="28"/>
                                        </p:tgtEl>
                                      </p:cBhvr>
                                    </p:cmd>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8"/>
                                        </p:tgtEl>
                                      </p:cBhvr>
                                    </p:cmd>
                                  </p:childTnLst>
                                </p:cTn>
                              </p:par>
                            </p:childTnLst>
                          </p:cTn>
                        </p:par>
                      </p:childTnLst>
                    </p:cTn>
                  </p:par>
                </p:childTnLst>
              </p:cTn>
              <p:nextCondLst>
                <p:cond evt="onClick" delay="0">
                  <p:tgtEl>
                    <p:spTgt spid="28"/>
                  </p:tgtEl>
                </p:cond>
              </p:nextCondLst>
            </p:seq>
            <p:video>
              <p:cMediaNode vol="80000">
                <p:cTn id="16" fill="hold" display="0">
                  <p:stCondLst>
                    <p:cond delay="indefinite"/>
                  </p:stCondLst>
                </p:cTn>
                <p:tgtEl>
                  <p:spTgt spid="28"/>
                </p:tgtEl>
              </p:cMediaNode>
            </p:video>
          </p:childTnLst>
        </p:cTn>
      </p:par>
    </p:tnLst>
    <p:bldLst>
      <p:bldP spid="33" grpId="0"/>
    </p:bldLst>
  </p:timing>
  <p:extLst>
    <p:ext uri="{E180D4A7-C9FB-4DFB-919C-405C955672EB}">
      <p14:showEvtLst xmlns:p14="http://schemas.microsoft.com/office/powerpoint/2010/main">
        <p14:playEvt time="134" objId="28"/>
        <p14:pauseEvt time="2239" objId="28"/>
        <p14:triggerEvt type="onClick" time="2239" objId="28"/>
        <p14:resumeEvt time="5911" objId="28"/>
        <p14:triggerEvt type="onClick" time="5911" objId="28"/>
        <p14:stopEvt time="101890" objId="2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BE3EFAAC-F6B7-4013-B9A6-6958D7B280D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3" name="Title 1">
            <a:extLst>
              <a:ext uri="{FF2B5EF4-FFF2-40B4-BE49-F238E27FC236}">
                <a16:creationId xmlns:a16="http://schemas.microsoft.com/office/drawing/2014/main" id="{33EB200E-6688-4467-B70B-C30F7C17578B}"/>
              </a:ext>
            </a:extLst>
          </p:cNvPr>
          <p:cNvSpPr>
            <a:spLocks noGrp="1"/>
          </p:cNvSpPr>
          <p:nvPr>
            <p:ph type="title"/>
          </p:nvPr>
        </p:nvSpPr>
        <p:spPr>
          <a:xfrm>
            <a:off x="0" y="0"/>
            <a:ext cx="6484584" cy="1325563"/>
          </a:xfrm>
        </p:spPr>
        <p:txBody>
          <a:bodyPr>
            <a:normAutofit/>
          </a:bodyPr>
          <a:lstStyle/>
          <a:p>
            <a:r>
              <a:rPr lang="en-GB" sz="3200" b="1" dirty="0">
                <a:solidFill>
                  <a:schemeClr val="bg1"/>
                </a:solidFill>
              </a:rPr>
              <a:t>4. Summary and next steps</a:t>
            </a:r>
          </a:p>
        </p:txBody>
      </p:sp>
      <p:sp>
        <p:nvSpPr>
          <p:cNvPr id="5" name="Rectangle: Rounded Corners 4">
            <a:extLst>
              <a:ext uri="{FF2B5EF4-FFF2-40B4-BE49-F238E27FC236}">
                <a16:creationId xmlns:a16="http://schemas.microsoft.com/office/drawing/2014/main" id="{E86D1BD8-E730-4CFD-9EE9-F3A3508C88D4}"/>
              </a:ext>
            </a:extLst>
          </p:cNvPr>
          <p:cNvSpPr/>
          <p:nvPr/>
        </p:nvSpPr>
        <p:spPr>
          <a:xfrm>
            <a:off x="6177835" y="1723974"/>
            <a:ext cx="5814976" cy="3714952"/>
          </a:xfrm>
          <a:prstGeom prst="roundRect">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F7105559-E0A9-408A-AAEB-649C574894C4}"/>
              </a:ext>
            </a:extLst>
          </p:cNvPr>
          <p:cNvSpPr txBox="1"/>
          <p:nvPr/>
        </p:nvSpPr>
        <p:spPr>
          <a:xfrm>
            <a:off x="6373969" y="1822388"/>
            <a:ext cx="5480766" cy="3416320"/>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b="1" dirty="0">
                <a:solidFill>
                  <a:srgbClr val="4472C4">
                    <a:lumMod val="50000"/>
                  </a:srgbClr>
                </a:solidFill>
                <a:latin typeface="Century Gothic" panose="020F0302020204030204"/>
              </a:rPr>
              <a:t>adding profiling lists </a:t>
            </a:r>
            <a:r>
              <a:rPr lang="en-US" sz="2400" dirty="0">
                <a:solidFill>
                  <a:srgbClr val="4472C4">
                    <a:lumMod val="50000"/>
                  </a:srgbClr>
                </a:solidFill>
                <a:latin typeface="Century Gothic" panose="020F0302020204030204"/>
              </a:rPr>
              <a:t>at levels 3000, 4000 and 5000;</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download</a:t>
            </a:r>
            <a:r>
              <a:rPr lang="en-US" sz="2400" b="1" noProof="0" dirty="0">
                <a:solidFill>
                  <a:srgbClr val="4472C4">
                    <a:lumMod val="50000"/>
                  </a:srgbClr>
                </a:solidFill>
                <a:latin typeface="Century Gothic" panose="020F0302020204030204"/>
              </a:rPr>
              <a:t>s </a:t>
            </a:r>
            <a:r>
              <a:rPr lang="en-US" sz="2400" noProof="0" dirty="0">
                <a:solidFill>
                  <a:srgbClr val="4472C4">
                    <a:lumMod val="50000"/>
                  </a:srgbClr>
                </a:solidFill>
                <a:latin typeface="Century Gothic" panose="020F0302020204030204"/>
              </a:rPr>
              <a:t>of </a:t>
            </a:r>
            <a:r>
              <a:rPr lang="en-US" sz="2400" b="1" noProof="0" dirty="0">
                <a:solidFill>
                  <a:srgbClr val="4472C4">
                    <a:lumMod val="50000"/>
                  </a:srgbClr>
                </a:solidFill>
                <a:latin typeface="Century Gothic" panose="020F0302020204030204"/>
              </a:rPr>
              <a:t>multi-level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frequency</a:t>
            </a:r>
            <a:r>
              <a:rPr lang="en-US" sz="2400" b="1" dirty="0">
                <a:solidFill>
                  <a:srgbClr val="4472C4">
                    <a:lumMod val="50000"/>
                  </a:srgbClr>
                </a:solidFill>
                <a:latin typeface="Century Gothic" panose="020F0302020204030204"/>
              </a:rPr>
              <a:t>-band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profiles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working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awarding bodies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textbook writers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create bespoke lists compatible with their courses;</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b="1" dirty="0">
                <a:solidFill>
                  <a:srgbClr val="4472C4">
                    <a:lumMod val="50000"/>
                  </a:srgbClr>
                </a:solidFill>
                <a:latin typeface="Century Gothic" panose="020F0302020204030204"/>
              </a:rPr>
              <a:t>POS tagging </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235AD2F-3D13-4D9E-966F-F1FD900828F8}"/>
              </a:ext>
            </a:extLst>
          </p:cNvPr>
          <p:cNvSpPr txBox="1"/>
          <p:nvPr/>
        </p:nvSpPr>
        <p:spPr>
          <a:xfrm>
            <a:off x="181336" y="5498382"/>
            <a:ext cx="11717078" cy="737318"/>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GB" sz="3200" b="1" dirty="0">
                <a:solidFill>
                  <a:schemeClr val="accent1">
                    <a:lumMod val="50000"/>
                  </a:schemeClr>
                </a:solidFill>
                <a:latin typeface="Century Gothic" panose="020F0302020204030204"/>
              </a:rPr>
              <a:t>Thank you for listening!</a:t>
            </a:r>
          </a:p>
        </p:txBody>
      </p:sp>
      <p:sp>
        <p:nvSpPr>
          <p:cNvPr id="15" name="Rectangle: Rounded Corners 14">
            <a:extLst>
              <a:ext uri="{FF2B5EF4-FFF2-40B4-BE49-F238E27FC236}">
                <a16:creationId xmlns:a16="http://schemas.microsoft.com/office/drawing/2014/main" id="{C2D0EBF0-F1C1-4F19-90FD-2CBC644F08CF}"/>
              </a:ext>
            </a:extLst>
          </p:cNvPr>
          <p:cNvSpPr/>
          <p:nvPr/>
        </p:nvSpPr>
        <p:spPr>
          <a:xfrm>
            <a:off x="181336" y="1723974"/>
            <a:ext cx="5814976" cy="3714952"/>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A4E89161-DCD4-49BB-9767-93BA12E13571}"/>
              </a:ext>
            </a:extLst>
          </p:cNvPr>
          <p:cNvSpPr txBox="1"/>
          <p:nvPr/>
        </p:nvSpPr>
        <p:spPr>
          <a:xfrm>
            <a:off x="377470" y="1822388"/>
            <a:ext cx="5480766" cy="3046988"/>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work of the National </a:t>
            </a:r>
            <a:r>
              <a:rPr lang="en-US" sz="2400" b="1" dirty="0">
                <a:solidFill>
                  <a:srgbClr val="4472C4">
                    <a:lumMod val="50000"/>
                  </a:srgbClr>
                </a:solidFill>
                <a:latin typeface="Century Gothic" panose="020F0302020204030204"/>
              </a:rPr>
              <a:t>Centre for Excellence </a:t>
            </a:r>
            <a:r>
              <a:rPr lang="en-US" sz="2400" dirty="0">
                <a:solidFill>
                  <a:srgbClr val="4472C4">
                    <a:lumMod val="50000"/>
                  </a:srgbClr>
                </a:solidFill>
                <a:latin typeface="Century Gothic" panose="020F0302020204030204"/>
              </a:rPr>
              <a:t>for Language Pedagogy</a:t>
            </a:r>
            <a:endParaRPr lang="en-US" sz="2400" b="1" dirty="0">
              <a:solidFill>
                <a:srgbClr val="4472C4">
                  <a:lumMod val="50000"/>
                </a:srgbClr>
              </a:solidFill>
              <a:latin typeface="Century Gothic" panose="020F0302020204030204"/>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gap for a vocabulary profiling tool for </a:t>
            </a:r>
            <a:r>
              <a:rPr lang="en-US" sz="2400" b="1" dirty="0">
                <a:solidFill>
                  <a:srgbClr val="4472C4">
                    <a:lumMod val="50000"/>
                  </a:srgbClr>
                </a:solidFill>
                <a:latin typeface="Century Gothic" panose="020F0302020204030204"/>
              </a:rPr>
              <a:t>non-English languages </a:t>
            </a:r>
            <a:r>
              <a:rPr lang="en-US" sz="2400" dirty="0">
                <a:solidFill>
                  <a:srgbClr val="4472C4">
                    <a:lumMod val="50000"/>
                  </a:srgbClr>
                </a:solidFill>
                <a:latin typeface="Century Gothic" panose="020F0302020204030204"/>
              </a:rPr>
              <a:t>and </a:t>
            </a:r>
            <a:r>
              <a:rPr lang="en-US" sz="2400" b="1" dirty="0">
                <a:solidFill>
                  <a:srgbClr val="4472C4">
                    <a:lumMod val="50000"/>
                  </a:srgbClr>
                </a:solidFill>
                <a:latin typeface="Century Gothic" panose="020F0302020204030204"/>
              </a:rPr>
              <a:t>lower-levels</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limitations of existing tools</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development</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of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MultiLingProfiler</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7" name="Arrow: Left 6">
            <a:extLst>
              <a:ext uri="{FF2B5EF4-FFF2-40B4-BE49-F238E27FC236}">
                <a16:creationId xmlns:a16="http://schemas.microsoft.com/office/drawing/2014/main" id="{9B29A888-C33A-4142-B2DC-0864CCB8D909}"/>
              </a:ext>
            </a:extLst>
          </p:cNvPr>
          <p:cNvSpPr/>
          <p:nvPr/>
        </p:nvSpPr>
        <p:spPr>
          <a:xfrm>
            <a:off x="2378961" y="1294978"/>
            <a:ext cx="1419726" cy="587147"/>
          </a:xfrm>
          <a:prstGeom prst="leftArrow">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Arrow: Left 18">
            <a:extLst>
              <a:ext uri="{FF2B5EF4-FFF2-40B4-BE49-F238E27FC236}">
                <a16:creationId xmlns:a16="http://schemas.microsoft.com/office/drawing/2014/main" id="{CAB0D774-B85F-45AE-B67A-1FB176C3C18C}"/>
              </a:ext>
            </a:extLst>
          </p:cNvPr>
          <p:cNvSpPr/>
          <p:nvPr/>
        </p:nvSpPr>
        <p:spPr>
          <a:xfrm flipH="1">
            <a:off x="8404488" y="1294977"/>
            <a:ext cx="1419728" cy="587147"/>
          </a:xfrm>
          <a:prstGeom prst="leftArrow">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816601794"/>
      </p:ext>
    </p:extLst>
  </p:cSld>
  <p:clrMapOvr>
    <a:masterClrMapping/>
  </p:clrMapOvr>
  <mc:AlternateContent xmlns:mc="http://schemas.openxmlformats.org/markup-compatibility/2006" xmlns:p14="http://schemas.microsoft.com/office/powerpoint/2010/main">
    <mc:Choice Requires="p14">
      <p:transition spd="slow" p14:dur="2000" advTm="61542"/>
    </mc:Choice>
    <mc:Fallback xmlns="">
      <p:transition spd="slow" advTm="615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BE3EFAAC-F6B7-4013-B9A6-6958D7B280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3" name="Title 1">
            <a:extLst>
              <a:ext uri="{FF2B5EF4-FFF2-40B4-BE49-F238E27FC236}">
                <a16:creationId xmlns:a16="http://schemas.microsoft.com/office/drawing/2014/main" id="{33EB200E-6688-4467-B70B-C30F7C17578B}"/>
              </a:ext>
            </a:extLst>
          </p:cNvPr>
          <p:cNvSpPr>
            <a:spLocks noGrp="1"/>
          </p:cNvSpPr>
          <p:nvPr>
            <p:ph type="title"/>
          </p:nvPr>
        </p:nvSpPr>
        <p:spPr>
          <a:xfrm>
            <a:off x="0" y="0"/>
            <a:ext cx="6484584" cy="1325563"/>
          </a:xfrm>
        </p:spPr>
        <p:txBody>
          <a:bodyPr>
            <a:normAutofit/>
          </a:bodyPr>
          <a:lstStyle/>
          <a:p>
            <a:r>
              <a:rPr lang="en-GB" sz="3200" b="1" dirty="0">
                <a:solidFill>
                  <a:schemeClr val="bg1"/>
                </a:solidFill>
              </a:rPr>
              <a:t>5. References</a:t>
            </a:r>
          </a:p>
        </p:txBody>
      </p:sp>
      <p:sp>
        <p:nvSpPr>
          <p:cNvPr id="6" name="TextBox 5">
            <a:extLst>
              <a:ext uri="{FF2B5EF4-FFF2-40B4-BE49-F238E27FC236}">
                <a16:creationId xmlns:a16="http://schemas.microsoft.com/office/drawing/2014/main" id="{F7105559-E0A9-408A-AAEB-649C574894C4}"/>
              </a:ext>
            </a:extLst>
          </p:cNvPr>
          <p:cNvSpPr txBox="1"/>
          <p:nvPr/>
        </p:nvSpPr>
        <p:spPr>
          <a:xfrm>
            <a:off x="131551" y="1163991"/>
            <a:ext cx="11698499" cy="5144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Anthony, L. (2014).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AntWordProfiler (Version 1.4.1) </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[Computer Software]. Tokyo, Japan: </a:t>
            </a:r>
            <a:r>
              <a:rPr kumimoji="0" lang="en-GB" sz="1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Waseda</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University. Available from </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6"/>
              </a:rPr>
              <a:t>https://www.laurenceanthony.net/software</a:t>
            </a:r>
            <a:endPar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Anthony, L. (2019). Resources for researching vocabulary, in S. Webb (Ed.)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Routledge Handbook of Vocabulary Studies. </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Abingdon: UK. Routledge Press.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Anthony, L., Finlayson, N., Marsden, E., Avery, N., &amp; Hawkes, R. (2020). MultiLingProfiler Version 1. [Computer Software]. Available at </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7"/>
              </a:rPr>
              <a:t>https://www.multilingprofiler.net/</a:t>
            </a:r>
            <a:endPar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Compleat</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Lexical Tutor. Accessed at: www.lextutor.ca/</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Davies, M., &amp; Davies, K. (2018).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frequency dictionary of Spanish: Core vocabulary for learners </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(2nd ed.). London: Routledge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Jones, R., &amp; </a:t>
            </a:r>
            <a:r>
              <a:rPr kumimoji="0" lang="en-GB" sz="1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Tschirner</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(2006).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frequency dictionary of German: Core vocabulary for learners</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Oxford: Routledge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Heatley, A., Nation, I.S.P. and Coxhead, A. (2002).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RANGE and FREQUENCY programs. </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http://www.vuw.ac.nz/lals/staff/Paul_Nation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Lonsdale, D. &amp; Le Bras. Y. (2009).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frequency dictionary of French: Core vocabulary for learners. </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Oxford: Routledge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Nation, I. (2013).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Learning Vocabulary in Another Language</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(Cambridge Applied Linguistics). Cambridge: Cambridge University Press.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Schmitt, N. (2004).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Vocabulary in language teaching</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Cambridge: Cambridge University Press.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Schmitt, N. (2010).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Researching vocabulary: A vocabulary research manual. </a:t>
            </a:r>
            <a:r>
              <a:rPr kumimoji="0" lang="en-GB" sz="15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York, NY: Palgrave Macmillan.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Webb, S. (2007). </a:t>
            </a:r>
            <a:r>
              <a:rPr kumimoji="0" lang="en-GB" sz="15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effects of repetition on vocabulary knowledge</a:t>
            </a:r>
            <a:r>
              <a:rPr kumimoji="0" lang="en-GB" sz="1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Applied Linguistics, 28 (1), pp. 46-65.</a:t>
            </a:r>
          </a:p>
        </p:txBody>
      </p:sp>
      <p:pic>
        <p:nvPicPr>
          <p:cNvPr id="4" name="Audio 3">
            <a:hlinkClick r:id="" action="ppaction://media"/>
            <a:extLst>
              <a:ext uri="{FF2B5EF4-FFF2-40B4-BE49-F238E27FC236}">
                <a16:creationId xmlns:a16="http://schemas.microsoft.com/office/drawing/2014/main" id="{B4361A6D-85E8-4909-854E-665EB4668A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144729"/>
      </p:ext>
    </p:extLst>
  </p:cSld>
  <p:clrMapOvr>
    <a:masterClrMapping/>
  </p:clrMapOvr>
  <mc:AlternateContent xmlns:mc="http://schemas.openxmlformats.org/markup-compatibility/2006" xmlns:p14="http://schemas.microsoft.com/office/powerpoint/2010/main">
    <mc:Choice Requires="p14">
      <p:transition spd="slow" p14:dur="2000" advTm="2712"/>
    </mc:Choice>
    <mc:Fallback xmlns="">
      <p:transition spd="slow" advTm="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F8D15B0C-8710-43D0-984F-58CDA70697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9784"/>
            <a:ext cx="6484584" cy="1325563"/>
          </a:xfrm>
        </p:spPr>
        <p:txBody>
          <a:bodyPr>
            <a:normAutofit/>
          </a:bodyPr>
          <a:lstStyle/>
          <a:p>
            <a:r>
              <a:rPr lang="en-GB" sz="3600" b="1" dirty="0">
                <a:solidFill>
                  <a:schemeClr val="bg1"/>
                </a:solidFill>
              </a:rPr>
              <a:t>MultiLingProfiler team</a:t>
            </a:r>
          </a:p>
        </p:txBody>
      </p:sp>
      <p:pic>
        <p:nvPicPr>
          <p:cNvPr id="2050" name="Picture 2" descr="Image">
            <a:extLst>
              <a:ext uri="{FF2B5EF4-FFF2-40B4-BE49-F238E27FC236}">
                <a16:creationId xmlns:a16="http://schemas.microsoft.com/office/drawing/2014/main" id="{F2F53D5E-FCE3-49F7-BB32-B9F61B12F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90" y="2054689"/>
            <a:ext cx="2391210" cy="2391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151798-543E-4D05-933E-852A29786ECE}"/>
              </a:ext>
            </a:extLst>
          </p:cNvPr>
          <p:cNvSpPr txBox="1"/>
          <p:nvPr/>
        </p:nvSpPr>
        <p:spPr>
          <a:xfrm>
            <a:off x="1928947" y="4636169"/>
            <a:ext cx="4441372" cy="1015663"/>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Natalie Finlayson </a:t>
            </a:r>
            <a:br>
              <a:rPr lang="en-GB" sz="2000" b="1"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Project Lead</a:t>
            </a:r>
          </a:p>
          <a:p>
            <a:pPr algn="ctr"/>
            <a:r>
              <a:rPr lang="en-GB" sz="2000" dirty="0">
                <a:solidFill>
                  <a:srgbClr val="002060"/>
                </a:solidFill>
                <a:latin typeface="Century Gothic" panose="020B0502020202020204" pitchFamily="34" charset="0"/>
              </a:rPr>
              <a:t>University of York (NCELP)</a:t>
            </a:r>
            <a:endParaRPr lang="fr-FR" sz="20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D3D16C72-2528-4851-AC16-5D1BE556CF25}"/>
              </a:ext>
            </a:extLst>
          </p:cNvPr>
          <p:cNvSpPr txBox="1"/>
          <p:nvPr/>
        </p:nvSpPr>
        <p:spPr>
          <a:xfrm>
            <a:off x="5959554" y="4636169"/>
            <a:ext cx="4441372" cy="1015663"/>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Laurence Anthony</a:t>
            </a:r>
            <a:br>
              <a:rPr lang="en-GB" sz="2000" b="1"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Consultant, Software Developer</a:t>
            </a:r>
          </a:p>
          <a:p>
            <a:pPr algn="ctr"/>
            <a:r>
              <a:rPr lang="en-GB" sz="2000" dirty="0" err="1">
                <a:solidFill>
                  <a:srgbClr val="002060"/>
                </a:solidFill>
                <a:latin typeface="Century Gothic" panose="020B0502020202020204" pitchFamily="34" charset="0"/>
              </a:rPr>
              <a:t>Waseda</a:t>
            </a:r>
            <a:r>
              <a:rPr lang="en-GB" sz="2000" dirty="0">
                <a:solidFill>
                  <a:srgbClr val="002060"/>
                </a:solidFill>
                <a:latin typeface="Century Gothic" panose="020B0502020202020204" pitchFamily="34" charset="0"/>
              </a:rPr>
              <a:t> University</a:t>
            </a:r>
            <a:endParaRPr lang="fr-FR" sz="2000" dirty="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96DCD097-C18F-4E39-B874-B4D8C56CDE3F}"/>
              </a:ext>
            </a:extLst>
          </p:cNvPr>
          <p:cNvSpPr txBox="1"/>
          <p:nvPr/>
        </p:nvSpPr>
        <p:spPr>
          <a:xfrm>
            <a:off x="283028" y="5823188"/>
            <a:ext cx="11625943" cy="400110"/>
          </a:xfrm>
          <a:prstGeom prst="rect">
            <a:avLst/>
          </a:prstGeom>
          <a:solidFill>
            <a:schemeClr val="accent2">
              <a:lumMod val="20000"/>
              <a:lumOff val="80000"/>
            </a:schemeClr>
          </a:solidFill>
          <a:ln w="28575">
            <a:solidFill>
              <a:schemeClr val="accent1">
                <a:lumMod val="50000"/>
              </a:schemeClr>
            </a:solidFill>
          </a:ln>
        </p:spPr>
        <p:txBody>
          <a:bodyPr wrap="square" rtlCol="0">
            <a:spAutoFit/>
          </a:bodyPr>
          <a:lstStyle/>
          <a:p>
            <a:r>
              <a:rPr lang="en-GB" sz="2000" b="1" dirty="0">
                <a:solidFill>
                  <a:srgbClr val="002060"/>
                </a:solidFill>
                <a:latin typeface="Century Gothic" panose="020B0502020202020204" pitchFamily="34" charset="0"/>
              </a:rPr>
              <a:t>Wider Research Team: </a:t>
            </a:r>
            <a:r>
              <a:rPr lang="en-GB" sz="2000" dirty="0">
                <a:solidFill>
                  <a:srgbClr val="002060"/>
                </a:solidFill>
                <a:latin typeface="Century Gothic" panose="020B0502020202020204" pitchFamily="34" charset="0"/>
              </a:rPr>
              <a:t>Prof Emma Marsden, Dr Rachel Hawkes, Nick Avery (University of York)</a:t>
            </a:r>
            <a:endParaRPr lang="fr-FR" sz="20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BDE80F86-537B-4BD8-9D0A-0FC77525493F}"/>
              </a:ext>
            </a:extLst>
          </p:cNvPr>
          <p:cNvSpPr txBox="1"/>
          <p:nvPr/>
        </p:nvSpPr>
        <p:spPr>
          <a:xfrm>
            <a:off x="4962790" y="1262099"/>
            <a:ext cx="2266418" cy="584775"/>
          </a:xfrm>
          <a:prstGeom prst="rect">
            <a:avLst/>
          </a:prstGeom>
          <a:noFill/>
        </p:spPr>
        <p:txBody>
          <a:bodyPr wrap="square">
            <a:spAutoFit/>
          </a:bodyPr>
          <a:lstStyle/>
          <a:p>
            <a:pPr marR="0" lvl="0" algn="ctr" defTabSz="914400" rtl="0" eaLnBrk="1" fontAlgn="auto" latinLnBrk="0" hangingPunct="1">
              <a:spcBef>
                <a:spcPts val="0"/>
              </a:spcBef>
              <a:spcAft>
                <a:spcPts val="0"/>
              </a:spcAft>
              <a:buClrTx/>
              <a:buSzTx/>
              <a:tabLst/>
              <a:defRPr/>
            </a:pPr>
            <a:r>
              <a:rPr lang="en-GB" sz="3200" b="1" dirty="0">
                <a:solidFill>
                  <a:srgbClr val="002060"/>
                </a:solidFill>
                <a:latin typeface="Century Gothic" panose="020F0302020204030204"/>
              </a:rPr>
              <a:t>Presenters</a:t>
            </a:r>
          </a:p>
        </p:txBody>
      </p:sp>
      <p:pic>
        <p:nvPicPr>
          <p:cNvPr id="18" name="Picture 2">
            <a:extLst>
              <a:ext uri="{FF2B5EF4-FFF2-40B4-BE49-F238E27FC236}">
                <a16:creationId xmlns:a16="http://schemas.microsoft.com/office/drawing/2014/main" id="{A59B84D8-23BC-4DE2-A83A-F699DB628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984635" y="2051283"/>
            <a:ext cx="2391210" cy="2391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95681773"/>
      </p:ext>
    </p:extLst>
  </p:cSld>
  <p:clrMapOvr>
    <a:masterClrMapping/>
  </p:clrMapOvr>
  <mc:AlternateContent xmlns:mc="http://schemas.openxmlformats.org/markup-compatibility/2006" xmlns:p14="http://schemas.microsoft.com/office/powerpoint/2010/main">
    <mc:Choice Requires="p14">
      <p:transition spd="slow" p14:dur="2000" advTm="17944"/>
    </mc:Choice>
    <mc:Fallback xmlns="">
      <p:transition spd="slow" advTm="1794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F8D15B0C-8710-43D0-984F-58CDA70697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9784"/>
            <a:ext cx="6484584" cy="1325563"/>
          </a:xfrm>
        </p:spPr>
        <p:txBody>
          <a:bodyPr>
            <a:normAutofit/>
          </a:bodyPr>
          <a:lstStyle/>
          <a:p>
            <a:r>
              <a:rPr lang="en-GB" sz="3600" b="1" dirty="0">
                <a:solidFill>
                  <a:schemeClr val="bg1"/>
                </a:solidFill>
              </a:rPr>
              <a:t>Overview</a:t>
            </a:r>
          </a:p>
        </p:txBody>
      </p:sp>
      <p:sp>
        <p:nvSpPr>
          <p:cNvPr id="10" name="Rectangle: Rounded Corners 9">
            <a:extLst>
              <a:ext uri="{FF2B5EF4-FFF2-40B4-BE49-F238E27FC236}">
                <a16:creationId xmlns:a16="http://schemas.microsoft.com/office/drawing/2014/main" id="{303D9225-6E04-47F5-9F25-13A11CB50D7A}"/>
              </a:ext>
            </a:extLst>
          </p:cNvPr>
          <p:cNvSpPr/>
          <p:nvPr/>
        </p:nvSpPr>
        <p:spPr>
          <a:xfrm>
            <a:off x="264084" y="1958731"/>
            <a:ext cx="11663832" cy="4232840"/>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D3DB316-5E74-4357-83D1-2E8136DFDE65}"/>
              </a:ext>
            </a:extLst>
          </p:cNvPr>
          <p:cNvSpPr txBox="1"/>
          <p:nvPr/>
        </p:nvSpPr>
        <p:spPr>
          <a:xfrm>
            <a:off x="520669" y="2125226"/>
            <a:ext cx="11671331" cy="3899850"/>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Background:</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MFL Foreign Languages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Pedagogy Review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National Centre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for Excellence for Language Pedagogy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NCELP</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Designing and content</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i="0" u="none" strike="noStrike" kern="1200" cap="none" spc="0" normalizeH="0" noProof="0" dirty="0">
                <a:ln>
                  <a:noFill/>
                </a:ln>
                <a:solidFill>
                  <a:srgbClr val="002060"/>
                </a:solidFill>
                <a:effectLst/>
                <a:uLnTx/>
                <a:uFillTx/>
                <a:latin typeface="Century Gothic" panose="020F0302020204030204"/>
                <a:ea typeface="+mn-ea"/>
                <a:cs typeface="+mn-cs"/>
              </a:rPr>
              <a:t>of the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research-informed vocabulary strand</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Existing resources for vocabulary</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profiling </a:t>
            </a:r>
            <a:r>
              <a:rPr kumimoji="0" lang="en-GB" sz="2400" i="0" u="none" strike="noStrike" kern="1200" cap="none" spc="0" normalizeH="0" noProof="0" dirty="0">
                <a:ln>
                  <a:noFill/>
                </a:ln>
                <a:solidFill>
                  <a:srgbClr val="002060"/>
                </a:solidFill>
                <a:effectLst/>
                <a:uLnTx/>
                <a:uFillTx/>
                <a:latin typeface="Century Gothic" panose="020F0302020204030204"/>
                <a:ea typeface="+mn-ea"/>
                <a:cs typeface="+mn-cs"/>
              </a:rPr>
              <a:t>and </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limitations </a:t>
            </a:r>
            <a:r>
              <a:rPr kumimoji="0" lang="en-GB" sz="2400" i="0" u="none" strike="noStrike" kern="1200" cap="none" spc="0" normalizeH="0" noProof="0" dirty="0">
                <a:ln>
                  <a:noFill/>
                </a:ln>
                <a:solidFill>
                  <a:srgbClr val="002060"/>
                </a:solidFill>
                <a:effectLst/>
                <a:uLnTx/>
                <a:uFillTx/>
                <a:latin typeface="Century Gothic" panose="020F0302020204030204"/>
                <a:ea typeface="+mn-ea"/>
                <a:cs typeface="+mn-cs"/>
              </a:rPr>
              <a:t>for non-English languages</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MultiLingProfiler</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demonstration</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Summary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next steps</a:t>
            </a:r>
          </a:p>
        </p:txBody>
      </p:sp>
    </p:spTree>
    <p:custDataLst>
      <p:tags r:id="rId1"/>
    </p:custDataLst>
    <p:extLst>
      <p:ext uri="{BB962C8B-B14F-4D97-AF65-F5344CB8AC3E}">
        <p14:creationId xmlns:p14="http://schemas.microsoft.com/office/powerpoint/2010/main" val="3973057492"/>
      </p:ext>
    </p:extLst>
  </p:cSld>
  <p:clrMapOvr>
    <a:masterClrMapping/>
  </p:clrMapOvr>
  <mc:AlternateContent xmlns:mc="http://schemas.openxmlformats.org/markup-compatibility/2006" xmlns:p14="http://schemas.microsoft.com/office/powerpoint/2010/main">
    <mc:Choice Requires="p14">
      <p:transition spd="slow" p14:dur="2000" advTm="28308"/>
    </mc:Choice>
    <mc:Fallback xmlns="">
      <p:transition spd="slow" advTm="283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4647098"/>
            <a:ext cx="6484584" cy="1325563"/>
          </a:xfrm>
        </p:spPr>
        <p:txBody>
          <a:bodyPr>
            <a:normAutofit/>
          </a:bodyPr>
          <a:lstStyle/>
          <a:p>
            <a:r>
              <a:rPr lang="en-GB" sz="3600" b="1" dirty="0">
                <a:solidFill>
                  <a:schemeClr val="bg1"/>
                </a:solidFill>
              </a:rPr>
              <a:t>Overview</a:t>
            </a:r>
          </a:p>
        </p:txBody>
      </p:sp>
      <p:grpSp>
        <p:nvGrpSpPr>
          <p:cNvPr id="8" name="Group 7">
            <a:extLst>
              <a:ext uri="{FF2B5EF4-FFF2-40B4-BE49-F238E27FC236}">
                <a16:creationId xmlns:a16="http://schemas.microsoft.com/office/drawing/2014/main" id="{08CFCAA8-4CBC-4CC8-BBAD-3530BCC8EEA1}"/>
              </a:ext>
            </a:extLst>
          </p:cNvPr>
          <p:cNvGrpSpPr/>
          <p:nvPr/>
        </p:nvGrpSpPr>
        <p:grpSpPr>
          <a:xfrm>
            <a:off x="0" y="5152045"/>
            <a:ext cx="12192000" cy="820616"/>
            <a:chOff x="-1" y="339969"/>
            <a:chExt cx="8721970" cy="820616"/>
          </a:xfrm>
          <a:solidFill>
            <a:srgbClr val="E56700"/>
          </a:solidFill>
        </p:grpSpPr>
        <p:sp>
          <p:nvSpPr>
            <p:cNvPr id="9" name="Rectangle 8">
              <a:extLst>
                <a:ext uri="{FF2B5EF4-FFF2-40B4-BE49-F238E27FC236}">
                  <a16:creationId xmlns:a16="http://schemas.microsoft.com/office/drawing/2014/main" id="{9D0A6631-E422-48AB-996F-56E643040D74}"/>
                </a:ext>
              </a:extLst>
            </p:cNvPr>
            <p:cNvSpPr/>
            <p:nvPr/>
          </p:nvSpPr>
          <p:spPr>
            <a:xfrm>
              <a:off x="-1" y="339969"/>
              <a:ext cx="8721970" cy="820616"/>
            </a:xfrm>
            <a:prstGeom prst="rect">
              <a:avLst/>
            </a:prstGeom>
            <a:grp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26B51BC-E05F-426D-8058-0B52F67A54A6}"/>
                </a:ext>
              </a:extLst>
            </p:cNvPr>
            <p:cNvSpPr txBox="1"/>
            <p:nvPr/>
          </p:nvSpPr>
          <p:spPr>
            <a:xfrm>
              <a:off x="-1" y="457889"/>
              <a:ext cx="8721970" cy="584775"/>
            </a:xfrm>
            <a:prstGeom prst="rect">
              <a:avLst/>
            </a:prstGeom>
            <a:grpFill/>
            <a:ln>
              <a:solidFill>
                <a:srgbClr val="E56700"/>
              </a:solidFill>
            </a:ln>
          </p:spPr>
          <p:txBody>
            <a:bodyPr wrap="square" rtlCol="0">
              <a:spAutoFit/>
            </a:bodyPr>
            <a:lstStyle/>
            <a:p>
              <a:pPr algn="ctr"/>
              <a:r>
                <a:rPr lang="en-GB" sz="3200" b="1" dirty="0">
                  <a:solidFill>
                    <a:schemeClr val="bg1"/>
                  </a:solidFill>
                  <a:latin typeface="Century Gothic" panose="020B0502020202020204" pitchFamily="34" charset="0"/>
                </a:rPr>
                <a:t>1. Centre for Excellence (NCELP)</a:t>
              </a:r>
            </a:p>
          </p:txBody>
        </p:sp>
      </p:grpSp>
      <p:pic>
        <p:nvPicPr>
          <p:cNvPr id="4102" name="Picture 6" descr="Teaching – RiPL">
            <a:extLst>
              <a:ext uri="{FF2B5EF4-FFF2-40B4-BE49-F238E27FC236}">
                <a16:creationId xmlns:a16="http://schemas.microsoft.com/office/drawing/2014/main" id="{15A7F44D-C1DF-4860-A3FA-F85A574A7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299" y="2022893"/>
            <a:ext cx="8522570" cy="1694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4661435"/>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F8D15B0C-8710-43D0-984F-58CDA70697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9784"/>
            <a:ext cx="6484584" cy="1325563"/>
          </a:xfrm>
        </p:spPr>
        <p:txBody>
          <a:bodyPr>
            <a:normAutofit/>
          </a:bodyPr>
          <a:lstStyle/>
          <a:p>
            <a:r>
              <a:rPr lang="en-GB" sz="2800" b="1" dirty="0">
                <a:solidFill>
                  <a:schemeClr val="bg1"/>
                </a:solidFill>
              </a:rPr>
              <a:t>1. Centre for Excellence (NCELP)</a:t>
            </a:r>
          </a:p>
        </p:txBody>
      </p:sp>
      <p:sp>
        <p:nvSpPr>
          <p:cNvPr id="7" name="TextBox 6">
            <a:extLst>
              <a:ext uri="{FF2B5EF4-FFF2-40B4-BE49-F238E27FC236}">
                <a16:creationId xmlns:a16="http://schemas.microsoft.com/office/drawing/2014/main" id="{6238557A-A0A7-4878-A490-D4BD4B15A463}"/>
              </a:ext>
            </a:extLst>
          </p:cNvPr>
          <p:cNvSpPr txBox="1"/>
          <p:nvPr/>
        </p:nvSpPr>
        <p:spPr>
          <a:xfrm>
            <a:off x="228601" y="1367909"/>
            <a:ext cx="5337810" cy="830997"/>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lang="en-GB" sz="2400" dirty="0">
                <a:solidFill>
                  <a:srgbClr val="002060"/>
                </a:solidFill>
                <a:latin typeface="Century Gothic" panose="020F0302020204030204"/>
                <a:hlinkClick r:id="rId5"/>
              </a:rPr>
              <a:t>MFL Pedagogy Review</a:t>
            </a:r>
            <a:r>
              <a:rPr lang="en-GB" sz="2400" dirty="0">
                <a:solidFill>
                  <a:srgbClr val="002060"/>
                </a:solidFill>
                <a:latin typeface="Century Gothic" panose="020F0302020204030204"/>
              </a:rPr>
              <a:t> </a:t>
            </a:r>
            <a:br>
              <a:rPr lang="en-GB" sz="2400" dirty="0">
                <a:solidFill>
                  <a:srgbClr val="002060"/>
                </a:solidFill>
                <a:latin typeface="Century Gothic" panose="020F0302020204030204"/>
              </a:rPr>
            </a:br>
            <a:r>
              <a:rPr lang="en-GB" sz="2400" dirty="0">
                <a:solidFill>
                  <a:srgbClr val="002060"/>
                </a:solidFill>
                <a:latin typeface="Century Gothic" panose="020F0302020204030204"/>
              </a:rPr>
              <a:t>(Teaching Schools Council, 2016)</a:t>
            </a:r>
          </a:p>
        </p:txBody>
      </p:sp>
      <p:pic>
        <p:nvPicPr>
          <p:cNvPr id="10" name="Picture 9">
            <a:extLst>
              <a:ext uri="{FF2B5EF4-FFF2-40B4-BE49-F238E27FC236}">
                <a16:creationId xmlns:a16="http://schemas.microsoft.com/office/drawing/2014/main" id="{E9139973-6214-4CE2-9FD9-9AA51243057A}"/>
              </a:ext>
            </a:extLst>
          </p:cNvPr>
          <p:cNvPicPr>
            <a:picLocks noChangeAspect="1"/>
          </p:cNvPicPr>
          <p:nvPr/>
        </p:nvPicPr>
        <p:blipFill>
          <a:blip r:embed="rId6"/>
          <a:stretch>
            <a:fillRect/>
          </a:stretch>
        </p:blipFill>
        <p:spPr>
          <a:xfrm>
            <a:off x="5930800" y="1116292"/>
            <a:ext cx="2583628" cy="1334232"/>
          </a:xfrm>
          <a:prstGeom prst="rect">
            <a:avLst/>
          </a:prstGeom>
        </p:spPr>
      </p:pic>
      <p:sp>
        <p:nvSpPr>
          <p:cNvPr id="14" name="TextBox 13">
            <a:extLst>
              <a:ext uri="{FF2B5EF4-FFF2-40B4-BE49-F238E27FC236}">
                <a16:creationId xmlns:a16="http://schemas.microsoft.com/office/drawing/2014/main" id="{05B42FDF-3EAD-433D-B9F9-58523127DDEB}"/>
              </a:ext>
            </a:extLst>
          </p:cNvPr>
          <p:cNvSpPr txBox="1"/>
          <p:nvPr/>
        </p:nvSpPr>
        <p:spPr>
          <a:xfrm>
            <a:off x="228601" y="2712249"/>
            <a:ext cx="5337810" cy="830997"/>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lang="en-GB" sz="2400" dirty="0">
                <a:solidFill>
                  <a:srgbClr val="002060"/>
                </a:solidFill>
                <a:latin typeface="Century Gothic" panose="020F0302020204030204"/>
              </a:rPr>
              <a:t>National Centre for Excellence for Language Pedagogy (</a:t>
            </a:r>
            <a:r>
              <a:rPr lang="en-GB" sz="2400" dirty="0">
                <a:solidFill>
                  <a:srgbClr val="002060"/>
                </a:solidFill>
                <a:latin typeface="Century Gothic" panose="020F0302020204030204"/>
                <a:hlinkClick r:id="rId7"/>
              </a:rPr>
              <a:t>ncelp.org</a:t>
            </a:r>
            <a:r>
              <a:rPr lang="en-GB" sz="2400" dirty="0">
                <a:solidFill>
                  <a:srgbClr val="002060"/>
                </a:solidFill>
                <a:latin typeface="Century Gothic" panose="020F0302020204030204"/>
              </a:rPr>
              <a:t>)</a:t>
            </a:r>
          </a:p>
        </p:txBody>
      </p:sp>
      <p:pic>
        <p:nvPicPr>
          <p:cNvPr id="4" name="Picture 3">
            <a:extLst>
              <a:ext uri="{FF2B5EF4-FFF2-40B4-BE49-F238E27FC236}">
                <a16:creationId xmlns:a16="http://schemas.microsoft.com/office/drawing/2014/main" id="{C30581C8-2C7C-438F-B9CC-73D6E1797200}"/>
              </a:ext>
            </a:extLst>
          </p:cNvPr>
          <p:cNvPicPr>
            <a:picLocks noChangeAspect="1"/>
          </p:cNvPicPr>
          <p:nvPr/>
        </p:nvPicPr>
        <p:blipFill>
          <a:blip r:embed="rId8"/>
          <a:stretch>
            <a:fillRect/>
          </a:stretch>
        </p:blipFill>
        <p:spPr>
          <a:xfrm>
            <a:off x="5930799" y="2712249"/>
            <a:ext cx="6032600" cy="867128"/>
          </a:xfrm>
          <a:prstGeom prst="rect">
            <a:avLst/>
          </a:prstGeom>
        </p:spPr>
      </p:pic>
      <p:pic>
        <p:nvPicPr>
          <p:cNvPr id="6" name="Picture 5">
            <a:extLst>
              <a:ext uri="{FF2B5EF4-FFF2-40B4-BE49-F238E27FC236}">
                <a16:creationId xmlns:a16="http://schemas.microsoft.com/office/drawing/2014/main" id="{393BDC4C-E6C5-4FF0-99A5-E57B79EABF97}"/>
              </a:ext>
            </a:extLst>
          </p:cNvPr>
          <p:cNvPicPr>
            <a:picLocks noChangeAspect="1"/>
          </p:cNvPicPr>
          <p:nvPr/>
        </p:nvPicPr>
        <p:blipFill>
          <a:blip r:embed="rId9"/>
          <a:stretch>
            <a:fillRect/>
          </a:stretch>
        </p:blipFill>
        <p:spPr>
          <a:xfrm>
            <a:off x="0" y="3968848"/>
            <a:ext cx="12192000" cy="2463187"/>
          </a:xfrm>
          <a:prstGeom prst="rect">
            <a:avLst/>
          </a:prstGeom>
        </p:spPr>
      </p:pic>
    </p:spTree>
    <p:custDataLst>
      <p:tags r:id="rId1"/>
    </p:custDataLst>
    <p:extLst>
      <p:ext uri="{BB962C8B-B14F-4D97-AF65-F5344CB8AC3E}">
        <p14:creationId xmlns:p14="http://schemas.microsoft.com/office/powerpoint/2010/main" val="3024088070"/>
      </p:ext>
    </p:extLst>
  </p:cSld>
  <p:clrMapOvr>
    <a:masterClrMapping/>
  </p:clrMapOvr>
  <mc:AlternateContent xmlns:mc="http://schemas.openxmlformats.org/markup-compatibility/2006" xmlns:p14="http://schemas.microsoft.com/office/powerpoint/2010/main">
    <mc:Choice Requires="p14">
      <p:transition spd="slow" p14:dur="2000" advTm="42138"/>
    </mc:Choice>
    <mc:Fallback xmlns="">
      <p:transition spd="slow" advTm="421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8976CAE-0A04-4FB2-A8F9-849A355D8CDC}"/>
              </a:ext>
            </a:extLst>
          </p:cNvPr>
          <p:cNvSpPr/>
          <p:nvPr/>
        </p:nvSpPr>
        <p:spPr>
          <a:xfrm>
            <a:off x="278936" y="2177788"/>
            <a:ext cx="7669125" cy="3966297"/>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2600" b="1" dirty="0">
                <a:solidFill>
                  <a:schemeClr val="bg1"/>
                </a:solidFill>
              </a:rPr>
              <a:t>1. Vocabulary Recommendations</a:t>
            </a:r>
          </a:p>
        </p:txBody>
      </p:sp>
      <p:sp>
        <p:nvSpPr>
          <p:cNvPr id="3" name="TextBox 2"/>
          <p:cNvSpPr txBox="1"/>
          <p:nvPr/>
        </p:nvSpPr>
        <p:spPr>
          <a:xfrm>
            <a:off x="390257" y="2136211"/>
            <a:ext cx="7446481" cy="38654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lvl="0" indent="-457200">
              <a:lnSpc>
                <a:spcPct val="150000"/>
              </a:lnSpc>
              <a:buFont typeface="+mj-lt"/>
              <a:buAutoNum type="arabicPeriod"/>
              <a:defRPr/>
            </a:pPr>
            <a:r>
              <a:rPr lang="en-GB" sz="2000" dirty="0">
                <a:solidFill>
                  <a:schemeClr val="accent1">
                    <a:lumMod val="50000"/>
                  </a:schemeClr>
                </a:solidFill>
              </a:rPr>
              <a:t>to carefully plan vocabulary </a:t>
            </a:r>
            <a:r>
              <a:rPr lang="en-GB" sz="2000" b="1" dirty="0">
                <a:solidFill>
                  <a:schemeClr val="accent1">
                    <a:lumMod val="50000"/>
                  </a:schemeClr>
                </a:solidFill>
              </a:rPr>
              <a:t>introduction</a:t>
            </a:r>
            <a:r>
              <a:rPr lang="en-GB" sz="2000" dirty="0">
                <a:solidFill>
                  <a:schemeClr val="accent1">
                    <a:lumMod val="50000"/>
                  </a:schemeClr>
                </a:solidFill>
              </a:rPr>
              <a:t> and </a:t>
            </a:r>
            <a:r>
              <a:rPr lang="en-GB" sz="2000" b="1" dirty="0">
                <a:solidFill>
                  <a:schemeClr val="accent1">
                    <a:lumMod val="50000"/>
                  </a:schemeClr>
                </a:solidFill>
              </a:rPr>
              <a:t>revision</a:t>
            </a:r>
            <a:r>
              <a:rPr lang="en-GB" sz="2000" dirty="0">
                <a:solidFill>
                  <a:schemeClr val="accent1">
                    <a:lumMod val="50000"/>
                  </a:schemeClr>
                </a:solidFill>
              </a:rPr>
              <a:t>;</a:t>
            </a:r>
          </a:p>
          <a:p>
            <a:pPr marL="457200" indent="-457200">
              <a:lnSpc>
                <a:spcPct val="150000"/>
              </a:lnSpc>
              <a:buFont typeface="+mj-lt"/>
              <a:buAutoNum type="arabicPeriod"/>
              <a:defRPr/>
            </a:pPr>
            <a:r>
              <a:rPr lang="en-GB" sz="2000" dirty="0">
                <a:solidFill>
                  <a:schemeClr val="accent1">
                    <a:lumMod val="50000"/>
                  </a:schemeClr>
                </a:solidFill>
              </a:rPr>
              <a:t>to incorporate </a:t>
            </a:r>
            <a:r>
              <a:rPr lang="en-GB" sz="2000" b="1" dirty="0">
                <a:solidFill>
                  <a:schemeClr val="accent1">
                    <a:lumMod val="50000"/>
                  </a:schemeClr>
                </a:solidFill>
              </a:rPr>
              <a:t>varied teaching techniques </a:t>
            </a:r>
            <a:r>
              <a:rPr lang="en-GB" sz="2000" dirty="0">
                <a:solidFill>
                  <a:schemeClr val="accent1">
                    <a:lumMod val="50000"/>
                  </a:schemeClr>
                </a:solidFill>
              </a:rPr>
              <a:t>into activities;</a:t>
            </a:r>
          </a:p>
          <a:p>
            <a:pPr marL="457200" lvl="0" indent="-457200">
              <a:lnSpc>
                <a:spcPct val="150000"/>
              </a:lnSpc>
              <a:buFont typeface="+mj-lt"/>
              <a:buAutoNum type="arabicPeriod"/>
              <a:defRPr/>
            </a:pPr>
            <a:r>
              <a:rPr lang="en-GB" sz="2000" dirty="0">
                <a:solidFill>
                  <a:schemeClr val="accent1">
                    <a:lumMod val="50000"/>
                  </a:schemeClr>
                </a:solidFill>
              </a:rPr>
              <a:t>to pay special attention to building the </a:t>
            </a:r>
            <a:r>
              <a:rPr lang="en-GB" sz="2000" b="1" dirty="0">
                <a:solidFill>
                  <a:schemeClr val="accent1">
                    <a:lumMod val="50000"/>
                  </a:schemeClr>
                </a:solidFill>
              </a:rPr>
              <a:t>verb lexicon</a:t>
            </a:r>
            <a:r>
              <a:rPr lang="en-GB" sz="2000" dirty="0">
                <a:solidFill>
                  <a:schemeClr val="accent1">
                    <a:lumMod val="50000"/>
                  </a:schemeClr>
                </a:solidFill>
              </a:rPr>
              <a:t>; </a:t>
            </a:r>
          </a:p>
          <a:p>
            <a:pPr marL="457200" lvl="0" indent="-457200">
              <a:lnSpc>
                <a:spcPct val="150000"/>
              </a:lnSpc>
              <a:buFont typeface="+mj-lt"/>
              <a:buAutoNum type="arabicPeriod"/>
              <a:defRPr/>
            </a:pPr>
            <a:r>
              <a:rPr lang="en-GB" sz="2000" dirty="0">
                <a:solidFill>
                  <a:schemeClr val="accent1">
                    <a:lumMod val="50000"/>
                  </a:schemeClr>
                </a:solidFill>
              </a:rPr>
              <a:t>to inform vocabulary selection by </a:t>
            </a:r>
            <a:r>
              <a:rPr lang="en-GB" sz="2000" b="1" dirty="0">
                <a:solidFill>
                  <a:schemeClr val="accent1">
                    <a:lumMod val="50000"/>
                  </a:schemeClr>
                </a:solidFill>
              </a:rPr>
              <a:t>frequency of occurrence;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000" dirty="0">
                <a:solidFill>
                  <a:schemeClr val="accent1">
                    <a:lumMod val="50000"/>
                  </a:schemeClr>
                </a:solidFill>
                <a:latin typeface="Century Gothic" panose="020F0302020204030204"/>
              </a:rPr>
              <a:t>to </a:t>
            </a:r>
            <a:r>
              <a:rPr lang="en-GB" sz="2000" b="1" dirty="0">
                <a:solidFill>
                  <a:schemeClr val="accent1">
                    <a:lumMod val="50000"/>
                  </a:schemeClr>
                </a:solidFill>
                <a:latin typeface="Century Gothic" panose="020F0302020204030204"/>
              </a:rPr>
              <a:t>break down </a:t>
            </a: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memorised chunks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of vocabulary and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manipulate the words and grammar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contain. </a:t>
            </a: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100F15F1-6063-4D56-A572-FD8DA1489527}"/>
              </a:ext>
            </a:extLst>
          </p:cNvPr>
          <p:cNvPicPr>
            <a:picLocks noChangeAspect="1"/>
          </p:cNvPicPr>
          <p:nvPr/>
        </p:nvPicPr>
        <p:blipFill>
          <a:blip r:embed="rId5"/>
          <a:stretch>
            <a:fillRect/>
          </a:stretch>
        </p:blipFill>
        <p:spPr>
          <a:xfrm>
            <a:off x="9623934" y="3828702"/>
            <a:ext cx="2389193" cy="1233822"/>
          </a:xfrm>
          <a:prstGeom prst="rect">
            <a:avLst/>
          </a:prstGeom>
        </p:spPr>
      </p:pic>
      <p:sp>
        <p:nvSpPr>
          <p:cNvPr id="8" name="TextBox 7">
            <a:extLst>
              <a:ext uri="{FF2B5EF4-FFF2-40B4-BE49-F238E27FC236}">
                <a16:creationId xmlns:a16="http://schemas.microsoft.com/office/drawing/2014/main" id="{D5965C30-925F-451A-9A30-67612543FB4B}"/>
              </a:ext>
            </a:extLst>
          </p:cNvPr>
          <p:cNvSpPr txBox="1"/>
          <p:nvPr/>
        </p:nvSpPr>
        <p:spPr>
          <a:xfrm>
            <a:off x="237461" y="1220841"/>
            <a:ext cx="6968557"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Recommendations for Vocabulary Teaching </a:t>
            </a:r>
          </a:p>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Practice in KS3 and KS4*:</a:t>
            </a:r>
          </a:p>
        </p:txBody>
      </p:sp>
      <p:sp>
        <p:nvSpPr>
          <p:cNvPr id="9" name="TextBox 8">
            <a:extLst>
              <a:ext uri="{FF2B5EF4-FFF2-40B4-BE49-F238E27FC236}">
                <a16:creationId xmlns:a16="http://schemas.microsoft.com/office/drawing/2014/main" id="{9FF8D5C8-DC5A-4B8B-A8A4-48AEEB8C9138}"/>
              </a:ext>
            </a:extLst>
          </p:cNvPr>
          <p:cNvSpPr txBox="1"/>
          <p:nvPr/>
        </p:nvSpPr>
        <p:spPr>
          <a:xfrm>
            <a:off x="9023293" y="4956949"/>
            <a:ext cx="307136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hlinkClick r:id="rId6"/>
              </a:rPr>
              <a:t>MFL Pedagogy Review</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8E5C2A94-F76E-48FA-9569-D3D7E66DC43F}"/>
              </a:ext>
            </a:extLst>
          </p:cNvPr>
          <p:cNvSpPr/>
          <p:nvPr/>
        </p:nvSpPr>
        <p:spPr>
          <a:xfrm>
            <a:off x="7715196" y="5528387"/>
            <a:ext cx="4297931" cy="657275"/>
          </a:xfrm>
          <a:prstGeom prst="roundRect">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05275EE-2A55-49DB-8B25-792CE9A097F5}"/>
              </a:ext>
            </a:extLst>
          </p:cNvPr>
          <p:cNvSpPr txBox="1"/>
          <p:nvPr/>
        </p:nvSpPr>
        <p:spPr>
          <a:xfrm>
            <a:off x="7796727" y="5543823"/>
            <a:ext cx="4013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rPr>
              <a:t>*KS3 (Years 7-9, pre-GCSE, ages 11-14);   </a:t>
            </a:r>
            <a:br>
              <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1600" b="0" i="0" u="none" strike="noStrike" kern="1200" cap="none" spc="0" normalizeH="0" baseline="0" noProof="0" dirty="0">
                <a:ln>
                  <a:noFill/>
                </a:ln>
                <a:solidFill>
                  <a:srgbClr val="002060"/>
                </a:solidFill>
                <a:effectLst/>
                <a:uLnTx/>
                <a:uFillTx/>
                <a:latin typeface="Century Gothic" panose="020F0302020204030204"/>
                <a:ea typeface="+mn-ea"/>
                <a:cs typeface="+mn-cs"/>
              </a:rPr>
              <a:t>  KS4 (Years 10-11, GCSE, ages 14-16)</a:t>
            </a:r>
            <a:endParaRPr kumimoji="0" lang="fr-FR"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custDataLst>
      <p:tags r:id="rId1"/>
    </p:custDataLst>
    <p:extLst>
      <p:ext uri="{BB962C8B-B14F-4D97-AF65-F5344CB8AC3E}">
        <p14:creationId xmlns:p14="http://schemas.microsoft.com/office/powerpoint/2010/main" val="2424439303"/>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3200" b="1" dirty="0">
                <a:solidFill>
                  <a:schemeClr val="bg1"/>
                </a:solidFill>
              </a:rPr>
              <a:t>1. Systematic revisiting</a:t>
            </a:r>
          </a:p>
        </p:txBody>
      </p:sp>
      <p:grpSp>
        <p:nvGrpSpPr>
          <p:cNvPr id="11" name="Group 10">
            <a:extLst>
              <a:ext uri="{FF2B5EF4-FFF2-40B4-BE49-F238E27FC236}">
                <a16:creationId xmlns:a16="http://schemas.microsoft.com/office/drawing/2014/main" id="{060BE785-96AF-41A4-97BE-470EAF4BF822}"/>
              </a:ext>
            </a:extLst>
          </p:cNvPr>
          <p:cNvGrpSpPr/>
          <p:nvPr/>
        </p:nvGrpSpPr>
        <p:grpSpPr>
          <a:xfrm>
            <a:off x="175663" y="2864571"/>
            <a:ext cx="9335385" cy="1754017"/>
            <a:chOff x="148857" y="2871893"/>
            <a:chExt cx="9335385" cy="1754017"/>
          </a:xfrm>
        </p:grpSpPr>
        <p:grpSp>
          <p:nvGrpSpPr>
            <p:cNvPr id="12" name="Group 11">
              <a:extLst>
                <a:ext uri="{FF2B5EF4-FFF2-40B4-BE49-F238E27FC236}">
                  <a16:creationId xmlns:a16="http://schemas.microsoft.com/office/drawing/2014/main" id="{6AF687E4-9154-4196-9FB2-97B1EA026321}"/>
                </a:ext>
              </a:extLst>
            </p:cNvPr>
            <p:cNvGrpSpPr/>
            <p:nvPr/>
          </p:nvGrpSpPr>
          <p:grpSpPr>
            <a:xfrm>
              <a:off x="527641" y="2871893"/>
              <a:ext cx="8956601" cy="1754017"/>
              <a:chOff x="112971" y="2871893"/>
              <a:chExt cx="8956601" cy="1754017"/>
            </a:xfrm>
          </p:grpSpPr>
          <p:pic>
            <p:nvPicPr>
              <p:cNvPr id="14" name="Picture 13">
                <a:extLst>
                  <a:ext uri="{FF2B5EF4-FFF2-40B4-BE49-F238E27FC236}">
                    <a16:creationId xmlns:a16="http://schemas.microsoft.com/office/drawing/2014/main" id="{75AD77CB-CD51-4747-85C4-E533CD040BCD}"/>
                  </a:ext>
                </a:extLst>
              </p:cNvPr>
              <p:cNvPicPr>
                <a:picLocks noChangeAspect="1"/>
              </p:cNvPicPr>
              <p:nvPr/>
            </p:nvPicPr>
            <p:blipFill>
              <a:blip r:embed="rId5"/>
              <a:stretch>
                <a:fillRect/>
              </a:stretch>
            </p:blipFill>
            <p:spPr>
              <a:xfrm>
                <a:off x="112971" y="2872113"/>
                <a:ext cx="8956601" cy="1753797"/>
              </a:xfrm>
              <a:prstGeom prst="rect">
                <a:avLst/>
              </a:prstGeom>
            </p:spPr>
          </p:pic>
          <p:sp>
            <p:nvSpPr>
              <p:cNvPr id="15" name="Rectangle: Rounded Corners 14">
                <a:extLst>
                  <a:ext uri="{FF2B5EF4-FFF2-40B4-BE49-F238E27FC236}">
                    <a16:creationId xmlns:a16="http://schemas.microsoft.com/office/drawing/2014/main" id="{CCBFFAF4-509F-408A-BBF6-0AA04F6D4515}"/>
                  </a:ext>
                </a:extLst>
              </p:cNvPr>
              <p:cNvSpPr/>
              <p:nvPr/>
            </p:nvSpPr>
            <p:spPr>
              <a:xfrm>
                <a:off x="5720317" y="2871893"/>
                <a:ext cx="1637414" cy="1753797"/>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3" name="TextBox 12">
              <a:extLst>
                <a:ext uri="{FF2B5EF4-FFF2-40B4-BE49-F238E27FC236}">
                  <a16:creationId xmlns:a16="http://schemas.microsoft.com/office/drawing/2014/main" id="{F65D1386-8BF4-4403-AFA7-2AD2B83765A1}"/>
                </a:ext>
              </a:extLst>
            </p:cNvPr>
            <p:cNvSpPr txBox="1"/>
            <p:nvPr/>
          </p:nvSpPr>
          <p:spPr>
            <a:xfrm>
              <a:off x="148857" y="3394848"/>
              <a:ext cx="457200" cy="707886"/>
            </a:xfrm>
            <a:prstGeom prst="rect">
              <a:avLst/>
            </a:prstGeom>
            <a:solidFill>
              <a:srgbClr val="E567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6" name="Group 15">
            <a:extLst>
              <a:ext uri="{FF2B5EF4-FFF2-40B4-BE49-F238E27FC236}">
                <a16:creationId xmlns:a16="http://schemas.microsoft.com/office/drawing/2014/main" id="{F9D6BAD7-68C6-44A6-86A5-13ECA2DE7124}"/>
              </a:ext>
            </a:extLst>
          </p:cNvPr>
          <p:cNvGrpSpPr/>
          <p:nvPr/>
        </p:nvGrpSpPr>
        <p:grpSpPr>
          <a:xfrm>
            <a:off x="175663" y="4658161"/>
            <a:ext cx="9335384" cy="1620332"/>
            <a:chOff x="148857" y="4665483"/>
            <a:chExt cx="9335384" cy="1620332"/>
          </a:xfrm>
        </p:grpSpPr>
        <p:grpSp>
          <p:nvGrpSpPr>
            <p:cNvPr id="17" name="Group 16">
              <a:extLst>
                <a:ext uri="{FF2B5EF4-FFF2-40B4-BE49-F238E27FC236}">
                  <a16:creationId xmlns:a16="http://schemas.microsoft.com/office/drawing/2014/main" id="{6C531F09-A4D5-4C38-97C0-A2331FC060CE}"/>
                </a:ext>
              </a:extLst>
            </p:cNvPr>
            <p:cNvGrpSpPr/>
            <p:nvPr/>
          </p:nvGrpSpPr>
          <p:grpSpPr>
            <a:xfrm>
              <a:off x="527640" y="4665483"/>
              <a:ext cx="8956601" cy="1620332"/>
              <a:chOff x="112970" y="4665483"/>
              <a:chExt cx="8956601" cy="1620332"/>
            </a:xfrm>
          </p:grpSpPr>
          <p:pic>
            <p:nvPicPr>
              <p:cNvPr id="19" name="Picture 18">
                <a:extLst>
                  <a:ext uri="{FF2B5EF4-FFF2-40B4-BE49-F238E27FC236}">
                    <a16:creationId xmlns:a16="http://schemas.microsoft.com/office/drawing/2014/main" id="{4EDF09B4-1F51-4367-AD88-73663AD474B5}"/>
                  </a:ext>
                </a:extLst>
              </p:cNvPr>
              <p:cNvPicPr>
                <a:picLocks noChangeAspect="1"/>
              </p:cNvPicPr>
              <p:nvPr/>
            </p:nvPicPr>
            <p:blipFill>
              <a:blip r:embed="rId6"/>
              <a:stretch>
                <a:fillRect/>
              </a:stretch>
            </p:blipFill>
            <p:spPr>
              <a:xfrm>
                <a:off x="112970" y="4665484"/>
                <a:ext cx="8956601" cy="1620331"/>
              </a:xfrm>
              <a:prstGeom prst="rect">
                <a:avLst/>
              </a:prstGeom>
            </p:spPr>
          </p:pic>
          <p:sp>
            <p:nvSpPr>
              <p:cNvPr id="20" name="Rectangle: Rounded Corners 19">
                <a:extLst>
                  <a:ext uri="{FF2B5EF4-FFF2-40B4-BE49-F238E27FC236}">
                    <a16:creationId xmlns:a16="http://schemas.microsoft.com/office/drawing/2014/main" id="{2C3EF54C-040B-4ED8-9DAD-A1ED2CDED028}"/>
                  </a:ext>
                </a:extLst>
              </p:cNvPr>
              <p:cNvSpPr/>
              <p:nvPr/>
            </p:nvSpPr>
            <p:spPr>
              <a:xfrm>
                <a:off x="7400260" y="4665483"/>
                <a:ext cx="1669311" cy="1620332"/>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8" name="TextBox 17">
              <a:extLst>
                <a:ext uri="{FF2B5EF4-FFF2-40B4-BE49-F238E27FC236}">
                  <a16:creationId xmlns:a16="http://schemas.microsoft.com/office/drawing/2014/main" id="{8CEECFEB-6838-46D6-A0FE-B3F05A899176}"/>
                </a:ext>
              </a:extLst>
            </p:cNvPr>
            <p:cNvSpPr txBox="1"/>
            <p:nvPr/>
          </p:nvSpPr>
          <p:spPr>
            <a:xfrm>
              <a:off x="148857" y="5121706"/>
              <a:ext cx="457200" cy="707886"/>
            </a:xfrm>
            <a:prstGeom prst="rect">
              <a:avLst/>
            </a:prstGeom>
            <a:solidFill>
              <a:srgbClr val="E567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1" name="TextBox 20">
            <a:extLst>
              <a:ext uri="{FF2B5EF4-FFF2-40B4-BE49-F238E27FC236}">
                <a16:creationId xmlns:a16="http://schemas.microsoft.com/office/drawing/2014/main" id="{1B936578-9BC5-4B6F-94CD-E2FFF991EB70}"/>
              </a:ext>
            </a:extLst>
          </p:cNvPr>
          <p:cNvSpPr txBox="1"/>
          <p:nvPr/>
        </p:nvSpPr>
        <p:spPr>
          <a:xfrm>
            <a:off x="9511047" y="3416171"/>
            <a:ext cx="2807953"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pre-learning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1</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spring test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20</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summer test </a:t>
            </a:r>
            <a:b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wk</a:t>
            </a: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 33</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year 8/9 </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revisiting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follow-up testing </a:t>
            </a:r>
            <a:r>
              <a:rPr kumimoji="0" lang="en-GB" sz="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mn-cs"/>
              </a:rPr>
              <a:t>every year</a:t>
            </a:r>
          </a:p>
        </p:txBody>
      </p:sp>
      <p:grpSp>
        <p:nvGrpSpPr>
          <p:cNvPr id="22" name="Group 21">
            <a:extLst>
              <a:ext uri="{FF2B5EF4-FFF2-40B4-BE49-F238E27FC236}">
                <a16:creationId xmlns:a16="http://schemas.microsoft.com/office/drawing/2014/main" id="{D9A63DEA-7CCC-464D-B76B-0BAEE80C72F6}"/>
              </a:ext>
            </a:extLst>
          </p:cNvPr>
          <p:cNvGrpSpPr/>
          <p:nvPr/>
        </p:nvGrpSpPr>
        <p:grpSpPr>
          <a:xfrm>
            <a:off x="175663" y="1237456"/>
            <a:ext cx="9335385" cy="1587762"/>
            <a:chOff x="175663" y="1237456"/>
            <a:chExt cx="9335385" cy="1587762"/>
          </a:xfrm>
        </p:grpSpPr>
        <p:grpSp>
          <p:nvGrpSpPr>
            <p:cNvPr id="6" name="Group 5">
              <a:extLst>
                <a:ext uri="{FF2B5EF4-FFF2-40B4-BE49-F238E27FC236}">
                  <a16:creationId xmlns:a16="http://schemas.microsoft.com/office/drawing/2014/main" id="{18A8B701-DC5E-4974-AB0E-D4098E48E060}"/>
                </a:ext>
              </a:extLst>
            </p:cNvPr>
            <p:cNvGrpSpPr/>
            <p:nvPr/>
          </p:nvGrpSpPr>
          <p:grpSpPr>
            <a:xfrm>
              <a:off x="175663" y="1237456"/>
              <a:ext cx="9335385" cy="1587762"/>
              <a:chOff x="148857" y="1244778"/>
              <a:chExt cx="9335385" cy="1587762"/>
            </a:xfrm>
          </p:grpSpPr>
          <p:grpSp>
            <p:nvGrpSpPr>
              <p:cNvPr id="7" name="Group 6">
                <a:extLst>
                  <a:ext uri="{FF2B5EF4-FFF2-40B4-BE49-F238E27FC236}">
                    <a16:creationId xmlns:a16="http://schemas.microsoft.com/office/drawing/2014/main" id="{D3A799C9-7412-4160-9279-D35175E6C9EB}"/>
                  </a:ext>
                </a:extLst>
              </p:cNvPr>
              <p:cNvGrpSpPr/>
              <p:nvPr/>
            </p:nvGrpSpPr>
            <p:grpSpPr>
              <a:xfrm>
                <a:off x="527641" y="1244778"/>
                <a:ext cx="8956601" cy="1587762"/>
                <a:chOff x="112971" y="1244778"/>
                <a:chExt cx="8956601" cy="1587762"/>
              </a:xfrm>
            </p:grpSpPr>
            <p:pic>
              <p:nvPicPr>
                <p:cNvPr id="9" name="Picture 8">
                  <a:extLst>
                    <a:ext uri="{FF2B5EF4-FFF2-40B4-BE49-F238E27FC236}">
                      <a16:creationId xmlns:a16="http://schemas.microsoft.com/office/drawing/2014/main" id="{FB49DA16-B715-4542-9EB3-621D1293B2C9}"/>
                    </a:ext>
                  </a:extLst>
                </p:cNvPr>
                <p:cNvPicPr>
                  <a:picLocks noChangeAspect="1"/>
                </p:cNvPicPr>
                <p:nvPr/>
              </p:nvPicPr>
              <p:blipFill>
                <a:blip r:embed="rId7"/>
                <a:stretch>
                  <a:fillRect/>
                </a:stretch>
              </p:blipFill>
              <p:spPr>
                <a:xfrm>
                  <a:off x="112971" y="1244778"/>
                  <a:ext cx="8956601" cy="1587762"/>
                </a:xfrm>
                <a:prstGeom prst="rect">
                  <a:avLst/>
                </a:prstGeom>
              </p:spPr>
            </p:pic>
            <p:sp>
              <p:nvSpPr>
                <p:cNvPr id="10" name="Rectangle: Rounded Corners 9">
                  <a:extLst>
                    <a:ext uri="{FF2B5EF4-FFF2-40B4-BE49-F238E27FC236}">
                      <a16:creationId xmlns:a16="http://schemas.microsoft.com/office/drawing/2014/main" id="{684DA8B2-F8EC-4D1C-85AF-12E6B134B66B}"/>
                    </a:ext>
                  </a:extLst>
                </p:cNvPr>
                <p:cNvSpPr/>
                <p:nvPr/>
              </p:nvSpPr>
              <p:spPr>
                <a:xfrm>
                  <a:off x="2647507" y="1284131"/>
                  <a:ext cx="3072809" cy="1509055"/>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 name="TextBox 7">
                <a:extLst>
                  <a:ext uri="{FF2B5EF4-FFF2-40B4-BE49-F238E27FC236}">
                    <a16:creationId xmlns:a16="http://schemas.microsoft.com/office/drawing/2014/main" id="{28B3D379-04E4-4344-A57D-49A4E1A9C8A9}"/>
                  </a:ext>
                </a:extLst>
              </p:cNvPr>
              <p:cNvSpPr txBox="1"/>
              <p:nvPr/>
            </p:nvSpPr>
            <p:spPr>
              <a:xfrm>
                <a:off x="148857" y="1684715"/>
                <a:ext cx="457200" cy="707886"/>
              </a:xfrm>
              <a:prstGeom prst="rect">
                <a:avLst/>
              </a:prstGeom>
              <a:solidFill>
                <a:srgbClr val="E567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3" name="TextBox 2">
              <a:extLst>
                <a:ext uri="{FF2B5EF4-FFF2-40B4-BE49-F238E27FC236}">
                  <a16:creationId xmlns:a16="http://schemas.microsoft.com/office/drawing/2014/main" id="{2B835C19-0594-4B8B-AC21-884D5B4B2E8F}"/>
                </a:ext>
              </a:extLst>
            </p:cNvPr>
            <p:cNvSpPr txBox="1"/>
            <p:nvPr/>
          </p:nvSpPr>
          <p:spPr>
            <a:xfrm>
              <a:off x="6173423" y="1260799"/>
              <a:ext cx="1651365" cy="40011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rPr>
                <a:t>Revisit 1</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6B73050-FD79-4929-991A-34C9B8681432}"/>
                </a:ext>
              </a:extLst>
            </p:cNvPr>
            <p:cNvSpPr txBox="1"/>
            <p:nvPr/>
          </p:nvSpPr>
          <p:spPr>
            <a:xfrm>
              <a:off x="7823629" y="1262130"/>
              <a:ext cx="1651365" cy="40011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rPr>
                <a:t>Revisit 2</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spTree>
    <p:custDataLst>
      <p:tags r:id="rId1"/>
    </p:custDataLst>
    <p:extLst>
      <p:ext uri="{BB962C8B-B14F-4D97-AF65-F5344CB8AC3E}">
        <p14:creationId xmlns:p14="http://schemas.microsoft.com/office/powerpoint/2010/main" val="753628509"/>
      </p:ext>
    </p:extLst>
  </p:cSld>
  <p:clrMapOvr>
    <a:masterClrMapping/>
  </p:clrMapOvr>
  <mc:AlternateContent xmlns:mc="http://schemas.openxmlformats.org/markup-compatibility/2006" xmlns:p14="http://schemas.microsoft.com/office/powerpoint/2010/main">
    <mc:Choice Requires="p14">
      <p:transition spd="slow" p14:dur="2000" advTm="31581"/>
    </mc:Choice>
    <mc:Fallback xmlns="">
      <p:transition spd="slow" advTm="315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4647098"/>
            <a:ext cx="6484584" cy="1325563"/>
          </a:xfrm>
        </p:spPr>
        <p:txBody>
          <a:bodyPr>
            <a:normAutofit/>
          </a:bodyPr>
          <a:lstStyle/>
          <a:p>
            <a:r>
              <a:rPr lang="en-GB" sz="3600" b="1" dirty="0">
                <a:solidFill>
                  <a:schemeClr val="bg1"/>
                </a:solidFill>
              </a:rPr>
              <a:t>Overview</a:t>
            </a:r>
          </a:p>
        </p:txBody>
      </p:sp>
      <p:grpSp>
        <p:nvGrpSpPr>
          <p:cNvPr id="8" name="Group 7">
            <a:extLst>
              <a:ext uri="{FF2B5EF4-FFF2-40B4-BE49-F238E27FC236}">
                <a16:creationId xmlns:a16="http://schemas.microsoft.com/office/drawing/2014/main" id="{08CFCAA8-4CBC-4CC8-BBAD-3530BCC8EEA1}"/>
              </a:ext>
            </a:extLst>
          </p:cNvPr>
          <p:cNvGrpSpPr/>
          <p:nvPr/>
        </p:nvGrpSpPr>
        <p:grpSpPr>
          <a:xfrm>
            <a:off x="0" y="5152045"/>
            <a:ext cx="12192000" cy="820616"/>
            <a:chOff x="-1" y="339969"/>
            <a:chExt cx="8721970" cy="820616"/>
          </a:xfrm>
          <a:solidFill>
            <a:srgbClr val="E56700"/>
          </a:solidFill>
        </p:grpSpPr>
        <p:sp>
          <p:nvSpPr>
            <p:cNvPr id="9" name="Rectangle 8">
              <a:extLst>
                <a:ext uri="{FF2B5EF4-FFF2-40B4-BE49-F238E27FC236}">
                  <a16:creationId xmlns:a16="http://schemas.microsoft.com/office/drawing/2014/main" id="{9D0A6631-E422-48AB-996F-56E643040D74}"/>
                </a:ext>
              </a:extLst>
            </p:cNvPr>
            <p:cNvSpPr/>
            <p:nvPr/>
          </p:nvSpPr>
          <p:spPr>
            <a:xfrm>
              <a:off x="-1" y="339969"/>
              <a:ext cx="8721970" cy="820616"/>
            </a:xfrm>
            <a:prstGeom prst="rect">
              <a:avLst/>
            </a:prstGeom>
            <a:grp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F26B51BC-E05F-426D-8058-0B52F67A54A6}"/>
                </a:ext>
              </a:extLst>
            </p:cNvPr>
            <p:cNvSpPr txBox="1"/>
            <p:nvPr/>
          </p:nvSpPr>
          <p:spPr>
            <a:xfrm>
              <a:off x="-1" y="457889"/>
              <a:ext cx="8721970" cy="584775"/>
            </a:xfrm>
            <a:prstGeom prst="rect">
              <a:avLst/>
            </a:prstGeom>
            <a:grpFill/>
            <a:ln>
              <a:solidFill>
                <a:srgbClr val="E567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Resources for vocabulary profiling</a:t>
              </a:r>
            </a:p>
          </p:txBody>
        </p:sp>
      </p:grpSp>
      <p:grpSp>
        <p:nvGrpSpPr>
          <p:cNvPr id="2" name="Group 1">
            <a:extLst>
              <a:ext uri="{FF2B5EF4-FFF2-40B4-BE49-F238E27FC236}">
                <a16:creationId xmlns:a16="http://schemas.microsoft.com/office/drawing/2014/main" id="{EE3DD903-DF44-423C-AF25-56F842E1EDA4}"/>
              </a:ext>
            </a:extLst>
          </p:cNvPr>
          <p:cNvGrpSpPr/>
          <p:nvPr/>
        </p:nvGrpSpPr>
        <p:grpSpPr>
          <a:xfrm>
            <a:off x="3133611" y="639260"/>
            <a:ext cx="5924777" cy="3768474"/>
            <a:chOff x="958537" y="544812"/>
            <a:chExt cx="7603884" cy="4836474"/>
          </a:xfrm>
        </p:grpSpPr>
        <p:pic>
          <p:nvPicPr>
            <p:cNvPr id="7" name="Picture 2" descr="http://nflrc.hawaii.edu/rfl/April2008/wanarom/wanaromappendixb1.gif">
              <a:extLst>
                <a:ext uri="{FF2B5EF4-FFF2-40B4-BE49-F238E27FC236}">
                  <a16:creationId xmlns:a16="http://schemas.microsoft.com/office/drawing/2014/main" id="{D89B2B94-6E69-4715-A93A-28656E749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824" y="544812"/>
              <a:ext cx="3773288" cy="2324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8E0A520-63C2-4EFC-9D7F-78AB2AE65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789405" y="1951470"/>
              <a:ext cx="3773016" cy="28359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7B4A703-74BA-4A64-9381-D8653FAD39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58537" y="2869064"/>
              <a:ext cx="3831140" cy="251222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61382036"/>
      </p:ext>
    </p:extLst>
  </p:cSld>
  <p:clrMapOvr>
    <a:masterClrMapping/>
  </p:clrMapOvr>
  <mc:AlternateContent xmlns:mc="http://schemas.openxmlformats.org/markup-compatibility/2006" xmlns:p14="http://schemas.microsoft.com/office/powerpoint/2010/main">
    <mc:Choice Requires="p14">
      <p:transition spd="slow" p14:dur="2000" advTm="16235"/>
    </mc:Choice>
    <mc:Fallback xmlns="">
      <p:transition spd="slow" advTm="1623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0CA5013C-EA58-4286-A45C-7A0A0CCB204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a:extLst>
              <a:ext uri="{FF2B5EF4-FFF2-40B4-BE49-F238E27FC236}">
                <a16:creationId xmlns:a16="http://schemas.microsoft.com/office/drawing/2014/main" id="{F6B40964-17A9-404A-8E2B-847BBA6A350D}"/>
              </a:ext>
            </a:extLst>
          </p:cNvPr>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2. Tools for vocabulary research</a:t>
            </a:r>
          </a:p>
        </p:txBody>
      </p:sp>
      <p:sp>
        <p:nvSpPr>
          <p:cNvPr id="11" name="TextBox 10">
            <a:extLst>
              <a:ext uri="{FF2B5EF4-FFF2-40B4-BE49-F238E27FC236}">
                <a16:creationId xmlns:a16="http://schemas.microsoft.com/office/drawing/2014/main" id="{40D4BC93-B036-48D0-BF77-1FC4502F132D}"/>
              </a:ext>
            </a:extLst>
          </p:cNvPr>
          <p:cNvSpPr txBox="1"/>
          <p:nvPr/>
        </p:nvSpPr>
        <p:spPr>
          <a:xfrm>
            <a:off x="249521" y="1258225"/>
            <a:ext cx="5846479" cy="830997"/>
          </a:xfrm>
          <a:prstGeom prst="rect">
            <a:avLst/>
          </a:prstGeom>
          <a:noFill/>
        </p:spPr>
        <p:txBody>
          <a:bodyPr wrap="square" rtlCol="0">
            <a:spAutoFit/>
          </a:bodyPr>
          <a:lstStyle/>
          <a:p>
            <a:pPr>
              <a:defRPr/>
            </a:pPr>
            <a:r>
              <a:rPr lang="en-GB" sz="2400" b="1" dirty="0">
                <a:solidFill>
                  <a:schemeClr val="accent1">
                    <a:lumMod val="50000"/>
                  </a:schemeClr>
                </a:solidFill>
                <a:latin typeface="Century Gothic" panose="020B0502020202020204" pitchFamily="34" charset="0"/>
              </a:rPr>
              <a:t>Four types of resources for vocabulary research (Anthony, 2019)</a:t>
            </a:r>
          </a:p>
        </p:txBody>
      </p:sp>
      <p:sp>
        <p:nvSpPr>
          <p:cNvPr id="13" name="Rectangle: Rounded Corners 12">
            <a:extLst>
              <a:ext uri="{FF2B5EF4-FFF2-40B4-BE49-F238E27FC236}">
                <a16:creationId xmlns:a16="http://schemas.microsoft.com/office/drawing/2014/main" id="{A2C05B56-CC87-4FC1-A58E-455FD7CC0457}"/>
              </a:ext>
            </a:extLst>
          </p:cNvPr>
          <p:cNvSpPr/>
          <p:nvPr/>
        </p:nvSpPr>
        <p:spPr>
          <a:xfrm>
            <a:off x="261427" y="2183102"/>
            <a:ext cx="5504373" cy="4027198"/>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17A6D46-9EA4-4DC0-B658-3BC6FCEB6F43}"/>
              </a:ext>
            </a:extLst>
          </p:cNvPr>
          <p:cNvSpPr txBox="1"/>
          <p:nvPr/>
        </p:nvSpPr>
        <p:spPr>
          <a:xfrm>
            <a:off x="407916" y="2183102"/>
            <a:ext cx="5319651" cy="38656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6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457200" lvl="0" indent="-457200">
              <a:lnSpc>
                <a:spcPct val="150000"/>
              </a:lnSpc>
              <a:buFont typeface="+mj-lt"/>
              <a:buAutoNum type="arabicPeriod"/>
            </a:pPr>
            <a:r>
              <a:rPr lang="en-GB" sz="2000" b="1" dirty="0">
                <a:solidFill>
                  <a:schemeClr val="accent1">
                    <a:lumMod val="50000"/>
                  </a:schemeClr>
                </a:solidFill>
                <a:latin typeface="Century Gothic" panose="020B0502020202020204" pitchFamily="34" charset="0"/>
              </a:rPr>
              <a:t>corpora</a:t>
            </a:r>
            <a:r>
              <a:rPr lang="en-GB" sz="2000" dirty="0">
                <a:solidFill>
                  <a:schemeClr val="accent1">
                    <a:lumMod val="50000"/>
                  </a:schemeClr>
                </a:solidFill>
                <a:latin typeface="Century Gothic" panose="020B0502020202020204" pitchFamily="34" charset="0"/>
              </a:rPr>
              <a:t> (as primary data sources)</a:t>
            </a:r>
          </a:p>
          <a:p>
            <a:pPr marL="457200" lvl="0" indent="-457200">
              <a:lnSpc>
                <a:spcPct val="150000"/>
              </a:lnSpc>
              <a:buFont typeface="+mj-lt"/>
              <a:buAutoNum type="arabicPeriod"/>
            </a:pPr>
            <a:r>
              <a:rPr lang="en-GB" sz="2000" b="1" dirty="0">
                <a:solidFill>
                  <a:schemeClr val="accent1">
                    <a:lumMod val="50000"/>
                  </a:schemeClr>
                </a:solidFill>
                <a:latin typeface="Century Gothic" panose="020B0502020202020204" pitchFamily="34" charset="0"/>
              </a:rPr>
              <a:t>software tools </a:t>
            </a:r>
            <a:r>
              <a:rPr lang="en-GB" sz="2000" dirty="0">
                <a:solidFill>
                  <a:schemeClr val="accent1">
                    <a:lumMod val="50000"/>
                  </a:schemeClr>
                </a:solidFill>
                <a:latin typeface="Century Gothic" panose="020B0502020202020204" pitchFamily="34" charset="0"/>
              </a:rPr>
              <a:t>for </a:t>
            </a:r>
            <a:r>
              <a:rPr lang="en-GB" sz="2000" b="1" dirty="0">
                <a:solidFill>
                  <a:schemeClr val="accent1">
                    <a:lumMod val="50000"/>
                  </a:schemeClr>
                </a:solidFill>
                <a:latin typeface="Century Gothic" panose="020B0502020202020204" pitchFamily="34" charset="0"/>
              </a:rPr>
              <a:t>collecting/building </a:t>
            </a:r>
            <a:r>
              <a:rPr lang="en-GB" sz="2000" dirty="0">
                <a:solidFill>
                  <a:schemeClr val="accent1">
                    <a:lumMod val="50000"/>
                  </a:schemeClr>
                </a:solidFill>
                <a:latin typeface="Century Gothic" panose="020B0502020202020204" pitchFamily="34" charset="0"/>
              </a:rPr>
              <a:t>primary corpus sources</a:t>
            </a:r>
          </a:p>
          <a:p>
            <a:pPr marL="457200" lvl="0" indent="-457200">
              <a:lnSpc>
                <a:spcPct val="150000"/>
              </a:lnSpc>
              <a:buFont typeface="+mj-lt"/>
              <a:buAutoNum type="arabicPeriod"/>
            </a:pPr>
            <a:r>
              <a:rPr lang="en-GB" sz="2000" b="1" dirty="0">
                <a:solidFill>
                  <a:schemeClr val="accent1">
                    <a:lumMod val="50000"/>
                  </a:schemeClr>
                </a:solidFill>
                <a:latin typeface="Century Gothic" panose="020B0502020202020204" pitchFamily="34" charset="0"/>
              </a:rPr>
              <a:t>pre-built</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word lists </a:t>
            </a:r>
            <a:r>
              <a:rPr lang="en-GB" sz="2000" dirty="0">
                <a:solidFill>
                  <a:schemeClr val="accent1">
                    <a:lumMod val="50000"/>
                  </a:schemeClr>
                </a:solidFill>
                <a:latin typeface="Century Gothic" panose="020B0502020202020204" pitchFamily="34" charset="0"/>
              </a:rPr>
              <a:t>(as secondary data sources)</a:t>
            </a:r>
          </a:p>
          <a:p>
            <a:pPr marL="457200" lvl="0" indent="-457200">
              <a:lnSpc>
                <a:spcPct val="150000"/>
              </a:lnSpc>
              <a:buFont typeface="+mj-lt"/>
              <a:buAutoNum type="arabicPeriod"/>
            </a:pPr>
            <a:r>
              <a:rPr lang="en-GB" sz="2000" b="1" dirty="0">
                <a:solidFill>
                  <a:schemeClr val="accent1">
                    <a:lumMod val="50000"/>
                  </a:schemeClr>
                </a:solidFill>
                <a:latin typeface="Century Gothic" panose="020B0502020202020204" pitchFamily="34" charset="0"/>
              </a:rPr>
              <a:t>software</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tools </a:t>
            </a:r>
            <a:r>
              <a:rPr lang="en-GB" sz="2000" dirty="0">
                <a:solidFill>
                  <a:schemeClr val="accent1">
                    <a:lumMod val="50000"/>
                  </a:schemeClr>
                </a:solidFill>
                <a:latin typeface="Century Gothic" panose="020B0502020202020204" pitchFamily="34" charset="0"/>
              </a:rPr>
              <a:t>for </a:t>
            </a:r>
            <a:r>
              <a:rPr lang="en-GB" sz="2000" b="1" dirty="0">
                <a:solidFill>
                  <a:schemeClr val="accent1">
                    <a:lumMod val="50000"/>
                  </a:schemeClr>
                </a:solidFill>
                <a:latin typeface="Century Gothic" panose="020B0502020202020204" pitchFamily="34" charset="0"/>
              </a:rPr>
              <a:t>probing/profiling/analysing </a:t>
            </a:r>
            <a:r>
              <a:rPr lang="en-GB" sz="2000" dirty="0">
                <a:solidFill>
                  <a:schemeClr val="accent1">
                    <a:lumMod val="50000"/>
                  </a:schemeClr>
                </a:solidFill>
                <a:latin typeface="Century Gothic" panose="020B0502020202020204" pitchFamily="34" charset="0"/>
              </a:rPr>
              <a:t>primary and secondary data sources</a:t>
            </a:r>
          </a:p>
        </p:txBody>
      </p:sp>
      <p:sp>
        <p:nvSpPr>
          <p:cNvPr id="16" name="Rectangle: Rounded Corners 15">
            <a:extLst>
              <a:ext uri="{FF2B5EF4-FFF2-40B4-BE49-F238E27FC236}">
                <a16:creationId xmlns:a16="http://schemas.microsoft.com/office/drawing/2014/main" id="{AA699B58-30DA-4812-9F85-7D06EC525629}"/>
              </a:ext>
            </a:extLst>
          </p:cNvPr>
          <p:cNvSpPr/>
          <p:nvPr/>
        </p:nvSpPr>
        <p:spPr>
          <a:xfrm>
            <a:off x="6096000" y="2089222"/>
            <a:ext cx="5892958" cy="2660939"/>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332F0F-010E-41F6-A863-4A2F9784C918}"/>
              </a:ext>
            </a:extLst>
          </p:cNvPr>
          <p:cNvSpPr txBox="1"/>
          <p:nvPr/>
        </p:nvSpPr>
        <p:spPr>
          <a:xfrm>
            <a:off x="6270711" y="2305615"/>
            <a:ext cx="3801337" cy="2246769"/>
          </a:xfrm>
          <a:prstGeom prst="rect">
            <a:avLst/>
          </a:prstGeom>
          <a:noFill/>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rPr>
              <a:t>"It is hard to imagine any area of vocabulary research into acquisition, processing, pedagogy, or assessment where the insights available from </a:t>
            </a:r>
            <a:r>
              <a:rPr lang="en-GB" sz="2000" b="1" dirty="0">
                <a:solidFill>
                  <a:schemeClr val="accent1">
                    <a:lumMod val="50000"/>
                  </a:schemeClr>
                </a:solidFill>
                <a:latin typeface="Century Gothic" panose="020B0502020202020204" pitchFamily="34" charset="0"/>
              </a:rPr>
              <a:t>corpus analysis </a:t>
            </a:r>
            <a:r>
              <a:rPr lang="en-GB" sz="2000" dirty="0">
                <a:solidFill>
                  <a:schemeClr val="accent1">
                    <a:lumMod val="50000"/>
                  </a:schemeClr>
                </a:solidFill>
                <a:latin typeface="Century Gothic" panose="020B0502020202020204" pitchFamily="34" charset="0"/>
              </a:rPr>
              <a:t>would not be valuable.”</a:t>
            </a:r>
          </a:p>
        </p:txBody>
      </p:sp>
      <p:sp>
        <p:nvSpPr>
          <p:cNvPr id="18" name="TextBox 17">
            <a:extLst>
              <a:ext uri="{FF2B5EF4-FFF2-40B4-BE49-F238E27FC236}">
                <a16:creationId xmlns:a16="http://schemas.microsoft.com/office/drawing/2014/main" id="{BDFBD251-AE4B-4631-8210-BD36BEFDB628}"/>
              </a:ext>
            </a:extLst>
          </p:cNvPr>
          <p:cNvSpPr txBox="1"/>
          <p:nvPr/>
        </p:nvSpPr>
        <p:spPr>
          <a:xfrm>
            <a:off x="6096000" y="4934214"/>
            <a:ext cx="5727566" cy="1200329"/>
          </a:xfrm>
          <a:prstGeom prst="rect">
            <a:avLst/>
          </a:prstGeom>
          <a:noFill/>
        </p:spPr>
        <p:txBody>
          <a:bodyPr wrap="square" rtlCol="0">
            <a:spAutoFit/>
          </a:bodyPr>
          <a:lstStyle/>
          <a:p>
            <a:pPr>
              <a:defRPr/>
            </a:pPr>
            <a:r>
              <a:rPr lang="en-GB" sz="2400" b="1" dirty="0">
                <a:solidFill>
                  <a:schemeClr val="accent1">
                    <a:lumMod val="50000"/>
                  </a:schemeClr>
                </a:solidFill>
                <a:latin typeface="Century Gothic" panose="020B0502020202020204" pitchFamily="34" charset="0"/>
              </a:rPr>
              <a:t>Importance of corpus linguistics in vocabulary-related research (Schmitt, 2007, p. 307)</a:t>
            </a:r>
          </a:p>
        </p:txBody>
      </p:sp>
      <p:pic>
        <p:nvPicPr>
          <p:cNvPr id="19" name="Picture 2" descr="Amazon | Vocabulary in Language Teaching (Cambridge Language Education) |  Schmitt, Norbert | Words &amp; Language">
            <a:extLst>
              <a:ext uri="{FF2B5EF4-FFF2-40B4-BE49-F238E27FC236}">
                <a16:creationId xmlns:a16="http://schemas.microsoft.com/office/drawing/2014/main" id="{09ED71B9-A333-4A4F-BE6D-D555AA8A17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001647" y="2489668"/>
            <a:ext cx="1756853" cy="18786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0145352"/>
      </p:ext>
    </p:extLst>
  </p:cSld>
  <p:clrMapOvr>
    <a:masterClrMapping/>
  </p:clrMapOvr>
  <mc:AlternateContent xmlns:mc="http://schemas.openxmlformats.org/markup-compatibility/2006" xmlns:p14="http://schemas.microsoft.com/office/powerpoint/2010/main">
    <mc:Choice Requires="p14">
      <p:transition spd="slow" p14:dur="2000" advTm="47262"/>
    </mc:Choice>
    <mc:Fallback xmlns="">
      <p:transition spd="slow" advTm="47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
</p:tagLst>
</file>

<file path=ppt/tags/tag10.xml><?xml version="1.0" encoding="utf-8"?>
<p:tagLst xmlns:a="http://schemas.openxmlformats.org/drawingml/2006/main" xmlns:r="http://schemas.openxmlformats.org/officeDocument/2006/relationships" xmlns:p="http://schemas.openxmlformats.org/presentationml/2006/main">
  <p:tag name="TIMING" val="|2|28"/>
</p:tagLst>
</file>

<file path=ppt/tags/tag11.xml><?xml version="1.0" encoding="utf-8"?>
<p:tagLst xmlns:a="http://schemas.openxmlformats.org/drawingml/2006/main" xmlns:r="http://schemas.openxmlformats.org/officeDocument/2006/relationships" xmlns:p="http://schemas.openxmlformats.org/presentationml/2006/main">
  <p:tag name="TIMING" val="|13.9|3.6|9.8|10.5|9|9.8"/>
</p:tagLst>
</file>

<file path=ppt/tags/tag12.xml><?xml version="1.0" encoding="utf-8"?>
<p:tagLst xmlns:a="http://schemas.openxmlformats.org/drawingml/2006/main" xmlns:r="http://schemas.openxmlformats.org/officeDocument/2006/relationships" xmlns:p="http://schemas.openxmlformats.org/presentationml/2006/main">
  <p:tag name="TIMING" val="|13.9|3.6|9.8|10.5|9|9.8"/>
</p:tagLst>
</file>

<file path=ppt/tags/tag13.xml><?xml version="1.0" encoding="utf-8"?>
<p:tagLst xmlns:a="http://schemas.openxmlformats.org/drawingml/2006/main" xmlns:r="http://schemas.openxmlformats.org/officeDocument/2006/relationships" xmlns:p="http://schemas.openxmlformats.org/presentationml/2006/main">
  <p:tag name="TIMING" val="|13.9|3.6|9.8|10.5|9|9.8"/>
</p:tagLst>
</file>

<file path=ppt/tags/tag14.xml><?xml version="1.0" encoding="utf-8"?>
<p:tagLst xmlns:a="http://schemas.openxmlformats.org/drawingml/2006/main" xmlns:r="http://schemas.openxmlformats.org/officeDocument/2006/relationships" xmlns:p="http://schemas.openxmlformats.org/presentationml/2006/main">
  <p:tag name="TIMING" val="|5.8|1.6|3.8|5.8|6|3.5|9.3|6.7|7|7.4"/>
</p:tagLst>
</file>

<file path=ppt/tags/tag2.xml><?xml version="1.0" encoding="utf-8"?>
<p:tagLst xmlns:a="http://schemas.openxmlformats.org/drawingml/2006/main" xmlns:r="http://schemas.openxmlformats.org/officeDocument/2006/relationships" xmlns:p="http://schemas.openxmlformats.org/presentationml/2006/main">
  <p:tag name="TIMING" val="|3.4|5.2|3.8|7.5|4"/>
</p:tagLst>
</file>

<file path=ppt/tags/tag3.xml><?xml version="1.0" encoding="utf-8"?>
<p:tagLst xmlns:a="http://schemas.openxmlformats.org/drawingml/2006/main" xmlns:r="http://schemas.openxmlformats.org/officeDocument/2006/relationships" xmlns:p="http://schemas.openxmlformats.org/presentationml/2006/main">
  <p:tag name="TIMING" val="|2|28"/>
</p:tagLst>
</file>

<file path=ppt/tags/tag4.xml><?xml version="1.0" encoding="utf-8"?>
<p:tagLst xmlns:a="http://schemas.openxmlformats.org/drawingml/2006/main" xmlns:r="http://schemas.openxmlformats.org/officeDocument/2006/relationships" xmlns:p="http://schemas.openxmlformats.org/presentationml/2006/main">
  <p:tag name="TIMING" val="|8.4"/>
</p:tagLst>
</file>

<file path=ppt/tags/tag5.xml><?xml version="1.0" encoding="utf-8"?>
<p:tagLst xmlns:a="http://schemas.openxmlformats.org/drawingml/2006/main" xmlns:r="http://schemas.openxmlformats.org/officeDocument/2006/relationships" xmlns:p="http://schemas.openxmlformats.org/presentationml/2006/main">
  <p:tag name="TIMING" val="|3.3|3.5|4.3|2.4|3.4"/>
</p:tagLst>
</file>

<file path=ppt/tags/tag6.xml><?xml version="1.0" encoding="utf-8"?>
<p:tagLst xmlns:a="http://schemas.openxmlformats.org/drawingml/2006/main" xmlns:r="http://schemas.openxmlformats.org/officeDocument/2006/relationships" xmlns:p="http://schemas.openxmlformats.org/presentationml/2006/main">
  <p:tag name="TIMING" val="|54.5|16.3|32.5|21.9|22.4|9.4|3.4"/>
</p:tagLst>
</file>

<file path=ppt/tags/tag7.xml><?xml version="1.0" encoding="utf-8"?>
<p:tagLst xmlns:a="http://schemas.openxmlformats.org/drawingml/2006/main" xmlns:r="http://schemas.openxmlformats.org/officeDocument/2006/relationships" xmlns:p="http://schemas.openxmlformats.org/presentationml/2006/main">
  <p:tag name="TIMING" val="|2|28"/>
</p:tagLst>
</file>

<file path=ppt/tags/tag8.xml><?xml version="1.0" encoding="utf-8"?>
<p:tagLst xmlns:a="http://schemas.openxmlformats.org/drawingml/2006/main" xmlns:r="http://schemas.openxmlformats.org/officeDocument/2006/relationships" xmlns:p="http://schemas.openxmlformats.org/presentationml/2006/main">
  <p:tag name="TIMING" val="|6.3|2.4|3.4|3.6|6.6"/>
</p:tagLst>
</file>

<file path=ppt/tags/tag9.xml><?xml version="1.0" encoding="utf-8"?>
<p:tagLst xmlns:a="http://schemas.openxmlformats.org/drawingml/2006/main" xmlns:r="http://schemas.openxmlformats.org/officeDocument/2006/relationships" xmlns:p="http://schemas.openxmlformats.org/presentationml/2006/main">
  <p:tag name="TIMING" val="|12.3|4.4|4|10.2|8|14.3|18.6|16.1|12.8"/>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4158</TotalTime>
  <Words>3446</Words>
  <Application>Microsoft Office PowerPoint</Application>
  <PresentationFormat>Widescreen</PresentationFormat>
  <Paragraphs>212</Paragraphs>
  <Slides>19</Slides>
  <Notes>19</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Century Gothic</vt:lpstr>
      <vt:lpstr>Courier New</vt:lpstr>
      <vt:lpstr>Tw Cen MT</vt:lpstr>
      <vt:lpstr>Wingdings</vt:lpstr>
      <vt:lpstr>1_Office Theme</vt:lpstr>
      <vt:lpstr>2_Office Theme</vt:lpstr>
      <vt:lpstr>3_Office Theme</vt:lpstr>
      <vt:lpstr>Profiling vocabulary  in languages other than English </vt:lpstr>
      <vt:lpstr>MultiLingProfiler team</vt:lpstr>
      <vt:lpstr>Overview</vt:lpstr>
      <vt:lpstr>Overview</vt:lpstr>
      <vt:lpstr>1. Centre for Excellence (NCELP)</vt:lpstr>
      <vt:lpstr>1. Vocabulary Recommendations</vt:lpstr>
      <vt:lpstr>1. Systematic revisiting</vt:lpstr>
      <vt:lpstr>Overview</vt:lpstr>
      <vt:lpstr>PowerPoint Presentation</vt:lpstr>
      <vt:lpstr>PowerPoint Presentation</vt:lpstr>
      <vt:lpstr>PowerPoint Presentation</vt:lpstr>
      <vt:lpstr>PowerPoint Presentation</vt:lpstr>
      <vt:lpstr>PowerPoint Presentation</vt:lpstr>
      <vt:lpstr>Overview</vt:lpstr>
      <vt:lpstr>3. MultiLingProfiler</vt:lpstr>
      <vt:lpstr>3. MultiLingProfiler</vt:lpstr>
      <vt:lpstr>3. MultiLingProfiler</vt:lpstr>
      <vt:lpstr>4. Summary and next steps</vt:lpstr>
      <vt:lpstr>5.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Finlayson</dc:creator>
  <cp:lastModifiedBy>Natalie Finlayson</cp:lastModifiedBy>
  <cp:revision>277</cp:revision>
  <dcterms:created xsi:type="dcterms:W3CDTF">2020-09-28T08:38:48Z</dcterms:created>
  <dcterms:modified xsi:type="dcterms:W3CDTF">2021-07-21T08:58:59Z</dcterms:modified>
</cp:coreProperties>
</file>