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Dudley" initials="AD" lastIdx="1" clrIdx="0">
    <p:extLst>
      <p:ext uri="{19B8F6BF-5375-455C-9EA6-DF929625EA0E}">
        <p15:presenceInfo xmlns:p15="http://schemas.microsoft.com/office/powerpoint/2012/main" userId="S::ad2u16@soton.ac.uk::3175bca7-b53d-4978-b72c-95b5e20d0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5680"/>
  </p:normalViewPr>
  <p:slideViewPr>
    <p:cSldViewPr snapToGrid="0">
      <p:cViewPr varScale="1">
        <p:scale>
          <a:sx n="72" d="100"/>
          <a:sy n="72" d="100"/>
        </p:scale>
        <p:origin x="49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517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04/07/2022</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26005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04/07/2022</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9104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441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6156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453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634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6699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04/07/2022</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2499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04/07/2022</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565999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04/07/2022</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65687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909933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2163-537B-DF49-A9B2-993886D3A54E}"/>
              </a:ext>
            </a:extLst>
          </p:cNvPr>
          <p:cNvSpPr>
            <a:spLocks noGrp="1"/>
          </p:cNvSpPr>
          <p:nvPr>
            <p:ph type="title"/>
          </p:nvPr>
        </p:nvSpPr>
        <p:spPr>
          <a:xfrm>
            <a:off x="118533" y="58976"/>
            <a:ext cx="10515600" cy="439429"/>
          </a:xfrm>
        </p:spPr>
        <p:txBody>
          <a:bodyPr/>
          <a:lstStyle/>
          <a:p>
            <a:pPr lvl="0">
              <a:lnSpc>
                <a:spcPct val="100000"/>
              </a:lnSpc>
              <a:spcBef>
                <a:spcPts val="0"/>
              </a:spcBef>
            </a:pPr>
            <a:r>
              <a:rPr lang="en-GB" sz="1600" b="1" dirty="0">
                <a:solidFill>
                  <a:schemeClr val="accent1">
                    <a:lumMod val="50000"/>
                  </a:schemeClr>
                </a:solidFill>
                <a:ea typeface="+mn-ea"/>
                <a:cs typeface="+mn-cs"/>
              </a:rPr>
              <a:t>French Y9 scheme of work overview</a:t>
            </a:r>
            <a:endParaRPr lang="en-US" dirty="0">
              <a:solidFill>
                <a:schemeClr val="accent1">
                  <a:lumMod val="50000"/>
                </a:schemeClr>
              </a:solidFill>
            </a:endParaRPr>
          </a:p>
        </p:txBody>
      </p:sp>
      <p:graphicFrame>
        <p:nvGraphicFramePr>
          <p:cNvPr id="4" name="Table 3" descr="showing the context, grammar, phonics and vocabularly covered in year 7 French terms 1.1 and 1.2. "/>
          <p:cNvGraphicFramePr>
            <a:graphicFrameLocks noGrp="1"/>
          </p:cNvGraphicFramePr>
          <p:nvPr>
            <p:extLst>
              <p:ext uri="{D42A27DB-BD31-4B8C-83A1-F6EECF244321}">
                <p14:modId xmlns:p14="http://schemas.microsoft.com/office/powerpoint/2010/main" val="2127413402"/>
              </p:ext>
            </p:extLst>
          </p:nvPr>
        </p:nvGraphicFramePr>
        <p:xfrm>
          <a:off x="118533" y="536324"/>
          <a:ext cx="11954934" cy="5785351"/>
        </p:xfrm>
        <a:graphic>
          <a:graphicData uri="http://schemas.openxmlformats.org/drawingml/2006/table">
            <a:tbl>
              <a:tblPr firstRow="1">
                <a:tableStyleId>{5C22544A-7EE6-4342-B048-85BDC9FD1C3A}</a:tableStyleId>
              </a:tblPr>
              <a:tblGrid>
                <a:gridCol w="410576">
                  <a:extLst>
                    <a:ext uri="{9D8B030D-6E8A-4147-A177-3AD203B41FA5}">
                      <a16:colId xmlns:a16="http://schemas.microsoft.com/office/drawing/2014/main" val="20000"/>
                    </a:ext>
                  </a:extLst>
                </a:gridCol>
                <a:gridCol w="1678750">
                  <a:extLst>
                    <a:ext uri="{9D8B030D-6E8A-4147-A177-3AD203B41FA5}">
                      <a16:colId xmlns:a16="http://schemas.microsoft.com/office/drawing/2014/main" val="20001"/>
                    </a:ext>
                  </a:extLst>
                </a:gridCol>
                <a:gridCol w="5621691">
                  <a:extLst>
                    <a:ext uri="{9D8B030D-6E8A-4147-A177-3AD203B41FA5}">
                      <a16:colId xmlns:a16="http://schemas.microsoft.com/office/drawing/2014/main" val="20002"/>
                    </a:ext>
                  </a:extLst>
                </a:gridCol>
                <a:gridCol w="2066925">
                  <a:extLst>
                    <a:ext uri="{9D8B030D-6E8A-4147-A177-3AD203B41FA5}">
                      <a16:colId xmlns:a16="http://schemas.microsoft.com/office/drawing/2014/main" val="20003"/>
                    </a:ext>
                  </a:extLst>
                </a:gridCol>
                <a:gridCol w="2176992">
                  <a:extLst>
                    <a:ext uri="{9D8B030D-6E8A-4147-A177-3AD203B41FA5}">
                      <a16:colId xmlns:a16="http://schemas.microsoft.com/office/drawing/2014/main" val="20004"/>
                    </a:ext>
                  </a:extLst>
                </a:gridCol>
              </a:tblGrid>
              <a:tr h="552342">
                <a:tc>
                  <a:txBody>
                    <a:bodyPr/>
                    <a:lstStyle/>
                    <a:p>
                      <a:pPr algn="ctr">
                        <a:lnSpc>
                          <a:spcPct val="115000"/>
                        </a:lnSpc>
                        <a:spcAft>
                          <a:spcPts val="0"/>
                        </a:spcAft>
                      </a:pPr>
                      <a:r>
                        <a:rPr lang="en-GB" sz="1050" b="0" noProof="0" dirty="0">
                          <a:solidFill>
                            <a:schemeClr val="accent1">
                              <a:lumMod val="50000"/>
                            </a:schemeClr>
                          </a:solidFill>
                          <a:effectLst/>
                          <a:latin typeface="Century Gothic" panose="020B0502020202020204" pitchFamily="34" charset="0"/>
                        </a:rPr>
                        <a:t>TERM</a:t>
                      </a:r>
                      <a:r>
                        <a:rPr lang="en-GB" sz="1050" noProof="0" dirty="0">
                          <a:solidFill>
                            <a:schemeClr val="accent1">
                              <a:lumMod val="50000"/>
                            </a:schemeClr>
                          </a:solidFill>
                          <a:effectLst/>
                          <a:latin typeface="Century Gothic" panose="020B0502020202020204" pitchFamily="34" charset="0"/>
                        </a:rPr>
                        <a:t> </a:t>
                      </a:r>
                      <a:endParaRPr lang="en-GB" sz="105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CONTEXT</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GRAMMAR</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a:solidFill>
                            <a:schemeClr val="accent1">
                              <a:lumMod val="50000"/>
                            </a:schemeClr>
                          </a:solidFill>
                          <a:effectLst/>
                          <a:latin typeface="Century Gothic" panose="020B0502020202020204" pitchFamily="34" charset="0"/>
                        </a:rPr>
                        <a:t>PHONICS </a:t>
                      </a:r>
                      <a:br>
                        <a:rPr lang="en-GB" sz="1050" b="1" noProof="0">
                          <a:solidFill>
                            <a:schemeClr val="accent1">
                              <a:lumMod val="50000"/>
                            </a:schemeClr>
                          </a:solidFill>
                          <a:effectLst/>
                          <a:latin typeface="Century Gothic" panose="020B0502020202020204" pitchFamily="34" charset="0"/>
                        </a:rPr>
                      </a:br>
                      <a:r>
                        <a:rPr lang="en-GB" sz="1050" b="1" noProof="0">
                          <a:solidFill>
                            <a:schemeClr val="accent1">
                              <a:lumMod val="50000"/>
                            </a:schemeClr>
                          </a:solidFill>
                          <a:effectLst/>
                          <a:latin typeface="Century Gothic" panose="020B0502020202020204" pitchFamily="34" charset="0"/>
                        </a:rPr>
                        <a:t>SSC - Sound-symbol correspondence</a:t>
                      </a:r>
                      <a:endParaRPr lang="en-GB" sz="1050" b="1" noProof="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VOCABULARY</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283088">
                <a:tc>
                  <a:txBody>
                    <a:bodyPr/>
                    <a:lstStyle/>
                    <a:p>
                      <a:pPr algn="ctr">
                        <a:lnSpc>
                          <a:spcPct val="115000"/>
                        </a:lnSpc>
                        <a:spcAft>
                          <a:spcPts val="0"/>
                        </a:spcAft>
                      </a:pPr>
                      <a:r>
                        <a:rPr lang="en-GB" sz="1050" noProof="0">
                          <a:solidFill>
                            <a:schemeClr val="accent1">
                              <a:lumMod val="50000"/>
                            </a:schemeClr>
                          </a:solidFill>
                          <a:effectLst/>
                          <a:latin typeface="Century Gothic" panose="020B0502020202020204" pitchFamily="34" charset="0"/>
                        </a:rPr>
                        <a:t>TERM 1.1</a:t>
                      </a:r>
                      <a:endParaRPr lang="en-GB" sz="1050" noProof="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Talking about identity [1]: describing self and others</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Cultural events [1]: Le festival de Dieppe</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Motivations and goals</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Following instructions at work</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Talking about what, where, and who you know</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Things that always, sometimes and never happen</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two-verb structures</a:t>
                      </a:r>
                      <a:r>
                        <a:rPr lang="en-GB" sz="1050" i="0" baseline="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que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questions with/without question words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gender-neutral</a:t>
                      </a:r>
                      <a:r>
                        <a:rPr lang="en-GB" sz="1050" i="0" baseline="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pronouns</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modal verbs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nous,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vous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elles</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 faut/il ne faut pas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infinitive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feminine adjective agreement</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-f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ive</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connaître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 of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à</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masculine countries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ne…jamais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 single-verb structures (present)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ne…pas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(single-verb and two-verb structures), adjective agreement, -ER verbs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pour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sans</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infinitive, questions with single-verb and two-verb structures, with and without question words (intonation,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que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impersonal meaning (‘people, you, one’), adverb positioning,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aller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infinitive (future intention) (all persons), modal verbs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use of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à</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cities and feminine countries, verbs like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entendre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(all persons)</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SFC and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SFe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with m/f adjective forms.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SSCs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é</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/-er/-</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ez</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and SFE with -ER verb endings)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SSCs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en</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/an] and [on/om] with word pattern: adverbial suffix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ment</a:t>
                      </a: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s-liaison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SSCs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ou</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and [u] with plural modal verbs)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SSC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i</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with English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ive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 French -if)</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SSCs [ai] and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é</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]with forms of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connaître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SSC [e] with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ne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 and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re-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sym typeface="Wingdings" pitchFamily="2" charset="2"/>
                        </a:rPr>
                        <a:t> </a:t>
                      </a: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Mixed word sets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Cognates:  English word + -e </a:t>
                      </a:r>
                    </a:p>
                    <a:p>
                      <a:pPr marL="171450" indent="-171450">
                        <a:spcAft>
                          <a:spcPts val="0"/>
                        </a:spcAft>
                        <a:buFont typeface="Arial" panose="020B0604020202020204" pitchFamily="34" charset="0"/>
                        <a:buChar char="•"/>
                      </a:pPr>
                      <a:r>
                        <a:rPr lang="fr-FR"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Suffixes: English '-</a:t>
                      </a:r>
                      <a:r>
                        <a:rPr lang="fr-FR"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ly</a:t>
                      </a:r>
                      <a:r>
                        <a:rPr lang="fr-FR"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French '-ment’ </a:t>
                      </a: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Suffixes: English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ive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French '-if'</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Prefixes: re- + verb (to do again)</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85746">
                <a:tc>
                  <a:txBody>
                    <a:bodyPr/>
                    <a:lstStyle/>
                    <a:p>
                      <a:pPr algn="ctr">
                        <a:lnSpc>
                          <a:spcPct val="115000"/>
                        </a:lnSpc>
                        <a:spcAft>
                          <a:spcPts val="0"/>
                        </a:spcAft>
                      </a:pPr>
                      <a:r>
                        <a:rPr lang="en-GB" sz="1050" noProof="0">
                          <a:solidFill>
                            <a:schemeClr val="accent1">
                              <a:lumMod val="50000"/>
                            </a:schemeClr>
                          </a:solidFill>
                          <a:effectLst/>
                          <a:latin typeface="Century Gothic" panose="020B0502020202020204" pitchFamily="34" charset="0"/>
                        </a:rPr>
                        <a:t>TERM 1.2</a:t>
                      </a:r>
                      <a:endParaRPr lang="en-GB" sz="1050" noProof="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Travel activities in France</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Talking about identity [2]: nationality and religion</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Staying in a hotel</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Senegal</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Talking about your day </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Noël</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infinitive used as a noun</a:t>
                      </a:r>
                    </a:p>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feminine noun formation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en</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enne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t>
                      </a:r>
                    </a:p>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plural noun formation (no change with -s, -x)</a:t>
                      </a:r>
                    </a:p>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article use with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être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 religion</a:t>
                      </a:r>
                    </a:p>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possessive adjectives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votre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vos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leur</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leurs</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uses of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to talk about feelings</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construction rule for numbers 32-69</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impersonal verbs: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time</a:t>
                      </a: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lvl="0" indent="0">
                        <a:spcAft>
                          <a:spcPts val="0"/>
                        </a:spcAft>
                        <a:buFont typeface="Arial" panose="020B0604020202020204" pitchFamily="34" charset="0"/>
                        <a:buNone/>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 </a:t>
                      </a:r>
                    </a:p>
                    <a:p>
                      <a:pPr marL="171450" lvl="0" indent="-171450">
                        <a:spcAft>
                          <a:spcPts val="0"/>
                        </a:spcAft>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 of infinitive after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aller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aimer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modal verbs, and prepositions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pour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sans,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inversion (VS) questions in single- and two-verb structures, with and without question words,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croire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feminine and plural noun formation, article use with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nationality, verbs like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venir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(all persons), possessive adjectives, register: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vs.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vous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partitive articles for distinguishing between parts and wholes and with uncountable nouns, use of de after expressions of quantity,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boire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adjective positions (pre- and post-nominal; multiple adjectives), comparative structures (adjectives and adverbs) </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SSC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qu</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English -c, -ck, -k, or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cal</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sym typeface="Wingdings" pitchFamily="2" charset="2"/>
                        </a:rPr>
                        <a:t> French –que</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SSCs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ien</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è</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with m/f noun forms</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SSCs open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œu</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before r with possessive adjective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leur</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s-liaison</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SSCs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/an] and [in/ain] with -ante suffix</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General SSC revision</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Consolidation of question words and question formation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Number construction 32-69</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Text exploitation to extend vocabulary</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Cognates: English  -c, -ck, -k or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ical</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French -que)</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Noun and adjective pairs: adjective + article ➜ noun (+/- capital letter)</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English '-or/-our' ➜ French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pP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F875ACE2-9D72-4C81-9315-09E7DBAAF8D3}"/>
              </a:ext>
            </a:extLst>
          </p:cNvPr>
          <p:cNvSpPr txBox="1">
            <a:spLocks/>
          </p:cNvSpPr>
          <p:nvPr/>
        </p:nvSpPr>
        <p:spPr>
          <a:xfrm>
            <a:off x="4265349" y="36569"/>
            <a:ext cx="7926651" cy="484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1200" b="1" dirty="0">
                <a:solidFill>
                  <a:schemeClr val="accent1">
                    <a:lumMod val="50000"/>
                  </a:schemeClr>
                </a:solidFill>
              </a:rPr>
              <a:t>Assessment</a:t>
            </a:r>
            <a:r>
              <a:rPr lang="en-GB" sz="1200" dirty="0">
                <a:solidFill>
                  <a:schemeClr val="accent1">
                    <a:lumMod val="50000"/>
                  </a:schemeClr>
                </a:solidFill>
              </a:rPr>
              <a:t>: 2</a:t>
            </a:r>
            <a:r>
              <a:rPr lang="en-GB" sz="1200" baseline="30000" dirty="0">
                <a:solidFill>
                  <a:schemeClr val="accent1">
                    <a:lumMod val="50000"/>
                  </a:schemeClr>
                </a:solidFill>
              </a:rPr>
              <a:t>nd</a:t>
            </a:r>
            <a:r>
              <a:rPr lang="en-GB" sz="1200" dirty="0">
                <a:solidFill>
                  <a:schemeClr val="accent1">
                    <a:lumMod val="50000"/>
                  </a:schemeClr>
                </a:solidFill>
              </a:rPr>
              <a:t> half autumn term (Week 1.2.5). Separate phonics, vocabulary and grammar assessments. </a:t>
            </a:r>
            <a:endParaRPr lang="en-US" sz="1200" dirty="0">
              <a:solidFill>
                <a:schemeClr val="accent1">
                  <a:lumMod val="50000"/>
                </a:schemeClr>
              </a:solidFill>
            </a:endParaRPr>
          </a:p>
        </p:txBody>
      </p:sp>
    </p:spTree>
    <p:extLst>
      <p:ext uri="{BB962C8B-B14F-4D97-AF65-F5344CB8AC3E}">
        <p14:creationId xmlns:p14="http://schemas.microsoft.com/office/powerpoint/2010/main" val="298885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2163-537B-DF49-A9B2-993886D3A54E}"/>
              </a:ext>
            </a:extLst>
          </p:cNvPr>
          <p:cNvSpPr>
            <a:spLocks noGrp="1"/>
          </p:cNvSpPr>
          <p:nvPr>
            <p:ph type="title"/>
          </p:nvPr>
        </p:nvSpPr>
        <p:spPr>
          <a:xfrm>
            <a:off x="118533" y="58976"/>
            <a:ext cx="10515600" cy="439429"/>
          </a:xfrm>
        </p:spPr>
        <p:txBody>
          <a:bodyPr/>
          <a:lstStyle/>
          <a:p>
            <a:pPr lvl="0">
              <a:lnSpc>
                <a:spcPct val="100000"/>
              </a:lnSpc>
              <a:spcBef>
                <a:spcPts val="0"/>
              </a:spcBef>
            </a:pPr>
            <a:r>
              <a:rPr lang="en-GB" sz="1600" b="1" dirty="0">
                <a:solidFill>
                  <a:schemeClr val="accent1">
                    <a:lumMod val="50000"/>
                  </a:schemeClr>
                </a:solidFill>
                <a:ea typeface="+mn-ea"/>
                <a:cs typeface="+mn-cs"/>
              </a:rPr>
              <a:t>French Y9 scheme of work overview</a:t>
            </a:r>
            <a:endParaRPr lang="en-US" dirty="0">
              <a:solidFill>
                <a:schemeClr val="accent1">
                  <a:lumMod val="50000"/>
                </a:schemeClr>
              </a:solidFill>
            </a:endParaRPr>
          </a:p>
        </p:txBody>
      </p:sp>
      <p:graphicFrame>
        <p:nvGraphicFramePr>
          <p:cNvPr id="4" name="Table 3" descr="showing the context, grammar, phonics and vocabularly covered in year 7 French terms 1.1 and 1.2. "/>
          <p:cNvGraphicFramePr>
            <a:graphicFrameLocks noGrp="1"/>
          </p:cNvGraphicFramePr>
          <p:nvPr>
            <p:extLst>
              <p:ext uri="{D42A27DB-BD31-4B8C-83A1-F6EECF244321}">
                <p14:modId xmlns:p14="http://schemas.microsoft.com/office/powerpoint/2010/main" val="3426999931"/>
              </p:ext>
            </p:extLst>
          </p:nvPr>
        </p:nvGraphicFramePr>
        <p:xfrm>
          <a:off x="118533" y="536324"/>
          <a:ext cx="11954934" cy="5625331"/>
        </p:xfrm>
        <a:graphic>
          <a:graphicData uri="http://schemas.openxmlformats.org/drawingml/2006/table">
            <a:tbl>
              <a:tblPr firstRow="1">
                <a:tableStyleId>{5C22544A-7EE6-4342-B048-85BDC9FD1C3A}</a:tableStyleId>
              </a:tblPr>
              <a:tblGrid>
                <a:gridCol w="410576">
                  <a:extLst>
                    <a:ext uri="{9D8B030D-6E8A-4147-A177-3AD203B41FA5}">
                      <a16:colId xmlns:a16="http://schemas.microsoft.com/office/drawing/2014/main" val="20000"/>
                    </a:ext>
                  </a:extLst>
                </a:gridCol>
                <a:gridCol w="1678750">
                  <a:extLst>
                    <a:ext uri="{9D8B030D-6E8A-4147-A177-3AD203B41FA5}">
                      <a16:colId xmlns:a16="http://schemas.microsoft.com/office/drawing/2014/main" val="20001"/>
                    </a:ext>
                  </a:extLst>
                </a:gridCol>
                <a:gridCol w="5621691">
                  <a:extLst>
                    <a:ext uri="{9D8B030D-6E8A-4147-A177-3AD203B41FA5}">
                      <a16:colId xmlns:a16="http://schemas.microsoft.com/office/drawing/2014/main" val="20002"/>
                    </a:ext>
                  </a:extLst>
                </a:gridCol>
                <a:gridCol w="2066925">
                  <a:extLst>
                    <a:ext uri="{9D8B030D-6E8A-4147-A177-3AD203B41FA5}">
                      <a16:colId xmlns:a16="http://schemas.microsoft.com/office/drawing/2014/main" val="20003"/>
                    </a:ext>
                  </a:extLst>
                </a:gridCol>
                <a:gridCol w="2176992">
                  <a:extLst>
                    <a:ext uri="{9D8B030D-6E8A-4147-A177-3AD203B41FA5}">
                      <a16:colId xmlns:a16="http://schemas.microsoft.com/office/drawing/2014/main" val="20004"/>
                    </a:ext>
                  </a:extLst>
                </a:gridCol>
              </a:tblGrid>
              <a:tr h="552342">
                <a:tc>
                  <a:txBody>
                    <a:bodyPr/>
                    <a:lstStyle/>
                    <a:p>
                      <a:pPr algn="ctr">
                        <a:lnSpc>
                          <a:spcPct val="115000"/>
                        </a:lnSpc>
                        <a:spcAft>
                          <a:spcPts val="0"/>
                        </a:spcAft>
                      </a:pPr>
                      <a:r>
                        <a:rPr lang="en-GB" sz="1050" b="0" i="0" noProof="0" dirty="0">
                          <a:solidFill>
                            <a:schemeClr val="accent1">
                              <a:lumMod val="50000"/>
                            </a:schemeClr>
                          </a:solidFill>
                          <a:effectLst/>
                          <a:latin typeface="Century Gothic" panose="020B0502020202020204" pitchFamily="34" charset="0"/>
                        </a:rPr>
                        <a:t>TERM</a:t>
                      </a:r>
                      <a:r>
                        <a:rPr lang="en-GB" sz="1050" i="0" noProof="0" dirty="0">
                          <a:solidFill>
                            <a:schemeClr val="accent1">
                              <a:lumMod val="50000"/>
                            </a:schemeClr>
                          </a:solidFill>
                          <a:effectLst/>
                          <a:latin typeface="Century Gothic" panose="020B0502020202020204" pitchFamily="34" charset="0"/>
                        </a:rPr>
                        <a:t> </a:t>
                      </a:r>
                      <a:endParaRPr lang="en-GB" sz="1050"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i="0" noProof="0" dirty="0">
                          <a:solidFill>
                            <a:schemeClr val="accent1">
                              <a:lumMod val="50000"/>
                            </a:schemeClr>
                          </a:solidFill>
                          <a:effectLst/>
                          <a:latin typeface="Century Gothic" panose="020B0502020202020204" pitchFamily="34" charset="0"/>
                        </a:rPr>
                        <a:t>CONTEXT</a:t>
                      </a:r>
                      <a:endParaRPr lang="en-GB" sz="1050" b="1"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i="0" noProof="0" dirty="0">
                          <a:solidFill>
                            <a:schemeClr val="accent1">
                              <a:lumMod val="50000"/>
                            </a:schemeClr>
                          </a:solidFill>
                          <a:effectLst/>
                          <a:latin typeface="Century Gothic" panose="020B0502020202020204" pitchFamily="34" charset="0"/>
                        </a:rPr>
                        <a:t>GRAMMAR</a:t>
                      </a:r>
                      <a:endParaRPr lang="en-GB" sz="1050" b="1"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i="0" noProof="0">
                          <a:solidFill>
                            <a:schemeClr val="accent1">
                              <a:lumMod val="50000"/>
                            </a:schemeClr>
                          </a:solidFill>
                          <a:effectLst/>
                          <a:latin typeface="Century Gothic" panose="020B0502020202020204" pitchFamily="34" charset="0"/>
                        </a:rPr>
                        <a:t>PHONICS </a:t>
                      </a:r>
                      <a:br>
                        <a:rPr lang="en-GB" sz="1050" b="1" i="0" noProof="0">
                          <a:solidFill>
                            <a:schemeClr val="accent1">
                              <a:lumMod val="50000"/>
                            </a:schemeClr>
                          </a:solidFill>
                          <a:effectLst/>
                          <a:latin typeface="Century Gothic" panose="020B0502020202020204" pitchFamily="34" charset="0"/>
                        </a:rPr>
                      </a:br>
                      <a:r>
                        <a:rPr lang="en-GB" sz="1050" b="1" i="0" noProof="0">
                          <a:solidFill>
                            <a:schemeClr val="accent1">
                              <a:lumMod val="50000"/>
                            </a:schemeClr>
                          </a:solidFill>
                          <a:effectLst/>
                          <a:latin typeface="Century Gothic" panose="020B0502020202020204" pitchFamily="34" charset="0"/>
                        </a:rPr>
                        <a:t>SSC - Sound-symbol correspondence</a:t>
                      </a:r>
                      <a:endParaRPr lang="en-GB" sz="1050" b="1" i="0" noProof="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i="0" noProof="0" dirty="0">
                          <a:solidFill>
                            <a:schemeClr val="accent1">
                              <a:lumMod val="50000"/>
                            </a:schemeClr>
                          </a:solidFill>
                          <a:effectLst/>
                          <a:latin typeface="Century Gothic" panose="020B0502020202020204" pitchFamily="34" charset="0"/>
                        </a:rPr>
                        <a:t>VOCABULARY</a:t>
                      </a:r>
                      <a:endParaRPr lang="en-GB" sz="1050" b="1"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283088">
                <a:tc>
                  <a:txBody>
                    <a:bodyPr/>
                    <a:lstStyle/>
                    <a:p>
                      <a:pPr algn="ctr">
                        <a:lnSpc>
                          <a:spcPct val="115000"/>
                        </a:lnSpc>
                        <a:spcAft>
                          <a:spcPts val="0"/>
                        </a:spcAft>
                      </a:pPr>
                      <a:r>
                        <a:rPr lang="en-GB" sz="1050" i="0" noProof="0" dirty="0">
                          <a:solidFill>
                            <a:schemeClr val="accent1">
                              <a:lumMod val="50000"/>
                            </a:schemeClr>
                          </a:solidFill>
                          <a:effectLst/>
                          <a:latin typeface="Century Gothic" panose="020B0502020202020204" pitchFamily="34" charset="0"/>
                        </a:rPr>
                        <a:t>TERM 2.1</a:t>
                      </a:r>
                      <a:endParaRPr lang="en-GB" sz="1050"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La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Révolution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française</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Where you went and what you did</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What has happened (1): Accidents and emergencies</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Text exploitation: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J’ai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cherché</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What you do in your free time</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What has happened (2): Crime</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negation: ne … jamais (perfect)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-ER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taking</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être vs avoir (je, tu, il/elle/on)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perfect</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-ER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taking</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être vs avoir (nous, vous, ils/elles)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perfect</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 of relative pronoun qui in subject relative clauses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use of emphatic pronouns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moi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toi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after prepositions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present vs perfect (with past simple and present perfect equivalent in English) (all persons), past participle formation: -ER verbs, verbs like prendre,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dit</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fait,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bu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intonation (SV) and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que questions with and without question words (perfect),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adverb positioning (present and perfect), negation (ne…pas) (perfect), perfect (with past simple and present perfect equivalent in English) (all persons), 'present vs perfect (with past simple and present perfect equivalent in English) (all persons), use of definite article with body parts, adverb placement (perfect), register: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vs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vous</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on vs nous, </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contraction of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definite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article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after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à and de,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with</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à and de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before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noun</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like entendre and écrire (je, tu, il/elle/on, nous, vous, ils/elles)</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tion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(link to word pattern and context)</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 | è/ê | a</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When is 'e' pronounced like 'è/ê’? (link to grammar point: auxiliary a/as vs es/</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est</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hard and soft [s]; liaison (-s)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link</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to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grammar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point: nous sommes, vous êtes, ils sont, elles sont)</a:t>
                      </a:r>
                    </a:p>
                    <a:p>
                      <a:pPr marL="171450" indent="-171450">
                        <a:spcAft>
                          <a:spcPts val="0"/>
                        </a:spcAft>
                        <a:buFont typeface="Arial" panose="020B0604020202020204" pitchFamily="34" charset="0"/>
                        <a:buChar cha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y │ i │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oy</a:t>
                      </a:r>
                      <a:endPar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au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link</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to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grammar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point: au, aux)</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oi (link to grammar point: emphatic pronouns)</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Mixed word sets</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Cognates: -tion: French word is feminine; cross-linguistic pronunciation difference (revolution ➜ la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révolution</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Cognates: Words with a circumflex in French and an 's' in English: (la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forêt</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forest)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Text exploitation to extend vocabulary</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85746">
                <a:tc>
                  <a:txBody>
                    <a:bodyPr/>
                    <a:lstStyle/>
                    <a:p>
                      <a:pPr algn="ctr">
                        <a:lnSpc>
                          <a:spcPct val="115000"/>
                        </a:lnSpc>
                        <a:spcAft>
                          <a:spcPts val="0"/>
                        </a:spcAft>
                      </a:pPr>
                      <a:r>
                        <a:rPr lang="en-GB" sz="1050" i="0" noProof="0" dirty="0">
                          <a:solidFill>
                            <a:schemeClr val="accent1">
                              <a:lumMod val="50000"/>
                            </a:schemeClr>
                          </a:solidFill>
                          <a:effectLst/>
                          <a:latin typeface="Century Gothic" panose="020B0502020202020204" pitchFamily="34" charset="0"/>
                        </a:rPr>
                        <a:t>TERM 2.2</a:t>
                      </a:r>
                      <a:endParaRPr lang="en-GB" sz="1050" i="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Describing how things are and now and how they used to be [1]: French school system</a:t>
                      </a:r>
                    </a:p>
                    <a:p>
                      <a:pPr marL="171450" lvl="0" indent="-171450">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Describing how things are and now and how they used to be [2]: Childhood memories</a:t>
                      </a:r>
                    </a:p>
                    <a:p>
                      <a:pPr marL="171450" lvl="0" indent="-171450">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Gender identity and expression: Drag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montréalaise</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What happened once vs all the time</a:t>
                      </a:r>
                    </a:p>
                    <a:p>
                      <a:pPr marL="171450" lvl="0" indent="-171450">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What people did and what they used to do</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-ER verbs in the imperfect tense (habitual events with 'used to' equivalent in English) (je, il/</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/on)</a:t>
                      </a:r>
                    </a:p>
                    <a:p>
                      <a:pPr marL="171450" lvl="0" indent="-171450">
                        <a:spcAft>
                          <a:spcPts val="0"/>
                        </a:spcAft>
                        <a:buFont typeface="Arial" panose="020B0604020202020204" pitchFamily="34" charset="0"/>
                        <a:buChar char="•"/>
                        <a:tabLst>
                          <a:tab pos="228600" algn="l"/>
                        </a:tabLst>
                      </a:pP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like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prendre, venir, sortir, entendre, lire, choisir and écrire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 the imperfect tense vs present tense (habitual events with 'used to' and present continuous equivalent in English) (je,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Regular verbs in the imperfect vs perfect tense (habitual events with 'used to' equivalent in English vs specific events) (je,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/on)</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intonation questions (imperfect)</a:t>
                      </a:r>
                    </a:p>
                    <a:p>
                      <a:pPr marL="0" lvl="0" indent="0">
                        <a:spcAft>
                          <a:spcPts val="0"/>
                        </a:spcAft>
                        <a:buFont typeface="Arial" panose="020B0604020202020204" pitchFamily="34" charset="0"/>
                        <a:buNone/>
                        <a:tabLst>
                          <a:tab pos="228600" algn="l"/>
                        </a:tabLst>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lvl="0" indent="0">
                        <a:spcAft>
                          <a:spcPts val="0"/>
                        </a:spcAft>
                        <a:buFont typeface="Arial" panose="020B0604020202020204" pitchFamily="34" charset="0"/>
                        <a:buNone/>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a:t>
                      </a:r>
                    </a:p>
                    <a:p>
                      <a:pPr marL="0" lvl="0" indent="0">
                        <a:spcAft>
                          <a:spcPts val="0"/>
                        </a:spcAft>
                        <a:buFont typeface="Arial" panose="020B0604020202020204" pitchFamily="34" charset="0"/>
                        <a:buNone/>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gender-neutral</a:t>
                      </a:r>
                      <a:r>
                        <a:rPr lang="en-GB" sz="1050" i="0" baseline="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pronouns,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ne…</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jamais</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(perfect); -ER verbs taking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the perfect tense; feminine and plural past participle agreement; emphatic pronouns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moi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toi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after prepositions; relative pronoun qui with subordinate clauses, gender-neutral pronouns</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[x-] and [s-] before a vowel (link to word pattern: ordinal number endings)</a:t>
                      </a:r>
                    </a:p>
                    <a:p>
                      <a:pPr marL="171450" lvl="0" indent="-171450">
                        <a:spcAft>
                          <a:spcPts val="0"/>
                        </a:spcAft>
                        <a:buFont typeface="Arial" panose="020B0604020202020204" pitchFamily="34" charset="0"/>
                        <a:buChar char="•"/>
                      </a:pP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u [revisited]</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When is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ai</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pronounced like 'é'?</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(link to grammar point: imperfect vs perfect verb forms)</a:t>
                      </a:r>
                    </a:p>
                    <a:p>
                      <a:pPr marL="171450" lvl="0" indent="-171450">
                        <a:spcAft>
                          <a:spcPts val="0"/>
                        </a:spcAft>
                        <a:buFont typeface="Arial" panose="020B0604020202020204" pitchFamily="34" charset="0"/>
                        <a:buChar char="•"/>
                      </a:pP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ill</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ille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-ail-/aille,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eil</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eille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euil</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euille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ouil</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/ouille</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Suffixes: cardinal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number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ième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ordinal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number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(deux ➜ deuxième)</a:t>
                      </a:r>
                    </a:p>
                    <a:p>
                      <a:pPr marL="17145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English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el</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 French '-al'</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Text exploitation to extend vocabulary</a:t>
                      </a:r>
                    </a:p>
                    <a:p>
                      <a:pPr marL="0" lvl="0" indent="0">
                        <a:spcAft>
                          <a:spcPts val="0"/>
                        </a:spcAft>
                        <a:buFont typeface="Arial" panose="020B0604020202020204" pitchFamily="34" charset="0"/>
                        <a:buNone/>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F875ACE2-9D72-4C81-9315-09E7DBAAF8D3}"/>
              </a:ext>
            </a:extLst>
          </p:cNvPr>
          <p:cNvSpPr txBox="1">
            <a:spLocks/>
          </p:cNvSpPr>
          <p:nvPr/>
        </p:nvSpPr>
        <p:spPr>
          <a:xfrm>
            <a:off x="4265349" y="36569"/>
            <a:ext cx="7926651" cy="4842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1200" b="1" dirty="0">
                <a:solidFill>
                  <a:schemeClr val="accent1">
                    <a:lumMod val="50000"/>
                  </a:schemeClr>
                </a:solidFill>
              </a:rPr>
              <a:t>Assessment</a:t>
            </a:r>
            <a:r>
              <a:rPr lang="en-GB" sz="1200" dirty="0">
                <a:solidFill>
                  <a:schemeClr val="accent1">
                    <a:lumMod val="50000"/>
                  </a:schemeClr>
                </a:solidFill>
              </a:rPr>
              <a:t>: 2</a:t>
            </a:r>
            <a:r>
              <a:rPr lang="en-GB" sz="1200" baseline="30000" dirty="0">
                <a:solidFill>
                  <a:schemeClr val="accent1">
                    <a:lumMod val="50000"/>
                  </a:schemeClr>
                </a:solidFill>
              </a:rPr>
              <a:t>nd</a:t>
            </a:r>
            <a:r>
              <a:rPr lang="en-GB" sz="1200" dirty="0">
                <a:solidFill>
                  <a:schemeClr val="accent1">
                    <a:lumMod val="50000"/>
                  </a:schemeClr>
                </a:solidFill>
              </a:rPr>
              <a:t> half spring term (Week 2.2.5). Separate phonics, vocabulary and grammar assessments. </a:t>
            </a:r>
            <a:endParaRPr lang="en-US" sz="1200" dirty="0">
              <a:solidFill>
                <a:schemeClr val="accent1">
                  <a:lumMod val="50000"/>
                </a:schemeClr>
              </a:solidFill>
            </a:endParaRPr>
          </a:p>
        </p:txBody>
      </p:sp>
    </p:spTree>
    <p:extLst>
      <p:ext uri="{BB962C8B-B14F-4D97-AF65-F5344CB8AC3E}">
        <p14:creationId xmlns:p14="http://schemas.microsoft.com/office/powerpoint/2010/main" val="76694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2163-537B-DF49-A9B2-993886D3A54E}"/>
              </a:ext>
            </a:extLst>
          </p:cNvPr>
          <p:cNvSpPr>
            <a:spLocks noGrp="1"/>
          </p:cNvSpPr>
          <p:nvPr>
            <p:ph type="title"/>
          </p:nvPr>
        </p:nvSpPr>
        <p:spPr>
          <a:xfrm>
            <a:off x="118533" y="58976"/>
            <a:ext cx="10515600" cy="439429"/>
          </a:xfrm>
        </p:spPr>
        <p:txBody>
          <a:bodyPr/>
          <a:lstStyle/>
          <a:p>
            <a:pPr lvl="0">
              <a:lnSpc>
                <a:spcPct val="100000"/>
              </a:lnSpc>
              <a:spcBef>
                <a:spcPts val="0"/>
              </a:spcBef>
            </a:pPr>
            <a:r>
              <a:rPr lang="en-GB" sz="1600" b="1" dirty="0">
                <a:solidFill>
                  <a:schemeClr val="accent1">
                    <a:lumMod val="50000"/>
                  </a:schemeClr>
                </a:solidFill>
                <a:ea typeface="+mn-ea"/>
                <a:cs typeface="+mn-cs"/>
              </a:rPr>
              <a:t>French Y9 scheme of work overview</a:t>
            </a:r>
            <a:endParaRPr lang="en-US" dirty="0">
              <a:solidFill>
                <a:schemeClr val="accent1">
                  <a:lumMod val="50000"/>
                </a:schemeClr>
              </a:solidFill>
            </a:endParaRPr>
          </a:p>
        </p:txBody>
      </p:sp>
      <p:graphicFrame>
        <p:nvGraphicFramePr>
          <p:cNvPr id="4" name="Table 3" descr="showing the context, grammar, phonics and vocabularly covered in year 7 French terms 1.1 and 1.2. "/>
          <p:cNvGraphicFramePr>
            <a:graphicFrameLocks noGrp="1"/>
          </p:cNvGraphicFramePr>
          <p:nvPr>
            <p:extLst>
              <p:ext uri="{D42A27DB-BD31-4B8C-83A1-F6EECF244321}">
                <p14:modId xmlns:p14="http://schemas.microsoft.com/office/powerpoint/2010/main" val="196141204"/>
              </p:ext>
            </p:extLst>
          </p:nvPr>
        </p:nvGraphicFramePr>
        <p:xfrm>
          <a:off x="118533" y="536324"/>
          <a:ext cx="11954934" cy="5945371"/>
        </p:xfrm>
        <a:graphic>
          <a:graphicData uri="http://schemas.openxmlformats.org/drawingml/2006/table">
            <a:tbl>
              <a:tblPr firstRow="1">
                <a:tableStyleId>{5C22544A-7EE6-4342-B048-85BDC9FD1C3A}</a:tableStyleId>
              </a:tblPr>
              <a:tblGrid>
                <a:gridCol w="410576">
                  <a:extLst>
                    <a:ext uri="{9D8B030D-6E8A-4147-A177-3AD203B41FA5}">
                      <a16:colId xmlns:a16="http://schemas.microsoft.com/office/drawing/2014/main" val="20000"/>
                    </a:ext>
                  </a:extLst>
                </a:gridCol>
                <a:gridCol w="1678750">
                  <a:extLst>
                    <a:ext uri="{9D8B030D-6E8A-4147-A177-3AD203B41FA5}">
                      <a16:colId xmlns:a16="http://schemas.microsoft.com/office/drawing/2014/main" val="20001"/>
                    </a:ext>
                  </a:extLst>
                </a:gridCol>
                <a:gridCol w="5621691">
                  <a:extLst>
                    <a:ext uri="{9D8B030D-6E8A-4147-A177-3AD203B41FA5}">
                      <a16:colId xmlns:a16="http://schemas.microsoft.com/office/drawing/2014/main" val="20002"/>
                    </a:ext>
                  </a:extLst>
                </a:gridCol>
                <a:gridCol w="2066925">
                  <a:extLst>
                    <a:ext uri="{9D8B030D-6E8A-4147-A177-3AD203B41FA5}">
                      <a16:colId xmlns:a16="http://schemas.microsoft.com/office/drawing/2014/main" val="20003"/>
                    </a:ext>
                  </a:extLst>
                </a:gridCol>
                <a:gridCol w="2176992">
                  <a:extLst>
                    <a:ext uri="{9D8B030D-6E8A-4147-A177-3AD203B41FA5}">
                      <a16:colId xmlns:a16="http://schemas.microsoft.com/office/drawing/2014/main" val="20004"/>
                    </a:ext>
                  </a:extLst>
                </a:gridCol>
              </a:tblGrid>
              <a:tr h="552342">
                <a:tc>
                  <a:txBody>
                    <a:bodyPr/>
                    <a:lstStyle/>
                    <a:p>
                      <a:pPr algn="ctr">
                        <a:lnSpc>
                          <a:spcPct val="115000"/>
                        </a:lnSpc>
                        <a:spcAft>
                          <a:spcPts val="0"/>
                        </a:spcAft>
                      </a:pPr>
                      <a:r>
                        <a:rPr lang="en-GB" sz="1050" b="0" noProof="0" dirty="0">
                          <a:solidFill>
                            <a:schemeClr val="accent1">
                              <a:lumMod val="50000"/>
                            </a:schemeClr>
                          </a:solidFill>
                          <a:effectLst/>
                          <a:latin typeface="Century Gothic" panose="020B0502020202020204" pitchFamily="34" charset="0"/>
                        </a:rPr>
                        <a:t>TERM</a:t>
                      </a:r>
                      <a:r>
                        <a:rPr lang="en-GB" sz="1050" noProof="0" dirty="0">
                          <a:solidFill>
                            <a:schemeClr val="accent1">
                              <a:lumMod val="50000"/>
                            </a:schemeClr>
                          </a:solidFill>
                          <a:effectLst/>
                          <a:latin typeface="Century Gothic" panose="020B0502020202020204" pitchFamily="34" charset="0"/>
                        </a:rPr>
                        <a:t> </a:t>
                      </a:r>
                      <a:endParaRPr lang="en-GB" sz="105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CONTEXT</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GRAMMAR</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a:solidFill>
                            <a:schemeClr val="accent1">
                              <a:lumMod val="50000"/>
                            </a:schemeClr>
                          </a:solidFill>
                          <a:effectLst/>
                          <a:latin typeface="Century Gothic" panose="020B0502020202020204" pitchFamily="34" charset="0"/>
                        </a:rPr>
                        <a:t>PHONICS </a:t>
                      </a:r>
                      <a:br>
                        <a:rPr lang="en-GB" sz="1050" b="1" noProof="0">
                          <a:solidFill>
                            <a:schemeClr val="accent1">
                              <a:lumMod val="50000"/>
                            </a:schemeClr>
                          </a:solidFill>
                          <a:effectLst/>
                          <a:latin typeface="Century Gothic" panose="020B0502020202020204" pitchFamily="34" charset="0"/>
                        </a:rPr>
                      </a:br>
                      <a:r>
                        <a:rPr lang="en-GB" sz="1050" b="1" noProof="0">
                          <a:solidFill>
                            <a:schemeClr val="accent1">
                              <a:lumMod val="50000"/>
                            </a:schemeClr>
                          </a:solidFill>
                          <a:effectLst/>
                          <a:latin typeface="Century Gothic" panose="020B0502020202020204" pitchFamily="34" charset="0"/>
                        </a:rPr>
                        <a:t>SSC - Sound-symbol correspondence</a:t>
                      </a:r>
                      <a:endParaRPr lang="en-GB" sz="1050" b="1" noProof="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050" b="1" noProof="0" dirty="0">
                          <a:solidFill>
                            <a:schemeClr val="accent1">
                              <a:lumMod val="50000"/>
                            </a:schemeClr>
                          </a:solidFill>
                          <a:effectLst/>
                          <a:latin typeface="Century Gothic" panose="020B0502020202020204" pitchFamily="34" charset="0"/>
                        </a:rPr>
                        <a:t>VOCABULARY</a:t>
                      </a:r>
                      <a:endParaRPr lang="en-GB" sz="1050" b="1"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nchor="ctr">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283088">
                <a:tc>
                  <a:txBody>
                    <a:bodyPr/>
                    <a:lstStyle/>
                    <a:p>
                      <a:pPr algn="ctr">
                        <a:lnSpc>
                          <a:spcPct val="115000"/>
                        </a:lnSpc>
                        <a:spcAft>
                          <a:spcPts val="0"/>
                        </a:spcAft>
                      </a:pPr>
                      <a:r>
                        <a:rPr lang="en-GB" sz="1050" noProof="0" dirty="0">
                          <a:solidFill>
                            <a:schemeClr val="accent1">
                              <a:lumMod val="50000"/>
                            </a:schemeClr>
                          </a:solidFill>
                          <a:effectLst/>
                          <a:latin typeface="Century Gothic" panose="020B0502020202020204" pitchFamily="34" charset="0"/>
                        </a:rPr>
                        <a:t>TERM 3.1</a:t>
                      </a:r>
                      <a:endParaRPr lang="en-GB" sz="105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Talking about what you read</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Helping each other at school</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Shopping</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Making decisions about the future</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Discussing government policy and ideas on the environment</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Concorde</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direct object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(preverbal position) with -ER verbs (present)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contraction of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me ➜ m’,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t</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before a vowel or h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muet</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direct object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le, la, l</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(preverbal position) with -ER verbs (present)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contraction of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le/la ➜ l</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before a vowel or h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muet</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 with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à</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before an infinitive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impersonal</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phrases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 est difficile/facile/interdit de </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infinitive)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subject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meaning 'it'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elles</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meaning 'they’, verbs like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prendre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lire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 (all persons),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faire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(all persons), verbs with direct objects,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quel, quels, quelle, quelles, ce, cet, cette, ces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like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sortir, choisir </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and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venir</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present</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(all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persons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indefinite</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adjectives: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chaque, plusieurs, même(s), tout, toute, tous, toutes, autre(s)</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'SFC |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SFe</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(link to word pattern and grammar point - m/f adjectives)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h- (link to contraction of pronouns)</a:t>
                      </a:r>
                    </a:p>
                    <a:p>
                      <a:pPr marL="171450" indent="-171450">
                        <a:spcAft>
                          <a:spcPts val="0"/>
                        </a:spcAft>
                        <a:buFont typeface="Arial" panose="020B0604020202020204" pitchFamily="34" charset="0"/>
                        <a:buChar char="•"/>
                      </a:pP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th</a:t>
                      </a:r>
                      <a:endPar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endParaRP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ç/soft c (link to demonstrative adjectives)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 | au (link to word pattern and grammar point - sing/pl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masc</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adjectives)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tion</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(link to word pattern and vocab set)</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Mixed word sets</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'Adding -r or -er to English verbs ending in –ate (accuser, organiser)</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Noun and adjective pairs: noun root + -al as adjective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mondial</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familial, national)</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Noun and verb pairs: verb stem +  -ion/-</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ation</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 as noun</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85746">
                <a:tc>
                  <a:txBody>
                    <a:bodyPr/>
                    <a:lstStyle/>
                    <a:p>
                      <a:pPr algn="ctr">
                        <a:lnSpc>
                          <a:spcPct val="115000"/>
                        </a:lnSpc>
                        <a:spcAft>
                          <a:spcPts val="0"/>
                        </a:spcAft>
                      </a:pPr>
                      <a:r>
                        <a:rPr lang="en-GB" sz="1050" noProof="0" dirty="0">
                          <a:solidFill>
                            <a:schemeClr val="accent1">
                              <a:lumMod val="50000"/>
                            </a:schemeClr>
                          </a:solidFill>
                          <a:effectLst/>
                          <a:latin typeface="Century Gothic" panose="020B0502020202020204" pitchFamily="34" charset="0"/>
                        </a:rPr>
                        <a:t>TERM 3.2</a:t>
                      </a:r>
                      <a:endParaRPr lang="en-GB" sz="1050" noProof="0" dirty="0">
                        <a:solidFill>
                          <a:schemeClr val="accent1">
                            <a:lumMod val="50000"/>
                          </a:schemeClr>
                        </a:solidFill>
                        <a:effectLst/>
                        <a:latin typeface="Century Gothic" panose="020B0502020202020204" pitchFamily="34" charset="0"/>
                        <a:ea typeface="Calibri" panose="020F0502020204030204" pitchFamily="34" charset="0"/>
                      </a:endParaRPr>
                    </a:p>
                  </a:txBody>
                  <a:tcPr marL="21618" marR="21618" marT="21618" marB="21618">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Refugees in France</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Travelling in time: voyage into French history</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Talking about what you do to yourself</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Talking about what someone else does to themselves</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Describing historical figures</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Talking about things that happened at the same time</a:t>
                      </a:r>
                    </a:p>
                    <a:p>
                      <a:pPr marL="171450" lvl="0" indent="-171450">
                        <a:buFont typeface="Arial" panose="020B0604020202020204" pitchFamily="34" charset="0"/>
                        <a:buChar char="•"/>
                        <a:tabLst>
                          <a:tab pos="228600" algn="l"/>
                        </a:tabLst>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Text exploitation 3: Excerpts from</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Kiffe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Kiffe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Demain</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and two poems</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past participle formation: verbs like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sortir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choisir</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past participle formation: verbs like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venir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and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attendre</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inversion (VS) questions with and without question words (perfect)</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reflexive use of verbs (present)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preverbal position of singular reflexive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me,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reflexive use of verbs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(present)</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preverbal position of singular reflexive pronouns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se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the imperfect (with ‘was' + adjectival complement equivalent in English) </a:t>
                      </a: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in the imperfect (with ‘had’ and 'was' equivalents in English)</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imperfect vs perfect (ongoing events with 'BE +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ing</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equivalent in English vs specific events)</a:t>
                      </a:r>
                    </a:p>
                    <a:p>
                      <a:pPr marL="171450" lvl="0" indent="-171450">
                        <a:spcAft>
                          <a:spcPts val="0"/>
                        </a:spcAft>
                        <a:buFont typeface="Arial" panose="020B0604020202020204" pitchFamily="34" charset="0"/>
                        <a:buChar char="•"/>
                        <a:tabLst>
                          <a:tab pos="228600" algn="l"/>
                        </a:tabLst>
                      </a:pP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aller</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faire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 the imperfect (</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je,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tu</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il/</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elle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p>
                    <a:p>
                      <a:pPr marL="171450" lvl="0" indent="-171450">
                        <a:spcAft>
                          <a:spcPts val="0"/>
                        </a:spcAft>
                        <a:buFont typeface="Arial" panose="020B0604020202020204" pitchFamily="34" charset="0"/>
                        <a:buChar char="•"/>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indefinite adjectives: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chaque, plusieurs, même(s), tout(e)(s)/tous, autre(s)</a:t>
                      </a:r>
                      <a:endPar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lvl="0" indent="0">
                        <a:spcAft>
                          <a:spcPts val="0"/>
                        </a:spcAft>
                        <a:buFont typeface="Arial" panose="020B0604020202020204" pitchFamily="34" charset="0"/>
                        <a:buNone/>
                        <a:tabLst>
                          <a:tab pos="228600" algn="l"/>
                        </a:tabLst>
                      </a:pP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0" lvl="0" indent="0">
                        <a:spcAft>
                          <a:spcPts val="0"/>
                        </a:spcAft>
                        <a:buFont typeface="Arial" panose="020B0604020202020204" pitchFamily="34" charset="0"/>
                        <a:buNone/>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Revisiting:</a:t>
                      </a:r>
                    </a:p>
                    <a:p>
                      <a:pPr marL="0" lvl="0" indent="0">
                        <a:spcAft>
                          <a:spcPts val="0"/>
                        </a:spcAft>
                        <a:buFont typeface="Arial" panose="020B0604020202020204" pitchFamily="34" charset="0"/>
                        <a:buNone/>
                        <a:tabLst>
                          <a:tab pos="228600" algn="l"/>
                        </a:tabLst>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present vs perfect (with past simple and present perfect equivalent in English) with verbs taking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avoir</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and verbs taking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être</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(all persons), </a:t>
                      </a:r>
                      <a:r>
                        <a:rPr lang="en-GB" sz="1050" i="1"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est-ce</a:t>
                      </a:r>
                      <a:r>
                        <a:rPr lang="en-GB"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que </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questions with and without question words (perfect),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 (n')y a (pas de) </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vs </a:t>
                      </a:r>
                      <a:r>
                        <a:rPr lang="fr-FR" sz="1050" i="1"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il (n') y avait (pas de), </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inversion (VS) questions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with</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question </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words</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(single-</a:t>
                      </a:r>
                      <a:r>
                        <a:rPr lang="fr-FR"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verb</a:t>
                      </a:r>
                      <a:r>
                        <a:rPr lang="fr-FR"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structures)</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j/soft g</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um/un</a:t>
                      </a:r>
                    </a:p>
                    <a:p>
                      <a:pPr marL="171450" lvl="0" indent="-171450">
                        <a:spcAft>
                          <a:spcPts val="0"/>
                        </a:spcAft>
                        <a:buFont typeface="Arial" panose="020B0604020202020204" pitchFamily="34" charset="0"/>
                        <a:buChar char="•"/>
                      </a:pP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ch</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closed o/ô vs open o</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open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œu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closed </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eu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œu</a:t>
                      </a: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(link to word pattern)</a:t>
                      </a: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r</a:t>
                      </a:r>
                    </a:p>
                    <a:p>
                      <a:pPr marL="171450" lvl="0" indent="-171450">
                        <a:spcAft>
                          <a:spcPts val="0"/>
                        </a:spcAft>
                        <a:buFont typeface="Arial" panose="020B0604020202020204" pitchFamily="34" charset="0"/>
                        <a:buChar char="•"/>
                      </a:pP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gn</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p>
                      <a:pPr marL="171450" lvl="0" indent="-171450">
                        <a:spcAft>
                          <a:spcPts val="0"/>
                        </a:spcAft>
                        <a:buFont typeface="Arial" panose="020B0604020202020204" pitchFamily="34" charset="0"/>
                        <a:buChar char="•"/>
                      </a:pPr>
                      <a:r>
                        <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a:t>
                      </a:r>
                      <a:r>
                        <a:rPr lang="en-GB" sz="1050" i="0" noProof="0" dirty="0" err="1">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oin</a:t>
                      </a:r>
                      <a:r>
                        <a:rPr lang="en-GB" sz="1050" i="0" noProof="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 | [oi]</a:t>
                      </a:r>
                      <a:endParaRPr lang="en-GB" sz="1050" i="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endParaRP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tc>
                  <a:txBody>
                    <a:bodyPr/>
                    <a:lstStyle/>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Building the verb lexicon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Regular revisiting of Y7 and Y8 vocabulary for consolidation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Consolidation of question words and question formation</a:t>
                      </a:r>
                    </a:p>
                    <a:p>
                      <a:pPr marL="17145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'English '-or, -er' ➜ French '-</a:t>
                      </a:r>
                      <a:r>
                        <a:rPr lang="en-GB" sz="1050" noProof="0" dirty="0" err="1">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eur</a:t>
                      </a: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Georgia" panose="02040502050405020303" pitchFamily="18" charset="0"/>
                        </a:rPr>
                        <a:t>'</a:t>
                      </a:r>
                    </a:p>
                    <a:p>
                      <a:pPr marL="171450" lvl="0" indent="-171450">
                        <a:spcAft>
                          <a:spcPts val="0"/>
                        </a:spcAft>
                        <a:buFont typeface="Arial" panose="020B0604020202020204" pitchFamily="34" charset="0"/>
                        <a:buChar char="•"/>
                      </a:pPr>
                      <a:r>
                        <a:rPr lang="en-GB" sz="1050" noProof="0" dirty="0">
                          <a:solidFill>
                            <a:schemeClr val="accent1">
                              <a:lumMod val="50000"/>
                            </a:schemeClr>
                          </a:solidFill>
                          <a:effectLst/>
                          <a:latin typeface="Century Gothic" panose="020B0502020202020204" pitchFamily="34" charset="0"/>
                          <a:ea typeface="Georgia" panose="02040502050405020303" pitchFamily="18" charset="0"/>
                          <a:cs typeface="Times New Roman" panose="02020603050405020304" pitchFamily="18" charset="0"/>
                        </a:rPr>
                        <a:t>Text exploitation to extend vocabulary</a:t>
                      </a:r>
                    </a:p>
                  </a:txBody>
                  <a:tcPr marL="21590" marR="21590" marT="21590" marB="21590">
                    <a:lnL w="12700" cap="flat" cmpd="sng" algn="ctr">
                      <a:solidFill>
                        <a:srgbClr val="1F4E79"/>
                      </a:solidFill>
                      <a:prstDash val="solid"/>
                      <a:round/>
                      <a:headEnd type="none" w="med" len="med"/>
                      <a:tailEnd type="none" w="med" len="med"/>
                    </a:lnL>
                    <a:lnR w="12700" cap="flat" cmpd="sng" algn="ctr">
                      <a:solidFill>
                        <a:srgbClr val="1F4E79"/>
                      </a:solidFill>
                      <a:prstDash val="solid"/>
                      <a:round/>
                      <a:headEnd type="none" w="med" len="med"/>
                      <a:tailEnd type="none" w="med" len="med"/>
                    </a:lnR>
                    <a:lnT w="12700" cap="flat" cmpd="sng" algn="ctr">
                      <a:solidFill>
                        <a:srgbClr val="1F4E79"/>
                      </a:solidFill>
                      <a:prstDash val="solid"/>
                      <a:round/>
                      <a:headEnd type="none" w="med" len="med"/>
                      <a:tailEnd type="none" w="med" len="med"/>
                    </a:lnT>
                    <a:lnB w="12700" cap="flat" cmpd="sng" algn="ctr">
                      <a:solidFill>
                        <a:srgbClr val="1F4E79"/>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6000897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docProps/app.xml><?xml version="1.0" encoding="utf-8"?>
<Properties xmlns="http://schemas.openxmlformats.org/officeDocument/2006/extended-properties" xmlns:vt="http://schemas.openxmlformats.org/officeDocument/2006/docPropsVTypes">
  <TotalTime>633</TotalTime>
  <Words>2324</Words>
  <Application>Microsoft Office PowerPoint</Application>
  <PresentationFormat>Widescreen</PresentationFormat>
  <Paragraphs>203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Century Gothic</vt:lpstr>
      <vt:lpstr>1_Office Theme</vt:lpstr>
      <vt:lpstr>French Y9 scheme of work overview</vt:lpstr>
      <vt:lpstr>French Y9 scheme of work overview</vt:lpstr>
      <vt:lpstr>French Y9 scheme of work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Y8 scheme of work overview</dc:title>
  <dc:creator>Natalie Finlayson</dc:creator>
  <cp:lastModifiedBy>Catherine Salkeld</cp:lastModifiedBy>
  <cp:revision>162</cp:revision>
  <dcterms:created xsi:type="dcterms:W3CDTF">2020-07-16T09:16:05Z</dcterms:created>
  <dcterms:modified xsi:type="dcterms:W3CDTF">2022-07-04T06:36:25Z</dcterms:modified>
</cp:coreProperties>
</file>