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23" r:id="rId2"/>
    <p:sldMasterId id="2147483736" r:id="rId3"/>
    <p:sldMasterId id="2147483749" r:id="rId4"/>
  </p:sldMasterIdLst>
  <p:notesMasterIdLst>
    <p:notesMasterId r:id="rId27"/>
  </p:notesMasterIdLst>
  <p:sldIdLst>
    <p:sldId id="259" r:id="rId5"/>
    <p:sldId id="261" r:id="rId6"/>
    <p:sldId id="492" r:id="rId7"/>
    <p:sldId id="277" r:id="rId8"/>
    <p:sldId id="550" r:id="rId9"/>
    <p:sldId id="282" r:id="rId10"/>
    <p:sldId id="553" r:id="rId11"/>
    <p:sldId id="554" r:id="rId12"/>
    <p:sldId id="617" r:id="rId13"/>
    <p:sldId id="609" r:id="rId14"/>
    <p:sldId id="491" r:id="rId15"/>
    <p:sldId id="275" r:id="rId16"/>
    <p:sldId id="274" r:id="rId17"/>
    <p:sldId id="614" r:id="rId18"/>
    <p:sldId id="325" r:id="rId19"/>
    <p:sldId id="611" r:id="rId20"/>
    <p:sldId id="616" r:id="rId21"/>
    <p:sldId id="612" r:id="rId22"/>
    <p:sldId id="615" r:id="rId23"/>
    <p:sldId id="610" r:id="rId24"/>
    <p:sldId id="644" r:id="rId25"/>
    <p:sldId id="602"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15076"/>
    <a:srgbClr val="FA6500"/>
    <a:srgbClr val="FBF0D5"/>
    <a:srgbClr val="DAA520"/>
    <a:srgbClr val="FFE8CB"/>
    <a:srgbClr val="EBEFF7"/>
    <a:srgbClr val="FFF4E7"/>
    <a:srgbClr val="D1DFEF"/>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537" autoAdjust="0"/>
    <p:restoredTop sz="85880" autoAdjust="0"/>
  </p:normalViewPr>
  <p:slideViewPr>
    <p:cSldViewPr snapToGrid="0">
      <p:cViewPr varScale="1">
        <p:scale>
          <a:sx n="95" d="100"/>
          <a:sy n="95" d="100"/>
        </p:scale>
        <p:origin x="1048" y="184"/>
      </p:cViewPr>
      <p:guideLst/>
    </p:cSldViewPr>
  </p:slideViewPr>
  <p:outlineViewPr>
    <p:cViewPr>
      <p:scale>
        <a:sx n="33" d="100"/>
        <a:sy n="33" d="100"/>
      </p:scale>
      <p:origin x="0" y="0"/>
    </p:cViewPr>
  </p:outlineViewPr>
  <p:notesTextViewPr>
    <p:cViewPr>
      <p:scale>
        <a:sx n="100" d="100"/>
        <a:sy n="100" d="100"/>
      </p:scale>
      <p:origin x="0" y="-1184"/>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20/12/2021</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audio-lingua.eu/spip.php?article300"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audio-lingua.eu/spip.php?article3147"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1):</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[-e] and [-er]</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pr</a:t>
            </a:r>
            <a:r>
              <a:rPr lang="en-GB" sz="1200" b="0" dirty="0"/>
              <a:t>esent tense strong verbs: all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b="1" i="0" dirty="0"/>
              <a:t>9.1.1.3 (revisit): </a:t>
            </a:r>
            <a:r>
              <a:rPr lang="en-GB" b="0" i="0" dirty="0" err="1"/>
              <a:t>anfangen</a:t>
            </a:r>
            <a:r>
              <a:rPr lang="en-GB" b="0" i="0" dirty="0"/>
              <a:t> [497] </a:t>
            </a:r>
            <a:r>
              <a:rPr lang="en-GB" b="0" i="0" dirty="0" err="1"/>
              <a:t>essen</a:t>
            </a:r>
            <a:r>
              <a:rPr lang="en-GB" b="0" i="0" dirty="0"/>
              <a:t> [323] fahren1 [215] </a:t>
            </a:r>
            <a:r>
              <a:rPr lang="en-GB" b="0" i="0" dirty="0" err="1"/>
              <a:t>kochen</a:t>
            </a:r>
            <a:r>
              <a:rPr lang="en-GB" b="0" i="0" dirty="0"/>
              <a:t> [1481] </a:t>
            </a:r>
            <a:r>
              <a:rPr lang="en-GB" b="0" i="0" dirty="0" err="1"/>
              <a:t>lassen</a:t>
            </a:r>
            <a:r>
              <a:rPr lang="en-GB" b="0" i="0" dirty="0"/>
              <a:t> [83] </a:t>
            </a:r>
            <a:r>
              <a:rPr lang="en-GB" b="0" i="0" dirty="0" err="1"/>
              <a:t>laufen</a:t>
            </a:r>
            <a:r>
              <a:rPr lang="en-GB" b="0" i="0" dirty="0"/>
              <a:t> [252] </a:t>
            </a:r>
            <a:r>
              <a:rPr lang="en-GB" b="0" i="0" dirty="0" err="1"/>
              <a:t>lesen</a:t>
            </a:r>
            <a:r>
              <a:rPr lang="en-GB" b="0" i="0" dirty="0"/>
              <a:t> [305] </a:t>
            </a:r>
            <a:r>
              <a:rPr lang="en-GB" b="0" i="0" dirty="0" err="1"/>
              <a:t>mitbringen</a:t>
            </a:r>
            <a:r>
              <a:rPr lang="en-GB" b="0" i="0" dirty="0"/>
              <a:t> [1828]  </a:t>
            </a:r>
            <a:r>
              <a:rPr lang="en-GB" b="0" i="0" dirty="0" err="1"/>
              <a:t>nehmen</a:t>
            </a:r>
            <a:r>
              <a:rPr lang="en-GB" b="0" i="0" dirty="0"/>
              <a:t> [142] </a:t>
            </a:r>
            <a:r>
              <a:rPr lang="en-GB" b="0" i="0" dirty="0" err="1"/>
              <a:t>schlafen</a:t>
            </a:r>
            <a:r>
              <a:rPr lang="en-GB" b="0" i="0" dirty="0"/>
              <a:t> [787] </a:t>
            </a:r>
            <a:r>
              <a:rPr lang="en-GB" b="0" i="0" dirty="0" err="1"/>
              <a:t>tragen</a:t>
            </a:r>
            <a:r>
              <a:rPr lang="en-GB" b="0" i="0" dirty="0"/>
              <a:t> [271] </a:t>
            </a:r>
            <a:r>
              <a:rPr lang="en-GB" b="0" i="0" dirty="0" err="1"/>
              <a:t>vorbereiten</a:t>
            </a:r>
            <a:r>
              <a:rPr lang="en-GB" b="0" i="0" dirty="0"/>
              <a:t> [1421] wo [108] </a:t>
            </a:r>
            <a:r>
              <a:rPr lang="en-GB" b="0" i="0" dirty="0" err="1"/>
              <a:t>wie</a:t>
            </a:r>
            <a:r>
              <a:rPr lang="en-GB" b="0" i="0" dirty="0"/>
              <a:t> [25] </a:t>
            </a:r>
            <a:r>
              <a:rPr lang="en-GB" b="0" i="0" dirty="0" err="1"/>
              <a:t>wann</a:t>
            </a:r>
            <a:r>
              <a:rPr lang="en-GB" b="0" i="0" dirty="0"/>
              <a:t> [657] Abend [342] </a:t>
            </a:r>
            <a:r>
              <a:rPr lang="en-GB" b="0" i="0" dirty="0" err="1"/>
              <a:t>Geburtstag</a:t>
            </a:r>
            <a:r>
              <a:rPr lang="en-GB" b="0" i="0" dirty="0"/>
              <a:t> [1779] </a:t>
            </a:r>
            <a:r>
              <a:rPr lang="en-GB" b="0" i="0" dirty="0" err="1"/>
              <a:t>Geschäft</a:t>
            </a:r>
            <a:r>
              <a:rPr lang="en-GB" b="0" i="0" dirty="0"/>
              <a:t> [765] </a:t>
            </a:r>
            <a:r>
              <a:rPr lang="en-GB" b="0" i="0" dirty="0" err="1"/>
              <a:t>Geschenk</a:t>
            </a:r>
            <a:r>
              <a:rPr lang="en-GB" b="0" i="0" dirty="0"/>
              <a:t> [2595] Keks [4083] </a:t>
            </a:r>
            <a:r>
              <a:rPr lang="en-GB" b="0" i="0" dirty="0" err="1"/>
              <a:t>Küche</a:t>
            </a:r>
            <a:r>
              <a:rPr lang="en-GB" b="0" i="0" dirty="0"/>
              <a:t> [1041] Morgen [621] </a:t>
            </a:r>
            <a:r>
              <a:rPr lang="en-GB" b="0" i="0" dirty="0" err="1"/>
              <a:t>Musik</a:t>
            </a:r>
            <a:r>
              <a:rPr lang="en-GB" b="0" i="0" dirty="0"/>
              <a:t> [509] </a:t>
            </a:r>
            <a:r>
              <a:rPr lang="en-GB" b="0" i="0" dirty="0" err="1"/>
              <a:t>Nachmittag</a:t>
            </a:r>
            <a:r>
              <a:rPr lang="en-GB" b="0" i="0" dirty="0"/>
              <a:t> [1464] Nacht [325] Party [2809] </a:t>
            </a:r>
            <a:r>
              <a:rPr lang="en-GB" b="0" i="0" dirty="0" err="1"/>
              <a:t>Tasche</a:t>
            </a:r>
            <a:r>
              <a:rPr lang="en-GB" b="0" i="0" dirty="0"/>
              <a:t> [1804] </a:t>
            </a:r>
            <a:r>
              <a:rPr lang="en-GB" b="0" i="0" dirty="0" err="1"/>
              <a:t>lecker</a:t>
            </a:r>
            <a:r>
              <a:rPr lang="en-GB" b="0" i="0" dirty="0"/>
              <a:t> [&gt;5009] </a:t>
            </a:r>
            <a:r>
              <a:rPr lang="en-GB" b="0" i="0" dirty="0" err="1"/>
              <a:t>teuer</a:t>
            </a:r>
            <a:r>
              <a:rPr lang="en-GB" b="0" i="0" dirty="0"/>
              <a:t> [950] </a:t>
            </a:r>
            <a:r>
              <a:rPr lang="en-GB" b="0" i="0" dirty="0" err="1"/>
              <a:t>später</a:t>
            </a:r>
            <a:r>
              <a:rPr lang="en-GB" b="0" i="0" dirty="0"/>
              <a:t> [169] </a:t>
            </a:r>
            <a:r>
              <a:rPr lang="en-GB" b="0" i="0" dirty="0" err="1"/>
              <a:t>zu</a:t>
            </a:r>
            <a:r>
              <a:rPr lang="en-GB" b="0" i="0" dirty="0"/>
              <a:t> </a:t>
            </a:r>
            <a:r>
              <a:rPr lang="en-GB" b="0" i="0" dirty="0" err="1"/>
              <a:t>Hause</a:t>
            </a:r>
            <a:r>
              <a:rPr lang="en-GB" b="0" i="0" dirty="0"/>
              <a:t> [n/a]  </a:t>
            </a:r>
            <a:r>
              <a:rPr lang="en-GB" b="0" i="0" dirty="0" err="1"/>
              <a:t>eins</a:t>
            </a:r>
            <a:r>
              <a:rPr lang="en-GB" b="0" i="0" dirty="0"/>
              <a:t> [774] </a:t>
            </a:r>
            <a:r>
              <a:rPr lang="en-GB" b="0" i="0" dirty="0" err="1"/>
              <a:t>zwei</a:t>
            </a:r>
            <a:r>
              <a:rPr lang="en-GB" b="0" i="0" dirty="0"/>
              <a:t> [70] </a:t>
            </a:r>
            <a:r>
              <a:rPr lang="en-GB" b="0" i="0" dirty="0" err="1"/>
              <a:t>drei</a:t>
            </a:r>
            <a:r>
              <a:rPr lang="en-GB" b="0" i="0" dirty="0"/>
              <a:t> [106] </a:t>
            </a:r>
            <a:r>
              <a:rPr lang="en-GB" b="0" i="0" dirty="0" err="1"/>
              <a:t>vier</a:t>
            </a:r>
            <a:r>
              <a:rPr lang="en-GB" b="0" i="0" dirty="0"/>
              <a:t> [200] </a:t>
            </a:r>
            <a:r>
              <a:rPr lang="en-GB" b="0" i="0" dirty="0" err="1"/>
              <a:t>fünf</a:t>
            </a:r>
            <a:r>
              <a:rPr lang="en-GB" b="0" i="0" dirty="0"/>
              <a:t> [274] </a:t>
            </a:r>
            <a:r>
              <a:rPr lang="en-GB" b="0" i="0" dirty="0" err="1"/>
              <a:t>sechs</a:t>
            </a:r>
            <a:r>
              <a:rPr lang="en-GB" b="0" i="0" dirty="0"/>
              <a:t> [428] </a:t>
            </a:r>
            <a:r>
              <a:rPr lang="en-GB" b="0" i="0" dirty="0" err="1"/>
              <a:t>sieben</a:t>
            </a:r>
            <a:r>
              <a:rPr lang="en-GB" b="0" i="0" dirty="0"/>
              <a:t> [611] </a:t>
            </a:r>
            <a:r>
              <a:rPr lang="en-GB" b="0" i="0" dirty="0" err="1"/>
              <a:t>acht</a:t>
            </a:r>
            <a:r>
              <a:rPr lang="en-GB" b="0" i="0" dirty="0"/>
              <a:t> [645] </a:t>
            </a:r>
            <a:r>
              <a:rPr lang="en-GB" b="0" i="0" dirty="0" err="1"/>
              <a:t>neun</a:t>
            </a:r>
            <a:r>
              <a:rPr lang="en-GB" b="0" i="0" dirty="0"/>
              <a:t> [1053] </a:t>
            </a:r>
            <a:r>
              <a:rPr lang="en-GB" b="0" i="0" dirty="0" err="1"/>
              <a:t>zehn</a:t>
            </a:r>
            <a:r>
              <a:rPr lang="en-GB" b="0" i="0" dirty="0"/>
              <a:t> [312] </a:t>
            </a:r>
            <a:r>
              <a:rPr lang="en-GB" b="0" i="0" dirty="0" err="1"/>
              <a:t>zwanzig</a:t>
            </a:r>
            <a:r>
              <a:rPr lang="en-GB" b="0" i="0" dirty="0"/>
              <a:t> [1359] </a:t>
            </a:r>
            <a:r>
              <a:rPr lang="en-GB" b="0" i="0" dirty="0" err="1"/>
              <a:t>dreißig</a:t>
            </a:r>
            <a:r>
              <a:rPr lang="en-GB" b="0" i="0" dirty="0"/>
              <a:t> [2046] </a:t>
            </a:r>
            <a:r>
              <a:rPr lang="en-GB" b="0" i="0" dirty="0" err="1"/>
              <a:t>vierzig</a:t>
            </a:r>
            <a:r>
              <a:rPr lang="en-GB" b="0" i="0" dirty="0"/>
              <a:t> [2907] </a:t>
            </a:r>
            <a:r>
              <a:rPr lang="en-GB" b="0" i="0" dirty="0" err="1"/>
              <a:t>fünfzig</a:t>
            </a:r>
            <a:r>
              <a:rPr lang="en-GB" b="0" i="0" dirty="0"/>
              <a:t> [2390] </a:t>
            </a:r>
            <a:r>
              <a:rPr lang="en-GB" b="0" i="0" dirty="0" err="1"/>
              <a:t>sechzig</a:t>
            </a:r>
            <a:r>
              <a:rPr lang="en-GB" b="0" i="0" dirty="0"/>
              <a:t> [2448] </a:t>
            </a:r>
            <a:r>
              <a:rPr lang="en-GB" b="0" i="0" dirty="0" err="1"/>
              <a:t>siebzig</a:t>
            </a:r>
            <a:r>
              <a:rPr lang="en-GB" b="0" i="0" dirty="0"/>
              <a:t> [2609] </a:t>
            </a:r>
            <a:r>
              <a:rPr lang="en-GB" b="0" i="0" dirty="0" err="1"/>
              <a:t>achtzig</a:t>
            </a:r>
            <a:r>
              <a:rPr lang="en-GB" b="0" i="0" dirty="0"/>
              <a:t> [3301] </a:t>
            </a:r>
            <a:r>
              <a:rPr lang="en-GB" b="0" i="0" dirty="0" err="1"/>
              <a:t>neunzig</a:t>
            </a:r>
            <a:r>
              <a:rPr lang="en-GB" b="0" i="0" dirty="0"/>
              <a:t> [3028] </a:t>
            </a:r>
            <a:r>
              <a:rPr lang="en-GB" b="0" i="0" dirty="0" err="1"/>
              <a:t>hundert</a:t>
            </a:r>
            <a:r>
              <a:rPr lang="en-GB" b="0" i="0" dirty="0"/>
              <a:t> [1107] </a:t>
            </a:r>
          </a:p>
          <a:p>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i="1" dirty="0"/>
          </a:p>
          <a:p>
            <a:r>
              <a:rPr lang="en-CA" sz="1200" b="0" i="0" u="none" strike="noStrike" kern="1200" dirty="0">
                <a:solidFill>
                  <a:schemeClr val="tx1"/>
                </a:solidFill>
                <a:effectLst/>
                <a:latin typeface="+mn-lt"/>
                <a:ea typeface="+mn-ea"/>
                <a:cs typeface="+mn-cs"/>
              </a:rPr>
              <a:t>The frequency rankings for words that occur in this PowerPoint which have been</a:t>
            </a:r>
            <a:r>
              <a:rPr lang="en-CA" sz="1200" b="0" i="1" u="none" strike="noStrike" kern="1200" dirty="0">
                <a:solidFill>
                  <a:schemeClr val="tx1"/>
                </a:solidFill>
                <a:effectLst/>
                <a:latin typeface="+mn-lt"/>
                <a:ea typeface="+mn-ea"/>
                <a:cs typeface="+mn-cs"/>
              </a:rPr>
              <a:t> previously</a:t>
            </a:r>
            <a:r>
              <a:rPr lang="en-CA" sz="1200" b="0" i="0" u="none" strike="noStrike" kern="1200" dirty="0">
                <a:solidFill>
                  <a:schemeClr val="tx1"/>
                </a:solidFill>
                <a:effectLst/>
                <a:latin typeface="+mn-lt"/>
                <a:ea typeface="+mn-ea"/>
                <a:cs typeface="+mn-cs"/>
              </a:rPr>
              <a:t> introduced in NCELP resources are given in the NCELP SOW and in the resources that first introduced and formally re-visited those words. </a:t>
            </a:r>
          </a:p>
          <a:p>
            <a:r>
              <a:rPr lang="en-CA" sz="1200" b="0" i="0" u="none" strike="noStrike" kern="1200" dirty="0">
                <a:solidFill>
                  <a:schemeClr val="tx1"/>
                </a:solidFill>
                <a:effectLst/>
                <a:latin typeface="+mn-lt"/>
                <a:ea typeface="+mn-ea"/>
                <a:cs typeface="+mn-cs"/>
              </a:rPr>
              <a:t>For any </a:t>
            </a:r>
            <a:r>
              <a:rPr lang="en-CA" sz="1200" b="0" i="1" u="none" strike="noStrike" kern="1200" dirty="0">
                <a:solidFill>
                  <a:schemeClr val="tx1"/>
                </a:solidFill>
                <a:effectLst/>
                <a:latin typeface="+mn-lt"/>
                <a:ea typeface="+mn-ea"/>
                <a:cs typeface="+mn-cs"/>
              </a:rPr>
              <a:t>other </a:t>
            </a:r>
            <a:r>
              <a:rPr lang="en-CA" sz="1200" b="0" i="0" u="none" strike="noStrike" kern="1200" dirty="0">
                <a:solidFill>
                  <a:schemeClr val="tx1"/>
                </a:solidFill>
                <a:effectLst/>
                <a:latin typeface="+mn-lt"/>
                <a:ea typeface="+mn-ea"/>
                <a:cs typeface="+mn-cs"/>
              </a:rPr>
              <a:t>words that occur incidentally in this PowerPoint, frequency rankings will be provided in the notes field wherever possible.</a:t>
            </a:r>
            <a:endParaRPr lang="en-GB" dirty="0"/>
          </a:p>
          <a:p>
            <a:pPr marL="0" lvl="0" indent="0" algn="l" rtl="0">
              <a:lnSpc>
                <a:spcPct val="100000"/>
              </a:lnSpc>
              <a:spcBef>
                <a:spcPts val="0"/>
              </a:spcBef>
              <a:spcAft>
                <a:spcPts val="0"/>
              </a:spcAft>
              <a:buSzPts val="1400"/>
              <a:buNone/>
            </a:pPr>
            <a:endParaRPr lang="en-GB" dirty="0"/>
          </a:p>
          <a:p>
            <a:pPr marL="0" lvl="0" indent="0" algn="l" rtl="0">
              <a:lnSpc>
                <a:spcPct val="100000"/>
              </a:lnSpc>
              <a:spcBef>
                <a:spcPts val="0"/>
              </a:spcBef>
              <a:spcAft>
                <a:spcPts val="0"/>
              </a:spcAft>
              <a:buSzPts val="1400"/>
              <a:buNone/>
            </a:pPr>
            <a:endParaRPr lang="en-GB" dirty="0"/>
          </a:p>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42824412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p>
          <a:p>
            <a:br>
              <a:rPr lang="en-GB" b="1" dirty="0"/>
            </a:br>
            <a:r>
              <a:rPr lang="en-GB" b="1" dirty="0"/>
              <a:t>Aim: </a:t>
            </a:r>
            <a:r>
              <a:rPr lang="en-GB" b="0" dirty="0"/>
              <a:t>to practise the </a:t>
            </a:r>
            <a:r>
              <a:rPr lang="en-GB" b="1" dirty="0" err="1"/>
              <a:t>ihr</a:t>
            </a:r>
            <a:r>
              <a:rPr lang="en-GB" b="0" dirty="0"/>
              <a:t>– and the </a:t>
            </a:r>
            <a:r>
              <a:rPr lang="en-GB" b="1" dirty="0"/>
              <a:t>du</a:t>
            </a:r>
            <a:r>
              <a:rPr lang="en-GB" b="0" dirty="0"/>
              <a:t>–forms for strong verbs. Infinitives are given in the list in the middle of the slide. 1-4 are </a:t>
            </a:r>
            <a:r>
              <a:rPr lang="en-GB" b="1" dirty="0" err="1"/>
              <a:t>ihr</a:t>
            </a:r>
            <a:r>
              <a:rPr lang="en-GB" b="0" dirty="0"/>
              <a:t>–form (written by Mia), 5-8 are </a:t>
            </a:r>
            <a:r>
              <a:rPr lang="en-GB" b="1" dirty="0"/>
              <a:t>du</a:t>
            </a:r>
            <a:r>
              <a:rPr lang="en-GB" b="0" dirty="0"/>
              <a:t>–form (written by Wolfgang).</a:t>
            </a:r>
            <a:endParaRPr lang="en-GB" b="1" dirty="0"/>
          </a:p>
          <a:p>
            <a:br>
              <a:rPr lang="en-GB" dirty="0"/>
            </a:br>
            <a:r>
              <a:rPr lang="en-GB" b="1" dirty="0"/>
              <a:t>Procedure:</a:t>
            </a:r>
            <a:br>
              <a:rPr lang="en-GB" dirty="0"/>
            </a:br>
            <a:r>
              <a:rPr lang="en-GB" b="0" dirty="0"/>
              <a:t>Writing activity – L</a:t>
            </a:r>
            <a:r>
              <a:rPr lang="en-GB" dirty="0"/>
              <a:t>earners write out the complete sentences. Click to reveal answers. </a:t>
            </a:r>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8697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Artwork by Steve Clarke. All additional pictures selected are available under a Creative Commons license, no attribution required.</a:t>
            </a:r>
          </a:p>
          <a:p>
            <a:pPr marL="0" marR="0" lvl="0" indent="0" algn="l" defTabSz="914400" rtl="0" eaLnBrk="1" fontAlgn="auto" latinLnBrk="0" hangingPunct="1">
              <a:lnSpc>
                <a:spcPct val="100000"/>
              </a:lnSpc>
              <a:spcBef>
                <a:spcPts val="0"/>
              </a:spcBef>
              <a:spcAft>
                <a:spcPts val="0"/>
              </a:spcAft>
              <a:buClrTx/>
              <a:buSzTx/>
              <a:buFontTx/>
              <a:buNone/>
              <a:tabLst/>
              <a:defRPr/>
            </a:pPr>
            <a:r>
              <a:rPr lang="en-CA" sz="1200" b="0" i="0" u="none" strike="noStrike" kern="1200" dirty="0">
                <a:solidFill>
                  <a:schemeClr val="tx1"/>
                </a:solidFill>
                <a:effectLst/>
                <a:latin typeface="+mn-lt"/>
                <a:ea typeface="+mn-ea"/>
                <a:cs typeface="+mn-cs"/>
              </a:rPr>
              <a:t>Native-speaker teacher feedback provided by </a:t>
            </a:r>
            <a:r>
              <a:rPr lang="en-GB" sz="1200" b="0" i="0" kern="1200" dirty="0">
                <a:solidFill>
                  <a:schemeClr val="tx1"/>
                </a:solidFill>
                <a:effectLst/>
                <a:latin typeface="+mn-lt"/>
                <a:ea typeface="+mn-ea"/>
                <a:cs typeface="+mn-cs"/>
              </a:rPr>
              <a:t>Stephanie Cross.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dirty="0"/>
              <a:t>Learning outcomes (lesson 2):</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 of SSC </a:t>
            </a:r>
            <a:r>
              <a:rPr lang="en-GB" sz="1200" b="1" dirty="0"/>
              <a:t>[-e] and [-</a:t>
            </a:r>
            <a:r>
              <a:rPr lang="en-GB" sz="1200" b="1" dirty="0" err="1"/>
              <a:t>er</a:t>
            </a:r>
            <a:r>
              <a:rPr lang="en-GB" sz="1200" b="1"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0" dirty="0"/>
              <a:t>Consolidation</a:t>
            </a:r>
            <a:r>
              <a:rPr lang="en-GB" sz="1200" b="0" baseline="0" dirty="0"/>
              <a:t> of pr</a:t>
            </a:r>
            <a:r>
              <a:rPr lang="en-GB" sz="1200" b="0" dirty="0"/>
              <a:t>esent tense strong verbs: all persons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u="none" strike="noStrike" kern="1200" cap="none" dirty="0">
                <a:solidFill>
                  <a:schemeClr val="tx1"/>
                </a:solidFill>
                <a:effectLst/>
                <a:latin typeface="+mn-lt"/>
                <a:ea typeface="Calibri"/>
                <a:cs typeface="Calibri"/>
                <a:sym typeface="Calibri"/>
              </a:rPr>
              <a:t>Word frequency (1 is the most frequent word in German): </a:t>
            </a:r>
            <a:endParaRPr lang="en-GB" sz="1200" b="0" i="0" u="none" strike="noStrike" kern="1200" cap="none" dirty="0">
              <a:solidFill>
                <a:schemeClr val="tx1"/>
              </a:solidFill>
              <a:effectLst/>
              <a:latin typeface="+mn-lt"/>
              <a:ea typeface="Calibri"/>
              <a:cs typeface="Calibri"/>
              <a:sym typeface="Calibri"/>
            </a:endParaRPr>
          </a:p>
          <a:p>
            <a:r>
              <a:rPr lang="en-GB" b="1" i="0" dirty="0"/>
              <a:t>9.1.1.3 (revisit): </a:t>
            </a:r>
            <a:r>
              <a:rPr lang="en-GB" b="0" i="0" dirty="0" err="1"/>
              <a:t>anfangen</a:t>
            </a:r>
            <a:r>
              <a:rPr lang="en-GB" b="0" i="0" dirty="0"/>
              <a:t> [497] </a:t>
            </a:r>
            <a:r>
              <a:rPr lang="en-GB" b="0" i="0" dirty="0" err="1"/>
              <a:t>essen</a:t>
            </a:r>
            <a:r>
              <a:rPr lang="en-GB" b="0" i="0" dirty="0"/>
              <a:t> [323] fahren1 [215] </a:t>
            </a:r>
            <a:r>
              <a:rPr lang="en-GB" b="0" i="0" dirty="0" err="1"/>
              <a:t>kochen</a:t>
            </a:r>
            <a:r>
              <a:rPr lang="en-GB" b="0" i="0" dirty="0"/>
              <a:t> [1481] </a:t>
            </a:r>
            <a:r>
              <a:rPr lang="en-GB" b="0" i="0" dirty="0" err="1"/>
              <a:t>lassen</a:t>
            </a:r>
            <a:r>
              <a:rPr lang="en-GB" b="0" i="0" dirty="0"/>
              <a:t> [83] </a:t>
            </a:r>
            <a:r>
              <a:rPr lang="en-GB" b="0" i="0" dirty="0" err="1"/>
              <a:t>laufen</a:t>
            </a:r>
            <a:r>
              <a:rPr lang="en-GB" b="0" i="0" dirty="0"/>
              <a:t> [252] </a:t>
            </a:r>
            <a:r>
              <a:rPr lang="en-GB" b="0" i="0" dirty="0" err="1"/>
              <a:t>lesen</a:t>
            </a:r>
            <a:r>
              <a:rPr lang="en-GB" b="0" i="0" dirty="0"/>
              <a:t> [305] </a:t>
            </a:r>
            <a:r>
              <a:rPr lang="en-GB" b="0" i="0" dirty="0" err="1"/>
              <a:t>mitbringen</a:t>
            </a:r>
            <a:r>
              <a:rPr lang="en-GB" b="0" i="0" dirty="0"/>
              <a:t> [1828]  </a:t>
            </a:r>
            <a:r>
              <a:rPr lang="en-GB" b="0" i="0" dirty="0" err="1"/>
              <a:t>nehmen</a:t>
            </a:r>
            <a:r>
              <a:rPr lang="en-GB" b="0" i="0" dirty="0"/>
              <a:t> [142] </a:t>
            </a:r>
            <a:r>
              <a:rPr lang="en-GB" b="0" i="0" dirty="0" err="1"/>
              <a:t>schlafen</a:t>
            </a:r>
            <a:r>
              <a:rPr lang="en-GB" b="0" i="0" dirty="0"/>
              <a:t> [787] </a:t>
            </a:r>
            <a:r>
              <a:rPr lang="en-GB" b="0" i="0" dirty="0" err="1"/>
              <a:t>tragen</a:t>
            </a:r>
            <a:r>
              <a:rPr lang="en-GB" b="0" i="0" dirty="0"/>
              <a:t> [271] </a:t>
            </a:r>
            <a:r>
              <a:rPr lang="en-GB" b="0" i="0" dirty="0" err="1"/>
              <a:t>vorbereiten</a:t>
            </a:r>
            <a:r>
              <a:rPr lang="en-GB" b="0" i="0" dirty="0"/>
              <a:t> [1421] wo [108] </a:t>
            </a:r>
            <a:r>
              <a:rPr lang="en-GB" b="0" i="0" dirty="0" err="1"/>
              <a:t>wie</a:t>
            </a:r>
            <a:r>
              <a:rPr lang="en-GB" b="0" i="0" dirty="0"/>
              <a:t> [25] </a:t>
            </a:r>
            <a:r>
              <a:rPr lang="en-GB" b="0" i="0" dirty="0" err="1"/>
              <a:t>wann</a:t>
            </a:r>
            <a:r>
              <a:rPr lang="en-GB" b="0" i="0" dirty="0"/>
              <a:t> [657] Abend [342] </a:t>
            </a:r>
            <a:r>
              <a:rPr lang="en-GB" b="0" i="0" dirty="0" err="1"/>
              <a:t>Geburtstag</a:t>
            </a:r>
            <a:r>
              <a:rPr lang="en-GB" b="0" i="0" dirty="0"/>
              <a:t> [1779] </a:t>
            </a:r>
            <a:r>
              <a:rPr lang="en-GB" b="0" i="0" dirty="0" err="1"/>
              <a:t>Geschäft</a:t>
            </a:r>
            <a:r>
              <a:rPr lang="en-GB" b="0" i="0" dirty="0"/>
              <a:t> [765] </a:t>
            </a:r>
            <a:r>
              <a:rPr lang="en-GB" b="0" i="0" dirty="0" err="1"/>
              <a:t>Geschenk</a:t>
            </a:r>
            <a:r>
              <a:rPr lang="en-GB" b="0" i="0" dirty="0"/>
              <a:t> [2595] Keks [4083] </a:t>
            </a:r>
            <a:r>
              <a:rPr lang="en-GB" b="0" i="0" dirty="0" err="1"/>
              <a:t>Küche</a:t>
            </a:r>
            <a:r>
              <a:rPr lang="en-GB" b="0" i="0" dirty="0"/>
              <a:t> [1041] Morgen [621] </a:t>
            </a:r>
            <a:r>
              <a:rPr lang="en-GB" b="0" i="0" dirty="0" err="1"/>
              <a:t>Musik</a:t>
            </a:r>
            <a:r>
              <a:rPr lang="en-GB" b="0" i="0" dirty="0"/>
              <a:t> [509] </a:t>
            </a:r>
            <a:r>
              <a:rPr lang="en-GB" b="0" i="0" dirty="0" err="1"/>
              <a:t>Nachmittag</a:t>
            </a:r>
            <a:r>
              <a:rPr lang="en-GB" b="0" i="0" dirty="0"/>
              <a:t> [1464] Nacht [325] Party [2809] </a:t>
            </a:r>
            <a:r>
              <a:rPr lang="en-GB" b="0" i="0" dirty="0" err="1"/>
              <a:t>Tasche</a:t>
            </a:r>
            <a:r>
              <a:rPr lang="en-GB" b="0" i="0" dirty="0"/>
              <a:t> [1804] </a:t>
            </a:r>
            <a:r>
              <a:rPr lang="en-GB" b="0" i="0" dirty="0" err="1"/>
              <a:t>lecker</a:t>
            </a:r>
            <a:r>
              <a:rPr lang="en-GB" b="0" i="0" dirty="0"/>
              <a:t> [&gt;5009] </a:t>
            </a:r>
            <a:r>
              <a:rPr lang="en-GB" b="0" i="0" dirty="0" err="1"/>
              <a:t>teuer</a:t>
            </a:r>
            <a:r>
              <a:rPr lang="en-GB" b="0" i="0" dirty="0"/>
              <a:t> [950] </a:t>
            </a:r>
            <a:r>
              <a:rPr lang="en-GB" b="0" i="0" dirty="0" err="1"/>
              <a:t>später</a:t>
            </a:r>
            <a:r>
              <a:rPr lang="en-GB" b="0" i="0" dirty="0"/>
              <a:t> [169] </a:t>
            </a:r>
            <a:r>
              <a:rPr lang="en-GB" b="0" i="0" dirty="0" err="1"/>
              <a:t>zu</a:t>
            </a:r>
            <a:r>
              <a:rPr lang="en-GB" b="0" i="0" dirty="0"/>
              <a:t> </a:t>
            </a:r>
            <a:r>
              <a:rPr lang="en-GB" b="0" i="0" dirty="0" err="1"/>
              <a:t>Hause</a:t>
            </a:r>
            <a:r>
              <a:rPr lang="en-GB" b="0" i="0" dirty="0"/>
              <a:t> [n/a]  </a:t>
            </a:r>
            <a:r>
              <a:rPr lang="en-GB" b="0" i="0" dirty="0" err="1"/>
              <a:t>eins</a:t>
            </a:r>
            <a:r>
              <a:rPr lang="en-GB" b="0" i="0" dirty="0"/>
              <a:t> [774] </a:t>
            </a:r>
            <a:r>
              <a:rPr lang="en-GB" b="0" i="0" dirty="0" err="1"/>
              <a:t>zwei</a:t>
            </a:r>
            <a:r>
              <a:rPr lang="en-GB" b="0" i="0" dirty="0"/>
              <a:t> [70] </a:t>
            </a:r>
            <a:r>
              <a:rPr lang="en-GB" b="0" i="0" dirty="0" err="1"/>
              <a:t>drei</a:t>
            </a:r>
            <a:r>
              <a:rPr lang="en-GB" b="0" i="0" dirty="0"/>
              <a:t> [106] </a:t>
            </a:r>
            <a:r>
              <a:rPr lang="en-GB" b="0" i="0" dirty="0" err="1"/>
              <a:t>vier</a:t>
            </a:r>
            <a:r>
              <a:rPr lang="en-GB" b="0" i="0" dirty="0"/>
              <a:t> [200] </a:t>
            </a:r>
            <a:r>
              <a:rPr lang="en-GB" b="0" i="0" dirty="0" err="1"/>
              <a:t>fünf</a:t>
            </a:r>
            <a:r>
              <a:rPr lang="en-GB" b="0" i="0" dirty="0"/>
              <a:t> [274] </a:t>
            </a:r>
            <a:r>
              <a:rPr lang="en-GB" b="0" i="0" dirty="0" err="1"/>
              <a:t>sechs</a:t>
            </a:r>
            <a:r>
              <a:rPr lang="en-GB" b="0" i="0" dirty="0"/>
              <a:t> [428] </a:t>
            </a:r>
            <a:r>
              <a:rPr lang="en-GB" b="0" i="0" dirty="0" err="1"/>
              <a:t>sieben</a:t>
            </a:r>
            <a:r>
              <a:rPr lang="en-GB" b="0" i="0" dirty="0"/>
              <a:t> [611] </a:t>
            </a:r>
            <a:r>
              <a:rPr lang="en-GB" b="0" i="0" dirty="0" err="1"/>
              <a:t>acht</a:t>
            </a:r>
            <a:r>
              <a:rPr lang="en-GB" b="0" i="0" dirty="0"/>
              <a:t> [645] </a:t>
            </a:r>
            <a:r>
              <a:rPr lang="en-GB" b="0" i="0" dirty="0" err="1"/>
              <a:t>neun</a:t>
            </a:r>
            <a:r>
              <a:rPr lang="en-GB" b="0" i="0" dirty="0"/>
              <a:t> [1053] </a:t>
            </a:r>
            <a:r>
              <a:rPr lang="en-GB" b="0" i="0" dirty="0" err="1"/>
              <a:t>zehn</a:t>
            </a:r>
            <a:r>
              <a:rPr lang="en-GB" b="0" i="0" dirty="0"/>
              <a:t> [312] </a:t>
            </a:r>
            <a:r>
              <a:rPr lang="en-GB" b="0" i="0" dirty="0" err="1"/>
              <a:t>zwanzig</a:t>
            </a:r>
            <a:r>
              <a:rPr lang="en-GB" b="0" i="0" dirty="0"/>
              <a:t> [1359] </a:t>
            </a:r>
            <a:r>
              <a:rPr lang="en-GB" b="0" i="0" dirty="0" err="1"/>
              <a:t>dreißig</a:t>
            </a:r>
            <a:r>
              <a:rPr lang="en-GB" b="0" i="0" dirty="0"/>
              <a:t> [2046] </a:t>
            </a:r>
            <a:r>
              <a:rPr lang="en-GB" b="0" i="0" dirty="0" err="1"/>
              <a:t>vierzig</a:t>
            </a:r>
            <a:r>
              <a:rPr lang="en-GB" b="0" i="0" dirty="0"/>
              <a:t> [2907] </a:t>
            </a:r>
            <a:r>
              <a:rPr lang="en-GB" b="0" i="0" dirty="0" err="1"/>
              <a:t>fünfzig</a:t>
            </a:r>
            <a:r>
              <a:rPr lang="en-GB" b="0" i="0" dirty="0"/>
              <a:t> [2390] </a:t>
            </a:r>
            <a:r>
              <a:rPr lang="en-GB" b="0" i="0" dirty="0" err="1"/>
              <a:t>sechzig</a:t>
            </a:r>
            <a:r>
              <a:rPr lang="en-GB" b="0" i="0" dirty="0"/>
              <a:t> [2448] </a:t>
            </a:r>
            <a:r>
              <a:rPr lang="en-GB" b="0" i="0" dirty="0" err="1"/>
              <a:t>siebzig</a:t>
            </a:r>
            <a:r>
              <a:rPr lang="en-GB" b="0" i="0" dirty="0"/>
              <a:t> [2609] </a:t>
            </a:r>
            <a:r>
              <a:rPr lang="en-GB" b="0" i="0" dirty="0" err="1"/>
              <a:t>achtzig</a:t>
            </a:r>
            <a:r>
              <a:rPr lang="en-GB" b="0" i="0" dirty="0"/>
              <a:t> [3301] </a:t>
            </a:r>
            <a:r>
              <a:rPr lang="en-GB" b="0" i="0" dirty="0" err="1"/>
              <a:t>neunzig</a:t>
            </a:r>
            <a:r>
              <a:rPr lang="en-GB" b="0" i="0" dirty="0"/>
              <a:t> [3028] </a:t>
            </a:r>
            <a:r>
              <a:rPr lang="en-GB" b="0" i="0" dirty="0" err="1"/>
              <a:t>hundert</a:t>
            </a:r>
            <a:r>
              <a:rPr lang="en-GB" b="0" i="0" dirty="0"/>
              <a:t> [1107]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a:t>Source</a:t>
            </a:r>
            <a:r>
              <a:rPr lang="en-GB" i="1" dirty="0"/>
              <a:t>:  </a:t>
            </a:r>
            <a:r>
              <a:rPr lang="en-GB" sz="1200" i="1" dirty="0">
                <a:solidFill>
                  <a:sysClr val="windowText" lastClr="000000"/>
                </a:solidFill>
                <a:effectLst/>
                <a:latin typeface="+mn-lt"/>
                <a:ea typeface="+mn-ea"/>
                <a:cs typeface="+mn-cs"/>
              </a:rPr>
              <a:t>Jones, R.L &amp; </a:t>
            </a:r>
            <a:r>
              <a:rPr lang="en-GB" sz="1200" i="1" dirty="0" err="1">
                <a:solidFill>
                  <a:sysClr val="windowText" lastClr="000000"/>
                </a:solidFill>
                <a:effectLst/>
                <a:latin typeface="+mn-lt"/>
                <a:ea typeface="+mn-ea"/>
                <a:cs typeface="+mn-cs"/>
              </a:rPr>
              <a:t>Tschirner</a:t>
            </a:r>
            <a:r>
              <a:rPr lang="en-GB" sz="1200" i="1" dirty="0">
                <a:solidFill>
                  <a:sysClr val="windowText" lastClr="000000"/>
                </a:solidFill>
                <a:effectLst/>
                <a:latin typeface="+mn-lt"/>
                <a:ea typeface="+mn-ea"/>
                <a:cs typeface="+mn-cs"/>
              </a:rPr>
              <a:t>, E. (2019). A frequency dictionary of German: Core vocabulary for learners. London: Routledge.</a:t>
            </a:r>
            <a:endParaRPr lang="en-GB" sz="1200" i="1" baseline="0" dirty="0">
              <a:solidFill>
                <a:sysClr val="windowText" lastClr="000000"/>
              </a:solidFill>
            </a:endParaRP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3860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br>
              <a:rPr lang="en-GB" b="1" dirty="0"/>
            </a:br>
            <a:r>
              <a:rPr lang="en-GB" b="1" dirty="0"/>
              <a:t>Aim: </a:t>
            </a:r>
            <a:r>
              <a:rPr lang="en-GB" b="0" dirty="0"/>
              <a:t>to reactivate prior knowledge and prepare for learning.</a:t>
            </a:r>
            <a:br>
              <a:rPr lang="en-GB" b="0" dirty="0"/>
            </a:br>
            <a:br>
              <a:rPr lang="en-GB" b="0" dirty="0"/>
            </a:br>
            <a:r>
              <a:rPr lang="en-GB" b="1" dirty="0"/>
              <a:t>Procedure:</a:t>
            </a:r>
            <a:br>
              <a:rPr lang="en-GB" dirty="0"/>
            </a:br>
            <a:r>
              <a:rPr lang="en-GB" dirty="0"/>
              <a:t>1. Students complete usual setting up routines (get books out, write date, etc.).</a:t>
            </a:r>
          </a:p>
          <a:p>
            <a:r>
              <a:rPr lang="en-GB" dirty="0"/>
              <a:t>2. They choose where to start (last lesson, last week, last term, last year) and work independently on the task(s) until the teacher starts the lesson.</a:t>
            </a:r>
          </a:p>
          <a:p>
            <a:r>
              <a:rPr lang="en-GB" dirty="0"/>
              <a:t>3. Answers are provided, if required, though students are not expected to complete the whole set of pre-lesson activities, so feedback should not delay the start of the lesson, once all students are present.</a:t>
            </a:r>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09215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5 minutes</a:t>
            </a:r>
            <a:br>
              <a:rPr lang="en-GB" dirty="0"/>
            </a:br>
            <a:br>
              <a:rPr lang="en-GB" b="1" dirty="0"/>
            </a:br>
            <a:r>
              <a:rPr lang="en-GB" b="1" dirty="0"/>
              <a:t>Aim: </a:t>
            </a:r>
            <a:r>
              <a:rPr lang="en-GB" b="0" dirty="0"/>
              <a:t>to revise numbers.</a:t>
            </a:r>
            <a:br>
              <a:rPr lang="en-GB" dirty="0"/>
            </a:br>
            <a:br>
              <a:rPr lang="en-GB" dirty="0"/>
            </a:br>
            <a:r>
              <a:rPr lang="en-GB" b="1" dirty="0"/>
              <a:t>Procedure:</a:t>
            </a:r>
            <a:br>
              <a:rPr lang="en-GB" dirty="0"/>
            </a:br>
            <a:r>
              <a:rPr lang="en-GB" b="0" dirty="0"/>
              <a:t>Writing activity – work out the </a:t>
            </a:r>
            <a:r>
              <a:rPr lang="en-GB" b="0" dirty="0" err="1"/>
              <a:t>Ditloids</a:t>
            </a:r>
            <a:r>
              <a:rPr lang="en-GB" b="0" dirty="0"/>
              <a:t> and write out in words. </a:t>
            </a:r>
            <a:endParaRPr lang="en-GB" dirty="0"/>
          </a:p>
          <a:p>
            <a:r>
              <a:rPr lang="en-GB" dirty="0"/>
              <a:t>1. Help students to understand the concept of </a:t>
            </a:r>
            <a:r>
              <a:rPr lang="en-GB" dirty="0" err="1"/>
              <a:t>Ditloids</a:t>
            </a:r>
            <a:r>
              <a:rPr lang="en-GB" dirty="0"/>
              <a:t>.</a:t>
            </a:r>
          </a:p>
          <a:p>
            <a:r>
              <a:rPr lang="en-GB" dirty="0"/>
              <a:t>2. Do one or two together as an example – click for answers.</a:t>
            </a:r>
          </a:p>
          <a:p>
            <a:r>
              <a:rPr lang="en-GB" dirty="0"/>
              <a:t>3. Students work in groups or pairs to work out the rest.</a:t>
            </a:r>
          </a:p>
          <a:p>
            <a:endParaRPr lang="en-GB" dirty="0"/>
          </a:p>
          <a:p>
            <a:br>
              <a:rPr lang="en-GB" dirty="0"/>
            </a:br>
            <a:r>
              <a:rPr lang="en-GB" b="1" baseline="0" dirty="0"/>
              <a:t>Word frequency of unknown words or cognates (1 is the most frequent word in German): </a:t>
            </a:r>
            <a:br>
              <a:rPr lang="en-GB" baseline="0" dirty="0"/>
            </a:br>
            <a:r>
              <a:rPr lang="en-GB" baseline="0" dirty="0"/>
              <a:t>blind [2679] </a:t>
            </a:r>
            <a:r>
              <a:rPr lang="en-GB" baseline="0" dirty="0" err="1"/>
              <a:t>Ballon</a:t>
            </a:r>
            <a:r>
              <a:rPr lang="en-GB" baseline="0" dirty="0"/>
              <a:t> [&gt;5009] Cent [3927] Meter [479] </a:t>
            </a:r>
            <a:r>
              <a:rPr lang="en-GB" baseline="0" dirty="0" err="1"/>
              <a:t>Kilometer</a:t>
            </a:r>
            <a:r>
              <a:rPr lang="en-GB" baseline="0" dirty="0"/>
              <a:t> [582] </a:t>
            </a:r>
            <a:r>
              <a:rPr lang="en-GB" baseline="0" dirty="0" err="1"/>
              <a:t>Mannschaft</a:t>
            </a:r>
            <a:r>
              <a:rPr lang="en-GB" baseline="0" dirty="0"/>
              <a:t> [1099] Maus [3463] Planet [2744] </a:t>
            </a:r>
            <a:r>
              <a:rPr lang="en-GB" baseline="0" dirty="0" err="1"/>
              <a:t>Sonnensystem</a:t>
            </a:r>
            <a:r>
              <a:rPr lang="en-GB" baseline="0" dirty="0"/>
              <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2319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9 minutes</a:t>
            </a:r>
            <a:br>
              <a:rPr lang="en-GB" dirty="0"/>
            </a:br>
            <a:br>
              <a:rPr lang="en-GB" b="1" dirty="0"/>
            </a:br>
            <a:r>
              <a:rPr lang="en-GB" b="1" dirty="0"/>
              <a:t>Aim:</a:t>
            </a:r>
            <a:r>
              <a:rPr lang="en-GB" b="0" dirty="0"/>
              <a:t> to practise reading aloud at sentence level. The texts include a combination of previously taught, unknown and cognate words.  In addition, to introduce students to an iconic singer, song and its historical background.</a:t>
            </a:r>
            <a:endParaRPr lang="en-GB" sz="1200" kern="1200" dirty="0">
              <a:solidFill>
                <a:schemeClr val="tx1"/>
              </a:solidFill>
              <a:effectLst/>
              <a:latin typeface="+mn-lt"/>
              <a:ea typeface="+mn-ea"/>
              <a:cs typeface="+mn-cs"/>
            </a:endParaRPr>
          </a:p>
          <a:p>
            <a:endParaRPr lang="en-GB" sz="1200" kern="1200" dirty="0">
              <a:solidFill>
                <a:schemeClr val="tx1"/>
              </a:solidFill>
              <a:effectLst/>
              <a:latin typeface="+mn-lt"/>
              <a:ea typeface="+mn-ea"/>
              <a:cs typeface="+mn-cs"/>
            </a:endParaRPr>
          </a:p>
          <a:p>
            <a:r>
              <a:rPr lang="en-GB" b="1" dirty="0"/>
              <a:t>Procedure:</a:t>
            </a:r>
            <a:br>
              <a:rPr lang="en-GB" dirty="0"/>
            </a:br>
            <a:r>
              <a:rPr lang="en-GB" dirty="0"/>
              <a:t>1 Learners read the first few lines of the song out loud (centre text box). </a:t>
            </a:r>
            <a:br>
              <a:rPr lang="en-GB" dirty="0"/>
            </a:br>
            <a:r>
              <a:rPr lang="en-GB" dirty="0"/>
              <a:t>2. Then click for Acapella version of the song to check pronunciation (NB: not sung by Nena!)</a:t>
            </a:r>
          </a:p>
          <a:p>
            <a:r>
              <a:rPr lang="en-GB" dirty="0"/>
              <a:t>3. If suitable for your class, play video of live version from 1985: https://www.youtube.com/watch?v=Zgb-4Mwk11c, or official video with English subtitles https://www.youtube.com/watch?v=7aLiT3wXko0. Students could try singing along to the chorus with the crowd. Nena is still a big star in Germany currently – official website https://www.nena.de/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a:t>
            </a:r>
            <a:r>
              <a:rPr lang="en-US" dirty="0"/>
              <a:t> Explain briefly the cultural and historical context. Explain that 1983 was still cold war and before fall of the wall in 1989, so there was a lot of paranoia, and people had real fears that a nuclear war might start from just such a misunderstanding. Add more background info if appropriate for your class. </a:t>
            </a:r>
          </a:p>
          <a:p>
            <a:r>
              <a:rPr lang="en-GB" dirty="0"/>
              <a:t>5. Now learners read the cultural info text out loud (text box bottom left). This can be done in pairs, reading one sentence each, then swap roles.</a:t>
            </a:r>
          </a:p>
          <a:p>
            <a:r>
              <a:rPr lang="en-GB" dirty="0"/>
              <a:t>6. Click on the sound player box to play recording to check.</a:t>
            </a:r>
          </a:p>
          <a:p>
            <a:r>
              <a:rPr lang="en-GB" dirty="0"/>
              <a:t>7. Optional – learners translate the text orally. Teachers scaffold as much as needed for the class.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unknown words and cognates (1 is the most frequent word in German):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anti [&gt;5009] Himmel [889] international [426] Krieg [575] </a:t>
            </a:r>
            <a:r>
              <a:rPr lang="en-GB" b="0" baseline="0" dirty="0" err="1"/>
              <a:t>menschlich</a:t>
            </a:r>
            <a:r>
              <a:rPr lang="en-GB" b="0" baseline="0" dirty="0"/>
              <a:t> [881] paranoid [&gt;5009] </a:t>
            </a:r>
            <a:r>
              <a:rPr lang="en-GB" b="0" baseline="0" dirty="0" err="1"/>
              <a:t>Reaktion</a:t>
            </a:r>
            <a:r>
              <a:rPr lang="en-GB" b="0" baseline="0" dirty="0"/>
              <a:t> [400] UFO [&gt;5009] Version [2860] </a:t>
            </a:r>
            <a:r>
              <a:rPr lang="en-GB" b="0" baseline="0" dirty="0" err="1"/>
              <a:t>treiben</a:t>
            </a:r>
            <a:r>
              <a:rPr lang="en-GB" b="0" baseline="0" dirty="0"/>
              <a:t> [967] </a:t>
            </a:r>
            <a:r>
              <a:rPr lang="en-GB" b="0" baseline="0" dirty="0" err="1"/>
              <a:t>Zivilisation</a:t>
            </a:r>
            <a:r>
              <a:rPr lang="en-GB" b="0" baseline="0" dirty="0"/>
              <a:t> [5008] </a:t>
            </a:r>
            <a:r>
              <a:rPr lang="en-GB" b="0" baseline="0" dirty="0" err="1"/>
              <a:t>Horizont</a:t>
            </a:r>
            <a:r>
              <a:rPr lang="en-GB" b="0" baseline="0" dirty="0"/>
              <a:t> [3024] </a:t>
            </a:r>
            <a:r>
              <a:rPr lang="en-GB" b="0" baseline="0" dirty="0" err="1"/>
              <a:t>Weg</a:t>
            </a:r>
            <a:r>
              <a:rPr lang="en-GB" b="0" baseline="0" dirty="0"/>
              <a:t> [220] </a:t>
            </a:r>
            <a:r>
              <a:rPr lang="en-GB" b="0" baseline="0" dirty="0" err="1"/>
              <a:t>starten</a:t>
            </a:r>
            <a:r>
              <a:rPr lang="en-GB" b="0" baseline="0" dirty="0"/>
              <a:t> [1192] </a:t>
            </a:r>
            <a:r>
              <a:rPr lang="en-GB" b="0" baseline="0" dirty="0" err="1"/>
              <a:t>Erde</a:t>
            </a:r>
            <a:r>
              <a:rPr lang="en-GB" b="0" baseline="0" dirty="0"/>
              <a:t> [783]</a:t>
            </a:r>
            <a:br>
              <a:rPr lang="en-GB" b="0"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r>
              <a:rPr lang="en-GB" dirty="0"/>
              <a:t>Photo link: https://upload.wikimedia.org/wikipedia/commons/0/0f/2018_Sternstunden-Gala_-_Nena_-_by_2eight_-_DSC5713.jpg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36958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a:t>
            </a:r>
            <a:r>
              <a:rPr lang="en-GB" b="0" dirty="0"/>
              <a:t> to revisit the five previously learnt plural rules.</a:t>
            </a:r>
            <a:br>
              <a:rPr lang="en-GB" b="0" dirty="0"/>
            </a:br>
            <a:br>
              <a:rPr lang="en-GB" dirty="0"/>
            </a:br>
            <a:r>
              <a:rPr lang="en-GB" b="1" dirty="0"/>
              <a:t>Procedure:</a:t>
            </a:r>
            <a:br>
              <a:rPr lang="en-GB" dirty="0"/>
            </a:br>
            <a:r>
              <a:rPr lang="en-GB" dirty="0"/>
              <a:t>1. Click through the animations.</a:t>
            </a:r>
            <a:br>
              <a:rPr lang="en-GB" dirty="0"/>
            </a:br>
            <a:r>
              <a:rPr lang="en-GB" dirty="0"/>
              <a:t>2. It is animated so that the examples are provided, and students should volunteer the rule.</a:t>
            </a:r>
            <a:br>
              <a:rPr lang="en-GB" dirty="0"/>
            </a:br>
            <a:r>
              <a:rPr lang="en-GB" dirty="0"/>
              <a:t>Note: the challenge could be increased here, if teachers either remove the examples or try to elicit them from students (changing the animations).</a:t>
            </a:r>
          </a:p>
          <a:p>
            <a:endParaRPr lang="en-GB" sz="1200" b="1" i="0" u="none" strike="noStrike" kern="1200" dirty="0">
              <a:solidFill>
                <a:schemeClr val="tx1"/>
              </a:solidFill>
              <a:effectLst/>
              <a:latin typeface="+mn-lt"/>
              <a:ea typeface="+mn-ea"/>
              <a:cs typeface="+mn-cs"/>
            </a:endParaRP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332056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plural noun formation for 12 of this week’s revisited vocabulary. This slide models the task for students. The next slide shows the student task, which is available as a separate handout.</a:t>
            </a:r>
            <a:br>
              <a:rPr lang="en-GB" b="1" dirty="0"/>
            </a:br>
            <a:r>
              <a:rPr lang="en-GB" b="0" dirty="0"/>
              <a:t>NB: the items under ‘du </a:t>
            </a:r>
            <a:r>
              <a:rPr lang="en-GB" b="0" dirty="0" err="1"/>
              <a:t>antwortest</a:t>
            </a:r>
            <a:r>
              <a:rPr lang="en-GB" b="0" dirty="0"/>
              <a:t>’ are jumbled so students have to identify the correct items. </a:t>
            </a:r>
            <a:br>
              <a:rPr lang="en-GB" b="0" dirty="0"/>
            </a:br>
            <a:br>
              <a:rPr lang="en-GB" dirty="0"/>
            </a:br>
            <a:r>
              <a:rPr lang="en-GB" b="1" dirty="0"/>
              <a:t>Procedure:</a:t>
            </a:r>
            <a:br>
              <a:rPr lang="en-GB" dirty="0"/>
            </a:br>
            <a:r>
              <a:rPr lang="en-GB" dirty="0"/>
              <a:t>Model </a:t>
            </a:r>
            <a:r>
              <a:rPr lang="en-GB" dirty="0" err="1"/>
              <a:t>pairwork</a:t>
            </a:r>
            <a:r>
              <a:rPr lang="en-GB" dirty="0"/>
              <a:t> activity, making sure students have understood how it works. Then use handouts for </a:t>
            </a:r>
            <a:r>
              <a:rPr lang="en-GB" dirty="0" err="1"/>
              <a:t>pairwork</a:t>
            </a:r>
            <a:r>
              <a:rPr lang="en-GB" dirty="0"/>
              <a:t>.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Previously taught words needed for the task:</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200" kern="1200" dirty="0">
                <a:solidFill>
                  <a:schemeClr val="tx1"/>
                </a:solidFill>
                <a:effectLst/>
                <a:latin typeface="+mn-lt"/>
                <a:ea typeface="+mn-ea"/>
                <a:cs typeface="+mn-cs"/>
              </a:rPr>
              <a:t>Geschäfte, Kekse, Küchen, Häuser, Lieder, Geschenke, Geburtstage, Nächte, Taschen, Partys, Abende, Nachmittage</a:t>
            </a:r>
            <a:br>
              <a:rPr lang="de-DE" sz="1200" kern="1200" dirty="0">
                <a:solidFill>
                  <a:schemeClr val="tx1"/>
                </a:solidFill>
                <a:effectLst/>
                <a:latin typeface="+mn-lt"/>
                <a:ea typeface="+mn-ea"/>
                <a:cs typeface="+mn-cs"/>
              </a:rPr>
            </a:br>
            <a:br>
              <a:rPr lang="en-GB" dirty="0"/>
            </a:br>
            <a:br>
              <a:rPr lang="en-GB" dirty="0"/>
            </a:br>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2008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DO NOT DISPLAY DURING THE TASK</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25341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revise vocabulary in the written modality and to practise reading comprehension.</a:t>
            </a:r>
          </a:p>
          <a:p>
            <a:br>
              <a:rPr lang="en-GB" dirty="0"/>
            </a:br>
            <a:r>
              <a:rPr lang="en-GB" b="1" dirty="0"/>
              <a:t>Procedure:</a:t>
            </a:r>
            <a:br>
              <a:rPr lang="en-GB" dirty="0"/>
            </a:br>
            <a:r>
              <a:rPr lang="en-GB" dirty="0"/>
              <a:t>1. Students write 1-8 and the English words in German. </a:t>
            </a:r>
          </a:p>
          <a:p>
            <a:r>
              <a:rPr lang="en-GB" dirty="0"/>
              <a:t>2. Click to play audio and check. </a:t>
            </a:r>
          </a:p>
          <a:p>
            <a:r>
              <a:rPr lang="en-GB" dirty="0"/>
              <a:t>3. Click in turn to reveal answers/ complete text.</a:t>
            </a:r>
          </a:p>
          <a:p>
            <a:r>
              <a:rPr lang="en-GB" dirty="0"/>
              <a:t>4. Click to bring up comprehension questions 1-8, to elicit orally.</a:t>
            </a:r>
          </a:p>
          <a:p>
            <a:endParaRPr lang="en-GB" dirty="0"/>
          </a:p>
          <a:p>
            <a:r>
              <a:rPr lang="en-GB" b="1" dirty="0"/>
              <a:t>Differentiation:</a:t>
            </a:r>
          </a:p>
          <a:p>
            <a:r>
              <a:rPr lang="de-DE" sz="1200" kern="1200" dirty="0">
                <a:solidFill>
                  <a:schemeClr val="tx1"/>
                </a:solidFill>
                <a:effectLst/>
                <a:latin typeface="+mn-lt"/>
                <a:ea typeface="+mn-ea"/>
                <a:cs typeface="+mn-cs"/>
              </a:rPr>
              <a:t>&lt; challenge: </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1. Gap </a:t>
            </a:r>
            <a:r>
              <a:rPr lang="de-DE" sz="1200" kern="1200" dirty="0" err="1">
                <a:solidFill>
                  <a:schemeClr val="tx1"/>
                </a:solidFill>
                <a:effectLst/>
                <a:latin typeface="+mn-lt"/>
                <a:ea typeface="+mn-ea"/>
                <a:cs typeface="+mn-cs"/>
              </a:rPr>
              <a:t>the</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text</a:t>
            </a:r>
            <a:r>
              <a:rPr lang="de-DE" sz="1200" kern="1200" dirty="0">
                <a:solidFill>
                  <a:schemeClr val="tx1"/>
                </a:solidFill>
                <a:effectLst/>
                <a:latin typeface="+mn-lt"/>
                <a:ea typeface="+mn-ea"/>
                <a:cs typeface="+mn-cs"/>
              </a:rPr>
              <a:t> and listen </a:t>
            </a:r>
            <a:r>
              <a:rPr lang="de-DE" sz="1200" kern="1200" dirty="0" err="1">
                <a:solidFill>
                  <a:schemeClr val="tx1"/>
                </a:solidFill>
                <a:effectLst/>
                <a:latin typeface="+mn-lt"/>
                <a:ea typeface="+mn-ea"/>
                <a:cs typeface="+mn-cs"/>
              </a:rPr>
              <a:t>first</a:t>
            </a:r>
            <a:r>
              <a:rPr lang="de-DE" sz="1200" kern="120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Students transcribe the missing words and then translate them into English.</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2. Comprehension questions in English.</a:t>
            </a:r>
          </a:p>
          <a:p>
            <a:endParaRPr lang="en-GB" sz="1200" kern="1200" dirty="0">
              <a:solidFill>
                <a:schemeClr val="tx1"/>
              </a:solidFill>
              <a:effectLst/>
              <a:latin typeface="+mn-lt"/>
              <a:ea typeface="+mn-ea"/>
              <a:cs typeface="+mn-cs"/>
            </a:endParaRPr>
          </a:p>
          <a:p>
            <a:pPr marL="0" indent="0">
              <a:buFont typeface="Wingdings" panose="05000000000000000000" pitchFamily="2" charset="2"/>
              <a:buNone/>
            </a:pPr>
            <a:r>
              <a:rPr lang="en-GB" sz="1200" kern="1200" dirty="0">
                <a:solidFill>
                  <a:schemeClr val="tx1"/>
                </a:solidFill>
                <a:effectLst/>
                <a:latin typeface="+mn-lt"/>
                <a:ea typeface="+mn-ea"/>
                <a:cs typeface="+mn-cs"/>
              </a:rPr>
              <a:t>&gt; challenge:</a:t>
            </a:r>
            <a:br>
              <a:rPr lang="en-GB" sz="1200" kern="1200" dirty="0">
                <a:solidFill>
                  <a:schemeClr val="tx1"/>
                </a:solidFill>
                <a:effectLst/>
                <a:latin typeface="+mn-lt"/>
                <a:ea typeface="+mn-ea"/>
                <a:cs typeface="+mn-cs"/>
              </a:rPr>
            </a:br>
            <a:r>
              <a:rPr lang="en-GB" sz="1200" kern="1200" dirty="0">
                <a:solidFill>
                  <a:schemeClr val="tx1"/>
                </a:solidFill>
                <a:effectLst/>
                <a:latin typeface="+mn-lt"/>
                <a:ea typeface="+mn-ea"/>
                <a:cs typeface="+mn-cs"/>
              </a:rPr>
              <a:t>1. Complete as a </a:t>
            </a:r>
            <a:r>
              <a:rPr lang="en-GB" sz="1200" kern="1200" dirty="0" err="1">
                <a:solidFill>
                  <a:schemeClr val="tx1"/>
                </a:solidFill>
                <a:effectLst/>
                <a:latin typeface="+mn-lt"/>
                <a:ea typeface="+mn-ea"/>
                <a:cs typeface="+mn-cs"/>
              </a:rPr>
              <a:t>dictogloss</a:t>
            </a:r>
            <a:r>
              <a:rPr lang="en-GB" sz="1200" kern="1200" dirty="0">
                <a:solidFill>
                  <a:schemeClr val="tx1"/>
                </a:solidFill>
                <a:effectLst/>
                <a:latin typeface="+mn-lt"/>
                <a:ea typeface="+mn-ea"/>
                <a:cs typeface="+mn-cs"/>
              </a:rPr>
              <a:t>.  Listen and make notes.  Work in pairs to complete a version of the text that captures the meaning and detail of the original (it does not have to be word for word).</a:t>
            </a:r>
            <a:br>
              <a:rPr lang="en-GB"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de-DE" sz="1200" kern="1200" dirty="0">
                <a:solidFill>
                  <a:schemeClr val="tx1"/>
                </a:solidFill>
                <a:effectLst/>
                <a:latin typeface="+mn-lt"/>
                <a:ea typeface="+mn-ea"/>
                <a:cs typeface="+mn-cs"/>
              </a:rPr>
              <a:t>Mein Sohn hatte letzten Samstag Geburtstag. Wir haben seinen Geburtstag gefeiert, und zwar* haben wir eine Geburtstagsmittagsparty gemacht, von 12 Uhr bis halb 3.  Zum Mittagessen gab es Pizza und anschließend* einen </a:t>
            </a:r>
            <a:r>
              <a:rPr lang="de-DE" sz="1200" kern="1200" dirty="0" err="1">
                <a:solidFill>
                  <a:schemeClr val="tx1"/>
                </a:solidFill>
                <a:effectLst/>
                <a:latin typeface="+mn-lt"/>
                <a:ea typeface="+mn-ea"/>
                <a:cs typeface="+mn-cs"/>
              </a:rPr>
              <a:t>Erdbeer</a:t>
            </a:r>
            <a:r>
              <a:rPr lang="de-DE" sz="1200" kern="1200" dirty="0">
                <a:solidFill>
                  <a:schemeClr val="tx1"/>
                </a:solidFill>
                <a:effectLst/>
                <a:latin typeface="+mn-lt"/>
                <a:ea typeface="+mn-ea"/>
                <a:cs typeface="+mn-cs"/>
              </a:rPr>
              <a:t>*</a:t>
            </a:r>
            <a:r>
              <a:rPr lang="de-DE" sz="1200" kern="1200" dirty="0" err="1">
                <a:solidFill>
                  <a:schemeClr val="tx1"/>
                </a:solidFill>
                <a:effectLst/>
                <a:latin typeface="+mn-lt"/>
                <a:ea typeface="+mn-ea"/>
                <a:cs typeface="+mn-cs"/>
              </a:rPr>
              <a:t>kuchen</a:t>
            </a:r>
            <a:r>
              <a:rPr lang="de-DE" sz="1200" kern="1200" dirty="0">
                <a:solidFill>
                  <a:schemeClr val="tx1"/>
                </a:solidFill>
                <a:effectLst/>
                <a:latin typeface="+mn-lt"/>
                <a:ea typeface="+mn-ea"/>
                <a:cs typeface="+mn-cs"/>
              </a:rPr>
              <a:t>, und äh, wir haben natürlich Spiele gemacht. Mein Sohn ist sechs Jahre alt geworden. </a:t>
            </a:r>
            <a:br>
              <a:rPr lang="de-DE" sz="1200" kern="1200" dirty="0">
                <a:solidFill>
                  <a:schemeClr val="tx1"/>
                </a:solidFill>
                <a:effectLst/>
                <a:latin typeface="+mn-lt"/>
                <a:ea typeface="+mn-ea"/>
                <a:cs typeface="+mn-cs"/>
              </a:rPr>
            </a:br>
            <a:endParaRPr lang="en-GB"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(1 is the most frequent word in German): </a:t>
            </a:r>
            <a:br>
              <a:rPr lang="en-GB" baseline="0" dirty="0"/>
            </a:br>
            <a:r>
              <a:rPr lang="de-DE" sz="1200" kern="1200" dirty="0">
                <a:solidFill>
                  <a:schemeClr val="tx1"/>
                </a:solidFill>
                <a:effectLst/>
                <a:latin typeface="+mn-lt"/>
                <a:ea typeface="+mn-ea"/>
                <a:cs typeface="+mn-cs"/>
              </a:rPr>
              <a:t>anschließend [1031] Erdbeer [&gt;5009] zwar [206]</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Audio source: </a:t>
            </a:r>
            <a:r>
              <a:rPr lang="en-GB" sz="1200" b="0" i="0" kern="1200" dirty="0">
                <a:solidFill>
                  <a:schemeClr val="tx1"/>
                </a:solidFill>
                <a:effectLst/>
                <a:latin typeface="+mn-lt"/>
                <a:ea typeface="+mn-ea"/>
                <a:cs typeface="+mn-cs"/>
              </a:rPr>
              <a:t> </a:t>
            </a:r>
            <a:r>
              <a:rPr lang="en-GB" sz="1200" b="0" i="0" u="none" strike="noStrike" kern="1200" dirty="0">
                <a:solidFill>
                  <a:schemeClr val="tx1"/>
                </a:solidFill>
                <a:effectLst/>
                <a:latin typeface="+mn-lt"/>
                <a:ea typeface="+mn-ea"/>
                <a:cs typeface="+mn-cs"/>
                <a:hlinkClick r:id="rId3"/>
              </a:rPr>
              <a:t>https://www.audio-lingua.eu/spip.php?article300</a:t>
            </a: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b="1" i="0" kern="1200" dirty="0">
                <a:solidFill>
                  <a:schemeClr val="tx1"/>
                </a:solidFill>
                <a:effectLst/>
                <a:latin typeface="+mn-lt"/>
                <a:ea typeface="+mn-ea"/>
                <a:cs typeface="+mn-cs"/>
              </a:rPr>
              <a:t>Files are published under Creative Commons Licence : "Credits + no commercial use + Sharing in the same conditions (BY NC SA)". The owner of the rights allows the use of the original file with no commercial use, as well as derived products if they follow the same licence as the original one.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1252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Timing: </a:t>
            </a:r>
            <a:r>
              <a:rPr lang="en-US" b="1" i="0" dirty="0"/>
              <a:t>8 minutes</a:t>
            </a:r>
          </a:p>
          <a:p>
            <a:endParaRPr lang="en-US"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t>Aim: </a:t>
            </a:r>
            <a:r>
              <a:rPr lang="en-US" b="0" i="0" dirty="0"/>
              <a:t>to</a:t>
            </a:r>
            <a:r>
              <a:rPr lang="en-US" b="0" i="0" baseline="0" dirty="0"/>
              <a:t> </a:t>
            </a:r>
            <a:r>
              <a:rPr lang="en-GB" baseline="0" dirty="0"/>
              <a:t>help students to connect the spoken and written forms of the language more securely; to consolidate vocabulary and grammar knowledge by eliciting suggested changes to the text.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This authentic text contains several features of spoken language – i.e., hesitations, overuse of ‘und’ including to start sentences, filler words (</a:t>
            </a:r>
            <a:r>
              <a:rPr lang="en-GB" sz="120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auch</a:t>
            </a:r>
            <a: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immer</a:t>
            </a:r>
            <a: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nochmal</a:t>
            </a:r>
            <a: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t>), and abbreviated verb forms. Depending on the level of the class, draw attention to/ elicit these. </a:t>
            </a:r>
            <a:br>
              <a:rPr lang="en-GB" sz="1200" dirty="0">
                <a:solidFill>
                  <a:srgbClr val="1F4E79"/>
                </a:solidFill>
                <a:effectLst/>
                <a:highlight>
                  <a:srgbClr val="FFFF00"/>
                </a:highlight>
                <a:latin typeface="Century Gothic" panose="020B0502020202020204" pitchFamily="34" charset="0"/>
                <a:ea typeface="Calibri" panose="020F0502020204030204" pitchFamily="34" charset="0"/>
                <a:cs typeface="Times New Roman" panose="02020603050405020304" pitchFamily="18" charset="0"/>
              </a:rPr>
            </a:br>
            <a:endParaRPr lang="en-GB" baseline="0"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r>
              <a:rPr lang="en-GB" b="1" baseline="0" dirty="0"/>
              <a:t>Procedure:</a:t>
            </a:r>
          </a:p>
          <a:p>
            <a:pPr marL="228600" indent="-228600">
              <a:buAutoNum type="arabicPeriod"/>
            </a:pPr>
            <a:r>
              <a:rPr lang="en-GB" sz="1200" b="0" kern="1200" dirty="0">
                <a:solidFill>
                  <a:schemeClr val="tx1"/>
                </a:solidFill>
                <a:effectLst/>
                <a:latin typeface="+mn-lt"/>
                <a:ea typeface="+mn-ea"/>
                <a:cs typeface="+mn-cs"/>
              </a:rPr>
              <a:t>Click on the audio button to play the text. Read and listen</a:t>
            </a:r>
            <a:r>
              <a:rPr lang="en-GB" sz="1200" b="0" kern="1200" baseline="0" dirty="0">
                <a:solidFill>
                  <a:schemeClr val="tx1"/>
                </a:solidFill>
                <a:effectLst/>
                <a:latin typeface="+mn-lt"/>
                <a:ea typeface="+mn-ea"/>
                <a:cs typeface="+mn-cs"/>
              </a:rPr>
              <a:t>.</a:t>
            </a:r>
          </a:p>
          <a:p>
            <a:pPr marL="0" indent="0">
              <a:buNone/>
            </a:pPr>
            <a:r>
              <a:rPr lang="en-GB" sz="1200" b="0" kern="1200" baseline="0" dirty="0">
                <a:solidFill>
                  <a:schemeClr val="tx1"/>
                </a:solidFill>
                <a:effectLst/>
                <a:latin typeface="+mn-lt"/>
                <a:ea typeface="+mn-ea"/>
                <a:cs typeface="+mn-cs"/>
              </a:rPr>
              <a:t>Note: There is a full version of the audio top right with a player. Alternatively, the audio is in 7 sections with a pause just after the words 1-6 below, to facilitate easy stop/start. </a:t>
            </a:r>
          </a:p>
          <a:p>
            <a:pPr marL="228600" indent="-228600">
              <a:buFont typeface="+mj-lt"/>
              <a:buAutoNum type="arabicPeriod" startAt="2"/>
            </a:pPr>
            <a:r>
              <a:rPr lang="x-none" sz="1200" kern="1200" dirty="0">
                <a:solidFill>
                  <a:schemeClr val="tx1"/>
                </a:solidFill>
                <a:effectLst/>
                <a:latin typeface="+mn-lt"/>
                <a:ea typeface="+mn-ea"/>
                <a:cs typeface="+mn-cs"/>
              </a:rPr>
              <a:t>To support segmentation, stop the audio and ask students to say:</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a) the next word</a:t>
            </a:r>
            <a:br>
              <a:rPr lang="x-none" sz="1200" kern="1200" dirty="0">
                <a:solidFill>
                  <a:schemeClr val="tx1"/>
                </a:solidFill>
                <a:effectLst/>
                <a:latin typeface="+mn-lt"/>
                <a:ea typeface="+mn-ea"/>
                <a:cs typeface="+mn-cs"/>
              </a:rPr>
            </a:br>
            <a:r>
              <a:rPr lang="x-none" sz="1200" kern="1200" dirty="0">
                <a:solidFill>
                  <a:schemeClr val="tx1"/>
                </a:solidFill>
                <a:effectLst/>
                <a:latin typeface="+mn-lt"/>
                <a:ea typeface="+mn-ea"/>
                <a:cs typeface="+mn-cs"/>
              </a:rPr>
              <a:t>b) the previous word</a:t>
            </a:r>
            <a:r>
              <a:rPr lang="en-GB" sz="1200" b="0" kern="1200" baseline="0" dirty="0">
                <a:solidFill>
                  <a:schemeClr val="tx1"/>
                </a:solidFill>
                <a:effectLst/>
                <a:latin typeface="+mn-lt"/>
                <a:ea typeface="+mn-ea"/>
                <a:cs typeface="+mn-cs"/>
              </a:rPr>
              <a:t> </a:t>
            </a:r>
          </a:p>
          <a:p>
            <a:pPr marL="228600" marR="0" lvl="0" indent="-228600" algn="l" defTabSz="914400" rtl="0" eaLnBrk="1" fontAlgn="auto" latinLnBrk="0" hangingPunct="1">
              <a:lnSpc>
                <a:spcPct val="100000"/>
              </a:lnSpc>
              <a:spcBef>
                <a:spcPts val="0"/>
              </a:spcBef>
              <a:spcAft>
                <a:spcPts val="0"/>
              </a:spcAft>
              <a:buClrTx/>
              <a:buSzTx/>
              <a:buFontTx/>
              <a:buAutoNum type="arabicPeriod" startAt="2"/>
              <a:tabLst/>
              <a:defRPr/>
            </a:pPr>
            <a:r>
              <a:rPr lang="en-GB" sz="1200" b="0" kern="1200" baseline="0" dirty="0">
                <a:solidFill>
                  <a:schemeClr val="tx1"/>
                </a:solidFill>
                <a:effectLst/>
                <a:latin typeface="+mn-lt"/>
                <a:ea typeface="+mn-ea"/>
                <a:cs typeface="+mn-cs"/>
              </a:rPr>
              <a:t>In addition, to develop understanding, vocabulary and grammar knowledge, pause at key points and ask students to suggest an alternative word that could replace the next word. </a:t>
            </a:r>
            <a:r>
              <a:rPr lang="en-GB" sz="1200" kern="1200" dirty="0">
                <a:solidFill>
                  <a:schemeClr val="tx1"/>
                </a:solidFill>
                <a:effectLst/>
                <a:latin typeface="+mn-lt"/>
                <a:ea typeface="+mn-ea"/>
                <a:cs typeface="+mn-cs"/>
              </a:rPr>
              <a:t>This is a chance to draw on</a:t>
            </a:r>
            <a:r>
              <a:rPr lang="x-none" sz="1200" kern="1200" dirty="0">
                <a:solidFill>
                  <a:schemeClr val="tx1"/>
                </a:solidFill>
                <a:effectLst/>
                <a:latin typeface="+mn-lt"/>
                <a:ea typeface="+mn-ea"/>
                <a:cs typeface="+mn-cs"/>
              </a:rPr>
              <a:t> previously taught gramma</a:t>
            </a:r>
            <a:r>
              <a:rPr lang="en-GB" sz="1200" kern="1200" dirty="0">
                <a:solidFill>
                  <a:schemeClr val="tx1"/>
                </a:solidFill>
                <a:effectLst/>
                <a:latin typeface="+mn-lt"/>
                <a:ea typeface="+mn-ea"/>
                <a:cs typeface="+mn-cs"/>
              </a:rPr>
              <a:t>r and vocabulary</a:t>
            </a:r>
            <a:r>
              <a:rPr lang="en-GB" sz="1200" kern="1200" baseline="0" dirty="0">
                <a:solidFill>
                  <a:schemeClr val="tx1"/>
                </a:solidFill>
                <a:effectLst/>
                <a:latin typeface="+mn-lt"/>
                <a:ea typeface="+mn-ea"/>
                <a:cs typeface="+mn-cs"/>
              </a:rPr>
              <a:t> </a:t>
            </a:r>
            <a:r>
              <a:rPr lang="x-none" sz="1200" kern="1200" dirty="0">
                <a:solidFill>
                  <a:schemeClr val="tx1"/>
                </a:solidFill>
                <a:effectLst/>
                <a:latin typeface="+mn-lt"/>
                <a:ea typeface="+mn-ea"/>
                <a:cs typeface="+mn-cs"/>
              </a:rPr>
              <a:t>knowledge</a:t>
            </a:r>
            <a:r>
              <a:rPr lang="en-GB" sz="1200" kern="1200" dirty="0">
                <a:solidFill>
                  <a:schemeClr val="tx1"/>
                </a:solidFill>
                <a:effectLst/>
                <a:latin typeface="+mn-lt"/>
                <a:ea typeface="+mn-ea"/>
                <a:cs typeface="+mn-cs"/>
              </a:rPr>
              <a:t>. </a:t>
            </a:r>
            <a:endParaRPr lang="x-none"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dirty="0" err="1">
                <a:solidFill>
                  <a:schemeClr val="accent5">
                    <a:lumMod val="50000"/>
                  </a:schemeClr>
                </a:solidFill>
              </a:rPr>
              <a:t>normalerweise</a:t>
            </a:r>
            <a:r>
              <a:rPr lang="en-GB" dirty="0">
                <a:solidFill>
                  <a:schemeClr val="accent5">
                    <a:lumMod val="50000"/>
                  </a:schemeClr>
                </a:solidFill>
              </a:rPr>
              <a:t> </a:t>
            </a:r>
            <a:r>
              <a:rPr lang="en-GB" dirty="0" err="1">
                <a:solidFill>
                  <a:schemeClr val="accent5">
                    <a:lumMod val="50000"/>
                  </a:schemeClr>
                </a:solidFill>
              </a:rPr>
              <a:t>ähm</a:t>
            </a:r>
            <a:r>
              <a:rPr lang="en-GB" dirty="0">
                <a:solidFill>
                  <a:schemeClr val="accent5">
                    <a:lumMod val="50000"/>
                  </a:schemeClr>
                </a:solidFill>
              </a:rPr>
              <a:t> </a:t>
            </a:r>
            <a:r>
              <a:rPr lang="en-GB" dirty="0" err="1">
                <a:solidFill>
                  <a:schemeClr val="accent5">
                    <a:lumMod val="50000"/>
                  </a:schemeClr>
                </a:solidFill>
              </a:rPr>
              <a:t>komm</a:t>
            </a:r>
            <a:r>
              <a:rPr lang="en-GB" dirty="0">
                <a:solidFill>
                  <a:schemeClr val="accent5">
                    <a:lumMod val="50000"/>
                  </a:schemeClr>
                </a:solidFill>
              </a:rPr>
              <a:t>’ ich am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x-none"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Morgen</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Abend</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Freitag</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Wochenende</a:t>
            </a:r>
            <a:r>
              <a:rPr lang="es-ES"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dirty="0">
                <a:solidFill>
                  <a:schemeClr val="accent5">
                    <a:lumMod val="50000"/>
                  </a:schemeClr>
                </a:solidFill>
              </a:rPr>
              <a:t>Und </a:t>
            </a:r>
            <a:r>
              <a:rPr lang="en-GB" dirty="0" err="1">
                <a:solidFill>
                  <a:schemeClr val="accent5">
                    <a:lumMod val="50000"/>
                  </a:schemeClr>
                </a:solidFill>
              </a:rPr>
              <a:t>meine</a:t>
            </a:r>
            <a:r>
              <a:rPr lang="en-GB" dirty="0">
                <a:solidFill>
                  <a:schemeClr val="accent5">
                    <a:lumMod val="50000"/>
                  </a:schemeClr>
                </a:solidFill>
              </a:rPr>
              <a:t> Mutter hat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Kekse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Brot</a:t>
            </a:r>
            <a:r>
              <a:rPr lang="es-ES" sz="1200" b="0" kern="1200" dirty="0">
                <a:solidFill>
                  <a:schemeClr val="tx1"/>
                </a:solidFill>
                <a:effectLst/>
                <a:latin typeface="+mn-lt"/>
                <a:ea typeface="+mn-ea"/>
                <a:cs typeface="+mn-cs"/>
              </a:rPr>
              <a:t>, ...) </a:t>
            </a:r>
            <a:r>
              <a:rPr lang="es-ES" sz="1200" b="0" kern="1200" dirty="0" err="1">
                <a:solidFill>
                  <a:schemeClr val="tx1"/>
                </a:solidFill>
                <a:effectLst/>
                <a:latin typeface="+mn-lt"/>
                <a:ea typeface="+mn-ea"/>
                <a:cs typeface="+mn-cs"/>
              </a:rPr>
              <a:t>gebacken</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or</a:t>
            </a:r>
            <a:r>
              <a:rPr lang="es-ES" sz="1200" b="0" kern="1200" dirty="0">
                <a:solidFill>
                  <a:schemeClr val="tx1"/>
                </a:solidFill>
                <a:effectLst/>
                <a:latin typeface="+mn-lt"/>
                <a:ea typeface="+mn-ea"/>
                <a:cs typeface="+mn-cs"/>
              </a:rPr>
              <a:t> a </a:t>
            </a:r>
            <a:r>
              <a:rPr lang="es-ES" sz="1200" b="0" kern="1200" dirty="0" err="1">
                <a:solidFill>
                  <a:schemeClr val="tx1"/>
                </a:solidFill>
                <a:effectLst/>
                <a:latin typeface="+mn-lt"/>
                <a:ea typeface="+mn-ea"/>
                <a:cs typeface="+mn-cs"/>
              </a:rPr>
              <a:t>completely</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different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verb</a:t>
            </a:r>
            <a:r>
              <a:rPr lang="es-ES" sz="1200" b="0" kern="1200" dirty="0">
                <a:solidFill>
                  <a:schemeClr val="tx1"/>
                </a:solidFill>
                <a:effectLst/>
                <a:latin typeface="+mn-lt"/>
                <a:ea typeface="+mn-ea"/>
                <a:cs typeface="+mn-cs"/>
              </a:rPr>
              <a:t> idea)</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dirty="0">
                <a:solidFill>
                  <a:schemeClr val="accent5">
                    <a:lumMod val="50000"/>
                  </a:schemeClr>
                </a:solidFill>
              </a:rPr>
              <a:t>Und </a:t>
            </a:r>
            <a:r>
              <a:rPr lang="en-GB" dirty="0" err="1">
                <a:solidFill>
                  <a:schemeClr val="accent5">
                    <a:lumMod val="50000"/>
                  </a:schemeClr>
                </a:solidFill>
              </a:rPr>
              <a:t>dann</a:t>
            </a:r>
            <a:r>
              <a:rPr lang="en-GB" dirty="0">
                <a:solidFill>
                  <a:schemeClr val="accent5">
                    <a:lumMod val="50000"/>
                  </a:schemeClr>
                </a:solidFill>
              </a:rPr>
              <a:t>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spielen</a:t>
            </a:r>
            <a:r>
              <a:rPr lang="es-ES" sz="1200" b="0" kern="1200" dirty="0">
                <a:solidFill>
                  <a:schemeClr val="tx1"/>
                </a:solidFill>
                <a:effectLst/>
                <a:latin typeface="+mn-lt"/>
                <a:ea typeface="+mn-ea"/>
                <a:cs typeface="+mn-cs"/>
              </a:rPr>
              <a:t>, reden, </a:t>
            </a:r>
            <a:r>
              <a:rPr lang="es-ES" sz="1200" b="0" kern="1200" dirty="0" err="1">
                <a:solidFill>
                  <a:schemeClr val="tx1"/>
                </a:solidFill>
                <a:effectLst/>
                <a:latin typeface="+mn-lt"/>
                <a:ea typeface="+mn-ea"/>
                <a:cs typeface="+mn-cs"/>
              </a:rPr>
              <a:t>trinken</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tanzen</a:t>
            </a:r>
            <a:r>
              <a:rPr lang="es-ES" sz="1200" b="0" kern="1200" dirty="0">
                <a:solidFill>
                  <a:schemeClr val="tx1"/>
                </a:solidFill>
                <a:effectLst/>
                <a:latin typeface="+mn-lt"/>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dirty="0">
                <a:solidFill>
                  <a:schemeClr val="accent5">
                    <a:lumMod val="50000"/>
                  </a:schemeClr>
                </a:solidFill>
              </a:rPr>
              <a:t>Und </a:t>
            </a:r>
            <a:r>
              <a:rPr lang="en-GB" dirty="0" err="1">
                <a:solidFill>
                  <a:schemeClr val="accent5">
                    <a:lumMod val="50000"/>
                  </a:schemeClr>
                </a:solidFill>
              </a:rPr>
              <a:t>meine</a:t>
            </a:r>
            <a:r>
              <a:rPr lang="en-GB" dirty="0">
                <a:solidFill>
                  <a:schemeClr val="accent5">
                    <a:lumMod val="50000"/>
                  </a:schemeClr>
                </a:solidFill>
              </a:rPr>
              <a:t> Freunde </a:t>
            </a:r>
            <a:r>
              <a:rPr lang="en-GB" dirty="0" err="1">
                <a:solidFill>
                  <a:schemeClr val="accent5">
                    <a:lumMod val="50000"/>
                  </a:schemeClr>
                </a:solidFill>
              </a:rPr>
              <a:t>kommen</a:t>
            </a:r>
            <a:r>
              <a:rPr lang="en-GB" dirty="0">
                <a:solidFill>
                  <a:schemeClr val="accent5">
                    <a:lumMod val="50000"/>
                  </a:schemeClr>
                </a:solidFill>
              </a:rPr>
              <a:t> </a:t>
            </a:r>
            <a:r>
              <a:rPr lang="en-GB" dirty="0" err="1">
                <a:solidFill>
                  <a:schemeClr val="accent5">
                    <a:lumMod val="50000"/>
                  </a:schemeClr>
                </a:solidFill>
              </a:rPr>
              <a:t>dann</a:t>
            </a:r>
            <a:r>
              <a:rPr lang="en-GB" dirty="0">
                <a:solidFill>
                  <a:schemeClr val="accent5">
                    <a:lumMod val="50000"/>
                  </a:schemeClr>
                </a:solidFill>
              </a:rPr>
              <a:t> </a:t>
            </a:r>
            <a:r>
              <a:rPr lang="en-GB" dirty="0" err="1">
                <a:solidFill>
                  <a:schemeClr val="accent5">
                    <a:lumMod val="50000"/>
                  </a:schemeClr>
                </a:solidFill>
              </a:rPr>
              <a:t>vorbei</a:t>
            </a:r>
            <a:r>
              <a:rPr lang="en-GB" dirty="0">
                <a:solidFill>
                  <a:schemeClr val="accent5">
                    <a:lumMod val="50000"/>
                  </a:schemeClr>
                </a:solidFill>
              </a:rPr>
              <a:t>, </a:t>
            </a:r>
            <a:r>
              <a:rPr lang="en-GB" dirty="0" err="1">
                <a:solidFill>
                  <a:schemeClr val="accent5">
                    <a:lumMod val="50000"/>
                  </a:schemeClr>
                </a:solidFill>
              </a:rPr>
              <a:t>wenn</a:t>
            </a:r>
            <a:r>
              <a:rPr lang="en-GB" dirty="0">
                <a:solidFill>
                  <a:schemeClr val="accent5">
                    <a:lumMod val="50000"/>
                  </a:schemeClr>
                </a:solidFill>
              </a:rPr>
              <a:t> </a:t>
            </a:r>
            <a:r>
              <a:rPr lang="en-GB" dirty="0" err="1">
                <a:solidFill>
                  <a:schemeClr val="accent5">
                    <a:lumMod val="50000"/>
                  </a:schemeClr>
                </a:solidFill>
              </a:rPr>
              <a:t>sie</a:t>
            </a:r>
            <a:r>
              <a:rPr lang="en-GB" dirty="0">
                <a:solidFill>
                  <a:schemeClr val="accent5">
                    <a:lumMod val="50000"/>
                  </a:schemeClr>
                </a:solidFill>
              </a:rPr>
              <a:t>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Lust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haben</a:t>
            </a:r>
            <a:endParaRPr lang="es-ES"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dirty="0">
                <a:solidFill>
                  <a:schemeClr val="accent5">
                    <a:lumMod val="50000"/>
                  </a:schemeClr>
                </a:solidFill>
              </a:rPr>
              <a:t>Und </a:t>
            </a:r>
            <a:r>
              <a:rPr lang="en-GB" dirty="0" err="1">
                <a:solidFill>
                  <a:schemeClr val="accent5">
                    <a:lumMod val="50000"/>
                  </a:schemeClr>
                </a:solidFill>
              </a:rPr>
              <a:t>meine</a:t>
            </a:r>
            <a:r>
              <a:rPr lang="en-GB" dirty="0">
                <a:solidFill>
                  <a:schemeClr val="accent5">
                    <a:lumMod val="50000"/>
                  </a:schemeClr>
                </a:solidFill>
              </a:rPr>
              <a:t> </a:t>
            </a:r>
            <a:r>
              <a:rPr lang="x-none" sz="1200" b="0" kern="1200" dirty="0">
                <a:solidFill>
                  <a:schemeClr val="tx1"/>
                </a:solidFill>
                <a:effectLst/>
                <a:latin typeface="+mn-lt"/>
                <a:ea typeface="+mn-ea"/>
                <a:cs typeface="+mn-cs"/>
              </a:rPr>
              <a: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Tante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Cousine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Oma</a:t>
            </a:r>
            <a:r>
              <a:rPr lang="es-ES" sz="1200" b="0" kern="1200" dirty="0">
                <a:solidFill>
                  <a:schemeClr val="tx1"/>
                </a:solidFill>
                <a:effectLst/>
                <a:latin typeface="+mn-lt"/>
                <a:ea typeface="+mn-ea"/>
                <a:cs typeface="+mn-cs"/>
              </a:rPr>
              <a:t>...)</a:t>
            </a:r>
            <a:endParaRPr lang="en-GB" sz="1200" b="0" kern="1200" dirty="0">
              <a:solidFill>
                <a:schemeClr val="tx1"/>
              </a:solidFill>
              <a:effectLst/>
              <a:latin typeface="+mn-lt"/>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r>
              <a:rPr lang="en-GB" dirty="0">
                <a:solidFill>
                  <a:schemeClr val="accent5">
                    <a:lumMod val="50000"/>
                  </a:schemeClr>
                </a:solidFill>
              </a:rPr>
              <a:t>Und </a:t>
            </a:r>
            <a:r>
              <a:rPr lang="en-GB" dirty="0" err="1">
                <a:solidFill>
                  <a:schemeClr val="accent5">
                    <a:lumMod val="50000"/>
                  </a:schemeClr>
                </a:solidFill>
              </a:rPr>
              <a:t>dann</a:t>
            </a:r>
            <a:r>
              <a:rPr lang="en-GB" dirty="0">
                <a:solidFill>
                  <a:schemeClr val="accent5">
                    <a:lumMod val="50000"/>
                  </a:schemeClr>
                </a:solidFill>
              </a:rPr>
              <a:t> </a:t>
            </a:r>
            <a:r>
              <a:rPr lang="en-GB" dirty="0" err="1">
                <a:solidFill>
                  <a:schemeClr val="accent5">
                    <a:lumMod val="50000"/>
                  </a:schemeClr>
                </a:solidFill>
              </a:rPr>
              <a:t>pack’ich</a:t>
            </a:r>
            <a:r>
              <a:rPr lang="en-GB" dirty="0">
                <a:solidFill>
                  <a:schemeClr val="accent5">
                    <a:lumMod val="50000"/>
                  </a:schemeClr>
                </a:solidFill>
              </a:rPr>
              <a:t> </a:t>
            </a:r>
            <a:r>
              <a:rPr lang="en-GB" dirty="0" err="1">
                <a:solidFill>
                  <a:schemeClr val="accent5">
                    <a:lumMod val="50000"/>
                  </a:schemeClr>
                </a:solidFill>
              </a:rPr>
              <a:t>meine</a:t>
            </a:r>
            <a:r>
              <a:rPr lang="en-GB" dirty="0">
                <a:solidFill>
                  <a:schemeClr val="accent5">
                    <a:lumMod val="50000"/>
                  </a:schemeClr>
                </a:solidFill>
              </a:rPr>
              <a:t> </a:t>
            </a:r>
            <a:r>
              <a:rPr lang="en-GB" dirty="0" err="1">
                <a:solidFill>
                  <a:schemeClr val="accent5">
                    <a:lumMod val="50000"/>
                  </a:schemeClr>
                </a:solidFill>
              </a:rPr>
              <a:t>Geschenke</a:t>
            </a:r>
            <a:r>
              <a:rPr lang="en-GB" dirty="0">
                <a:solidFill>
                  <a:schemeClr val="accent5">
                    <a:lumMod val="50000"/>
                  </a:schemeClr>
                </a:solidFill>
              </a:rPr>
              <a:t> </a:t>
            </a:r>
            <a:r>
              <a:rPr lang="en-GB" dirty="0" err="1">
                <a:solidFill>
                  <a:schemeClr val="accent5">
                    <a:lumMod val="50000"/>
                  </a:schemeClr>
                </a:solidFill>
              </a:rPr>
              <a:t>aus</a:t>
            </a:r>
            <a:r>
              <a:rPr lang="en-GB" dirty="0">
                <a:solidFill>
                  <a:schemeClr val="accent5">
                    <a:lumMod val="50000"/>
                  </a:schemeClr>
                </a:solidFill>
              </a:rPr>
              <a:t> und </a:t>
            </a:r>
            <a:r>
              <a:rPr lang="x-none" sz="1200" b="0" kern="1200" dirty="0">
                <a:solidFill>
                  <a:schemeClr val="tx1"/>
                </a:solidFill>
                <a:effectLst/>
                <a:latin typeface="+mn-lt"/>
                <a:ea typeface="+mn-ea"/>
                <a:cs typeface="+mn-cs"/>
              </a:rPr>
              <a:t>…..</a:t>
            </a:r>
            <a:r>
              <a:rPr lang="en-GB" sz="1200" b="0" kern="1200" baseline="0" dirty="0">
                <a:solidFill>
                  <a:schemeClr val="tx1"/>
                </a:solidFill>
                <a:effectLst/>
                <a:latin typeface="+mn-lt"/>
                <a:ea typeface="+mn-ea"/>
                <a:cs typeface="+mn-cs"/>
              </a:rPr>
              <a:t> </a:t>
            </a:r>
            <a:r>
              <a:rPr lang="es-ES" sz="1200" b="0" kern="1200" dirty="0">
                <a:solidFill>
                  <a:schemeClr val="tx1"/>
                </a:solidFill>
                <a:effectLst/>
                <a:latin typeface="+mn-lt"/>
                <a:ea typeface="+mn-ea"/>
                <a:cs typeface="+mn-cs"/>
              </a:rPr>
              <a:t>(</a:t>
            </a:r>
            <a:r>
              <a:rPr lang="es-ES" sz="1200" b="0" kern="1200" dirty="0" err="1">
                <a:solidFill>
                  <a:schemeClr val="tx1"/>
                </a:solidFill>
                <a:effectLst/>
                <a:latin typeface="+mn-lt"/>
                <a:ea typeface="+mn-ea"/>
                <a:cs typeface="+mn-cs"/>
              </a:rPr>
              <a:t>e.g</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gehe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aus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singe</a:t>
            </a:r>
            <a:r>
              <a:rPr lang="es-ES" sz="1200" b="0" kern="1200" dirty="0">
                <a:solidFill>
                  <a:schemeClr val="tx1"/>
                </a:solidFill>
                <a:effectLst/>
                <a:latin typeface="+mn-lt"/>
                <a:ea typeface="+mn-ea"/>
                <a:cs typeface="+mn-cs"/>
              </a:rPr>
              <a:t>, rede </a:t>
            </a:r>
            <a:r>
              <a:rPr lang="es-ES" sz="1200" b="0" kern="1200" dirty="0" err="1">
                <a:solidFill>
                  <a:schemeClr val="tx1"/>
                </a:solidFill>
                <a:effectLst/>
                <a:latin typeface="+mn-lt"/>
                <a:ea typeface="+mn-ea"/>
                <a:cs typeface="+mn-cs"/>
              </a:rPr>
              <a:t>mit</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Familie</a:t>
            </a:r>
            <a:r>
              <a:rPr lang="es-ES" sz="1200" b="0" kern="1200" dirty="0">
                <a:solidFill>
                  <a:schemeClr val="tx1"/>
                </a:solidFill>
                <a:effectLst/>
                <a:latin typeface="+mn-lt"/>
                <a:ea typeface="+mn-ea"/>
                <a:cs typeface="+mn-cs"/>
              </a:rPr>
              <a:t>...)</a:t>
            </a:r>
          </a:p>
          <a:p>
            <a:pPr marL="285750" marR="0" lvl="0" indent="-285750" algn="l" defTabSz="914400" rtl="0" eaLnBrk="1" fontAlgn="auto" latinLnBrk="0" hangingPunct="1">
              <a:lnSpc>
                <a:spcPct val="100000"/>
              </a:lnSpc>
              <a:spcBef>
                <a:spcPts val="0"/>
              </a:spcBef>
              <a:spcAft>
                <a:spcPts val="0"/>
              </a:spcAft>
              <a:buClrTx/>
              <a:buSzTx/>
              <a:buFont typeface="+mj-lt"/>
              <a:buAutoNum type="romanUcPeriod"/>
              <a:tabLst/>
              <a:defRPr/>
            </a:pPr>
            <a:endParaRPr lang="es-ES" sz="1200" b="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mj-lt"/>
              <a:buNone/>
              <a:tabLst/>
              <a:defRPr/>
            </a:pPr>
            <a:r>
              <a:rPr lang="es-ES" sz="1200" b="0" kern="1200" dirty="0">
                <a:solidFill>
                  <a:schemeClr val="tx1"/>
                </a:solidFill>
                <a:effectLst/>
                <a:latin typeface="+mn-lt"/>
                <a:ea typeface="+mn-ea"/>
                <a:cs typeface="+mn-cs"/>
              </a:rPr>
              <a:t>4.   Click to bring up callout on features of spoken language. </a:t>
            </a:r>
            <a:r>
              <a:rPr lang="es-ES" sz="1200" b="0" kern="1200" dirty="0" err="1">
                <a:solidFill>
                  <a:schemeClr val="tx1"/>
                </a:solidFill>
                <a:effectLst/>
                <a:latin typeface="+mn-lt"/>
                <a:ea typeface="+mn-ea"/>
                <a:cs typeface="+mn-cs"/>
              </a:rPr>
              <a:t>Help</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students</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to</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identify</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these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features</a:t>
            </a:r>
            <a:r>
              <a:rPr lang="es-ES" sz="1200" b="0" kern="1200" dirty="0">
                <a:solidFill>
                  <a:schemeClr val="tx1"/>
                </a:solidFill>
                <a:effectLst/>
                <a:latin typeface="+mn-lt"/>
                <a:ea typeface="+mn-ea"/>
                <a:cs typeface="+mn-cs"/>
              </a:rPr>
              <a:t> in </a:t>
            </a:r>
            <a:r>
              <a:rPr lang="es-ES" sz="1200" b="0" kern="1200" dirty="0" err="1">
                <a:solidFill>
                  <a:schemeClr val="tx1"/>
                </a:solidFill>
                <a:effectLst/>
                <a:latin typeface="+mn-lt"/>
                <a:ea typeface="+mn-ea"/>
                <a:cs typeface="+mn-cs"/>
              </a:rPr>
              <a:t>the</a:t>
            </a:r>
            <a:r>
              <a:rPr lang="es-ES" sz="1200" b="0" kern="1200" dirty="0">
                <a:solidFill>
                  <a:schemeClr val="tx1"/>
                </a:solidFill>
                <a:effectLst/>
                <a:latin typeface="+mn-lt"/>
                <a:ea typeface="+mn-ea"/>
                <a:cs typeface="+mn-cs"/>
              </a:rPr>
              <a:t> </a:t>
            </a:r>
            <a:r>
              <a:rPr lang="es-ES" sz="1200" b="0" kern="1200" dirty="0" err="1">
                <a:solidFill>
                  <a:schemeClr val="tx1"/>
                </a:solidFill>
                <a:effectLst/>
                <a:latin typeface="+mn-lt"/>
                <a:ea typeface="+mn-ea"/>
                <a:cs typeface="+mn-cs"/>
              </a:rPr>
              <a:t>text</a:t>
            </a:r>
            <a:r>
              <a:rPr lang="es-ES" sz="1200" b="0" kern="1200" dirty="0">
                <a:solidFill>
                  <a:schemeClr val="tx1"/>
                </a:solidFill>
                <a:effectLst/>
                <a:latin typeface="+mn-lt"/>
                <a:ea typeface="+mn-ea"/>
                <a:cs typeface="+mn-cs"/>
              </a:rPr>
              <a:t>. </a:t>
            </a:r>
            <a:endParaRPr lang="x-none" sz="1200" b="0" kern="1200" dirty="0">
              <a:solidFill>
                <a:schemeClr val="tx1"/>
              </a:solidFill>
              <a:effectLst/>
              <a:latin typeface="+mn-lt"/>
              <a:ea typeface="+mn-ea"/>
              <a:cs typeface="+mn-cs"/>
            </a:endParaRP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solidFill>
                  <a:schemeClr val="accent5">
                    <a:lumMod val="50000"/>
                  </a:schemeClr>
                </a:solidFill>
              </a:rPr>
              <a:t>Julia, </a:t>
            </a:r>
            <a:r>
              <a:rPr lang="en-GB" dirty="0" err="1">
                <a:solidFill>
                  <a:schemeClr val="accent5">
                    <a:lumMod val="50000"/>
                  </a:schemeClr>
                </a:solidFill>
              </a:rPr>
              <a:t>mich</a:t>
            </a:r>
            <a:r>
              <a:rPr lang="en-GB" dirty="0">
                <a:solidFill>
                  <a:schemeClr val="accent5">
                    <a:lumMod val="50000"/>
                  </a:schemeClr>
                </a:solidFill>
              </a:rPr>
              <a:t> </a:t>
            </a:r>
            <a:r>
              <a:rPr lang="en-GB" dirty="0" err="1">
                <a:solidFill>
                  <a:schemeClr val="accent5">
                    <a:lumMod val="50000"/>
                  </a:schemeClr>
                </a:solidFill>
              </a:rPr>
              <a:t>interessiert’s</a:t>
            </a:r>
            <a:r>
              <a:rPr lang="en-GB" dirty="0">
                <a:solidFill>
                  <a:schemeClr val="accent5">
                    <a:lumMod val="50000"/>
                  </a:schemeClr>
                </a:solidFill>
              </a:rPr>
              <a:t>, </a:t>
            </a:r>
            <a:r>
              <a:rPr lang="en-GB" dirty="0" err="1">
                <a:solidFill>
                  <a:schemeClr val="accent5">
                    <a:lumMod val="50000"/>
                  </a:schemeClr>
                </a:solidFill>
              </a:rPr>
              <a:t>wie</a:t>
            </a:r>
            <a:r>
              <a:rPr lang="en-GB" dirty="0">
                <a:solidFill>
                  <a:schemeClr val="accent5">
                    <a:lumMod val="50000"/>
                  </a:schemeClr>
                </a:solidFill>
              </a:rPr>
              <a:t> du </a:t>
            </a:r>
            <a:r>
              <a:rPr lang="en-GB" dirty="0" err="1">
                <a:solidFill>
                  <a:schemeClr val="accent5">
                    <a:lumMod val="50000"/>
                  </a:schemeClr>
                </a:solidFill>
              </a:rPr>
              <a:t>Geburtstag</a:t>
            </a:r>
            <a:r>
              <a:rPr lang="en-GB" dirty="0">
                <a:solidFill>
                  <a:schemeClr val="accent5">
                    <a:lumMod val="50000"/>
                  </a:schemeClr>
                </a:solidFill>
              </a:rPr>
              <a:t> </a:t>
            </a:r>
            <a:r>
              <a:rPr lang="en-GB" dirty="0" err="1">
                <a:solidFill>
                  <a:schemeClr val="accent5">
                    <a:lumMod val="50000"/>
                  </a:schemeClr>
                </a:solidFill>
              </a:rPr>
              <a:t>feierst</a:t>
            </a:r>
            <a:r>
              <a:rPr lang="en-GB" dirty="0">
                <a:solidFill>
                  <a:schemeClr val="accent5">
                    <a:lumMod val="50000"/>
                  </a:schemeClr>
                </a:solidFill>
              </a:rPr>
              <a:t>. </a:t>
            </a:r>
            <a:br>
              <a:rPr lang="en-GB" dirty="0">
                <a:solidFill>
                  <a:schemeClr val="accent5">
                    <a:lumMod val="50000"/>
                  </a:schemeClr>
                </a:solidFill>
              </a:rPr>
            </a:br>
            <a:r>
              <a:rPr lang="en-GB" dirty="0">
                <a:solidFill>
                  <a:schemeClr val="accent5">
                    <a:lumMod val="50000"/>
                  </a:schemeClr>
                </a:solidFill>
              </a:rPr>
              <a:t>Also </a:t>
            </a:r>
            <a:r>
              <a:rPr lang="en-GB" dirty="0" err="1">
                <a:solidFill>
                  <a:schemeClr val="accent5">
                    <a:lumMod val="50000"/>
                  </a:schemeClr>
                </a:solidFill>
              </a:rPr>
              <a:t>normalerweise</a:t>
            </a:r>
            <a:r>
              <a:rPr lang="en-GB" dirty="0">
                <a:solidFill>
                  <a:schemeClr val="accent5">
                    <a:lumMod val="50000"/>
                  </a:schemeClr>
                </a:solidFill>
              </a:rPr>
              <a:t> </a:t>
            </a:r>
            <a:r>
              <a:rPr lang="en-GB" dirty="0" err="1">
                <a:solidFill>
                  <a:schemeClr val="accent5">
                    <a:lumMod val="50000"/>
                  </a:schemeClr>
                </a:solidFill>
              </a:rPr>
              <a:t>ähm</a:t>
            </a:r>
            <a:r>
              <a:rPr lang="en-GB" dirty="0">
                <a:solidFill>
                  <a:schemeClr val="accent5">
                    <a:lumMod val="50000"/>
                  </a:schemeClr>
                </a:solidFill>
              </a:rPr>
              <a:t> </a:t>
            </a:r>
            <a:r>
              <a:rPr lang="en-GB" dirty="0" err="1">
                <a:solidFill>
                  <a:schemeClr val="accent5">
                    <a:lumMod val="50000"/>
                  </a:schemeClr>
                </a:solidFill>
              </a:rPr>
              <a:t>komm</a:t>
            </a:r>
            <a:r>
              <a:rPr lang="en-GB" dirty="0">
                <a:solidFill>
                  <a:schemeClr val="accent5">
                    <a:lumMod val="50000"/>
                  </a:schemeClr>
                </a:solidFill>
              </a:rPr>
              <a:t>’ ich am </a:t>
            </a:r>
            <a:r>
              <a:rPr lang="en-GB" b="1" dirty="0" err="1">
                <a:solidFill>
                  <a:schemeClr val="accent5">
                    <a:lumMod val="50000"/>
                  </a:schemeClr>
                </a:solidFill>
              </a:rPr>
              <a:t>Nachmittag</a:t>
            </a:r>
            <a:r>
              <a:rPr lang="en-GB" dirty="0">
                <a:solidFill>
                  <a:schemeClr val="accent5">
                    <a:lumMod val="50000"/>
                  </a:schemeClr>
                </a:solidFill>
              </a:rPr>
              <a:t> </a:t>
            </a:r>
            <a:r>
              <a:rPr lang="en-GB" dirty="0" err="1">
                <a:solidFill>
                  <a:schemeClr val="accent5">
                    <a:lumMod val="50000"/>
                  </a:schemeClr>
                </a:solidFill>
              </a:rPr>
              <a:t>aus</a:t>
            </a:r>
            <a:r>
              <a:rPr lang="en-GB" dirty="0">
                <a:solidFill>
                  <a:schemeClr val="accent5">
                    <a:lumMod val="50000"/>
                  </a:schemeClr>
                </a:solidFill>
              </a:rPr>
              <a:t> der Universität </a:t>
            </a:r>
            <a:r>
              <a:rPr lang="en-GB" dirty="0" err="1">
                <a:solidFill>
                  <a:schemeClr val="accent5">
                    <a:lumMod val="50000"/>
                  </a:schemeClr>
                </a:solidFill>
              </a:rPr>
              <a:t>nach</a:t>
            </a:r>
            <a:r>
              <a:rPr lang="en-GB" dirty="0">
                <a:solidFill>
                  <a:schemeClr val="accent5">
                    <a:lumMod val="50000"/>
                  </a:schemeClr>
                </a:solidFill>
              </a:rPr>
              <a:t> </a:t>
            </a:r>
            <a:r>
              <a:rPr lang="en-GB" dirty="0" err="1">
                <a:solidFill>
                  <a:schemeClr val="accent5">
                    <a:lumMod val="50000"/>
                  </a:schemeClr>
                </a:solidFill>
              </a:rPr>
              <a:t>Hause</a:t>
            </a:r>
            <a:r>
              <a:rPr lang="en-GB" dirty="0">
                <a:solidFill>
                  <a:schemeClr val="accent5">
                    <a:lumMod val="50000"/>
                  </a:schemeClr>
                </a:solidFill>
              </a:rPr>
              <a:t>.</a:t>
            </a:r>
            <a:br>
              <a:rPr lang="en-GB" dirty="0">
                <a:solidFill>
                  <a:schemeClr val="accent5">
                    <a:lumMod val="50000"/>
                  </a:schemeClr>
                </a:solidFill>
              </a:rPr>
            </a:br>
            <a:r>
              <a:rPr lang="en-GB" dirty="0">
                <a:solidFill>
                  <a:schemeClr val="accent5">
                    <a:lumMod val="50000"/>
                  </a:schemeClr>
                </a:solidFill>
              </a:rPr>
              <a:t>Und </a:t>
            </a:r>
            <a:r>
              <a:rPr lang="en-GB" dirty="0" err="1">
                <a:solidFill>
                  <a:schemeClr val="accent5">
                    <a:lumMod val="50000"/>
                  </a:schemeClr>
                </a:solidFill>
              </a:rPr>
              <a:t>meine</a:t>
            </a:r>
            <a:r>
              <a:rPr lang="en-GB" dirty="0">
                <a:solidFill>
                  <a:schemeClr val="accent5">
                    <a:lumMod val="50000"/>
                  </a:schemeClr>
                </a:solidFill>
              </a:rPr>
              <a:t> Mutter hat </a:t>
            </a:r>
            <a:r>
              <a:rPr lang="en-GB" b="1" dirty="0" err="1">
                <a:solidFill>
                  <a:schemeClr val="accent5">
                    <a:lumMod val="50000"/>
                  </a:schemeClr>
                </a:solidFill>
              </a:rPr>
              <a:t>einen</a:t>
            </a:r>
            <a:r>
              <a:rPr lang="en-GB" b="1" dirty="0">
                <a:solidFill>
                  <a:schemeClr val="accent5">
                    <a:lumMod val="50000"/>
                  </a:schemeClr>
                </a:solidFill>
              </a:rPr>
              <a:t> </a:t>
            </a:r>
            <a:r>
              <a:rPr lang="en-GB" b="1" dirty="0" err="1">
                <a:solidFill>
                  <a:schemeClr val="accent5">
                    <a:lumMod val="50000"/>
                  </a:schemeClr>
                </a:solidFill>
              </a:rPr>
              <a:t>Geburtstagskuchen</a:t>
            </a:r>
            <a:r>
              <a:rPr lang="en-GB" dirty="0">
                <a:solidFill>
                  <a:schemeClr val="accent5">
                    <a:lumMod val="50000"/>
                  </a:schemeClr>
                </a:solidFill>
              </a:rPr>
              <a:t> </a:t>
            </a:r>
            <a:r>
              <a:rPr lang="en-GB" dirty="0" err="1">
                <a:solidFill>
                  <a:schemeClr val="accent5">
                    <a:lumMod val="50000"/>
                  </a:schemeClr>
                </a:solidFill>
              </a:rPr>
              <a:t>gebacken</a:t>
            </a:r>
            <a:endParaRPr lang="en-GB"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chemeClr val="accent5">
                    <a:lumMod val="50000"/>
                  </a:schemeClr>
                </a:solidFill>
              </a:rPr>
              <a:t>Und </a:t>
            </a:r>
            <a:r>
              <a:rPr lang="en-GB" dirty="0" err="1">
                <a:solidFill>
                  <a:schemeClr val="accent5">
                    <a:lumMod val="50000"/>
                  </a:schemeClr>
                </a:solidFill>
              </a:rPr>
              <a:t>dann</a:t>
            </a:r>
            <a:r>
              <a:rPr lang="en-GB" dirty="0">
                <a:solidFill>
                  <a:schemeClr val="accent5">
                    <a:lumMod val="50000"/>
                  </a:schemeClr>
                </a:solidFill>
              </a:rPr>
              <a:t> </a:t>
            </a:r>
            <a:r>
              <a:rPr lang="en-GB" b="1" dirty="0" err="1">
                <a:solidFill>
                  <a:schemeClr val="accent5">
                    <a:lumMod val="50000"/>
                  </a:schemeClr>
                </a:solidFill>
              </a:rPr>
              <a:t>essen</a:t>
            </a:r>
            <a:r>
              <a:rPr lang="en-GB" b="1" dirty="0">
                <a:solidFill>
                  <a:schemeClr val="accent5">
                    <a:lumMod val="50000"/>
                  </a:schemeClr>
                </a:solidFill>
              </a:rPr>
              <a:t> </a:t>
            </a:r>
            <a:r>
              <a:rPr lang="en-GB" dirty="0" err="1">
                <a:solidFill>
                  <a:schemeClr val="accent5">
                    <a:lumMod val="50000"/>
                  </a:schemeClr>
                </a:solidFill>
              </a:rPr>
              <a:t>wir</a:t>
            </a:r>
            <a:r>
              <a:rPr lang="en-GB" dirty="0">
                <a:solidFill>
                  <a:schemeClr val="accent5">
                    <a:lumMod val="50000"/>
                  </a:schemeClr>
                </a:solidFill>
              </a:rPr>
              <a:t> </a:t>
            </a:r>
            <a:r>
              <a:rPr lang="en-GB" dirty="0" err="1">
                <a:solidFill>
                  <a:schemeClr val="accent5">
                    <a:lumMod val="50000"/>
                  </a:schemeClr>
                </a:solidFill>
              </a:rPr>
              <a:t>zusammen</a:t>
            </a:r>
            <a:r>
              <a:rPr lang="en-GB" dirty="0">
                <a:solidFill>
                  <a:schemeClr val="accent5">
                    <a:lumMod val="50000"/>
                  </a:schemeClr>
                </a:solidFill>
              </a:rPr>
              <a:t> und </a:t>
            </a:r>
            <a:r>
              <a:rPr lang="en-GB" dirty="0" err="1">
                <a:solidFill>
                  <a:schemeClr val="accent5">
                    <a:lumMod val="50000"/>
                  </a:schemeClr>
                </a:solidFill>
              </a:rPr>
              <a:t>trinken</a:t>
            </a:r>
            <a:r>
              <a:rPr lang="en-GB" dirty="0">
                <a:solidFill>
                  <a:schemeClr val="accent5">
                    <a:lumMod val="50000"/>
                  </a:schemeClr>
                </a:solidFill>
              </a:rPr>
              <a:t> </a:t>
            </a:r>
            <a:r>
              <a:rPr lang="en-GB" dirty="0" err="1">
                <a:solidFill>
                  <a:schemeClr val="accent5">
                    <a:lumMod val="50000"/>
                  </a:schemeClr>
                </a:solidFill>
              </a:rPr>
              <a:t>Kaffee</a:t>
            </a:r>
            <a:r>
              <a:rPr lang="en-GB" dirty="0">
                <a:solidFill>
                  <a:schemeClr val="accent5">
                    <a:lumMod val="50000"/>
                  </a:schemeClr>
                </a:solidFill>
              </a:rPr>
              <a:t> und </a:t>
            </a:r>
            <a:r>
              <a:rPr lang="en-GB" dirty="0" err="1">
                <a:solidFill>
                  <a:schemeClr val="accent5">
                    <a:lumMod val="50000"/>
                  </a:schemeClr>
                </a:solidFill>
              </a:rPr>
              <a:t>essen</a:t>
            </a:r>
            <a:r>
              <a:rPr lang="en-GB" dirty="0">
                <a:solidFill>
                  <a:schemeClr val="accent5">
                    <a:lumMod val="50000"/>
                  </a:schemeClr>
                </a:solidFill>
              </a:rPr>
              <a:t> Kuchen.</a:t>
            </a:r>
            <a:br>
              <a:rPr lang="en-GB" dirty="0">
                <a:solidFill>
                  <a:schemeClr val="accent5">
                    <a:lumMod val="50000"/>
                  </a:schemeClr>
                </a:solidFill>
              </a:rPr>
            </a:br>
            <a:r>
              <a:rPr lang="en-GB" dirty="0">
                <a:solidFill>
                  <a:schemeClr val="accent5">
                    <a:lumMod val="50000"/>
                  </a:schemeClr>
                </a:solidFill>
              </a:rPr>
              <a:t>Und </a:t>
            </a:r>
            <a:r>
              <a:rPr lang="en-GB" dirty="0" err="1">
                <a:solidFill>
                  <a:schemeClr val="accent5">
                    <a:lumMod val="50000"/>
                  </a:schemeClr>
                </a:solidFill>
              </a:rPr>
              <a:t>meine</a:t>
            </a:r>
            <a:r>
              <a:rPr lang="en-GB" dirty="0">
                <a:solidFill>
                  <a:schemeClr val="accent5">
                    <a:lumMod val="50000"/>
                  </a:schemeClr>
                </a:solidFill>
              </a:rPr>
              <a:t> Freunde </a:t>
            </a:r>
            <a:r>
              <a:rPr lang="en-GB" dirty="0" err="1">
                <a:solidFill>
                  <a:schemeClr val="accent5">
                    <a:lumMod val="50000"/>
                  </a:schemeClr>
                </a:solidFill>
              </a:rPr>
              <a:t>kommen</a:t>
            </a:r>
            <a:r>
              <a:rPr lang="en-GB" dirty="0">
                <a:solidFill>
                  <a:schemeClr val="accent5">
                    <a:lumMod val="50000"/>
                  </a:schemeClr>
                </a:solidFill>
              </a:rPr>
              <a:t> </a:t>
            </a:r>
            <a:r>
              <a:rPr lang="en-GB" dirty="0" err="1">
                <a:solidFill>
                  <a:schemeClr val="accent5">
                    <a:lumMod val="50000"/>
                  </a:schemeClr>
                </a:solidFill>
              </a:rPr>
              <a:t>dann</a:t>
            </a:r>
            <a:r>
              <a:rPr lang="en-GB" dirty="0">
                <a:solidFill>
                  <a:schemeClr val="accent5">
                    <a:lumMod val="50000"/>
                  </a:schemeClr>
                </a:solidFill>
              </a:rPr>
              <a:t> </a:t>
            </a:r>
            <a:r>
              <a:rPr lang="en-GB" dirty="0" err="1">
                <a:solidFill>
                  <a:schemeClr val="accent5">
                    <a:lumMod val="50000"/>
                  </a:schemeClr>
                </a:solidFill>
              </a:rPr>
              <a:t>vorbei</a:t>
            </a:r>
            <a:r>
              <a:rPr lang="en-GB" dirty="0">
                <a:solidFill>
                  <a:schemeClr val="accent5">
                    <a:lumMod val="50000"/>
                  </a:schemeClr>
                </a:solidFill>
              </a:rPr>
              <a:t>, </a:t>
            </a:r>
            <a:r>
              <a:rPr lang="en-GB" dirty="0" err="1">
                <a:solidFill>
                  <a:schemeClr val="accent5">
                    <a:lumMod val="50000"/>
                  </a:schemeClr>
                </a:solidFill>
              </a:rPr>
              <a:t>wenn</a:t>
            </a:r>
            <a:r>
              <a:rPr lang="en-GB" dirty="0">
                <a:solidFill>
                  <a:schemeClr val="accent5">
                    <a:lumMod val="50000"/>
                  </a:schemeClr>
                </a:solidFill>
              </a:rPr>
              <a:t> </a:t>
            </a:r>
            <a:r>
              <a:rPr lang="en-GB" dirty="0" err="1">
                <a:solidFill>
                  <a:schemeClr val="accent5">
                    <a:lumMod val="50000"/>
                  </a:schemeClr>
                </a:solidFill>
              </a:rPr>
              <a:t>sie</a:t>
            </a:r>
            <a:r>
              <a:rPr lang="en-GB" dirty="0">
                <a:solidFill>
                  <a:schemeClr val="accent5">
                    <a:lumMod val="50000"/>
                  </a:schemeClr>
                </a:solidFill>
              </a:rPr>
              <a:t> </a:t>
            </a:r>
            <a:r>
              <a:rPr lang="en-GB" b="1" dirty="0">
                <a:solidFill>
                  <a:schemeClr val="accent5">
                    <a:lumMod val="50000"/>
                  </a:schemeClr>
                </a:solidFill>
              </a:rPr>
              <a:t>Zeit </a:t>
            </a:r>
            <a:r>
              <a:rPr lang="en-GB" dirty="0" err="1">
                <a:solidFill>
                  <a:schemeClr val="accent5">
                    <a:lumMod val="50000"/>
                  </a:schemeClr>
                </a:solidFill>
              </a:rPr>
              <a:t>haben</a:t>
            </a:r>
            <a:br>
              <a:rPr lang="en-GB" dirty="0">
                <a:solidFill>
                  <a:schemeClr val="accent5">
                    <a:lumMod val="50000"/>
                  </a:schemeClr>
                </a:solidFill>
              </a:rPr>
            </a:br>
            <a:r>
              <a:rPr lang="en-GB" dirty="0">
                <a:solidFill>
                  <a:schemeClr val="accent5">
                    <a:lumMod val="50000"/>
                  </a:schemeClr>
                </a:solidFill>
              </a:rPr>
              <a:t>Und </a:t>
            </a:r>
            <a:r>
              <a:rPr lang="en-GB" dirty="0" err="1">
                <a:solidFill>
                  <a:schemeClr val="accent5">
                    <a:lumMod val="50000"/>
                  </a:schemeClr>
                </a:solidFill>
              </a:rPr>
              <a:t>meine</a:t>
            </a:r>
            <a:r>
              <a:rPr lang="en-GB" dirty="0">
                <a:solidFill>
                  <a:schemeClr val="accent5">
                    <a:lumMod val="50000"/>
                  </a:schemeClr>
                </a:solidFill>
              </a:rPr>
              <a:t> </a:t>
            </a:r>
            <a:r>
              <a:rPr lang="en-GB" b="1" dirty="0" err="1">
                <a:solidFill>
                  <a:schemeClr val="accent5">
                    <a:lumMod val="50000"/>
                  </a:schemeClr>
                </a:solidFill>
              </a:rPr>
              <a:t>beste</a:t>
            </a:r>
            <a:r>
              <a:rPr lang="en-GB" b="1" dirty="0">
                <a:solidFill>
                  <a:schemeClr val="accent5">
                    <a:lumMod val="50000"/>
                  </a:schemeClr>
                </a:solidFill>
              </a:rPr>
              <a:t> </a:t>
            </a:r>
            <a:r>
              <a:rPr lang="en-GB" b="1" dirty="0" err="1">
                <a:solidFill>
                  <a:schemeClr val="accent5">
                    <a:lumMod val="50000"/>
                  </a:schemeClr>
                </a:solidFill>
              </a:rPr>
              <a:t>Freundin</a:t>
            </a:r>
            <a:r>
              <a:rPr lang="en-GB" dirty="0">
                <a:solidFill>
                  <a:schemeClr val="accent5">
                    <a:lumMod val="50000"/>
                  </a:schemeClr>
                </a:solidFill>
              </a:rPr>
              <a:t> </a:t>
            </a:r>
            <a:r>
              <a:rPr lang="en-GB" dirty="0" err="1">
                <a:solidFill>
                  <a:schemeClr val="accent5">
                    <a:lumMod val="50000"/>
                  </a:schemeClr>
                </a:solidFill>
              </a:rPr>
              <a:t>bringt</a:t>
            </a:r>
            <a:r>
              <a:rPr lang="en-GB" dirty="0">
                <a:solidFill>
                  <a:schemeClr val="accent5">
                    <a:lumMod val="50000"/>
                  </a:schemeClr>
                </a:solidFill>
              </a:rPr>
              <a:t> </a:t>
            </a:r>
            <a:r>
              <a:rPr lang="en-GB" dirty="0" err="1">
                <a:solidFill>
                  <a:schemeClr val="accent5">
                    <a:lumMod val="50000"/>
                  </a:schemeClr>
                </a:solidFill>
              </a:rPr>
              <a:t>mir</a:t>
            </a:r>
            <a:r>
              <a:rPr lang="en-GB" dirty="0">
                <a:solidFill>
                  <a:schemeClr val="accent5">
                    <a:lumMod val="50000"/>
                  </a:schemeClr>
                </a:solidFill>
              </a:rPr>
              <a:t> </a:t>
            </a:r>
            <a:r>
              <a:rPr lang="en-GB" dirty="0" err="1">
                <a:solidFill>
                  <a:schemeClr val="accent5">
                    <a:lumMod val="50000"/>
                  </a:schemeClr>
                </a:solidFill>
              </a:rPr>
              <a:t>auch</a:t>
            </a:r>
            <a:r>
              <a:rPr lang="en-GB" dirty="0">
                <a:solidFill>
                  <a:schemeClr val="accent5">
                    <a:lumMod val="50000"/>
                  </a:schemeClr>
                </a:solidFill>
              </a:rPr>
              <a:t> </a:t>
            </a:r>
            <a:r>
              <a:rPr lang="en-GB" dirty="0" err="1">
                <a:solidFill>
                  <a:schemeClr val="accent5">
                    <a:lumMod val="50000"/>
                  </a:schemeClr>
                </a:solidFill>
              </a:rPr>
              <a:t>immer</a:t>
            </a:r>
            <a:r>
              <a:rPr lang="en-GB" dirty="0">
                <a:solidFill>
                  <a:schemeClr val="accent5">
                    <a:lumMod val="50000"/>
                  </a:schemeClr>
                </a:solidFill>
              </a:rPr>
              <a:t> </a:t>
            </a:r>
            <a:r>
              <a:rPr lang="en-GB" dirty="0" err="1">
                <a:solidFill>
                  <a:schemeClr val="accent5">
                    <a:lumMod val="50000"/>
                  </a:schemeClr>
                </a:solidFill>
              </a:rPr>
              <a:t>nochmal</a:t>
            </a:r>
            <a:r>
              <a:rPr lang="en-GB" dirty="0">
                <a:solidFill>
                  <a:schemeClr val="accent5">
                    <a:lumMod val="50000"/>
                  </a:schemeClr>
                </a:solidFill>
              </a:rPr>
              <a:t> </a:t>
            </a:r>
            <a:r>
              <a:rPr lang="en-GB" dirty="0" err="1">
                <a:solidFill>
                  <a:schemeClr val="accent5">
                    <a:lumMod val="50000"/>
                  </a:schemeClr>
                </a:solidFill>
              </a:rPr>
              <a:t>einen</a:t>
            </a:r>
            <a:r>
              <a:rPr lang="en-GB" dirty="0">
                <a:solidFill>
                  <a:schemeClr val="accent5">
                    <a:lumMod val="50000"/>
                  </a:schemeClr>
                </a:solidFill>
              </a:rPr>
              <a:t> </a:t>
            </a:r>
            <a:r>
              <a:rPr lang="en-GB" dirty="0" err="1">
                <a:solidFill>
                  <a:schemeClr val="accent5">
                    <a:lumMod val="50000"/>
                  </a:schemeClr>
                </a:solidFill>
              </a:rPr>
              <a:t>anderen</a:t>
            </a:r>
            <a:r>
              <a:rPr lang="en-GB" dirty="0">
                <a:solidFill>
                  <a:schemeClr val="accent5">
                    <a:lumMod val="50000"/>
                  </a:schemeClr>
                </a:solidFill>
              </a:rPr>
              <a:t> </a:t>
            </a:r>
            <a:r>
              <a:rPr lang="en-GB" dirty="0" err="1">
                <a:solidFill>
                  <a:schemeClr val="accent5">
                    <a:lumMod val="50000"/>
                  </a:schemeClr>
                </a:solidFill>
              </a:rPr>
              <a:t>Geburtstagskuchen</a:t>
            </a:r>
            <a:r>
              <a:rPr lang="en-GB" dirty="0">
                <a:solidFill>
                  <a:schemeClr val="accent5">
                    <a:lumMod val="50000"/>
                  </a:schemeClr>
                </a:solidFill>
              </a:rPr>
              <a:t> </a:t>
            </a:r>
            <a:r>
              <a:rPr lang="en-GB" dirty="0" err="1">
                <a:solidFill>
                  <a:schemeClr val="accent5">
                    <a:lumMod val="50000"/>
                  </a:schemeClr>
                </a:solidFill>
              </a:rPr>
              <a:t>mit</a:t>
            </a:r>
            <a:br>
              <a:rPr lang="en-GB" dirty="0">
                <a:solidFill>
                  <a:schemeClr val="accent5">
                    <a:lumMod val="50000"/>
                  </a:schemeClr>
                </a:solidFill>
              </a:rPr>
            </a:br>
            <a:r>
              <a:rPr lang="en-GB" dirty="0">
                <a:solidFill>
                  <a:schemeClr val="accent5">
                    <a:lumMod val="50000"/>
                  </a:schemeClr>
                </a:solidFill>
              </a:rPr>
              <a:t>Und </a:t>
            </a:r>
            <a:r>
              <a:rPr lang="en-GB" dirty="0" err="1">
                <a:solidFill>
                  <a:schemeClr val="accent5">
                    <a:lumMod val="50000"/>
                  </a:schemeClr>
                </a:solidFill>
              </a:rPr>
              <a:t>dann</a:t>
            </a:r>
            <a:r>
              <a:rPr lang="en-GB" dirty="0">
                <a:solidFill>
                  <a:schemeClr val="accent5">
                    <a:lumMod val="50000"/>
                  </a:schemeClr>
                </a:solidFill>
              </a:rPr>
              <a:t> </a:t>
            </a:r>
            <a:r>
              <a:rPr lang="en-GB" dirty="0" err="1">
                <a:solidFill>
                  <a:schemeClr val="accent5">
                    <a:lumMod val="50000"/>
                  </a:schemeClr>
                </a:solidFill>
              </a:rPr>
              <a:t>pack’ich</a:t>
            </a:r>
            <a:r>
              <a:rPr lang="en-GB" dirty="0">
                <a:solidFill>
                  <a:schemeClr val="accent5">
                    <a:lumMod val="50000"/>
                  </a:schemeClr>
                </a:solidFill>
              </a:rPr>
              <a:t> </a:t>
            </a:r>
            <a:r>
              <a:rPr lang="en-GB" dirty="0" err="1">
                <a:solidFill>
                  <a:schemeClr val="accent5">
                    <a:lumMod val="50000"/>
                  </a:schemeClr>
                </a:solidFill>
              </a:rPr>
              <a:t>meine</a:t>
            </a:r>
            <a:r>
              <a:rPr lang="en-GB" dirty="0">
                <a:solidFill>
                  <a:schemeClr val="accent5">
                    <a:lumMod val="50000"/>
                  </a:schemeClr>
                </a:solidFill>
              </a:rPr>
              <a:t> </a:t>
            </a:r>
            <a:r>
              <a:rPr lang="en-GB" dirty="0" err="1">
                <a:solidFill>
                  <a:schemeClr val="accent5">
                    <a:lumMod val="50000"/>
                  </a:schemeClr>
                </a:solidFill>
              </a:rPr>
              <a:t>Geschenke</a:t>
            </a:r>
            <a:r>
              <a:rPr lang="en-GB" dirty="0">
                <a:solidFill>
                  <a:schemeClr val="accent5">
                    <a:lumMod val="50000"/>
                  </a:schemeClr>
                </a:solidFill>
              </a:rPr>
              <a:t> </a:t>
            </a:r>
            <a:r>
              <a:rPr lang="en-GB" dirty="0" err="1">
                <a:solidFill>
                  <a:schemeClr val="accent5">
                    <a:lumMod val="50000"/>
                  </a:schemeClr>
                </a:solidFill>
              </a:rPr>
              <a:t>aus</a:t>
            </a:r>
            <a:r>
              <a:rPr lang="en-GB" dirty="0">
                <a:solidFill>
                  <a:schemeClr val="accent5">
                    <a:lumMod val="50000"/>
                  </a:schemeClr>
                </a:solidFill>
              </a:rPr>
              <a:t> und </a:t>
            </a:r>
            <a:r>
              <a:rPr lang="en-GB" b="1" dirty="0" err="1">
                <a:solidFill>
                  <a:schemeClr val="accent5">
                    <a:lumMod val="50000"/>
                  </a:schemeClr>
                </a:solidFill>
              </a:rPr>
              <a:t>esse</a:t>
            </a:r>
            <a:r>
              <a:rPr lang="en-GB" dirty="0">
                <a:solidFill>
                  <a:schemeClr val="accent5">
                    <a:lumMod val="50000"/>
                  </a:schemeClr>
                </a:solidFill>
              </a:rPr>
              <a:t> </a:t>
            </a:r>
            <a:r>
              <a:rPr lang="en-GB" dirty="0" err="1">
                <a:solidFill>
                  <a:schemeClr val="accent5">
                    <a:lumMod val="50000"/>
                  </a:schemeClr>
                </a:solidFill>
              </a:rPr>
              <a:t>nochmal</a:t>
            </a:r>
            <a:r>
              <a:rPr lang="en-GB" dirty="0">
                <a:solidFill>
                  <a:schemeClr val="accent5">
                    <a:lumMod val="50000"/>
                  </a:schemeClr>
                </a:solidFill>
              </a:rPr>
              <a:t> Kuchen.</a:t>
            </a:r>
            <a:endParaRPr lang="en-GB" sz="1800" dirty="0">
              <a:solidFill>
                <a:schemeClr val="accent5">
                  <a:lumMod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br>
              <a:rPr lang="en-GB" dirty="0"/>
            </a:br>
            <a:r>
              <a:rPr lang="en-GB" b="1" baseline="0" dirty="0"/>
              <a:t>Word frequency of unknown words and cognates (1 is the most frequent word in German): </a:t>
            </a:r>
            <a:br>
              <a:rPr lang="en-GB" baseline="0" dirty="0"/>
            </a:br>
            <a:r>
              <a:rPr lang="en-GB" baseline="0" dirty="0" err="1"/>
              <a:t>interessieren</a:t>
            </a:r>
            <a:r>
              <a:rPr lang="en-GB" baseline="0" dirty="0"/>
              <a:t> [631] </a:t>
            </a:r>
            <a:r>
              <a:rPr lang="en-GB" baseline="0" dirty="0" err="1"/>
              <a:t>auspacken</a:t>
            </a:r>
            <a:r>
              <a:rPr lang="en-GB" baseline="0" dirty="0"/>
              <a:t> [&gt;5009] </a:t>
            </a:r>
            <a:r>
              <a:rPr lang="en-GB" baseline="0" dirty="0" err="1"/>
              <a:t>backen</a:t>
            </a:r>
            <a:r>
              <a:rPr lang="en-GB" baseline="0" dirty="0"/>
              <a:t> [4640] </a:t>
            </a:r>
            <a:r>
              <a:rPr lang="en-GB" baseline="0" dirty="0" err="1"/>
              <a:t>vorbei</a:t>
            </a:r>
            <a:r>
              <a:rPr lang="en-GB" baseline="0" dirty="0"/>
              <a:t> [1472]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r>
              <a:rPr lang="en-GB" dirty="0"/>
              <a:t>Audio source: </a:t>
            </a:r>
            <a:r>
              <a:rPr lang="en-GB" sz="1200" b="0" i="0" u="none" strike="noStrike" kern="1200" dirty="0">
                <a:solidFill>
                  <a:schemeClr val="tx1"/>
                </a:solidFill>
                <a:effectLst/>
                <a:latin typeface="+mn-lt"/>
                <a:ea typeface="+mn-ea"/>
                <a:cs typeface="+mn-cs"/>
                <a:hlinkClick r:id="rId3"/>
              </a:rPr>
              <a:t>https://www.audio-lingua.eu/spip.php?article3147</a:t>
            </a:r>
            <a:br>
              <a:rPr lang="en-GB" sz="1200" b="0" i="0" u="none" strike="noStrike" kern="1200" dirty="0">
                <a:solidFill>
                  <a:schemeClr val="tx1"/>
                </a:solidFill>
                <a:effectLst/>
                <a:latin typeface="+mn-lt"/>
                <a:ea typeface="+mn-ea"/>
                <a:cs typeface="+mn-cs"/>
              </a:rPr>
            </a:br>
            <a:r>
              <a:rPr lang="en-GB" sz="1200" b="1" i="0" kern="1200" dirty="0">
                <a:solidFill>
                  <a:schemeClr val="tx1"/>
                </a:solidFill>
                <a:effectLst/>
                <a:latin typeface="+mn-lt"/>
                <a:ea typeface="+mn-ea"/>
                <a:cs typeface="+mn-cs"/>
              </a:rPr>
              <a:t>Files are published under Creative Commons Licence : "Credits + no commercial use + Sharing in the same conditions (BY NC SA)". The owner of the rights allows the use of the original file with no commercial use, as well as derived products if they follow the same licence as the original one.</a:t>
            </a: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10346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err="1"/>
              <a:t>Auftakt</a:t>
            </a:r>
            <a:r>
              <a:rPr lang="en-GB" b="1" dirty="0"/>
              <a:t> (Upbeat) independent pre-lesson revisiting activities</a:t>
            </a:r>
            <a:br>
              <a:rPr lang="en-GB" b="1" dirty="0"/>
            </a:br>
            <a:r>
              <a:rPr lang="en-GB" b="0" dirty="0"/>
              <a:t>On arrival to the lesson students can prepare for learning by doing a short, independent revisiting activity giving the teacher the opportunity to talk to individuals and/or complete any additional setting up activities for the lesson.</a:t>
            </a:r>
            <a:br>
              <a:rPr lang="en-GB" b="1" dirty="0"/>
            </a:br>
            <a:br>
              <a:rPr lang="en-GB" b="1" dirty="0"/>
            </a:br>
            <a:r>
              <a:rPr lang="en-GB" b="1" dirty="0"/>
              <a:t>Aim: </a:t>
            </a:r>
            <a:r>
              <a:rPr lang="en-GB" b="0" dirty="0"/>
              <a:t>to reactivate prior knowledge and prepare for learning.</a:t>
            </a:r>
            <a:br>
              <a:rPr lang="en-GB" b="0" dirty="0"/>
            </a:br>
            <a:br>
              <a:rPr lang="en-GB" b="0" dirty="0"/>
            </a:br>
            <a:r>
              <a:rPr lang="en-GB" b="1" dirty="0"/>
              <a:t>Procedure:</a:t>
            </a:r>
            <a:br>
              <a:rPr lang="en-GB" dirty="0"/>
            </a:br>
            <a:r>
              <a:rPr lang="en-GB" dirty="0"/>
              <a:t>1. Students complete usual setting up routines (get books out, write date, etc.).</a:t>
            </a:r>
          </a:p>
          <a:p>
            <a:r>
              <a:rPr lang="en-GB" dirty="0"/>
              <a:t>2. They choose where to start (phonics, vocabulary or grammar) and work independently on the task(s) until the teacher starts the lesson.</a:t>
            </a:r>
          </a:p>
          <a:p>
            <a:r>
              <a:rPr lang="en-GB" dirty="0"/>
              <a:t>3. Answers are provided, if required, though students are not expected to complete the whole set of pre-lesson activities, so feedback should not delay the start of the lesson, once all students are present.</a:t>
            </a:r>
          </a:p>
          <a:p>
            <a:endParaRPr lang="en-GB" dirty="0"/>
          </a:p>
          <a:p>
            <a:endParaRPr lang="en-GB" dirty="0"/>
          </a:p>
          <a:p>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2</a:t>
            </a:fld>
            <a:endParaRPr lang="en-GB"/>
          </a:p>
        </p:txBody>
      </p:sp>
    </p:spTree>
    <p:extLst>
      <p:ext uri="{BB962C8B-B14F-4D97-AF65-F5344CB8AC3E}">
        <p14:creationId xmlns:p14="http://schemas.microsoft.com/office/powerpoint/2010/main" val="38642889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 </a:t>
            </a:r>
            <a:r>
              <a:rPr lang="en-GB" b="0" dirty="0"/>
              <a:t>to respond in writing in a less structured task.</a:t>
            </a:r>
            <a:br>
              <a:rPr lang="en-GB" b="0" dirty="0"/>
            </a:br>
            <a:br>
              <a:rPr lang="en-GB" b="0" dirty="0"/>
            </a:br>
            <a:r>
              <a:rPr lang="en-GB" b="1" dirty="0"/>
              <a:t>Procedure:</a:t>
            </a:r>
            <a:br>
              <a:rPr lang="en-GB" b="0" dirty="0"/>
            </a:br>
            <a:r>
              <a:rPr lang="en-GB" b="0" dirty="0"/>
              <a:t>Draw out the </a:t>
            </a:r>
            <a:r>
              <a:rPr lang="en-US" b="0" dirty="0"/>
              <a:t>contrast between the spoken style of the previous activity’s language and a more formal written style (i.e. essay/article for school NOT text message or email).</a:t>
            </a:r>
            <a:br>
              <a:rPr lang="en-US" b="0" dirty="0"/>
            </a:br>
            <a:br>
              <a:rPr lang="en-GB" b="0" dirty="0"/>
            </a:b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50157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Y9 T1.1 W3</a:t>
            </a:r>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45298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GB" sz="1200" b="0" i="0" dirty="0">
                <a:latin typeface="+mn-lt"/>
                <a:ea typeface="Calibri"/>
                <a:cs typeface="Calibri"/>
                <a:sym typeface="Calibri"/>
              </a:rPr>
              <a:t>Use this slide to set the homework.</a:t>
            </a:r>
            <a:br>
              <a:rPr lang="en-GB" sz="1200" b="0" i="0" dirty="0">
                <a:latin typeface="+mn-lt"/>
                <a:ea typeface="Calibri"/>
                <a:cs typeface="Calibri"/>
                <a:sym typeface="Calibri"/>
              </a:rPr>
            </a:br>
            <a:r>
              <a:rPr lang="en-GB" sz="1200" b="0" i="0" dirty="0">
                <a:latin typeface="+mn-lt"/>
                <a:ea typeface="Calibri"/>
                <a:cs typeface="Calibri"/>
                <a:sym typeface="Calibri"/>
              </a:rPr>
              <a:t>Link to student worksheet answers: https://resources.ncelp.org/concern/parent/41687j47b/file_sets/rn3012352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1212F4-EB5A-464B-92EC-DACFCB1CC2CD}"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688186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7 minutes</a:t>
            </a:r>
            <a:br>
              <a:rPr lang="en-GB" dirty="0"/>
            </a:br>
            <a:br>
              <a:rPr lang="en-GB" b="1" dirty="0"/>
            </a:br>
            <a:r>
              <a:rPr lang="en-GB" b="1" dirty="0"/>
              <a:t>Aim:</a:t>
            </a:r>
            <a:r>
              <a:rPr lang="en-GB" b="0" dirty="0"/>
              <a:t> to practise oral comprehension of the R1 endings –</a:t>
            </a:r>
            <a:r>
              <a:rPr lang="en-GB" b="1" i="1" dirty="0"/>
              <a:t>er</a:t>
            </a:r>
            <a:r>
              <a:rPr lang="en-GB" b="0" dirty="0"/>
              <a:t> for masculine and –e for feminine nouns using </a:t>
            </a:r>
            <a:r>
              <a:rPr lang="en-GB" b="1" dirty="0" err="1"/>
              <a:t>liebe</a:t>
            </a:r>
            <a:r>
              <a:rPr lang="en-GB" b="1" dirty="0"/>
              <a:t>/r </a:t>
            </a:r>
            <a:r>
              <a:rPr lang="en-GB" b="0" dirty="0"/>
              <a:t>plus masculine/ feminine name. </a:t>
            </a:r>
            <a:br>
              <a:rPr lang="en-GB" dirty="0"/>
            </a:br>
            <a:br>
              <a:rPr lang="en-GB" dirty="0"/>
            </a:br>
            <a:r>
              <a:rPr lang="en-GB" b="1" dirty="0"/>
              <a:t>Procedure:</a:t>
            </a:r>
            <a:br>
              <a:rPr lang="en-GB" dirty="0"/>
            </a:br>
            <a:r>
              <a:rPr lang="en-GB" dirty="0"/>
              <a:t>1. Click to hear recording of the song (recording includes the names ‘Dieter’ and ‘Elke’).</a:t>
            </a:r>
          </a:p>
          <a:p>
            <a:r>
              <a:rPr lang="en-GB" dirty="0"/>
              <a:t>2. Unpack what the words mean literally – use the example of ‘</a:t>
            </a:r>
            <a:r>
              <a:rPr lang="en-GB" dirty="0" err="1"/>
              <a:t>Guten</a:t>
            </a:r>
            <a:r>
              <a:rPr lang="en-GB" dirty="0"/>
              <a:t> Tag’ to explain that the implication is ‘I wish you a happy birthday / </a:t>
            </a:r>
            <a:r>
              <a:rPr lang="en-GB" dirty="0" err="1"/>
              <a:t>guten</a:t>
            </a:r>
            <a:r>
              <a:rPr lang="en-GB" dirty="0"/>
              <a:t> Tag.</a:t>
            </a:r>
          </a:p>
          <a:p>
            <a:r>
              <a:rPr lang="en-GB" dirty="0"/>
              <a:t>3. Click for callout bubble to explain that </a:t>
            </a:r>
            <a:r>
              <a:rPr lang="en-GB" dirty="0" err="1"/>
              <a:t>lieb</a:t>
            </a:r>
            <a:r>
              <a:rPr lang="en-GB" b="1" dirty="0" err="1"/>
              <a:t>er</a:t>
            </a:r>
            <a:r>
              <a:rPr lang="en-GB" dirty="0"/>
              <a:t> refers to masculine, </a:t>
            </a:r>
            <a:r>
              <a:rPr lang="en-GB" dirty="0" err="1"/>
              <a:t>lieb</a:t>
            </a:r>
            <a:r>
              <a:rPr lang="en-GB" b="1" dirty="0" err="1"/>
              <a:t>e</a:t>
            </a:r>
            <a:r>
              <a:rPr lang="en-GB" dirty="0"/>
              <a:t> to feminine noun/name.</a:t>
            </a:r>
          </a:p>
          <a:p>
            <a:r>
              <a:rPr lang="en-GB" dirty="0"/>
              <a:t>4. Listen to song again, click again to reveal the names ’Dieter’ and ‘Elke’. </a:t>
            </a:r>
          </a:p>
          <a:p>
            <a:r>
              <a:rPr lang="en-GB" dirty="0"/>
              <a:t>5. Listening exercise using the name table on the right: Click sound button to play recording for item one. In pairs, learners decide whether they hear </a:t>
            </a:r>
            <a:r>
              <a:rPr lang="en-GB" dirty="0" err="1"/>
              <a:t>liebe</a:t>
            </a:r>
            <a:r>
              <a:rPr lang="en-GB" dirty="0"/>
              <a:t> or </a:t>
            </a:r>
            <a:r>
              <a:rPr lang="en-GB" dirty="0" err="1"/>
              <a:t>lieber</a:t>
            </a:r>
            <a:r>
              <a:rPr lang="en-GB" dirty="0"/>
              <a:t>, and whether it refers to a male or female name. </a:t>
            </a:r>
          </a:p>
          <a:p>
            <a:r>
              <a:rPr lang="en-GB" dirty="0"/>
              <a:t>6. Click to reveal the answer.</a:t>
            </a:r>
          </a:p>
          <a:p>
            <a:r>
              <a:rPr lang="en-GB" dirty="0"/>
              <a:t>7. Repeat for items 2-6. </a:t>
            </a:r>
          </a:p>
          <a:p>
            <a:endParaRPr lang="en-GB" dirty="0"/>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endPar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endParaRPr>
          </a:p>
          <a:p>
            <a:pPr marL="0" indent="0" algn="l">
              <a:lnSpc>
                <a:spcPct val="107000"/>
              </a:lnSpc>
              <a:spcAft>
                <a:spcPts val="800"/>
              </a:spcAft>
              <a:buNone/>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lieber [Dieter] </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p>
          <a:p>
            <a:pPr marL="228600" indent="-228600" algn="l">
              <a:lnSpc>
                <a:spcPct val="107000"/>
              </a:lnSpc>
              <a:spcAft>
                <a:spcPts val="800"/>
              </a:spcAft>
              <a:buAutoNum type="arabicPeriod"/>
            </a:pP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liebe [Elke] </a:t>
            </a:r>
            <a:b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br>
            <a:r>
              <a:rPr lang="de-DE" sz="1200" dirty="0">
                <a:solidFill>
                  <a:srgbClr val="1F4E79"/>
                </a:solidFill>
                <a:effectLst/>
                <a:latin typeface="Century Gothic" panose="020B0502020202020204" pitchFamily="34" charset="0"/>
                <a:ea typeface="Calibri" panose="020F0502020204030204" pitchFamily="34" charset="0"/>
                <a:cs typeface="Times New Roman" panose="02020603050405020304" pitchFamily="18" charset="0"/>
              </a:rPr>
              <a:t>Zum Geburtstag viel Glück!</a:t>
            </a:r>
            <a:endParaRPr lang="en-GB"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1. </a:t>
            </a:r>
            <a:r>
              <a:rPr lang="en-GB" dirty="0" err="1"/>
              <a:t>lieber</a:t>
            </a:r>
            <a:r>
              <a:rPr lang="en-GB" dirty="0"/>
              <a:t> Jonas</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2. </a:t>
            </a:r>
            <a:r>
              <a:rPr lang="en-GB" dirty="0" err="1"/>
              <a:t>liebe</a:t>
            </a:r>
            <a:r>
              <a:rPr lang="en-GB" dirty="0"/>
              <a:t> Paula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3. </a:t>
            </a:r>
            <a:r>
              <a:rPr lang="en-GB" dirty="0" err="1"/>
              <a:t>lieber</a:t>
            </a:r>
            <a:r>
              <a:rPr lang="en-GB" dirty="0"/>
              <a:t> Emil</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4. </a:t>
            </a:r>
            <a:r>
              <a:rPr lang="en-GB" dirty="0" err="1"/>
              <a:t>lieber</a:t>
            </a:r>
            <a:r>
              <a:rPr lang="en-GB" dirty="0"/>
              <a:t> Luka</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5. </a:t>
            </a:r>
            <a:r>
              <a:rPr lang="en-GB" dirty="0" err="1"/>
              <a:t>liebe</a:t>
            </a:r>
            <a:r>
              <a:rPr lang="en-GB" dirty="0"/>
              <a:t> Melanie</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6. </a:t>
            </a:r>
            <a:r>
              <a:rPr lang="en-GB" dirty="0" err="1"/>
              <a:t>lieber</a:t>
            </a:r>
            <a:r>
              <a:rPr lang="en-GB" dirty="0"/>
              <a:t> Franz</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br>
              <a:rPr lang="en-GB" dirty="0"/>
            </a:br>
            <a:r>
              <a:rPr lang="en-GB" b="1" baseline="0" dirty="0"/>
              <a:t>Word frequency of unknown words(1 is the most frequent word in German): </a:t>
            </a:r>
            <a:br>
              <a:rPr lang="en-GB" baseline="0" dirty="0"/>
            </a:br>
            <a:r>
              <a:rPr lang="en-GB" baseline="0" dirty="0" err="1"/>
              <a:t>Glück</a:t>
            </a:r>
            <a:r>
              <a:rPr lang="en-GB" baseline="0" dirty="0"/>
              <a:t> [641]</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5672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4 minutes</a:t>
            </a:r>
            <a:br>
              <a:rPr lang="en-GB" dirty="0"/>
            </a:br>
            <a:br>
              <a:rPr lang="en-GB" b="1" dirty="0"/>
            </a:br>
            <a:r>
              <a:rPr lang="en-GB" b="1" dirty="0"/>
              <a:t>Aim: </a:t>
            </a:r>
            <a:r>
              <a:rPr lang="en-GB" b="0" dirty="0"/>
              <a:t>to </a:t>
            </a:r>
            <a:r>
              <a:rPr lang="en-US" b="0" dirty="0" err="1"/>
              <a:t>practise</a:t>
            </a:r>
            <a:r>
              <a:rPr lang="en-US" b="0" dirty="0"/>
              <a:t> the R1 endings –</a:t>
            </a:r>
            <a:r>
              <a:rPr lang="en-US" b="1" dirty="0"/>
              <a:t>er</a:t>
            </a:r>
            <a:r>
              <a:rPr lang="en-US" b="0" dirty="0"/>
              <a:t> for masculine and </a:t>
            </a:r>
            <a:r>
              <a:rPr lang="en-US" b="1" dirty="0"/>
              <a:t>–e </a:t>
            </a:r>
            <a:r>
              <a:rPr lang="en-US" b="0" dirty="0"/>
              <a:t>for feminine nouns using </a:t>
            </a:r>
            <a:r>
              <a:rPr lang="en-US" b="1" dirty="0" err="1"/>
              <a:t>liebe</a:t>
            </a:r>
            <a:r>
              <a:rPr lang="en-US" b="1" dirty="0"/>
              <a:t>/r </a:t>
            </a:r>
            <a:r>
              <a:rPr lang="en-US" b="0" dirty="0"/>
              <a:t>plus masculine/ feminine names. </a:t>
            </a:r>
            <a:br>
              <a:rPr lang="en-US" b="1" dirty="0"/>
            </a:br>
            <a:br>
              <a:rPr lang="en-US" b="1" dirty="0"/>
            </a:br>
            <a:r>
              <a:rPr lang="en-GB" b="1" dirty="0"/>
              <a:t>Procedure:</a:t>
            </a:r>
          </a:p>
          <a:p>
            <a:r>
              <a:rPr lang="en-GB" b="0" dirty="0" err="1"/>
              <a:t>Pairwork</a:t>
            </a:r>
            <a:r>
              <a:rPr lang="en-GB" b="0" dirty="0"/>
              <a:t> activity </a:t>
            </a:r>
          </a:p>
          <a:p>
            <a:r>
              <a:rPr lang="en-GB" b="0" dirty="0"/>
              <a:t>Before the speaking activity, click to reveal callout bubble and explain that ‘</a:t>
            </a:r>
            <a:r>
              <a:rPr lang="en-GB" b="0" dirty="0" err="1"/>
              <a:t>herzlichen</a:t>
            </a:r>
            <a:r>
              <a:rPr lang="en-GB" b="0" dirty="0"/>
              <a:t> </a:t>
            </a:r>
            <a:r>
              <a:rPr lang="en-GB" b="0" dirty="0" err="1"/>
              <a:t>Glückwunsch</a:t>
            </a:r>
            <a:r>
              <a:rPr lang="en-GB" b="0" dirty="0"/>
              <a:t>’ works along the same lines as </a:t>
            </a:r>
            <a:r>
              <a:rPr lang="en-GB" b="0" dirty="0" err="1"/>
              <a:t>Guten</a:t>
            </a:r>
            <a:r>
              <a:rPr lang="en-GB" b="0" dirty="0"/>
              <a:t> Tag and </a:t>
            </a:r>
            <a:r>
              <a:rPr lang="en-GB" b="0" dirty="0" err="1"/>
              <a:t>Zum</a:t>
            </a:r>
            <a:r>
              <a:rPr lang="en-GB" b="0" dirty="0"/>
              <a:t> </a:t>
            </a:r>
            <a:r>
              <a:rPr lang="en-GB" b="0" dirty="0" err="1"/>
              <a:t>Geburtstag</a:t>
            </a:r>
            <a:r>
              <a:rPr lang="en-GB" b="0" dirty="0"/>
              <a:t> </a:t>
            </a:r>
            <a:r>
              <a:rPr lang="en-GB" b="0" dirty="0" err="1"/>
              <a:t>viel</a:t>
            </a:r>
            <a:r>
              <a:rPr lang="en-GB" b="0" dirty="0"/>
              <a:t> </a:t>
            </a:r>
            <a:r>
              <a:rPr lang="en-GB" b="0" dirty="0" err="1"/>
              <a:t>Glück</a:t>
            </a:r>
            <a:r>
              <a:rPr lang="en-GB" b="0" dirty="0"/>
              <a:t>, where ‘I wish you’ is missing but implied. </a:t>
            </a:r>
          </a:p>
          <a:p>
            <a:br>
              <a:rPr lang="en-GB" dirty="0"/>
            </a:br>
            <a:r>
              <a:rPr lang="en-GB" dirty="0"/>
              <a:t>1. Person A says </a:t>
            </a:r>
            <a:r>
              <a:rPr lang="en-GB" dirty="0" err="1"/>
              <a:t>liebe</a:t>
            </a:r>
            <a:r>
              <a:rPr lang="en-GB" dirty="0"/>
              <a:t> or </a:t>
            </a:r>
            <a:r>
              <a:rPr lang="en-GB" dirty="0" err="1"/>
              <a:t>lieber</a:t>
            </a:r>
            <a:r>
              <a:rPr lang="en-GB" dirty="0"/>
              <a:t>.</a:t>
            </a:r>
          </a:p>
          <a:p>
            <a:r>
              <a:rPr lang="en-GB" dirty="0"/>
              <a:t>2. Person B says the male or female name accordingly. Continue for items 2-6.</a:t>
            </a:r>
          </a:p>
          <a:p>
            <a:r>
              <a:rPr lang="en-GB" dirty="0"/>
              <a:t>3. Swap roles and do the other 6 items.</a:t>
            </a:r>
          </a:p>
          <a:p>
            <a:endParaRPr lang="en-GB" dirty="0"/>
          </a:p>
          <a:p>
            <a:endParaRPr lang="en-GB" dirty="0"/>
          </a:p>
          <a:p>
            <a:br>
              <a:rPr lang="en-GB" dirty="0"/>
            </a:br>
            <a:br>
              <a:rPr lang="en-GB" dirty="0"/>
            </a:br>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t>4</a:t>
            </a:fld>
            <a:endParaRPr lang="en-GB"/>
          </a:p>
        </p:txBody>
      </p:sp>
    </p:spTree>
    <p:extLst>
      <p:ext uri="{BB962C8B-B14F-4D97-AF65-F5344CB8AC3E}">
        <p14:creationId xmlns:p14="http://schemas.microsoft.com/office/powerpoint/2010/main" val="27990445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practise the oral comprehension of numbers between 10-100.</a:t>
            </a:r>
            <a:br>
              <a:rPr lang="en-GB" b="0" dirty="0"/>
            </a:br>
            <a:br>
              <a:rPr lang="en-GB" dirty="0"/>
            </a:br>
            <a:r>
              <a:rPr lang="en-GB" b="1" dirty="0"/>
              <a:t>Procedure:</a:t>
            </a:r>
            <a:br>
              <a:rPr lang="en-GB" dirty="0"/>
            </a:br>
            <a:r>
              <a:rPr lang="en-GB" dirty="0"/>
              <a:t>1. Click numbered boxes to hear sentences.</a:t>
            </a:r>
          </a:p>
          <a:p>
            <a:r>
              <a:rPr lang="en-GB" dirty="0"/>
              <a:t>2. Students write down the numbers, applying the ‘first digit last’ rule previously taught and practised.</a:t>
            </a:r>
            <a:br>
              <a:rPr lang="en-GB" dirty="0"/>
            </a:br>
            <a:r>
              <a:rPr lang="en-GB" dirty="0"/>
              <a:t>Note: teachers will probably want to do at least the first one with students to remind them of the rule.</a:t>
            </a:r>
          </a:p>
          <a:p>
            <a:r>
              <a:rPr lang="en-GB" dirty="0"/>
              <a:t>3. Elicit answers.</a:t>
            </a:r>
          </a:p>
          <a:p>
            <a:r>
              <a:rPr lang="en-GB" dirty="0"/>
              <a:t>4. Click to reveal answers.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br>
              <a:rPr lang="en-GB" dirty="0"/>
            </a:br>
            <a:r>
              <a:rPr lang="en-GB" dirty="0"/>
              <a:t>1. </a:t>
            </a:r>
            <a:r>
              <a:rPr lang="de-DE" dirty="0"/>
              <a:t>(Mia) Vielleicht eine Herde Tiere? Das kostet 89 Euro.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2. (Wolfgang) </a:t>
            </a:r>
            <a:r>
              <a:rPr lang="de-DE" dirty="0" err="1"/>
              <a:t>Hmm</a:t>
            </a:r>
            <a:r>
              <a:rPr lang="de-DE" dirty="0"/>
              <a:t>. Besser und billiger ist ein Hygiene-Set. Es kostet 45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3. (Mia) </a:t>
            </a:r>
            <a:r>
              <a:rPr lang="de-DE" dirty="0" err="1"/>
              <a:t>Okayyy</a:t>
            </a:r>
            <a:r>
              <a:rPr lang="de-DE" dirty="0"/>
              <a:t>. </a:t>
            </a:r>
            <a:r>
              <a:rPr lang="de-DE" dirty="0" err="1"/>
              <a:t>Ooh</a:t>
            </a:r>
            <a:r>
              <a:rPr lang="de-DE" dirty="0"/>
              <a:t> ein Pullover ist cool! Und kostet nur 23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4. (Wolfgang) Oder frisches Trinkwasser?. Es kostet 32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5. (Mia) Oma liest gern. Wir nehmen Bücher? Sie kosten 87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6. (Wolfgang) Eine Latrine ist nicht so teuer wie Bücher.  Sie kostet nur 64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7. (Mia) Wichtig… aber langweilig. Ich nehme lieber Musikinstrumente für 79 Euro.</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8. (Wolfgang) Heidi sagt, dass ein Garten-Set nur 54 Euro kostet! Das wird Oma gefallen. UND wir haben genug Geld!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baseline="0" dirty="0"/>
              <a:t>Word frequency of cognate words used:</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baseline="0" dirty="0"/>
              <a:t>die </a:t>
            </a:r>
            <a:r>
              <a:rPr lang="en-GB" b="0" baseline="0" dirty="0" err="1"/>
              <a:t>Herde</a:t>
            </a:r>
            <a:r>
              <a:rPr lang="en-GB" b="0" baseline="0" dirty="0"/>
              <a:t> [&gt;5009] die Hygiene [&gt;5009] die Latrine [&gt;5009] der Pullover [&gt;5009] das Set [&gt;5009] </a:t>
            </a:r>
          </a:p>
          <a:p>
            <a:pPr marL="0" marR="0" lvl="0" indent="0" algn="l" defTabSz="914400" rtl="0" eaLnBrk="1" fontAlgn="auto" latinLnBrk="0" hangingPunct="1">
              <a:lnSpc>
                <a:spcPct val="100000"/>
              </a:lnSpc>
              <a:spcBef>
                <a:spcPts val="0"/>
              </a:spcBef>
              <a:spcAft>
                <a:spcPts val="0"/>
              </a:spcAft>
              <a:buClrTx/>
              <a:buSzTx/>
              <a:buFontTx/>
              <a:buNone/>
              <a:tabLst/>
              <a:defRPr/>
            </a:pPr>
            <a:r>
              <a:rPr lang="en-GB" i="1" dirty="0"/>
              <a:t>Source: Jones, R.L. &amp; </a:t>
            </a:r>
            <a:r>
              <a:rPr lang="en-GB" i="1" dirty="0" err="1"/>
              <a:t>Tschirner</a:t>
            </a:r>
            <a:r>
              <a:rPr lang="en-GB" i="1" dirty="0"/>
              <a:t>, E. (2019). A frequency dictionary of German: core vocabulary for learners. Routledge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657944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2 minutes</a:t>
            </a:r>
            <a:br>
              <a:rPr lang="en-GB" dirty="0"/>
            </a:br>
            <a:br>
              <a:rPr lang="en-GB" b="1" dirty="0"/>
            </a:br>
            <a:r>
              <a:rPr lang="en-GB" b="1" dirty="0"/>
              <a:t>Aim: </a:t>
            </a:r>
            <a:r>
              <a:rPr lang="en-GB" b="0" dirty="0"/>
              <a:t>to revisit the four different versions of </a:t>
            </a:r>
            <a:r>
              <a:rPr lang="en-GB" b="0" i="1" dirty="0"/>
              <a:t>you </a:t>
            </a:r>
            <a:r>
              <a:rPr lang="en-GB" b="0" i="0" dirty="0"/>
              <a:t>with their matching verb endings. Students learnt the </a:t>
            </a:r>
            <a:r>
              <a:rPr lang="en-GB" b="1" i="1" dirty="0" err="1"/>
              <a:t>ihr</a:t>
            </a:r>
            <a:r>
              <a:rPr lang="en-GB" b="1" i="1" dirty="0"/>
              <a:t> </a:t>
            </a:r>
            <a:r>
              <a:rPr lang="en-GB" b="0" i="0" dirty="0"/>
              <a:t>form last week, so this knowledge is revisited here to prepare for the reading task that follows.</a:t>
            </a:r>
            <a:br>
              <a:rPr lang="en-GB" dirty="0"/>
            </a:br>
            <a:br>
              <a:rPr lang="en-GB" dirty="0"/>
            </a:br>
            <a:r>
              <a:rPr lang="en-GB" b="1" dirty="0"/>
              <a:t>Procedure:</a:t>
            </a:r>
            <a:br>
              <a:rPr lang="en-GB" dirty="0"/>
            </a:br>
            <a:r>
              <a:rPr lang="en-GB" dirty="0"/>
              <a:t>1. Click through the animations to present each item of information.</a:t>
            </a:r>
          </a:p>
          <a:p>
            <a:r>
              <a:rPr lang="en-GB" dirty="0"/>
              <a:t>2. Elicit the English for the sentence examples.</a:t>
            </a:r>
          </a:p>
          <a:p>
            <a:r>
              <a:rPr lang="en-GB" dirty="0"/>
              <a:t>3. Draw attention to the verb endings.</a:t>
            </a:r>
          </a:p>
          <a:p>
            <a:r>
              <a:rPr lang="en-GB" dirty="0"/>
              <a:t>4. Ensure students’ comprehension at each stage.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56103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8 minutes</a:t>
            </a:r>
            <a:br>
              <a:rPr lang="en-GB" dirty="0"/>
            </a:br>
            <a:br>
              <a:rPr lang="en-GB" b="1" dirty="0"/>
            </a:br>
            <a:r>
              <a:rPr lang="en-GB" b="1" dirty="0"/>
              <a:t>Aim: </a:t>
            </a:r>
            <a:r>
              <a:rPr lang="en-GB" b="0" dirty="0"/>
              <a:t>to draw attention to the </a:t>
            </a:r>
            <a:r>
              <a:rPr lang="en-GB" b="1" dirty="0"/>
              <a:t>Sie / </a:t>
            </a:r>
            <a:r>
              <a:rPr lang="en-GB" b="1" dirty="0" err="1"/>
              <a:t>ihr</a:t>
            </a:r>
            <a:r>
              <a:rPr lang="en-GB" b="1" dirty="0"/>
              <a:t> </a:t>
            </a:r>
            <a:r>
              <a:rPr lang="en-GB" b="0" dirty="0"/>
              <a:t>verb endings. </a:t>
            </a:r>
            <a:br>
              <a:rPr lang="en-GB" dirty="0"/>
            </a:br>
            <a:br>
              <a:rPr lang="en-GB" dirty="0"/>
            </a:br>
            <a:r>
              <a:rPr lang="en-GB" b="1" dirty="0"/>
              <a:t>Procedure:</a:t>
            </a:r>
          </a:p>
          <a:p>
            <a:r>
              <a:rPr lang="en-GB" dirty="0"/>
              <a:t>R</a:t>
            </a:r>
            <a:r>
              <a:rPr lang="en-GB" b="0" dirty="0"/>
              <a:t>eferential input practice </a:t>
            </a:r>
          </a:p>
          <a:p>
            <a:r>
              <a:rPr lang="en-GB" b="0" dirty="0"/>
              <a:t>Explain that Katja’s mum is helping with the party – she is sending some text messages. Who are her messages for: </a:t>
            </a:r>
            <a:r>
              <a:rPr lang="en-GB" b="0" dirty="0" err="1"/>
              <a:t>Opa</a:t>
            </a:r>
            <a:r>
              <a:rPr lang="en-GB" b="0" dirty="0"/>
              <a:t> (Sie, –</a:t>
            </a:r>
            <a:r>
              <a:rPr lang="en-GB" b="0" dirty="0" err="1"/>
              <a:t>en</a:t>
            </a:r>
            <a:r>
              <a:rPr lang="en-GB" b="0" dirty="0"/>
              <a:t>) or Mia and Wolfgang (</a:t>
            </a:r>
            <a:r>
              <a:rPr lang="en-GB" b="0" dirty="0" err="1"/>
              <a:t>ihr</a:t>
            </a:r>
            <a:r>
              <a:rPr lang="en-GB" b="0" dirty="0"/>
              <a:t>, –t)?</a:t>
            </a:r>
            <a:br>
              <a:rPr lang="en-GB" dirty="0"/>
            </a:br>
            <a:r>
              <a:rPr lang="en-GB" dirty="0"/>
              <a:t>1. Model the first item with students.  Click for answer.</a:t>
            </a:r>
          </a:p>
          <a:p>
            <a:r>
              <a:rPr lang="en-GB" dirty="0"/>
              <a:t>2. Based on the verb endings, learners decide whether the messages are for </a:t>
            </a:r>
            <a:r>
              <a:rPr lang="en-GB" dirty="0" err="1"/>
              <a:t>Opa</a:t>
            </a:r>
            <a:r>
              <a:rPr lang="en-GB" dirty="0"/>
              <a:t> (Sie ) or Mia and Wolfgang (</a:t>
            </a:r>
            <a:r>
              <a:rPr lang="en-GB" dirty="0" err="1"/>
              <a:t>ihr</a:t>
            </a:r>
            <a:r>
              <a:rPr lang="en-GB" dirty="0"/>
              <a:t>), completing items 2-8 independently.</a:t>
            </a:r>
          </a:p>
          <a:p>
            <a:r>
              <a:rPr lang="en-GB" dirty="0"/>
              <a:t>3. Click for answers.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Full text answers</a:t>
            </a:r>
            <a:br>
              <a:rPr lang="en-GB" dirty="0"/>
            </a:br>
            <a:r>
              <a:rPr lang="en-GB" dirty="0"/>
              <a:t>1.</a:t>
            </a:r>
            <a:r>
              <a:rPr lang="en-GB" b="1" dirty="0"/>
              <a:t> I</a:t>
            </a:r>
            <a:r>
              <a:rPr lang="en-US" sz="12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hr</a:t>
            </a:r>
            <a:r>
              <a:rPr lang="en-US" sz="12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kauft</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die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Sachen</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für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den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Geburtstagskuchen</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nicht</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wahr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2.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Wann</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seid</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ihr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wieder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zu</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Hause</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3.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Backen</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auch</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Kekse</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für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die Party?</a:t>
            </a:r>
            <a:b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4. Um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wieviel</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Uhr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beginnt</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ihr</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zu</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US"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kochen</a:t>
            </a:r>
            <a: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US"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5. Lest </a:t>
            </a:r>
            <a:r>
              <a:rPr lang="en-GB" sz="12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ihr</a:t>
            </a:r>
            <a:r>
              <a:rPr lang="en-GB" sz="12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schon</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das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Rezept</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6.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Wann</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bereiten</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den Salat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vor</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7. Ich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hoffe</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bringen</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schöne</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Rosen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vom</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Blumengeschäft</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mit</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8. </a:t>
            </a:r>
            <a:r>
              <a:rPr lang="en-GB" sz="1200" b="1"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ihr</a:t>
            </a:r>
            <a:r>
              <a:rPr lang="en-GB" sz="1200" b="1"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esst</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heute</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Abend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nur</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bisschen</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nicht</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wahr</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Ich bin morgen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früh</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um 9 </a:t>
            </a:r>
            <a:r>
              <a:rPr lang="en-GB" sz="12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Uhr</a:t>
            </a:r>
            <a:r>
              <a:rPr lang="en-GB" sz="12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da…</a:t>
            </a:r>
            <a:br>
              <a:rPr lang="en-GB" dirty="0"/>
            </a:br>
            <a:br>
              <a:rPr lang="en-GB" dirty="0"/>
            </a:br>
            <a:r>
              <a:rPr lang="en-GB" b="1" baseline="0" dirty="0"/>
              <a:t>Word frequency of unknown words and cognates (1 is the most frequent word in German): </a:t>
            </a:r>
            <a:br>
              <a:rPr lang="en-GB" baseline="0" dirty="0"/>
            </a:br>
            <a:r>
              <a:rPr lang="en-GB" baseline="0" dirty="0"/>
              <a:t>Blume [2463] </a:t>
            </a:r>
            <a:r>
              <a:rPr lang="en-GB" baseline="0" dirty="0" err="1"/>
              <a:t>Rezept</a:t>
            </a:r>
            <a:r>
              <a:rPr lang="en-GB" baseline="0" dirty="0"/>
              <a:t> [4190] Rose [3266] Salat [&gt;5009]</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762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3 minutes</a:t>
            </a:r>
            <a:br>
              <a:rPr lang="en-GB" dirty="0"/>
            </a:br>
            <a:br>
              <a:rPr lang="en-GB" b="1" dirty="0"/>
            </a:br>
            <a:r>
              <a:rPr lang="en-GB" b="1" dirty="0"/>
              <a:t>Aim:</a:t>
            </a:r>
            <a:r>
              <a:rPr lang="en-GB" b="0" dirty="0"/>
              <a:t> to revisit present tense conjugations of strong verbs. </a:t>
            </a:r>
            <a:br>
              <a:rPr lang="en-GB" b="0" dirty="0"/>
            </a:br>
            <a:br>
              <a:rPr lang="en-GB" dirty="0"/>
            </a:br>
            <a:r>
              <a:rPr lang="en-GB" b="1" dirty="0"/>
              <a:t>Procedure:</a:t>
            </a:r>
            <a:br>
              <a:rPr lang="en-GB" dirty="0"/>
            </a:br>
            <a:r>
              <a:rPr lang="en-GB" dirty="0"/>
              <a:t>1. Remind students that </a:t>
            </a:r>
            <a:r>
              <a:rPr lang="en-GB" dirty="0" err="1"/>
              <a:t>ihr</a:t>
            </a:r>
            <a:r>
              <a:rPr lang="en-GB" b="0" dirty="0"/>
              <a:t>–</a:t>
            </a:r>
            <a:r>
              <a:rPr lang="en-GB" dirty="0"/>
              <a:t>form doesn't have stem change, that all </a:t>
            </a:r>
            <a:r>
              <a:rPr lang="en-GB" dirty="0" err="1"/>
              <a:t>ihr</a:t>
            </a:r>
            <a:r>
              <a:rPr lang="en-GB" b="0" dirty="0"/>
              <a:t>–</a:t>
            </a:r>
            <a:r>
              <a:rPr lang="en-GB" dirty="0"/>
              <a:t>forms except </a:t>
            </a:r>
            <a:r>
              <a:rPr lang="en-GB" dirty="0" err="1"/>
              <a:t>seid</a:t>
            </a:r>
            <a:r>
              <a:rPr lang="en-GB" dirty="0"/>
              <a:t> are stem+ t. </a:t>
            </a:r>
          </a:p>
          <a:p>
            <a:r>
              <a:rPr lang="en-GB" dirty="0"/>
              <a:t>2. Using whole grammar paradigms, elicit forms and click for answers as you go through. </a:t>
            </a:r>
          </a:p>
          <a:p>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563546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Timing: 10 minutes</a:t>
            </a:r>
            <a:br>
              <a:rPr lang="en-GB" dirty="0"/>
            </a:br>
            <a:br>
              <a:rPr lang="en-GB" b="1" dirty="0"/>
            </a:br>
            <a:r>
              <a:rPr lang="en-GB" b="1" dirty="0"/>
              <a:t>Aim:</a:t>
            </a:r>
            <a:r>
              <a:rPr lang="en-GB" b="0" dirty="0"/>
              <a:t> </a:t>
            </a:r>
            <a:r>
              <a:rPr lang="en-US" b="0" dirty="0"/>
              <a:t>to </a:t>
            </a:r>
            <a:r>
              <a:rPr lang="en-US" b="0" dirty="0" err="1"/>
              <a:t>practise</a:t>
            </a:r>
            <a:r>
              <a:rPr lang="en-US" b="0" dirty="0"/>
              <a:t> the difference between </a:t>
            </a:r>
            <a:r>
              <a:rPr lang="en-US" b="1" dirty="0" err="1"/>
              <a:t>ihr</a:t>
            </a:r>
            <a:r>
              <a:rPr lang="en-GB" b="0" dirty="0"/>
              <a:t>-</a:t>
            </a:r>
            <a:r>
              <a:rPr lang="en-US" b="0" dirty="0"/>
              <a:t> and</a:t>
            </a:r>
            <a:r>
              <a:rPr lang="en-US" b="1" dirty="0"/>
              <a:t> er</a:t>
            </a:r>
            <a:r>
              <a:rPr lang="en-GB" b="0" dirty="0"/>
              <a:t>–</a:t>
            </a:r>
            <a:r>
              <a:rPr lang="en-US" b="0" dirty="0"/>
              <a:t>forms with strong verbs. The difference between these two forms is one phoneme, making them minimal pairs. [a] vs [ä] and [au] vs [</a:t>
            </a:r>
            <a:r>
              <a:rPr lang="en-US" b="0" dirty="0" err="1"/>
              <a:t>äu</a:t>
            </a:r>
            <a:r>
              <a:rPr lang="en-US" b="0" dirty="0"/>
              <a:t>]</a:t>
            </a:r>
            <a:br>
              <a:rPr lang="en-GB" dirty="0"/>
            </a:br>
            <a:br>
              <a:rPr lang="en-GB" dirty="0"/>
            </a:br>
            <a:r>
              <a:rPr lang="en-GB" b="1" dirty="0"/>
              <a:t>Procedure:</a:t>
            </a:r>
            <a:br>
              <a:rPr lang="en-GB" dirty="0"/>
            </a:br>
            <a:r>
              <a:rPr lang="en-US" b="0" dirty="0"/>
              <a:t>Listening activity </a:t>
            </a:r>
          </a:p>
          <a:p>
            <a:r>
              <a:rPr lang="en-US" dirty="0"/>
              <a:t>Katrin/</a:t>
            </a:r>
            <a:r>
              <a:rPr lang="en-US" dirty="0" err="1"/>
              <a:t>Mutti</a:t>
            </a:r>
            <a:r>
              <a:rPr lang="en-US" dirty="0"/>
              <a:t> calls Wolfgang and Mia from the busy shopping </a:t>
            </a:r>
            <a:r>
              <a:rPr lang="en-US" dirty="0" err="1"/>
              <a:t>centre</a:t>
            </a:r>
            <a:r>
              <a:rPr lang="en-US" dirty="0"/>
              <a:t> to talk about what needs to be done to prepare for Oma’s 70th birthday (we had </a:t>
            </a:r>
            <a:r>
              <a:rPr lang="en-US" dirty="0" err="1"/>
              <a:t>Opa’s</a:t>
            </a:r>
            <a:r>
              <a:rPr lang="en-US" dirty="0"/>
              <a:t> in Y8).  </a:t>
            </a:r>
            <a:r>
              <a:rPr lang="en-US" dirty="0" err="1"/>
              <a:t>Wer</a:t>
            </a:r>
            <a:r>
              <a:rPr lang="en-US" dirty="0"/>
              <a:t> </a:t>
            </a:r>
            <a:r>
              <a:rPr lang="en-US" dirty="0" err="1"/>
              <a:t>macht</a:t>
            </a:r>
            <a:r>
              <a:rPr lang="en-US" dirty="0"/>
              <a:t> was? Mia und Wolfgang (</a:t>
            </a:r>
            <a:r>
              <a:rPr lang="en-US" dirty="0" err="1"/>
              <a:t>ihr</a:t>
            </a:r>
            <a:r>
              <a:rPr lang="en-US" dirty="0"/>
              <a:t>) </a:t>
            </a:r>
            <a:r>
              <a:rPr lang="en-US" dirty="0" err="1"/>
              <a:t>oder</a:t>
            </a:r>
            <a:r>
              <a:rPr lang="en-US" dirty="0"/>
              <a:t> </a:t>
            </a:r>
            <a:r>
              <a:rPr lang="en-US" dirty="0" err="1"/>
              <a:t>Opa</a:t>
            </a:r>
            <a:r>
              <a:rPr lang="en-US" dirty="0"/>
              <a:t> (er).</a:t>
            </a:r>
          </a:p>
          <a:p>
            <a:endParaRPr lang="en-GB" dirty="0"/>
          </a:p>
          <a:p>
            <a:r>
              <a:rPr lang="en-GB" dirty="0"/>
              <a:t>1. Click on sound button 1 to play recording. If learners hear the er</a:t>
            </a:r>
            <a:r>
              <a:rPr lang="en-GB" b="0" dirty="0"/>
              <a:t>–</a:t>
            </a:r>
            <a:r>
              <a:rPr lang="en-GB" dirty="0"/>
              <a:t>/</a:t>
            </a:r>
            <a:r>
              <a:rPr lang="en-GB" dirty="0" err="1"/>
              <a:t>sie</a:t>
            </a:r>
            <a:r>
              <a:rPr lang="en-GB" b="0" dirty="0"/>
              <a:t>–</a:t>
            </a:r>
            <a:r>
              <a:rPr lang="en-GB" dirty="0"/>
              <a:t>form, the message is for </a:t>
            </a:r>
            <a:r>
              <a:rPr lang="en-GB" dirty="0" err="1"/>
              <a:t>Opa</a:t>
            </a:r>
            <a:r>
              <a:rPr lang="en-GB" dirty="0"/>
              <a:t>, if they hear the </a:t>
            </a:r>
            <a:r>
              <a:rPr lang="en-GB" dirty="0" err="1"/>
              <a:t>ihr</a:t>
            </a:r>
            <a:r>
              <a:rPr lang="en-GB" b="0" dirty="0"/>
              <a:t>–</a:t>
            </a:r>
            <a:r>
              <a:rPr lang="en-GB" dirty="0"/>
              <a:t>form, it is for Wolfgang and Mia. Elicit what was said, and whether it is ‘er’ or ‘</a:t>
            </a:r>
            <a:r>
              <a:rPr lang="en-GB" dirty="0" err="1"/>
              <a:t>ihr</a:t>
            </a:r>
            <a:r>
              <a:rPr lang="en-GB" dirty="0"/>
              <a:t>’. </a:t>
            </a:r>
            <a:br>
              <a:rPr lang="en-GB" dirty="0"/>
            </a:br>
            <a:r>
              <a:rPr lang="en-GB" b="1" dirty="0"/>
              <a:t>Note: </a:t>
            </a:r>
            <a:r>
              <a:rPr lang="en-GB" dirty="0"/>
              <a:t>Stress that the difference is the vowel, not the verb ending, which is –t. The infinitive verbs have been provided to support learners. Higher proficiency learners might be able to do the task without this support, which can easily be deleted.</a:t>
            </a:r>
          </a:p>
          <a:p>
            <a:r>
              <a:rPr lang="en-GB" dirty="0"/>
              <a:t>2. Click to reveal what was said.</a:t>
            </a:r>
          </a:p>
          <a:p>
            <a:r>
              <a:rPr lang="en-GB" dirty="0"/>
              <a:t>3. Click again to reveal tick for ‘</a:t>
            </a:r>
            <a:r>
              <a:rPr lang="en-GB" dirty="0" err="1"/>
              <a:t>ihr</a:t>
            </a:r>
            <a:r>
              <a:rPr lang="en-GB" dirty="0"/>
              <a:t>’ or ‘er’.</a:t>
            </a:r>
          </a:p>
          <a:p>
            <a:r>
              <a:rPr lang="en-GB" dirty="0"/>
              <a:t>4. Continue for items 2-10.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Transcript:</a:t>
            </a:r>
          </a:p>
          <a:p>
            <a:r>
              <a:rPr lang="de-DE" sz="1200" kern="1200" dirty="0">
                <a:solidFill>
                  <a:schemeClr val="tx1"/>
                </a:solidFill>
                <a:effectLst/>
                <a:latin typeface="+mn-lt"/>
                <a:ea typeface="+mn-ea"/>
                <a:cs typeface="+mn-cs"/>
              </a:rPr>
              <a:t>1. Heute Morgen fährt [till beeping] zum Bäcker. </a:t>
            </a:r>
            <a:r>
              <a:rPr lang="de-DE" sz="1200" b="1" kern="1200" dirty="0">
                <a:solidFill>
                  <a:schemeClr val="tx1"/>
                </a:solidFill>
                <a:effectLst/>
                <a:latin typeface="+mn-lt"/>
                <a:ea typeface="+mn-ea"/>
                <a:cs typeface="+mn-cs"/>
              </a:rPr>
              <a:t>Opa</a:t>
            </a:r>
            <a:endParaRPr lang="en-GB" sz="1200" b="1"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2. Danach liest [</a:t>
            </a:r>
            <a:r>
              <a:rPr lang="de-DE" sz="1200" kern="1200" dirty="0" err="1">
                <a:solidFill>
                  <a:schemeClr val="tx1"/>
                </a:solidFill>
                <a:effectLst/>
                <a:latin typeface="+mn-lt"/>
                <a:ea typeface="+mn-ea"/>
                <a:cs typeface="+mn-cs"/>
              </a:rPr>
              <a:t>phone</a:t>
            </a:r>
            <a:r>
              <a:rPr lang="de-DE" sz="1200" kern="1200" dirty="0">
                <a:solidFill>
                  <a:schemeClr val="tx1"/>
                </a:solidFill>
                <a:effectLst/>
                <a:latin typeface="+mn-lt"/>
                <a:ea typeface="+mn-ea"/>
                <a:cs typeface="+mn-cs"/>
              </a:rPr>
              <a:t> ring] meine Aufgabenliste.  </a:t>
            </a:r>
            <a:r>
              <a:rPr lang="de-DE" sz="1200" b="1" kern="1200" dirty="0">
                <a:solidFill>
                  <a:schemeClr val="tx1"/>
                </a:solidFill>
                <a:effectLst/>
                <a:latin typeface="+mn-lt"/>
                <a:ea typeface="+mn-ea"/>
                <a:cs typeface="+mn-cs"/>
              </a:rPr>
              <a:t>er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3. [phone ring] ladet jetzt die Gäste ein. </a:t>
            </a:r>
            <a:r>
              <a:rPr lang="de-DE" sz="1200" b="1" kern="1200" dirty="0">
                <a:solidFill>
                  <a:schemeClr val="tx1"/>
                </a:solidFill>
                <a:effectLst/>
                <a:latin typeface="+mn-lt"/>
                <a:ea typeface="+mn-ea"/>
                <a:cs typeface="+mn-cs"/>
              </a:rPr>
              <a:t>Ihr</a:t>
            </a:r>
            <a:br>
              <a:rPr lang="de-DE" sz="1200"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4. [</a:t>
            </a:r>
            <a:r>
              <a:rPr lang="de-DE" sz="1200" kern="1200" dirty="0" err="1">
                <a:solidFill>
                  <a:schemeClr val="tx1"/>
                </a:solidFill>
                <a:effectLst/>
                <a:latin typeface="+mn-lt"/>
                <a:ea typeface="+mn-ea"/>
                <a:cs typeface="+mn-cs"/>
              </a:rPr>
              <a:t>till</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beeping</a:t>
            </a:r>
            <a:r>
              <a:rPr lang="de-DE" sz="1200" kern="1200" dirty="0">
                <a:solidFill>
                  <a:schemeClr val="tx1"/>
                </a:solidFill>
                <a:effectLst/>
                <a:latin typeface="+mn-lt"/>
                <a:ea typeface="+mn-ea"/>
                <a:cs typeface="+mn-cs"/>
              </a:rPr>
              <a:t>] lasst nichts auf dem Boden im Wohnzimmer. Ist das klar?</a:t>
            </a:r>
            <a:r>
              <a:rPr lang="de-DE" sz="1200" b="1" kern="1200" dirty="0">
                <a:solidFill>
                  <a:schemeClr val="tx1"/>
                </a:solidFill>
                <a:effectLst/>
                <a:latin typeface="+mn-lt"/>
                <a:ea typeface="+mn-ea"/>
                <a:cs typeface="+mn-cs"/>
              </a:rPr>
              <a:t> Ihr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5. [</a:t>
            </a:r>
            <a:r>
              <a:rPr lang="de-DE" sz="1200" kern="1200" dirty="0" err="1">
                <a:solidFill>
                  <a:schemeClr val="tx1"/>
                </a:solidFill>
                <a:effectLst/>
                <a:latin typeface="+mn-lt"/>
                <a:ea typeface="+mn-ea"/>
                <a:cs typeface="+mn-cs"/>
              </a:rPr>
              <a:t>coughing</a:t>
            </a:r>
            <a:r>
              <a:rPr lang="de-DE" sz="1200" kern="1200" dirty="0">
                <a:solidFill>
                  <a:schemeClr val="tx1"/>
                </a:solidFill>
                <a:effectLst/>
                <a:latin typeface="+mn-lt"/>
                <a:ea typeface="+mn-ea"/>
                <a:cs typeface="+mn-cs"/>
              </a:rPr>
              <a:t> ] fängt heute Nachmittag an, zu putzen. </a:t>
            </a:r>
            <a:r>
              <a:rPr lang="de-DE" sz="1200" b="1" kern="1200" dirty="0">
                <a:solidFill>
                  <a:schemeClr val="tx1"/>
                </a:solidFill>
                <a:effectLst/>
                <a:latin typeface="+mn-lt"/>
                <a:ea typeface="+mn-ea"/>
                <a:cs typeface="+mn-cs"/>
              </a:rPr>
              <a:t>Opa</a:t>
            </a:r>
            <a:br>
              <a:rPr lang="de-DE" sz="1200" b="1"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6. Dann lauft [</a:t>
            </a:r>
            <a:r>
              <a:rPr lang="de-DE" sz="1200" kern="1200" dirty="0" err="1">
                <a:solidFill>
                  <a:schemeClr val="tx1"/>
                </a:solidFill>
                <a:effectLst/>
                <a:latin typeface="+mn-lt"/>
                <a:ea typeface="+mn-ea"/>
                <a:cs typeface="+mn-cs"/>
              </a:rPr>
              <a:t>traffic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noise</a:t>
            </a:r>
            <a:r>
              <a:rPr lang="de-DE" sz="1200" kern="1200" dirty="0">
                <a:solidFill>
                  <a:schemeClr val="tx1"/>
                </a:solidFill>
                <a:effectLst/>
                <a:latin typeface="+mn-lt"/>
                <a:ea typeface="+mn-ea"/>
                <a:cs typeface="+mn-cs"/>
              </a:rPr>
              <a:t>] zum Supermarkt und kauft ein. </a:t>
            </a:r>
            <a:r>
              <a:rPr lang="de-DE" sz="1200" b="1" kern="1200" dirty="0">
                <a:solidFill>
                  <a:schemeClr val="tx1"/>
                </a:solidFill>
                <a:effectLst/>
                <a:latin typeface="+mn-lt"/>
                <a:ea typeface="+mn-ea"/>
                <a:cs typeface="+mn-cs"/>
              </a:rPr>
              <a:t>ihr</a:t>
            </a:r>
            <a:br>
              <a:rPr lang="de-DE" sz="1200" b="1" kern="1200" dirty="0">
                <a:solidFill>
                  <a:schemeClr val="tx1"/>
                </a:solidFill>
                <a:effectLst/>
                <a:latin typeface="+mn-lt"/>
                <a:ea typeface="+mn-ea"/>
                <a:cs typeface="+mn-cs"/>
              </a:rPr>
            </a:br>
            <a:r>
              <a:rPr lang="de-DE" sz="1200" kern="1200" dirty="0">
                <a:solidFill>
                  <a:schemeClr val="tx1"/>
                </a:solidFill>
                <a:effectLst/>
                <a:latin typeface="+mn-lt"/>
                <a:ea typeface="+mn-ea"/>
                <a:cs typeface="+mn-cs"/>
              </a:rPr>
              <a:t>7. [Bus/</a:t>
            </a:r>
            <a:r>
              <a:rPr lang="de-DE" sz="1200" kern="1200" dirty="0" err="1">
                <a:solidFill>
                  <a:schemeClr val="tx1"/>
                </a:solidFill>
                <a:effectLst/>
                <a:latin typeface="+mn-lt"/>
                <a:ea typeface="+mn-ea"/>
                <a:cs typeface="+mn-cs"/>
              </a:rPr>
              <a:t>traffic</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noise</a:t>
            </a:r>
            <a:r>
              <a:rPr lang="de-DE" sz="1200" kern="1200" dirty="0">
                <a:solidFill>
                  <a:schemeClr val="tx1"/>
                </a:solidFill>
                <a:effectLst/>
                <a:latin typeface="+mn-lt"/>
                <a:ea typeface="+mn-ea"/>
                <a:cs typeface="+mn-cs"/>
              </a:rPr>
              <a:t>] nehmt den Bus nach Hause. </a:t>
            </a:r>
            <a:r>
              <a:rPr lang="de-DE" sz="1200" b="1" kern="1200" dirty="0">
                <a:solidFill>
                  <a:schemeClr val="tx1"/>
                </a:solidFill>
                <a:effectLst/>
                <a:latin typeface="+mn-lt"/>
                <a:ea typeface="+mn-ea"/>
                <a:cs typeface="+mn-cs"/>
              </a:rPr>
              <a:t>Ihr</a:t>
            </a:r>
            <a:endParaRPr lang="en-GB" sz="1200" b="1"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8. Später trägt [bottles clinking] die Einkaufstaschen in die Küche. </a:t>
            </a:r>
            <a:r>
              <a:rPr lang="en-GB" sz="1200" b="1" kern="1200" dirty="0" err="1">
                <a:solidFill>
                  <a:schemeClr val="tx1"/>
                </a:solidFill>
                <a:effectLst/>
                <a:latin typeface="+mn-lt"/>
                <a:ea typeface="+mn-ea"/>
                <a:cs typeface="+mn-cs"/>
              </a:rPr>
              <a:t>Opa</a:t>
            </a:r>
            <a:endParaRPr lang="en-GB"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9. </a:t>
            </a:r>
            <a:r>
              <a:rPr lang="en-GB" sz="1200" kern="1200" dirty="0" err="1">
                <a:solidFill>
                  <a:schemeClr val="tx1"/>
                </a:solidFill>
                <a:effectLst/>
                <a:latin typeface="+mn-lt"/>
                <a:ea typeface="+mn-ea"/>
                <a:cs typeface="+mn-cs"/>
              </a:rPr>
              <a:t>Hoffentlich</a:t>
            </a:r>
            <a:r>
              <a:rPr lang="en-GB" sz="1200" kern="1200" dirty="0">
                <a:solidFill>
                  <a:schemeClr val="tx1"/>
                </a:solidFill>
                <a:effectLst/>
                <a:latin typeface="+mn-lt"/>
                <a:ea typeface="+mn-ea"/>
                <a:cs typeface="+mn-cs"/>
              </a:rPr>
              <a:t> </a:t>
            </a:r>
            <a:r>
              <a:rPr lang="en-GB" sz="1200" kern="1200" dirty="0" err="1">
                <a:solidFill>
                  <a:schemeClr val="tx1"/>
                </a:solidFill>
                <a:effectLst/>
                <a:latin typeface="+mn-lt"/>
                <a:ea typeface="+mn-ea"/>
                <a:cs typeface="+mn-cs"/>
              </a:rPr>
              <a:t>schlaft</a:t>
            </a:r>
            <a:r>
              <a:rPr lang="en-GB" sz="1200" kern="1200" dirty="0">
                <a:solidFill>
                  <a:schemeClr val="tx1"/>
                </a:solidFill>
                <a:effectLst/>
                <a:latin typeface="+mn-lt"/>
                <a:ea typeface="+mn-ea"/>
                <a:cs typeface="+mn-cs"/>
              </a:rPr>
              <a:t> [dog barking] gut </a:t>
            </a:r>
            <a:r>
              <a:rPr lang="en-GB" sz="1200" kern="1200" dirty="0" err="1">
                <a:solidFill>
                  <a:schemeClr val="tx1"/>
                </a:solidFill>
                <a:effectLst/>
                <a:latin typeface="+mn-lt"/>
                <a:ea typeface="+mn-ea"/>
                <a:cs typeface="+mn-cs"/>
              </a:rPr>
              <a:t>heute</a:t>
            </a:r>
            <a:r>
              <a:rPr lang="en-GB" sz="1200" kern="1200" dirty="0">
                <a:solidFill>
                  <a:schemeClr val="tx1"/>
                </a:solidFill>
                <a:effectLst/>
                <a:latin typeface="+mn-lt"/>
                <a:ea typeface="+mn-ea"/>
                <a:cs typeface="+mn-cs"/>
              </a:rPr>
              <a:t> Nacht! </a:t>
            </a:r>
            <a:r>
              <a:rPr lang="en-GB" sz="1200" b="1" kern="1200" dirty="0" err="1">
                <a:solidFill>
                  <a:schemeClr val="tx1"/>
                </a:solidFill>
                <a:effectLst/>
                <a:latin typeface="+mn-lt"/>
                <a:ea typeface="+mn-ea"/>
                <a:cs typeface="+mn-cs"/>
              </a:rPr>
              <a:t>ihr</a:t>
            </a:r>
            <a:endParaRPr lang="en-GB" sz="1200" kern="1200" dirty="0">
              <a:solidFill>
                <a:schemeClr val="tx1"/>
              </a:solidFill>
              <a:effectLst/>
              <a:latin typeface="+mn-lt"/>
              <a:ea typeface="+mn-ea"/>
              <a:cs typeface="+mn-cs"/>
            </a:endParaRPr>
          </a:p>
          <a:p>
            <a:r>
              <a:rPr lang="de-DE" sz="1200" kern="1200" dirty="0">
                <a:solidFill>
                  <a:schemeClr val="tx1"/>
                </a:solidFill>
                <a:effectLst/>
                <a:latin typeface="+mn-lt"/>
                <a:ea typeface="+mn-ea"/>
                <a:cs typeface="+mn-cs"/>
              </a:rPr>
              <a:t>10. Morgen tragt [</a:t>
            </a:r>
            <a:r>
              <a:rPr lang="de-DE" sz="1200" kern="1200" dirty="0" err="1">
                <a:solidFill>
                  <a:schemeClr val="tx1"/>
                </a:solidFill>
                <a:effectLst/>
                <a:latin typeface="+mn-lt"/>
                <a:ea typeface="+mn-ea"/>
                <a:cs typeface="+mn-cs"/>
              </a:rPr>
              <a:t>meow</a:t>
            </a:r>
            <a:r>
              <a:rPr lang="de-DE" sz="1200" kern="1200" dirty="0">
                <a:solidFill>
                  <a:schemeClr val="tx1"/>
                </a:solidFill>
                <a:effectLst/>
                <a:latin typeface="+mn-lt"/>
                <a:ea typeface="+mn-ea"/>
                <a:cs typeface="+mn-cs"/>
              </a:rPr>
              <a:t> </a:t>
            </a:r>
            <a:r>
              <a:rPr lang="de-DE" sz="1200" kern="1200" dirty="0" err="1">
                <a:solidFill>
                  <a:schemeClr val="tx1"/>
                </a:solidFill>
                <a:effectLst/>
                <a:latin typeface="+mn-lt"/>
                <a:ea typeface="+mn-ea"/>
                <a:cs typeface="+mn-cs"/>
              </a:rPr>
              <a:t>cat</a:t>
            </a:r>
            <a:r>
              <a:rPr lang="de-DE" sz="1200" kern="1200" dirty="0">
                <a:solidFill>
                  <a:schemeClr val="tx1"/>
                </a:solidFill>
                <a:effectLst/>
                <a:latin typeface="+mn-lt"/>
                <a:ea typeface="+mn-ea"/>
                <a:cs typeface="+mn-cs"/>
              </a:rPr>
              <a:t>] elegante Kleidung, nicht wahr? </a:t>
            </a:r>
            <a:r>
              <a:rPr lang="en-GB" sz="1200" b="1" kern="1200" dirty="0" err="1">
                <a:solidFill>
                  <a:schemeClr val="tx1"/>
                </a:solidFill>
                <a:effectLst/>
                <a:latin typeface="+mn-lt"/>
                <a:ea typeface="+mn-ea"/>
                <a:cs typeface="+mn-cs"/>
              </a:rPr>
              <a:t>ihr</a:t>
            </a:r>
            <a:br>
              <a:rPr lang="en-GB" sz="1200" b="1" kern="1200" dirty="0">
                <a:solidFill>
                  <a:schemeClr val="tx1"/>
                </a:solidFill>
                <a:effectLst/>
                <a:latin typeface="+mn-lt"/>
                <a:ea typeface="+mn-ea"/>
                <a:cs typeface="+mn-cs"/>
              </a:rPr>
            </a:br>
            <a:br>
              <a:rPr lang="en-GB" dirty="0"/>
            </a:br>
            <a:r>
              <a:rPr lang="en-GB" b="1" baseline="0" dirty="0"/>
              <a:t>Word frequency of unknown words and cognates (1 is the most frequent word in German): </a:t>
            </a:r>
            <a:br>
              <a:rPr lang="en-GB" baseline="0" dirty="0"/>
            </a:br>
            <a:r>
              <a:rPr lang="en-GB" baseline="0" dirty="0"/>
              <a:t>elegant [3722]</a:t>
            </a:r>
            <a:br>
              <a:rPr lang="en-GB" baseline="0" dirty="0"/>
            </a:br>
            <a:r>
              <a:rPr lang="en-GB" i="1" dirty="0"/>
              <a:t>Source:  Jones, R.L. &amp; </a:t>
            </a:r>
            <a:r>
              <a:rPr lang="en-GB" i="1" dirty="0" err="1"/>
              <a:t>Tschirner</a:t>
            </a:r>
            <a:r>
              <a:rPr lang="en-GB" i="1" dirty="0"/>
              <a:t>, E. (2019). A frequency dictionary of German: core vocabulary for learners. Routledge</a:t>
            </a:r>
          </a:p>
          <a:p>
            <a:br>
              <a:rPr lang="en-GB" dirty="0"/>
            </a:br>
            <a:endParaRPr lang="en-GB" dirty="0"/>
          </a:p>
          <a:p>
            <a:endParaRPr lang="en-GB"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352835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838596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58115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620002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744711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5395964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86693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9239063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527592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7071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7364615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0233754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790787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302880911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06877034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404399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7381894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20773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5090649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0448373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01122405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13957786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2975997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8370815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227288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5349129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88151796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623020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1412528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835789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51256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25A0-43C1-4528-A7C4-D00CABC562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0E0A6900-CCF1-45FF-83BD-65B23A8651A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6747CE2B-542F-41CF-A75E-E36B08FEB6FF}"/>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5" name="Footer Placeholder 4">
            <a:extLst>
              <a:ext uri="{FF2B5EF4-FFF2-40B4-BE49-F238E27FC236}">
                <a16:creationId xmlns:a16="http://schemas.microsoft.com/office/drawing/2014/main" id="{31C75AD8-9D8A-461E-BA74-017AB4C636E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2410E58-B69B-4FFC-B236-A12C9FB53C03}"/>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333893806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13306-0378-43FB-8B51-D164BF2ADF3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15CE2EA-E9AE-4EEF-BAE3-9DC21C512A9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8B2D0AA-5F21-4DD1-9018-0245D139BA67}"/>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5" name="Footer Placeholder 4">
            <a:extLst>
              <a:ext uri="{FF2B5EF4-FFF2-40B4-BE49-F238E27FC236}">
                <a16:creationId xmlns:a16="http://schemas.microsoft.com/office/drawing/2014/main" id="{B86FC950-B0C4-444A-A48D-3DCD956BF96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8DDA383-2811-4CA0-84D8-CF055C7DE9C3}"/>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42380918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EA302-DEF4-4116-AA8B-4851F5B3E6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85018EE-F0FA-484F-8951-BB816590AA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4E8ED2-3356-4DF4-8103-7FA64811BEAD}"/>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5" name="Footer Placeholder 4">
            <a:extLst>
              <a:ext uri="{FF2B5EF4-FFF2-40B4-BE49-F238E27FC236}">
                <a16:creationId xmlns:a16="http://schemas.microsoft.com/office/drawing/2014/main" id="{536ADF72-FE80-477A-B9E8-D8846B14BB7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050E911-40A2-49B2-B9BA-8C0A9D1688D0}"/>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4217859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179843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89C3D-EFB2-47FD-9E37-C2C72330203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321A9503-0A85-45F2-9DEE-8721631A851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9523BC9F-F39D-4925-B713-3A4509ADE10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AEF746F-E9C2-4691-BBC5-8A5D242A59FC}"/>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6" name="Footer Placeholder 5">
            <a:extLst>
              <a:ext uri="{FF2B5EF4-FFF2-40B4-BE49-F238E27FC236}">
                <a16:creationId xmlns:a16="http://schemas.microsoft.com/office/drawing/2014/main" id="{97D5A9C4-4C3D-40D9-8B40-379BFA6C2BF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9827119-FD7A-411A-945D-E1BA56B920A8}"/>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317141644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DC421D-3AE0-4F5A-8392-F8C78A9A1C9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867E2555-87F3-47D1-8CEF-9A0571C9BC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CC2EA1-D269-4032-B0FC-74DAFAD3384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369F09D1-C264-4968-AAEC-92392D9EE93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B3B9A1-100F-4D60-9148-0341C0D539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A06C1331-1BA6-483E-B52A-C1A07221388A}"/>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8" name="Footer Placeholder 7">
            <a:extLst>
              <a:ext uri="{FF2B5EF4-FFF2-40B4-BE49-F238E27FC236}">
                <a16:creationId xmlns:a16="http://schemas.microsoft.com/office/drawing/2014/main" id="{BF46139E-7C30-4C55-8B19-5D3CB2959C2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83A061B-2B1C-4F64-B8CB-A7FCFFE30FA1}"/>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362103942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3FC507-2222-4E15-B83A-5C524246CB4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E7A0E533-FF0A-44A8-B269-3A22FAD61E72}"/>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4" name="Footer Placeholder 3">
            <a:extLst>
              <a:ext uri="{FF2B5EF4-FFF2-40B4-BE49-F238E27FC236}">
                <a16:creationId xmlns:a16="http://schemas.microsoft.com/office/drawing/2014/main" id="{733BB7F9-B769-4B4D-AB10-7535E8716AC4}"/>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37EF6F7E-23DB-4C3D-B3E2-9CB4552EADD6}"/>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228563330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1D11692-B750-452D-9A8C-73AB066E4009}"/>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3" name="Footer Placeholder 2">
            <a:extLst>
              <a:ext uri="{FF2B5EF4-FFF2-40B4-BE49-F238E27FC236}">
                <a16:creationId xmlns:a16="http://schemas.microsoft.com/office/drawing/2014/main" id="{A2D63814-B2BA-422E-B675-8DB3CA61DF20}"/>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3C28900A-D00B-44F7-959E-137F04D06279}"/>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194750804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1FA11-F93D-4746-9280-4E6317339A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164AA4D5-3CC7-4A9D-B333-A9F00CBE36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BE26733-F4FB-41C0-96A5-6975B240C4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2ACA25E-8F66-4A5A-AC1A-0BC393769834}"/>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6" name="Footer Placeholder 5">
            <a:extLst>
              <a:ext uri="{FF2B5EF4-FFF2-40B4-BE49-F238E27FC236}">
                <a16:creationId xmlns:a16="http://schemas.microsoft.com/office/drawing/2014/main" id="{0924AED5-EA46-4B0F-B281-B1C99C1DEEF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61E6B0F-2F5A-440E-A0B5-9562EA3C3DFD}"/>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7752222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3F3998-1C16-466D-AB82-D65231EB50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2C127606-DBFB-44BF-9A9B-20CA7F6890F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B6CF55B-8D21-43E3-A006-27372BA051F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A250961-E11B-4087-B0FA-B2922568676E}"/>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6" name="Footer Placeholder 5">
            <a:extLst>
              <a:ext uri="{FF2B5EF4-FFF2-40B4-BE49-F238E27FC236}">
                <a16:creationId xmlns:a16="http://schemas.microsoft.com/office/drawing/2014/main" id="{538291FA-BD14-4DCB-95F5-70F16837F57C}"/>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48294C1F-06A9-43BC-8971-EEF626E674E1}"/>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34287976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AC3546-3171-4F80-B6D9-398B9927DAA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090E43C1-4387-432B-88F0-5ADB24EAFC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DB57F2A2-6351-4BF1-8FA8-FFA804C1E955}"/>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5" name="Footer Placeholder 4">
            <a:extLst>
              <a:ext uri="{FF2B5EF4-FFF2-40B4-BE49-F238E27FC236}">
                <a16:creationId xmlns:a16="http://schemas.microsoft.com/office/drawing/2014/main" id="{14C17058-4BF3-4426-9D20-5C0A220158F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9632A6F-3A16-48D7-9887-D75027947938}"/>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120180500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A806E1-45E0-4E72-B591-644524D0364A}"/>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CFE6755-3DFE-4A2F-B085-2853CCF6965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BF3B9CE-C491-4570-BC9F-9183239ACCDD}"/>
              </a:ext>
            </a:extLst>
          </p:cNvPr>
          <p:cNvSpPr>
            <a:spLocks noGrp="1"/>
          </p:cNvSpPr>
          <p:nvPr>
            <p:ph type="dt" sz="half" idx="10"/>
          </p:nvPr>
        </p:nvSpPr>
        <p:spPr/>
        <p:txBody>
          <a:bodyPr/>
          <a:lstStyle/>
          <a:p>
            <a:fld id="{64DE821E-31A3-4C71-80EB-E1D414634A34}" type="datetimeFigureOut">
              <a:rPr lang="en-GB" smtClean="0"/>
              <a:t>20/12/2021</a:t>
            </a:fld>
            <a:endParaRPr lang="en-GB"/>
          </a:p>
        </p:txBody>
      </p:sp>
      <p:sp>
        <p:nvSpPr>
          <p:cNvPr id="5" name="Footer Placeholder 4">
            <a:extLst>
              <a:ext uri="{FF2B5EF4-FFF2-40B4-BE49-F238E27FC236}">
                <a16:creationId xmlns:a16="http://schemas.microsoft.com/office/drawing/2014/main" id="{F25113C1-AB7B-4360-8841-B8ED26E6098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4C7953D-E8D3-4267-959B-393FB690BD14}"/>
              </a:ext>
            </a:extLst>
          </p:cNvPr>
          <p:cNvSpPr>
            <a:spLocks noGrp="1"/>
          </p:cNvSpPr>
          <p:nvPr>
            <p:ph type="sldNum" sz="quarter" idx="12"/>
          </p:nvPr>
        </p:nvSpPr>
        <p:spPr/>
        <p:txBody>
          <a:bodyPr/>
          <a:lstStyle/>
          <a:p>
            <a:fld id="{D82EB870-A219-47C0-A09D-8077A5E54811}" type="slidenum">
              <a:rPr lang="en-GB" smtClean="0"/>
              <a:t>‹#›</a:t>
            </a:fld>
            <a:endParaRPr lang="en-GB"/>
          </a:p>
        </p:txBody>
      </p:sp>
    </p:spTree>
    <p:extLst>
      <p:ext uri="{BB962C8B-B14F-4D97-AF65-F5344CB8AC3E}">
        <p14:creationId xmlns:p14="http://schemas.microsoft.com/office/powerpoint/2010/main" val="24630620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9013435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5317693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94183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16874760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3767452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9962659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13565745"/>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14400714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8"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999F361-CD19-44E6-BAB9-41E6CEC5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1B0D946-2685-499B-B3B5-C0624241036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83B6AA09-7161-4A15-B157-6459C5E52FA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4DE821E-31A3-4C71-80EB-E1D414634A34}" type="datetimeFigureOut">
              <a:rPr lang="en-GB" smtClean="0"/>
              <a:t>20/12/2021</a:t>
            </a:fld>
            <a:endParaRPr lang="en-GB"/>
          </a:p>
        </p:txBody>
      </p:sp>
      <p:sp>
        <p:nvSpPr>
          <p:cNvPr id="5" name="Footer Placeholder 4">
            <a:extLst>
              <a:ext uri="{FF2B5EF4-FFF2-40B4-BE49-F238E27FC236}">
                <a16:creationId xmlns:a16="http://schemas.microsoft.com/office/drawing/2014/main" id="{4D5163DE-3A18-499C-8F7A-718F27FA0FA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15692109-A853-46E4-8B47-924A411CFC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2EB870-A219-47C0-A09D-8077A5E54811}" type="slidenum">
              <a:rPr lang="en-GB" smtClean="0"/>
              <a:t>‹#›</a:t>
            </a:fld>
            <a:endParaRPr lang="en-GB"/>
          </a:p>
        </p:txBody>
      </p:sp>
    </p:spTree>
    <p:extLst>
      <p:ext uri="{BB962C8B-B14F-4D97-AF65-F5344CB8AC3E}">
        <p14:creationId xmlns:p14="http://schemas.microsoft.com/office/powerpoint/2010/main" val="3146955457"/>
      </p:ext>
    </p:extLst>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30.gif"/><Relationship Id="rId3" Type="http://schemas.openxmlformats.org/officeDocument/2006/relationships/image" Target="../media/image1.jpg"/><Relationship Id="rId7" Type="http://schemas.openxmlformats.org/officeDocument/2006/relationships/image" Target="../media/image24.png"/><Relationship Id="rId12" Type="http://schemas.openxmlformats.org/officeDocument/2006/relationships/image" Target="../media/image29.gif"/><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3.png"/><Relationship Id="rId11" Type="http://schemas.openxmlformats.org/officeDocument/2006/relationships/image" Target="../media/image28.png"/><Relationship Id="rId5" Type="http://schemas.openxmlformats.org/officeDocument/2006/relationships/image" Target="../media/image22.gif"/><Relationship Id="rId10" Type="http://schemas.openxmlformats.org/officeDocument/2006/relationships/image" Target="../media/image27.png"/><Relationship Id="rId4" Type="http://schemas.openxmlformats.org/officeDocument/2006/relationships/image" Target="../media/image3.png"/><Relationship Id="rId9" Type="http://schemas.openxmlformats.org/officeDocument/2006/relationships/image" Target="../media/image2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33.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1.jp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34.gif"/><Relationship Id="rId11" Type="http://schemas.openxmlformats.org/officeDocument/2006/relationships/image" Target="../media/image39.png"/><Relationship Id="rId5" Type="http://schemas.openxmlformats.org/officeDocument/2006/relationships/image" Target="../media/image20.gif"/><Relationship Id="rId10" Type="http://schemas.openxmlformats.org/officeDocument/2006/relationships/image" Target="../media/image38.png"/><Relationship Id="rId4" Type="http://schemas.openxmlformats.org/officeDocument/2006/relationships/image" Target="../media/image3.png"/><Relationship Id="rId9" Type="http://schemas.openxmlformats.org/officeDocument/2006/relationships/image" Target="../media/image37.png"/></Relationships>
</file>

<file path=ppt/slides/_rels/slide14.xml.rels><?xml version="1.0" encoding="UTF-8" standalone="yes"?>
<Relationships xmlns="http://schemas.openxmlformats.org/package/2006/relationships"><Relationship Id="rId8" Type="http://schemas.openxmlformats.org/officeDocument/2006/relationships/audio" Target="../media/audio59.wav"/><Relationship Id="rId3" Type="http://schemas.openxmlformats.org/officeDocument/2006/relationships/slideLayout" Target="../slideLayouts/slideLayout2.xml"/><Relationship Id="rId7" Type="http://schemas.openxmlformats.org/officeDocument/2006/relationships/image" Target="../media/image3.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41.png"/><Relationship Id="rId5" Type="http://schemas.openxmlformats.org/officeDocument/2006/relationships/image" Target="../media/image1.jpg"/><Relationship Id="rId10" Type="http://schemas.openxmlformats.org/officeDocument/2006/relationships/image" Target="../media/image43.jpeg"/><Relationship Id="rId4" Type="http://schemas.openxmlformats.org/officeDocument/2006/relationships/notesSlide" Target="../notesSlides/notesSlide14.xml"/><Relationship Id="rId9" Type="http://schemas.openxmlformats.org/officeDocument/2006/relationships/image" Target="../media/image42.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1.jpg"/><Relationship Id="rId7" Type="http://schemas.openxmlformats.org/officeDocument/2006/relationships/image" Target="../media/image46.png"/><Relationship Id="rId12" Type="http://schemas.openxmlformats.org/officeDocument/2006/relationships/image" Target="../media/image51.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5.png"/><Relationship Id="rId11" Type="http://schemas.openxmlformats.org/officeDocument/2006/relationships/image" Target="../media/image50.png"/><Relationship Id="rId5" Type="http://schemas.openxmlformats.org/officeDocument/2006/relationships/image" Target="../media/image44.png"/><Relationship Id="rId10" Type="http://schemas.openxmlformats.org/officeDocument/2006/relationships/image" Target="../media/image49.png"/><Relationship Id="rId4" Type="http://schemas.openxmlformats.org/officeDocument/2006/relationships/image" Target="../media/image3.png"/><Relationship Id="rId9" Type="http://schemas.openxmlformats.org/officeDocument/2006/relationships/image" Target="../media/image48.png"/></Relationships>
</file>

<file path=ppt/slides/_rels/slide17.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8.png"/><Relationship Id="rId3" Type="http://schemas.openxmlformats.org/officeDocument/2006/relationships/image" Target="../media/image1.jpg"/><Relationship Id="rId7" Type="http://schemas.openxmlformats.org/officeDocument/2006/relationships/image" Target="../media/image54.png"/><Relationship Id="rId12" Type="http://schemas.openxmlformats.org/officeDocument/2006/relationships/image" Target="../media/image57.png"/><Relationship Id="rId17" Type="http://schemas.openxmlformats.org/officeDocument/2006/relationships/image" Target="../media/image62.png"/><Relationship Id="rId2" Type="http://schemas.openxmlformats.org/officeDocument/2006/relationships/notesSlide" Target="../notesSlides/notesSlide17.xml"/><Relationship Id="rId16" Type="http://schemas.openxmlformats.org/officeDocument/2006/relationships/image" Target="../media/image61.png"/><Relationship Id="rId1" Type="http://schemas.openxmlformats.org/officeDocument/2006/relationships/slideLayout" Target="../slideLayouts/slideLayout2.xml"/><Relationship Id="rId6" Type="http://schemas.openxmlformats.org/officeDocument/2006/relationships/image" Target="../media/image53.png"/><Relationship Id="rId11" Type="http://schemas.openxmlformats.org/officeDocument/2006/relationships/image" Target="../media/image56.png"/><Relationship Id="rId5" Type="http://schemas.openxmlformats.org/officeDocument/2006/relationships/image" Target="../media/image52.png"/><Relationship Id="rId15" Type="http://schemas.openxmlformats.org/officeDocument/2006/relationships/image" Target="../media/image60.png"/><Relationship Id="rId10" Type="http://schemas.openxmlformats.org/officeDocument/2006/relationships/image" Target="../media/image45.png"/><Relationship Id="rId4" Type="http://schemas.openxmlformats.org/officeDocument/2006/relationships/image" Target="../media/image51.png"/><Relationship Id="rId9" Type="http://schemas.openxmlformats.org/officeDocument/2006/relationships/image" Target="../media/image55.png"/><Relationship Id="rId14" Type="http://schemas.openxmlformats.org/officeDocument/2006/relationships/image" Target="../media/image59.png"/></Relationships>
</file>

<file path=ppt/slides/_rels/slide18.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image" Target="../media/image63.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3.png"/><Relationship Id="rId11" Type="http://schemas.openxmlformats.org/officeDocument/2006/relationships/hyperlink" Target="http://www.audio-lingua.eu/" TargetMode="External"/><Relationship Id="rId5" Type="http://schemas.openxmlformats.org/officeDocument/2006/relationships/image" Target="../media/image1.jpg"/><Relationship Id="rId10" Type="http://schemas.openxmlformats.org/officeDocument/2006/relationships/image" Target="../media/image65.png"/><Relationship Id="rId4" Type="http://schemas.openxmlformats.org/officeDocument/2006/relationships/notesSlide" Target="../notesSlides/notesSlide18.xml"/><Relationship Id="rId9" Type="http://schemas.openxmlformats.org/officeDocument/2006/relationships/image" Target="../media/image64.png"/></Relationships>
</file>

<file path=ppt/slides/_rels/slide19.xml.rels><?xml version="1.0" encoding="UTF-8" standalone="yes"?>
<Relationships xmlns="http://schemas.openxmlformats.org/package/2006/relationships"><Relationship Id="rId8" Type="http://schemas.openxmlformats.org/officeDocument/2006/relationships/audio" Target="../media/audio61.wav"/><Relationship Id="rId13" Type="http://schemas.openxmlformats.org/officeDocument/2006/relationships/audio" Target="../media/audio66.wav"/><Relationship Id="rId18" Type="http://schemas.openxmlformats.org/officeDocument/2006/relationships/image" Target="../media/image42.png"/><Relationship Id="rId3" Type="http://schemas.openxmlformats.org/officeDocument/2006/relationships/slideLayout" Target="../slideLayouts/slideLayout2.xml"/><Relationship Id="rId7" Type="http://schemas.openxmlformats.org/officeDocument/2006/relationships/audio" Target="../media/audio60.wav"/><Relationship Id="rId12" Type="http://schemas.openxmlformats.org/officeDocument/2006/relationships/audio" Target="../media/audio65.wav"/><Relationship Id="rId17" Type="http://schemas.openxmlformats.org/officeDocument/2006/relationships/hyperlink" Target="http://www.audio-lingua.eu/" TargetMode="External"/><Relationship Id="rId2" Type="http://schemas.openxmlformats.org/officeDocument/2006/relationships/audio" Target="../media/media3.mp3"/><Relationship Id="rId16" Type="http://schemas.openxmlformats.org/officeDocument/2006/relationships/image" Target="../media/image68.png"/><Relationship Id="rId1" Type="http://schemas.microsoft.com/office/2007/relationships/media" Target="../media/media3.mp3"/><Relationship Id="rId6" Type="http://schemas.openxmlformats.org/officeDocument/2006/relationships/image" Target="../media/image3.png"/><Relationship Id="rId11" Type="http://schemas.openxmlformats.org/officeDocument/2006/relationships/audio" Target="../media/audio64.wav"/><Relationship Id="rId5" Type="http://schemas.openxmlformats.org/officeDocument/2006/relationships/image" Target="../media/image1.jpg"/><Relationship Id="rId15" Type="http://schemas.openxmlformats.org/officeDocument/2006/relationships/image" Target="../media/image67.png"/><Relationship Id="rId10" Type="http://schemas.openxmlformats.org/officeDocument/2006/relationships/audio" Target="../media/audio63.wav"/><Relationship Id="rId4" Type="http://schemas.openxmlformats.org/officeDocument/2006/relationships/notesSlide" Target="../notesSlides/notesSlide19.xml"/><Relationship Id="rId9" Type="http://schemas.openxmlformats.org/officeDocument/2006/relationships/audio" Target="../media/audio62.wav"/><Relationship Id="rId14" Type="http://schemas.openxmlformats.org/officeDocument/2006/relationships/image" Target="../media/image66.png"/></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1.png"/><Relationship Id="rId5" Type="http://schemas.openxmlformats.org/officeDocument/2006/relationships/image" Target="../media/image70.png"/><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1.jpg"/><Relationship Id="rId7" Type="http://schemas.openxmlformats.org/officeDocument/2006/relationships/image" Target="../media/image7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72.png"/><Relationship Id="rId5" Type="http://schemas.openxmlformats.org/officeDocument/2006/relationships/hyperlink" Target="https://www.gaminggrammar.com/" TargetMode="External"/><Relationship Id="rId4" Type="http://schemas.openxmlformats.org/officeDocument/2006/relationships/image" Target="../media/image3.png"/></Relationships>
</file>

<file path=ppt/slides/_rels/slide22.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3.png"/><Relationship Id="rId7" Type="http://schemas.openxmlformats.org/officeDocument/2006/relationships/hyperlink" Target="https://quizlet.com/gb/579689174/year-9-german-term-11-week-4-flash-cards/" TargetMode="External"/><Relationship Id="rId12" Type="http://schemas.openxmlformats.org/officeDocument/2006/relationships/image" Target="../media/image78.png"/><Relationship Id="rId2" Type="http://schemas.openxmlformats.org/officeDocument/2006/relationships/notesSlide" Target="../notesSlides/notesSlide22.xml"/><Relationship Id="rId1" Type="http://schemas.openxmlformats.org/officeDocument/2006/relationships/slideLayout" Target="../slideLayouts/slideLayout38.xml"/><Relationship Id="rId6" Type="http://schemas.openxmlformats.org/officeDocument/2006/relationships/hyperlink" Target="https://resources.ncelp.org/concern/parent/ws859g47b/file_sets/bg257g04d" TargetMode="External"/><Relationship Id="rId11" Type="http://schemas.openxmlformats.org/officeDocument/2006/relationships/image" Target="../media/image77.png"/><Relationship Id="rId5" Type="http://schemas.openxmlformats.org/officeDocument/2006/relationships/hyperlink" Target="https://drive.google.com/file/d/1XruYuD7u7j9dqK12QBjuyYkQ2YWRiCRn/view?usp=sharing" TargetMode="External"/><Relationship Id="rId10" Type="http://schemas.openxmlformats.org/officeDocument/2006/relationships/hyperlink" Target="https://quizlet.com/gb/555959668/year-8-german-term-31-week-4-flash-cards/" TargetMode="External"/><Relationship Id="rId4" Type="http://schemas.openxmlformats.org/officeDocument/2006/relationships/image" Target="../media/image75.png"/><Relationship Id="rId9" Type="http://schemas.openxmlformats.org/officeDocument/2006/relationships/hyperlink" Target="https://quizlet.com/gb/556072004/year-8-german-term-32-week-6-flash-cards/" TargetMode="External"/></Relationships>
</file>

<file path=ppt/slides/_rels/slide3.xml.rels><?xml version="1.0" encoding="UTF-8" standalone="yes"?>
<Relationships xmlns="http://schemas.openxmlformats.org/package/2006/relationships"><Relationship Id="rId8" Type="http://schemas.openxmlformats.org/officeDocument/2006/relationships/audio" Target="../media/audio2.wav"/><Relationship Id="rId3" Type="http://schemas.openxmlformats.org/officeDocument/2006/relationships/image" Target="../media/image1.jpg"/><Relationship Id="rId7" Type="http://schemas.openxmlformats.org/officeDocument/2006/relationships/audio" Target="../media/audio1.wav"/><Relationship Id="rId12" Type="http://schemas.openxmlformats.org/officeDocument/2006/relationships/audio" Target="../media/audio6.wav"/><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png"/><Relationship Id="rId11" Type="http://schemas.openxmlformats.org/officeDocument/2006/relationships/audio" Target="../media/audio5.wav"/><Relationship Id="rId5" Type="http://schemas.microsoft.com/office/2007/relationships/hdphoto" Target="../media/hdphoto1.wdp"/><Relationship Id="rId10" Type="http://schemas.openxmlformats.org/officeDocument/2006/relationships/audio" Target="../media/audio4.wav"/><Relationship Id="rId4" Type="http://schemas.openxmlformats.org/officeDocument/2006/relationships/image" Target="../media/image4.png"/><Relationship Id="rId9" Type="http://schemas.openxmlformats.org/officeDocument/2006/relationships/audio" Target="../media/audio3.wav"/></Relationships>
</file>

<file path=ppt/slides/_rels/slide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5.gif"/><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8" Type="http://schemas.openxmlformats.org/officeDocument/2006/relationships/audio" Target="../media/audio11.wav"/><Relationship Id="rId13" Type="http://schemas.openxmlformats.org/officeDocument/2006/relationships/image" Target="../media/image7.gif"/><Relationship Id="rId3" Type="http://schemas.openxmlformats.org/officeDocument/2006/relationships/image" Target="../media/image3.png"/><Relationship Id="rId7" Type="http://schemas.openxmlformats.org/officeDocument/2006/relationships/audio" Target="../media/audio10.wav"/><Relationship Id="rId12" Type="http://schemas.openxmlformats.org/officeDocument/2006/relationships/image" Target="../media/image6.gif"/><Relationship Id="rId2" Type="http://schemas.openxmlformats.org/officeDocument/2006/relationships/notesSlide" Target="../notesSlides/notesSlide5.xml"/><Relationship Id="rId1" Type="http://schemas.openxmlformats.org/officeDocument/2006/relationships/slideLayout" Target="../slideLayouts/slideLayout14.xml"/><Relationship Id="rId6" Type="http://schemas.openxmlformats.org/officeDocument/2006/relationships/audio" Target="../media/audio9.wav"/><Relationship Id="rId11" Type="http://schemas.openxmlformats.org/officeDocument/2006/relationships/audio" Target="../media/audio14.wav"/><Relationship Id="rId5" Type="http://schemas.openxmlformats.org/officeDocument/2006/relationships/audio" Target="../media/audio8.wav"/><Relationship Id="rId10" Type="http://schemas.openxmlformats.org/officeDocument/2006/relationships/audio" Target="../media/audio13.wav"/><Relationship Id="rId4" Type="http://schemas.openxmlformats.org/officeDocument/2006/relationships/audio" Target="../media/audio7.wav"/><Relationship Id="rId9" Type="http://schemas.openxmlformats.org/officeDocument/2006/relationships/audio" Target="../media/audio12.wav"/><Relationship Id="rId14" Type="http://schemas.openxmlformats.org/officeDocument/2006/relationships/image" Target="../media/image8.png"/></Relationships>
</file>

<file path=ppt/slides/_rels/slide6.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1.jpg"/><Relationship Id="rId7" Type="http://schemas.openxmlformats.org/officeDocument/2006/relationships/image" Target="../media/image10.gif"/><Relationship Id="rId12" Type="http://schemas.openxmlformats.org/officeDocument/2006/relationships/image" Target="../media/image14.gif"/><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6.gif"/><Relationship Id="rId5" Type="http://schemas.openxmlformats.org/officeDocument/2006/relationships/image" Target="../media/image7.gif"/><Relationship Id="rId10" Type="http://schemas.openxmlformats.org/officeDocument/2006/relationships/image" Target="../media/image13.png"/><Relationship Id="rId4" Type="http://schemas.openxmlformats.org/officeDocument/2006/relationships/image" Target="../media/image3.png"/><Relationship Id="rId9"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5.gif"/><Relationship Id="rId4" Type="http://schemas.openxmlformats.org/officeDocument/2006/relationships/image" Target="../media/image3.png"/></Relationships>
</file>

<file path=ppt/slides/_rels/slide8.xml.rels><?xml version="1.0" encoding="UTF-8" standalone="yes"?>
<Relationships xmlns="http://schemas.openxmlformats.org/package/2006/relationships"><Relationship Id="rId8" Type="http://schemas.openxmlformats.org/officeDocument/2006/relationships/audio" Target="../media/audio20.wav"/><Relationship Id="rId13" Type="http://schemas.openxmlformats.org/officeDocument/2006/relationships/audio" Target="../media/audio25.wav"/><Relationship Id="rId18" Type="http://schemas.openxmlformats.org/officeDocument/2006/relationships/audio" Target="../media/audio30.wav"/><Relationship Id="rId26" Type="http://schemas.openxmlformats.org/officeDocument/2006/relationships/audio" Target="../media/audio37.wav"/><Relationship Id="rId3" Type="http://schemas.openxmlformats.org/officeDocument/2006/relationships/audio" Target="../media/audio15.wav"/><Relationship Id="rId21" Type="http://schemas.openxmlformats.org/officeDocument/2006/relationships/audio" Target="../media/audio33.wav"/><Relationship Id="rId7" Type="http://schemas.openxmlformats.org/officeDocument/2006/relationships/audio" Target="../media/audio19.wav"/><Relationship Id="rId12" Type="http://schemas.openxmlformats.org/officeDocument/2006/relationships/audio" Target="../media/audio24.wav"/><Relationship Id="rId17" Type="http://schemas.openxmlformats.org/officeDocument/2006/relationships/audio" Target="../media/audio29.wav"/><Relationship Id="rId25" Type="http://schemas.openxmlformats.org/officeDocument/2006/relationships/audio" Target="../media/audio36.wav"/><Relationship Id="rId2" Type="http://schemas.openxmlformats.org/officeDocument/2006/relationships/notesSlide" Target="../notesSlides/notesSlide8.xml"/><Relationship Id="rId16" Type="http://schemas.openxmlformats.org/officeDocument/2006/relationships/audio" Target="../media/audio28.wav"/><Relationship Id="rId20" Type="http://schemas.openxmlformats.org/officeDocument/2006/relationships/audio" Target="../media/audio32.wav"/><Relationship Id="rId1" Type="http://schemas.openxmlformats.org/officeDocument/2006/relationships/slideLayout" Target="../slideLayouts/slideLayout2.xml"/><Relationship Id="rId6" Type="http://schemas.openxmlformats.org/officeDocument/2006/relationships/audio" Target="../media/audio18.wav"/><Relationship Id="rId11" Type="http://schemas.openxmlformats.org/officeDocument/2006/relationships/audio" Target="../media/audio23.wav"/><Relationship Id="rId24" Type="http://schemas.openxmlformats.org/officeDocument/2006/relationships/audio" Target="../media/audio35.wav"/><Relationship Id="rId5" Type="http://schemas.openxmlformats.org/officeDocument/2006/relationships/audio" Target="../media/audio17.wav"/><Relationship Id="rId15" Type="http://schemas.openxmlformats.org/officeDocument/2006/relationships/audio" Target="../media/audio27.wav"/><Relationship Id="rId23" Type="http://schemas.openxmlformats.org/officeDocument/2006/relationships/image" Target="../media/image3.png"/><Relationship Id="rId28" Type="http://schemas.openxmlformats.org/officeDocument/2006/relationships/image" Target="../media/image16.gif"/><Relationship Id="rId10" Type="http://schemas.openxmlformats.org/officeDocument/2006/relationships/audio" Target="../media/audio22.wav"/><Relationship Id="rId19" Type="http://schemas.openxmlformats.org/officeDocument/2006/relationships/audio" Target="../media/audio31.wav"/><Relationship Id="rId4" Type="http://schemas.openxmlformats.org/officeDocument/2006/relationships/audio" Target="../media/audio16.wav"/><Relationship Id="rId9" Type="http://schemas.openxmlformats.org/officeDocument/2006/relationships/audio" Target="../media/audio21.wav"/><Relationship Id="rId14" Type="http://schemas.openxmlformats.org/officeDocument/2006/relationships/audio" Target="../media/audio26.wav"/><Relationship Id="rId22" Type="http://schemas.openxmlformats.org/officeDocument/2006/relationships/audio" Target="../media/audio34.wav"/><Relationship Id="rId27" Type="http://schemas.openxmlformats.org/officeDocument/2006/relationships/audio" Target="../media/audio38.wav"/></Relationships>
</file>

<file path=ppt/slides/_rels/slide9.xml.rels><?xml version="1.0" encoding="UTF-8" standalone="yes"?>
<Relationships xmlns="http://schemas.openxmlformats.org/package/2006/relationships"><Relationship Id="rId8" Type="http://schemas.openxmlformats.org/officeDocument/2006/relationships/audio" Target="../media/audio41.wav"/><Relationship Id="rId13" Type="http://schemas.openxmlformats.org/officeDocument/2006/relationships/audio" Target="../media/audio46.wav"/><Relationship Id="rId18" Type="http://schemas.openxmlformats.org/officeDocument/2006/relationships/audio" Target="../media/audio51.wav"/><Relationship Id="rId26" Type="http://schemas.openxmlformats.org/officeDocument/2006/relationships/audio" Target="../media/audio56.wav"/><Relationship Id="rId3" Type="http://schemas.openxmlformats.org/officeDocument/2006/relationships/image" Target="../media/image17.gif"/><Relationship Id="rId21" Type="http://schemas.openxmlformats.org/officeDocument/2006/relationships/audio" Target="../media/audio54.wav"/><Relationship Id="rId7" Type="http://schemas.openxmlformats.org/officeDocument/2006/relationships/image" Target="../media/image18.png"/><Relationship Id="rId12" Type="http://schemas.openxmlformats.org/officeDocument/2006/relationships/audio" Target="../media/audio45.wav"/><Relationship Id="rId17" Type="http://schemas.openxmlformats.org/officeDocument/2006/relationships/audio" Target="../media/audio50.wav"/><Relationship Id="rId25" Type="http://schemas.openxmlformats.org/officeDocument/2006/relationships/audio" Target="../media/audio55.wav"/><Relationship Id="rId2" Type="http://schemas.openxmlformats.org/officeDocument/2006/relationships/notesSlide" Target="../notesSlides/notesSlide9.xml"/><Relationship Id="rId16" Type="http://schemas.openxmlformats.org/officeDocument/2006/relationships/audio" Target="../media/audio49.wav"/><Relationship Id="rId20" Type="http://schemas.openxmlformats.org/officeDocument/2006/relationships/audio" Target="../media/audio53.wav"/><Relationship Id="rId1" Type="http://schemas.openxmlformats.org/officeDocument/2006/relationships/slideLayout" Target="../slideLayouts/slideLayout2.xml"/><Relationship Id="rId6" Type="http://schemas.openxmlformats.org/officeDocument/2006/relationships/audio" Target="../media/audio40.wav"/><Relationship Id="rId11" Type="http://schemas.openxmlformats.org/officeDocument/2006/relationships/audio" Target="../media/audio44.wav"/><Relationship Id="rId24" Type="http://schemas.openxmlformats.org/officeDocument/2006/relationships/image" Target="../media/image21.gif"/><Relationship Id="rId5" Type="http://schemas.openxmlformats.org/officeDocument/2006/relationships/audio" Target="../media/audio39.wav"/><Relationship Id="rId15" Type="http://schemas.openxmlformats.org/officeDocument/2006/relationships/audio" Target="../media/audio48.wav"/><Relationship Id="rId23" Type="http://schemas.openxmlformats.org/officeDocument/2006/relationships/image" Target="../media/image20.gif"/><Relationship Id="rId28" Type="http://schemas.openxmlformats.org/officeDocument/2006/relationships/audio" Target="../media/audio58.wav"/><Relationship Id="rId10" Type="http://schemas.openxmlformats.org/officeDocument/2006/relationships/audio" Target="../media/audio43.wav"/><Relationship Id="rId19" Type="http://schemas.openxmlformats.org/officeDocument/2006/relationships/audio" Target="../media/audio52.wav"/><Relationship Id="rId4" Type="http://schemas.openxmlformats.org/officeDocument/2006/relationships/image" Target="../media/image3.png"/><Relationship Id="rId9" Type="http://schemas.openxmlformats.org/officeDocument/2006/relationships/audio" Target="../media/audio42.wav"/><Relationship Id="rId14" Type="http://schemas.openxmlformats.org/officeDocument/2006/relationships/audio" Target="../media/audio47.wav"/><Relationship Id="rId22" Type="http://schemas.openxmlformats.org/officeDocument/2006/relationships/image" Target="../media/image19.gif"/><Relationship Id="rId27" Type="http://schemas.openxmlformats.org/officeDocument/2006/relationships/audio" Target="../media/audio57.wav"/></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dirty="0">
                <a:solidFill>
                  <a:prstClr val="white"/>
                </a:solidFill>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211666" y="2452612"/>
            <a:ext cx="7751234" cy="1485422"/>
          </a:xfrm>
        </p:spPr>
        <p:txBody>
          <a:bodyPr>
            <a:normAutofit/>
          </a:bodyPr>
          <a:lstStyle/>
          <a:p>
            <a:pPr algn="l"/>
            <a:r>
              <a:rPr lang="en-GB" sz="4000" b="1" dirty="0" err="1">
                <a:solidFill>
                  <a:prstClr val="white"/>
                </a:solidFill>
              </a:rPr>
              <a:t>Ihr</a:t>
            </a:r>
            <a:r>
              <a:rPr lang="en-GB" sz="4000" b="1" dirty="0">
                <a:solidFill>
                  <a:prstClr val="white"/>
                </a:solidFill>
              </a:rPr>
              <a:t> </a:t>
            </a:r>
            <a:r>
              <a:rPr lang="en-GB" sz="4000" b="1" dirty="0" err="1">
                <a:solidFill>
                  <a:prstClr val="white"/>
                </a:solidFill>
              </a:rPr>
              <a:t>bereitet</a:t>
            </a:r>
            <a:r>
              <a:rPr lang="en-GB" sz="4000" b="1" dirty="0">
                <a:solidFill>
                  <a:prstClr val="white"/>
                </a:solidFill>
              </a:rPr>
              <a:t> </a:t>
            </a:r>
            <a:r>
              <a:rPr lang="en-GB" sz="4000" b="1" dirty="0" err="1">
                <a:solidFill>
                  <a:prstClr val="white"/>
                </a:solidFill>
              </a:rPr>
              <a:t>eine</a:t>
            </a:r>
            <a:r>
              <a:rPr lang="en-GB" sz="4000" b="1" dirty="0">
                <a:solidFill>
                  <a:prstClr val="white"/>
                </a:solidFill>
              </a:rPr>
              <a:t> Party </a:t>
            </a:r>
            <a:r>
              <a:rPr lang="en-GB" sz="4000" b="1" dirty="0" err="1">
                <a:solidFill>
                  <a:prstClr val="white"/>
                </a:solidFill>
              </a:rPr>
              <a:t>vor</a:t>
            </a:r>
            <a:r>
              <a:rPr lang="en-GB" sz="4000" b="1" dirty="0">
                <a:solidFill>
                  <a:prstClr val="white"/>
                </a:solidFill>
              </a:rPr>
              <a: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214817" y="3195323"/>
            <a:ext cx="7382608" cy="571756"/>
          </a:xfrm>
        </p:spPr>
        <p:txBody>
          <a:bodyPr/>
          <a:lstStyle/>
          <a:p>
            <a:pPr algn="l"/>
            <a:r>
              <a:rPr lang="en-GB" sz="3000" dirty="0">
                <a:solidFill>
                  <a:prstClr val="white"/>
                </a:solidFill>
              </a:rPr>
              <a:t>Present tense </a:t>
            </a:r>
            <a:r>
              <a:rPr lang="en-GB" sz="3000" b="1" i="1" dirty="0">
                <a:solidFill>
                  <a:prstClr val="white"/>
                </a:solidFill>
              </a:rPr>
              <a:t>strong </a:t>
            </a:r>
            <a:r>
              <a:rPr lang="en-GB" sz="3000" dirty="0">
                <a:solidFill>
                  <a:prstClr val="white"/>
                </a:solidFill>
              </a:rPr>
              <a:t>verbs [revisited]</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214817" y="3828415"/>
            <a:ext cx="660443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GB" sz="3000" dirty="0">
                <a:solidFill>
                  <a:prstClr val="white"/>
                </a:solidFill>
              </a:rPr>
              <a:t>SSC [-e] and [-</a:t>
            </a:r>
            <a:r>
              <a:rPr lang="en-GB" sz="3000" dirty="0" err="1">
                <a:solidFill>
                  <a:prstClr val="white"/>
                </a:solidFill>
              </a:rPr>
              <a:t>er</a:t>
            </a:r>
            <a:r>
              <a:rPr lang="en-GB" sz="3000" dirty="0">
                <a:solidFill>
                  <a:prstClr val="white"/>
                </a:solidFill>
              </a:rPr>
              <a:t>] revisited</a:t>
            </a:r>
          </a:p>
          <a:p>
            <a:endParaRPr lang="en-US" dirty="0"/>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4982504"/>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Y9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a:t>
            </a:r>
            <a:r>
              <a:rPr lang="en-GB" sz="2000" dirty="0">
                <a:solidFill>
                  <a:prstClr val="white"/>
                </a:solidFill>
                <a:latin typeface="Century Gothic" panose="020B0502020202020204" pitchFamily="34" charset="0"/>
              </a:rPr>
              <a:t>1.1</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 Week 3 - Lesson 5</a:t>
            </a:r>
          </a:p>
        </p:txBody>
      </p:sp>
      <p:sp>
        <p:nvSpPr>
          <p:cNvPr id="14" name="Title 3">
            <a:extLst>
              <a:ext uri="{FF2B5EF4-FFF2-40B4-BE49-F238E27FC236}">
                <a16:creationId xmlns:a16="http://schemas.microsoft.com/office/drawing/2014/main" id="{638AEC8F-C9FD-A549-80E9-260E66E632C7}"/>
              </a:ext>
            </a:extLst>
          </p:cNvPr>
          <p:cNvSpPr txBox="1">
            <a:spLocks/>
          </p:cNvSpPr>
          <p:nvPr/>
        </p:nvSpPr>
        <p:spPr>
          <a:xfrm>
            <a:off x="161930" y="5779725"/>
            <a:ext cx="487370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Heike Krüsemann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20 / 12 / 21</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1256966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6518"/>
            <a:ext cx="3912714" cy="551447"/>
          </a:xfrm>
          <a:prstGeom prst="rect">
            <a:avLst/>
          </a:prstGeom>
        </p:spPr>
      </p:pic>
      <p:sp>
        <p:nvSpPr>
          <p:cNvPr id="4" name="Title 3"/>
          <p:cNvSpPr>
            <a:spLocks noGrp="1"/>
          </p:cNvSpPr>
          <p:nvPr>
            <p:ph type="title"/>
          </p:nvPr>
        </p:nvSpPr>
        <p:spPr>
          <a:xfrm>
            <a:off x="0" y="56603"/>
            <a:ext cx="3745089" cy="526574"/>
          </a:xfrm>
        </p:spPr>
        <p:txBody>
          <a:bodyPr>
            <a:normAutofit fontScale="90000"/>
          </a:bodyPr>
          <a:lstStyle/>
          <a:p>
            <a:r>
              <a:rPr lang="en-GB" sz="3600" b="1" dirty="0" err="1">
                <a:solidFill>
                  <a:schemeClr val="bg1"/>
                </a:solidFill>
              </a:rPr>
              <a:t>eine</a:t>
            </a:r>
            <a:r>
              <a:rPr lang="en-GB" sz="3600" b="1" dirty="0">
                <a:solidFill>
                  <a:schemeClr val="bg1"/>
                </a:solidFill>
              </a:rPr>
              <a:t> </a:t>
            </a:r>
            <a:r>
              <a:rPr lang="en-GB" sz="3600" b="1" dirty="0" err="1">
                <a:solidFill>
                  <a:schemeClr val="bg1"/>
                </a:solidFill>
              </a:rPr>
              <a:t>Nachricht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66214" y="247047"/>
            <a:ext cx="1592986" cy="378722"/>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4802323" y="86116"/>
            <a:ext cx="6970577" cy="110799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 Katja und </a:t>
            </a:r>
            <a:r>
              <a:rPr lang="en-US" sz="2200" dirty="0">
                <a:solidFill>
                  <a:srgbClr val="4472C4">
                    <a:lumMod val="50000"/>
                  </a:srgbClr>
                </a:solidFill>
                <a:latin typeface="Century Gothic" panose="020F0302020204030204"/>
              </a:rPr>
              <a:t>Paula.</a:t>
            </a:r>
            <a:br>
              <a:rPr lang="en-US" sz="2200" dirty="0">
                <a:solidFill>
                  <a:srgbClr val="4472C4">
                    <a:lumMod val="50000"/>
                  </a:srgbClr>
                </a:solidFill>
                <a:latin typeface="Century Gothic" panose="020F0302020204030204"/>
              </a:rPr>
            </a:br>
            <a:r>
              <a:rPr lang="en-US" sz="2200" dirty="0">
                <a:solidFill>
                  <a:srgbClr val="4472C4">
                    <a:lumMod val="50000"/>
                  </a:srgbClr>
                </a:solidFill>
                <a:latin typeface="Century Gothic" panose="020F0302020204030204"/>
              </a:rPr>
              <a:t>Wolfgang </a:t>
            </a:r>
            <a:r>
              <a:rPr lang="en-US" sz="2200" dirty="0" err="1">
                <a:solidFill>
                  <a:srgbClr val="4472C4">
                    <a:lumMod val="50000"/>
                  </a:srgbClr>
                </a:solidFill>
                <a:latin typeface="Century Gothic" panose="020F0302020204030204"/>
              </a:rPr>
              <a:t>schreibt</a:t>
            </a:r>
            <a:r>
              <a:rPr lang="en-US" sz="2200" dirty="0">
                <a:solidFill>
                  <a:srgbClr val="4472C4">
                    <a:lumMod val="50000"/>
                  </a:srgbClr>
                </a:solidFill>
                <a:latin typeface="Century Gothic" panose="020F0302020204030204"/>
              </a:rPr>
              <a:t> an Mehmet. </a:t>
            </a:r>
            <a:br>
              <a:rPr lang="en-US" sz="2200" dirty="0">
                <a:solidFill>
                  <a:srgbClr val="4472C4">
                    <a:lumMod val="50000"/>
                  </a:srgbClr>
                </a:solidFill>
                <a:latin typeface="Century Gothic" panose="020F0302020204030204"/>
              </a:rPr>
            </a:b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Sätze</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richtigen</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Verbform.</a:t>
            </a:r>
          </a:p>
        </p:txBody>
      </p:sp>
      <p:pic>
        <p:nvPicPr>
          <p:cNvPr id="11" name="Picture 10" descr="A picture containing text&#10;&#10;Description automatically generated">
            <a:extLst>
              <a:ext uri="{FF2B5EF4-FFF2-40B4-BE49-F238E27FC236}">
                <a16:creationId xmlns:a16="http://schemas.microsoft.com/office/drawing/2014/main" id="{A6B0BD6A-FF27-40E8-B9E8-D3248636DA4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62720" y="96874"/>
            <a:ext cx="823392" cy="1160357"/>
          </a:xfrm>
          <a:prstGeom prst="rect">
            <a:avLst/>
          </a:prstGeom>
        </p:spPr>
      </p:pic>
      <p:grpSp>
        <p:nvGrpSpPr>
          <p:cNvPr id="30" name="Group 29">
            <a:extLst>
              <a:ext uri="{FF2B5EF4-FFF2-40B4-BE49-F238E27FC236}">
                <a16:creationId xmlns:a16="http://schemas.microsoft.com/office/drawing/2014/main" id="{DA23FAF9-D921-4525-AE0C-66530D1D8D9F}"/>
              </a:ext>
            </a:extLst>
          </p:cNvPr>
          <p:cNvGrpSpPr/>
          <p:nvPr/>
        </p:nvGrpSpPr>
        <p:grpSpPr>
          <a:xfrm>
            <a:off x="-168346" y="2163966"/>
            <a:ext cx="5493388" cy="1365104"/>
            <a:chOff x="477294" y="1088922"/>
            <a:chExt cx="4785888" cy="1365104"/>
          </a:xfrm>
        </p:grpSpPr>
        <p:pic>
          <p:nvPicPr>
            <p:cNvPr id="13" name="Picture 12" descr="A picture containing text&#10;&#10;Description automatically generated">
              <a:extLst>
                <a:ext uri="{FF2B5EF4-FFF2-40B4-BE49-F238E27FC236}">
                  <a16:creationId xmlns:a16="http://schemas.microsoft.com/office/drawing/2014/main" id="{C1A59DF1-CC16-45D4-92DB-3832A800BB6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55117"/>
            <a:stretch/>
          </p:blipFill>
          <p:spPr>
            <a:xfrm>
              <a:off x="477294" y="1088922"/>
              <a:ext cx="4530663" cy="1365104"/>
            </a:xfrm>
            <a:prstGeom prst="rect">
              <a:avLst/>
            </a:prstGeom>
          </p:spPr>
        </p:pic>
        <p:sp>
          <p:nvSpPr>
            <p:cNvPr id="15" name="TextBox 14">
              <a:extLst>
                <a:ext uri="{FF2B5EF4-FFF2-40B4-BE49-F238E27FC236}">
                  <a16:creationId xmlns:a16="http://schemas.microsoft.com/office/drawing/2014/main" id="{425C0FEA-5088-4C33-87D0-20998F181EE6}"/>
                </a:ext>
              </a:extLst>
            </p:cNvPr>
            <p:cNvSpPr txBox="1"/>
            <p:nvPr/>
          </p:nvSpPr>
          <p:spPr>
            <a:xfrm>
              <a:off x="1243046" y="1564235"/>
              <a:ext cx="402013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Oder  </a:t>
              </a:r>
              <a:r>
                <a:rPr kumimoji="0" lang="en-US"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fahr</a:t>
              </a:r>
              <a:r>
                <a:rPr lang="en-US" sz="2400" b="1" i="1" dirty="0">
                  <a:solidFill>
                    <a:srgbClr val="4472C4">
                      <a:lumMod val="50000"/>
                    </a:srgbClr>
                  </a:solidFill>
                  <a:latin typeface="Century Gothic" panose="020F0302020204030204"/>
                </a:rPr>
                <a:t>t</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ihr</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lieber</a:t>
              </a:r>
              <a:r>
                <a:rPr lang="en-US" sz="2400" i="1" dirty="0">
                  <a:solidFill>
                    <a:srgbClr val="4472C4">
                      <a:lumMod val="50000"/>
                    </a:srgbClr>
                  </a:solidFill>
                  <a:latin typeface="Century Gothic" panose="020F0302020204030204"/>
                </a:rPr>
                <a:t> </a:t>
              </a:r>
              <a:r>
                <a:rPr lang="en-US" sz="2400" i="1" dirty="0" err="1">
                  <a:solidFill>
                    <a:srgbClr val="4472C4">
                      <a:lumMod val="50000"/>
                    </a:srgbClr>
                  </a:solidFill>
                  <a:latin typeface="Century Gothic" panose="020F0302020204030204"/>
                </a:rPr>
                <a:t>mit</a:t>
              </a:r>
              <a:r>
                <a:rPr lang="en-US" sz="2400" i="1" dirty="0">
                  <a:solidFill>
                    <a:srgbClr val="4472C4">
                      <a:lumMod val="50000"/>
                    </a:srgbClr>
                  </a:solidFill>
                  <a:latin typeface="Century Gothic" panose="020F0302020204030204"/>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2400" i="1" dirty="0">
                  <a:solidFill>
                    <a:srgbClr val="4472C4">
                      <a:lumMod val="50000"/>
                    </a:srgbClr>
                  </a:solidFill>
                  <a:latin typeface="Century Gothic" panose="020F0302020204030204"/>
                </a:rPr>
                <a:t>dem Bus? </a:t>
              </a:r>
              <a:endPar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grpSp>
        <p:nvGrpSpPr>
          <p:cNvPr id="31" name="Group 30">
            <a:extLst>
              <a:ext uri="{FF2B5EF4-FFF2-40B4-BE49-F238E27FC236}">
                <a16:creationId xmlns:a16="http://schemas.microsoft.com/office/drawing/2014/main" id="{BDB37D3C-55AB-4413-9964-0E5FBE4C4288}"/>
              </a:ext>
            </a:extLst>
          </p:cNvPr>
          <p:cNvGrpSpPr/>
          <p:nvPr/>
        </p:nvGrpSpPr>
        <p:grpSpPr>
          <a:xfrm rot="21258872">
            <a:off x="-24362" y="884807"/>
            <a:ext cx="4770801" cy="1365104"/>
            <a:chOff x="-146234" y="2596402"/>
            <a:chExt cx="4770801" cy="1365104"/>
          </a:xfrm>
        </p:grpSpPr>
        <p:pic>
          <p:nvPicPr>
            <p:cNvPr id="14" name="Picture 13" descr="A picture containing text&#10;&#10;Description automatically generated">
              <a:extLst>
                <a:ext uri="{FF2B5EF4-FFF2-40B4-BE49-F238E27FC236}">
                  <a16:creationId xmlns:a16="http://schemas.microsoft.com/office/drawing/2014/main" id="{AA48D16B-7188-4D45-9C27-66D62E3CC8F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55117"/>
            <a:stretch/>
          </p:blipFill>
          <p:spPr>
            <a:xfrm>
              <a:off x="-146234" y="2596402"/>
              <a:ext cx="4770801" cy="1365104"/>
            </a:xfrm>
            <a:prstGeom prst="rect">
              <a:avLst/>
            </a:prstGeom>
          </p:spPr>
        </p:pic>
        <p:sp>
          <p:nvSpPr>
            <p:cNvPr id="17" name="TextBox 16">
              <a:extLst>
                <a:ext uri="{FF2B5EF4-FFF2-40B4-BE49-F238E27FC236}">
                  <a16:creationId xmlns:a16="http://schemas.microsoft.com/office/drawing/2014/main" id="{CD5E371D-71BA-446C-A649-3D8B950FA3D0}"/>
                </a:ext>
              </a:extLst>
            </p:cNvPr>
            <p:cNvSpPr txBox="1"/>
            <p:nvPr/>
          </p:nvSpPr>
          <p:spPr>
            <a:xfrm>
              <a:off x="762247" y="3123907"/>
              <a:ext cx="3508285"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nehmt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U-Bahn,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grpSp>
        <p:nvGrpSpPr>
          <p:cNvPr id="29" name="Group 28">
            <a:extLst>
              <a:ext uri="{FF2B5EF4-FFF2-40B4-BE49-F238E27FC236}">
                <a16:creationId xmlns:a16="http://schemas.microsoft.com/office/drawing/2014/main" id="{F407281D-9D35-4E6F-B2B9-42B8A4E548B8}"/>
              </a:ext>
            </a:extLst>
          </p:cNvPr>
          <p:cNvGrpSpPr/>
          <p:nvPr/>
        </p:nvGrpSpPr>
        <p:grpSpPr>
          <a:xfrm>
            <a:off x="7343744" y="969152"/>
            <a:ext cx="4922446" cy="1365104"/>
            <a:chOff x="4959546" y="1118381"/>
            <a:chExt cx="4922446" cy="1365104"/>
          </a:xfrm>
        </p:grpSpPr>
        <p:pic>
          <p:nvPicPr>
            <p:cNvPr id="16" name="Picture 15" descr="A picture containing text&#10;&#10;Description automatically generated">
              <a:extLst>
                <a:ext uri="{FF2B5EF4-FFF2-40B4-BE49-F238E27FC236}">
                  <a16:creationId xmlns:a16="http://schemas.microsoft.com/office/drawing/2014/main" id="{9C414EC2-7C30-439B-AD73-63DD22A99474}"/>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55117"/>
            <a:stretch/>
          </p:blipFill>
          <p:spPr>
            <a:xfrm>
              <a:off x="4959546" y="1118381"/>
              <a:ext cx="4922446" cy="1365104"/>
            </a:xfrm>
            <a:prstGeom prst="rect">
              <a:avLst/>
            </a:prstGeom>
          </p:spPr>
        </p:pic>
        <p:sp>
          <p:nvSpPr>
            <p:cNvPr id="18" name="TextBox 17">
              <a:extLst>
                <a:ext uri="{FF2B5EF4-FFF2-40B4-BE49-F238E27FC236}">
                  <a16:creationId xmlns:a16="http://schemas.microsoft.com/office/drawing/2014/main" id="{BE565968-D281-493F-BD57-27A13189525D}"/>
                </a:ext>
              </a:extLst>
            </p:cNvPr>
            <p:cNvSpPr txBox="1"/>
            <p:nvPr/>
          </p:nvSpPr>
          <p:spPr>
            <a:xfrm>
              <a:off x="5826368" y="1542023"/>
              <a:ext cx="36693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Morgen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schläfst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uns</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der Party. </a:t>
              </a:r>
            </a:p>
          </p:txBody>
        </p:sp>
      </p:grpSp>
      <p:grpSp>
        <p:nvGrpSpPr>
          <p:cNvPr id="28" name="Group 27">
            <a:extLst>
              <a:ext uri="{FF2B5EF4-FFF2-40B4-BE49-F238E27FC236}">
                <a16:creationId xmlns:a16="http://schemas.microsoft.com/office/drawing/2014/main" id="{1C815A52-BAA6-46D6-B9B3-3AB71CB25318}"/>
              </a:ext>
            </a:extLst>
          </p:cNvPr>
          <p:cNvGrpSpPr/>
          <p:nvPr/>
        </p:nvGrpSpPr>
        <p:grpSpPr>
          <a:xfrm rot="21424985">
            <a:off x="7086776" y="1957600"/>
            <a:ext cx="4972000" cy="1926092"/>
            <a:chOff x="6991039" y="2386812"/>
            <a:chExt cx="5068681" cy="1926092"/>
          </a:xfrm>
        </p:grpSpPr>
        <p:pic>
          <p:nvPicPr>
            <p:cNvPr id="19" name="Picture 18" descr="A picture containing text&#10;&#10;Description automatically generated">
              <a:extLst>
                <a:ext uri="{FF2B5EF4-FFF2-40B4-BE49-F238E27FC236}">
                  <a16:creationId xmlns:a16="http://schemas.microsoft.com/office/drawing/2014/main" id="{71E7FCC1-FEE6-4839-BA3A-8F13C0E492B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36672"/>
            <a:stretch/>
          </p:blipFill>
          <p:spPr>
            <a:xfrm>
              <a:off x="6991039" y="2386812"/>
              <a:ext cx="5068681" cy="1926092"/>
            </a:xfrm>
            <a:prstGeom prst="rect">
              <a:avLst/>
            </a:prstGeom>
          </p:spPr>
        </p:pic>
        <p:sp>
          <p:nvSpPr>
            <p:cNvPr id="20" name="TextBox 19">
              <a:extLst>
                <a:ext uri="{FF2B5EF4-FFF2-40B4-BE49-F238E27FC236}">
                  <a16:creationId xmlns:a16="http://schemas.microsoft.com/office/drawing/2014/main" id="{2E481C8F-E5EB-4322-8AE6-3646C4F30A2A}"/>
                </a:ext>
              </a:extLst>
            </p:cNvPr>
            <p:cNvSpPr txBox="1"/>
            <p:nvPr/>
          </p:nvSpPr>
          <p:spPr>
            <a:xfrm>
              <a:off x="7729852" y="2968986"/>
              <a:ext cx="4295885"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lässt</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deinen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Schlafsack</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Hause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Wir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haben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pSp>
      <p:grpSp>
        <p:nvGrpSpPr>
          <p:cNvPr id="32" name="Group 31">
            <a:extLst>
              <a:ext uri="{FF2B5EF4-FFF2-40B4-BE49-F238E27FC236}">
                <a16:creationId xmlns:a16="http://schemas.microsoft.com/office/drawing/2014/main" id="{1B0C333E-C18A-4CEF-8288-ED0CC2380E4E}"/>
              </a:ext>
            </a:extLst>
          </p:cNvPr>
          <p:cNvGrpSpPr/>
          <p:nvPr/>
        </p:nvGrpSpPr>
        <p:grpSpPr>
          <a:xfrm>
            <a:off x="-120123" y="3297536"/>
            <a:ext cx="4922446" cy="1525608"/>
            <a:chOff x="2059863" y="4183270"/>
            <a:chExt cx="4922446" cy="1525608"/>
          </a:xfrm>
        </p:grpSpPr>
        <p:pic>
          <p:nvPicPr>
            <p:cNvPr id="21" name="Picture 20" descr="A picture containing text&#10;&#10;Description automatically generated">
              <a:extLst>
                <a:ext uri="{FF2B5EF4-FFF2-40B4-BE49-F238E27FC236}">
                  <a16:creationId xmlns:a16="http://schemas.microsoft.com/office/drawing/2014/main" id="{BAC2D44F-D358-46B3-8D66-E7AFFC144DCC}"/>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5117"/>
            <a:stretch/>
          </p:blipFill>
          <p:spPr>
            <a:xfrm>
              <a:off x="2059863" y="4183270"/>
              <a:ext cx="4922446" cy="1525608"/>
            </a:xfrm>
            <a:prstGeom prst="rect">
              <a:avLst/>
            </a:prstGeom>
          </p:spPr>
        </p:pic>
        <p:sp>
          <p:nvSpPr>
            <p:cNvPr id="22" name="TextBox 21">
              <a:extLst>
                <a:ext uri="{FF2B5EF4-FFF2-40B4-BE49-F238E27FC236}">
                  <a16:creationId xmlns:a16="http://schemas.microsoft.com/office/drawing/2014/main" id="{D3482B1A-8C29-4610-9DFB-BD7B22B7C6F7}"/>
                </a:ext>
              </a:extLst>
            </p:cNvPr>
            <p:cNvSpPr txBox="1"/>
            <p:nvPr/>
          </p:nvSpPr>
          <p:spPr>
            <a:xfrm>
              <a:off x="2940642" y="4599520"/>
              <a:ext cx="36693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bringt</a:t>
              </a:r>
              <a:r>
                <a:rPr kumimoji="0" lang="en-GB"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ein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paar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Kartenspiele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mit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pSp>
      <p:grpSp>
        <p:nvGrpSpPr>
          <p:cNvPr id="27" name="Group 26">
            <a:extLst>
              <a:ext uri="{FF2B5EF4-FFF2-40B4-BE49-F238E27FC236}">
                <a16:creationId xmlns:a16="http://schemas.microsoft.com/office/drawing/2014/main" id="{C94CE1DF-C5AF-4505-8990-68C1DDBA4E00}"/>
              </a:ext>
            </a:extLst>
          </p:cNvPr>
          <p:cNvGrpSpPr/>
          <p:nvPr/>
        </p:nvGrpSpPr>
        <p:grpSpPr>
          <a:xfrm>
            <a:off x="7646343" y="3587258"/>
            <a:ext cx="4922446" cy="1525608"/>
            <a:chOff x="7143078" y="3714976"/>
            <a:chExt cx="4922446" cy="1525608"/>
          </a:xfrm>
        </p:grpSpPr>
        <p:pic>
          <p:nvPicPr>
            <p:cNvPr id="23" name="Picture 22" descr="A picture containing text&#10;&#10;Description automatically generated">
              <a:extLst>
                <a:ext uri="{FF2B5EF4-FFF2-40B4-BE49-F238E27FC236}">
                  <a16:creationId xmlns:a16="http://schemas.microsoft.com/office/drawing/2014/main" id="{029FA29D-EA23-477E-8F14-B5BB2C8D39F4}"/>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5117"/>
            <a:stretch/>
          </p:blipFill>
          <p:spPr>
            <a:xfrm rot="626520">
              <a:off x="7143078" y="3714976"/>
              <a:ext cx="4922446" cy="1525608"/>
            </a:xfrm>
            <a:prstGeom prst="rect">
              <a:avLst/>
            </a:prstGeom>
          </p:spPr>
        </p:pic>
        <p:sp>
          <p:nvSpPr>
            <p:cNvPr id="24" name="TextBox 23">
              <a:extLst>
                <a:ext uri="{FF2B5EF4-FFF2-40B4-BE49-F238E27FC236}">
                  <a16:creationId xmlns:a16="http://schemas.microsoft.com/office/drawing/2014/main" id="{6743530C-CEAA-4B6C-A731-6585677BFB92}"/>
                </a:ext>
              </a:extLst>
            </p:cNvPr>
            <p:cNvSpPr txBox="1"/>
            <p:nvPr/>
          </p:nvSpPr>
          <p:spPr>
            <a:xfrm rot="524255">
              <a:off x="8046678" y="4403057"/>
              <a:ext cx="366932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trägst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schicke</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Kleidung</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pSp>
      <p:grpSp>
        <p:nvGrpSpPr>
          <p:cNvPr id="33" name="Group 32">
            <a:extLst>
              <a:ext uri="{FF2B5EF4-FFF2-40B4-BE49-F238E27FC236}">
                <a16:creationId xmlns:a16="http://schemas.microsoft.com/office/drawing/2014/main" id="{DB44406D-AC64-4D4D-BDED-212009F26A63}"/>
              </a:ext>
            </a:extLst>
          </p:cNvPr>
          <p:cNvGrpSpPr/>
          <p:nvPr/>
        </p:nvGrpSpPr>
        <p:grpSpPr>
          <a:xfrm>
            <a:off x="-340908" y="4686438"/>
            <a:ext cx="5724163" cy="1365104"/>
            <a:chOff x="866656" y="3261766"/>
            <a:chExt cx="5724163" cy="1365104"/>
          </a:xfrm>
        </p:grpSpPr>
        <p:pic>
          <p:nvPicPr>
            <p:cNvPr id="25" name="Picture 24" descr="A picture containing text&#10;&#10;Description automatically generated">
              <a:extLst>
                <a:ext uri="{FF2B5EF4-FFF2-40B4-BE49-F238E27FC236}">
                  <a16:creationId xmlns:a16="http://schemas.microsoft.com/office/drawing/2014/main" id="{139120EA-F81D-4564-98C6-B75A89A2057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55117"/>
            <a:stretch/>
          </p:blipFill>
          <p:spPr>
            <a:xfrm>
              <a:off x="866656" y="3261766"/>
              <a:ext cx="5724163" cy="1365104"/>
            </a:xfrm>
            <a:prstGeom prst="rect">
              <a:avLst/>
            </a:prstGeom>
          </p:spPr>
        </p:pic>
        <p:sp>
          <p:nvSpPr>
            <p:cNvPr id="26" name="TextBox 25">
              <a:extLst>
                <a:ext uri="{FF2B5EF4-FFF2-40B4-BE49-F238E27FC236}">
                  <a16:creationId xmlns:a16="http://schemas.microsoft.com/office/drawing/2014/main" id="{15745542-B0EB-4691-8A90-8E4262529776}"/>
                </a:ext>
              </a:extLst>
            </p:cNvPr>
            <p:cNvSpPr txBox="1"/>
            <p:nvPr/>
          </p:nvSpPr>
          <p:spPr>
            <a:xfrm>
              <a:off x="1881398" y="3888843"/>
              <a:ext cx="4358253"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esst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alles</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nicht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wahr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grpSp>
      <p:sp>
        <p:nvSpPr>
          <p:cNvPr id="35" name="Rectangle 34">
            <a:extLst>
              <a:ext uri="{FF2B5EF4-FFF2-40B4-BE49-F238E27FC236}">
                <a16:creationId xmlns:a16="http://schemas.microsoft.com/office/drawing/2014/main" id="{C9F9B746-78ED-4B61-9EDE-7D2F8365CD54}"/>
              </a:ext>
            </a:extLst>
          </p:cNvPr>
          <p:cNvSpPr/>
          <p:nvPr/>
        </p:nvSpPr>
        <p:spPr>
          <a:xfrm>
            <a:off x="1108925" y="5408425"/>
            <a:ext cx="847432" cy="329054"/>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a:t>
            </a:r>
          </a:p>
        </p:txBody>
      </p:sp>
      <p:sp>
        <p:nvSpPr>
          <p:cNvPr id="36" name="Rectangle 35">
            <a:extLst>
              <a:ext uri="{FF2B5EF4-FFF2-40B4-BE49-F238E27FC236}">
                <a16:creationId xmlns:a16="http://schemas.microsoft.com/office/drawing/2014/main" id="{06603A8E-16B1-437A-B86B-67EAD5DF475A}"/>
              </a:ext>
            </a:extLst>
          </p:cNvPr>
          <p:cNvSpPr/>
          <p:nvPr/>
        </p:nvSpPr>
        <p:spPr>
          <a:xfrm>
            <a:off x="1609986" y="2670362"/>
            <a:ext cx="924068" cy="337503"/>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a:t>
            </a:r>
          </a:p>
        </p:txBody>
      </p:sp>
      <p:sp>
        <p:nvSpPr>
          <p:cNvPr id="37" name="Rectangle 36">
            <a:extLst>
              <a:ext uri="{FF2B5EF4-FFF2-40B4-BE49-F238E27FC236}">
                <a16:creationId xmlns:a16="http://schemas.microsoft.com/office/drawing/2014/main" id="{0D25D8D1-33FF-45C1-9949-502910A9DA25}"/>
              </a:ext>
            </a:extLst>
          </p:cNvPr>
          <p:cNvSpPr/>
          <p:nvPr/>
        </p:nvSpPr>
        <p:spPr>
          <a:xfrm>
            <a:off x="9480440" y="1440302"/>
            <a:ext cx="1316505" cy="337503"/>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a:t>
            </a:r>
          </a:p>
        </p:txBody>
      </p:sp>
      <p:sp>
        <p:nvSpPr>
          <p:cNvPr id="38" name="Rectangle 37">
            <a:extLst>
              <a:ext uri="{FF2B5EF4-FFF2-40B4-BE49-F238E27FC236}">
                <a16:creationId xmlns:a16="http://schemas.microsoft.com/office/drawing/2014/main" id="{7D55217F-36D4-495C-85EE-5B830B6D2A73}"/>
              </a:ext>
            </a:extLst>
          </p:cNvPr>
          <p:cNvSpPr/>
          <p:nvPr/>
        </p:nvSpPr>
        <p:spPr>
          <a:xfrm rot="21285267">
            <a:off x="1404646" y="1533942"/>
            <a:ext cx="1199268" cy="337503"/>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a:t>
            </a:r>
          </a:p>
        </p:txBody>
      </p:sp>
      <p:sp>
        <p:nvSpPr>
          <p:cNvPr id="39" name="Rectangle 38">
            <a:extLst>
              <a:ext uri="{FF2B5EF4-FFF2-40B4-BE49-F238E27FC236}">
                <a16:creationId xmlns:a16="http://schemas.microsoft.com/office/drawing/2014/main" id="{F392B280-24F9-47C5-B219-534CA9F9EEDC}"/>
              </a:ext>
            </a:extLst>
          </p:cNvPr>
          <p:cNvSpPr/>
          <p:nvPr/>
        </p:nvSpPr>
        <p:spPr>
          <a:xfrm rot="21391059">
            <a:off x="8296944" y="2660839"/>
            <a:ext cx="994033" cy="337503"/>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_______</a:t>
            </a:r>
          </a:p>
        </p:txBody>
      </p:sp>
      <p:sp>
        <p:nvSpPr>
          <p:cNvPr id="40" name="Rectangle 39">
            <a:extLst>
              <a:ext uri="{FF2B5EF4-FFF2-40B4-BE49-F238E27FC236}">
                <a16:creationId xmlns:a16="http://schemas.microsoft.com/office/drawing/2014/main" id="{8611F098-F87A-441E-A580-0D15C6F221DC}"/>
              </a:ext>
            </a:extLst>
          </p:cNvPr>
          <p:cNvSpPr/>
          <p:nvPr/>
        </p:nvSpPr>
        <p:spPr>
          <a:xfrm rot="548113">
            <a:off x="9131291" y="4258321"/>
            <a:ext cx="892806" cy="337503"/>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a:t>
            </a:r>
          </a:p>
        </p:txBody>
      </p:sp>
      <p:sp>
        <p:nvSpPr>
          <p:cNvPr id="41" name="Rectangle 40">
            <a:extLst>
              <a:ext uri="{FF2B5EF4-FFF2-40B4-BE49-F238E27FC236}">
                <a16:creationId xmlns:a16="http://schemas.microsoft.com/office/drawing/2014/main" id="{7E959F2B-2B0C-41D8-AD9C-F6886FFF8F82}"/>
              </a:ext>
            </a:extLst>
          </p:cNvPr>
          <p:cNvSpPr/>
          <p:nvPr/>
        </p:nvSpPr>
        <p:spPr>
          <a:xfrm>
            <a:off x="1338393" y="3782988"/>
            <a:ext cx="985707" cy="345545"/>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a:t>
            </a:r>
          </a:p>
        </p:txBody>
      </p:sp>
      <p:sp>
        <p:nvSpPr>
          <p:cNvPr id="46" name="TextBox 45">
            <a:extLst>
              <a:ext uri="{FF2B5EF4-FFF2-40B4-BE49-F238E27FC236}">
                <a16:creationId xmlns:a16="http://schemas.microsoft.com/office/drawing/2014/main" id="{4C73D4BF-8235-490E-BBAE-69BDB134EFA8}"/>
              </a:ext>
            </a:extLst>
          </p:cNvPr>
          <p:cNvSpPr txBox="1"/>
          <p:nvPr/>
        </p:nvSpPr>
        <p:spPr>
          <a:xfrm>
            <a:off x="36240" y="647578"/>
            <a:ext cx="4190466"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hat Einstein </a:t>
            </a:r>
            <a:r>
              <a:rPr kumimoji="0" lang="en-US"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gemacht</a:t>
            </a:r>
            <a:r>
              <a:rPr kumimoji="0" lang="en-US"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7" name="Picture 6" descr="A picture containing text, vector graphics&#10;&#10;Description automatically generated">
            <a:extLst>
              <a:ext uri="{FF2B5EF4-FFF2-40B4-BE49-F238E27FC236}">
                <a16:creationId xmlns:a16="http://schemas.microsoft.com/office/drawing/2014/main" id="{7DDB49B3-B66D-481A-90C9-69A6471871CF}"/>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36427" y="1507680"/>
            <a:ext cx="1088839" cy="1111307"/>
          </a:xfrm>
          <a:prstGeom prst="rect">
            <a:avLst/>
          </a:prstGeom>
        </p:spPr>
      </p:pic>
      <p:pic>
        <p:nvPicPr>
          <p:cNvPr id="10" name="Picture 9" descr="A picture containing text, vector graphics&#10;&#10;Description automatically generated">
            <a:extLst>
              <a:ext uri="{FF2B5EF4-FFF2-40B4-BE49-F238E27FC236}">
                <a16:creationId xmlns:a16="http://schemas.microsoft.com/office/drawing/2014/main" id="{390983CD-4492-45A5-8C20-3DEEFEF9E99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026538" y="1420195"/>
            <a:ext cx="887145" cy="1198792"/>
          </a:xfrm>
          <a:prstGeom prst="rect">
            <a:avLst/>
          </a:prstGeom>
        </p:spPr>
      </p:pic>
      <p:graphicFrame>
        <p:nvGraphicFramePr>
          <p:cNvPr id="12" name="Table 51">
            <a:extLst>
              <a:ext uri="{FF2B5EF4-FFF2-40B4-BE49-F238E27FC236}">
                <a16:creationId xmlns:a16="http://schemas.microsoft.com/office/drawing/2014/main" id="{0449B97F-13D0-4668-B187-87677203414F}"/>
              </a:ext>
            </a:extLst>
          </p:cNvPr>
          <p:cNvGraphicFramePr>
            <a:graphicFrameLocks noGrp="1"/>
          </p:cNvGraphicFramePr>
          <p:nvPr>
            <p:extLst>
              <p:ext uri="{D42A27DB-BD31-4B8C-83A1-F6EECF244321}">
                <p14:modId xmlns:p14="http://schemas.microsoft.com/office/powerpoint/2010/main" val="4198771970"/>
              </p:ext>
            </p:extLst>
          </p:nvPr>
        </p:nvGraphicFramePr>
        <p:xfrm>
          <a:off x="5275833" y="2618987"/>
          <a:ext cx="1671171" cy="3483179"/>
        </p:xfrm>
        <a:graphic>
          <a:graphicData uri="http://schemas.openxmlformats.org/drawingml/2006/table">
            <a:tbl>
              <a:tblPr firstRow="1" bandRow="1">
                <a:tableStyleId>{5940675A-B579-460E-94D1-54222C63F5DA}</a:tableStyleId>
              </a:tblPr>
              <a:tblGrid>
                <a:gridCol w="1671171">
                  <a:extLst>
                    <a:ext uri="{9D8B030D-6E8A-4147-A177-3AD203B41FA5}">
                      <a16:colId xmlns:a16="http://schemas.microsoft.com/office/drawing/2014/main" val="3622159270"/>
                    </a:ext>
                  </a:extLst>
                </a:gridCol>
              </a:tblGrid>
              <a:tr h="497597">
                <a:tc>
                  <a:txBody>
                    <a:bodyPr/>
                    <a:lstStyle/>
                    <a:p>
                      <a:pPr algn="ctr"/>
                      <a:r>
                        <a:rPr lang="en-GB" sz="2200" dirty="0" err="1">
                          <a:solidFill>
                            <a:schemeClr val="accent5">
                              <a:lumMod val="50000"/>
                            </a:schemeClr>
                          </a:solidFill>
                        </a:rPr>
                        <a:t>essen</a:t>
                      </a:r>
                      <a:r>
                        <a:rPr lang="en-GB" sz="2200" dirty="0">
                          <a:solidFill>
                            <a:schemeClr val="accent5">
                              <a:lumMod val="50000"/>
                            </a:schemeClr>
                          </a:solidFill>
                        </a:rPr>
                        <a:t> x2</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451208679"/>
                  </a:ext>
                </a:extLst>
              </a:tr>
              <a:tr h="497597">
                <a:tc>
                  <a:txBody>
                    <a:bodyPr/>
                    <a:lstStyle/>
                    <a:p>
                      <a:pPr algn="ctr"/>
                      <a:r>
                        <a:rPr lang="en-GB" sz="2200" dirty="0" err="1">
                          <a:solidFill>
                            <a:schemeClr val="accent5">
                              <a:lumMod val="50000"/>
                            </a:schemeClr>
                          </a:solidFill>
                        </a:rPr>
                        <a:t>tragen</a:t>
                      </a:r>
                      <a:endParaRPr lang="en-GB" sz="22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702054959"/>
                  </a:ext>
                </a:extLst>
              </a:tr>
              <a:tr h="497597">
                <a:tc>
                  <a:txBody>
                    <a:bodyPr/>
                    <a:lstStyle/>
                    <a:p>
                      <a:pPr algn="ctr"/>
                      <a:r>
                        <a:rPr lang="en-GB" sz="2200" dirty="0" err="1">
                          <a:solidFill>
                            <a:schemeClr val="accent5">
                              <a:lumMod val="50000"/>
                            </a:schemeClr>
                          </a:solidFill>
                        </a:rPr>
                        <a:t>schlafen</a:t>
                      </a:r>
                      <a:endParaRPr lang="en-GB" sz="22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2404626626"/>
                  </a:ext>
                </a:extLst>
              </a:tr>
              <a:tr h="497597">
                <a:tc>
                  <a:txBody>
                    <a:bodyPr/>
                    <a:lstStyle/>
                    <a:p>
                      <a:pPr algn="ctr"/>
                      <a:r>
                        <a:rPr lang="en-GB" sz="2200" dirty="0" err="1">
                          <a:solidFill>
                            <a:schemeClr val="accent5">
                              <a:lumMod val="50000"/>
                            </a:schemeClr>
                          </a:solidFill>
                        </a:rPr>
                        <a:t>lassen</a:t>
                      </a:r>
                      <a:endParaRPr lang="en-GB" sz="22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541200168"/>
                  </a:ext>
                </a:extLst>
              </a:tr>
              <a:tr h="497597">
                <a:tc>
                  <a:txBody>
                    <a:bodyPr/>
                    <a:lstStyle/>
                    <a:p>
                      <a:pPr algn="ctr"/>
                      <a:r>
                        <a:rPr lang="en-GB" sz="2200" dirty="0" err="1">
                          <a:solidFill>
                            <a:schemeClr val="accent5">
                              <a:lumMod val="50000"/>
                            </a:schemeClr>
                          </a:solidFill>
                        </a:rPr>
                        <a:t>bringen</a:t>
                      </a:r>
                      <a:endParaRPr lang="en-GB" sz="22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352418950"/>
                  </a:ext>
                </a:extLst>
              </a:tr>
              <a:tr h="497597">
                <a:tc>
                  <a:txBody>
                    <a:bodyPr/>
                    <a:lstStyle/>
                    <a:p>
                      <a:pPr algn="ctr"/>
                      <a:r>
                        <a:rPr lang="en-GB" sz="2200" dirty="0" err="1">
                          <a:solidFill>
                            <a:schemeClr val="accent5">
                              <a:lumMod val="50000"/>
                            </a:schemeClr>
                          </a:solidFill>
                        </a:rPr>
                        <a:t>nehmen</a:t>
                      </a:r>
                      <a:endParaRPr lang="en-GB" sz="22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1672886098"/>
                  </a:ext>
                </a:extLst>
              </a:tr>
              <a:tr h="497597">
                <a:tc>
                  <a:txBody>
                    <a:bodyPr/>
                    <a:lstStyle/>
                    <a:p>
                      <a:pPr algn="ctr"/>
                      <a:r>
                        <a:rPr lang="en-GB" sz="2200" dirty="0" err="1">
                          <a:solidFill>
                            <a:schemeClr val="accent5">
                              <a:lumMod val="50000"/>
                            </a:schemeClr>
                          </a:solidFill>
                        </a:rPr>
                        <a:t>fahren</a:t>
                      </a:r>
                      <a:endParaRPr lang="en-GB" sz="22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tcPr>
                </a:tc>
                <a:extLst>
                  <a:ext uri="{0D108BD9-81ED-4DB2-BD59-A6C34878D82A}">
                    <a16:rowId xmlns:a16="http://schemas.microsoft.com/office/drawing/2014/main" val="3766241319"/>
                  </a:ext>
                </a:extLst>
              </a:tr>
            </a:tbl>
          </a:graphicData>
        </a:graphic>
      </p:graphicFrame>
      <p:pic>
        <p:nvPicPr>
          <p:cNvPr id="42" name="Picture 41" descr="A picture containing text&#10;&#10;Description automatically generated">
            <a:extLst>
              <a:ext uri="{FF2B5EF4-FFF2-40B4-BE49-F238E27FC236}">
                <a16:creationId xmlns:a16="http://schemas.microsoft.com/office/drawing/2014/main" id="{3660CA97-B7B0-42BE-8A09-2F90A8F8F8B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55117"/>
          <a:stretch/>
        </p:blipFill>
        <p:spPr>
          <a:xfrm rot="358314">
            <a:off x="6939264" y="4756215"/>
            <a:ext cx="4922446" cy="1525608"/>
          </a:xfrm>
          <a:prstGeom prst="rect">
            <a:avLst/>
          </a:prstGeom>
        </p:spPr>
      </p:pic>
      <p:sp>
        <p:nvSpPr>
          <p:cNvPr id="43" name="TextBox 42">
            <a:extLst>
              <a:ext uri="{FF2B5EF4-FFF2-40B4-BE49-F238E27FC236}">
                <a16:creationId xmlns:a16="http://schemas.microsoft.com/office/drawing/2014/main" id="{216A5E11-6469-478F-8039-E48731F7B58B}"/>
              </a:ext>
            </a:extLst>
          </p:cNvPr>
          <p:cNvSpPr txBox="1"/>
          <p:nvPr/>
        </p:nvSpPr>
        <p:spPr>
          <a:xfrm rot="524255">
            <a:off x="8172807" y="5250993"/>
            <a:ext cx="3669323"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Isst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du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gern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Apfelkuchen</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Er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ist</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1"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lecker</a:t>
            </a:r>
            <a:r>
              <a:rPr kumimoji="0" lang="en-GB" sz="2400" b="0"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44" name="Rectangle 43">
            <a:extLst>
              <a:ext uri="{FF2B5EF4-FFF2-40B4-BE49-F238E27FC236}">
                <a16:creationId xmlns:a16="http://schemas.microsoft.com/office/drawing/2014/main" id="{956F9726-5DD0-4F49-B735-37DA9E9EE6D8}"/>
              </a:ext>
            </a:extLst>
          </p:cNvPr>
          <p:cNvSpPr/>
          <p:nvPr/>
        </p:nvSpPr>
        <p:spPr>
          <a:xfrm rot="548113">
            <a:off x="8086780" y="5127730"/>
            <a:ext cx="892806" cy="337503"/>
          </a:xfrm>
          <a:prstGeom prst="rect">
            <a:avLst/>
          </a:prstGeom>
          <a:solidFill>
            <a:srgbClr val="E6DE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_____</a:t>
            </a:r>
          </a:p>
        </p:txBody>
      </p:sp>
      <p:sp>
        <p:nvSpPr>
          <p:cNvPr id="45" name="TextBox 44">
            <a:extLst>
              <a:ext uri="{FF2B5EF4-FFF2-40B4-BE49-F238E27FC236}">
                <a16:creationId xmlns:a16="http://schemas.microsoft.com/office/drawing/2014/main" id="{F4639200-571D-41AD-AAE3-94BE300C6A69}"/>
              </a:ext>
            </a:extLst>
          </p:cNvPr>
          <p:cNvSpPr txBox="1"/>
          <p:nvPr/>
        </p:nvSpPr>
        <p:spPr>
          <a:xfrm>
            <a:off x="361611" y="1724246"/>
            <a:ext cx="418456"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b="1" dirty="0">
                <a:solidFill>
                  <a:schemeClr val="accent5">
                    <a:lumMod val="50000"/>
                  </a:schemeClr>
                </a:solidFill>
              </a:rPr>
              <a:t>1</a:t>
            </a:r>
          </a:p>
        </p:txBody>
      </p:sp>
      <p:sp>
        <p:nvSpPr>
          <p:cNvPr id="47" name="TextBox 46">
            <a:extLst>
              <a:ext uri="{FF2B5EF4-FFF2-40B4-BE49-F238E27FC236}">
                <a16:creationId xmlns:a16="http://schemas.microsoft.com/office/drawing/2014/main" id="{6D6D2DB6-F126-4967-9458-885FA909C24A}"/>
              </a:ext>
            </a:extLst>
          </p:cNvPr>
          <p:cNvSpPr txBox="1"/>
          <p:nvPr/>
        </p:nvSpPr>
        <p:spPr>
          <a:xfrm>
            <a:off x="355012" y="2903788"/>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US" sz="2400" b="1" dirty="0">
                <a:solidFill>
                  <a:schemeClr val="accent5">
                    <a:lumMod val="50000"/>
                  </a:schemeClr>
                </a:solidFill>
              </a:rPr>
              <a:t>2</a:t>
            </a:r>
            <a:endParaRPr lang="en-GB" sz="2400" b="1" dirty="0">
              <a:solidFill>
                <a:schemeClr val="accent5">
                  <a:lumMod val="50000"/>
                </a:schemeClr>
              </a:solidFill>
            </a:endParaRPr>
          </a:p>
        </p:txBody>
      </p:sp>
      <p:sp>
        <p:nvSpPr>
          <p:cNvPr id="48" name="TextBox 47">
            <a:extLst>
              <a:ext uri="{FF2B5EF4-FFF2-40B4-BE49-F238E27FC236}">
                <a16:creationId xmlns:a16="http://schemas.microsoft.com/office/drawing/2014/main" id="{8651008F-EB07-4F86-9AD4-AB40CD735D88}"/>
              </a:ext>
            </a:extLst>
          </p:cNvPr>
          <p:cNvSpPr txBox="1"/>
          <p:nvPr/>
        </p:nvSpPr>
        <p:spPr>
          <a:xfrm>
            <a:off x="348609" y="3855824"/>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US" sz="2400" b="1" dirty="0">
                <a:solidFill>
                  <a:schemeClr val="accent5">
                    <a:lumMod val="50000"/>
                  </a:schemeClr>
                </a:solidFill>
              </a:rPr>
              <a:t>3</a:t>
            </a:r>
            <a:endParaRPr lang="en-GB" sz="2400" b="1" dirty="0">
              <a:solidFill>
                <a:schemeClr val="accent5">
                  <a:lumMod val="50000"/>
                </a:schemeClr>
              </a:solidFill>
            </a:endParaRPr>
          </a:p>
        </p:txBody>
      </p:sp>
      <p:sp>
        <p:nvSpPr>
          <p:cNvPr id="49" name="TextBox 48">
            <a:extLst>
              <a:ext uri="{FF2B5EF4-FFF2-40B4-BE49-F238E27FC236}">
                <a16:creationId xmlns:a16="http://schemas.microsoft.com/office/drawing/2014/main" id="{0E856531-6DFF-4398-B8F1-489157A147F0}"/>
              </a:ext>
            </a:extLst>
          </p:cNvPr>
          <p:cNvSpPr txBox="1"/>
          <p:nvPr/>
        </p:nvSpPr>
        <p:spPr>
          <a:xfrm>
            <a:off x="243990" y="5177593"/>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US" sz="2400" b="1" dirty="0">
                <a:solidFill>
                  <a:schemeClr val="accent5">
                    <a:lumMod val="50000"/>
                  </a:schemeClr>
                </a:solidFill>
              </a:rPr>
              <a:t>4</a:t>
            </a:r>
            <a:endParaRPr lang="en-GB" sz="2400" b="1" dirty="0">
              <a:solidFill>
                <a:schemeClr val="accent5">
                  <a:lumMod val="50000"/>
                </a:schemeClr>
              </a:solidFill>
            </a:endParaRPr>
          </a:p>
        </p:txBody>
      </p:sp>
      <p:sp>
        <p:nvSpPr>
          <p:cNvPr id="50" name="TextBox 49">
            <a:extLst>
              <a:ext uri="{FF2B5EF4-FFF2-40B4-BE49-F238E27FC236}">
                <a16:creationId xmlns:a16="http://schemas.microsoft.com/office/drawing/2014/main" id="{E2E025E6-4AF3-43DA-846D-A6909DD60F95}"/>
              </a:ext>
            </a:extLst>
          </p:cNvPr>
          <p:cNvSpPr txBox="1"/>
          <p:nvPr/>
        </p:nvSpPr>
        <p:spPr>
          <a:xfrm>
            <a:off x="7780505" y="1651704"/>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US" sz="2400" b="1" dirty="0">
                <a:solidFill>
                  <a:schemeClr val="accent5">
                    <a:lumMod val="50000"/>
                  </a:schemeClr>
                </a:solidFill>
              </a:rPr>
              <a:t>5</a:t>
            </a:r>
            <a:endParaRPr lang="en-GB" sz="2400" b="1" dirty="0">
              <a:solidFill>
                <a:schemeClr val="accent5">
                  <a:lumMod val="50000"/>
                </a:schemeClr>
              </a:solidFill>
            </a:endParaRPr>
          </a:p>
        </p:txBody>
      </p:sp>
      <p:sp>
        <p:nvSpPr>
          <p:cNvPr id="51" name="TextBox 50">
            <a:extLst>
              <a:ext uri="{FF2B5EF4-FFF2-40B4-BE49-F238E27FC236}">
                <a16:creationId xmlns:a16="http://schemas.microsoft.com/office/drawing/2014/main" id="{8717A816-EC47-4EF4-A193-974CD1368BD5}"/>
              </a:ext>
            </a:extLst>
          </p:cNvPr>
          <p:cNvSpPr txBox="1"/>
          <p:nvPr/>
        </p:nvSpPr>
        <p:spPr>
          <a:xfrm>
            <a:off x="7420514" y="2967335"/>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US" sz="2400" b="1" dirty="0">
                <a:solidFill>
                  <a:schemeClr val="accent5">
                    <a:lumMod val="50000"/>
                  </a:schemeClr>
                </a:solidFill>
              </a:rPr>
              <a:t>6</a:t>
            </a:r>
            <a:endParaRPr lang="en-GB" sz="2400" b="1" dirty="0">
              <a:solidFill>
                <a:schemeClr val="accent5">
                  <a:lumMod val="50000"/>
                </a:schemeClr>
              </a:solidFill>
            </a:endParaRPr>
          </a:p>
        </p:txBody>
      </p:sp>
      <p:sp>
        <p:nvSpPr>
          <p:cNvPr id="52" name="TextBox 51">
            <a:extLst>
              <a:ext uri="{FF2B5EF4-FFF2-40B4-BE49-F238E27FC236}">
                <a16:creationId xmlns:a16="http://schemas.microsoft.com/office/drawing/2014/main" id="{ADE467A5-641D-4A99-85F1-6E11966804A5}"/>
              </a:ext>
            </a:extLst>
          </p:cNvPr>
          <p:cNvSpPr txBox="1"/>
          <p:nvPr/>
        </p:nvSpPr>
        <p:spPr>
          <a:xfrm>
            <a:off x="8013225" y="4164541"/>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US" sz="2400" b="1" dirty="0">
                <a:solidFill>
                  <a:schemeClr val="accent5">
                    <a:lumMod val="50000"/>
                  </a:schemeClr>
                </a:solidFill>
              </a:rPr>
              <a:t>7</a:t>
            </a:r>
            <a:endParaRPr lang="en-GB" sz="2400" b="1" dirty="0">
              <a:solidFill>
                <a:schemeClr val="accent5">
                  <a:lumMod val="50000"/>
                </a:schemeClr>
              </a:solidFill>
            </a:endParaRPr>
          </a:p>
        </p:txBody>
      </p:sp>
      <p:sp>
        <p:nvSpPr>
          <p:cNvPr id="53" name="TextBox 52">
            <a:extLst>
              <a:ext uri="{FF2B5EF4-FFF2-40B4-BE49-F238E27FC236}">
                <a16:creationId xmlns:a16="http://schemas.microsoft.com/office/drawing/2014/main" id="{6BCA9BC7-9B2E-4577-8C1A-C4B7797C9F20}"/>
              </a:ext>
            </a:extLst>
          </p:cNvPr>
          <p:cNvSpPr txBox="1"/>
          <p:nvPr/>
        </p:nvSpPr>
        <p:spPr>
          <a:xfrm>
            <a:off x="7456855" y="5426948"/>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US" sz="2400" b="1" dirty="0">
                <a:solidFill>
                  <a:schemeClr val="accent5">
                    <a:lumMod val="50000"/>
                  </a:schemeClr>
                </a:solidFill>
              </a:rPr>
              <a:t>8</a:t>
            </a:r>
            <a:endParaRPr lang="en-GB" sz="2400" b="1" dirty="0">
              <a:solidFill>
                <a:schemeClr val="accent5">
                  <a:lumMod val="50000"/>
                </a:schemeClr>
              </a:solidFill>
            </a:endParaRPr>
          </a:p>
        </p:txBody>
      </p:sp>
    </p:spTree>
    <p:extLst>
      <p:ext uri="{BB962C8B-B14F-4D97-AF65-F5344CB8AC3E}">
        <p14:creationId xmlns:p14="http://schemas.microsoft.com/office/powerpoint/2010/main" val="425879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36"/>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3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3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animBg="1"/>
      <p:bldP spid="37" grpId="0" animBg="1"/>
      <p:bldP spid="38" grpId="0" animBg="1"/>
      <p:bldP spid="39" grpId="0" animBg="1"/>
      <p:bldP spid="40" grpId="0" animBg="1"/>
      <p:bldP spid="41" grpId="0" animBg="1"/>
      <p:bldP spid="4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sp>
        <p:nvSpPr>
          <p:cNvPr id="6" name="Title 5">
            <a:extLst>
              <a:ext uri="{FF2B5EF4-FFF2-40B4-BE49-F238E27FC236}">
                <a16:creationId xmlns:a16="http://schemas.microsoft.com/office/drawing/2014/main" id="{558E7B9B-A11A-154E-80B4-563231C87435}"/>
              </a:ext>
            </a:extLst>
          </p:cNvPr>
          <p:cNvSpPr>
            <a:spLocks noGrp="1"/>
          </p:cNvSpPr>
          <p:nvPr>
            <p:ph type="ctrTitle"/>
          </p:nvPr>
        </p:nvSpPr>
        <p:spPr>
          <a:xfrm>
            <a:off x="146198" y="2400411"/>
            <a:ext cx="7753202" cy="1485422"/>
          </a:xfrm>
        </p:spPr>
        <p:txBody>
          <a:bodyPr>
            <a:normAutofit/>
          </a:bodyPr>
          <a:lstStyle/>
          <a:p>
            <a:pPr algn="l"/>
            <a:r>
              <a:rPr lang="en-GB" sz="4000" b="1" dirty="0" err="1">
                <a:solidFill>
                  <a:prstClr val="white"/>
                </a:solidFill>
              </a:rPr>
              <a:t>Ihr</a:t>
            </a:r>
            <a:r>
              <a:rPr lang="en-GB" sz="4000" b="1" dirty="0">
                <a:solidFill>
                  <a:prstClr val="white"/>
                </a:solidFill>
              </a:rPr>
              <a:t> </a:t>
            </a:r>
            <a:r>
              <a:rPr lang="en-GB" sz="4000" b="1" dirty="0" err="1">
                <a:solidFill>
                  <a:prstClr val="white"/>
                </a:solidFill>
              </a:rPr>
              <a:t>bereitet</a:t>
            </a:r>
            <a:r>
              <a:rPr lang="en-GB" sz="4000" b="1" dirty="0">
                <a:solidFill>
                  <a:prstClr val="white"/>
                </a:solidFill>
              </a:rPr>
              <a:t> </a:t>
            </a:r>
            <a:r>
              <a:rPr lang="en-GB" sz="4000" b="1" dirty="0" err="1">
                <a:solidFill>
                  <a:prstClr val="white"/>
                </a:solidFill>
              </a:rPr>
              <a:t>eine</a:t>
            </a:r>
            <a:r>
              <a:rPr lang="en-GB" sz="4000" b="1" dirty="0">
                <a:solidFill>
                  <a:prstClr val="white"/>
                </a:solidFill>
              </a:rPr>
              <a:t> Party </a:t>
            </a:r>
            <a:r>
              <a:rPr lang="en-GB" sz="4000" b="1" dirty="0" err="1">
                <a:solidFill>
                  <a:prstClr val="white"/>
                </a:solidFill>
              </a:rPr>
              <a:t>vor</a:t>
            </a:r>
            <a:r>
              <a:rPr lang="en-GB" sz="4000" b="1" dirty="0">
                <a:solidFill>
                  <a:prstClr val="white"/>
                </a:solidFill>
              </a:rPr>
              <a:t>!</a:t>
            </a:r>
            <a:br>
              <a:rPr lang="en-GB" b="1" dirty="0">
                <a:solidFill>
                  <a:prstClr val="white"/>
                </a:solidFill>
              </a:rPr>
            </a:br>
            <a:endParaRPr lang="en-US" dirty="0"/>
          </a:p>
        </p:txBody>
      </p:sp>
      <p:sp>
        <p:nvSpPr>
          <p:cNvPr id="7" name="Subtitle 6">
            <a:extLst>
              <a:ext uri="{FF2B5EF4-FFF2-40B4-BE49-F238E27FC236}">
                <a16:creationId xmlns:a16="http://schemas.microsoft.com/office/drawing/2014/main" id="{7F2214FE-0DF5-6741-9332-4A2CB0FF908A}"/>
              </a:ext>
            </a:extLst>
          </p:cNvPr>
          <p:cNvSpPr>
            <a:spLocks noGrp="1"/>
          </p:cNvSpPr>
          <p:nvPr>
            <p:ph type="subTitle" idx="1"/>
          </p:nvPr>
        </p:nvSpPr>
        <p:spPr>
          <a:xfrm>
            <a:off x="146198" y="3143122"/>
            <a:ext cx="7382608" cy="571756"/>
          </a:xfrm>
        </p:spPr>
        <p:txBody>
          <a:bodyPr>
            <a:normAutofit/>
          </a:bodyPr>
          <a:lstStyle/>
          <a:p>
            <a:pPr algn="l"/>
            <a:r>
              <a:rPr lang="en-GB" sz="3000" dirty="0">
                <a:solidFill>
                  <a:prstClr val="white"/>
                </a:solidFill>
              </a:rPr>
              <a:t>Plural rules 1 and 2 [revisited]</a:t>
            </a:r>
          </a:p>
          <a:p>
            <a:pPr algn="l"/>
            <a:endParaRPr lang="en-US" dirty="0"/>
          </a:p>
        </p:txBody>
      </p:sp>
      <p:sp>
        <p:nvSpPr>
          <p:cNvPr id="13" name="Subtitle 6">
            <a:extLst>
              <a:ext uri="{FF2B5EF4-FFF2-40B4-BE49-F238E27FC236}">
                <a16:creationId xmlns:a16="http://schemas.microsoft.com/office/drawing/2014/main" id="{2D438FA5-2CAB-4E24-9AEE-607776023B37}"/>
              </a:ext>
            </a:extLst>
          </p:cNvPr>
          <p:cNvSpPr txBox="1">
            <a:spLocks/>
          </p:cNvSpPr>
          <p:nvPr/>
        </p:nvSpPr>
        <p:spPr>
          <a:xfrm>
            <a:off x="146198" y="3827614"/>
            <a:ext cx="5507627" cy="57175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accent5">
                    <a:lumMod val="50000"/>
                  </a:schemeClr>
                </a:solidFill>
                <a:latin typeface="Century Gothic" panose="020B0502020202020204" pitchFamily="34" charset="0"/>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accent5">
                    <a:lumMod val="50000"/>
                  </a:schemeClr>
                </a:solidFill>
                <a:latin typeface="Century Gothic" panose="020B0502020202020204" pitchFamily="34" charset="0"/>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accent5">
                    <a:lumMod val="50000"/>
                  </a:schemeClr>
                </a:solidFill>
                <a:latin typeface="Century Gothic" panose="020B0502020202020204" pitchFamily="34" charset="0"/>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accent5">
                    <a:lumMod val="50000"/>
                  </a:schemeClr>
                </a:solidFill>
                <a:latin typeface="Century Gothic" panose="020B0502020202020204" pitchFamily="34" charset="0"/>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SSC [-e] and [-</a:t>
            </a:r>
            <a:r>
              <a:rPr kumimoji="0" lang="en-GB" sz="3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a:t>
            </a:r>
            <a:r>
              <a:rPr kumimoji="0" lang="en-GB" sz="3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revisited</a:t>
            </a:r>
            <a:endParaRPr kumimoji="0" lang="en-US" sz="24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mn-ea"/>
              <a:cs typeface="+mn-cs"/>
            </a:endParaRPr>
          </a:p>
        </p:txBody>
      </p:sp>
      <p:sp>
        <p:nvSpPr>
          <p:cNvPr id="12" name="Title 3">
            <a:extLst>
              <a:ext uri="{FF2B5EF4-FFF2-40B4-BE49-F238E27FC236}">
                <a16:creationId xmlns:a16="http://schemas.microsoft.com/office/drawing/2014/main" id="{7B424077-B2D5-46AA-BDA8-6FF15DA500E8}"/>
              </a:ext>
            </a:extLst>
          </p:cNvPr>
          <p:cNvSpPr txBox="1">
            <a:spLocks/>
          </p:cNvSpPr>
          <p:nvPr/>
        </p:nvSpPr>
        <p:spPr>
          <a:xfrm>
            <a:off x="161930" y="5114755"/>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Y8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1.1 - Week 3 - Lesson 6</a:t>
            </a:r>
          </a:p>
        </p:txBody>
      </p:sp>
      <p:sp>
        <p:nvSpPr>
          <p:cNvPr id="14" name="Title 3">
            <a:extLst>
              <a:ext uri="{FF2B5EF4-FFF2-40B4-BE49-F238E27FC236}">
                <a16:creationId xmlns:a16="http://schemas.microsoft.com/office/drawing/2014/main" id="{AD3E60BD-7CAE-0A46-A004-144246BB4113}"/>
              </a:ext>
            </a:extLst>
          </p:cNvPr>
          <p:cNvSpPr txBox="1">
            <a:spLocks/>
          </p:cNvSpPr>
          <p:nvPr/>
        </p:nvSpPr>
        <p:spPr>
          <a:xfrm>
            <a:off x="161930" y="5779725"/>
            <a:ext cx="4989619" cy="1078275"/>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Author name(s):  Stephen Owen / Rachel Hawkes</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Artwork: Steve Clarke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Date updated: 20 / </a:t>
            </a:r>
            <a:r>
              <a:rPr lang="en-GB" sz="1400">
                <a:solidFill>
                  <a:prstClr val="white"/>
                </a:solidFill>
                <a:latin typeface="Century Gothic" panose="020B0502020202020204" pitchFamily="34" charset="0"/>
              </a:rPr>
              <a:t>1</a:t>
            </a:r>
            <a:r>
              <a:rPr lang="en-GB" sz="1400" dirty="0">
                <a:solidFill>
                  <a:prstClr val="white"/>
                </a:solidFill>
                <a:latin typeface="Century Gothic" panose="020B0502020202020204" pitchFamily="34" charset="0"/>
              </a:rPr>
              <a:t>2</a:t>
            </a:r>
            <a:r>
              <a:rPr kumimoji="0" lang="en-GB" sz="1400" b="0" i="0" u="none" strike="noStrike" kern="1200" cap="none" spc="0" normalizeH="0" baseline="0" noProof="0">
                <a:ln>
                  <a:noFill/>
                </a:ln>
                <a:solidFill>
                  <a:prstClr val="white"/>
                </a:solidFill>
                <a:effectLst/>
                <a:uLnTx/>
                <a:uFillTx/>
                <a:latin typeface="Century Gothic" panose="020B0502020202020204" pitchFamily="34" charset="0"/>
                <a:ea typeface="+mj-ea"/>
                <a:cs typeface="+mj-cs"/>
              </a:rPr>
              <a:t> </a:t>
            </a: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 21</a:t>
            </a: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4121818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048719"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Auftakt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549114" y="247046"/>
            <a:ext cx="240977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C8C77C08-5026-0447-B022-A3A477524218}"/>
              </a:ext>
            </a:extLst>
          </p:cNvPr>
          <p:cNvSpPr txBox="1"/>
          <p:nvPr/>
        </p:nvSpPr>
        <p:spPr>
          <a:xfrm>
            <a:off x="2048719" y="459878"/>
            <a:ext cx="7124897" cy="461665"/>
          </a:xfrm>
          <a:prstGeom prst="rect">
            <a:avLst/>
          </a:prstGeom>
          <a:noFill/>
        </p:spPr>
        <p:txBody>
          <a:bodyPr wrap="square" rtlCol="0">
            <a:spAutoFit/>
          </a:bodyPr>
          <a:lstStyle/>
          <a:p>
            <a:r>
              <a:rPr lang="en-US" sz="2400" dirty="0">
                <a:solidFill>
                  <a:schemeClr val="accent5">
                    <a:lumMod val="50000"/>
                  </a:schemeClr>
                </a:solidFill>
              </a:rPr>
              <a:t>Mache </a:t>
            </a:r>
            <a:r>
              <a:rPr lang="en-US" sz="2400" dirty="0" err="1">
                <a:solidFill>
                  <a:schemeClr val="accent5">
                    <a:lumMod val="50000"/>
                  </a:schemeClr>
                </a:solidFill>
              </a:rPr>
              <a:t>zwei</a:t>
            </a:r>
            <a:r>
              <a:rPr lang="en-US" sz="2400" dirty="0">
                <a:solidFill>
                  <a:schemeClr val="accent5">
                    <a:lumMod val="50000"/>
                  </a:schemeClr>
                </a:solidFill>
              </a:rPr>
              <a:t> </a:t>
            </a:r>
            <a:r>
              <a:rPr lang="en-US" sz="2400" dirty="0" err="1">
                <a:solidFill>
                  <a:schemeClr val="accent5">
                    <a:lumMod val="50000"/>
                  </a:schemeClr>
                </a:solidFill>
              </a:rPr>
              <a:t>Aufgaben</a:t>
            </a:r>
            <a:r>
              <a:rPr lang="en-US" sz="2400" dirty="0">
                <a:solidFill>
                  <a:schemeClr val="accent5">
                    <a:lumMod val="50000"/>
                  </a:schemeClr>
                </a:solidFill>
              </a:rPr>
              <a:t>. </a:t>
            </a:r>
            <a:r>
              <a:rPr lang="en-US" sz="2400" dirty="0" err="1">
                <a:solidFill>
                  <a:schemeClr val="accent5">
                    <a:lumMod val="50000"/>
                  </a:schemeClr>
                </a:solidFill>
              </a:rPr>
              <a:t>Beginne</a:t>
            </a:r>
            <a:r>
              <a:rPr lang="en-US" sz="2400" dirty="0">
                <a:solidFill>
                  <a:schemeClr val="accent5">
                    <a:lumMod val="50000"/>
                  </a:schemeClr>
                </a:solidFill>
              </a:rPr>
              <a:t>, wo du </a:t>
            </a:r>
            <a:r>
              <a:rPr lang="en-US" sz="2400" dirty="0" err="1">
                <a:solidFill>
                  <a:schemeClr val="accent5">
                    <a:lumMod val="50000"/>
                  </a:schemeClr>
                </a:solidFill>
              </a:rPr>
              <a:t>willst</a:t>
            </a:r>
            <a:r>
              <a:rPr lang="en-US" sz="2400" dirty="0">
                <a:solidFill>
                  <a:schemeClr val="accent5">
                    <a:lumMod val="50000"/>
                  </a:schemeClr>
                </a:solidFill>
              </a:rPr>
              <a:t>.</a:t>
            </a:r>
          </a:p>
        </p:txBody>
      </p:sp>
      <p:graphicFrame>
        <p:nvGraphicFramePr>
          <p:cNvPr id="2" name="Table 5">
            <a:extLst>
              <a:ext uri="{FF2B5EF4-FFF2-40B4-BE49-F238E27FC236}">
                <a16:creationId xmlns:a16="http://schemas.microsoft.com/office/drawing/2014/main" id="{2619C4C7-D6F2-4C52-8E91-967AB10D157A}"/>
              </a:ext>
            </a:extLst>
          </p:cNvPr>
          <p:cNvGraphicFramePr>
            <a:graphicFrameLocks noGrp="1"/>
          </p:cNvGraphicFramePr>
          <p:nvPr>
            <p:extLst>
              <p:ext uri="{D42A27DB-BD31-4B8C-83A1-F6EECF244321}">
                <p14:modId xmlns:p14="http://schemas.microsoft.com/office/powerpoint/2010/main" val="2169482301"/>
              </p:ext>
            </p:extLst>
          </p:nvPr>
        </p:nvGraphicFramePr>
        <p:xfrm>
          <a:off x="370247" y="1260393"/>
          <a:ext cx="11459080" cy="4983358"/>
        </p:xfrm>
        <a:graphic>
          <a:graphicData uri="http://schemas.openxmlformats.org/drawingml/2006/table">
            <a:tbl>
              <a:tblPr firstRow="1" bandRow="1">
                <a:effectLst>
                  <a:outerShdw blurRad="50800" dist="38100" dir="5400000" algn="t" rotWithShape="0">
                    <a:prstClr val="black">
                      <a:alpha val="40000"/>
                    </a:prstClr>
                  </a:outerShdw>
                </a:effectLst>
                <a:tableStyleId>{5940675A-B579-460E-94D1-54222C63F5DA}</a:tableStyleId>
              </a:tblPr>
              <a:tblGrid>
                <a:gridCol w="5729540">
                  <a:extLst>
                    <a:ext uri="{9D8B030D-6E8A-4147-A177-3AD203B41FA5}">
                      <a16:colId xmlns:a16="http://schemas.microsoft.com/office/drawing/2014/main" val="734390213"/>
                    </a:ext>
                  </a:extLst>
                </a:gridCol>
                <a:gridCol w="5729540">
                  <a:extLst>
                    <a:ext uri="{9D8B030D-6E8A-4147-A177-3AD203B41FA5}">
                      <a16:colId xmlns:a16="http://schemas.microsoft.com/office/drawing/2014/main" val="745758535"/>
                    </a:ext>
                  </a:extLst>
                </a:gridCol>
              </a:tblGrid>
              <a:tr h="249167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4">
                        <a:lumMod val="20000"/>
                        <a:lumOff val="80000"/>
                      </a:schemeClr>
                    </a:solid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rgbClr val="EBEFF7"/>
                    </a:solidFill>
                  </a:tcPr>
                </a:tc>
                <a:extLst>
                  <a:ext uri="{0D108BD9-81ED-4DB2-BD59-A6C34878D82A}">
                    <a16:rowId xmlns:a16="http://schemas.microsoft.com/office/drawing/2014/main" val="3545743125"/>
                  </a:ext>
                </a:extLst>
              </a:tr>
              <a:tr h="2491679">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6">
                        <a:lumMod val="20000"/>
                        <a:lumOff val="80000"/>
                      </a:schemeClr>
                    </a:solidFill>
                  </a:tcPr>
                </a:tc>
                <a:tc>
                  <a:txBody>
                    <a:bodyPr/>
                    <a:lstStyle/>
                    <a:p>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lnTlToBr w="12700" cmpd="sng">
                      <a:noFill/>
                      <a:prstDash val="solid"/>
                    </a:lnTlToBr>
                    <a:lnBlToTr w="12700" cmpd="sng">
                      <a:noFill/>
                      <a:prstDash val="solid"/>
                    </a:lnBlToTr>
                    <a:solidFill>
                      <a:schemeClr val="accent2">
                        <a:lumMod val="20000"/>
                        <a:lumOff val="80000"/>
                      </a:schemeClr>
                    </a:solidFill>
                  </a:tcPr>
                </a:tc>
                <a:extLst>
                  <a:ext uri="{0D108BD9-81ED-4DB2-BD59-A6C34878D82A}">
                    <a16:rowId xmlns:a16="http://schemas.microsoft.com/office/drawing/2014/main" val="3766294848"/>
                  </a:ext>
                </a:extLst>
              </a:tr>
            </a:tbl>
          </a:graphicData>
        </a:graphic>
      </p:graphicFrame>
      <p:sp>
        <p:nvSpPr>
          <p:cNvPr id="8" name="TextBox 7">
            <a:extLst>
              <a:ext uri="{FF2B5EF4-FFF2-40B4-BE49-F238E27FC236}">
                <a16:creationId xmlns:a16="http://schemas.microsoft.com/office/drawing/2014/main" id="{D010A909-5DE1-4104-BECA-9AE842AF0827}"/>
              </a:ext>
            </a:extLst>
          </p:cNvPr>
          <p:cNvSpPr txBox="1"/>
          <p:nvPr/>
        </p:nvSpPr>
        <p:spPr>
          <a:xfrm>
            <a:off x="370248" y="1247801"/>
            <a:ext cx="5725751" cy="461665"/>
          </a:xfrm>
          <a:prstGeom prst="rect">
            <a:avLst/>
          </a:prstGeom>
          <a:noFill/>
        </p:spPr>
        <p:txBody>
          <a:bodyPr wrap="square" rtlCol="0">
            <a:spAutoFit/>
          </a:bodyPr>
          <a:lstStyle/>
          <a:p>
            <a:pPr algn="ctr"/>
            <a:r>
              <a:rPr lang="en-US" sz="2400" b="1" u="sng" dirty="0" err="1">
                <a:solidFill>
                  <a:schemeClr val="accent5">
                    <a:lumMod val="50000"/>
                  </a:schemeClr>
                </a:solidFill>
              </a:rPr>
              <a:t>letzte</a:t>
            </a:r>
            <a:r>
              <a:rPr lang="en-US" sz="2400" b="1" u="sng" dirty="0">
                <a:solidFill>
                  <a:schemeClr val="accent5">
                    <a:lumMod val="50000"/>
                  </a:schemeClr>
                </a:solidFill>
              </a:rPr>
              <a:t> </a:t>
            </a:r>
            <a:r>
              <a:rPr lang="en-US" sz="2400" b="1" u="sng" dirty="0" err="1">
                <a:solidFill>
                  <a:schemeClr val="accent5">
                    <a:lumMod val="50000"/>
                  </a:schemeClr>
                </a:solidFill>
              </a:rPr>
              <a:t>Stunde</a:t>
            </a:r>
            <a:endParaRPr lang="en-US" sz="2400" b="1" u="sng" dirty="0">
              <a:solidFill>
                <a:schemeClr val="accent5">
                  <a:lumMod val="50000"/>
                </a:schemeClr>
              </a:solidFill>
            </a:endParaRPr>
          </a:p>
        </p:txBody>
      </p:sp>
      <p:sp>
        <p:nvSpPr>
          <p:cNvPr id="9" name="TextBox 8">
            <a:extLst>
              <a:ext uri="{FF2B5EF4-FFF2-40B4-BE49-F238E27FC236}">
                <a16:creationId xmlns:a16="http://schemas.microsoft.com/office/drawing/2014/main" id="{36255CF8-5F66-4F6B-B3B6-AD6088BC2A02}"/>
              </a:ext>
            </a:extLst>
          </p:cNvPr>
          <p:cNvSpPr txBox="1"/>
          <p:nvPr/>
        </p:nvSpPr>
        <p:spPr>
          <a:xfrm>
            <a:off x="6445311" y="1210809"/>
            <a:ext cx="5376441" cy="461665"/>
          </a:xfrm>
          <a:prstGeom prst="rect">
            <a:avLst/>
          </a:prstGeom>
          <a:noFill/>
        </p:spPr>
        <p:txBody>
          <a:bodyPr wrap="square" rtlCol="0">
            <a:spAutoFit/>
          </a:bodyPr>
          <a:lstStyle/>
          <a:p>
            <a:pPr algn="ctr"/>
            <a:r>
              <a:rPr lang="en-US" sz="2400" b="1" u="sng" dirty="0" err="1">
                <a:solidFill>
                  <a:schemeClr val="accent5">
                    <a:lumMod val="50000"/>
                  </a:schemeClr>
                </a:solidFill>
              </a:rPr>
              <a:t>letzte</a:t>
            </a:r>
            <a:r>
              <a:rPr lang="en-US" sz="2400" b="1" u="sng" dirty="0">
                <a:solidFill>
                  <a:schemeClr val="accent5">
                    <a:lumMod val="50000"/>
                  </a:schemeClr>
                </a:solidFill>
              </a:rPr>
              <a:t> </a:t>
            </a:r>
            <a:r>
              <a:rPr lang="en-US" sz="2400" b="1" u="sng" dirty="0" err="1">
                <a:solidFill>
                  <a:schemeClr val="accent5">
                    <a:lumMod val="50000"/>
                  </a:schemeClr>
                </a:solidFill>
              </a:rPr>
              <a:t>Woche</a:t>
            </a:r>
            <a:endParaRPr lang="en-US" sz="2400" b="1" u="sng" dirty="0">
              <a:solidFill>
                <a:schemeClr val="accent5">
                  <a:lumMod val="50000"/>
                </a:schemeClr>
              </a:solidFill>
            </a:endParaRPr>
          </a:p>
        </p:txBody>
      </p:sp>
      <p:sp>
        <p:nvSpPr>
          <p:cNvPr id="11" name="TextBox 10">
            <a:extLst>
              <a:ext uri="{FF2B5EF4-FFF2-40B4-BE49-F238E27FC236}">
                <a16:creationId xmlns:a16="http://schemas.microsoft.com/office/drawing/2014/main" id="{00345AA5-5178-46AA-9E56-B1BFD70835BA}"/>
              </a:ext>
            </a:extLst>
          </p:cNvPr>
          <p:cNvSpPr txBox="1"/>
          <p:nvPr/>
        </p:nvSpPr>
        <p:spPr>
          <a:xfrm>
            <a:off x="349314" y="3777625"/>
            <a:ext cx="5746685" cy="461665"/>
          </a:xfrm>
          <a:prstGeom prst="rect">
            <a:avLst/>
          </a:prstGeom>
          <a:noFill/>
        </p:spPr>
        <p:txBody>
          <a:bodyPr wrap="square" rtlCol="0">
            <a:spAutoFit/>
          </a:bodyPr>
          <a:lstStyle/>
          <a:p>
            <a:pPr algn="ctr"/>
            <a:r>
              <a:rPr lang="en-US" sz="2400" b="1" u="sng" dirty="0" err="1">
                <a:solidFill>
                  <a:schemeClr val="accent5">
                    <a:lumMod val="50000"/>
                  </a:schemeClr>
                </a:solidFill>
              </a:rPr>
              <a:t>letztes</a:t>
            </a:r>
            <a:r>
              <a:rPr lang="en-US" sz="2400" b="1" u="sng" dirty="0">
                <a:solidFill>
                  <a:schemeClr val="accent5">
                    <a:lumMod val="50000"/>
                  </a:schemeClr>
                </a:solidFill>
              </a:rPr>
              <a:t> Trimester</a:t>
            </a:r>
          </a:p>
        </p:txBody>
      </p:sp>
      <p:sp>
        <p:nvSpPr>
          <p:cNvPr id="12" name="TextBox 11">
            <a:extLst>
              <a:ext uri="{FF2B5EF4-FFF2-40B4-BE49-F238E27FC236}">
                <a16:creationId xmlns:a16="http://schemas.microsoft.com/office/drawing/2014/main" id="{BBBB5C36-6FE2-49D2-88C0-5474C8FAF8D3}"/>
              </a:ext>
            </a:extLst>
          </p:cNvPr>
          <p:cNvSpPr txBox="1"/>
          <p:nvPr/>
        </p:nvSpPr>
        <p:spPr>
          <a:xfrm>
            <a:off x="6445312" y="3757304"/>
            <a:ext cx="5376441" cy="461665"/>
          </a:xfrm>
          <a:prstGeom prst="rect">
            <a:avLst/>
          </a:prstGeom>
          <a:noFill/>
        </p:spPr>
        <p:txBody>
          <a:bodyPr wrap="square" rtlCol="0">
            <a:spAutoFit/>
          </a:bodyPr>
          <a:lstStyle/>
          <a:p>
            <a:pPr algn="ctr"/>
            <a:r>
              <a:rPr lang="en-US" sz="2400" b="1" u="sng" dirty="0" err="1">
                <a:solidFill>
                  <a:schemeClr val="accent5">
                    <a:lumMod val="50000"/>
                  </a:schemeClr>
                </a:solidFill>
              </a:rPr>
              <a:t>letztes</a:t>
            </a:r>
            <a:r>
              <a:rPr lang="en-US" sz="2400" b="1" u="sng" dirty="0">
                <a:solidFill>
                  <a:schemeClr val="accent5">
                    <a:lumMod val="50000"/>
                  </a:schemeClr>
                </a:solidFill>
              </a:rPr>
              <a:t> </a:t>
            </a:r>
            <a:r>
              <a:rPr lang="en-US" sz="2400" b="1" u="sng" dirty="0" err="1">
                <a:solidFill>
                  <a:schemeClr val="accent5">
                    <a:lumMod val="50000"/>
                  </a:schemeClr>
                </a:solidFill>
              </a:rPr>
              <a:t>Jahr</a:t>
            </a:r>
            <a:endParaRPr lang="en-US" sz="2400" b="1" u="sng" dirty="0">
              <a:solidFill>
                <a:schemeClr val="accent5">
                  <a:lumMod val="50000"/>
                </a:schemeClr>
              </a:solidFill>
            </a:endParaRPr>
          </a:p>
        </p:txBody>
      </p:sp>
      <p:pic>
        <p:nvPicPr>
          <p:cNvPr id="14" name="Picture 13">
            <a:extLst>
              <a:ext uri="{FF2B5EF4-FFF2-40B4-BE49-F238E27FC236}">
                <a16:creationId xmlns:a16="http://schemas.microsoft.com/office/drawing/2014/main" id="{58B0E358-E5B9-4B23-9686-6AE6F89D14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6114146" y="1304018"/>
            <a:ext cx="571161" cy="673835"/>
          </a:xfrm>
          <a:prstGeom prst="rect">
            <a:avLst/>
          </a:prstGeom>
        </p:spPr>
      </p:pic>
      <p:pic>
        <p:nvPicPr>
          <p:cNvPr id="16" name="Picture 15" descr="A picture containing toy, doll&#10;&#10;Description automatically generated">
            <a:extLst>
              <a:ext uri="{FF2B5EF4-FFF2-40B4-BE49-F238E27FC236}">
                <a16:creationId xmlns:a16="http://schemas.microsoft.com/office/drawing/2014/main" id="{AABB517B-FB6C-4555-889B-B1C56EE286D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43118" y="2623019"/>
            <a:ext cx="366398" cy="673835"/>
          </a:xfrm>
          <a:prstGeom prst="rect">
            <a:avLst/>
          </a:prstGeom>
        </p:spPr>
      </p:pic>
      <p:pic>
        <p:nvPicPr>
          <p:cNvPr id="18" name="Picture 17" descr="A picture containing toy, doll, vector graphics&#10;&#10;Description automatically generated">
            <a:extLst>
              <a:ext uri="{FF2B5EF4-FFF2-40B4-BE49-F238E27FC236}">
                <a16:creationId xmlns:a16="http://schemas.microsoft.com/office/drawing/2014/main" id="{EDFA9431-E571-4AA6-B3AF-4A708E7747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11364552" y="2584248"/>
            <a:ext cx="451374" cy="673835"/>
          </a:xfrm>
          <a:prstGeom prst="rect">
            <a:avLst/>
          </a:prstGeom>
        </p:spPr>
      </p:pic>
      <p:sp>
        <p:nvSpPr>
          <p:cNvPr id="19" name="TextBox 18">
            <a:extLst>
              <a:ext uri="{FF2B5EF4-FFF2-40B4-BE49-F238E27FC236}">
                <a16:creationId xmlns:a16="http://schemas.microsoft.com/office/drawing/2014/main" id="{C8A893FB-E95A-48F2-AB6E-8BF9D7EA02F8}"/>
              </a:ext>
            </a:extLst>
          </p:cNvPr>
          <p:cNvSpPr txBox="1"/>
          <p:nvPr/>
        </p:nvSpPr>
        <p:spPr>
          <a:xfrm>
            <a:off x="6452886" y="2039777"/>
            <a:ext cx="4919240" cy="430887"/>
          </a:xfrm>
          <a:prstGeom prst="rect">
            <a:avLst/>
          </a:prstGeom>
          <a:noFill/>
        </p:spPr>
        <p:txBody>
          <a:bodyPr wrap="square" rtlCol="0">
            <a:spAutoFit/>
          </a:bodyPr>
          <a:lstStyle/>
          <a:p>
            <a:pPr algn="l"/>
            <a:r>
              <a:rPr lang="en-GB" sz="2200" dirty="0">
                <a:solidFill>
                  <a:schemeClr val="accent5">
                    <a:lumMod val="50000"/>
                  </a:schemeClr>
                </a:solidFill>
              </a:rPr>
              <a:t>1. </a:t>
            </a:r>
            <a:r>
              <a:rPr lang="en-GB" sz="2200" dirty="0" err="1">
                <a:solidFill>
                  <a:schemeClr val="accent5">
                    <a:lumMod val="50000"/>
                  </a:schemeClr>
                </a:solidFill>
              </a:rPr>
              <a:t>Ihr</a:t>
            </a:r>
            <a:r>
              <a:rPr lang="en-GB" sz="2200" dirty="0">
                <a:solidFill>
                  <a:schemeClr val="accent5">
                    <a:lumMod val="50000"/>
                  </a:schemeClr>
                </a:solidFill>
              </a:rPr>
              <a:t> </a:t>
            </a:r>
            <a:r>
              <a:rPr lang="en-GB" sz="2200" dirty="0" err="1">
                <a:solidFill>
                  <a:schemeClr val="accent5">
                    <a:lumMod val="50000"/>
                  </a:schemeClr>
                </a:solidFill>
              </a:rPr>
              <a:t>seid</a:t>
            </a:r>
            <a:r>
              <a:rPr lang="en-GB" sz="2200" dirty="0">
                <a:solidFill>
                  <a:schemeClr val="accent5">
                    <a:lumMod val="50000"/>
                  </a:schemeClr>
                </a:solidFill>
              </a:rPr>
              <a:t> </a:t>
            </a:r>
            <a:r>
              <a:rPr lang="en-GB" sz="2200" dirty="0" err="1">
                <a:solidFill>
                  <a:schemeClr val="accent5">
                    <a:lumMod val="50000"/>
                  </a:schemeClr>
                </a:solidFill>
              </a:rPr>
              <a:t>meine</a:t>
            </a:r>
            <a:r>
              <a:rPr lang="en-GB" sz="2200" dirty="0">
                <a:solidFill>
                  <a:schemeClr val="accent5">
                    <a:lumMod val="50000"/>
                  </a:schemeClr>
                </a:solidFill>
              </a:rPr>
              <a:t> </a:t>
            </a:r>
            <a:r>
              <a:rPr lang="en-GB" sz="2200" dirty="0" err="1">
                <a:solidFill>
                  <a:schemeClr val="accent5">
                    <a:lumMod val="50000"/>
                  </a:schemeClr>
                </a:solidFill>
              </a:rPr>
              <a:t>lieben</a:t>
            </a:r>
            <a:r>
              <a:rPr lang="en-GB" sz="2200" dirty="0">
                <a:solidFill>
                  <a:schemeClr val="accent5">
                    <a:lumMod val="50000"/>
                  </a:schemeClr>
                </a:solidFill>
              </a:rPr>
              <a:t> </a:t>
            </a:r>
            <a:r>
              <a:rPr lang="en-GB" sz="2200" dirty="0" err="1">
                <a:solidFill>
                  <a:schemeClr val="accent5">
                    <a:lumMod val="50000"/>
                  </a:schemeClr>
                </a:solidFill>
              </a:rPr>
              <a:t>Töchter</a:t>
            </a:r>
            <a:r>
              <a:rPr lang="en-GB" sz="2200" dirty="0">
                <a:solidFill>
                  <a:schemeClr val="accent5">
                    <a:lumMod val="50000"/>
                  </a:schemeClr>
                </a:solidFill>
              </a:rPr>
              <a:t>!</a:t>
            </a:r>
          </a:p>
        </p:txBody>
      </p:sp>
      <p:sp>
        <p:nvSpPr>
          <p:cNvPr id="20" name="TextBox 19">
            <a:extLst>
              <a:ext uri="{FF2B5EF4-FFF2-40B4-BE49-F238E27FC236}">
                <a16:creationId xmlns:a16="http://schemas.microsoft.com/office/drawing/2014/main" id="{141485B9-2CF3-4384-8BA4-6FD17AC0BA40}"/>
              </a:ext>
            </a:extLst>
          </p:cNvPr>
          <p:cNvSpPr txBox="1"/>
          <p:nvPr/>
        </p:nvSpPr>
        <p:spPr>
          <a:xfrm>
            <a:off x="6445312" y="2435145"/>
            <a:ext cx="4919240" cy="430887"/>
          </a:xfrm>
          <a:prstGeom prst="rect">
            <a:avLst/>
          </a:prstGeom>
          <a:noFill/>
        </p:spPr>
        <p:txBody>
          <a:bodyPr wrap="square" rtlCol="0">
            <a:spAutoFit/>
          </a:bodyPr>
          <a:lstStyle/>
          <a:p>
            <a:pPr algn="l"/>
            <a:r>
              <a:rPr lang="en-GB" sz="2200" dirty="0">
                <a:solidFill>
                  <a:schemeClr val="accent5">
                    <a:lumMod val="50000"/>
                  </a:schemeClr>
                </a:solidFill>
              </a:rPr>
              <a:t>2. </a:t>
            </a:r>
            <a:r>
              <a:rPr lang="en-GB" sz="2200" dirty="0" err="1">
                <a:solidFill>
                  <a:schemeClr val="accent5">
                    <a:lumMod val="50000"/>
                  </a:schemeClr>
                </a:solidFill>
              </a:rPr>
              <a:t>Ihr</a:t>
            </a:r>
            <a:r>
              <a:rPr lang="en-GB" sz="2200" dirty="0">
                <a:solidFill>
                  <a:schemeClr val="accent5">
                    <a:lumMod val="50000"/>
                  </a:schemeClr>
                </a:solidFill>
              </a:rPr>
              <a:t> </a:t>
            </a:r>
            <a:r>
              <a:rPr lang="en-GB" sz="2200" dirty="0" err="1">
                <a:solidFill>
                  <a:schemeClr val="accent5">
                    <a:lumMod val="50000"/>
                  </a:schemeClr>
                </a:solidFill>
              </a:rPr>
              <a:t>schützt</a:t>
            </a:r>
            <a:r>
              <a:rPr lang="en-GB" sz="2200" dirty="0">
                <a:solidFill>
                  <a:schemeClr val="accent5">
                    <a:lumMod val="50000"/>
                  </a:schemeClr>
                </a:solidFill>
              </a:rPr>
              <a:t> </a:t>
            </a:r>
            <a:r>
              <a:rPr lang="en-GB" sz="2200" dirty="0" err="1">
                <a:solidFill>
                  <a:schemeClr val="accent5">
                    <a:lumMod val="50000"/>
                  </a:schemeClr>
                </a:solidFill>
              </a:rPr>
              <a:t>meine</a:t>
            </a:r>
            <a:r>
              <a:rPr lang="en-GB" sz="2200" dirty="0">
                <a:solidFill>
                  <a:schemeClr val="accent5">
                    <a:lumMod val="50000"/>
                  </a:schemeClr>
                </a:solidFill>
              </a:rPr>
              <a:t> </a:t>
            </a:r>
            <a:r>
              <a:rPr lang="en-GB" sz="2200" dirty="0" err="1">
                <a:solidFill>
                  <a:schemeClr val="accent5">
                    <a:lumMod val="50000"/>
                  </a:schemeClr>
                </a:solidFill>
              </a:rPr>
              <a:t>Milliarden</a:t>
            </a:r>
            <a:r>
              <a:rPr lang="en-GB" sz="2200" dirty="0">
                <a:solidFill>
                  <a:schemeClr val="accent5">
                    <a:lumMod val="50000"/>
                  </a:schemeClr>
                </a:solidFill>
              </a:rPr>
              <a:t>!</a:t>
            </a:r>
          </a:p>
        </p:txBody>
      </p:sp>
      <p:sp>
        <p:nvSpPr>
          <p:cNvPr id="21" name="TextBox 20">
            <a:extLst>
              <a:ext uri="{FF2B5EF4-FFF2-40B4-BE49-F238E27FC236}">
                <a16:creationId xmlns:a16="http://schemas.microsoft.com/office/drawing/2014/main" id="{58AFB0EC-5005-4601-9EF8-B410496F3A69}"/>
              </a:ext>
            </a:extLst>
          </p:cNvPr>
          <p:cNvSpPr txBox="1"/>
          <p:nvPr/>
        </p:nvSpPr>
        <p:spPr>
          <a:xfrm>
            <a:off x="6445312" y="2883037"/>
            <a:ext cx="4919240" cy="430887"/>
          </a:xfrm>
          <a:prstGeom prst="rect">
            <a:avLst/>
          </a:prstGeom>
          <a:noFill/>
        </p:spPr>
        <p:txBody>
          <a:bodyPr wrap="square" rtlCol="0">
            <a:spAutoFit/>
          </a:bodyPr>
          <a:lstStyle/>
          <a:p>
            <a:pPr algn="l"/>
            <a:r>
              <a:rPr lang="en-GB" sz="2200" dirty="0">
                <a:solidFill>
                  <a:schemeClr val="accent5">
                    <a:lumMod val="50000"/>
                  </a:schemeClr>
                </a:solidFill>
              </a:rPr>
              <a:t>3. </a:t>
            </a:r>
            <a:r>
              <a:rPr lang="en-GB" sz="2200" dirty="0" err="1">
                <a:solidFill>
                  <a:schemeClr val="accent5">
                    <a:lumMod val="50000"/>
                  </a:schemeClr>
                </a:solidFill>
              </a:rPr>
              <a:t>Ihr</a:t>
            </a:r>
            <a:r>
              <a:rPr lang="en-GB" sz="2200" dirty="0">
                <a:solidFill>
                  <a:schemeClr val="accent5">
                    <a:lumMod val="50000"/>
                  </a:schemeClr>
                </a:solidFill>
              </a:rPr>
              <a:t> holt </a:t>
            </a:r>
            <a:r>
              <a:rPr lang="en-GB" sz="2200" dirty="0" err="1">
                <a:solidFill>
                  <a:schemeClr val="accent5">
                    <a:lumMod val="50000"/>
                  </a:schemeClr>
                </a:solidFill>
              </a:rPr>
              <a:t>Holz</a:t>
            </a:r>
            <a:r>
              <a:rPr lang="en-GB" sz="2200" dirty="0">
                <a:solidFill>
                  <a:schemeClr val="accent5">
                    <a:lumMod val="50000"/>
                  </a:schemeClr>
                </a:solidFill>
              </a:rPr>
              <a:t> </a:t>
            </a:r>
            <a:r>
              <a:rPr lang="en-GB" sz="2200" dirty="0" err="1">
                <a:solidFill>
                  <a:schemeClr val="accent5">
                    <a:lumMod val="50000"/>
                  </a:schemeClr>
                </a:solidFill>
              </a:rPr>
              <a:t>für</a:t>
            </a:r>
            <a:r>
              <a:rPr lang="en-GB" sz="2200" dirty="0">
                <a:solidFill>
                  <a:schemeClr val="accent5">
                    <a:lumMod val="50000"/>
                  </a:schemeClr>
                </a:solidFill>
              </a:rPr>
              <a:t> das Feuer!</a:t>
            </a:r>
          </a:p>
        </p:txBody>
      </p:sp>
      <p:sp>
        <p:nvSpPr>
          <p:cNvPr id="22" name="TextBox 21">
            <a:extLst>
              <a:ext uri="{FF2B5EF4-FFF2-40B4-BE49-F238E27FC236}">
                <a16:creationId xmlns:a16="http://schemas.microsoft.com/office/drawing/2014/main" id="{57FAE5A0-03B2-4A0D-90ED-F69069A7225B}"/>
              </a:ext>
            </a:extLst>
          </p:cNvPr>
          <p:cNvSpPr txBox="1"/>
          <p:nvPr/>
        </p:nvSpPr>
        <p:spPr>
          <a:xfrm>
            <a:off x="6452885" y="3290407"/>
            <a:ext cx="5397375" cy="430887"/>
          </a:xfrm>
          <a:prstGeom prst="rect">
            <a:avLst/>
          </a:prstGeom>
          <a:noFill/>
        </p:spPr>
        <p:txBody>
          <a:bodyPr wrap="square" rtlCol="0">
            <a:spAutoFit/>
          </a:bodyPr>
          <a:lstStyle/>
          <a:p>
            <a:pPr algn="l"/>
            <a:r>
              <a:rPr lang="en-GB" sz="2200" dirty="0">
                <a:solidFill>
                  <a:schemeClr val="accent5">
                    <a:lumMod val="50000"/>
                  </a:schemeClr>
                </a:solidFill>
              </a:rPr>
              <a:t>4. </a:t>
            </a:r>
            <a:r>
              <a:rPr lang="en-GB" sz="2200" dirty="0" err="1">
                <a:solidFill>
                  <a:schemeClr val="accent5">
                    <a:lumMod val="50000"/>
                  </a:schemeClr>
                </a:solidFill>
              </a:rPr>
              <a:t>Ihr</a:t>
            </a:r>
            <a:r>
              <a:rPr lang="en-GB" sz="2200" dirty="0">
                <a:solidFill>
                  <a:schemeClr val="accent5">
                    <a:lumMod val="50000"/>
                  </a:schemeClr>
                </a:solidFill>
              </a:rPr>
              <a:t> </a:t>
            </a:r>
            <a:r>
              <a:rPr lang="en-GB" sz="2200" dirty="0" err="1">
                <a:solidFill>
                  <a:schemeClr val="accent5">
                    <a:lumMod val="50000"/>
                  </a:schemeClr>
                </a:solidFill>
              </a:rPr>
              <a:t>führt</a:t>
            </a:r>
            <a:r>
              <a:rPr lang="en-GB" sz="2200" dirty="0">
                <a:solidFill>
                  <a:schemeClr val="accent5">
                    <a:lumMod val="50000"/>
                  </a:schemeClr>
                </a:solidFill>
              </a:rPr>
              <a:t> die </a:t>
            </a:r>
            <a:r>
              <a:rPr lang="en-GB" sz="2200" dirty="0" err="1">
                <a:solidFill>
                  <a:schemeClr val="accent5">
                    <a:lumMod val="50000"/>
                  </a:schemeClr>
                </a:solidFill>
              </a:rPr>
              <a:t>Gäste</a:t>
            </a:r>
            <a:r>
              <a:rPr lang="en-GB" sz="2200" dirty="0">
                <a:solidFill>
                  <a:schemeClr val="accent5">
                    <a:lumMod val="50000"/>
                  </a:schemeClr>
                </a:solidFill>
              </a:rPr>
              <a:t> auf </a:t>
            </a:r>
            <a:r>
              <a:rPr lang="en-GB" sz="2200" dirty="0" err="1">
                <a:solidFill>
                  <a:schemeClr val="accent5">
                    <a:lumMod val="50000"/>
                  </a:schemeClr>
                </a:solidFill>
              </a:rPr>
              <a:t>ihre</a:t>
            </a:r>
            <a:r>
              <a:rPr lang="en-GB" sz="2200" dirty="0">
                <a:solidFill>
                  <a:schemeClr val="accent5">
                    <a:lumMod val="50000"/>
                  </a:schemeClr>
                </a:solidFill>
              </a:rPr>
              <a:t> Zimmer!</a:t>
            </a:r>
          </a:p>
        </p:txBody>
      </p:sp>
      <p:sp>
        <p:nvSpPr>
          <p:cNvPr id="23" name="TextBox 22">
            <a:extLst>
              <a:ext uri="{FF2B5EF4-FFF2-40B4-BE49-F238E27FC236}">
                <a16:creationId xmlns:a16="http://schemas.microsoft.com/office/drawing/2014/main" id="{EF9D1437-4A24-4F7F-9450-05D0854605C6}"/>
              </a:ext>
            </a:extLst>
          </p:cNvPr>
          <p:cNvSpPr txBox="1"/>
          <p:nvPr/>
        </p:nvSpPr>
        <p:spPr>
          <a:xfrm>
            <a:off x="6283940" y="1592901"/>
            <a:ext cx="5908060" cy="400110"/>
          </a:xfrm>
          <a:prstGeom prst="rect">
            <a:avLst/>
          </a:prstGeom>
          <a:noFill/>
        </p:spPr>
        <p:txBody>
          <a:bodyPr wrap="square" rtlCol="0">
            <a:spAutoFit/>
          </a:bodyPr>
          <a:lstStyle/>
          <a:p>
            <a:pPr algn="ctr"/>
            <a:r>
              <a:rPr lang="en-GB" sz="2000" dirty="0">
                <a:solidFill>
                  <a:schemeClr val="accent5">
                    <a:lumMod val="50000"/>
                  </a:schemeClr>
                </a:solidFill>
              </a:rPr>
              <a:t>Was </a:t>
            </a:r>
            <a:r>
              <a:rPr lang="en-GB" sz="2000" dirty="0" err="1">
                <a:solidFill>
                  <a:schemeClr val="accent5">
                    <a:lumMod val="50000"/>
                  </a:schemeClr>
                </a:solidFill>
              </a:rPr>
              <a:t>sagt</a:t>
            </a:r>
            <a:r>
              <a:rPr lang="en-GB" sz="2000" dirty="0">
                <a:solidFill>
                  <a:schemeClr val="accent5">
                    <a:lumMod val="50000"/>
                  </a:schemeClr>
                </a:solidFill>
              </a:rPr>
              <a:t> der König? </a:t>
            </a:r>
            <a:r>
              <a:rPr lang="en-GB" sz="2000" dirty="0" err="1">
                <a:solidFill>
                  <a:schemeClr val="accent5">
                    <a:lumMod val="50000"/>
                  </a:schemeClr>
                </a:solidFill>
              </a:rPr>
              <a:t>Schreib</a:t>
            </a:r>
            <a:r>
              <a:rPr lang="en-GB" sz="2000" dirty="0">
                <a:solidFill>
                  <a:schemeClr val="accent5">
                    <a:lumMod val="50000"/>
                  </a:schemeClr>
                </a:solidFill>
              </a:rPr>
              <a:t> auf </a:t>
            </a:r>
            <a:r>
              <a:rPr lang="en-GB" sz="2000" dirty="0" err="1">
                <a:solidFill>
                  <a:schemeClr val="accent5">
                    <a:lumMod val="50000"/>
                  </a:schemeClr>
                </a:solidFill>
              </a:rPr>
              <a:t>Englisch</a:t>
            </a:r>
            <a:r>
              <a:rPr lang="en-GB" sz="2000" dirty="0">
                <a:solidFill>
                  <a:schemeClr val="accent5">
                    <a:lumMod val="50000"/>
                  </a:schemeClr>
                </a:solidFill>
              </a:rPr>
              <a:t>.</a:t>
            </a:r>
          </a:p>
        </p:txBody>
      </p:sp>
      <p:sp>
        <p:nvSpPr>
          <p:cNvPr id="24" name="Rectangle 23">
            <a:extLst>
              <a:ext uri="{FF2B5EF4-FFF2-40B4-BE49-F238E27FC236}">
                <a16:creationId xmlns:a16="http://schemas.microsoft.com/office/drawing/2014/main" id="{83109A89-C9C1-4EAA-854A-D44527EBE4AD}"/>
              </a:ext>
            </a:extLst>
          </p:cNvPr>
          <p:cNvSpPr/>
          <p:nvPr/>
        </p:nvSpPr>
        <p:spPr>
          <a:xfrm>
            <a:off x="452750" y="1793249"/>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e</a:t>
            </a:r>
          </a:p>
        </p:txBody>
      </p:sp>
      <p:sp>
        <p:nvSpPr>
          <p:cNvPr id="25" name="Rectangle 24">
            <a:extLst>
              <a:ext uri="{FF2B5EF4-FFF2-40B4-BE49-F238E27FC236}">
                <a16:creationId xmlns:a16="http://schemas.microsoft.com/office/drawing/2014/main" id="{86F89E3A-4D23-4E9B-9457-C7EABB704B65}"/>
              </a:ext>
            </a:extLst>
          </p:cNvPr>
          <p:cNvSpPr/>
          <p:nvPr/>
        </p:nvSpPr>
        <p:spPr>
          <a:xfrm>
            <a:off x="821574" y="1793249"/>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p>
        </p:txBody>
      </p:sp>
      <p:sp>
        <p:nvSpPr>
          <p:cNvPr id="26" name="Rectangle 25">
            <a:extLst>
              <a:ext uri="{FF2B5EF4-FFF2-40B4-BE49-F238E27FC236}">
                <a16:creationId xmlns:a16="http://schemas.microsoft.com/office/drawing/2014/main" id="{59DC5DD8-5486-489A-B083-E94648D25E31}"/>
              </a:ext>
            </a:extLst>
          </p:cNvPr>
          <p:cNvSpPr/>
          <p:nvPr/>
        </p:nvSpPr>
        <p:spPr>
          <a:xfrm>
            <a:off x="1318481" y="1793249"/>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7" name="Rectangle 26">
            <a:extLst>
              <a:ext uri="{FF2B5EF4-FFF2-40B4-BE49-F238E27FC236}">
                <a16:creationId xmlns:a16="http://schemas.microsoft.com/office/drawing/2014/main" id="{1B7E6D82-DA1B-49D5-898C-690983A80CD3}"/>
              </a:ext>
            </a:extLst>
          </p:cNvPr>
          <p:cNvSpPr/>
          <p:nvPr/>
        </p:nvSpPr>
        <p:spPr>
          <a:xfrm>
            <a:off x="1679253" y="1795127"/>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8" name="Rectangle 27">
            <a:extLst>
              <a:ext uri="{FF2B5EF4-FFF2-40B4-BE49-F238E27FC236}">
                <a16:creationId xmlns:a16="http://schemas.microsoft.com/office/drawing/2014/main" id="{615E7CA3-5D98-421A-B6BF-F30547FB528B}"/>
              </a:ext>
            </a:extLst>
          </p:cNvPr>
          <p:cNvSpPr/>
          <p:nvPr/>
        </p:nvSpPr>
        <p:spPr>
          <a:xfrm>
            <a:off x="2038477" y="1794047"/>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29" name="Rectangle 28">
            <a:extLst>
              <a:ext uri="{FF2B5EF4-FFF2-40B4-BE49-F238E27FC236}">
                <a16:creationId xmlns:a16="http://schemas.microsoft.com/office/drawing/2014/main" id="{03CD5461-4A64-41F0-A5F9-92C9E333297A}"/>
              </a:ext>
            </a:extLst>
          </p:cNvPr>
          <p:cNvSpPr/>
          <p:nvPr/>
        </p:nvSpPr>
        <p:spPr>
          <a:xfrm>
            <a:off x="2395893" y="1792169"/>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2" name="Rectangle 31">
            <a:extLst>
              <a:ext uri="{FF2B5EF4-FFF2-40B4-BE49-F238E27FC236}">
                <a16:creationId xmlns:a16="http://schemas.microsoft.com/office/drawing/2014/main" id="{1B6913C4-2AAF-47B8-BEF6-7B904E46AD20}"/>
              </a:ext>
            </a:extLst>
          </p:cNvPr>
          <p:cNvSpPr/>
          <p:nvPr/>
        </p:nvSpPr>
        <p:spPr>
          <a:xfrm>
            <a:off x="460114" y="179216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3" name="Rectangle 32">
            <a:extLst>
              <a:ext uri="{FF2B5EF4-FFF2-40B4-BE49-F238E27FC236}">
                <a16:creationId xmlns:a16="http://schemas.microsoft.com/office/drawing/2014/main" id="{AFB46178-A777-461D-A992-99B19F9D8006}"/>
              </a:ext>
            </a:extLst>
          </p:cNvPr>
          <p:cNvSpPr/>
          <p:nvPr/>
        </p:nvSpPr>
        <p:spPr>
          <a:xfrm>
            <a:off x="817503" y="1793970"/>
            <a:ext cx="330604" cy="306679"/>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4" name="Rectangle 33">
            <a:extLst>
              <a:ext uri="{FF2B5EF4-FFF2-40B4-BE49-F238E27FC236}">
                <a16:creationId xmlns:a16="http://schemas.microsoft.com/office/drawing/2014/main" id="{63B35CAB-B0FA-49CB-BFE2-84DEBB0275CE}"/>
              </a:ext>
            </a:extLst>
          </p:cNvPr>
          <p:cNvSpPr/>
          <p:nvPr/>
        </p:nvSpPr>
        <p:spPr>
          <a:xfrm>
            <a:off x="1325858" y="179269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5" name="Rectangle 34">
            <a:extLst>
              <a:ext uri="{FF2B5EF4-FFF2-40B4-BE49-F238E27FC236}">
                <a16:creationId xmlns:a16="http://schemas.microsoft.com/office/drawing/2014/main" id="{F5A8C451-196C-47CE-82B8-6BC330D5F697}"/>
              </a:ext>
            </a:extLst>
          </p:cNvPr>
          <p:cNvSpPr/>
          <p:nvPr/>
        </p:nvSpPr>
        <p:spPr>
          <a:xfrm>
            <a:off x="1686728" y="179269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6" name="Rectangle 35">
            <a:extLst>
              <a:ext uri="{FF2B5EF4-FFF2-40B4-BE49-F238E27FC236}">
                <a16:creationId xmlns:a16="http://schemas.microsoft.com/office/drawing/2014/main" id="{2CAD5937-48FD-4D3D-8A37-5C885F501BF4}"/>
              </a:ext>
            </a:extLst>
          </p:cNvPr>
          <p:cNvSpPr/>
          <p:nvPr/>
        </p:nvSpPr>
        <p:spPr>
          <a:xfrm>
            <a:off x="2041216" y="179216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7" name="Rectangle 36">
            <a:extLst>
              <a:ext uri="{FF2B5EF4-FFF2-40B4-BE49-F238E27FC236}">
                <a16:creationId xmlns:a16="http://schemas.microsoft.com/office/drawing/2014/main" id="{A9A9F5F9-5048-426D-8AC3-5E2FDD20E328}"/>
              </a:ext>
            </a:extLst>
          </p:cNvPr>
          <p:cNvSpPr/>
          <p:nvPr/>
        </p:nvSpPr>
        <p:spPr>
          <a:xfrm>
            <a:off x="2394222" y="179216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87F8E9F4-BDAC-4F08-9787-BAAB8FFCE020}"/>
              </a:ext>
            </a:extLst>
          </p:cNvPr>
          <p:cNvSpPr txBox="1"/>
          <p:nvPr/>
        </p:nvSpPr>
        <p:spPr>
          <a:xfrm>
            <a:off x="680099" y="2091061"/>
            <a:ext cx="1695976" cy="461665"/>
          </a:xfrm>
          <a:prstGeom prst="rect">
            <a:avLst/>
          </a:prstGeom>
          <a:noFill/>
        </p:spPr>
        <p:txBody>
          <a:bodyPr wrap="square" rtlCol="0">
            <a:spAutoFit/>
          </a:bodyPr>
          <a:lstStyle/>
          <a:p>
            <a:pPr algn="ctr"/>
            <a:r>
              <a:rPr lang="en-GB" sz="2400" dirty="0">
                <a:solidFill>
                  <a:schemeClr val="accent5">
                    <a:lumMod val="50000"/>
                  </a:schemeClr>
                </a:solidFill>
              </a:rPr>
              <a:t>[he eats]</a:t>
            </a:r>
          </a:p>
        </p:txBody>
      </p:sp>
      <p:sp>
        <p:nvSpPr>
          <p:cNvPr id="39" name="TextBox 38">
            <a:extLst>
              <a:ext uri="{FF2B5EF4-FFF2-40B4-BE49-F238E27FC236}">
                <a16:creationId xmlns:a16="http://schemas.microsoft.com/office/drawing/2014/main" id="{01AD9E32-8842-43A3-BCCE-E13BD2E6D540}"/>
              </a:ext>
            </a:extLst>
          </p:cNvPr>
          <p:cNvSpPr txBox="1"/>
          <p:nvPr/>
        </p:nvSpPr>
        <p:spPr>
          <a:xfrm>
            <a:off x="505947" y="3259629"/>
            <a:ext cx="2588881" cy="461665"/>
          </a:xfrm>
          <a:prstGeom prst="rect">
            <a:avLst/>
          </a:prstGeom>
          <a:noFill/>
        </p:spPr>
        <p:txBody>
          <a:bodyPr wrap="square" rtlCol="0">
            <a:spAutoFit/>
          </a:bodyPr>
          <a:lstStyle/>
          <a:p>
            <a:pPr algn="ctr"/>
            <a:r>
              <a:rPr lang="en-GB" sz="2400" dirty="0">
                <a:solidFill>
                  <a:schemeClr val="accent5">
                    <a:lumMod val="50000"/>
                  </a:schemeClr>
                </a:solidFill>
              </a:rPr>
              <a:t>[you (all) travel]</a:t>
            </a:r>
          </a:p>
        </p:txBody>
      </p:sp>
      <p:sp>
        <p:nvSpPr>
          <p:cNvPr id="40" name="TextBox 39">
            <a:extLst>
              <a:ext uri="{FF2B5EF4-FFF2-40B4-BE49-F238E27FC236}">
                <a16:creationId xmlns:a16="http://schemas.microsoft.com/office/drawing/2014/main" id="{A276042B-F64A-45A7-A3BB-6FFCCE2DE64F}"/>
              </a:ext>
            </a:extLst>
          </p:cNvPr>
          <p:cNvSpPr txBox="1"/>
          <p:nvPr/>
        </p:nvSpPr>
        <p:spPr>
          <a:xfrm>
            <a:off x="3413711" y="2091061"/>
            <a:ext cx="2380214" cy="461665"/>
          </a:xfrm>
          <a:prstGeom prst="rect">
            <a:avLst/>
          </a:prstGeom>
          <a:noFill/>
        </p:spPr>
        <p:txBody>
          <a:bodyPr wrap="square" rtlCol="0">
            <a:spAutoFit/>
          </a:bodyPr>
          <a:lstStyle/>
          <a:p>
            <a:pPr algn="ctr"/>
            <a:r>
              <a:rPr lang="en-GB" sz="2400" dirty="0">
                <a:solidFill>
                  <a:schemeClr val="accent5">
                    <a:lumMod val="50000"/>
                  </a:schemeClr>
                </a:solidFill>
              </a:rPr>
              <a:t>[you (all) run]</a:t>
            </a:r>
          </a:p>
        </p:txBody>
      </p:sp>
      <p:sp>
        <p:nvSpPr>
          <p:cNvPr id="41" name="TextBox 40">
            <a:extLst>
              <a:ext uri="{FF2B5EF4-FFF2-40B4-BE49-F238E27FC236}">
                <a16:creationId xmlns:a16="http://schemas.microsoft.com/office/drawing/2014/main" id="{16C04D50-68AF-4728-AEAD-D0A68447CD92}"/>
              </a:ext>
            </a:extLst>
          </p:cNvPr>
          <p:cNvSpPr txBox="1"/>
          <p:nvPr/>
        </p:nvSpPr>
        <p:spPr>
          <a:xfrm>
            <a:off x="3651789" y="3281092"/>
            <a:ext cx="2105191" cy="461665"/>
          </a:xfrm>
          <a:prstGeom prst="rect">
            <a:avLst/>
          </a:prstGeom>
          <a:noFill/>
        </p:spPr>
        <p:txBody>
          <a:bodyPr wrap="square" rtlCol="0">
            <a:spAutoFit/>
          </a:bodyPr>
          <a:lstStyle/>
          <a:p>
            <a:pPr algn="ctr"/>
            <a:r>
              <a:rPr lang="en-GB" sz="2400" dirty="0">
                <a:solidFill>
                  <a:schemeClr val="accent5">
                    <a:lumMod val="50000"/>
                  </a:schemeClr>
                </a:solidFill>
              </a:rPr>
              <a:t>[you read]</a:t>
            </a:r>
          </a:p>
        </p:txBody>
      </p:sp>
      <p:sp>
        <p:nvSpPr>
          <p:cNvPr id="42" name="Rectangle 41">
            <a:extLst>
              <a:ext uri="{FF2B5EF4-FFF2-40B4-BE49-F238E27FC236}">
                <a16:creationId xmlns:a16="http://schemas.microsoft.com/office/drawing/2014/main" id="{42DB582D-8195-49A3-B268-6B8EC56A5E51}"/>
              </a:ext>
            </a:extLst>
          </p:cNvPr>
          <p:cNvSpPr/>
          <p:nvPr/>
        </p:nvSpPr>
        <p:spPr>
          <a:xfrm>
            <a:off x="3115880" y="1786391"/>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94682D3A-0F6D-41BE-BBC4-1A09DE21424F}"/>
              </a:ext>
            </a:extLst>
          </p:cNvPr>
          <p:cNvSpPr/>
          <p:nvPr/>
        </p:nvSpPr>
        <p:spPr>
          <a:xfrm>
            <a:off x="3472347" y="1786391"/>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h</a:t>
            </a:r>
          </a:p>
        </p:txBody>
      </p:sp>
      <p:sp>
        <p:nvSpPr>
          <p:cNvPr id="44" name="Rectangle 43">
            <a:extLst>
              <a:ext uri="{FF2B5EF4-FFF2-40B4-BE49-F238E27FC236}">
                <a16:creationId xmlns:a16="http://schemas.microsoft.com/office/drawing/2014/main" id="{BD5237E4-1C4A-4BED-8DE2-1DBC04108D79}"/>
              </a:ext>
            </a:extLst>
          </p:cNvPr>
          <p:cNvSpPr/>
          <p:nvPr/>
        </p:nvSpPr>
        <p:spPr>
          <a:xfrm>
            <a:off x="4253462" y="1786391"/>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3826AFDB-FA0C-4DB6-A3B2-1B8080982D6B}"/>
              </a:ext>
            </a:extLst>
          </p:cNvPr>
          <p:cNvSpPr/>
          <p:nvPr/>
        </p:nvSpPr>
        <p:spPr>
          <a:xfrm>
            <a:off x="4614234" y="1788269"/>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7287FFE3-9BF5-4DBB-8F16-A524C1089C5C}"/>
              </a:ext>
            </a:extLst>
          </p:cNvPr>
          <p:cNvSpPr/>
          <p:nvPr/>
        </p:nvSpPr>
        <p:spPr>
          <a:xfrm>
            <a:off x="4973458" y="1787189"/>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u</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D13702A5-0161-4609-8037-CBBD4A18FFBE}"/>
              </a:ext>
            </a:extLst>
          </p:cNvPr>
          <p:cNvSpPr/>
          <p:nvPr/>
        </p:nvSpPr>
        <p:spPr>
          <a:xfrm>
            <a:off x="5330874" y="1785311"/>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f</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0BF22A0B-2097-4543-B547-9CD429413886}"/>
              </a:ext>
            </a:extLst>
          </p:cNvPr>
          <p:cNvSpPr/>
          <p:nvPr/>
        </p:nvSpPr>
        <p:spPr>
          <a:xfrm>
            <a:off x="3123244" y="1785311"/>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49" name="Rectangle 48">
            <a:extLst>
              <a:ext uri="{FF2B5EF4-FFF2-40B4-BE49-F238E27FC236}">
                <a16:creationId xmlns:a16="http://schemas.microsoft.com/office/drawing/2014/main" id="{9539D2AD-9E58-41D4-9F46-079EC5D80352}"/>
              </a:ext>
            </a:extLst>
          </p:cNvPr>
          <p:cNvSpPr/>
          <p:nvPr/>
        </p:nvSpPr>
        <p:spPr>
          <a:xfrm>
            <a:off x="3478611" y="1797915"/>
            <a:ext cx="330482" cy="315091"/>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0" name="Rectangle 49">
            <a:extLst>
              <a:ext uri="{FF2B5EF4-FFF2-40B4-BE49-F238E27FC236}">
                <a16:creationId xmlns:a16="http://schemas.microsoft.com/office/drawing/2014/main" id="{5526E3AD-3C0A-44E3-BBA6-E436E0C49F97}"/>
              </a:ext>
            </a:extLst>
          </p:cNvPr>
          <p:cNvSpPr/>
          <p:nvPr/>
        </p:nvSpPr>
        <p:spPr>
          <a:xfrm>
            <a:off x="4266762" y="178581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1" name="Rectangle 50">
            <a:extLst>
              <a:ext uri="{FF2B5EF4-FFF2-40B4-BE49-F238E27FC236}">
                <a16:creationId xmlns:a16="http://schemas.microsoft.com/office/drawing/2014/main" id="{4DF543FA-53BD-4E4B-8D92-9AC2E3B4F97E}"/>
              </a:ext>
            </a:extLst>
          </p:cNvPr>
          <p:cNvSpPr/>
          <p:nvPr/>
        </p:nvSpPr>
        <p:spPr>
          <a:xfrm>
            <a:off x="4624178" y="177532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2" name="Rectangle 51">
            <a:extLst>
              <a:ext uri="{FF2B5EF4-FFF2-40B4-BE49-F238E27FC236}">
                <a16:creationId xmlns:a16="http://schemas.microsoft.com/office/drawing/2014/main" id="{20D80566-27F8-46B4-8343-9EBB5BBDD468}"/>
              </a:ext>
            </a:extLst>
          </p:cNvPr>
          <p:cNvSpPr/>
          <p:nvPr/>
        </p:nvSpPr>
        <p:spPr>
          <a:xfrm>
            <a:off x="4982002" y="1785181"/>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3" name="Rectangle 52">
            <a:extLst>
              <a:ext uri="{FF2B5EF4-FFF2-40B4-BE49-F238E27FC236}">
                <a16:creationId xmlns:a16="http://schemas.microsoft.com/office/drawing/2014/main" id="{7407BB28-3E52-43A8-806A-47204A21A2DB}"/>
              </a:ext>
            </a:extLst>
          </p:cNvPr>
          <p:cNvSpPr/>
          <p:nvPr/>
        </p:nvSpPr>
        <p:spPr>
          <a:xfrm>
            <a:off x="5330873" y="1785181"/>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4" name="Rectangle 53">
            <a:extLst>
              <a:ext uri="{FF2B5EF4-FFF2-40B4-BE49-F238E27FC236}">
                <a16:creationId xmlns:a16="http://schemas.microsoft.com/office/drawing/2014/main" id="{AA61183A-90EF-4A27-BE29-C72B472C2379}"/>
              </a:ext>
            </a:extLst>
          </p:cNvPr>
          <p:cNvSpPr/>
          <p:nvPr/>
        </p:nvSpPr>
        <p:spPr>
          <a:xfrm>
            <a:off x="3835876" y="1789157"/>
            <a:ext cx="284002"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p>
        </p:txBody>
      </p:sp>
      <p:sp>
        <p:nvSpPr>
          <p:cNvPr id="55" name="Rectangle 54">
            <a:extLst>
              <a:ext uri="{FF2B5EF4-FFF2-40B4-BE49-F238E27FC236}">
                <a16:creationId xmlns:a16="http://schemas.microsoft.com/office/drawing/2014/main" id="{D5BC6AEF-D8BF-4342-AC28-DC241D0079F7}"/>
              </a:ext>
            </a:extLst>
          </p:cNvPr>
          <p:cNvSpPr/>
          <p:nvPr/>
        </p:nvSpPr>
        <p:spPr>
          <a:xfrm>
            <a:off x="3832395" y="177639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6" name="Rectangle 55">
            <a:extLst>
              <a:ext uri="{FF2B5EF4-FFF2-40B4-BE49-F238E27FC236}">
                <a16:creationId xmlns:a16="http://schemas.microsoft.com/office/drawing/2014/main" id="{9DF73A09-4DE6-4E29-A072-B0766E26C76B}"/>
              </a:ext>
            </a:extLst>
          </p:cNvPr>
          <p:cNvSpPr/>
          <p:nvPr/>
        </p:nvSpPr>
        <p:spPr>
          <a:xfrm>
            <a:off x="5696740" y="1789157"/>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7" name="Rectangle 56">
            <a:extLst>
              <a:ext uri="{FF2B5EF4-FFF2-40B4-BE49-F238E27FC236}">
                <a16:creationId xmlns:a16="http://schemas.microsoft.com/office/drawing/2014/main" id="{4F92CFEC-C3E1-4CAC-BDFF-DB075F9552B6}"/>
              </a:ext>
            </a:extLst>
          </p:cNvPr>
          <p:cNvSpPr/>
          <p:nvPr/>
        </p:nvSpPr>
        <p:spPr>
          <a:xfrm>
            <a:off x="5704314" y="1786846"/>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8" name="Rectangle 57">
            <a:extLst>
              <a:ext uri="{FF2B5EF4-FFF2-40B4-BE49-F238E27FC236}">
                <a16:creationId xmlns:a16="http://schemas.microsoft.com/office/drawing/2014/main" id="{27556EA5-94C2-4DB5-A49E-9DC11A1DEFF4}"/>
              </a:ext>
            </a:extLst>
          </p:cNvPr>
          <p:cNvSpPr/>
          <p:nvPr/>
        </p:nvSpPr>
        <p:spPr>
          <a:xfrm>
            <a:off x="401339" y="2976844"/>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err="1">
                <a:ln>
                  <a:noFill/>
                </a:ln>
                <a:solidFill>
                  <a:srgbClr val="203864"/>
                </a:solidFill>
                <a:effectLst/>
                <a:uLnTx/>
                <a:uFillTx/>
                <a:latin typeface="Century Gothic" panose="020F0302020204030204"/>
                <a:ea typeface="+mn-ea"/>
                <a:cs typeface="+mn-cs"/>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59" name="Rectangle 58">
            <a:extLst>
              <a:ext uri="{FF2B5EF4-FFF2-40B4-BE49-F238E27FC236}">
                <a16:creationId xmlns:a16="http://schemas.microsoft.com/office/drawing/2014/main" id="{B1BE07C5-1411-4E45-A700-D1A6AA51FC7B}"/>
              </a:ext>
            </a:extLst>
          </p:cNvPr>
          <p:cNvSpPr/>
          <p:nvPr/>
        </p:nvSpPr>
        <p:spPr>
          <a:xfrm>
            <a:off x="751586" y="2976844"/>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h</a:t>
            </a:r>
          </a:p>
        </p:txBody>
      </p:sp>
      <p:sp>
        <p:nvSpPr>
          <p:cNvPr id="60" name="Rectangle 59">
            <a:extLst>
              <a:ext uri="{FF2B5EF4-FFF2-40B4-BE49-F238E27FC236}">
                <a16:creationId xmlns:a16="http://schemas.microsoft.com/office/drawing/2014/main" id="{6C60DADC-9BB0-4B3F-AA39-CB8C2C6055C3}"/>
              </a:ext>
            </a:extLst>
          </p:cNvPr>
          <p:cNvSpPr/>
          <p:nvPr/>
        </p:nvSpPr>
        <p:spPr>
          <a:xfrm>
            <a:off x="1621432" y="2980126"/>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f</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1" name="Rectangle 60">
            <a:extLst>
              <a:ext uri="{FF2B5EF4-FFF2-40B4-BE49-F238E27FC236}">
                <a16:creationId xmlns:a16="http://schemas.microsoft.com/office/drawing/2014/main" id="{FC929851-8D98-4281-963D-FBED8D8C357D}"/>
              </a:ext>
            </a:extLst>
          </p:cNvPr>
          <p:cNvSpPr/>
          <p:nvPr/>
        </p:nvSpPr>
        <p:spPr>
          <a:xfrm>
            <a:off x="1967326" y="2978722"/>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a</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2" name="Rectangle 61">
            <a:extLst>
              <a:ext uri="{FF2B5EF4-FFF2-40B4-BE49-F238E27FC236}">
                <a16:creationId xmlns:a16="http://schemas.microsoft.com/office/drawing/2014/main" id="{FC3CC973-B55F-4B59-80E5-F003FF929849}"/>
              </a:ext>
            </a:extLst>
          </p:cNvPr>
          <p:cNvSpPr/>
          <p:nvPr/>
        </p:nvSpPr>
        <p:spPr>
          <a:xfrm>
            <a:off x="2320330" y="2977642"/>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h</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3" name="Rectangle 62">
            <a:extLst>
              <a:ext uri="{FF2B5EF4-FFF2-40B4-BE49-F238E27FC236}">
                <a16:creationId xmlns:a16="http://schemas.microsoft.com/office/drawing/2014/main" id="{FF3365F4-2865-47CD-B8C6-5BD9FD69973D}"/>
              </a:ext>
            </a:extLst>
          </p:cNvPr>
          <p:cNvSpPr/>
          <p:nvPr/>
        </p:nvSpPr>
        <p:spPr>
          <a:xfrm>
            <a:off x="2677746" y="2975764"/>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r</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4" name="Rectangle 63">
            <a:extLst>
              <a:ext uri="{FF2B5EF4-FFF2-40B4-BE49-F238E27FC236}">
                <a16:creationId xmlns:a16="http://schemas.microsoft.com/office/drawing/2014/main" id="{F130F0DC-D8D0-4A8B-9DE4-0D0C4A246C21}"/>
              </a:ext>
            </a:extLst>
          </p:cNvPr>
          <p:cNvSpPr/>
          <p:nvPr/>
        </p:nvSpPr>
        <p:spPr>
          <a:xfrm>
            <a:off x="396346" y="2975764"/>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5" name="Rectangle 64">
            <a:extLst>
              <a:ext uri="{FF2B5EF4-FFF2-40B4-BE49-F238E27FC236}">
                <a16:creationId xmlns:a16="http://schemas.microsoft.com/office/drawing/2014/main" id="{0E2ADC5A-FBFB-4FFF-AA84-EA3B6BE9C476}"/>
              </a:ext>
            </a:extLst>
          </p:cNvPr>
          <p:cNvSpPr/>
          <p:nvPr/>
        </p:nvSpPr>
        <p:spPr>
          <a:xfrm>
            <a:off x="745493" y="2980126"/>
            <a:ext cx="330482" cy="323333"/>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6" name="Rectangle 65">
            <a:extLst>
              <a:ext uri="{FF2B5EF4-FFF2-40B4-BE49-F238E27FC236}">
                <a16:creationId xmlns:a16="http://schemas.microsoft.com/office/drawing/2014/main" id="{1898D417-8AE8-45E0-96DF-AAB7ACCDC6E8}"/>
              </a:ext>
            </a:extLst>
          </p:cNvPr>
          <p:cNvSpPr/>
          <p:nvPr/>
        </p:nvSpPr>
        <p:spPr>
          <a:xfrm>
            <a:off x="1622676" y="297920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7" name="Rectangle 66">
            <a:extLst>
              <a:ext uri="{FF2B5EF4-FFF2-40B4-BE49-F238E27FC236}">
                <a16:creationId xmlns:a16="http://schemas.microsoft.com/office/drawing/2014/main" id="{BA5CA775-8228-4F21-9C5D-CA0822237708}"/>
              </a:ext>
            </a:extLst>
          </p:cNvPr>
          <p:cNvSpPr/>
          <p:nvPr/>
        </p:nvSpPr>
        <p:spPr>
          <a:xfrm>
            <a:off x="1976233" y="2979267"/>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8" name="Rectangle 67">
            <a:extLst>
              <a:ext uri="{FF2B5EF4-FFF2-40B4-BE49-F238E27FC236}">
                <a16:creationId xmlns:a16="http://schemas.microsoft.com/office/drawing/2014/main" id="{83718519-72CF-42C8-A000-E26ED7DA2A62}"/>
              </a:ext>
            </a:extLst>
          </p:cNvPr>
          <p:cNvSpPr/>
          <p:nvPr/>
        </p:nvSpPr>
        <p:spPr>
          <a:xfrm>
            <a:off x="2329237" y="2975764"/>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69" name="Rectangle 68">
            <a:extLst>
              <a:ext uri="{FF2B5EF4-FFF2-40B4-BE49-F238E27FC236}">
                <a16:creationId xmlns:a16="http://schemas.microsoft.com/office/drawing/2014/main" id="{E38AE48A-5A05-49F9-AC06-5262E7B02A97}"/>
              </a:ext>
            </a:extLst>
          </p:cNvPr>
          <p:cNvSpPr/>
          <p:nvPr/>
        </p:nvSpPr>
        <p:spPr>
          <a:xfrm>
            <a:off x="2679805" y="2975764"/>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0" name="Rectangle 69">
            <a:extLst>
              <a:ext uri="{FF2B5EF4-FFF2-40B4-BE49-F238E27FC236}">
                <a16:creationId xmlns:a16="http://schemas.microsoft.com/office/drawing/2014/main" id="{E8C622A0-0EE3-4CAA-B12F-84DF7F16A3A3}"/>
              </a:ext>
            </a:extLst>
          </p:cNvPr>
          <p:cNvSpPr/>
          <p:nvPr/>
        </p:nvSpPr>
        <p:spPr>
          <a:xfrm>
            <a:off x="1127172" y="2976889"/>
            <a:ext cx="284002"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r</a:t>
            </a:r>
          </a:p>
        </p:txBody>
      </p:sp>
      <p:sp>
        <p:nvSpPr>
          <p:cNvPr id="71" name="Rectangle 70">
            <a:extLst>
              <a:ext uri="{FF2B5EF4-FFF2-40B4-BE49-F238E27FC236}">
                <a16:creationId xmlns:a16="http://schemas.microsoft.com/office/drawing/2014/main" id="{DB2D3BEE-356A-4D94-B908-09EA7AC60A3E}"/>
              </a:ext>
            </a:extLst>
          </p:cNvPr>
          <p:cNvSpPr/>
          <p:nvPr/>
        </p:nvSpPr>
        <p:spPr>
          <a:xfrm>
            <a:off x="1114625" y="2975959"/>
            <a:ext cx="320823" cy="329781"/>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2" name="Rectangle 71">
            <a:extLst>
              <a:ext uri="{FF2B5EF4-FFF2-40B4-BE49-F238E27FC236}">
                <a16:creationId xmlns:a16="http://schemas.microsoft.com/office/drawing/2014/main" id="{4D6D02E9-E83B-4D4D-A2C7-5FDFD8F24116}"/>
              </a:ext>
            </a:extLst>
          </p:cNvPr>
          <p:cNvSpPr/>
          <p:nvPr/>
        </p:nvSpPr>
        <p:spPr>
          <a:xfrm>
            <a:off x="3044462" y="2979610"/>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3" name="Rectangle 72">
            <a:extLst>
              <a:ext uri="{FF2B5EF4-FFF2-40B4-BE49-F238E27FC236}">
                <a16:creationId xmlns:a16="http://schemas.microsoft.com/office/drawing/2014/main" id="{63727245-B896-4255-A455-7EF15726BF11}"/>
              </a:ext>
            </a:extLst>
          </p:cNvPr>
          <p:cNvSpPr/>
          <p:nvPr/>
        </p:nvSpPr>
        <p:spPr>
          <a:xfrm>
            <a:off x="3039679" y="297729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5" name="Rectangle 74">
            <a:extLst>
              <a:ext uri="{FF2B5EF4-FFF2-40B4-BE49-F238E27FC236}">
                <a16:creationId xmlns:a16="http://schemas.microsoft.com/office/drawing/2014/main" id="{02C5587A-B177-4ABA-9743-8AECF567A6FE}"/>
              </a:ext>
            </a:extLst>
          </p:cNvPr>
          <p:cNvSpPr/>
          <p:nvPr/>
        </p:nvSpPr>
        <p:spPr>
          <a:xfrm>
            <a:off x="3612294" y="2973678"/>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d</a:t>
            </a:r>
          </a:p>
        </p:txBody>
      </p:sp>
      <p:sp>
        <p:nvSpPr>
          <p:cNvPr id="76" name="Rectangle 75">
            <a:extLst>
              <a:ext uri="{FF2B5EF4-FFF2-40B4-BE49-F238E27FC236}">
                <a16:creationId xmlns:a16="http://schemas.microsoft.com/office/drawing/2014/main" id="{0F9BB31B-2DE7-4D87-8A55-9E7E647CE321}"/>
              </a:ext>
            </a:extLst>
          </p:cNvPr>
          <p:cNvSpPr/>
          <p:nvPr/>
        </p:nvSpPr>
        <p:spPr>
          <a:xfrm>
            <a:off x="4337429" y="2973678"/>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l</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7" name="Rectangle 76">
            <a:extLst>
              <a:ext uri="{FF2B5EF4-FFF2-40B4-BE49-F238E27FC236}">
                <a16:creationId xmlns:a16="http://schemas.microsoft.com/office/drawing/2014/main" id="{DBB447EC-B989-4A50-882C-24DDB8E84F88}"/>
              </a:ext>
            </a:extLst>
          </p:cNvPr>
          <p:cNvSpPr/>
          <p:nvPr/>
        </p:nvSpPr>
        <p:spPr>
          <a:xfrm>
            <a:off x="4679541" y="2975556"/>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err="1">
                <a:solidFill>
                  <a:srgbClr val="203864"/>
                </a:solidFill>
                <a:latin typeface="Century Gothic" panose="020F0302020204030204"/>
              </a:rPr>
              <a:t>i</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8" name="Rectangle 77">
            <a:extLst>
              <a:ext uri="{FF2B5EF4-FFF2-40B4-BE49-F238E27FC236}">
                <a16:creationId xmlns:a16="http://schemas.microsoft.com/office/drawing/2014/main" id="{14E97679-9DAC-456C-836F-F07B048F4F8C}"/>
              </a:ext>
            </a:extLst>
          </p:cNvPr>
          <p:cNvSpPr/>
          <p:nvPr/>
        </p:nvSpPr>
        <p:spPr>
          <a:xfrm>
            <a:off x="5020105" y="2974476"/>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e</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79" name="Rectangle 78">
            <a:extLst>
              <a:ext uri="{FF2B5EF4-FFF2-40B4-BE49-F238E27FC236}">
                <a16:creationId xmlns:a16="http://schemas.microsoft.com/office/drawing/2014/main" id="{9EA537CF-0A7C-4A2E-B147-E44450A1B011}"/>
              </a:ext>
            </a:extLst>
          </p:cNvPr>
          <p:cNvSpPr/>
          <p:nvPr/>
        </p:nvSpPr>
        <p:spPr>
          <a:xfrm>
            <a:off x="5365081" y="2972598"/>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s</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1" name="Rectangle 80">
            <a:extLst>
              <a:ext uri="{FF2B5EF4-FFF2-40B4-BE49-F238E27FC236}">
                <a16:creationId xmlns:a16="http://schemas.microsoft.com/office/drawing/2014/main" id="{1046E9D3-198A-4950-8492-5FE539B73DF6}"/>
              </a:ext>
            </a:extLst>
          </p:cNvPr>
          <p:cNvSpPr/>
          <p:nvPr/>
        </p:nvSpPr>
        <p:spPr>
          <a:xfrm>
            <a:off x="3601356" y="2981763"/>
            <a:ext cx="330482" cy="315091"/>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2" name="Rectangle 81">
            <a:extLst>
              <a:ext uri="{FF2B5EF4-FFF2-40B4-BE49-F238E27FC236}">
                <a16:creationId xmlns:a16="http://schemas.microsoft.com/office/drawing/2014/main" id="{3D7AA256-2BEB-48CC-A4A3-D5316F9E93F9}"/>
              </a:ext>
            </a:extLst>
          </p:cNvPr>
          <p:cNvSpPr/>
          <p:nvPr/>
        </p:nvSpPr>
        <p:spPr>
          <a:xfrm>
            <a:off x="4335603" y="2974689"/>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3" name="Rectangle 82">
            <a:extLst>
              <a:ext uri="{FF2B5EF4-FFF2-40B4-BE49-F238E27FC236}">
                <a16:creationId xmlns:a16="http://schemas.microsoft.com/office/drawing/2014/main" id="{15A9F659-4AF4-4123-9B4C-28F8F0E155ED}"/>
              </a:ext>
            </a:extLst>
          </p:cNvPr>
          <p:cNvSpPr/>
          <p:nvPr/>
        </p:nvSpPr>
        <p:spPr>
          <a:xfrm>
            <a:off x="4676167" y="297259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4" name="Rectangle 83">
            <a:extLst>
              <a:ext uri="{FF2B5EF4-FFF2-40B4-BE49-F238E27FC236}">
                <a16:creationId xmlns:a16="http://schemas.microsoft.com/office/drawing/2014/main" id="{160EFC07-A556-4936-B864-02DCA10951C1}"/>
              </a:ext>
            </a:extLst>
          </p:cNvPr>
          <p:cNvSpPr/>
          <p:nvPr/>
        </p:nvSpPr>
        <p:spPr>
          <a:xfrm>
            <a:off x="5027679" y="2981763"/>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5" name="Rectangle 84">
            <a:extLst>
              <a:ext uri="{FF2B5EF4-FFF2-40B4-BE49-F238E27FC236}">
                <a16:creationId xmlns:a16="http://schemas.microsoft.com/office/drawing/2014/main" id="{1D46CB0D-4C52-44D6-9B9E-F6D822067AC6}"/>
              </a:ext>
            </a:extLst>
          </p:cNvPr>
          <p:cNvSpPr/>
          <p:nvPr/>
        </p:nvSpPr>
        <p:spPr>
          <a:xfrm>
            <a:off x="5365080" y="297259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6" name="Rectangle 85">
            <a:extLst>
              <a:ext uri="{FF2B5EF4-FFF2-40B4-BE49-F238E27FC236}">
                <a16:creationId xmlns:a16="http://schemas.microsoft.com/office/drawing/2014/main" id="{F261244B-3DD4-43B5-8751-46F34FB77878}"/>
              </a:ext>
            </a:extLst>
          </p:cNvPr>
          <p:cNvSpPr/>
          <p:nvPr/>
        </p:nvSpPr>
        <p:spPr>
          <a:xfrm>
            <a:off x="3957163" y="2976444"/>
            <a:ext cx="284002"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rPr>
              <a:t>u</a:t>
            </a:r>
          </a:p>
        </p:txBody>
      </p:sp>
      <p:sp>
        <p:nvSpPr>
          <p:cNvPr id="87" name="Rectangle 86">
            <a:extLst>
              <a:ext uri="{FF2B5EF4-FFF2-40B4-BE49-F238E27FC236}">
                <a16:creationId xmlns:a16="http://schemas.microsoft.com/office/drawing/2014/main" id="{6B72B329-3A09-4F18-A51A-85E17CA7B114}"/>
              </a:ext>
            </a:extLst>
          </p:cNvPr>
          <p:cNvSpPr/>
          <p:nvPr/>
        </p:nvSpPr>
        <p:spPr>
          <a:xfrm>
            <a:off x="3954872" y="297259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8" name="Rectangle 87">
            <a:extLst>
              <a:ext uri="{FF2B5EF4-FFF2-40B4-BE49-F238E27FC236}">
                <a16:creationId xmlns:a16="http://schemas.microsoft.com/office/drawing/2014/main" id="{B24BAE7D-53CC-4339-94D2-BBA8D58F0927}"/>
              </a:ext>
            </a:extLst>
          </p:cNvPr>
          <p:cNvSpPr/>
          <p:nvPr/>
        </p:nvSpPr>
        <p:spPr>
          <a:xfrm>
            <a:off x="5712287" y="2976444"/>
            <a:ext cx="320823" cy="324256"/>
          </a:xfrm>
          <a:prstGeom prst="rect">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200" b="1" dirty="0">
                <a:solidFill>
                  <a:srgbClr val="203864"/>
                </a:solidFill>
                <a:latin typeface="Century Gothic" panose="020F0302020204030204"/>
              </a:rPr>
              <a:t>t</a:t>
            </a: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89" name="Rectangle 88">
            <a:extLst>
              <a:ext uri="{FF2B5EF4-FFF2-40B4-BE49-F238E27FC236}">
                <a16:creationId xmlns:a16="http://schemas.microsoft.com/office/drawing/2014/main" id="{16549794-2387-4B62-9BFE-0478FADCD404}"/>
              </a:ext>
            </a:extLst>
          </p:cNvPr>
          <p:cNvSpPr/>
          <p:nvPr/>
        </p:nvSpPr>
        <p:spPr>
          <a:xfrm>
            <a:off x="5712286" y="2972598"/>
            <a:ext cx="320823" cy="324256"/>
          </a:xfrm>
          <a:prstGeom prst="rect">
            <a:avLst/>
          </a:prstGeom>
          <a:solidFill>
            <a:schemeClr val="accent1">
              <a:lumMod val="20000"/>
              <a:lumOff val="80000"/>
            </a:schemeClr>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200" b="1" i="0" u="none" strike="noStrike" kern="1200" cap="none" spc="0" normalizeH="0" baseline="0" noProof="0" dirty="0">
              <a:ln>
                <a:noFill/>
              </a:ln>
              <a:solidFill>
                <a:srgbClr val="203864"/>
              </a:solidFill>
              <a:effectLst/>
              <a:uLnTx/>
              <a:uFillTx/>
              <a:latin typeface="Century Gothic" panose="020F0302020204030204"/>
              <a:ea typeface="+mn-ea"/>
              <a:cs typeface="+mn-cs"/>
            </a:endParaRPr>
          </a:p>
        </p:txBody>
      </p:sp>
      <p:sp>
        <p:nvSpPr>
          <p:cNvPr id="90" name="TextBox 89">
            <a:extLst>
              <a:ext uri="{FF2B5EF4-FFF2-40B4-BE49-F238E27FC236}">
                <a16:creationId xmlns:a16="http://schemas.microsoft.com/office/drawing/2014/main" id="{389C0C9C-4FF5-4909-82C6-F48D414A698D}"/>
              </a:ext>
            </a:extLst>
          </p:cNvPr>
          <p:cNvSpPr txBox="1"/>
          <p:nvPr/>
        </p:nvSpPr>
        <p:spPr>
          <a:xfrm>
            <a:off x="6095999" y="4497605"/>
            <a:ext cx="5376441" cy="430887"/>
          </a:xfrm>
          <a:prstGeom prst="rect">
            <a:avLst/>
          </a:prstGeom>
          <a:noFill/>
        </p:spPr>
        <p:txBody>
          <a:bodyPr wrap="square" rtlCol="0">
            <a:spAutoFit/>
          </a:bodyPr>
          <a:lstStyle/>
          <a:p>
            <a:pPr algn="l"/>
            <a:r>
              <a:rPr lang="en-GB" sz="2200" dirty="0">
                <a:solidFill>
                  <a:schemeClr val="accent5">
                    <a:lumMod val="50000"/>
                  </a:schemeClr>
                </a:solidFill>
              </a:rPr>
              <a:t>1. die Party _______ um </a:t>
            </a:r>
            <a:r>
              <a:rPr lang="en-GB" sz="2200" dirty="0" err="1">
                <a:solidFill>
                  <a:schemeClr val="accent5">
                    <a:lumMod val="50000"/>
                  </a:schemeClr>
                </a:solidFill>
              </a:rPr>
              <a:t>acht</a:t>
            </a:r>
            <a:r>
              <a:rPr lang="en-GB" sz="2200" dirty="0">
                <a:solidFill>
                  <a:schemeClr val="accent5">
                    <a:lumMod val="50000"/>
                  </a:schemeClr>
                </a:solidFill>
              </a:rPr>
              <a:t> </a:t>
            </a:r>
            <a:r>
              <a:rPr lang="en-GB" sz="2200" dirty="0" err="1">
                <a:solidFill>
                  <a:schemeClr val="accent5">
                    <a:lumMod val="50000"/>
                  </a:schemeClr>
                </a:solidFill>
              </a:rPr>
              <a:t>Uhr</a:t>
            </a:r>
            <a:r>
              <a:rPr lang="en-GB" sz="2200" dirty="0">
                <a:solidFill>
                  <a:schemeClr val="accent5">
                    <a:lumMod val="50000"/>
                  </a:schemeClr>
                </a:solidFill>
              </a:rPr>
              <a:t> an!</a:t>
            </a:r>
          </a:p>
        </p:txBody>
      </p:sp>
      <p:sp>
        <p:nvSpPr>
          <p:cNvPr id="91" name="TextBox 90">
            <a:extLst>
              <a:ext uri="{FF2B5EF4-FFF2-40B4-BE49-F238E27FC236}">
                <a16:creationId xmlns:a16="http://schemas.microsoft.com/office/drawing/2014/main" id="{CCE7D257-087D-413E-A59A-16760898F0E5}"/>
              </a:ext>
            </a:extLst>
          </p:cNvPr>
          <p:cNvSpPr txBox="1"/>
          <p:nvPr/>
        </p:nvSpPr>
        <p:spPr>
          <a:xfrm>
            <a:off x="6095999" y="4925128"/>
            <a:ext cx="5376441" cy="430887"/>
          </a:xfrm>
          <a:prstGeom prst="rect">
            <a:avLst/>
          </a:prstGeom>
          <a:noFill/>
        </p:spPr>
        <p:txBody>
          <a:bodyPr wrap="square" rtlCol="0">
            <a:spAutoFit/>
          </a:bodyPr>
          <a:lstStyle/>
          <a:p>
            <a:pPr algn="l"/>
            <a:r>
              <a:rPr lang="en-GB" sz="2200" dirty="0">
                <a:solidFill>
                  <a:schemeClr val="accent5">
                    <a:lumMod val="50000"/>
                  </a:schemeClr>
                </a:solidFill>
              </a:rPr>
              <a:t>2. </a:t>
            </a:r>
            <a:r>
              <a:rPr lang="en-GB" sz="2200" dirty="0" err="1">
                <a:solidFill>
                  <a:schemeClr val="accent5">
                    <a:lumMod val="50000"/>
                  </a:schemeClr>
                </a:solidFill>
              </a:rPr>
              <a:t>Ihr</a:t>
            </a:r>
            <a:r>
              <a:rPr lang="en-GB" sz="2200" dirty="0">
                <a:solidFill>
                  <a:schemeClr val="accent5">
                    <a:lumMod val="50000"/>
                  </a:schemeClr>
                </a:solidFill>
              </a:rPr>
              <a:t> _________ </a:t>
            </a:r>
            <a:r>
              <a:rPr lang="en-GB" sz="2200" dirty="0" err="1">
                <a:solidFill>
                  <a:schemeClr val="accent5">
                    <a:lumMod val="50000"/>
                  </a:schemeClr>
                </a:solidFill>
              </a:rPr>
              <a:t>bitte</a:t>
            </a:r>
            <a:r>
              <a:rPr lang="en-GB" sz="2200" dirty="0">
                <a:solidFill>
                  <a:schemeClr val="accent5">
                    <a:lumMod val="50000"/>
                  </a:schemeClr>
                </a:solidFill>
              </a:rPr>
              <a:t> </a:t>
            </a:r>
            <a:r>
              <a:rPr lang="en-GB" sz="2200" dirty="0" err="1">
                <a:solidFill>
                  <a:schemeClr val="accent5">
                    <a:lumMod val="50000"/>
                  </a:schemeClr>
                </a:solidFill>
              </a:rPr>
              <a:t>Limonade</a:t>
            </a:r>
            <a:r>
              <a:rPr lang="en-GB" sz="2200" dirty="0">
                <a:solidFill>
                  <a:schemeClr val="accent5">
                    <a:lumMod val="50000"/>
                  </a:schemeClr>
                </a:solidFill>
              </a:rPr>
              <a:t> </a:t>
            </a:r>
            <a:r>
              <a:rPr lang="en-GB" sz="2200" dirty="0" err="1">
                <a:solidFill>
                  <a:schemeClr val="accent5">
                    <a:lumMod val="50000"/>
                  </a:schemeClr>
                </a:solidFill>
              </a:rPr>
              <a:t>mit</a:t>
            </a:r>
            <a:r>
              <a:rPr lang="en-GB" sz="2200" dirty="0">
                <a:solidFill>
                  <a:schemeClr val="accent5">
                    <a:lumMod val="50000"/>
                  </a:schemeClr>
                </a:solidFill>
              </a:rPr>
              <a:t>!</a:t>
            </a:r>
          </a:p>
        </p:txBody>
      </p:sp>
      <p:sp>
        <p:nvSpPr>
          <p:cNvPr id="92" name="TextBox 91">
            <a:extLst>
              <a:ext uri="{FF2B5EF4-FFF2-40B4-BE49-F238E27FC236}">
                <a16:creationId xmlns:a16="http://schemas.microsoft.com/office/drawing/2014/main" id="{6F245960-58D9-458E-9066-5D8046F2AD58}"/>
              </a:ext>
            </a:extLst>
          </p:cNvPr>
          <p:cNvSpPr txBox="1"/>
          <p:nvPr/>
        </p:nvSpPr>
        <p:spPr>
          <a:xfrm>
            <a:off x="6103576" y="5368607"/>
            <a:ext cx="5725751" cy="769441"/>
          </a:xfrm>
          <a:prstGeom prst="rect">
            <a:avLst/>
          </a:prstGeom>
          <a:noFill/>
        </p:spPr>
        <p:txBody>
          <a:bodyPr wrap="square" rtlCol="0">
            <a:spAutoFit/>
          </a:bodyPr>
          <a:lstStyle/>
          <a:p>
            <a:pPr algn="l"/>
            <a:r>
              <a:rPr lang="en-GB" sz="2200" dirty="0">
                <a:solidFill>
                  <a:schemeClr val="accent5">
                    <a:lumMod val="50000"/>
                  </a:schemeClr>
                </a:solidFill>
              </a:rPr>
              <a:t>3. </a:t>
            </a:r>
            <a:r>
              <a:rPr lang="en-GB" sz="2200" dirty="0" err="1">
                <a:solidFill>
                  <a:schemeClr val="accent5">
                    <a:lumMod val="50000"/>
                  </a:schemeClr>
                </a:solidFill>
              </a:rPr>
              <a:t>Wir</a:t>
            </a:r>
            <a:r>
              <a:rPr lang="en-GB" sz="2200" dirty="0">
                <a:solidFill>
                  <a:schemeClr val="accent5">
                    <a:lumMod val="50000"/>
                  </a:schemeClr>
                </a:solidFill>
              </a:rPr>
              <a:t> ___________ das Haus </a:t>
            </a:r>
            <a:r>
              <a:rPr lang="en-GB" sz="2200" dirty="0" err="1">
                <a:solidFill>
                  <a:schemeClr val="accent5">
                    <a:lumMod val="50000"/>
                  </a:schemeClr>
                </a:solidFill>
              </a:rPr>
              <a:t>für</a:t>
            </a:r>
            <a:r>
              <a:rPr lang="en-GB" sz="2200" dirty="0">
                <a:solidFill>
                  <a:schemeClr val="accent5">
                    <a:lumMod val="50000"/>
                  </a:schemeClr>
                </a:solidFill>
              </a:rPr>
              <a:t> die Party </a:t>
            </a:r>
            <a:r>
              <a:rPr lang="en-GB" sz="2200" dirty="0" err="1">
                <a:solidFill>
                  <a:schemeClr val="accent5">
                    <a:lumMod val="50000"/>
                  </a:schemeClr>
                </a:solidFill>
              </a:rPr>
              <a:t>vor</a:t>
            </a:r>
            <a:r>
              <a:rPr lang="en-GB" sz="2200" dirty="0">
                <a:solidFill>
                  <a:schemeClr val="accent5">
                    <a:lumMod val="50000"/>
                  </a:schemeClr>
                </a:solidFill>
              </a:rPr>
              <a:t>.  </a:t>
            </a:r>
          </a:p>
        </p:txBody>
      </p:sp>
      <p:sp>
        <p:nvSpPr>
          <p:cNvPr id="93" name="TextBox 92">
            <a:extLst>
              <a:ext uri="{FF2B5EF4-FFF2-40B4-BE49-F238E27FC236}">
                <a16:creationId xmlns:a16="http://schemas.microsoft.com/office/drawing/2014/main" id="{86B246B5-BDD0-479A-8746-4E89AD37283C}"/>
              </a:ext>
            </a:extLst>
          </p:cNvPr>
          <p:cNvSpPr txBox="1"/>
          <p:nvPr/>
        </p:nvSpPr>
        <p:spPr>
          <a:xfrm>
            <a:off x="7694448" y="4082458"/>
            <a:ext cx="3308090" cy="430887"/>
          </a:xfrm>
          <a:prstGeom prst="rect">
            <a:avLst/>
          </a:prstGeom>
          <a:noFill/>
        </p:spPr>
        <p:txBody>
          <a:bodyPr wrap="square" rtlCol="0">
            <a:spAutoFit/>
          </a:bodyPr>
          <a:lstStyle/>
          <a:p>
            <a:pPr algn="l"/>
            <a:r>
              <a:rPr lang="en-GB" sz="2200" dirty="0">
                <a:solidFill>
                  <a:schemeClr val="accent5">
                    <a:lumMod val="50000"/>
                  </a:schemeClr>
                </a:solidFill>
              </a:rPr>
              <a:t>Welches Verb </a:t>
            </a:r>
            <a:r>
              <a:rPr lang="en-GB" sz="2200" dirty="0" err="1">
                <a:solidFill>
                  <a:schemeClr val="accent5">
                    <a:lumMod val="50000"/>
                  </a:schemeClr>
                </a:solidFill>
              </a:rPr>
              <a:t>ist</a:t>
            </a:r>
            <a:r>
              <a:rPr lang="en-GB" sz="2200" dirty="0">
                <a:solidFill>
                  <a:schemeClr val="accent5">
                    <a:lumMod val="50000"/>
                  </a:schemeClr>
                </a:solidFill>
              </a:rPr>
              <a:t> das?</a:t>
            </a:r>
          </a:p>
        </p:txBody>
      </p:sp>
      <p:sp>
        <p:nvSpPr>
          <p:cNvPr id="94" name="TextBox 93">
            <a:extLst>
              <a:ext uri="{FF2B5EF4-FFF2-40B4-BE49-F238E27FC236}">
                <a16:creationId xmlns:a16="http://schemas.microsoft.com/office/drawing/2014/main" id="{988CDCAC-7200-4E13-8D4C-140FC04A2CDD}"/>
              </a:ext>
            </a:extLst>
          </p:cNvPr>
          <p:cNvSpPr txBox="1"/>
          <p:nvPr/>
        </p:nvSpPr>
        <p:spPr>
          <a:xfrm>
            <a:off x="460114" y="4107936"/>
            <a:ext cx="5515296" cy="430887"/>
          </a:xfrm>
          <a:prstGeom prst="rect">
            <a:avLst/>
          </a:prstGeom>
          <a:noFill/>
        </p:spPr>
        <p:txBody>
          <a:bodyPr wrap="square" rtlCol="0">
            <a:spAutoFit/>
          </a:bodyPr>
          <a:lstStyle/>
          <a:p>
            <a:pPr algn="ctr"/>
            <a:r>
              <a:rPr lang="en-GB" sz="2200" dirty="0">
                <a:solidFill>
                  <a:schemeClr val="accent5">
                    <a:lumMod val="50000"/>
                  </a:schemeClr>
                </a:solidFill>
              </a:rPr>
              <a:t>Wie </a:t>
            </a:r>
            <a:r>
              <a:rPr lang="en-GB" sz="2200" dirty="0" err="1">
                <a:solidFill>
                  <a:schemeClr val="accent5">
                    <a:lumMod val="50000"/>
                  </a:schemeClr>
                </a:solidFill>
              </a:rPr>
              <a:t>heißen</a:t>
            </a:r>
            <a:r>
              <a:rPr lang="en-GB" sz="2200" dirty="0">
                <a:solidFill>
                  <a:schemeClr val="accent5">
                    <a:lumMod val="50000"/>
                  </a:schemeClr>
                </a:solidFill>
              </a:rPr>
              <a:t> die </a:t>
            </a:r>
            <a:r>
              <a:rPr lang="en-GB" sz="2200" dirty="0" err="1">
                <a:solidFill>
                  <a:schemeClr val="accent5">
                    <a:lumMod val="50000"/>
                  </a:schemeClr>
                </a:solidFill>
              </a:rPr>
              <a:t>Plurale</a:t>
            </a:r>
            <a:r>
              <a:rPr lang="en-GB" sz="2200" dirty="0">
                <a:solidFill>
                  <a:schemeClr val="accent5">
                    <a:lumMod val="50000"/>
                  </a:schemeClr>
                </a:solidFill>
              </a:rPr>
              <a:t>? +</a:t>
            </a:r>
            <a:r>
              <a:rPr lang="en-GB" sz="2200" b="1" i="1" dirty="0">
                <a:solidFill>
                  <a:schemeClr val="accent5">
                    <a:lumMod val="50000"/>
                  </a:schemeClr>
                </a:solidFill>
              </a:rPr>
              <a:t>e</a:t>
            </a:r>
            <a:r>
              <a:rPr lang="en-GB" sz="2200" dirty="0">
                <a:solidFill>
                  <a:schemeClr val="accent5">
                    <a:lumMod val="50000"/>
                  </a:schemeClr>
                </a:solidFill>
              </a:rPr>
              <a:t> </a:t>
            </a:r>
            <a:r>
              <a:rPr lang="en-GB" sz="2200" dirty="0" err="1">
                <a:solidFill>
                  <a:schemeClr val="accent5">
                    <a:lumMod val="50000"/>
                  </a:schemeClr>
                </a:solidFill>
              </a:rPr>
              <a:t>oder</a:t>
            </a:r>
            <a:r>
              <a:rPr lang="en-GB" sz="2200" dirty="0">
                <a:solidFill>
                  <a:schemeClr val="accent5">
                    <a:lumMod val="50000"/>
                  </a:schemeClr>
                </a:solidFill>
              </a:rPr>
              <a:t> +</a:t>
            </a:r>
            <a:r>
              <a:rPr lang="en-GB" sz="2200" b="1" i="1" dirty="0" err="1">
                <a:solidFill>
                  <a:schemeClr val="accent5">
                    <a:lumMod val="50000"/>
                  </a:schemeClr>
                </a:solidFill>
              </a:rPr>
              <a:t>er</a:t>
            </a:r>
            <a:r>
              <a:rPr lang="en-GB" sz="2200" dirty="0">
                <a:solidFill>
                  <a:schemeClr val="accent5">
                    <a:lumMod val="50000"/>
                  </a:schemeClr>
                </a:solidFill>
              </a:rPr>
              <a:t>?</a:t>
            </a:r>
          </a:p>
        </p:txBody>
      </p:sp>
      <p:sp>
        <p:nvSpPr>
          <p:cNvPr id="95" name="TextBox 94">
            <a:extLst>
              <a:ext uri="{FF2B5EF4-FFF2-40B4-BE49-F238E27FC236}">
                <a16:creationId xmlns:a16="http://schemas.microsoft.com/office/drawing/2014/main" id="{5F960997-BB0A-495B-9FF9-03A3511DBE9D}"/>
              </a:ext>
            </a:extLst>
          </p:cNvPr>
          <p:cNvSpPr txBox="1"/>
          <p:nvPr/>
        </p:nvSpPr>
        <p:spPr>
          <a:xfrm>
            <a:off x="764800" y="4777740"/>
            <a:ext cx="1116791"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Kinder</a:t>
            </a:r>
          </a:p>
        </p:txBody>
      </p:sp>
      <p:sp>
        <p:nvSpPr>
          <p:cNvPr id="96" name="Rectangle: Rounded Corners 95">
            <a:extLst>
              <a:ext uri="{FF2B5EF4-FFF2-40B4-BE49-F238E27FC236}">
                <a16:creationId xmlns:a16="http://schemas.microsoft.com/office/drawing/2014/main" id="{F6265FCB-9858-43A3-8850-99CF4A14D75F}"/>
              </a:ext>
            </a:extLst>
          </p:cNvPr>
          <p:cNvSpPr/>
          <p:nvPr/>
        </p:nvSpPr>
        <p:spPr>
          <a:xfrm>
            <a:off x="1510539" y="4925128"/>
            <a:ext cx="320823" cy="226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7" name="TextBox 96">
            <a:extLst>
              <a:ext uri="{FF2B5EF4-FFF2-40B4-BE49-F238E27FC236}">
                <a16:creationId xmlns:a16="http://schemas.microsoft.com/office/drawing/2014/main" id="{0576705A-436A-4D34-A563-0A8AC1B17568}"/>
              </a:ext>
            </a:extLst>
          </p:cNvPr>
          <p:cNvSpPr txBox="1"/>
          <p:nvPr/>
        </p:nvSpPr>
        <p:spPr>
          <a:xfrm>
            <a:off x="4029189" y="4779855"/>
            <a:ext cx="1116791"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Lieder</a:t>
            </a:r>
          </a:p>
        </p:txBody>
      </p:sp>
      <p:sp>
        <p:nvSpPr>
          <p:cNvPr id="98" name="Rectangle: Rounded Corners 97">
            <a:extLst>
              <a:ext uri="{FF2B5EF4-FFF2-40B4-BE49-F238E27FC236}">
                <a16:creationId xmlns:a16="http://schemas.microsoft.com/office/drawing/2014/main" id="{EFC0A117-EE02-43FA-97BB-076E8F4B4BDA}"/>
              </a:ext>
            </a:extLst>
          </p:cNvPr>
          <p:cNvSpPr/>
          <p:nvPr/>
        </p:nvSpPr>
        <p:spPr>
          <a:xfrm>
            <a:off x="4752068" y="4927243"/>
            <a:ext cx="320823" cy="226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9" name="TextBox 98">
            <a:extLst>
              <a:ext uri="{FF2B5EF4-FFF2-40B4-BE49-F238E27FC236}">
                <a16:creationId xmlns:a16="http://schemas.microsoft.com/office/drawing/2014/main" id="{AE29340F-2128-4F5D-839B-0CE1414A81F5}"/>
              </a:ext>
            </a:extLst>
          </p:cNvPr>
          <p:cNvSpPr txBox="1"/>
          <p:nvPr/>
        </p:nvSpPr>
        <p:spPr>
          <a:xfrm>
            <a:off x="2364444" y="4723643"/>
            <a:ext cx="1116791" cy="461665"/>
          </a:xfrm>
          <a:prstGeom prst="rect">
            <a:avLst/>
          </a:prstGeom>
          <a:solidFill>
            <a:schemeClr val="bg1"/>
          </a:solidFill>
        </p:spPr>
        <p:txBody>
          <a:bodyPr wrap="square" rtlCol="0">
            <a:spAutoFit/>
          </a:bodyPr>
          <a:lstStyle/>
          <a:p>
            <a:pPr algn="ctr"/>
            <a:r>
              <a:rPr lang="en-GB" sz="2400" dirty="0" err="1">
                <a:solidFill>
                  <a:schemeClr val="accent5">
                    <a:lumMod val="50000"/>
                  </a:schemeClr>
                </a:solidFill>
              </a:rPr>
              <a:t>Tage</a:t>
            </a:r>
            <a:r>
              <a:rPr lang="en-GB" sz="2400" dirty="0">
                <a:solidFill>
                  <a:schemeClr val="accent5">
                    <a:lumMod val="50000"/>
                  </a:schemeClr>
                </a:solidFill>
              </a:rPr>
              <a:t>   </a:t>
            </a:r>
          </a:p>
        </p:txBody>
      </p:sp>
      <p:sp>
        <p:nvSpPr>
          <p:cNvPr id="100" name="Rectangle: Rounded Corners 99">
            <a:extLst>
              <a:ext uri="{FF2B5EF4-FFF2-40B4-BE49-F238E27FC236}">
                <a16:creationId xmlns:a16="http://schemas.microsoft.com/office/drawing/2014/main" id="{7A505216-4461-4C50-869E-0330C14B43F2}"/>
              </a:ext>
            </a:extLst>
          </p:cNvPr>
          <p:cNvSpPr/>
          <p:nvPr/>
        </p:nvSpPr>
        <p:spPr>
          <a:xfrm>
            <a:off x="3084418" y="4855471"/>
            <a:ext cx="320823" cy="226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1" name="TextBox 100">
            <a:extLst>
              <a:ext uri="{FF2B5EF4-FFF2-40B4-BE49-F238E27FC236}">
                <a16:creationId xmlns:a16="http://schemas.microsoft.com/office/drawing/2014/main" id="{86D10FC4-2D21-4782-BF7E-6D0F18E9F82A}"/>
              </a:ext>
            </a:extLst>
          </p:cNvPr>
          <p:cNvSpPr txBox="1"/>
          <p:nvPr/>
        </p:nvSpPr>
        <p:spPr>
          <a:xfrm rot="21057066">
            <a:off x="455758" y="5433016"/>
            <a:ext cx="2145423" cy="461665"/>
          </a:xfrm>
          <a:prstGeom prst="rect">
            <a:avLst/>
          </a:prstGeom>
          <a:solidFill>
            <a:schemeClr val="bg1"/>
          </a:solidFill>
        </p:spPr>
        <p:txBody>
          <a:bodyPr wrap="square" rtlCol="0">
            <a:spAutoFit/>
          </a:bodyPr>
          <a:lstStyle/>
          <a:p>
            <a:pPr algn="ctr"/>
            <a:r>
              <a:rPr lang="en-GB" sz="2400" dirty="0" err="1">
                <a:solidFill>
                  <a:schemeClr val="accent5">
                    <a:lumMod val="50000"/>
                  </a:schemeClr>
                </a:solidFill>
              </a:rPr>
              <a:t>Geschenke</a:t>
            </a:r>
            <a:endParaRPr lang="en-GB" sz="2400" dirty="0">
              <a:solidFill>
                <a:schemeClr val="accent5">
                  <a:lumMod val="50000"/>
                </a:schemeClr>
              </a:solidFill>
            </a:endParaRPr>
          </a:p>
        </p:txBody>
      </p:sp>
      <p:sp>
        <p:nvSpPr>
          <p:cNvPr id="102" name="Rectangle: Rounded Corners 101">
            <a:extLst>
              <a:ext uri="{FF2B5EF4-FFF2-40B4-BE49-F238E27FC236}">
                <a16:creationId xmlns:a16="http://schemas.microsoft.com/office/drawing/2014/main" id="{C4ECB2FE-CEA8-415A-B909-31C4F88610C9}"/>
              </a:ext>
            </a:extLst>
          </p:cNvPr>
          <p:cNvSpPr/>
          <p:nvPr/>
        </p:nvSpPr>
        <p:spPr>
          <a:xfrm rot="21057066">
            <a:off x="2174523" y="5431031"/>
            <a:ext cx="320823" cy="226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3" name="TextBox 102">
            <a:extLst>
              <a:ext uri="{FF2B5EF4-FFF2-40B4-BE49-F238E27FC236}">
                <a16:creationId xmlns:a16="http://schemas.microsoft.com/office/drawing/2014/main" id="{6E4E6C30-88EB-48D0-AD9A-0FD1947620A9}"/>
              </a:ext>
            </a:extLst>
          </p:cNvPr>
          <p:cNvSpPr txBox="1"/>
          <p:nvPr/>
        </p:nvSpPr>
        <p:spPr>
          <a:xfrm rot="612806">
            <a:off x="4415062" y="5444603"/>
            <a:ext cx="1116791" cy="461665"/>
          </a:xfrm>
          <a:prstGeom prst="rect">
            <a:avLst/>
          </a:prstGeom>
          <a:solidFill>
            <a:schemeClr val="bg1"/>
          </a:solidFill>
        </p:spPr>
        <p:txBody>
          <a:bodyPr wrap="square" rtlCol="0">
            <a:spAutoFit/>
          </a:bodyPr>
          <a:lstStyle/>
          <a:p>
            <a:pPr algn="ctr"/>
            <a:r>
              <a:rPr lang="en-GB" sz="2400" dirty="0">
                <a:solidFill>
                  <a:schemeClr val="accent5">
                    <a:lumMod val="50000"/>
                  </a:schemeClr>
                </a:solidFill>
              </a:rPr>
              <a:t>Felder</a:t>
            </a:r>
          </a:p>
        </p:txBody>
      </p:sp>
      <p:sp>
        <p:nvSpPr>
          <p:cNvPr id="104" name="Rectangle: Rounded Corners 103">
            <a:extLst>
              <a:ext uri="{FF2B5EF4-FFF2-40B4-BE49-F238E27FC236}">
                <a16:creationId xmlns:a16="http://schemas.microsoft.com/office/drawing/2014/main" id="{3133B711-82EC-4C7F-B153-77F4B9754CEA}"/>
              </a:ext>
            </a:extLst>
          </p:cNvPr>
          <p:cNvSpPr/>
          <p:nvPr/>
        </p:nvSpPr>
        <p:spPr>
          <a:xfrm rot="612806">
            <a:off x="5135272" y="5636852"/>
            <a:ext cx="320823" cy="226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5" name="TextBox 104">
            <a:extLst>
              <a:ext uri="{FF2B5EF4-FFF2-40B4-BE49-F238E27FC236}">
                <a16:creationId xmlns:a16="http://schemas.microsoft.com/office/drawing/2014/main" id="{303CE4BB-DDD1-48D9-BDCB-643F07A5ACC1}"/>
              </a:ext>
            </a:extLst>
          </p:cNvPr>
          <p:cNvSpPr txBox="1"/>
          <p:nvPr/>
        </p:nvSpPr>
        <p:spPr>
          <a:xfrm>
            <a:off x="2781709" y="5396705"/>
            <a:ext cx="1371509" cy="461665"/>
          </a:xfrm>
          <a:prstGeom prst="rect">
            <a:avLst/>
          </a:prstGeom>
          <a:solidFill>
            <a:schemeClr val="bg1"/>
          </a:solidFill>
        </p:spPr>
        <p:txBody>
          <a:bodyPr wrap="square" rtlCol="0">
            <a:spAutoFit/>
          </a:bodyPr>
          <a:lstStyle/>
          <a:p>
            <a:pPr algn="ctr"/>
            <a:r>
              <a:rPr lang="en-GB" sz="2400" dirty="0" err="1">
                <a:solidFill>
                  <a:schemeClr val="accent5">
                    <a:lumMod val="50000"/>
                  </a:schemeClr>
                </a:solidFill>
              </a:rPr>
              <a:t>Könige</a:t>
            </a:r>
            <a:endParaRPr lang="en-GB" sz="2400" dirty="0">
              <a:solidFill>
                <a:schemeClr val="accent5">
                  <a:lumMod val="50000"/>
                </a:schemeClr>
              </a:solidFill>
            </a:endParaRPr>
          </a:p>
        </p:txBody>
      </p:sp>
      <p:sp>
        <p:nvSpPr>
          <p:cNvPr id="106" name="Rectangle: Rounded Corners 105">
            <a:extLst>
              <a:ext uri="{FF2B5EF4-FFF2-40B4-BE49-F238E27FC236}">
                <a16:creationId xmlns:a16="http://schemas.microsoft.com/office/drawing/2014/main" id="{E76D85BC-C66B-41F5-BFB8-FCE3CF4540D2}"/>
              </a:ext>
            </a:extLst>
          </p:cNvPr>
          <p:cNvSpPr/>
          <p:nvPr/>
        </p:nvSpPr>
        <p:spPr>
          <a:xfrm>
            <a:off x="3791580" y="5527204"/>
            <a:ext cx="320823" cy="22612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7" name="TextBox 106">
            <a:extLst>
              <a:ext uri="{FF2B5EF4-FFF2-40B4-BE49-F238E27FC236}">
                <a16:creationId xmlns:a16="http://schemas.microsoft.com/office/drawing/2014/main" id="{C8CA0021-F279-46B3-845A-3441E6303F70}"/>
              </a:ext>
            </a:extLst>
          </p:cNvPr>
          <p:cNvSpPr txBox="1"/>
          <p:nvPr/>
        </p:nvSpPr>
        <p:spPr>
          <a:xfrm>
            <a:off x="7772400" y="4459933"/>
            <a:ext cx="1032522" cy="461665"/>
          </a:xfrm>
          <a:prstGeom prst="rect">
            <a:avLst/>
          </a:prstGeom>
          <a:noFill/>
        </p:spPr>
        <p:txBody>
          <a:bodyPr wrap="square" rtlCol="0">
            <a:spAutoFit/>
          </a:bodyPr>
          <a:lstStyle/>
          <a:p>
            <a:pPr algn="l"/>
            <a:r>
              <a:rPr lang="en-GB" sz="2400" b="1" dirty="0" err="1">
                <a:solidFill>
                  <a:srgbClr val="FA6500"/>
                </a:solidFill>
              </a:rPr>
              <a:t>fängt</a:t>
            </a:r>
            <a:endParaRPr lang="en-GB" sz="2400" b="1" dirty="0">
              <a:solidFill>
                <a:srgbClr val="FA6500"/>
              </a:solidFill>
            </a:endParaRPr>
          </a:p>
        </p:txBody>
      </p:sp>
      <p:sp>
        <p:nvSpPr>
          <p:cNvPr id="108" name="TextBox 107">
            <a:extLst>
              <a:ext uri="{FF2B5EF4-FFF2-40B4-BE49-F238E27FC236}">
                <a16:creationId xmlns:a16="http://schemas.microsoft.com/office/drawing/2014/main" id="{6BC10C8F-B3C2-40AE-B343-00D483C607E2}"/>
              </a:ext>
            </a:extLst>
          </p:cNvPr>
          <p:cNvSpPr txBox="1"/>
          <p:nvPr/>
        </p:nvSpPr>
        <p:spPr>
          <a:xfrm>
            <a:off x="7040853" y="4909738"/>
            <a:ext cx="1032522" cy="461665"/>
          </a:xfrm>
          <a:prstGeom prst="rect">
            <a:avLst/>
          </a:prstGeom>
          <a:noFill/>
        </p:spPr>
        <p:txBody>
          <a:bodyPr wrap="square" rtlCol="0">
            <a:spAutoFit/>
          </a:bodyPr>
          <a:lstStyle/>
          <a:p>
            <a:pPr algn="l"/>
            <a:r>
              <a:rPr lang="en-GB" sz="2400" b="1" dirty="0" err="1">
                <a:solidFill>
                  <a:srgbClr val="FA6500"/>
                </a:solidFill>
              </a:rPr>
              <a:t>bringt</a:t>
            </a:r>
            <a:endParaRPr lang="en-GB" sz="2400" b="1" dirty="0">
              <a:solidFill>
                <a:srgbClr val="FA6500"/>
              </a:solidFill>
            </a:endParaRPr>
          </a:p>
        </p:txBody>
      </p:sp>
      <p:sp>
        <p:nvSpPr>
          <p:cNvPr id="109" name="TextBox 108">
            <a:extLst>
              <a:ext uri="{FF2B5EF4-FFF2-40B4-BE49-F238E27FC236}">
                <a16:creationId xmlns:a16="http://schemas.microsoft.com/office/drawing/2014/main" id="{97D1FC62-E8AA-4B85-9DB4-E9D2466EC5B3}"/>
              </a:ext>
            </a:extLst>
          </p:cNvPr>
          <p:cNvSpPr txBox="1"/>
          <p:nvPr/>
        </p:nvSpPr>
        <p:spPr>
          <a:xfrm>
            <a:off x="6998008" y="5333381"/>
            <a:ext cx="1548783" cy="461665"/>
          </a:xfrm>
          <a:prstGeom prst="rect">
            <a:avLst/>
          </a:prstGeom>
          <a:noFill/>
        </p:spPr>
        <p:txBody>
          <a:bodyPr wrap="square" rtlCol="0">
            <a:spAutoFit/>
          </a:bodyPr>
          <a:lstStyle/>
          <a:p>
            <a:pPr algn="l"/>
            <a:r>
              <a:rPr lang="en-GB" sz="2400" b="1" dirty="0" err="1">
                <a:solidFill>
                  <a:srgbClr val="FA6500"/>
                </a:solidFill>
              </a:rPr>
              <a:t>bereiten</a:t>
            </a:r>
            <a:endParaRPr lang="en-GB" sz="2400" b="1" dirty="0">
              <a:solidFill>
                <a:srgbClr val="FA6500"/>
              </a:solidFill>
            </a:endParaRPr>
          </a:p>
        </p:txBody>
      </p:sp>
    </p:spTree>
    <p:extLst>
      <p:ext uri="{BB962C8B-B14F-4D97-AF65-F5344CB8AC3E}">
        <p14:creationId xmlns:p14="http://schemas.microsoft.com/office/powerpoint/2010/main" val="1509981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34"/>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35"/>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36"/>
                                        </p:tgtEl>
                                        <p:attrNameLst>
                                          <p:attrName>style.visibility</p:attrName>
                                        </p:attrNameLst>
                                      </p:cBhvr>
                                      <p:to>
                                        <p:strVal val="hidden"/>
                                      </p:to>
                                    </p:set>
                                  </p:childTnLst>
                                </p:cTn>
                              </p:par>
                              <p:par>
                                <p:cTn id="15" presetID="1" presetClass="exit" presetSubtype="0" fill="hold" grpId="0" nodeType="withEffect">
                                  <p:stCondLst>
                                    <p:cond delay="0"/>
                                  </p:stCondLst>
                                  <p:childTnLst>
                                    <p:set>
                                      <p:cBhvr>
                                        <p:cTn id="16" dur="1" fill="hold">
                                          <p:stCondLst>
                                            <p:cond delay="0"/>
                                          </p:stCondLst>
                                        </p:cTn>
                                        <p:tgtEl>
                                          <p:spTgt spid="37"/>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1" presetClass="exit" presetSubtype="0" fill="hold" grpId="0" nodeType="clickEffect">
                                  <p:stCondLst>
                                    <p:cond delay="0"/>
                                  </p:stCondLst>
                                  <p:childTnLst>
                                    <p:set>
                                      <p:cBhvr>
                                        <p:cTn id="20" dur="1" fill="hold">
                                          <p:stCondLst>
                                            <p:cond delay="0"/>
                                          </p:stCondLst>
                                        </p:cTn>
                                        <p:tgtEl>
                                          <p:spTgt spid="48"/>
                                        </p:tgtEl>
                                        <p:attrNameLst>
                                          <p:attrName>style.visibility</p:attrName>
                                        </p:attrNameLst>
                                      </p:cBhvr>
                                      <p:to>
                                        <p:strVal val="hidden"/>
                                      </p:to>
                                    </p:set>
                                  </p:childTnLst>
                                </p:cTn>
                              </p:par>
                              <p:par>
                                <p:cTn id="21" presetID="1" presetClass="exit" presetSubtype="0" fill="hold" grpId="0" nodeType="withEffect">
                                  <p:stCondLst>
                                    <p:cond delay="0"/>
                                  </p:stCondLst>
                                  <p:childTnLst>
                                    <p:set>
                                      <p:cBhvr>
                                        <p:cTn id="22" dur="1" fill="hold">
                                          <p:stCondLst>
                                            <p:cond delay="0"/>
                                          </p:stCondLst>
                                        </p:cTn>
                                        <p:tgtEl>
                                          <p:spTgt spid="49"/>
                                        </p:tgtEl>
                                        <p:attrNameLst>
                                          <p:attrName>style.visibility</p:attrName>
                                        </p:attrNameLst>
                                      </p:cBhvr>
                                      <p:to>
                                        <p:strVal val="hidden"/>
                                      </p:to>
                                    </p:set>
                                  </p:childTnLst>
                                </p:cTn>
                              </p:par>
                              <p:par>
                                <p:cTn id="23" presetID="1" presetClass="exit" presetSubtype="0" fill="hold" grpId="0" nodeType="withEffect">
                                  <p:stCondLst>
                                    <p:cond delay="0"/>
                                  </p:stCondLst>
                                  <p:childTnLst>
                                    <p:set>
                                      <p:cBhvr>
                                        <p:cTn id="24" dur="1" fill="hold">
                                          <p:stCondLst>
                                            <p:cond delay="0"/>
                                          </p:stCondLst>
                                        </p:cTn>
                                        <p:tgtEl>
                                          <p:spTgt spid="50"/>
                                        </p:tgtEl>
                                        <p:attrNameLst>
                                          <p:attrName>style.visibility</p:attrName>
                                        </p:attrNameLst>
                                      </p:cBhvr>
                                      <p:to>
                                        <p:strVal val="hidden"/>
                                      </p:to>
                                    </p:set>
                                  </p:childTnLst>
                                </p:cTn>
                              </p:par>
                              <p:par>
                                <p:cTn id="25" presetID="1" presetClass="exit" presetSubtype="0" fill="hold" grpId="0" nodeType="withEffect">
                                  <p:stCondLst>
                                    <p:cond delay="0"/>
                                  </p:stCondLst>
                                  <p:childTnLst>
                                    <p:set>
                                      <p:cBhvr>
                                        <p:cTn id="26" dur="1" fill="hold">
                                          <p:stCondLst>
                                            <p:cond delay="0"/>
                                          </p:stCondLst>
                                        </p:cTn>
                                        <p:tgtEl>
                                          <p:spTgt spid="51"/>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52"/>
                                        </p:tgtEl>
                                        <p:attrNameLst>
                                          <p:attrName>style.visibility</p:attrName>
                                        </p:attrNameLst>
                                      </p:cBhvr>
                                      <p:to>
                                        <p:strVal val="hidden"/>
                                      </p:to>
                                    </p:set>
                                  </p:childTnLst>
                                </p:cTn>
                              </p:par>
                              <p:par>
                                <p:cTn id="29" presetID="1" presetClass="exit" presetSubtype="0" fill="hold" grpId="0" nodeType="withEffect">
                                  <p:stCondLst>
                                    <p:cond delay="0"/>
                                  </p:stCondLst>
                                  <p:childTnLst>
                                    <p:set>
                                      <p:cBhvr>
                                        <p:cTn id="30" dur="1" fill="hold">
                                          <p:stCondLst>
                                            <p:cond delay="0"/>
                                          </p:stCondLst>
                                        </p:cTn>
                                        <p:tgtEl>
                                          <p:spTgt spid="53"/>
                                        </p:tgtEl>
                                        <p:attrNameLst>
                                          <p:attrName>style.visibility</p:attrName>
                                        </p:attrNameLst>
                                      </p:cBhvr>
                                      <p:to>
                                        <p:strVal val="hidden"/>
                                      </p:to>
                                    </p:set>
                                  </p:childTnLst>
                                </p:cTn>
                              </p:par>
                              <p:par>
                                <p:cTn id="31" presetID="1" presetClass="exit" presetSubtype="0" fill="hold" grpId="0" nodeType="withEffect">
                                  <p:stCondLst>
                                    <p:cond delay="0"/>
                                  </p:stCondLst>
                                  <p:childTnLst>
                                    <p:set>
                                      <p:cBhvr>
                                        <p:cTn id="32" dur="1" fill="hold">
                                          <p:stCondLst>
                                            <p:cond delay="0"/>
                                          </p:stCondLst>
                                        </p:cTn>
                                        <p:tgtEl>
                                          <p:spTgt spid="55"/>
                                        </p:tgtEl>
                                        <p:attrNameLst>
                                          <p:attrName>style.visibility</p:attrName>
                                        </p:attrNameLst>
                                      </p:cBhvr>
                                      <p:to>
                                        <p:strVal val="hidden"/>
                                      </p:to>
                                    </p:set>
                                  </p:childTnLst>
                                </p:cTn>
                              </p:par>
                              <p:par>
                                <p:cTn id="33" presetID="1" presetClass="exit" presetSubtype="0" fill="hold" grpId="0" nodeType="withEffect">
                                  <p:stCondLst>
                                    <p:cond delay="0"/>
                                  </p:stCondLst>
                                  <p:childTnLst>
                                    <p:set>
                                      <p:cBhvr>
                                        <p:cTn id="34" dur="1" fill="hold">
                                          <p:stCondLst>
                                            <p:cond delay="0"/>
                                          </p:stCondLst>
                                        </p:cTn>
                                        <p:tgtEl>
                                          <p:spTgt spid="57"/>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64"/>
                                        </p:tgtEl>
                                        <p:attrNameLst>
                                          <p:attrName>style.visibility</p:attrName>
                                        </p:attrNameLst>
                                      </p:cBhvr>
                                      <p:to>
                                        <p:strVal val="hidden"/>
                                      </p:to>
                                    </p:set>
                                  </p:childTnLst>
                                </p:cTn>
                              </p:par>
                              <p:par>
                                <p:cTn id="39" presetID="1" presetClass="exit" presetSubtype="0" fill="hold" grpId="0" nodeType="withEffect">
                                  <p:stCondLst>
                                    <p:cond delay="0"/>
                                  </p:stCondLst>
                                  <p:childTnLst>
                                    <p:set>
                                      <p:cBhvr>
                                        <p:cTn id="40" dur="1" fill="hold">
                                          <p:stCondLst>
                                            <p:cond delay="0"/>
                                          </p:stCondLst>
                                        </p:cTn>
                                        <p:tgtEl>
                                          <p:spTgt spid="65"/>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66"/>
                                        </p:tgtEl>
                                        <p:attrNameLst>
                                          <p:attrName>style.visibility</p:attrName>
                                        </p:attrNameLst>
                                      </p:cBhvr>
                                      <p:to>
                                        <p:strVal val="hidden"/>
                                      </p:to>
                                    </p:set>
                                  </p:childTnLst>
                                </p:cTn>
                              </p:par>
                              <p:par>
                                <p:cTn id="43" presetID="1" presetClass="exit" presetSubtype="0" fill="hold" grpId="0" nodeType="withEffect">
                                  <p:stCondLst>
                                    <p:cond delay="0"/>
                                  </p:stCondLst>
                                  <p:childTnLst>
                                    <p:set>
                                      <p:cBhvr>
                                        <p:cTn id="44" dur="1" fill="hold">
                                          <p:stCondLst>
                                            <p:cond delay="0"/>
                                          </p:stCondLst>
                                        </p:cTn>
                                        <p:tgtEl>
                                          <p:spTgt spid="67"/>
                                        </p:tgtEl>
                                        <p:attrNameLst>
                                          <p:attrName>style.visibility</p:attrName>
                                        </p:attrNameLst>
                                      </p:cBhvr>
                                      <p:to>
                                        <p:strVal val="hidden"/>
                                      </p:to>
                                    </p:set>
                                  </p:childTnLst>
                                </p:cTn>
                              </p:par>
                              <p:par>
                                <p:cTn id="45" presetID="1" presetClass="exit" presetSubtype="0" fill="hold" grpId="0" nodeType="withEffect">
                                  <p:stCondLst>
                                    <p:cond delay="0"/>
                                  </p:stCondLst>
                                  <p:childTnLst>
                                    <p:set>
                                      <p:cBhvr>
                                        <p:cTn id="46" dur="1" fill="hold">
                                          <p:stCondLst>
                                            <p:cond delay="0"/>
                                          </p:stCondLst>
                                        </p:cTn>
                                        <p:tgtEl>
                                          <p:spTgt spid="68"/>
                                        </p:tgtEl>
                                        <p:attrNameLst>
                                          <p:attrName>style.visibility</p:attrName>
                                        </p:attrNameLst>
                                      </p:cBhvr>
                                      <p:to>
                                        <p:strVal val="hidden"/>
                                      </p:to>
                                    </p:set>
                                  </p:childTnLst>
                                </p:cTn>
                              </p:par>
                              <p:par>
                                <p:cTn id="47" presetID="1" presetClass="exit" presetSubtype="0" fill="hold" grpId="0" nodeType="withEffect">
                                  <p:stCondLst>
                                    <p:cond delay="0"/>
                                  </p:stCondLst>
                                  <p:childTnLst>
                                    <p:set>
                                      <p:cBhvr>
                                        <p:cTn id="48" dur="1" fill="hold">
                                          <p:stCondLst>
                                            <p:cond delay="0"/>
                                          </p:stCondLst>
                                        </p:cTn>
                                        <p:tgtEl>
                                          <p:spTgt spid="69"/>
                                        </p:tgtEl>
                                        <p:attrNameLst>
                                          <p:attrName>style.visibility</p:attrName>
                                        </p:attrNameLst>
                                      </p:cBhvr>
                                      <p:to>
                                        <p:strVal val="hidden"/>
                                      </p:to>
                                    </p:set>
                                  </p:childTnLst>
                                </p:cTn>
                              </p:par>
                              <p:par>
                                <p:cTn id="49" presetID="1" presetClass="exit" presetSubtype="0" fill="hold" grpId="0" nodeType="withEffect">
                                  <p:stCondLst>
                                    <p:cond delay="0"/>
                                  </p:stCondLst>
                                  <p:childTnLst>
                                    <p:set>
                                      <p:cBhvr>
                                        <p:cTn id="50" dur="1" fill="hold">
                                          <p:stCondLst>
                                            <p:cond delay="0"/>
                                          </p:stCondLst>
                                        </p:cTn>
                                        <p:tgtEl>
                                          <p:spTgt spid="73"/>
                                        </p:tgtEl>
                                        <p:attrNameLst>
                                          <p:attrName>style.visibility</p:attrName>
                                        </p:attrNameLst>
                                      </p:cBhvr>
                                      <p:to>
                                        <p:strVal val="hidden"/>
                                      </p:to>
                                    </p:set>
                                  </p:childTnLst>
                                </p:cTn>
                              </p:par>
                              <p:par>
                                <p:cTn id="51" presetID="1" presetClass="exit" presetSubtype="0" fill="hold" grpId="0" nodeType="withEffect">
                                  <p:stCondLst>
                                    <p:cond delay="0"/>
                                  </p:stCondLst>
                                  <p:childTnLst>
                                    <p:set>
                                      <p:cBhvr>
                                        <p:cTn id="52" dur="1" fill="hold">
                                          <p:stCondLst>
                                            <p:cond delay="0"/>
                                          </p:stCondLst>
                                        </p:cTn>
                                        <p:tgtEl>
                                          <p:spTgt spid="71"/>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81"/>
                                        </p:tgtEl>
                                        <p:attrNameLst>
                                          <p:attrName>style.visibility</p:attrName>
                                        </p:attrNameLst>
                                      </p:cBhvr>
                                      <p:to>
                                        <p:strVal val="hidden"/>
                                      </p:to>
                                    </p:set>
                                  </p:childTnLst>
                                </p:cTn>
                              </p:par>
                              <p:par>
                                <p:cTn id="57" presetID="1" presetClass="exit" presetSubtype="0" fill="hold" grpId="0" nodeType="withEffect">
                                  <p:stCondLst>
                                    <p:cond delay="0"/>
                                  </p:stCondLst>
                                  <p:childTnLst>
                                    <p:set>
                                      <p:cBhvr>
                                        <p:cTn id="58" dur="1" fill="hold">
                                          <p:stCondLst>
                                            <p:cond delay="0"/>
                                          </p:stCondLst>
                                        </p:cTn>
                                        <p:tgtEl>
                                          <p:spTgt spid="82"/>
                                        </p:tgtEl>
                                        <p:attrNameLst>
                                          <p:attrName>style.visibility</p:attrName>
                                        </p:attrNameLst>
                                      </p:cBhvr>
                                      <p:to>
                                        <p:strVal val="hidden"/>
                                      </p:to>
                                    </p:set>
                                  </p:childTnLst>
                                </p:cTn>
                              </p:par>
                              <p:par>
                                <p:cTn id="59" presetID="1" presetClass="exit" presetSubtype="0" fill="hold" grpId="0" nodeType="withEffect">
                                  <p:stCondLst>
                                    <p:cond delay="0"/>
                                  </p:stCondLst>
                                  <p:childTnLst>
                                    <p:set>
                                      <p:cBhvr>
                                        <p:cTn id="60" dur="1" fill="hold">
                                          <p:stCondLst>
                                            <p:cond delay="0"/>
                                          </p:stCondLst>
                                        </p:cTn>
                                        <p:tgtEl>
                                          <p:spTgt spid="83"/>
                                        </p:tgtEl>
                                        <p:attrNameLst>
                                          <p:attrName>style.visibility</p:attrName>
                                        </p:attrNameLst>
                                      </p:cBhvr>
                                      <p:to>
                                        <p:strVal val="hidden"/>
                                      </p:to>
                                    </p:set>
                                  </p:childTnLst>
                                </p:cTn>
                              </p:par>
                              <p:par>
                                <p:cTn id="61" presetID="1" presetClass="exit" presetSubtype="0" fill="hold" grpId="0" nodeType="withEffect">
                                  <p:stCondLst>
                                    <p:cond delay="0"/>
                                  </p:stCondLst>
                                  <p:childTnLst>
                                    <p:set>
                                      <p:cBhvr>
                                        <p:cTn id="62" dur="1" fill="hold">
                                          <p:stCondLst>
                                            <p:cond delay="0"/>
                                          </p:stCondLst>
                                        </p:cTn>
                                        <p:tgtEl>
                                          <p:spTgt spid="84"/>
                                        </p:tgtEl>
                                        <p:attrNameLst>
                                          <p:attrName>style.visibility</p:attrName>
                                        </p:attrNameLst>
                                      </p:cBhvr>
                                      <p:to>
                                        <p:strVal val="hidden"/>
                                      </p:to>
                                    </p:set>
                                  </p:childTnLst>
                                </p:cTn>
                              </p:par>
                              <p:par>
                                <p:cTn id="63" presetID="1" presetClass="exit" presetSubtype="0" fill="hold" grpId="0" nodeType="withEffect">
                                  <p:stCondLst>
                                    <p:cond delay="0"/>
                                  </p:stCondLst>
                                  <p:childTnLst>
                                    <p:set>
                                      <p:cBhvr>
                                        <p:cTn id="64" dur="1" fill="hold">
                                          <p:stCondLst>
                                            <p:cond delay="0"/>
                                          </p:stCondLst>
                                        </p:cTn>
                                        <p:tgtEl>
                                          <p:spTgt spid="85"/>
                                        </p:tgtEl>
                                        <p:attrNameLst>
                                          <p:attrName>style.visibility</p:attrName>
                                        </p:attrNameLst>
                                      </p:cBhvr>
                                      <p:to>
                                        <p:strVal val="hidden"/>
                                      </p:to>
                                    </p:set>
                                  </p:childTnLst>
                                </p:cTn>
                              </p:par>
                              <p:par>
                                <p:cTn id="65" presetID="1" presetClass="exit" presetSubtype="0" fill="hold" grpId="0" nodeType="withEffect">
                                  <p:stCondLst>
                                    <p:cond delay="0"/>
                                  </p:stCondLst>
                                  <p:childTnLst>
                                    <p:set>
                                      <p:cBhvr>
                                        <p:cTn id="66" dur="1" fill="hold">
                                          <p:stCondLst>
                                            <p:cond delay="0"/>
                                          </p:stCondLst>
                                        </p:cTn>
                                        <p:tgtEl>
                                          <p:spTgt spid="87"/>
                                        </p:tgtEl>
                                        <p:attrNameLst>
                                          <p:attrName>style.visibility</p:attrName>
                                        </p:attrNameLst>
                                      </p:cBhvr>
                                      <p:to>
                                        <p:strVal val="hidden"/>
                                      </p:to>
                                    </p:set>
                                  </p:childTnLst>
                                </p:cTn>
                              </p:par>
                              <p:par>
                                <p:cTn id="67" presetID="1" presetClass="exit" presetSubtype="0" fill="hold" grpId="0" nodeType="withEffect">
                                  <p:stCondLst>
                                    <p:cond delay="0"/>
                                  </p:stCondLst>
                                  <p:childTnLst>
                                    <p:set>
                                      <p:cBhvr>
                                        <p:cTn id="68" dur="1" fill="hold">
                                          <p:stCondLst>
                                            <p:cond delay="0"/>
                                          </p:stCondLst>
                                        </p:cTn>
                                        <p:tgtEl>
                                          <p:spTgt spid="89"/>
                                        </p:tgtEl>
                                        <p:attrNameLst>
                                          <p:attrName>style.visibility</p:attrName>
                                        </p:attrNameLst>
                                      </p:cBhvr>
                                      <p:to>
                                        <p:strVal val="hidden"/>
                                      </p:to>
                                    </p:set>
                                  </p:childTnLst>
                                </p:cTn>
                              </p:par>
                            </p:childTnLst>
                          </p:cTn>
                        </p:par>
                      </p:childTnLst>
                    </p:cTn>
                  </p:par>
                  <p:par>
                    <p:cTn id="69" fill="hold">
                      <p:stCondLst>
                        <p:cond delay="indefinite"/>
                      </p:stCondLst>
                      <p:childTnLst>
                        <p:par>
                          <p:cTn id="70" fill="hold">
                            <p:stCondLst>
                              <p:cond delay="0"/>
                            </p:stCondLst>
                            <p:childTnLst>
                              <p:par>
                                <p:cTn id="71" presetID="1" presetClass="exit" presetSubtype="0" fill="hold" grpId="0" nodeType="clickEffect">
                                  <p:stCondLst>
                                    <p:cond delay="0"/>
                                  </p:stCondLst>
                                  <p:childTnLst>
                                    <p:set>
                                      <p:cBhvr>
                                        <p:cTn id="72" dur="1" fill="hold">
                                          <p:stCondLst>
                                            <p:cond delay="0"/>
                                          </p:stCondLst>
                                        </p:cTn>
                                        <p:tgtEl>
                                          <p:spTgt spid="96"/>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1" presetClass="exit" presetSubtype="0" fill="hold" grpId="0" nodeType="clickEffect">
                                  <p:stCondLst>
                                    <p:cond delay="0"/>
                                  </p:stCondLst>
                                  <p:childTnLst>
                                    <p:set>
                                      <p:cBhvr>
                                        <p:cTn id="76" dur="1" fill="hold">
                                          <p:stCondLst>
                                            <p:cond delay="0"/>
                                          </p:stCondLst>
                                        </p:cTn>
                                        <p:tgtEl>
                                          <p:spTgt spid="100"/>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1" presetClass="exit" presetSubtype="0" fill="hold" grpId="0" nodeType="clickEffect">
                                  <p:stCondLst>
                                    <p:cond delay="0"/>
                                  </p:stCondLst>
                                  <p:childTnLst>
                                    <p:set>
                                      <p:cBhvr>
                                        <p:cTn id="80" dur="1" fill="hold">
                                          <p:stCondLst>
                                            <p:cond delay="0"/>
                                          </p:stCondLst>
                                        </p:cTn>
                                        <p:tgtEl>
                                          <p:spTgt spid="98"/>
                                        </p:tgtEl>
                                        <p:attrNameLst>
                                          <p:attrName>style.visibility</p:attrName>
                                        </p:attrNameLst>
                                      </p:cBhvr>
                                      <p:to>
                                        <p:strVal val="hidden"/>
                                      </p:to>
                                    </p:set>
                                  </p:childTnLst>
                                </p:cTn>
                              </p:par>
                            </p:childTnLst>
                          </p:cTn>
                        </p:par>
                      </p:childTnLst>
                    </p:cTn>
                  </p:par>
                  <p:par>
                    <p:cTn id="81" fill="hold">
                      <p:stCondLst>
                        <p:cond delay="indefinite"/>
                      </p:stCondLst>
                      <p:childTnLst>
                        <p:par>
                          <p:cTn id="82" fill="hold">
                            <p:stCondLst>
                              <p:cond delay="0"/>
                            </p:stCondLst>
                            <p:childTnLst>
                              <p:par>
                                <p:cTn id="83" presetID="1" presetClass="exit" presetSubtype="0" fill="hold" grpId="0" nodeType="clickEffect">
                                  <p:stCondLst>
                                    <p:cond delay="0"/>
                                  </p:stCondLst>
                                  <p:childTnLst>
                                    <p:set>
                                      <p:cBhvr>
                                        <p:cTn id="84" dur="1" fill="hold">
                                          <p:stCondLst>
                                            <p:cond delay="0"/>
                                          </p:stCondLst>
                                        </p:cTn>
                                        <p:tgtEl>
                                          <p:spTgt spid="102"/>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 presetClass="exit" presetSubtype="0" fill="hold" grpId="0" nodeType="clickEffect">
                                  <p:stCondLst>
                                    <p:cond delay="0"/>
                                  </p:stCondLst>
                                  <p:childTnLst>
                                    <p:set>
                                      <p:cBhvr>
                                        <p:cTn id="88" dur="1" fill="hold">
                                          <p:stCondLst>
                                            <p:cond delay="0"/>
                                          </p:stCondLst>
                                        </p:cTn>
                                        <p:tgtEl>
                                          <p:spTgt spid="106"/>
                                        </p:tgtEl>
                                        <p:attrNameLst>
                                          <p:attrName>style.visibility</p:attrName>
                                        </p:attrNameLst>
                                      </p:cBhvr>
                                      <p:to>
                                        <p:strVal val="hidden"/>
                                      </p:to>
                                    </p:set>
                                  </p:childTnLst>
                                </p:cTn>
                              </p:par>
                            </p:childTnLst>
                          </p:cTn>
                        </p:par>
                      </p:childTnLst>
                    </p:cTn>
                  </p:par>
                  <p:par>
                    <p:cTn id="89" fill="hold">
                      <p:stCondLst>
                        <p:cond delay="indefinite"/>
                      </p:stCondLst>
                      <p:childTnLst>
                        <p:par>
                          <p:cTn id="90" fill="hold">
                            <p:stCondLst>
                              <p:cond delay="0"/>
                            </p:stCondLst>
                            <p:childTnLst>
                              <p:par>
                                <p:cTn id="91" presetID="1" presetClass="exit" presetSubtype="0" fill="hold" grpId="0" nodeType="clickEffect">
                                  <p:stCondLst>
                                    <p:cond delay="0"/>
                                  </p:stCondLst>
                                  <p:childTnLst>
                                    <p:set>
                                      <p:cBhvr>
                                        <p:cTn id="92" dur="1" fill="hold">
                                          <p:stCondLst>
                                            <p:cond delay="0"/>
                                          </p:stCondLst>
                                        </p:cTn>
                                        <p:tgtEl>
                                          <p:spTgt spid="104"/>
                                        </p:tgtEl>
                                        <p:attrNameLst>
                                          <p:attrName>style.visibility</p:attrName>
                                        </p:attrNameLst>
                                      </p:cBhvr>
                                      <p:to>
                                        <p:strVal val="hidden"/>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grpId="0" nodeType="clickEffect">
                                  <p:stCondLst>
                                    <p:cond delay="0"/>
                                  </p:stCondLst>
                                  <p:childTnLst>
                                    <p:set>
                                      <p:cBhvr>
                                        <p:cTn id="96" dur="1" fill="hold">
                                          <p:stCondLst>
                                            <p:cond delay="0"/>
                                          </p:stCondLst>
                                        </p:cTn>
                                        <p:tgtEl>
                                          <p:spTgt spid="107"/>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grpId="0" nodeType="clickEffect">
                                  <p:stCondLst>
                                    <p:cond delay="0"/>
                                  </p:stCondLst>
                                  <p:childTnLst>
                                    <p:set>
                                      <p:cBhvr>
                                        <p:cTn id="100" dur="1" fill="hold">
                                          <p:stCondLst>
                                            <p:cond delay="0"/>
                                          </p:stCondLst>
                                        </p:cTn>
                                        <p:tgtEl>
                                          <p:spTgt spid="108"/>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grpId="0" nodeType="clickEffect">
                                  <p:stCondLst>
                                    <p:cond delay="0"/>
                                  </p:stCondLst>
                                  <p:childTnLst>
                                    <p:set>
                                      <p:cBhvr>
                                        <p:cTn id="104" dur="1" fill="hold">
                                          <p:stCondLst>
                                            <p:cond delay="0"/>
                                          </p:stCondLst>
                                        </p:cTn>
                                        <p:tgtEl>
                                          <p:spTgt spid="10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P spid="34" grpId="0" animBg="1"/>
      <p:bldP spid="35" grpId="0" animBg="1"/>
      <p:bldP spid="36" grpId="0" animBg="1"/>
      <p:bldP spid="37" grpId="0" animBg="1"/>
      <p:bldP spid="48" grpId="0" animBg="1"/>
      <p:bldP spid="49" grpId="0" animBg="1"/>
      <p:bldP spid="50" grpId="0" animBg="1"/>
      <p:bldP spid="51" grpId="0" animBg="1"/>
      <p:bldP spid="52" grpId="0" animBg="1"/>
      <p:bldP spid="53" grpId="0" animBg="1"/>
      <p:bldP spid="55" grpId="0" animBg="1"/>
      <p:bldP spid="57" grpId="0" animBg="1"/>
      <p:bldP spid="64" grpId="0" animBg="1"/>
      <p:bldP spid="65" grpId="0" animBg="1"/>
      <p:bldP spid="66" grpId="0" animBg="1"/>
      <p:bldP spid="67" grpId="0" animBg="1"/>
      <p:bldP spid="68" grpId="0" animBg="1"/>
      <p:bldP spid="69" grpId="0" animBg="1"/>
      <p:bldP spid="71" grpId="0" animBg="1"/>
      <p:bldP spid="73" grpId="0" animBg="1"/>
      <p:bldP spid="81" grpId="0" animBg="1"/>
      <p:bldP spid="82" grpId="0" animBg="1"/>
      <p:bldP spid="83" grpId="0" animBg="1"/>
      <p:bldP spid="84" grpId="0" animBg="1"/>
      <p:bldP spid="85" grpId="0" animBg="1"/>
      <p:bldP spid="87" grpId="0" animBg="1"/>
      <p:bldP spid="89" grpId="0" animBg="1"/>
      <p:bldP spid="96" grpId="0" animBg="1"/>
      <p:bldP spid="98" grpId="0" animBg="1"/>
      <p:bldP spid="100" grpId="0" animBg="1"/>
      <p:bldP spid="102" grpId="0" animBg="1"/>
      <p:bldP spid="104" grpId="0" animBg="1"/>
      <p:bldP spid="106" grpId="0" animBg="1"/>
      <p:bldP spid="107" grpId="0"/>
      <p:bldP spid="108" grpId="0"/>
      <p:bldP spid="10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1" name="Table 11">
            <a:extLst>
              <a:ext uri="{FF2B5EF4-FFF2-40B4-BE49-F238E27FC236}">
                <a16:creationId xmlns:a16="http://schemas.microsoft.com/office/drawing/2014/main" id="{7F649042-346D-4A36-ADC2-894C8FF71F86}"/>
              </a:ext>
            </a:extLst>
          </p:cNvPr>
          <p:cNvGraphicFramePr>
            <a:graphicFrameLocks noGrp="1"/>
          </p:cNvGraphicFramePr>
          <p:nvPr>
            <p:extLst>
              <p:ext uri="{D42A27DB-BD31-4B8C-83A1-F6EECF244321}">
                <p14:modId xmlns:p14="http://schemas.microsoft.com/office/powerpoint/2010/main" val="352589169"/>
              </p:ext>
            </p:extLst>
          </p:nvPr>
        </p:nvGraphicFramePr>
        <p:xfrm>
          <a:off x="68644" y="1321049"/>
          <a:ext cx="8108464" cy="4845288"/>
        </p:xfrm>
        <a:graphic>
          <a:graphicData uri="http://schemas.openxmlformats.org/drawingml/2006/table">
            <a:tbl>
              <a:tblPr firstRow="1" bandRow="1">
                <a:tableStyleId>{5940675A-B579-460E-94D1-54222C63F5DA}</a:tableStyleId>
              </a:tblPr>
              <a:tblGrid>
                <a:gridCol w="2027116">
                  <a:extLst>
                    <a:ext uri="{9D8B030D-6E8A-4147-A177-3AD203B41FA5}">
                      <a16:colId xmlns:a16="http://schemas.microsoft.com/office/drawing/2014/main" val="2288597179"/>
                    </a:ext>
                  </a:extLst>
                </a:gridCol>
                <a:gridCol w="2027116">
                  <a:extLst>
                    <a:ext uri="{9D8B030D-6E8A-4147-A177-3AD203B41FA5}">
                      <a16:colId xmlns:a16="http://schemas.microsoft.com/office/drawing/2014/main" val="184626589"/>
                    </a:ext>
                  </a:extLst>
                </a:gridCol>
                <a:gridCol w="2027116">
                  <a:extLst>
                    <a:ext uri="{9D8B030D-6E8A-4147-A177-3AD203B41FA5}">
                      <a16:colId xmlns:a16="http://schemas.microsoft.com/office/drawing/2014/main" val="774348319"/>
                    </a:ext>
                  </a:extLst>
                </a:gridCol>
                <a:gridCol w="2027116">
                  <a:extLst>
                    <a:ext uri="{9D8B030D-6E8A-4147-A177-3AD203B41FA5}">
                      <a16:colId xmlns:a16="http://schemas.microsoft.com/office/drawing/2014/main" val="4140088778"/>
                    </a:ext>
                  </a:extLst>
                </a:gridCol>
              </a:tblGrid>
              <a:tr h="1615096">
                <a:tc>
                  <a:txBody>
                    <a:bodyPr/>
                    <a:lstStyle/>
                    <a:p>
                      <a:pPr algn="ctr"/>
                      <a:endParaRPr lang="en-GB" sz="24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448620435"/>
                  </a:ext>
                </a:extLst>
              </a:tr>
              <a:tr h="1615096">
                <a:tc>
                  <a:txBody>
                    <a:bodyPr/>
                    <a:lstStyle/>
                    <a:p>
                      <a:pPr algn="ctr"/>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3654098907"/>
                  </a:ext>
                </a:extLst>
              </a:tr>
              <a:tr h="1615096">
                <a:tc>
                  <a:txBody>
                    <a:bodyPr/>
                    <a:lstStyle/>
                    <a:p>
                      <a:pPr algn="ctr"/>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dirty="0"/>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762569401"/>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192215" cy="707849"/>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Ditloids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10800" y="247046"/>
            <a:ext cx="1748400"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2404297" y="186931"/>
            <a:ext cx="6820923" cy="830997"/>
          </a:xfrm>
          <a:prstGeom prst="rect">
            <a:avLst/>
          </a:prstGeom>
          <a:noFill/>
        </p:spPr>
        <p:txBody>
          <a:bodyPr wrap="square" rtlCol="0">
            <a:spAutoFit/>
          </a:bodyPr>
          <a:lstStyle/>
          <a:p>
            <a:r>
              <a:rPr lang="en-US" sz="2400" dirty="0">
                <a:solidFill>
                  <a:schemeClr val="accent5">
                    <a:lumMod val="50000"/>
                  </a:schemeClr>
                </a:solidFill>
              </a:rPr>
              <a:t>Alastair </a:t>
            </a:r>
            <a:r>
              <a:rPr lang="en-US" sz="2400" dirty="0" err="1">
                <a:solidFill>
                  <a:schemeClr val="accent5">
                    <a:lumMod val="50000"/>
                  </a:schemeClr>
                </a:solidFill>
              </a:rPr>
              <a:t>redet</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Mia </a:t>
            </a:r>
            <a:r>
              <a:rPr lang="en-US" sz="2400" dirty="0" err="1">
                <a:solidFill>
                  <a:schemeClr val="accent5">
                    <a:lumMod val="50000"/>
                  </a:schemeClr>
                </a:solidFill>
              </a:rPr>
              <a:t>über</a:t>
            </a:r>
            <a:r>
              <a:rPr lang="en-US" sz="2400" dirty="0">
                <a:solidFill>
                  <a:schemeClr val="accent5">
                    <a:lumMod val="50000"/>
                  </a:schemeClr>
                </a:solidFill>
              </a:rPr>
              <a:t> </a:t>
            </a:r>
            <a:r>
              <a:rPr lang="en-US" sz="2400" dirty="0" err="1">
                <a:solidFill>
                  <a:schemeClr val="accent5">
                    <a:lumMod val="50000"/>
                  </a:schemeClr>
                </a:solidFill>
              </a:rPr>
              <a:t>Ditloids</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Dann </a:t>
            </a:r>
            <a:r>
              <a:rPr lang="en-US" sz="2400" dirty="0" err="1">
                <a:solidFill>
                  <a:schemeClr val="accent5">
                    <a:lumMod val="50000"/>
                  </a:schemeClr>
                </a:solidFill>
              </a:rPr>
              <a:t>machen</a:t>
            </a:r>
            <a:r>
              <a:rPr lang="en-US" sz="2400" dirty="0">
                <a:solidFill>
                  <a:schemeClr val="accent5">
                    <a:lumMod val="50000"/>
                  </a:schemeClr>
                </a:solidFill>
              </a:rPr>
              <a:t> </a:t>
            </a:r>
            <a:r>
              <a:rPr lang="en-US" sz="2400" dirty="0" err="1">
                <a:solidFill>
                  <a:schemeClr val="accent5">
                    <a:lumMod val="50000"/>
                  </a:schemeClr>
                </a:solidFill>
              </a:rPr>
              <a:t>sie</a:t>
            </a:r>
            <a:r>
              <a:rPr lang="en-US" sz="2400" dirty="0">
                <a:solidFill>
                  <a:schemeClr val="accent5">
                    <a:lumMod val="50000"/>
                  </a:schemeClr>
                </a:solidFill>
              </a:rPr>
              <a:t> </a:t>
            </a:r>
            <a:r>
              <a:rPr lang="en-US" sz="2400" dirty="0" err="1">
                <a:solidFill>
                  <a:schemeClr val="accent5">
                    <a:lumMod val="50000"/>
                  </a:schemeClr>
                </a:solidFill>
              </a:rPr>
              <a:t>zusammen</a:t>
            </a:r>
            <a:r>
              <a:rPr lang="en-US" sz="2400" dirty="0">
                <a:solidFill>
                  <a:schemeClr val="accent5">
                    <a:lumMod val="50000"/>
                  </a:schemeClr>
                </a:solidFill>
              </a:rPr>
              <a:t> das Quiz. </a:t>
            </a:r>
          </a:p>
        </p:txBody>
      </p:sp>
      <p:pic>
        <p:nvPicPr>
          <p:cNvPr id="8" name="Picture 7" descr="A picture containing text, vector graphics&#10;&#10;Description automatically generated">
            <a:extLst>
              <a:ext uri="{FF2B5EF4-FFF2-40B4-BE49-F238E27FC236}">
                <a16:creationId xmlns:a16="http://schemas.microsoft.com/office/drawing/2014/main" id="{4A242DA2-E212-4131-81D6-28008EC6FBF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611502" y="320993"/>
            <a:ext cx="833180" cy="848495"/>
          </a:xfrm>
          <a:prstGeom prst="rect">
            <a:avLst/>
          </a:prstGeom>
        </p:spPr>
      </p:pic>
      <p:pic>
        <p:nvPicPr>
          <p:cNvPr id="10" name="Picture 9">
            <a:extLst>
              <a:ext uri="{FF2B5EF4-FFF2-40B4-BE49-F238E27FC236}">
                <a16:creationId xmlns:a16="http://schemas.microsoft.com/office/drawing/2014/main" id="{0202B74B-2929-41AD-B7AC-D99D616065A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702695" y="20782"/>
            <a:ext cx="740773" cy="1072926"/>
          </a:xfrm>
          <a:prstGeom prst="rect">
            <a:avLst/>
          </a:prstGeom>
        </p:spPr>
      </p:pic>
      <p:sp>
        <p:nvSpPr>
          <p:cNvPr id="13" name="Rectangle: Rounded Corners 12">
            <a:extLst>
              <a:ext uri="{FF2B5EF4-FFF2-40B4-BE49-F238E27FC236}">
                <a16:creationId xmlns:a16="http://schemas.microsoft.com/office/drawing/2014/main" id="{7EDE8E9B-791F-493B-82CF-5084A77F4DD1}"/>
              </a:ext>
            </a:extLst>
          </p:cNvPr>
          <p:cNvSpPr/>
          <p:nvPr/>
        </p:nvSpPr>
        <p:spPr>
          <a:xfrm>
            <a:off x="545383" y="1394222"/>
            <a:ext cx="1153613" cy="367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7Ti1W</a:t>
            </a:r>
          </a:p>
        </p:txBody>
      </p:sp>
      <p:sp>
        <p:nvSpPr>
          <p:cNvPr id="14" name="Rectangle: Rounded Corners 13">
            <a:extLst>
              <a:ext uri="{FF2B5EF4-FFF2-40B4-BE49-F238E27FC236}">
                <a16:creationId xmlns:a16="http://schemas.microsoft.com/office/drawing/2014/main" id="{9A98CADD-1042-460D-BA28-5961061C9A30}"/>
              </a:ext>
            </a:extLst>
          </p:cNvPr>
          <p:cNvSpPr/>
          <p:nvPr/>
        </p:nvSpPr>
        <p:spPr>
          <a:xfrm>
            <a:off x="2596921" y="1394222"/>
            <a:ext cx="1153613" cy="367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12Mi1J</a:t>
            </a:r>
          </a:p>
        </p:txBody>
      </p:sp>
      <p:sp>
        <p:nvSpPr>
          <p:cNvPr id="15" name="TextBox 14">
            <a:extLst>
              <a:ext uri="{FF2B5EF4-FFF2-40B4-BE49-F238E27FC236}">
                <a16:creationId xmlns:a16="http://schemas.microsoft.com/office/drawing/2014/main" id="{135F073F-EFAF-4CE6-98C2-EC6CE430B126}"/>
              </a:ext>
            </a:extLst>
          </p:cNvPr>
          <p:cNvSpPr txBox="1"/>
          <p:nvPr/>
        </p:nvSpPr>
        <p:spPr>
          <a:xfrm>
            <a:off x="193691" y="1868406"/>
            <a:ext cx="1711569" cy="1015663"/>
          </a:xfrm>
          <a:prstGeom prst="rect">
            <a:avLst/>
          </a:prstGeom>
          <a:noFill/>
        </p:spPr>
        <p:txBody>
          <a:bodyPr wrap="square" rtlCol="0">
            <a:spAutoFit/>
          </a:bodyPr>
          <a:lstStyle/>
          <a:p>
            <a:pPr algn="ctr"/>
            <a:r>
              <a:rPr lang="en-GB" sz="2000" dirty="0">
                <a:solidFill>
                  <a:schemeClr val="accent5">
                    <a:lumMod val="50000"/>
                  </a:schemeClr>
                </a:solidFill>
              </a:rPr>
              <a:t>Sieben </a:t>
            </a:r>
            <a:r>
              <a:rPr lang="en-GB" sz="2000" dirty="0" err="1">
                <a:solidFill>
                  <a:schemeClr val="accent5">
                    <a:lumMod val="50000"/>
                  </a:schemeClr>
                </a:solidFill>
              </a:rPr>
              <a:t>Tage</a:t>
            </a:r>
            <a:r>
              <a:rPr lang="en-GB" sz="2000" dirty="0">
                <a:solidFill>
                  <a:schemeClr val="accent5">
                    <a:lumMod val="50000"/>
                  </a:schemeClr>
                </a:solidFill>
              </a:rPr>
              <a:t> in </a:t>
            </a:r>
            <a:r>
              <a:rPr lang="en-GB" sz="2000" dirty="0" err="1">
                <a:solidFill>
                  <a:schemeClr val="accent5">
                    <a:lumMod val="50000"/>
                  </a:schemeClr>
                </a:solidFill>
              </a:rPr>
              <a:t>einer</a:t>
            </a:r>
            <a:r>
              <a:rPr lang="en-GB" sz="2000" dirty="0">
                <a:solidFill>
                  <a:schemeClr val="accent5">
                    <a:lumMod val="50000"/>
                  </a:schemeClr>
                </a:solidFill>
              </a:rPr>
              <a:t> </a:t>
            </a:r>
            <a:r>
              <a:rPr lang="en-GB" sz="2000" dirty="0" err="1">
                <a:solidFill>
                  <a:schemeClr val="accent5">
                    <a:lumMod val="50000"/>
                  </a:schemeClr>
                </a:solidFill>
              </a:rPr>
              <a:t>Woche</a:t>
            </a:r>
            <a:endParaRPr lang="en-GB" sz="2000" dirty="0">
              <a:solidFill>
                <a:schemeClr val="accent5">
                  <a:lumMod val="50000"/>
                </a:schemeClr>
              </a:solidFill>
            </a:endParaRPr>
          </a:p>
        </p:txBody>
      </p:sp>
      <p:sp>
        <p:nvSpPr>
          <p:cNvPr id="16" name="Speech Bubble: Rectangle with Corners Rounded 20">
            <a:extLst>
              <a:ext uri="{FF2B5EF4-FFF2-40B4-BE49-F238E27FC236}">
                <a16:creationId xmlns:a16="http://schemas.microsoft.com/office/drawing/2014/main" id="{1555CF34-885A-4602-99CE-F1AE1C11A052}"/>
              </a:ext>
            </a:extLst>
          </p:cNvPr>
          <p:cNvSpPr/>
          <p:nvPr/>
        </p:nvSpPr>
        <p:spPr>
          <a:xfrm>
            <a:off x="8160726" y="1343722"/>
            <a:ext cx="3962630" cy="4193229"/>
          </a:xfrm>
          <a:prstGeom prst="wedgeRoundRectCallout">
            <a:avLst>
              <a:gd name="adj1" fmla="val -23563"/>
              <a:gd name="adj2" fmla="val -57956"/>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Ditloid</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ist</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eine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Art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Denkspiel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Der Name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ditloid</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kommt</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aus</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dem</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ersten</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lang="en-GB" sz="2000" dirty="0" err="1">
                <a:solidFill>
                  <a:prstClr val="white"/>
                </a:solidFill>
                <a:latin typeface="Century Gothic" panose="020B0502020202020204" pitchFamily="34" charset="0"/>
              </a:rPr>
              <a:t>Ditloidquiz</a:t>
            </a:r>
            <a:r>
              <a:rPr lang="en-GB" sz="2000" dirty="0">
                <a:solidFill>
                  <a:prstClr val="white"/>
                </a:solidFill>
                <a:latin typeface="Century Gothic" panose="020B0502020202020204" pitchFamily="34" charset="0"/>
              </a:rPr>
              <a:t> in </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der Zeitung Daily Express:</a:t>
            </a:r>
            <a:b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br>
            <a:b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1=</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rPr>
              <a:t>DitLoID</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1 Day in the Life of Ivan Denisovich.</a:t>
            </a:r>
            <a:b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br>
            <a:b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b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Das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ist</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der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Titel</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von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einem</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Roman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vom</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r>
              <a:rPr kumimoji="0" lang="en-GB" sz="2000" b="0" i="0" u="none" strike="noStrike" kern="1200" cap="none" spc="0" normalizeH="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russischen</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Autor Aleksandr Solzhenitsyn (1962).</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17" name="TextBox 16">
            <a:extLst>
              <a:ext uri="{FF2B5EF4-FFF2-40B4-BE49-F238E27FC236}">
                <a16:creationId xmlns:a16="http://schemas.microsoft.com/office/drawing/2014/main" id="{F86A9AE7-1B28-4591-A281-A8BCBAE853F1}"/>
              </a:ext>
            </a:extLst>
          </p:cNvPr>
          <p:cNvSpPr txBox="1"/>
          <p:nvPr/>
        </p:nvSpPr>
        <p:spPr>
          <a:xfrm>
            <a:off x="2280923" y="1912857"/>
            <a:ext cx="1711569" cy="1015663"/>
          </a:xfrm>
          <a:prstGeom prst="rect">
            <a:avLst/>
          </a:prstGeom>
          <a:noFill/>
        </p:spPr>
        <p:txBody>
          <a:bodyPr wrap="square" rtlCol="0">
            <a:spAutoFit/>
          </a:bodyPr>
          <a:lstStyle/>
          <a:p>
            <a:pPr algn="ctr"/>
            <a:r>
              <a:rPr lang="en-GB" sz="2000" dirty="0" err="1">
                <a:solidFill>
                  <a:schemeClr val="accent5">
                    <a:lumMod val="50000"/>
                  </a:schemeClr>
                </a:solidFill>
              </a:rPr>
              <a:t>Zwölf</a:t>
            </a:r>
            <a:r>
              <a:rPr lang="en-GB" sz="2000" dirty="0">
                <a:solidFill>
                  <a:schemeClr val="accent5">
                    <a:lumMod val="50000"/>
                  </a:schemeClr>
                </a:solidFill>
              </a:rPr>
              <a:t> </a:t>
            </a:r>
            <a:r>
              <a:rPr lang="en-GB" sz="2000" dirty="0" err="1">
                <a:solidFill>
                  <a:schemeClr val="accent5">
                    <a:lumMod val="50000"/>
                  </a:schemeClr>
                </a:solidFill>
              </a:rPr>
              <a:t>Monate</a:t>
            </a:r>
            <a:r>
              <a:rPr lang="en-GB" sz="2000" dirty="0">
                <a:solidFill>
                  <a:schemeClr val="accent5">
                    <a:lumMod val="50000"/>
                  </a:schemeClr>
                </a:solidFill>
              </a:rPr>
              <a:t> in </a:t>
            </a:r>
            <a:r>
              <a:rPr lang="en-GB" sz="2000" dirty="0" err="1">
                <a:solidFill>
                  <a:schemeClr val="accent5">
                    <a:lumMod val="50000"/>
                  </a:schemeClr>
                </a:solidFill>
              </a:rPr>
              <a:t>einem</a:t>
            </a:r>
            <a:r>
              <a:rPr lang="en-GB" sz="2000" dirty="0">
                <a:solidFill>
                  <a:schemeClr val="accent5">
                    <a:lumMod val="50000"/>
                  </a:schemeClr>
                </a:solidFill>
              </a:rPr>
              <a:t> </a:t>
            </a:r>
            <a:r>
              <a:rPr lang="en-GB" sz="2000" dirty="0" err="1">
                <a:solidFill>
                  <a:schemeClr val="accent5">
                    <a:lumMod val="50000"/>
                  </a:schemeClr>
                </a:solidFill>
              </a:rPr>
              <a:t>Jahr</a:t>
            </a:r>
            <a:endParaRPr lang="en-GB" sz="2000" dirty="0">
              <a:solidFill>
                <a:schemeClr val="accent5">
                  <a:lumMod val="50000"/>
                </a:schemeClr>
              </a:solidFill>
            </a:endParaRPr>
          </a:p>
        </p:txBody>
      </p:sp>
      <p:sp>
        <p:nvSpPr>
          <p:cNvPr id="18" name="Rectangle: Rounded Corners 17">
            <a:extLst>
              <a:ext uri="{FF2B5EF4-FFF2-40B4-BE49-F238E27FC236}">
                <a16:creationId xmlns:a16="http://schemas.microsoft.com/office/drawing/2014/main" id="{49C8F964-F56D-4673-AF4D-2B60F4F97B4D}"/>
              </a:ext>
            </a:extLst>
          </p:cNvPr>
          <p:cNvSpPr/>
          <p:nvPr/>
        </p:nvSpPr>
        <p:spPr>
          <a:xfrm>
            <a:off x="4454972" y="1410613"/>
            <a:ext cx="1153613" cy="367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31Ti1M</a:t>
            </a:r>
          </a:p>
        </p:txBody>
      </p:sp>
      <p:sp>
        <p:nvSpPr>
          <p:cNvPr id="19" name="TextBox 18">
            <a:extLst>
              <a:ext uri="{FF2B5EF4-FFF2-40B4-BE49-F238E27FC236}">
                <a16:creationId xmlns:a16="http://schemas.microsoft.com/office/drawing/2014/main" id="{50F8CB2C-8153-4AF1-B115-C69DE988601A}"/>
              </a:ext>
            </a:extLst>
          </p:cNvPr>
          <p:cNvSpPr txBox="1"/>
          <p:nvPr/>
        </p:nvSpPr>
        <p:spPr>
          <a:xfrm>
            <a:off x="4055591" y="1912856"/>
            <a:ext cx="2078574" cy="1015663"/>
          </a:xfrm>
          <a:prstGeom prst="rect">
            <a:avLst/>
          </a:prstGeom>
          <a:noFill/>
        </p:spPr>
        <p:txBody>
          <a:bodyPr wrap="square" rtlCol="0">
            <a:spAutoFit/>
          </a:bodyPr>
          <a:lstStyle/>
          <a:p>
            <a:pPr algn="ctr"/>
            <a:r>
              <a:rPr lang="en-GB" sz="2000" dirty="0" err="1">
                <a:solidFill>
                  <a:schemeClr val="accent5">
                    <a:lumMod val="50000"/>
                  </a:schemeClr>
                </a:solidFill>
              </a:rPr>
              <a:t>Einundreißig</a:t>
            </a:r>
            <a:r>
              <a:rPr lang="en-GB" sz="2000" dirty="0">
                <a:solidFill>
                  <a:schemeClr val="accent5">
                    <a:lumMod val="50000"/>
                  </a:schemeClr>
                </a:solidFill>
              </a:rPr>
              <a:t> </a:t>
            </a:r>
            <a:r>
              <a:rPr lang="en-GB" sz="2000" dirty="0" err="1">
                <a:solidFill>
                  <a:schemeClr val="accent5">
                    <a:lumMod val="50000"/>
                  </a:schemeClr>
                </a:solidFill>
              </a:rPr>
              <a:t>Tage</a:t>
            </a:r>
            <a:r>
              <a:rPr lang="en-GB" sz="2000" dirty="0">
                <a:solidFill>
                  <a:schemeClr val="accent5">
                    <a:lumMod val="50000"/>
                  </a:schemeClr>
                </a:solidFill>
              </a:rPr>
              <a:t> in </a:t>
            </a:r>
            <a:r>
              <a:rPr lang="en-GB" sz="2000" dirty="0" err="1">
                <a:solidFill>
                  <a:schemeClr val="accent5">
                    <a:lumMod val="50000"/>
                  </a:schemeClr>
                </a:solidFill>
              </a:rPr>
              <a:t>einem</a:t>
            </a:r>
            <a:r>
              <a:rPr lang="en-GB" sz="2000" dirty="0">
                <a:solidFill>
                  <a:schemeClr val="accent5">
                    <a:lumMod val="50000"/>
                  </a:schemeClr>
                </a:solidFill>
              </a:rPr>
              <a:t> Monat</a:t>
            </a:r>
          </a:p>
        </p:txBody>
      </p:sp>
      <p:sp>
        <p:nvSpPr>
          <p:cNvPr id="20" name="Rectangle: Rounded Corners 19">
            <a:extLst>
              <a:ext uri="{FF2B5EF4-FFF2-40B4-BE49-F238E27FC236}">
                <a16:creationId xmlns:a16="http://schemas.microsoft.com/office/drawing/2014/main" id="{D1CF9133-10A1-4ACF-ACDC-D6E186A89A01}"/>
              </a:ext>
            </a:extLst>
          </p:cNvPr>
          <p:cNvSpPr/>
          <p:nvPr/>
        </p:nvSpPr>
        <p:spPr>
          <a:xfrm>
            <a:off x="6337753" y="1418497"/>
            <a:ext cx="1359565" cy="367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52Ki1KS</a:t>
            </a:r>
          </a:p>
        </p:txBody>
      </p:sp>
      <p:sp>
        <p:nvSpPr>
          <p:cNvPr id="21" name="Rectangle: Rounded Corners 20">
            <a:extLst>
              <a:ext uri="{FF2B5EF4-FFF2-40B4-BE49-F238E27FC236}">
                <a16:creationId xmlns:a16="http://schemas.microsoft.com/office/drawing/2014/main" id="{D75F4653-EC50-4C19-A9F7-557FEE3B3671}"/>
              </a:ext>
            </a:extLst>
          </p:cNvPr>
          <p:cNvSpPr/>
          <p:nvPr/>
        </p:nvSpPr>
        <p:spPr>
          <a:xfrm>
            <a:off x="472668" y="3003653"/>
            <a:ext cx="1153613" cy="367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365Ti1J</a:t>
            </a:r>
          </a:p>
        </p:txBody>
      </p:sp>
      <p:sp>
        <p:nvSpPr>
          <p:cNvPr id="22" name="Rectangle: Rounded Corners 21">
            <a:extLst>
              <a:ext uri="{FF2B5EF4-FFF2-40B4-BE49-F238E27FC236}">
                <a16:creationId xmlns:a16="http://schemas.microsoft.com/office/drawing/2014/main" id="{1AC9ADEA-87E3-49B5-9DA7-EC0D3ABCF664}"/>
              </a:ext>
            </a:extLst>
          </p:cNvPr>
          <p:cNvSpPr/>
          <p:nvPr/>
        </p:nvSpPr>
        <p:spPr>
          <a:xfrm>
            <a:off x="2471705" y="2989712"/>
            <a:ext cx="1153613" cy="367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24Si1T</a:t>
            </a:r>
          </a:p>
        </p:txBody>
      </p:sp>
      <p:sp>
        <p:nvSpPr>
          <p:cNvPr id="23" name="Rectangle: Rounded Corners 22">
            <a:extLst>
              <a:ext uri="{FF2B5EF4-FFF2-40B4-BE49-F238E27FC236}">
                <a16:creationId xmlns:a16="http://schemas.microsoft.com/office/drawing/2014/main" id="{AAB85003-A718-4AB1-A012-0E046C214F07}"/>
              </a:ext>
            </a:extLst>
          </p:cNvPr>
          <p:cNvSpPr/>
          <p:nvPr/>
        </p:nvSpPr>
        <p:spPr>
          <a:xfrm>
            <a:off x="4249019" y="3003653"/>
            <a:ext cx="1211854" cy="367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11Si1FM</a:t>
            </a:r>
          </a:p>
        </p:txBody>
      </p:sp>
      <p:sp>
        <p:nvSpPr>
          <p:cNvPr id="24" name="Rectangle: Rounded Corners 23">
            <a:extLst>
              <a:ext uri="{FF2B5EF4-FFF2-40B4-BE49-F238E27FC236}">
                <a16:creationId xmlns:a16="http://schemas.microsoft.com/office/drawing/2014/main" id="{AD4B6CF4-73EE-4007-B176-76D49A84E6CD}"/>
              </a:ext>
            </a:extLst>
          </p:cNvPr>
          <p:cNvSpPr/>
          <p:nvPr/>
        </p:nvSpPr>
        <p:spPr>
          <a:xfrm>
            <a:off x="6485464" y="2989712"/>
            <a:ext cx="1211854" cy="367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100Ci1E</a:t>
            </a:r>
          </a:p>
        </p:txBody>
      </p:sp>
      <p:sp>
        <p:nvSpPr>
          <p:cNvPr id="25" name="Rectangle: Rounded Corners 24">
            <a:extLst>
              <a:ext uri="{FF2B5EF4-FFF2-40B4-BE49-F238E27FC236}">
                <a16:creationId xmlns:a16="http://schemas.microsoft.com/office/drawing/2014/main" id="{AAE1F5B3-0AD3-43BC-A149-7E783F1B95D9}"/>
              </a:ext>
            </a:extLst>
          </p:cNvPr>
          <p:cNvSpPr/>
          <p:nvPr/>
        </p:nvSpPr>
        <p:spPr>
          <a:xfrm>
            <a:off x="254419" y="4640281"/>
            <a:ext cx="1735540" cy="367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1000Mi1KM</a:t>
            </a:r>
          </a:p>
        </p:txBody>
      </p:sp>
      <p:sp>
        <p:nvSpPr>
          <p:cNvPr id="26" name="Rectangle: Rounded Corners 25">
            <a:extLst>
              <a:ext uri="{FF2B5EF4-FFF2-40B4-BE49-F238E27FC236}">
                <a16:creationId xmlns:a16="http://schemas.microsoft.com/office/drawing/2014/main" id="{2B69B154-335C-4435-ACED-AEA123CCC6C6}"/>
              </a:ext>
            </a:extLst>
          </p:cNvPr>
          <p:cNvSpPr/>
          <p:nvPr/>
        </p:nvSpPr>
        <p:spPr>
          <a:xfrm>
            <a:off x="2147433" y="4636435"/>
            <a:ext cx="751621" cy="367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8PiS</a:t>
            </a:r>
          </a:p>
        </p:txBody>
      </p:sp>
      <p:sp>
        <p:nvSpPr>
          <p:cNvPr id="27" name="Rectangle: Rounded Corners 26">
            <a:extLst>
              <a:ext uri="{FF2B5EF4-FFF2-40B4-BE49-F238E27FC236}">
                <a16:creationId xmlns:a16="http://schemas.microsoft.com/office/drawing/2014/main" id="{6F18D620-DC27-417D-AAAC-B01155894A92}"/>
              </a:ext>
            </a:extLst>
          </p:cNvPr>
          <p:cNvSpPr/>
          <p:nvPr/>
        </p:nvSpPr>
        <p:spPr>
          <a:xfrm>
            <a:off x="4468255" y="4615234"/>
            <a:ext cx="805218" cy="367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accent5">
                    <a:lumMod val="50000"/>
                  </a:schemeClr>
                </a:solidFill>
              </a:rPr>
              <a:t>3BM</a:t>
            </a:r>
          </a:p>
        </p:txBody>
      </p:sp>
      <p:sp>
        <p:nvSpPr>
          <p:cNvPr id="28" name="Rectangle: Rounded Corners 27">
            <a:extLst>
              <a:ext uri="{FF2B5EF4-FFF2-40B4-BE49-F238E27FC236}">
                <a16:creationId xmlns:a16="http://schemas.microsoft.com/office/drawing/2014/main" id="{759188C7-70C3-4741-B38C-080A3A28A0C0}"/>
              </a:ext>
            </a:extLst>
          </p:cNvPr>
          <p:cNvSpPr/>
          <p:nvPr/>
        </p:nvSpPr>
        <p:spPr>
          <a:xfrm>
            <a:off x="6482771" y="4615234"/>
            <a:ext cx="1153613" cy="367074"/>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accent5">
                    <a:lumMod val="50000"/>
                  </a:schemeClr>
                </a:solidFill>
              </a:rPr>
              <a:t>9</a:t>
            </a:r>
            <a:r>
              <a:rPr lang="en-GB" sz="2000" b="1" dirty="0">
                <a:solidFill>
                  <a:schemeClr val="accent5">
                    <a:lumMod val="50000"/>
                  </a:schemeClr>
                </a:solidFill>
              </a:rPr>
              <a:t>9LB</a:t>
            </a:r>
          </a:p>
        </p:txBody>
      </p:sp>
      <p:sp>
        <p:nvSpPr>
          <p:cNvPr id="29" name="TextBox 28">
            <a:extLst>
              <a:ext uri="{FF2B5EF4-FFF2-40B4-BE49-F238E27FC236}">
                <a16:creationId xmlns:a16="http://schemas.microsoft.com/office/drawing/2014/main" id="{CEA0AA06-DD9F-4FB4-A4CF-062A3AA03DFA}"/>
              </a:ext>
            </a:extLst>
          </p:cNvPr>
          <p:cNvSpPr txBox="1"/>
          <p:nvPr/>
        </p:nvSpPr>
        <p:spPr>
          <a:xfrm>
            <a:off x="5962190" y="1898268"/>
            <a:ext cx="2357982" cy="1015663"/>
          </a:xfrm>
          <a:prstGeom prst="rect">
            <a:avLst/>
          </a:prstGeom>
          <a:noFill/>
        </p:spPr>
        <p:txBody>
          <a:bodyPr wrap="square" rtlCol="0">
            <a:spAutoFit/>
          </a:bodyPr>
          <a:lstStyle/>
          <a:p>
            <a:pPr algn="ctr"/>
            <a:r>
              <a:rPr lang="en-GB" sz="2000" dirty="0" err="1">
                <a:solidFill>
                  <a:schemeClr val="accent5">
                    <a:lumMod val="50000"/>
                  </a:schemeClr>
                </a:solidFill>
              </a:rPr>
              <a:t>Zweiundfünfzig</a:t>
            </a:r>
            <a:r>
              <a:rPr lang="en-GB" sz="2000" dirty="0">
                <a:solidFill>
                  <a:schemeClr val="accent5">
                    <a:lumMod val="50000"/>
                  </a:schemeClr>
                </a:solidFill>
              </a:rPr>
              <a:t> </a:t>
            </a:r>
            <a:r>
              <a:rPr lang="en-GB" sz="2000" dirty="0" err="1">
                <a:solidFill>
                  <a:schemeClr val="accent5">
                    <a:lumMod val="50000"/>
                  </a:schemeClr>
                </a:solidFill>
              </a:rPr>
              <a:t>Karten</a:t>
            </a:r>
            <a:r>
              <a:rPr lang="en-GB" sz="2000" dirty="0">
                <a:solidFill>
                  <a:schemeClr val="accent5">
                    <a:lumMod val="50000"/>
                  </a:schemeClr>
                </a:solidFill>
              </a:rPr>
              <a:t> in </a:t>
            </a:r>
            <a:r>
              <a:rPr lang="en-GB" sz="2000" dirty="0" err="1">
                <a:solidFill>
                  <a:schemeClr val="accent5">
                    <a:lumMod val="50000"/>
                  </a:schemeClr>
                </a:solidFill>
              </a:rPr>
              <a:t>einem</a:t>
            </a:r>
            <a:r>
              <a:rPr lang="en-GB" sz="2000" dirty="0">
                <a:solidFill>
                  <a:schemeClr val="accent5">
                    <a:lumMod val="50000"/>
                  </a:schemeClr>
                </a:solidFill>
              </a:rPr>
              <a:t> </a:t>
            </a:r>
            <a:r>
              <a:rPr lang="en-GB" sz="2000" dirty="0" err="1">
                <a:solidFill>
                  <a:schemeClr val="accent5">
                    <a:lumMod val="50000"/>
                  </a:schemeClr>
                </a:solidFill>
              </a:rPr>
              <a:t>Kartenspiel</a:t>
            </a:r>
            <a:endParaRPr lang="en-GB" sz="2000" dirty="0">
              <a:solidFill>
                <a:schemeClr val="accent5">
                  <a:lumMod val="50000"/>
                </a:schemeClr>
              </a:solidFill>
            </a:endParaRPr>
          </a:p>
        </p:txBody>
      </p:sp>
      <p:sp>
        <p:nvSpPr>
          <p:cNvPr id="30" name="TextBox 29">
            <a:extLst>
              <a:ext uri="{FF2B5EF4-FFF2-40B4-BE49-F238E27FC236}">
                <a16:creationId xmlns:a16="http://schemas.microsoft.com/office/drawing/2014/main" id="{8FDBB328-ADAD-4500-B24A-F9DCFA7DD918}"/>
              </a:ext>
            </a:extLst>
          </p:cNvPr>
          <p:cNvSpPr txBox="1"/>
          <p:nvPr/>
        </p:nvSpPr>
        <p:spPr>
          <a:xfrm>
            <a:off x="-26180" y="3329490"/>
            <a:ext cx="2156192" cy="1323439"/>
          </a:xfrm>
          <a:prstGeom prst="rect">
            <a:avLst/>
          </a:prstGeom>
          <a:noFill/>
        </p:spPr>
        <p:txBody>
          <a:bodyPr wrap="square" rtlCol="0">
            <a:spAutoFit/>
          </a:bodyPr>
          <a:lstStyle/>
          <a:p>
            <a:pPr algn="ctr"/>
            <a:r>
              <a:rPr lang="en-GB" sz="2000" dirty="0" err="1">
                <a:solidFill>
                  <a:schemeClr val="accent5">
                    <a:lumMod val="50000"/>
                  </a:schemeClr>
                </a:solidFill>
              </a:rPr>
              <a:t>Dreihundertfünfundsechzig</a:t>
            </a:r>
            <a:r>
              <a:rPr lang="en-GB" sz="2000" dirty="0">
                <a:solidFill>
                  <a:schemeClr val="accent5">
                    <a:lumMod val="50000"/>
                  </a:schemeClr>
                </a:solidFill>
              </a:rPr>
              <a:t> </a:t>
            </a:r>
            <a:r>
              <a:rPr lang="en-GB" sz="2000" dirty="0" err="1">
                <a:solidFill>
                  <a:schemeClr val="accent5">
                    <a:lumMod val="50000"/>
                  </a:schemeClr>
                </a:solidFill>
              </a:rPr>
              <a:t>Tage</a:t>
            </a:r>
            <a:r>
              <a:rPr lang="en-GB" sz="2000" dirty="0">
                <a:solidFill>
                  <a:schemeClr val="accent5">
                    <a:lumMod val="50000"/>
                  </a:schemeClr>
                </a:solidFill>
              </a:rPr>
              <a:t> in </a:t>
            </a:r>
            <a:r>
              <a:rPr lang="en-GB" sz="2000" dirty="0" err="1">
                <a:solidFill>
                  <a:schemeClr val="accent5">
                    <a:lumMod val="50000"/>
                  </a:schemeClr>
                </a:solidFill>
              </a:rPr>
              <a:t>einem</a:t>
            </a:r>
            <a:r>
              <a:rPr lang="en-GB" sz="2000" dirty="0">
                <a:solidFill>
                  <a:schemeClr val="accent5">
                    <a:lumMod val="50000"/>
                  </a:schemeClr>
                </a:solidFill>
              </a:rPr>
              <a:t> </a:t>
            </a:r>
            <a:r>
              <a:rPr lang="en-GB" sz="2000" dirty="0" err="1">
                <a:solidFill>
                  <a:schemeClr val="accent5">
                    <a:lumMod val="50000"/>
                  </a:schemeClr>
                </a:solidFill>
              </a:rPr>
              <a:t>Jahr</a:t>
            </a:r>
            <a:endParaRPr lang="en-GB" sz="2000" dirty="0">
              <a:solidFill>
                <a:schemeClr val="accent5">
                  <a:lumMod val="50000"/>
                </a:schemeClr>
              </a:solidFill>
            </a:endParaRPr>
          </a:p>
        </p:txBody>
      </p:sp>
      <p:sp>
        <p:nvSpPr>
          <p:cNvPr id="31" name="TextBox 30">
            <a:extLst>
              <a:ext uri="{FF2B5EF4-FFF2-40B4-BE49-F238E27FC236}">
                <a16:creationId xmlns:a16="http://schemas.microsoft.com/office/drawing/2014/main" id="{5092E7F4-4BAB-4557-A22D-C67BADF452C1}"/>
              </a:ext>
            </a:extLst>
          </p:cNvPr>
          <p:cNvSpPr txBox="1"/>
          <p:nvPr/>
        </p:nvSpPr>
        <p:spPr>
          <a:xfrm>
            <a:off x="2038589" y="3541991"/>
            <a:ext cx="2156192" cy="1015663"/>
          </a:xfrm>
          <a:prstGeom prst="rect">
            <a:avLst/>
          </a:prstGeom>
          <a:noFill/>
        </p:spPr>
        <p:txBody>
          <a:bodyPr wrap="square" rtlCol="0">
            <a:spAutoFit/>
          </a:bodyPr>
          <a:lstStyle/>
          <a:p>
            <a:pPr algn="ctr"/>
            <a:r>
              <a:rPr lang="en-GB" sz="2000" dirty="0" err="1">
                <a:solidFill>
                  <a:schemeClr val="accent5">
                    <a:lumMod val="50000"/>
                  </a:schemeClr>
                </a:solidFill>
              </a:rPr>
              <a:t>Vierundzwanzig</a:t>
            </a:r>
            <a:r>
              <a:rPr lang="en-GB" sz="2000" dirty="0">
                <a:solidFill>
                  <a:schemeClr val="accent5">
                    <a:lumMod val="50000"/>
                  </a:schemeClr>
                </a:solidFill>
              </a:rPr>
              <a:t> </a:t>
            </a:r>
            <a:r>
              <a:rPr lang="en-GB" sz="2000" dirty="0" err="1">
                <a:solidFill>
                  <a:schemeClr val="accent5">
                    <a:lumMod val="50000"/>
                  </a:schemeClr>
                </a:solidFill>
              </a:rPr>
              <a:t>Stunden</a:t>
            </a:r>
            <a:r>
              <a:rPr lang="en-GB" sz="2000" dirty="0">
                <a:solidFill>
                  <a:schemeClr val="accent5">
                    <a:lumMod val="50000"/>
                  </a:schemeClr>
                </a:solidFill>
              </a:rPr>
              <a:t> in </a:t>
            </a:r>
            <a:r>
              <a:rPr lang="en-GB" sz="2000" dirty="0" err="1">
                <a:solidFill>
                  <a:schemeClr val="accent5">
                    <a:lumMod val="50000"/>
                  </a:schemeClr>
                </a:solidFill>
              </a:rPr>
              <a:t>einem</a:t>
            </a:r>
            <a:r>
              <a:rPr lang="en-GB" sz="2000" dirty="0">
                <a:solidFill>
                  <a:schemeClr val="accent5">
                    <a:lumMod val="50000"/>
                  </a:schemeClr>
                </a:solidFill>
              </a:rPr>
              <a:t> Tag</a:t>
            </a:r>
          </a:p>
        </p:txBody>
      </p:sp>
      <p:sp>
        <p:nvSpPr>
          <p:cNvPr id="32" name="TextBox 31">
            <a:extLst>
              <a:ext uri="{FF2B5EF4-FFF2-40B4-BE49-F238E27FC236}">
                <a16:creationId xmlns:a16="http://schemas.microsoft.com/office/drawing/2014/main" id="{FEC2A9E4-D526-4F9F-B5EC-170EC999C39B}"/>
              </a:ext>
            </a:extLst>
          </p:cNvPr>
          <p:cNvSpPr txBox="1"/>
          <p:nvPr/>
        </p:nvSpPr>
        <p:spPr>
          <a:xfrm>
            <a:off x="4122876" y="3524010"/>
            <a:ext cx="2078574" cy="1015663"/>
          </a:xfrm>
          <a:prstGeom prst="rect">
            <a:avLst/>
          </a:prstGeom>
          <a:noFill/>
        </p:spPr>
        <p:txBody>
          <a:bodyPr wrap="square" rtlCol="0">
            <a:spAutoFit/>
          </a:bodyPr>
          <a:lstStyle/>
          <a:p>
            <a:pPr algn="ctr"/>
            <a:r>
              <a:rPr lang="en-GB" sz="2000" dirty="0">
                <a:solidFill>
                  <a:schemeClr val="accent5">
                    <a:lumMod val="50000"/>
                  </a:schemeClr>
                </a:solidFill>
              </a:rPr>
              <a:t>Elf Spieler in </a:t>
            </a:r>
            <a:r>
              <a:rPr lang="en-GB" sz="2000" dirty="0" err="1">
                <a:solidFill>
                  <a:schemeClr val="accent5">
                    <a:lumMod val="50000"/>
                  </a:schemeClr>
                </a:solidFill>
              </a:rPr>
              <a:t>einer</a:t>
            </a:r>
            <a:r>
              <a:rPr lang="en-GB" sz="2000" dirty="0">
                <a:solidFill>
                  <a:schemeClr val="accent5">
                    <a:lumMod val="50000"/>
                  </a:schemeClr>
                </a:solidFill>
              </a:rPr>
              <a:t> </a:t>
            </a:r>
            <a:r>
              <a:rPr lang="en-GB" sz="2000" dirty="0" err="1">
                <a:solidFill>
                  <a:schemeClr val="accent5">
                    <a:lumMod val="50000"/>
                  </a:schemeClr>
                </a:solidFill>
              </a:rPr>
              <a:t>Fußball</a:t>
            </a:r>
            <a:r>
              <a:rPr lang="en-GB" sz="2000" dirty="0">
                <a:solidFill>
                  <a:schemeClr val="accent5">
                    <a:lumMod val="50000"/>
                  </a:schemeClr>
                </a:solidFill>
              </a:rPr>
              <a:t>- </a:t>
            </a:r>
            <a:r>
              <a:rPr lang="en-GB" sz="2000" dirty="0" err="1">
                <a:solidFill>
                  <a:schemeClr val="accent5">
                    <a:lumMod val="50000"/>
                  </a:schemeClr>
                </a:solidFill>
              </a:rPr>
              <a:t>mannschaft</a:t>
            </a:r>
            <a:endParaRPr lang="en-GB" sz="2000" dirty="0">
              <a:solidFill>
                <a:schemeClr val="accent5">
                  <a:lumMod val="50000"/>
                </a:schemeClr>
              </a:solidFill>
            </a:endParaRPr>
          </a:p>
        </p:txBody>
      </p:sp>
      <p:sp>
        <p:nvSpPr>
          <p:cNvPr id="33" name="TextBox 32">
            <a:extLst>
              <a:ext uri="{FF2B5EF4-FFF2-40B4-BE49-F238E27FC236}">
                <a16:creationId xmlns:a16="http://schemas.microsoft.com/office/drawing/2014/main" id="{898B7967-BF5A-4FB9-A3E7-A793EE3A3278}"/>
              </a:ext>
            </a:extLst>
          </p:cNvPr>
          <p:cNvSpPr txBox="1"/>
          <p:nvPr/>
        </p:nvSpPr>
        <p:spPr>
          <a:xfrm>
            <a:off x="6134165" y="3628740"/>
            <a:ext cx="2078574" cy="707886"/>
          </a:xfrm>
          <a:prstGeom prst="rect">
            <a:avLst/>
          </a:prstGeom>
          <a:noFill/>
        </p:spPr>
        <p:txBody>
          <a:bodyPr wrap="square" rtlCol="0">
            <a:spAutoFit/>
          </a:bodyPr>
          <a:lstStyle/>
          <a:p>
            <a:pPr algn="ctr"/>
            <a:r>
              <a:rPr lang="en-GB" sz="2000" dirty="0">
                <a:solidFill>
                  <a:schemeClr val="accent5">
                    <a:lumMod val="50000"/>
                  </a:schemeClr>
                </a:solidFill>
              </a:rPr>
              <a:t>Hundert Cent in </a:t>
            </a:r>
            <a:r>
              <a:rPr lang="en-GB" sz="2000" dirty="0" err="1">
                <a:solidFill>
                  <a:schemeClr val="accent5">
                    <a:lumMod val="50000"/>
                  </a:schemeClr>
                </a:solidFill>
              </a:rPr>
              <a:t>einem</a:t>
            </a:r>
            <a:r>
              <a:rPr lang="en-GB" sz="2000" dirty="0">
                <a:solidFill>
                  <a:schemeClr val="accent5">
                    <a:lumMod val="50000"/>
                  </a:schemeClr>
                </a:solidFill>
              </a:rPr>
              <a:t> Euro</a:t>
            </a:r>
          </a:p>
        </p:txBody>
      </p:sp>
      <p:sp>
        <p:nvSpPr>
          <p:cNvPr id="34" name="TextBox 33">
            <a:extLst>
              <a:ext uri="{FF2B5EF4-FFF2-40B4-BE49-F238E27FC236}">
                <a16:creationId xmlns:a16="http://schemas.microsoft.com/office/drawing/2014/main" id="{501B8FF3-E844-4009-AFAE-9307069377BF}"/>
              </a:ext>
            </a:extLst>
          </p:cNvPr>
          <p:cNvSpPr txBox="1"/>
          <p:nvPr/>
        </p:nvSpPr>
        <p:spPr>
          <a:xfrm>
            <a:off x="66248" y="5126693"/>
            <a:ext cx="2078574" cy="1015663"/>
          </a:xfrm>
          <a:prstGeom prst="rect">
            <a:avLst/>
          </a:prstGeom>
          <a:noFill/>
        </p:spPr>
        <p:txBody>
          <a:bodyPr wrap="square" rtlCol="0">
            <a:spAutoFit/>
          </a:bodyPr>
          <a:lstStyle/>
          <a:p>
            <a:pPr algn="ctr"/>
            <a:r>
              <a:rPr lang="en-GB" sz="2000" dirty="0" err="1">
                <a:solidFill>
                  <a:schemeClr val="accent5">
                    <a:lumMod val="50000"/>
                  </a:schemeClr>
                </a:solidFill>
              </a:rPr>
              <a:t>Tausend</a:t>
            </a:r>
            <a:r>
              <a:rPr lang="en-GB" sz="2000" dirty="0">
                <a:solidFill>
                  <a:schemeClr val="accent5">
                    <a:lumMod val="50000"/>
                  </a:schemeClr>
                </a:solidFill>
              </a:rPr>
              <a:t> Meter in </a:t>
            </a:r>
            <a:r>
              <a:rPr lang="en-GB" sz="2000" dirty="0" err="1">
                <a:solidFill>
                  <a:schemeClr val="accent5">
                    <a:lumMod val="50000"/>
                  </a:schemeClr>
                </a:solidFill>
              </a:rPr>
              <a:t>einem</a:t>
            </a:r>
            <a:r>
              <a:rPr lang="en-GB" sz="2000" dirty="0">
                <a:solidFill>
                  <a:schemeClr val="accent5">
                    <a:lumMod val="50000"/>
                  </a:schemeClr>
                </a:solidFill>
              </a:rPr>
              <a:t> </a:t>
            </a:r>
            <a:r>
              <a:rPr lang="en-GB" sz="2000" dirty="0" err="1">
                <a:solidFill>
                  <a:schemeClr val="accent5">
                    <a:lumMod val="50000"/>
                  </a:schemeClr>
                </a:solidFill>
              </a:rPr>
              <a:t>Kilometer</a:t>
            </a:r>
            <a:endParaRPr lang="en-GB" sz="2000" dirty="0">
              <a:solidFill>
                <a:schemeClr val="accent5">
                  <a:lumMod val="50000"/>
                </a:schemeClr>
              </a:solidFill>
            </a:endParaRPr>
          </a:p>
        </p:txBody>
      </p:sp>
      <p:sp>
        <p:nvSpPr>
          <p:cNvPr id="35" name="TextBox 34">
            <a:extLst>
              <a:ext uri="{FF2B5EF4-FFF2-40B4-BE49-F238E27FC236}">
                <a16:creationId xmlns:a16="http://schemas.microsoft.com/office/drawing/2014/main" id="{2E08D01D-963A-4E18-AAB1-EC287C8DDF0B}"/>
              </a:ext>
            </a:extLst>
          </p:cNvPr>
          <p:cNvSpPr txBox="1"/>
          <p:nvPr/>
        </p:nvSpPr>
        <p:spPr>
          <a:xfrm>
            <a:off x="2069383" y="5102713"/>
            <a:ext cx="2078574" cy="1015663"/>
          </a:xfrm>
          <a:prstGeom prst="rect">
            <a:avLst/>
          </a:prstGeom>
          <a:noFill/>
        </p:spPr>
        <p:txBody>
          <a:bodyPr wrap="square" rtlCol="0">
            <a:spAutoFit/>
          </a:bodyPr>
          <a:lstStyle/>
          <a:p>
            <a:pPr algn="ctr"/>
            <a:r>
              <a:rPr lang="en-GB" sz="2000" dirty="0" err="1">
                <a:solidFill>
                  <a:schemeClr val="accent5">
                    <a:lumMod val="50000"/>
                  </a:schemeClr>
                </a:solidFill>
              </a:rPr>
              <a:t>Acht</a:t>
            </a:r>
            <a:r>
              <a:rPr lang="en-GB" sz="2000" dirty="0">
                <a:solidFill>
                  <a:schemeClr val="accent5">
                    <a:lumMod val="50000"/>
                  </a:schemeClr>
                </a:solidFill>
              </a:rPr>
              <a:t> </a:t>
            </a:r>
            <a:r>
              <a:rPr lang="en-GB" sz="2000" dirty="0" err="1">
                <a:solidFill>
                  <a:schemeClr val="accent5">
                    <a:lumMod val="50000"/>
                  </a:schemeClr>
                </a:solidFill>
              </a:rPr>
              <a:t>Planeten</a:t>
            </a:r>
            <a:r>
              <a:rPr lang="en-GB" sz="2000" dirty="0">
                <a:solidFill>
                  <a:schemeClr val="accent5">
                    <a:lumMod val="50000"/>
                  </a:schemeClr>
                </a:solidFill>
              </a:rPr>
              <a:t> </a:t>
            </a:r>
            <a:r>
              <a:rPr lang="en-GB" sz="2000" dirty="0" err="1">
                <a:solidFill>
                  <a:schemeClr val="accent5">
                    <a:lumMod val="50000"/>
                  </a:schemeClr>
                </a:solidFill>
              </a:rPr>
              <a:t>im</a:t>
            </a:r>
            <a:r>
              <a:rPr lang="en-GB" sz="2000" dirty="0">
                <a:solidFill>
                  <a:schemeClr val="accent5">
                    <a:lumMod val="50000"/>
                  </a:schemeClr>
                </a:solidFill>
              </a:rPr>
              <a:t> </a:t>
            </a:r>
            <a:r>
              <a:rPr lang="en-GB" sz="2000" dirty="0" err="1">
                <a:solidFill>
                  <a:schemeClr val="accent5">
                    <a:lumMod val="50000"/>
                  </a:schemeClr>
                </a:solidFill>
              </a:rPr>
              <a:t>Sonnensystem</a:t>
            </a:r>
            <a:endParaRPr lang="en-GB" sz="2000" dirty="0">
              <a:solidFill>
                <a:schemeClr val="accent5">
                  <a:lumMod val="50000"/>
                </a:schemeClr>
              </a:solidFill>
            </a:endParaRPr>
          </a:p>
        </p:txBody>
      </p:sp>
      <p:sp>
        <p:nvSpPr>
          <p:cNvPr id="36" name="TextBox 35">
            <a:extLst>
              <a:ext uri="{FF2B5EF4-FFF2-40B4-BE49-F238E27FC236}">
                <a16:creationId xmlns:a16="http://schemas.microsoft.com/office/drawing/2014/main" id="{103F82CE-237C-4BB3-9256-4FE946D26BA7}"/>
              </a:ext>
            </a:extLst>
          </p:cNvPr>
          <p:cNvSpPr txBox="1"/>
          <p:nvPr/>
        </p:nvSpPr>
        <p:spPr>
          <a:xfrm>
            <a:off x="4095399" y="5254482"/>
            <a:ext cx="2078574" cy="707886"/>
          </a:xfrm>
          <a:prstGeom prst="rect">
            <a:avLst/>
          </a:prstGeom>
          <a:noFill/>
        </p:spPr>
        <p:txBody>
          <a:bodyPr wrap="square" rtlCol="0">
            <a:spAutoFit/>
          </a:bodyPr>
          <a:lstStyle/>
          <a:p>
            <a:pPr algn="ctr"/>
            <a:r>
              <a:rPr lang="en-GB" sz="2000" dirty="0" err="1">
                <a:solidFill>
                  <a:schemeClr val="accent5">
                    <a:lumMod val="50000"/>
                  </a:schemeClr>
                </a:solidFill>
              </a:rPr>
              <a:t>Drei</a:t>
            </a:r>
            <a:r>
              <a:rPr lang="en-GB" sz="2000" dirty="0">
                <a:solidFill>
                  <a:schemeClr val="accent5">
                    <a:lumMod val="50000"/>
                  </a:schemeClr>
                </a:solidFill>
              </a:rPr>
              <a:t> </a:t>
            </a:r>
            <a:r>
              <a:rPr lang="en-GB" sz="2000" dirty="0" err="1">
                <a:solidFill>
                  <a:schemeClr val="accent5">
                    <a:lumMod val="50000"/>
                  </a:schemeClr>
                </a:solidFill>
              </a:rPr>
              <a:t>blinde</a:t>
            </a:r>
            <a:r>
              <a:rPr lang="en-GB" sz="2000" dirty="0">
                <a:solidFill>
                  <a:schemeClr val="accent5">
                    <a:lumMod val="50000"/>
                  </a:schemeClr>
                </a:solidFill>
              </a:rPr>
              <a:t> </a:t>
            </a:r>
            <a:r>
              <a:rPr lang="en-GB" sz="2000" dirty="0" err="1">
                <a:solidFill>
                  <a:schemeClr val="accent5">
                    <a:lumMod val="50000"/>
                  </a:schemeClr>
                </a:solidFill>
              </a:rPr>
              <a:t>Mäuse</a:t>
            </a:r>
            <a:endParaRPr lang="en-GB" sz="2000" dirty="0">
              <a:solidFill>
                <a:schemeClr val="accent5">
                  <a:lumMod val="50000"/>
                </a:schemeClr>
              </a:solidFill>
            </a:endParaRPr>
          </a:p>
        </p:txBody>
      </p:sp>
      <p:sp>
        <p:nvSpPr>
          <p:cNvPr id="37" name="TextBox 36">
            <a:extLst>
              <a:ext uri="{FF2B5EF4-FFF2-40B4-BE49-F238E27FC236}">
                <a16:creationId xmlns:a16="http://schemas.microsoft.com/office/drawing/2014/main" id="{6224747D-EB22-4056-8388-37F57C1E828F}"/>
              </a:ext>
            </a:extLst>
          </p:cNvPr>
          <p:cNvSpPr txBox="1"/>
          <p:nvPr/>
        </p:nvSpPr>
        <p:spPr>
          <a:xfrm>
            <a:off x="6148696" y="5225753"/>
            <a:ext cx="2078574" cy="707886"/>
          </a:xfrm>
          <a:prstGeom prst="rect">
            <a:avLst/>
          </a:prstGeom>
          <a:noFill/>
        </p:spPr>
        <p:txBody>
          <a:bodyPr wrap="square" rtlCol="0">
            <a:spAutoFit/>
          </a:bodyPr>
          <a:lstStyle/>
          <a:p>
            <a:pPr algn="ctr"/>
            <a:r>
              <a:rPr lang="en-GB" sz="2000" dirty="0" err="1">
                <a:solidFill>
                  <a:schemeClr val="accent5">
                    <a:lumMod val="50000"/>
                  </a:schemeClr>
                </a:solidFill>
              </a:rPr>
              <a:t>Neunundneun</a:t>
            </a:r>
            <a:r>
              <a:rPr lang="en-GB" sz="2000" dirty="0">
                <a:solidFill>
                  <a:schemeClr val="accent5">
                    <a:lumMod val="50000"/>
                  </a:schemeClr>
                </a:solidFill>
              </a:rPr>
              <a:t>-zig </a:t>
            </a:r>
            <a:r>
              <a:rPr lang="en-GB" sz="2000" dirty="0" err="1">
                <a:solidFill>
                  <a:schemeClr val="accent5">
                    <a:lumMod val="50000"/>
                  </a:schemeClr>
                </a:solidFill>
              </a:rPr>
              <a:t>Luftballons</a:t>
            </a:r>
            <a:endParaRPr lang="en-GB" sz="2000" dirty="0">
              <a:solidFill>
                <a:schemeClr val="accent5">
                  <a:lumMod val="50000"/>
                </a:schemeClr>
              </a:solidFill>
            </a:endParaRPr>
          </a:p>
        </p:txBody>
      </p:sp>
      <p:pic>
        <p:nvPicPr>
          <p:cNvPr id="1026" name="Picture 2" descr="Birthday, Balloon, Red, One, Single, Party, Floating">
            <a:extLst>
              <a:ext uri="{FF2B5EF4-FFF2-40B4-BE49-F238E27FC236}">
                <a16:creationId xmlns:a16="http://schemas.microsoft.com/office/drawing/2014/main" id="{5782D572-2DFB-4ED8-8F15-470772711FA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1445791">
            <a:off x="7899508" y="4650077"/>
            <a:ext cx="590042" cy="11800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524DF2F-0D9B-456B-8DE7-A19FA0C8D31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04420" y="4650515"/>
            <a:ext cx="805218" cy="383317"/>
          </a:xfrm>
          <a:prstGeom prst="rect">
            <a:avLst/>
          </a:prstGeom>
        </p:spPr>
      </p:pic>
      <p:pic>
        <p:nvPicPr>
          <p:cNvPr id="12" name="Picture 11" descr="A football ball on a black surface&#10;&#10;Description automatically generated">
            <a:extLst>
              <a:ext uri="{FF2B5EF4-FFF2-40B4-BE49-F238E27FC236}">
                <a16:creationId xmlns:a16="http://schemas.microsoft.com/office/drawing/2014/main" id="{243094D7-79BF-455E-ADCD-8D7575E1032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555697" y="3013116"/>
            <a:ext cx="354886" cy="354886"/>
          </a:xfrm>
          <a:prstGeom prst="rect">
            <a:avLst/>
          </a:prstGeom>
        </p:spPr>
      </p:pic>
      <p:pic>
        <p:nvPicPr>
          <p:cNvPr id="39" name="Picture 38" descr="Icon&#10;&#10;Description automatically generated">
            <a:extLst>
              <a:ext uri="{FF2B5EF4-FFF2-40B4-BE49-F238E27FC236}">
                <a16:creationId xmlns:a16="http://schemas.microsoft.com/office/drawing/2014/main" id="{757DFE60-E5A7-4C63-8D07-DFD926BF8EE5}"/>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82395" y="4663778"/>
            <a:ext cx="426190" cy="405547"/>
          </a:xfrm>
          <a:prstGeom prst="rect">
            <a:avLst/>
          </a:prstGeom>
        </p:spPr>
      </p:pic>
      <p:pic>
        <p:nvPicPr>
          <p:cNvPr id="41" name="Picture 40" descr="A picture containing text&#10;&#10;Description automatically generated">
            <a:extLst>
              <a:ext uri="{FF2B5EF4-FFF2-40B4-BE49-F238E27FC236}">
                <a16:creationId xmlns:a16="http://schemas.microsoft.com/office/drawing/2014/main" id="{DA79AA74-18BE-447B-B569-F851232DDC2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512153" y="2741560"/>
            <a:ext cx="808019" cy="811400"/>
          </a:xfrm>
          <a:prstGeom prst="rect">
            <a:avLst/>
          </a:prstGeom>
        </p:spPr>
      </p:pic>
      <p:pic>
        <p:nvPicPr>
          <p:cNvPr id="43" name="Picture 42">
            <a:extLst>
              <a:ext uri="{FF2B5EF4-FFF2-40B4-BE49-F238E27FC236}">
                <a16:creationId xmlns:a16="http://schemas.microsoft.com/office/drawing/2014/main" id="{8BFFBDE9-B775-4491-808A-AD695CCFA1DC}"/>
              </a:ext>
            </a:extLst>
          </p:cNvPr>
          <p:cNvPicPr>
            <a:picLocks noChangeAspect="1"/>
          </p:cNvPicPr>
          <p:nvPr/>
        </p:nvPicPr>
        <p:blipFill>
          <a:blip r:embed="rId12"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7749665" y="1393608"/>
            <a:ext cx="397059" cy="540102"/>
          </a:xfrm>
          <a:prstGeom prst="rect">
            <a:avLst/>
          </a:prstGeom>
        </p:spPr>
      </p:pic>
    </p:spTree>
    <p:extLst>
      <p:ext uri="{BB962C8B-B14F-4D97-AF65-F5344CB8AC3E}">
        <p14:creationId xmlns:p14="http://schemas.microsoft.com/office/powerpoint/2010/main" val="27723256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19" grpId="0"/>
      <p:bldP spid="29" grpId="0"/>
      <p:bldP spid="30" grpId="0"/>
      <p:bldP spid="31" grpId="0"/>
      <p:bldP spid="32" grpId="0"/>
      <p:bldP spid="33" grpId="0"/>
      <p:bldP spid="34" grpId="0"/>
      <p:bldP spid="35" grpId="0"/>
      <p:bldP spid="36" grpId="0"/>
      <p:bldP spid="37"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4814603-5E1F-4197-931A-BB00FD59D1A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8546" y="624606"/>
            <a:ext cx="11943455" cy="684882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294041"/>
            <a:ext cx="36576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99 </a:t>
            </a:r>
            <a:r>
              <a:rPr lang="en-GB" sz="3600" b="1" dirty="0" err="1">
                <a:solidFill>
                  <a:schemeClr val="bg1"/>
                </a:solidFill>
              </a:rPr>
              <a:t>Luftballons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636368" y="247046"/>
            <a:ext cx="23228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3481754" y="145694"/>
            <a:ext cx="6635262" cy="830997"/>
          </a:xfrm>
          <a:prstGeom prst="rect">
            <a:avLst/>
          </a:prstGeom>
          <a:noFill/>
        </p:spPr>
        <p:txBody>
          <a:bodyPr wrap="square" rtlCol="0">
            <a:spAutoFit/>
          </a:bodyPr>
          <a:lstStyle/>
          <a:p>
            <a:r>
              <a:rPr lang="en-US" sz="2400" dirty="0">
                <a:solidFill>
                  <a:schemeClr val="accent5">
                    <a:lumMod val="50000"/>
                  </a:schemeClr>
                </a:solidFill>
              </a:rPr>
              <a:t>Man </a:t>
            </a:r>
            <a:r>
              <a:rPr lang="en-US" sz="2400" dirty="0" err="1">
                <a:solidFill>
                  <a:schemeClr val="accent5">
                    <a:lumMod val="50000"/>
                  </a:schemeClr>
                </a:solidFill>
              </a:rPr>
              <a:t>hört</a:t>
            </a:r>
            <a:r>
              <a:rPr lang="en-US" sz="2400" dirty="0">
                <a:solidFill>
                  <a:schemeClr val="accent5">
                    <a:lumMod val="50000"/>
                  </a:schemeClr>
                </a:solidFill>
              </a:rPr>
              <a:t> </a:t>
            </a:r>
            <a:r>
              <a:rPr lang="en-US" sz="2400" dirty="0" err="1">
                <a:solidFill>
                  <a:schemeClr val="accent5">
                    <a:lumMod val="50000"/>
                  </a:schemeClr>
                </a:solidFill>
              </a:rPr>
              <a:t>diesen</a:t>
            </a:r>
            <a:r>
              <a:rPr lang="en-US" sz="2400" dirty="0">
                <a:solidFill>
                  <a:schemeClr val="accent5">
                    <a:lumMod val="50000"/>
                  </a:schemeClr>
                </a:solidFill>
              </a:rPr>
              <a:t> Song auf </a:t>
            </a:r>
            <a:r>
              <a:rPr lang="en-US" sz="2400" dirty="0" err="1">
                <a:solidFill>
                  <a:schemeClr val="accent5">
                    <a:lumMod val="50000"/>
                  </a:schemeClr>
                </a:solidFill>
              </a:rPr>
              <a:t>Omas</a:t>
            </a:r>
            <a:r>
              <a:rPr lang="en-US" sz="2400" dirty="0">
                <a:solidFill>
                  <a:schemeClr val="accent5">
                    <a:lumMod val="50000"/>
                  </a:schemeClr>
                </a:solidFill>
              </a:rPr>
              <a:t> Party!</a:t>
            </a:r>
            <a:br>
              <a:rPr lang="en-US" sz="2400" dirty="0">
                <a:solidFill>
                  <a:schemeClr val="accent5">
                    <a:lumMod val="50000"/>
                  </a:schemeClr>
                </a:solidFill>
              </a:rPr>
            </a:br>
            <a:r>
              <a:rPr lang="en-US" sz="2400" dirty="0">
                <a:solidFill>
                  <a:schemeClr val="accent5">
                    <a:lumMod val="50000"/>
                  </a:schemeClr>
                </a:solidFill>
              </a:rPr>
              <a:t>Lies die </a:t>
            </a:r>
            <a:r>
              <a:rPr lang="en-US" sz="2400" dirty="0" err="1">
                <a:solidFill>
                  <a:schemeClr val="accent5">
                    <a:lumMod val="50000"/>
                  </a:schemeClr>
                </a:solidFill>
              </a:rPr>
              <a:t>erste</a:t>
            </a:r>
            <a:r>
              <a:rPr lang="en-US" sz="2400" dirty="0">
                <a:solidFill>
                  <a:schemeClr val="accent5">
                    <a:lumMod val="50000"/>
                  </a:schemeClr>
                </a:solidFill>
              </a:rPr>
              <a:t> Strophe von </a:t>
            </a:r>
            <a:r>
              <a:rPr lang="en-US" sz="2400" dirty="0" err="1">
                <a:solidFill>
                  <a:schemeClr val="accent5">
                    <a:lumMod val="50000"/>
                  </a:schemeClr>
                </a:solidFill>
              </a:rPr>
              <a:t>diesem</a:t>
            </a:r>
            <a:r>
              <a:rPr lang="en-US" sz="2400" dirty="0">
                <a:solidFill>
                  <a:schemeClr val="accent5">
                    <a:lumMod val="50000"/>
                  </a:schemeClr>
                </a:solidFill>
              </a:rPr>
              <a:t> Lied </a:t>
            </a:r>
            <a:r>
              <a:rPr lang="en-US" sz="2400" dirty="0" err="1">
                <a:solidFill>
                  <a:schemeClr val="accent5">
                    <a:lumMod val="50000"/>
                  </a:schemeClr>
                </a:solidFill>
              </a:rPr>
              <a:t>vor</a:t>
            </a:r>
            <a:r>
              <a:rPr lang="en-US" sz="2400" dirty="0">
                <a:solidFill>
                  <a:schemeClr val="accent5">
                    <a:lumMod val="50000"/>
                  </a:schemeClr>
                </a:solidFill>
              </a:rPr>
              <a:t>.</a:t>
            </a:r>
          </a:p>
        </p:txBody>
      </p:sp>
      <p:sp>
        <p:nvSpPr>
          <p:cNvPr id="2" name="Rectangle 1">
            <a:extLst>
              <a:ext uri="{FF2B5EF4-FFF2-40B4-BE49-F238E27FC236}">
                <a16:creationId xmlns:a16="http://schemas.microsoft.com/office/drawing/2014/main" id="{434C1E8F-0969-4DA1-811B-DCF212A06B02}"/>
              </a:ext>
            </a:extLst>
          </p:cNvPr>
          <p:cNvSpPr/>
          <p:nvPr/>
        </p:nvSpPr>
        <p:spPr>
          <a:xfrm>
            <a:off x="312018" y="3574439"/>
            <a:ext cx="6339472" cy="2554545"/>
          </a:xfrm>
          <a:prstGeom prst="rect">
            <a:avLst/>
          </a:prstGeom>
          <a:solidFill>
            <a:schemeClr val="bg1">
              <a:lumMod val="95000"/>
            </a:schemeClr>
          </a:solidFill>
          <a:effectLst>
            <a:outerShdw blurRad="50800" dist="38100" dir="5400000" algn="t" rotWithShape="0">
              <a:prstClr val="black">
                <a:alpha val="40000"/>
              </a:prstClr>
            </a:outerShdw>
          </a:effectLst>
        </p:spPr>
        <p:txBody>
          <a:bodyPr wrap="square">
            <a:spAutoFit/>
          </a:bodyPr>
          <a:lstStyle/>
          <a:p>
            <a:r>
              <a:rPr lang="de-DE" sz="2000" dirty="0">
                <a:solidFill>
                  <a:schemeClr val="accent5">
                    <a:lumMod val="50000"/>
                  </a:schemeClr>
                </a:solidFill>
              </a:rPr>
              <a:t>99 Luftballons ist ein Popsong von der Band Nena aus 1983. Das Lied auf Deutsch sowie auch eine englische Version waren beide weltweit internationale Hits. Das Antikriegslied erzählt, dass 99 Luftballons am Himmel* treiben*.  Man glaubt, dass sie UFOs sind.  Die paranoide Reaktion startet leider einen Krieg*. Nach 99 Jahren ist die menschliche Zivilisation auf der Erde* zu Ende.</a:t>
            </a:r>
            <a:endParaRPr lang="en-GB" sz="2000" dirty="0">
              <a:solidFill>
                <a:schemeClr val="accent5">
                  <a:lumMod val="50000"/>
                </a:schemeClr>
              </a:solidFill>
            </a:endParaRPr>
          </a:p>
        </p:txBody>
      </p:sp>
      <p:sp>
        <p:nvSpPr>
          <p:cNvPr id="7" name="Rectangle 6">
            <a:hlinkClick r:id="" action="ppaction://noaction">
              <a:snd r:embed="rId8" name="99_Luftballons.wav"/>
            </a:hlinkClick>
            <a:extLst>
              <a:ext uri="{FF2B5EF4-FFF2-40B4-BE49-F238E27FC236}">
                <a16:creationId xmlns:a16="http://schemas.microsoft.com/office/drawing/2014/main" id="{6D37837E-3CC2-4802-A5CF-95406CE4837E}"/>
              </a:ext>
            </a:extLst>
          </p:cNvPr>
          <p:cNvSpPr/>
          <p:nvPr/>
        </p:nvSpPr>
        <p:spPr>
          <a:xfrm>
            <a:off x="3383465" y="1596386"/>
            <a:ext cx="5591908" cy="1569660"/>
          </a:xfrm>
          <a:prstGeom prst="rect">
            <a:avLst/>
          </a:prstGeom>
          <a:solidFill>
            <a:srgbClr val="EBEFF7"/>
          </a:solidFill>
          <a:ln w="19050">
            <a:solidFill>
              <a:srgbClr val="DAA520"/>
            </a:solidFill>
          </a:ln>
          <a:effectLst>
            <a:outerShdw blurRad="50800" dist="38100" dir="5400000" algn="t" rotWithShape="0">
              <a:prstClr val="black">
                <a:alpha val="40000"/>
              </a:prstClr>
            </a:outerShdw>
          </a:effectLst>
        </p:spPr>
        <p:txBody>
          <a:bodyPr wrap="square">
            <a:spAutoFit/>
          </a:bodyPr>
          <a:lstStyle/>
          <a:p>
            <a:pPr algn="ctr"/>
            <a:r>
              <a:rPr lang="de-DE" sz="2400" dirty="0">
                <a:solidFill>
                  <a:schemeClr val="accent5">
                    <a:lumMod val="50000"/>
                  </a:schemeClr>
                </a:solidFill>
              </a:rPr>
              <a:t>Hast du etwas Zeit für mich?</a:t>
            </a:r>
          </a:p>
          <a:p>
            <a:pPr algn="ctr"/>
            <a:r>
              <a:rPr lang="de-DE" sz="2400" dirty="0">
                <a:solidFill>
                  <a:schemeClr val="accent5">
                    <a:lumMod val="50000"/>
                  </a:schemeClr>
                </a:solidFill>
              </a:rPr>
              <a:t>Dann singe ich ein Lied für dich</a:t>
            </a:r>
          </a:p>
          <a:p>
            <a:pPr algn="ctr"/>
            <a:r>
              <a:rPr lang="de-DE" sz="2400" dirty="0">
                <a:solidFill>
                  <a:schemeClr val="accent5">
                    <a:lumMod val="50000"/>
                  </a:schemeClr>
                </a:solidFill>
              </a:rPr>
              <a:t>Von neunundneunzig Luftballons</a:t>
            </a:r>
          </a:p>
          <a:p>
            <a:pPr algn="ctr"/>
            <a:r>
              <a:rPr lang="de-DE" sz="2400" dirty="0">
                <a:solidFill>
                  <a:schemeClr val="accent5">
                    <a:lumMod val="50000"/>
                  </a:schemeClr>
                </a:solidFill>
              </a:rPr>
              <a:t>Auf ihrem Weg* zum Horizont</a:t>
            </a:r>
          </a:p>
        </p:txBody>
      </p:sp>
      <p:sp>
        <p:nvSpPr>
          <p:cNvPr id="8" name="Rectangle 7">
            <a:extLst>
              <a:ext uri="{FF2B5EF4-FFF2-40B4-BE49-F238E27FC236}">
                <a16:creationId xmlns:a16="http://schemas.microsoft.com/office/drawing/2014/main" id="{C7917B3D-EF1D-40A2-8736-68CDE39A144A}"/>
              </a:ext>
            </a:extLst>
          </p:cNvPr>
          <p:cNvSpPr/>
          <p:nvPr/>
        </p:nvSpPr>
        <p:spPr>
          <a:xfrm>
            <a:off x="7524023" y="5329502"/>
            <a:ext cx="4967326" cy="707886"/>
          </a:xfrm>
          <a:prstGeom prst="rect">
            <a:avLst/>
          </a:prstGeom>
        </p:spPr>
        <p:txBody>
          <a:bodyPr wrap="square">
            <a:spAutoFit/>
          </a:bodyPr>
          <a:lstStyle/>
          <a:p>
            <a:r>
              <a:rPr lang="en-US" sz="2000" dirty="0">
                <a:solidFill>
                  <a:srgbClr val="002060"/>
                </a:solidFill>
                <a:latin typeface="+mj-lt"/>
              </a:rPr>
              <a:t>Nena </a:t>
            </a:r>
            <a:r>
              <a:rPr lang="en-US" sz="2000" dirty="0" err="1">
                <a:solidFill>
                  <a:srgbClr val="002060"/>
                </a:solidFill>
                <a:latin typeface="+mj-lt"/>
              </a:rPr>
              <a:t>singt</a:t>
            </a:r>
            <a:r>
              <a:rPr lang="en-US" sz="2000" dirty="0">
                <a:solidFill>
                  <a:srgbClr val="002060"/>
                </a:solidFill>
                <a:latin typeface="+mj-lt"/>
              </a:rPr>
              <a:t> </a:t>
            </a:r>
            <a:r>
              <a:rPr lang="en-US" sz="2000" dirty="0" err="1">
                <a:solidFill>
                  <a:srgbClr val="002060"/>
                </a:solidFill>
                <a:latin typeface="+mj-lt"/>
              </a:rPr>
              <a:t>noch</a:t>
            </a:r>
            <a:r>
              <a:rPr lang="en-US" sz="2000" dirty="0">
                <a:solidFill>
                  <a:srgbClr val="002060"/>
                </a:solidFill>
                <a:latin typeface="+mj-lt"/>
              </a:rPr>
              <a:t> und </a:t>
            </a:r>
            <a:r>
              <a:rPr lang="en-US" sz="2000" dirty="0" err="1">
                <a:solidFill>
                  <a:srgbClr val="002060"/>
                </a:solidFill>
                <a:latin typeface="+mj-lt"/>
              </a:rPr>
              <a:t>ist</a:t>
            </a:r>
            <a:r>
              <a:rPr lang="en-US" sz="2000" dirty="0">
                <a:solidFill>
                  <a:srgbClr val="002060"/>
                </a:solidFill>
                <a:latin typeface="+mj-lt"/>
              </a:rPr>
              <a:t> </a:t>
            </a:r>
            <a:r>
              <a:rPr lang="en-US" sz="2000" dirty="0" err="1">
                <a:solidFill>
                  <a:srgbClr val="002060"/>
                </a:solidFill>
                <a:latin typeface="+mj-lt"/>
              </a:rPr>
              <a:t>immer</a:t>
            </a:r>
            <a:r>
              <a:rPr lang="en-US" sz="2000" dirty="0">
                <a:solidFill>
                  <a:srgbClr val="002060"/>
                </a:solidFill>
                <a:latin typeface="+mj-lt"/>
              </a:rPr>
              <a:t> </a:t>
            </a:r>
            <a:r>
              <a:rPr lang="en-US" sz="2000" dirty="0" err="1">
                <a:solidFill>
                  <a:srgbClr val="002060"/>
                </a:solidFill>
                <a:latin typeface="+mj-lt"/>
              </a:rPr>
              <a:t>noch</a:t>
            </a:r>
            <a:r>
              <a:rPr lang="en-US" sz="2000" dirty="0">
                <a:solidFill>
                  <a:srgbClr val="002060"/>
                </a:solidFill>
                <a:latin typeface="+mj-lt"/>
              </a:rPr>
              <a:t> </a:t>
            </a:r>
            <a:r>
              <a:rPr lang="en-US" sz="2000" dirty="0" err="1">
                <a:solidFill>
                  <a:srgbClr val="002060"/>
                </a:solidFill>
                <a:latin typeface="+mj-lt"/>
              </a:rPr>
              <a:t>sehr</a:t>
            </a:r>
            <a:r>
              <a:rPr lang="en-US" sz="2000" dirty="0">
                <a:solidFill>
                  <a:srgbClr val="002060"/>
                </a:solidFill>
                <a:latin typeface="+mj-lt"/>
              </a:rPr>
              <a:t> </a:t>
            </a:r>
            <a:r>
              <a:rPr lang="en-US" sz="2000" dirty="0" err="1">
                <a:solidFill>
                  <a:srgbClr val="002060"/>
                </a:solidFill>
                <a:latin typeface="+mj-lt"/>
              </a:rPr>
              <a:t>bekannt</a:t>
            </a:r>
            <a:r>
              <a:rPr lang="en-US" sz="2000" dirty="0">
                <a:solidFill>
                  <a:srgbClr val="002060"/>
                </a:solidFill>
                <a:latin typeface="+mj-lt"/>
              </a:rPr>
              <a:t> </a:t>
            </a:r>
            <a:r>
              <a:rPr lang="en-US" sz="2000" dirty="0">
                <a:solidFill>
                  <a:srgbClr val="002060"/>
                </a:solidFill>
              </a:rPr>
              <a:t>in Deutschland </a:t>
            </a:r>
            <a:r>
              <a:rPr lang="en-US" sz="2000" dirty="0">
                <a:solidFill>
                  <a:srgbClr val="002060"/>
                </a:solidFill>
                <a:latin typeface="+mj-lt"/>
              </a:rPr>
              <a:t>.</a:t>
            </a:r>
            <a:endParaRPr lang="en-GB" sz="2000" dirty="0">
              <a:solidFill>
                <a:srgbClr val="002060"/>
              </a:solidFill>
              <a:latin typeface="+mj-lt"/>
            </a:endParaRPr>
          </a:p>
        </p:txBody>
      </p:sp>
      <p:sp>
        <p:nvSpPr>
          <p:cNvPr id="12" name="Speech Bubble: Rectangle with Corners Rounded 20">
            <a:extLst>
              <a:ext uri="{FF2B5EF4-FFF2-40B4-BE49-F238E27FC236}">
                <a16:creationId xmlns:a16="http://schemas.microsoft.com/office/drawing/2014/main" id="{ECA674A4-5447-49BA-BF2B-AD68331B5A4A}"/>
              </a:ext>
            </a:extLst>
          </p:cNvPr>
          <p:cNvSpPr/>
          <p:nvPr/>
        </p:nvSpPr>
        <p:spPr>
          <a:xfrm>
            <a:off x="176596" y="1859341"/>
            <a:ext cx="2545874" cy="1569659"/>
          </a:xfrm>
          <a:prstGeom prst="wedgeRoundRectCallout">
            <a:avLst>
              <a:gd name="adj1" fmla="val -22491"/>
              <a:gd name="adj2" fmla="val 5032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a:t>
            </a:r>
            <a:r>
              <a:rPr kumimoji="0" lang="en-US"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Weg</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way</a:t>
            </a:r>
            <a:b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Krieg – war</a:t>
            </a:r>
            <a:b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der Himmel – sky</a:t>
            </a:r>
            <a:b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treiben</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to float</a:t>
            </a:r>
            <a:b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a:t>
            </a:r>
            <a:r>
              <a:rPr kumimoji="0" lang="en-US"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Erde</a:t>
            </a:r>
            <a:r>
              <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earth</a:t>
            </a:r>
          </a:p>
        </p:txBody>
      </p:sp>
      <p:pic>
        <p:nvPicPr>
          <p:cNvPr id="10" name="9.1.1.2 Slide 15">
            <a:hlinkClick r:id="" action="ppaction://media"/>
            <a:extLst>
              <a:ext uri="{FF2B5EF4-FFF2-40B4-BE49-F238E27FC236}">
                <a16:creationId xmlns:a16="http://schemas.microsoft.com/office/drawing/2014/main" id="{9D83BEB2-BF87-43AE-B9E2-E7170E2EB23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064406" y="960791"/>
            <a:ext cx="406400" cy="406400"/>
          </a:xfrm>
          <a:prstGeom prst="rect">
            <a:avLst/>
          </a:prstGeom>
        </p:spPr>
      </p:pic>
      <p:sp>
        <p:nvSpPr>
          <p:cNvPr id="11" name="Rectangle 10">
            <a:extLst>
              <a:ext uri="{FF2B5EF4-FFF2-40B4-BE49-F238E27FC236}">
                <a16:creationId xmlns:a16="http://schemas.microsoft.com/office/drawing/2014/main" id="{3FC55966-12FF-49F6-91F1-D5120D12E31C}"/>
              </a:ext>
            </a:extLst>
          </p:cNvPr>
          <p:cNvSpPr/>
          <p:nvPr/>
        </p:nvSpPr>
        <p:spPr>
          <a:xfrm>
            <a:off x="9636368" y="6048728"/>
            <a:ext cx="2579552" cy="369332"/>
          </a:xfrm>
          <a:prstGeom prst="rect">
            <a:avLst/>
          </a:prstGeom>
        </p:spPr>
        <p:txBody>
          <a:bodyPr wrap="none">
            <a:spAutoFit/>
          </a:bodyPr>
          <a:lstStyle/>
          <a:p>
            <a:r>
              <a:rPr lang="en-GB" dirty="0" err="1">
                <a:solidFill>
                  <a:srgbClr val="002060"/>
                </a:solidFill>
              </a:rPr>
              <a:t>Foto</a:t>
            </a:r>
            <a:r>
              <a:rPr lang="en-GB" dirty="0">
                <a:solidFill>
                  <a:srgbClr val="002060"/>
                </a:solidFill>
              </a:rPr>
              <a:t>: Stefan </a:t>
            </a:r>
            <a:r>
              <a:rPr lang="en-GB" dirty="0" err="1">
                <a:solidFill>
                  <a:srgbClr val="002060"/>
                </a:solidFill>
              </a:rPr>
              <a:t>Brending</a:t>
            </a:r>
            <a:endParaRPr lang="en-GB" dirty="0">
              <a:solidFill>
                <a:srgbClr val="002060"/>
              </a:solidFill>
            </a:endParaRPr>
          </a:p>
        </p:txBody>
      </p:sp>
      <p:pic>
        <p:nvPicPr>
          <p:cNvPr id="14" name="Picture 13">
            <a:extLst>
              <a:ext uri="{FF2B5EF4-FFF2-40B4-BE49-F238E27FC236}">
                <a16:creationId xmlns:a16="http://schemas.microsoft.com/office/drawing/2014/main" id="{1B63754F-D851-4D3A-91A8-A1E701756BF9}"/>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6156" r="19863" b="53834"/>
          <a:stretch/>
        </p:blipFill>
        <p:spPr>
          <a:xfrm>
            <a:off x="9982080" y="3530647"/>
            <a:ext cx="1888128" cy="1770398"/>
          </a:xfrm>
          <a:prstGeom prst="rect">
            <a:avLst/>
          </a:prstGeom>
        </p:spPr>
      </p:pic>
    </p:spTree>
    <p:extLst>
      <p:ext uri="{BB962C8B-B14F-4D97-AF65-F5344CB8AC3E}">
        <p14:creationId xmlns:p14="http://schemas.microsoft.com/office/powerpoint/2010/main" val="375152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71"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5" fill="hold" display="0">
                  <p:stCondLst>
                    <p:cond delay="indefinite"/>
                  </p:stCondLst>
                  <p:endCondLst>
                    <p:cond evt="onStopAudio" delay="0">
                      <p:tgtEl>
                        <p:sldTgt/>
                      </p:tgtEl>
                    </p:cond>
                  </p:endCondLst>
                </p:cTn>
                <p:tgtEl>
                  <p:spTgt spid="10"/>
                </p:tgtEl>
              </p:cMediaNode>
            </p:audio>
          </p:childTnLst>
        </p:cTn>
      </p:par>
    </p:tnLst>
    <p:bldLst>
      <p:bldP spid="8"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1842334" cy="740314"/>
          </a:xfrm>
          <a:prstGeom prst="rect">
            <a:avLst/>
          </a:prstGeom>
        </p:spPr>
      </p:pic>
      <p:sp>
        <p:nvSpPr>
          <p:cNvPr id="4" name="Title 3"/>
          <p:cNvSpPr>
            <a:spLocks noGrp="1"/>
          </p:cNvSpPr>
          <p:nvPr>
            <p:ph type="title"/>
          </p:nvPr>
        </p:nvSpPr>
        <p:spPr>
          <a:xfrm>
            <a:off x="0" y="294041"/>
            <a:ext cx="5436973" cy="707849"/>
          </a:xfrm>
        </p:spPr>
        <p:txBody>
          <a:bodyPr>
            <a:normAutofit/>
          </a:bodyPr>
          <a:lstStyle/>
          <a:p>
            <a:r>
              <a:rPr lang="en-GB" sz="3600" b="1">
                <a:solidFill>
                  <a:schemeClr val="bg1"/>
                </a:solidFill>
              </a:rPr>
              <a:t>Plural</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429103" y="247046"/>
            <a:ext cx="1528224" cy="469646"/>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17" name="TextBox 16">
            <a:extLst>
              <a:ext uri="{FF2B5EF4-FFF2-40B4-BE49-F238E27FC236}">
                <a16:creationId xmlns:a16="http://schemas.microsoft.com/office/drawing/2014/main" id="{3A91BB73-B876-48F6-B03D-88AE2BC933E5}"/>
              </a:ext>
            </a:extLst>
          </p:cNvPr>
          <p:cNvSpPr txBox="1"/>
          <p:nvPr/>
        </p:nvSpPr>
        <p:spPr>
          <a:xfrm>
            <a:off x="1068934" y="4362113"/>
            <a:ext cx="630804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Add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er</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the end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(with or without an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umlaut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9" name="TextBox 18">
            <a:extLst>
              <a:ext uri="{FF2B5EF4-FFF2-40B4-BE49-F238E27FC236}">
                <a16:creationId xmlns:a16="http://schemas.microsoft.com/office/drawing/2014/main" id="{411B8227-D4D0-417C-9D21-570C5972CA3D}"/>
              </a:ext>
            </a:extLst>
          </p:cNvPr>
          <p:cNvSpPr txBox="1"/>
          <p:nvPr/>
        </p:nvSpPr>
        <p:spPr>
          <a:xfrm>
            <a:off x="147599" y="4362113"/>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4</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411B8227-D4D0-417C-9D21-570C5972CA3D}"/>
              </a:ext>
            </a:extLst>
          </p:cNvPr>
          <p:cNvSpPr txBox="1"/>
          <p:nvPr/>
        </p:nvSpPr>
        <p:spPr>
          <a:xfrm>
            <a:off x="161313" y="3584113"/>
            <a:ext cx="93809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3</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0" name="Speech Bubble: Rectangle with Corners Rounded 20">
            <a:extLst>
              <a:ext uri="{FF2B5EF4-FFF2-40B4-BE49-F238E27FC236}">
                <a16:creationId xmlns:a16="http://schemas.microsoft.com/office/drawing/2014/main" id="{E1F59D70-95F9-41CC-86DA-B4B7C916628D}"/>
              </a:ext>
            </a:extLst>
          </p:cNvPr>
          <p:cNvSpPr/>
          <p:nvPr/>
        </p:nvSpPr>
        <p:spPr>
          <a:xfrm>
            <a:off x="1045753" y="5868539"/>
            <a:ext cx="8782440" cy="388766"/>
          </a:xfrm>
          <a:prstGeom prst="wedgeRoundRectCallout">
            <a:avLst>
              <a:gd name="adj1" fmla="val -43378"/>
              <a:gd name="adj2" fmla="val 34994"/>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Remember: the word for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‘the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is ‘</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for </a:t>
            </a:r>
            <a:r>
              <a:rPr kumimoji="0" lang="en-GB" sz="2000" b="1" i="1" u="sng"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all</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plural nouns in R1 and R2.</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32" name="TextBox 31">
            <a:extLst>
              <a:ext uri="{FF2B5EF4-FFF2-40B4-BE49-F238E27FC236}">
                <a16:creationId xmlns:a16="http://schemas.microsoft.com/office/drawing/2014/main" id="{411B8227-D4D0-417C-9D21-570C5972CA3D}"/>
              </a:ext>
            </a:extLst>
          </p:cNvPr>
          <p:cNvSpPr txBox="1"/>
          <p:nvPr/>
        </p:nvSpPr>
        <p:spPr>
          <a:xfrm>
            <a:off x="123213" y="1553378"/>
            <a:ext cx="995248"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1</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7" name="TextBox 56">
            <a:extLst>
              <a:ext uri="{FF2B5EF4-FFF2-40B4-BE49-F238E27FC236}">
                <a16:creationId xmlns:a16="http://schemas.microsoft.com/office/drawing/2014/main" id="{411B8227-D4D0-417C-9D21-570C5972CA3D}"/>
              </a:ext>
            </a:extLst>
          </p:cNvPr>
          <p:cNvSpPr txBox="1"/>
          <p:nvPr/>
        </p:nvSpPr>
        <p:spPr>
          <a:xfrm>
            <a:off x="142263" y="2578411"/>
            <a:ext cx="95714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2</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58" name="TextBox 57">
            <a:extLst>
              <a:ext uri="{FF2B5EF4-FFF2-40B4-BE49-F238E27FC236}">
                <a16:creationId xmlns:a16="http://schemas.microsoft.com/office/drawing/2014/main" id="{3A91BB73-B876-48F6-B03D-88AE2BC933E5}"/>
              </a:ext>
            </a:extLst>
          </p:cNvPr>
          <p:cNvSpPr txBox="1"/>
          <p:nvPr/>
        </p:nvSpPr>
        <p:spPr>
          <a:xfrm>
            <a:off x="0" y="1057024"/>
            <a:ext cx="117600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We know five ways to form plurals in German:</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1068934" y="1588996"/>
            <a:ext cx="5944256" cy="400110"/>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Add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the end (with or without an </a:t>
            </a:r>
            <a:r>
              <a:rPr kumimoji="0" lang="en-GB" sz="2000" b="1" i="0" u="none" strike="noStrike" kern="1200" cap="none" spc="0" normalizeH="0" baseline="0" noProof="0" dirty="0">
                <a:ln>
                  <a:noFill/>
                </a:ln>
                <a:solidFill>
                  <a:srgbClr val="115076"/>
                </a:solidFill>
                <a:effectLst/>
                <a:uLnTx/>
                <a:uFillTx/>
                <a:latin typeface="Century Gothic" panose="020F0302020204030204"/>
                <a:ea typeface="+mn-ea"/>
                <a:cs typeface="+mn-cs"/>
              </a:rPr>
              <a:t>umlaut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6" name="Rectangle 5"/>
          <p:cNvSpPr/>
          <p:nvPr/>
        </p:nvSpPr>
        <p:spPr>
          <a:xfrm>
            <a:off x="1133531" y="2594192"/>
            <a:ext cx="6654867"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Words ending in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–EL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–EN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–ER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may not change.</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64" name="Rectangle 63"/>
          <p:cNvSpPr/>
          <p:nvPr/>
        </p:nvSpPr>
        <p:spPr>
          <a:xfrm>
            <a:off x="1118461" y="3599388"/>
            <a:ext cx="6096000" cy="400110"/>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Add either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n </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or –</a:t>
            </a:r>
            <a:r>
              <a:rPr kumimoji="0" lang="en-GB" sz="2000" b="1"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en</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7" name="TextBox 26">
            <a:extLst>
              <a:ext uri="{FF2B5EF4-FFF2-40B4-BE49-F238E27FC236}">
                <a16:creationId xmlns:a16="http://schemas.microsoft.com/office/drawing/2014/main" id="{F34FACF6-3D36-407D-ACFD-7A0A82E1D870}"/>
              </a:ext>
            </a:extLst>
          </p:cNvPr>
          <p:cNvSpPr txBox="1"/>
          <p:nvPr/>
        </p:nvSpPr>
        <p:spPr>
          <a:xfrm>
            <a:off x="166377" y="5304622"/>
            <a:ext cx="921335" cy="400110"/>
          </a:xfrm>
          <a:prstGeom prst="rect">
            <a:avLst/>
          </a:prstGeom>
          <a:solidFill>
            <a:srgbClr val="FDEEB9"/>
          </a:solidFill>
          <a:ln>
            <a:solidFill>
              <a:schemeClr val="tx1">
                <a:lumMod val="50000"/>
                <a:lumOff val="50000"/>
              </a:schemeClr>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Rule 5</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8" name="TextBox 27">
            <a:extLst>
              <a:ext uri="{FF2B5EF4-FFF2-40B4-BE49-F238E27FC236}">
                <a16:creationId xmlns:a16="http://schemas.microsoft.com/office/drawing/2014/main" id="{4C0441F6-9BFC-4728-82C1-312A21679C82}"/>
              </a:ext>
            </a:extLst>
          </p:cNvPr>
          <p:cNvSpPr txBox="1"/>
          <p:nvPr/>
        </p:nvSpPr>
        <p:spPr>
          <a:xfrm>
            <a:off x="1099412" y="5332077"/>
            <a:ext cx="6145527"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Add </a:t>
            </a: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–s. </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1" name="TextBox 30">
            <a:extLst>
              <a:ext uri="{FF2B5EF4-FFF2-40B4-BE49-F238E27FC236}">
                <a16:creationId xmlns:a16="http://schemas.microsoft.com/office/drawing/2014/main" id="{03A01ADB-A5A6-4133-977F-AB016133ACD8}"/>
              </a:ext>
            </a:extLst>
          </p:cNvPr>
          <p:cNvSpPr txBox="1"/>
          <p:nvPr/>
        </p:nvSpPr>
        <p:spPr>
          <a:xfrm>
            <a:off x="6934147" y="3517494"/>
            <a:ext cx="3025399"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90% feminine nouns</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3" name="TextBox 32">
            <a:extLst>
              <a:ext uri="{FF2B5EF4-FFF2-40B4-BE49-F238E27FC236}">
                <a16:creationId xmlns:a16="http://schemas.microsoft.com/office/drawing/2014/main" id="{897E2CB6-9A3D-45B1-B016-7000664E2A18}"/>
              </a:ext>
            </a:extLst>
          </p:cNvPr>
          <p:cNvSpPr txBox="1"/>
          <p:nvPr/>
        </p:nvSpPr>
        <p:spPr>
          <a:xfrm>
            <a:off x="7440552" y="1439541"/>
            <a:ext cx="3039762" cy="707886"/>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&gt;90% masculine nouns</a:t>
            </a:r>
            <a:b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b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&gt;75% neuter nouns</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4" name="TextBox 33">
            <a:extLst>
              <a:ext uri="{FF2B5EF4-FFF2-40B4-BE49-F238E27FC236}">
                <a16:creationId xmlns:a16="http://schemas.microsoft.com/office/drawing/2014/main" id="{AFCF1E8B-502D-4C0D-B42B-0C499682504E}"/>
              </a:ext>
            </a:extLst>
          </p:cNvPr>
          <p:cNvSpPr txBox="1"/>
          <p:nvPr/>
        </p:nvSpPr>
        <p:spPr>
          <a:xfrm>
            <a:off x="7013190" y="4404529"/>
            <a:ext cx="3037756"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&gt;25% neuter nouns</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6" name="TextBox 35">
            <a:extLst>
              <a:ext uri="{FF2B5EF4-FFF2-40B4-BE49-F238E27FC236}">
                <a16:creationId xmlns:a16="http://schemas.microsoft.com/office/drawing/2014/main" id="{2BFC1A89-CDEA-486B-A1A1-2C46DE7DEE0C}"/>
              </a:ext>
            </a:extLst>
          </p:cNvPr>
          <p:cNvSpPr txBox="1"/>
          <p:nvPr/>
        </p:nvSpPr>
        <p:spPr>
          <a:xfrm>
            <a:off x="7011184" y="5269004"/>
            <a:ext cx="3039762"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borrowed nouns</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37" name="TextBox 36">
            <a:extLst>
              <a:ext uri="{FF2B5EF4-FFF2-40B4-BE49-F238E27FC236}">
                <a16:creationId xmlns:a16="http://schemas.microsoft.com/office/drawing/2014/main" id="{7C8B41AB-441B-4427-82F8-BBBE8FFE9CFE}"/>
              </a:ext>
            </a:extLst>
          </p:cNvPr>
          <p:cNvSpPr txBox="1"/>
          <p:nvPr/>
        </p:nvSpPr>
        <p:spPr>
          <a:xfrm>
            <a:off x="7440552" y="2572652"/>
            <a:ext cx="2518994" cy="400110"/>
          </a:xfrm>
          <a:prstGeom prst="rect">
            <a:avLst/>
          </a:prstGeom>
          <a:solidFill>
            <a:srgbClr val="FDEEB9"/>
          </a:solidFill>
          <a:ln>
            <a:solidFill>
              <a:srgbClr val="115076"/>
            </a:solidFill>
          </a:ln>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masculine/neuter</a:t>
            </a:r>
            <a:endParaRPr kumimoji="0" lang="en-US" sz="20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F8C2820C-AB7D-4597-B9FE-95A50E855267}"/>
              </a:ext>
            </a:extLst>
          </p:cNvPr>
          <p:cNvSpPr txBox="1"/>
          <p:nvPr/>
        </p:nvSpPr>
        <p:spPr>
          <a:xfrm>
            <a:off x="10429103" y="1425498"/>
            <a:ext cx="19504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der Abend</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8" name="TextBox 37">
            <a:extLst>
              <a:ext uri="{FF2B5EF4-FFF2-40B4-BE49-F238E27FC236}">
                <a16:creationId xmlns:a16="http://schemas.microsoft.com/office/drawing/2014/main" id="{717430B9-D49E-461A-91D4-9E456A7C340C}"/>
              </a:ext>
            </a:extLst>
          </p:cNvPr>
          <p:cNvSpPr txBox="1"/>
          <p:nvPr/>
        </p:nvSpPr>
        <p:spPr>
          <a:xfrm>
            <a:off x="10429103" y="1762932"/>
            <a:ext cx="17195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Abende</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EE2883EE-249A-4253-9E72-8F257E114FC7}"/>
              </a:ext>
            </a:extLst>
          </p:cNvPr>
          <p:cNvSpPr txBox="1"/>
          <p:nvPr/>
        </p:nvSpPr>
        <p:spPr>
          <a:xfrm>
            <a:off x="9981926" y="2740868"/>
            <a:ext cx="221007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Morgen</a:t>
            </a:r>
          </a:p>
        </p:txBody>
      </p:sp>
      <p:sp>
        <p:nvSpPr>
          <p:cNvPr id="40" name="TextBox 39">
            <a:extLst>
              <a:ext uri="{FF2B5EF4-FFF2-40B4-BE49-F238E27FC236}">
                <a16:creationId xmlns:a16="http://schemas.microsoft.com/office/drawing/2014/main" id="{13A2E1F1-F8B0-4A7F-9575-657DE0F8CF2D}"/>
              </a:ext>
            </a:extLst>
          </p:cNvPr>
          <p:cNvSpPr txBox="1"/>
          <p:nvPr/>
        </p:nvSpPr>
        <p:spPr>
          <a:xfrm>
            <a:off x="9981925" y="2448913"/>
            <a:ext cx="213895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000" dirty="0">
                <a:solidFill>
                  <a:srgbClr val="115076"/>
                </a:solidFill>
                <a:latin typeface="Century Gothic" panose="020F0302020204030204"/>
              </a:rPr>
              <a:t>der Morgen </a:t>
            </a:r>
            <a:r>
              <a:rPr lang="en-GB" sz="2000" dirty="0">
                <a:solidFill>
                  <a:srgbClr val="115076"/>
                </a:solidFill>
                <a:latin typeface="Century Gothic" panose="020F0302020204030204"/>
                <a:sym typeface="Wingdings" panose="05000000000000000000" pitchFamily="2" charset="2"/>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2" name="TextBox 41">
            <a:extLst>
              <a:ext uri="{FF2B5EF4-FFF2-40B4-BE49-F238E27FC236}">
                <a16:creationId xmlns:a16="http://schemas.microsoft.com/office/drawing/2014/main" id="{B3612E15-792F-4A7A-B0BA-4B11640AE1F8}"/>
              </a:ext>
            </a:extLst>
          </p:cNvPr>
          <p:cNvSpPr txBox="1"/>
          <p:nvPr/>
        </p:nvSpPr>
        <p:spPr>
          <a:xfrm>
            <a:off x="9959546" y="3374000"/>
            <a:ext cx="2232454"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Tasche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C02A7F2E-53CE-4A9B-A8C4-73F6D0389B5E}"/>
              </a:ext>
            </a:extLst>
          </p:cNvPr>
          <p:cNvSpPr txBox="1"/>
          <p:nvPr/>
        </p:nvSpPr>
        <p:spPr>
          <a:xfrm>
            <a:off x="9960754" y="3717549"/>
            <a:ext cx="2069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Taschen</a:t>
            </a:r>
          </a:p>
        </p:txBody>
      </p:sp>
      <p:sp>
        <p:nvSpPr>
          <p:cNvPr id="44" name="TextBox 43">
            <a:extLst>
              <a:ext uri="{FF2B5EF4-FFF2-40B4-BE49-F238E27FC236}">
                <a16:creationId xmlns:a16="http://schemas.microsoft.com/office/drawing/2014/main" id="{411E84B6-24C1-4D6A-992A-F8BC66314252}"/>
              </a:ext>
            </a:extLst>
          </p:cNvPr>
          <p:cNvSpPr txBox="1"/>
          <p:nvPr/>
        </p:nvSpPr>
        <p:spPr>
          <a:xfrm>
            <a:off x="10050946" y="4382501"/>
            <a:ext cx="2069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das Haus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sym typeface="Wingdings" panose="05000000000000000000" pitchFamily="2" charset="2"/>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5" name="TextBox 44">
            <a:extLst>
              <a:ext uri="{FF2B5EF4-FFF2-40B4-BE49-F238E27FC236}">
                <a16:creationId xmlns:a16="http://schemas.microsoft.com/office/drawing/2014/main" id="{ACD1C6FE-038D-4E0A-8ED3-2C562330F9E7}"/>
              </a:ext>
            </a:extLst>
          </p:cNvPr>
          <p:cNvSpPr txBox="1"/>
          <p:nvPr/>
        </p:nvSpPr>
        <p:spPr>
          <a:xfrm>
            <a:off x="10102380" y="5240640"/>
            <a:ext cx="2069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lang="en-GB" sz="2000" dirty="0">
                <a:solidFill>
                  <a:srgbClr val="115076"/>
                </a:solidFill>
                <a:latin typeface="Century Gothic" panose="020F0302020204030204"/>
              </a:rPr>
              <a:t>Party </a:t>
            </a:r>
            <a:r>
              <a:rPr lang="en-GB" sz="2000" dirty="0">
                <a:solidFill>
                  <a:srgbClr val="115076"/>
                </a:solidFill>
                <a:latin typeface="Century Gothic" panose="020F0302020204030204"/>
                <a:sym typeface="Wingdings" panose="05000000000000000000" pitchFamily="2" charset="2"/>
              </a:rPr>
              <a:t></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FBFBD19-C0D4-4EDC-9479-B9204609FA21}"/>
              </a:ext>
            </a:extLst>
          </p:cNvPr>
          <p:cNvSpPr txBox="1"/>
          <p:nvPr/>
        </p:nvSpPr>
        <p:spPr>
          <a:xfrm>
            <a:off x="10050946" y="4667441"/>
            <a:ext cx="2069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Häuser</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6B18692C-B36A-4226-9291-EED7A726FFBC}"/>
              </a:ext>
            </a:extLst>
          </p:cNvPr>
          <p:cNvSpPr txBox="1"/>
          <p:nvPr/>
        </p:nvSpPr>
        <p:spPr>
          <a:xfrm>
            <a:off x="10078766" y="5567511"/>
            <a:ext cx="2069933"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die </a:t>
            </a:r>
            <a:r>
              <a:rPr lang="en-GB" sz="2000" dirty="0" err="1">
                <a:solidFill>
                  <a:srgbClr val="115076"/>
                </a:solidFill>
                <a:latin typeface="Century Gothic" panose="020F0302020204030204"/>
              </a:rPr>
              <a:t>Partys</a:t>
            </a:r>
            <a:endPar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46" name="Speech Bubble: Rectangle with Corners Rounded 20">
            <a:extLst>
              <a:ext uri="{FF2B5EF4-FFF2-40B4-BE49-F238E27FC236}">
                <a16:creationId xmlns:a16="http://schemas.microsoft.com/office/drawing/2014/main" id="{7F70D75F-89A9-42FF-9A02-A86D7F92F429}"/>
              </a:ext>
            </a:extLst>
          </p:cNvPr>
          <p:cNvSpPr/>
          <p:nvPr/>
        </p:nvSpPr>
        <p:spPr>
          <a:xfrm>
            <a:off x="6280710" y="133101"/>
            <a:ext cx="4050048" cy="932587"/>
          </a:xfrm>
          <a:prstGeom prst="wedgeRoundRectCallout">
            <a:avLst>
              <a:gd name="adj1" fmla="val -31668"/>
              <a:gd name="adj2" fmla="val 86257"/>
              <a:gd name="adj3" fmla="val 16667"/>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Note</a:t>
            </a:r>
            <a:r>
              <a:rPr kumimoji="0" lang="en-GB" sz="2000" b="0" i="0" u="none" strike="noStrike" kern="1200" cap="none" spc="0" normalizeH="0" noProof="0" dirty="0">
                <a:ln>
                  <a:noFill/>
                </a:ln>
                <a:solidFill>
                  <a:prstClr val="white"/>
                </a:solidFill>
                <a:effectLst/>
                <a:uLnTx/>
                <a:uFillTx/>
                <a:latin typeface="Century Gothic" panose="020B0502020202020204" pitchFamily="34" charset="0"/>
                <a:ea typeface="+mn-ea"/>
                <a:cs typeface="+mn-cs"/>
              </a:rPr>
              <a:t> a few i</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rregular plurals: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die Nacht </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die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Nächte</a:t>
            </a: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 </a:t>
            </a:r>
            <a:b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br>
            <a:r>
              <a:rPr kumimoji="0" lang="en-GB"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sym typeface="Wingdings" panose="05000000000000000000" pitchFamily="2" charset="2"/>
              </a:rPr>
              <a:t>die Mutter  die </a:t>
            </a:r>
            <a:r>
              <a:rPr kumimoji="0" lang="en-GB" sz="2000" b="0"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sym typeface="Wingdings" panose="05000000000000000000" pitchFamily="2" charset="2"/>
              </a:rPr>
              <a:t>Mütter</a:t>
            </a:r>
            <a:endParaRPr kumimoji="0" lang="en-US" sz="2000" b="0"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Tree>
    <p:extLst>
      <p:ext uri="{BB962C8B-B14F-4D97-AF65-F5344CB8AC3E}">
        <p14:creationId xmlns:p14="http://schemas.microsoft.com/office/powerpoint/2010/main" val="3503380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4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4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4"/>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44"/>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35"/>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27"/>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36"/>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41"/>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grpId="0" nodeType="clickEffect">
                                  <p:stCondLst>
                                    <p:cond delay="0"/>
                                  </p:stCondLst>
                                  <p:childTnLst>
                                    <p:set>
                                      <p:cBhvr>
                                        <p:cTn id="72" dur="1" fill="hold">
                                          <p:stCondLst>
                                            <p:cond delay="0"/>
                                          </p:stCondLst>
                                        </p:cTn>
                                        <p:tgtEl>
                                          <p:spTgt spid="28"/>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grpId="0" nodeType="clickEffect">
                                  <p:stCondLst>
                                    <p:cond delay="0"/>
                                  </p:stCondLst>
                                  <p:childTnLst>
                                    <p:set>
                                      <p:cBhvr>
                                        <p:cTn id="76" dur="1" fill="hold">
                                          <p:stCondLst>
                                            <p:cond delay="0"/>
                                          </p:stCondLst>
                                        </p:cTn>
                                        <p:tgtEl>
                                          <p:spTgt spid="30"/>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1" presetClass="entr" presetSubtype="0" fill="hold" grpId="0" nodeType="clickEffect">
                                  <p:stCondLst>
                                    <p:cond delay="0"/>
                                  </p:stCondLst>
                                  <p:childTnLst>
                                    <p:set>
                                      <p:cBhvr>
                                        <p:cTn id="80" dur="1" fill="hold">
                                          <p:stCondLst>
                                            <p:cond delay="0"/>
                                          </p:stCondLst>
                                        </p:cTn>
                                        <p:tgtEl>
                                          <p:spTgt spid="4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5" grpId="0" animBg="1"/>
      <p:bldP spid="30" grpId="0" animBg="1"/>
      <p:bldP spid="32" grpId="0" animBg="1"/>
      <p:bldP spid="57" grpId="0" animBg="1"/>
      <p:bldP spid="2" grpId="0"/>
      <p:bldP spid="6" grpId="0"/>
      <p:bldP spid="64" grpId="0"/>
      <p:bldP spid="27" grpId="0" animBg="1"/>
      <p:bldP spid="28" grpId="0"/>
      <p:bldP spid="31" grpId="0" animBg="1"/>
      <p:bldP spid="33" grpId="0" animBg="1"/>
      <p:bldP spid="34" grpId="0" animBg="1"/>
      <p:bldP spid="36" grpId="0" animBg="1"/>
      <p:bldP spid="37" grpId="0" animBg="1"/>
      <p:bldP spid="7" grpId="0"/>
      <p:bldP spid="38" grpId="0"/>
      <p:bldP spid="39" grpId="0"/>
      <p:bldP spid="40" grpId="0"/>
      <p:bldP spid="42" grpId="0"/>
      <p:bldP spid="43" grpId="0"/>
      <p:bldP spid="44" grpId="0"/>
      <p:bldP spid="45" grpId="0"/>
      <p:bldP spid="35" grpId="0"/>
      <p:bldP spid="41" grpId="0"/>
      <p:bldP spid="46"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39" name="Table 38">
            <a:extLst>
              <a:ext uri="{FF2B5EF4-FFF2-40B4-BE49-F238E27FC236}">
                <a16:creationId xmlns:a16="http://schemas.microsoft.com/office/drawing/2014/main" id="{70784D9F-D441-4ED8-A324-0ED1A776B830}"/>
              </a:ext>
            </a:extLst>
          </p:cNvPr>
          <p:cNvGraphicFramePr>
            <a:graphicFrameLocks noGrp="1"/>
          </p:cNvGraphicFramePr>
          <p:nvPr>
            <p:extLst>
              <p:ext uri="{D42A27DB-BD31-4B8C-83A1-F6EECF244321}">
                <p14:modId xmlns:p14="http://schemas.microsoft.com/office/powerpoint/2010/main" val="1666897001"/>
              </p:ext>
            </p:extLst>
          </p:nvPr>
        </p:nvGraphicFramePr>
        <p:xfrm>
          <a:off x="7013753" y="3600362"/>
          <a:ext cx="5081161" cy="2682275"/>
        </p:xfrm>
        <a:graphic>
          <a:graphicData uri="http://schemas.openxmlformats.org/drawingml/2006/table">
            <a:tbl>
              <a:tblPr firstRow="1" bandRow="1">
                <a:tableStyleId>{ED083AE6-46FA-4A59-8FB0-9F97EB10719F}</a:tableStyleId>
              </a:tblPr>
              <a:tblGrid>
                <a:gridCol w="350035">
                  <a:extLst>
                    <a:ext uri="{9D8B030D-6E8A-4147-A177-3AD203B41FA5}">
                      <a16:colId xmlns:a16="http://schemas.microsoft.com/office/drawing/2014/main" val="2707976010"/>
                    </a:ext>
                  </a:extLst>
                </a:gridCol>
                <a:gridCol w="2116659">
                  <a:extLst>
                    <a:ext uri="{9D8B030D-6E8A-4147-A177-3AD203B41FA5}">
                      <a16:colId xmlns:a16="http://schemas.microsoft.com/office/drawing/2014/main" val="614538447"/>
                    </a:ext>
                  </a:extLst>
                </a:gridCol>
                <a:gridCol w="2614467">
                  <a:extLst>
                    <a:ext uri="{9D8B030D-6E8A-4147-A177-3AD203B41FA5}">
                      <a16:colId xmlns:a16="http://schemas.microsoft.com/office/drawing/2014/main" val="4052351916"/>
                    </a:ext>
                  </a:extLst>
                </a:gridCol>
              </a:tblGrid>
              <a:tr h="482885">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du </a:t>
                      </a:r>
                      <a:r>
                        <a:rPr lang="en-US" sz="2000" dirty="0" err="1">
                          <a:solidFill>
                            <a:srgbClr val="002060"/>
                          </a:solidFill>
                          <a:latin typeface="Century Gothic" panose="020B0502020202020204" pitchFamily="34" charset="0"/>
                        </a:rPr>
                        <a:t>sagst</a:t>
                      </a:r>
                      <a:r>
                        <a:rPr lang="en-US" sz="2000" dirty="0">
                          <a:solidFill>
                            <a:srgbClr val="002060"/>
                          </a:solidFill>
                          <a:latin typeface="Century Gothic" panose="020B0502020202020204" pitchFamily="34" charset="0"/>
                        </a:rPr>
                        <a:t>/</a:t>
                      </a:r>
                      <a:r>
                        <a:rPr lang="en-US" sz="2000" dirty="0" err="1">
                          <a:solidFill>
                            <a:srgbClr val="002060"/>
                          </a:solidFill>
                          <a:latin typeface="Century Gothic" panose="020B0502020202020204" pitchFamily="34" charset="0"/>
                        </a:rPr>
                        <a:t>fragst</a:t>
                      </a:r>
                      <a:endParaRPr lang="en-GB" sz="200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du </a:t>
                      </a:r>
                      <a:r>
                        <a:rPr lang="en-GB" sz="2000" dirty="0" err="1">
                          <a:solidFill>
                            <a:srgbClr val="002060"/>
                          </a:solidFill>
                        </a:rPr>
                        <a:t>antwortest</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733130">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ct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US" sz="2000" b="0" dirty="0">
                          <a:solidFill>
                            <a:schemeClr val="accent5">
                              <a:lumMod val="50000"/>
                            </a:schemeClr>
                          </a:solidFill>
                          <a:latin typeface="Century Gothic" panose="020B0502020202020204" pitchFamily="34" charset="0"/>
                        </a:rPr>
                        <a:t>eleven shops</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733130">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ct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US" sz="2000" b="0" dirty="0">
                          <a:solidFill>
                            <a:schemeClr val="accent5">
                              <a:lumMod val="50000"/>
                            </a:schemeClr>
                          </a:solidFill>
                          <a:latin typeface="Century Gothic" panose="020B0502020202020204" pitchFamily="34" charset="0"/>
                        </a:rPr>
                        <a:t>five songs</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733130">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b="0" dirty="0">
                          <a:solidFill>
                            <a:schemeClr val="accent5">
                              <a:lumMod val="50000"/>
                            </a:schemeClr>
                          </a:solidFill>
                          <a:latin typeface="Century Gothic" panose="020B0502020202020204" pitchFamily="34" charset="0"/>
                        </a:rPr>
                        <a:t>two nights</a:t>
                      </a:r>
                    </a:p>
                  </a:txBody>
                  <a:tcPr anchor="ctr"/>
                </a:tc>
                <a:extLst>
                  <a:ext uri="{0D108BD9-81ED-4DB2-BD59-A6C34878D82A}">
                    <a16:rowId xmlns:a16="http://schemas.microsoft.com/office/drawing/2014/main" val="3820224318"/>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6486" y="188698"/>
            <a:ext cx="4032738" cy="869950"/>
          </a:xfrm>
          <a:prstGeom prst="rect">
            <a:avLst/>
          </a:prstGeom>
        </p:spPr>
      </p:pic>
      <p:sp>
        <p:nvSpPr>
          <p:cNvPr id="4" name="Title 3"/>
          <p:cNvSpPr>
            <a:spLocks noGrp="1"/>
          </p:cNvSpPr>
          <p:nvPr>
            <p:ph type="title"/>
          </p:nvPr>
        </p:nvSpPr>
        <p:spPr>
          <a:xfrm>
            <a:off x="0" y="161598"/>
            <a:ext cx="3745089" cy="707849"/>
          </a:xfrm>
        </p:spPr>
        <p:txBody>
          <a:bodyPr>
            <a:normAutofit/>
          </a:bodyPr>
          <a:lstStyle/>
          <a:p>
            <a:r>
              <a:rPr lang="en-GB" sz="3600" b="1" dirty="0">
                <a:solidFill>
                  <a:schemeClr val="bg1"/>
                </a:solidFill>
              </a:rPr>
              <a:t>Was </a:t>
            </a:r>
            <a:r>
              <a:rPr lang="en-GB" sz="3600" b="1" dirty="0" err="1">
                <a:solidFill>
                  <a:schemeClr val="bg1"/>
                </a:solidFill>
              </a:rPr>
              <a:t>siehst</a:t>
            </a:r>
            <a:r>
              <a:rPr lang="en-GB" sz="3600" b="1" dirty="0">
                <a:solidFill>
                  <a:schemeClr val="bg1"/>
                </a:solidFill>
              </a:rPr>
              <a:t> du?</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76800" y="247046"/>
            <a:ext cx="13820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sprechen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CuadroTexto 4">
            <a:extLst>
              <a:ext uri="{FF2B5EF4-FFF2-40B4-BE49-F238E27FC236}">
                <a16:creationId xmlns:a16="http://schemas.microsoft.com/office/drawing/2014/main" id="{B58B79F3-5363-43FC-92F2-16F15342C315}"/>
              </a:ext>
            </a:extLst>
          </p:cNvPr>
          <p:cNvSpPr txBox="1"/>
          <p:nvPr/>
        </p:nvSpPr>
        <p:spPr>
          <a:xfrm>
            <a:off x="177113" y="1780024"/>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graphicFrame>
        <p:nvGraphicFramePr>
          <p:cNvPr id="22" name="Table 21">
            <a:extLst>
              <a:ext uri="{FF2B5EF4-FFF2-40B4-BE49-F238E27FC236}">
                <a16:creationId xmlns:a16="http://schemas.microsoft.com/office/drawing/2014/main" id="{CDC5FB8D-8AB8-403D-860E-4ACDE149270E}"/>
              </a:ext>
            </a:extLst>
          </p:cNvPr>
          <p:cNvGraphicFramePr>
            <a:graphicFrameLocks noGrp="1"/>
          </p:cNvGraphicFramePr>
          <p:nvPr>
            <p:extLst>
              <p:ext uri="{D42A27DB-BD31-4B8C-83A1-F6EECF244321}">
                <p14:modId xmlns:p14="http://schemas.microsoft.com/office/powerpoint/2010/main" val="806903663"/>
              </p:ext>
            </p:extLst>
          </p:nvPr>
        </p:nvGraphicFramePr>
        <p:xfrm>
          <a:off x="92913" y="3723861"/>
          <a:ext cx="5081161" cy="2595630"/>
        </p:xfrm>
        <a:graphic>
          <a:graphicData uri="http://schemas.openxmlformats.org/drawingml/2006/table">
            <a:tbl>
              <a:tblPr firstRow="1" bandRow="1">
                <a:tableStyleId>{ED083AE6-46FA-4A59-8FB0-9F97EB10719F}</a:tableStyleId>
              </a:tblPr>
              <a:tblGrid>
                <a:gridCol w="350035">
                  <a:extLst>
                    <a:ext uri="{9D8B030D-6E8A-4147-A177-3AD203B41FA5}">
                      <a16:colId xmlns:a16="http://schemas.microsoft.com/office/drawing/2014/main" val="2707976010"/>
                    </a:ext>
                  </a:extLst>
                </a:gridCol>
                <a:gridCol w="2078183">
                  <a:extLst>
                    <a:ext uri="{9D8B030D-6E8A-4147-A177-3AD203B41FA5}">
                      <a16:colId xmlns:a16="http://schemas.microsoft.com/office/drawing/2014/main" val="614538447"/>
                    </a:ext>
                  </a:extLst>
                </a:gridCol>
                <a:gridCol w="2652943">
                  <a:extLst>
                    <a:ext uri="{9D8B030D-6E8A-4147-A177-3AD203B41FA5}">
                      <a16:colId xmlns:a16="http://schemas.microsoft.com/office/drawing/2014/main" val="4052351916"/>
                    </a:ext>
                  </a:extLst>
                </a:gridCol>
              </a:tblGrid>
              <a:tr h="311076">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du </a:t>
                      </a:r>
                      <a:r>
                        <a:rPr lang="en-US" sz="2000" dirty="0" err="1">
                          <a:solidFill>
                            <a:srgbClr val="002060"/>
                          </a:solidFill>
                          <a:latin typeface="Century Gothic" panose="020B0502020202020204" pitchFamily="34" charset="0"/>
                        </a:rPr>
                        <a:t>sagst</a:t>
                      </a:r>
                      <a:r>
                        <a:rPr lang="en-US" sz="2000" dirty="0">
                          <a:solidFill>
                            <a:srgbClr val="002060"/>
                          </a:solidFill>
                          <a:latin typeface="Century Gothic" panose="020B0502020202020204" pitchFamily="34" charset="0"/>
                        </a:rPr>
                        <a:t>/</a:t>
                      </a:r>
                      <a:r>
                        <a:rPr lang="en-US" sz="2000" dirty="0" err="1">
                          <a:solidFill>
                            <a:srgbClr val="002060"/>
                          </a:solidFill>
                          <a:latin typeface="Century Gothic" panose="020B0502020202020204" pitchFamily="34" charset="0"/>
                        </a:rPr>
                        <a:t>fragst</a:t>
                      </a:r>
                      <a:endParaRPr lang="en-GB" sz="200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du </a:t>
                      </a:r>
                      <a:r>
                        <a:rPr lang="en-GB" sz="2000" dirty="0" err="1">
                          <a:solidFill>
                            <a:srgbClr val="002060"/>
                          </a:solidFill>
                        </a:rPr>
                        <a:t>antwortest</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733130">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ct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US" sz="2000" b="0" dirty="0">
                          <a:solidFill>
                            <a:schemeClr val="accent5">
                              <a:lumMod val="50000"/>
                            </a:schemeClr>
                          </a:solidFill>
                          <a:latin typeface="Century Gothic" panose="020B0502020202020204" pitchFamily="34" charset="0"/>
                        </a:rPr>
                        <a:t>seven kitchens</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791576946"/>
                  </a:ext>
                </a:extLst>
              </a:tr>
              <a:tr h="733130">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ct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b="0" dirty="0">
                          <a:solidFill>
                            <a:schemeClr val="accent5">
                              <a:lumMod val="50000"/>
                            </a:schemeClr>
                          </a:solidFill>
                          <a:latin typeface="Century Gothic" panose="020B0502020202020204" pitchFamily="34" charset="0"/>
                        </a:rPr>
                        <a:t>four parties</a:t>
                      </a:r>
                    </a:p>
                  </a:txBody>
                  <a:tcPr anchor="ctr"/>
                </a:tc>
                <a:extLst>
                  <a:ext uri="{0D108BD9-81ED-4DB2-BD59-A6C34878D82A}">
                    <a16:rowId xmlns:a16="http://schemas.microsoft.com/office/drawing/2014/main" val="2057203793"/>
                  </a:ext>
                </a:extLst>
              </a:tr>
              <a:tr h="733130">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ct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b="0" dirty="0">
                          <a:solidFill>
                            <a:schemeClr val="accent5">
                              <a:lumMod val="50000"/>
                            </a:schemeClr>
                          </a:solidFill>
                          <a:latin typeface="Century Gothic" panose="020B0502020202020204" pitchFamily="34" charset="0"/>
                        </a:rPr>
                        <a:t>five bags</a:t>
                      </a:r>
                    </a:p>
                  </a:txBody>
                  <a:tcPr anchor="ctr"/>
                </a:tc>
                <a:extLst>
                  <a:ext uri="{0D108BD9-81ED-4DB2-BD59-A6C34878D82A}">
                    <a16:rowId xmlns:a16="http://schemas.microsoft.com/office/drawing/2014/main" val="3820224318"/>
                  </a:ext>
                </a:extLst>
              </a:tr>
            </a:tbl>
          </a:graphicData>
        </a:graphic>
      </p:graphicFrame>
      <p:sp>
        <p:nvSpPr>
          <p:cNvPr id="25" name="TextBox 24">
            <a:extLst>
              <a:ext uri="{FF2B5EF4-FFF2-40B4-BE49-F238E27FC236}">
                <a16:creationId xmlns:a16="http://schemas.microsoft.com/office/drawing/2014/main" id="{1CDEB990-86DE-4756-9E3A-887BE18D3B25}"/>
              </a:ext>
            </a:extLst>
          </p:cNvPr>
          <p:cNvSpPr txBox="1"/>
          <p:nvPr/>
        </p:nvSpPr>
        <p:spPr>
          <a:xfrm>
            <a:off x="3933512" y="90034"/>
            <a:ext cx="11760089"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Frage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deinen</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Partner, und </a:t>
            </a:r>
            <a:r>
              <a:rPr kumimoji="0" lang="en-GB" sz="2000" b="0" i="0" u="none" strike="noStrike" kern="1200" cap="none" spc="0" normalizeH="0" baseline="0" noProof="0" dirty="0" err="1">
                <a:ln>
                  <a:noFill/>
                </a:ln>
                <a:solidFill>
                  <a:srgbClr val="115076"/>
                </a:solidFill>
                <a:effectLst/>
                <a:uLnTx/>
                <a:uFillTx/>
                <a:latin typeface="Century Gothic" panose="020B0502020202020204" pitchFamily="34" charset="0"/>
                <a:ea typeface="+mn-ea"/>
                <a:cs typeface="+mn-cs"/>
              </a:rPr>
              <a:t>beantworte</a:t>
            </a:r>
            <a:r>
              <a:rPr kumimoji="0" lang="en-GB"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a:t>
            </a:r>
            <a:r>
              <a:rPr lang="en-GB" sz="2000" dirty="0">
                <a:solidFill>
                  <a:srgbClr val="115076"/>
                </a:solidFill>
                <a:latin typeface="Century Gothic" panose="020B0502020202020204" pitchFamily="34" charset="0"/>
              </a:rPr>
              <a:t>die </a:t>
            </a:r>
            <a:r>
              <a:rPr lang="en-GB" sz="2000" dirty="0" err="1">
                <a:solidFill>
                  <a:srgbClr val="115076"/>
                </a:solidFill>
                <a:latin typeface="Century Gothic" panose="020B0502020202020204" pitchFamily="34" charset="0"/>
              </a:rPr>
              <a:t>Fragen</a:t>
            </a:r>
            <a:r>
              <a:rPr lang="en-GB" sz="2000" dirty="0">
                <a:solidFill>
                  <a:srgbClr val="115076"/>
                </a:solidFill>
                <a:latin typeface="Century Gothic" panose="020B0502020202020204" pitchFamily="34" charset="0"/>
              </a:rPr>
              <a:t>.</a:t>
            </a:r>
            <a:endParaRPr kumimoji="0" lang="en-US" sz="20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7" name="CuadroTexto 4">
            <a:extLst>
              <a:ext uri="{FF2B5EF4-FFF2-40B4-BE49-F238E27FC236}">
                <a16:creationId xmlns:a16="http://schemas.microsoft.com/office/drawing/2014/main" id="{52C1067C-1273-4B70-8D68-C349C881BC62}"/>
              </a:ext>
            </a:extLst>
          </p:cNvPr>
          <p:cNvSpPr txBox="1"/>
          <p:nvPr/>
        </p:nvSpPr>
        <p:spPr>
          <a:xfrm>
            <a:off x="10733877" y="810452"/>
            <a:ext cx="12250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Speech Bubble: Rectangle with Corners Rounded 27">
            <a:extLst>
              <a:ext uri="{FF2B5EF4-FFF2-40B4-BE49-F238E27FC236}">
                <a16:creationId xmlns:a16="http://schemas.microsoft.com/office/drawing/2014/main" id="{DF68D18E-E373-491D-B623-E6A8994FE3D0}"/>
              </a:ext>
            </a:extLst>
          </p:cNvPr>
          <p:cNvSpPr/>
          <p:nvPr/>
        </p:nvSpPr>
        <p:spPr>
          <a:xfrm>
            <a:off x="7059483" y="665662"/>
            <a:ext cx="3114439" cy="1064991"/>
          </a:xfrm>
          <a:prstGeom prst="wedgeRoundRectCallout">
            <a:avLst>
              <a:gd name="adj1" fmla="val 83964"/>
              <a:gd name="adj2" fmla="val 11909"/>
              <a:gd name="adj3" fmla="val 16667"/>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solidFill>
                  <a:srgbClr val="002060"/>
                </a:solidFill>
              </a:rPr>
              <a:t>2. I</a:t>
            </a:r>
            <a:r>
              <a:rPr lang="en-US" sz="2000" dirty="0" err="1">
                <a:solidFill>
                  <a:srgbClr val="002060"/>
                </a:solidFill>
              </a:rPr>
              <a:t>ch</a:t>
            </a:r>
            <a:r>
              <a:rPr lang="en-US" sz="2000" dirty="0">
                <a:solidFill>
                  <a:srgbClr val="002060"/>
                </a:solidFill>
              </a:rPr>
              <a:t> </a:t>
            </a:r>
            <a:r>
              <a:rPr lang="en-US" sz="2000" dirty="0" err="1">
                <a:solidFill>
                  <a:srgbClr val="002060"/>
                </a:solidFill>
              </a:rPr>
              <a:t>sehe</a:t>
            </a:r>
            <a:r>
              <a:rPr lang="en-US" sz="2000" dirty="0">
                <a:solidFill>
                  <a:srgbClr val="002060"/>
                </a:solidFill>
              </a:rPr>
              <a:t> </a:t>
            </a:r>
            <a:r>
              <a:rPr lang="en-US" sz="2000" dirty="0" err="1">
                <a:solidFill>
                  <a:srgbClr val="002060"/>
                </a:solidFill>
              </a:rPr>
              <a:t>fünf</a:t>
            </a:r>
            <a:r>
              <a:rPr lang="en-US" sz="2000" dirty="0">
                <a:solidFill>
                  <a:srgbClr val="002060"/>
                </a:solidFill>
              </a:rPr>
              <a:t> Lieder! Ich </a:t>
            </a:r>
            <a:r>
              <a:rPr lang="en-US" sz="2000" dirty="0" err="1">
                <a:solidFill>
                  <a:srgbClr val="002060"/>
                </a:solidFill>
              </a:rPr>
              <a:t>sehe</a:t>
            </a:r>
            <a:r>
              <a:rPr lang="en-US" sz="2000" dirty="0">
                <a:solidFill>
                  <a:srgbClr val="002060"/>
                </a:solidFill>
              </a:rPr>
              <a:t> </a:t>
            </a:r>
            <a:r>
              <a:rPr lang="en-US" sz="2000" dirty="0" err="1">
                <a:solidFill>
                  <a:srgbClr val="002060"/>
                </a:solidFill>
              </a:rPr>
              <a:t>drei</a:t>
            </a:r>
            <a:r>
              <a:rPr lang="en-US" sz="2000" dirty="0">
                <a:solidFill>
                  <a:srgbClr val="002060"/>
                </a:solidFill>
              </a:rPr>
              <a:t> Taschen. Was </a:t>
            </a:r>
            <a:r>
              <a:rPr lang="en-US" sz="2000" dirty="0" err="1">
                <a:solidFill>
                  <a:srgbClr val="002060"/>
                </a:solidFill>
              </a:rPr>
              <a:t>siehst</a:t>
            </a:r>
            <a:r>
              <a:rPr lang="en-US" sz="2000" dirty="0">
                <a:solidFill>
                  <a:srgbClr val="002060"/>
                </a:solidFill>
              </a:rPr>
              <a:t> du?  </a:t>
            </a:r>
            <a:endParaRPr lang="fr-FR" sz="2000" dirty="0">
              <a:solidFill>
                <a:srgbClr val="002060"/>
              </a:solidFill>
            </a:endParaRPr>
          </a:p>
        </p:txBody>
      </p:sp>
      <p:sp>
        <p:nvSpPr>
          <p:cNvPr id="29" name="Speech Bubble: Rectangle with Corners Rounded 28">
            <a:extLst>
              <a:ext uri="{FF2B5EF4-FFF2-40B4-BE49-F238E27FC236}">
                <a16:creationId xmlns:a16="http://schemas.microsoft.com/office/drawing/2014/main" id="{AA1C95C8-9B67-4137-98D5-F7E1DD5399C4}"/>
              </a:ext>
            </a:extLst>
          </p:cNvPr>
          <p:cNvSpPr/>
          <p:nvPr/>
        </p:nvSpPr>
        <p:spPr>
          <a:xfrm>
            <a:off x="3902796" y="595610"/>
            <a:ext cx="2993773" cy="651475"/>
          </a:xfrm>
          <a:prstGeom prst="wedgeRoundRectCallout">
            <a:avLst>
              <a:gd name="adj1" fmla="val -138096"/>
              <a:gd name="adj2" fmla="val 110045"/>
              <a:gd name="adj3" fmla="val 16667"/>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2000" dirty="0">
                <a:solidFill>
                  <a:srgbClr val="002060"/>
                </a:solidFill>
              </a:rPr>
              <a:t>1. I</a:t>
            </a:r>
            <a:r>
              <a:rPr lang="en-US" sz="2000" dirty="0" err="1">
                <a:solidFill>
                  <a:srgbClr val="002060"/>
                </a:solidFill>
              </a:rPr>
              <a:t>ch</a:t>
            </a:r>
            <a:r>
              <a:rPr lang="en-US" sz="2000" dirty="0">
                <a:solidFill>
                  <a:srgbClr val="002060"/>
                </a:solidFill>
              </a:rPr>
              <a:t> </a:t>
            </a:r>
            <a:r>
              <a:rPr lang="en-US" sz="2000" dirty="0" err="1">
                <a:solidFill>
                  <a:srgbClr val="002060"/>
                </a:solidFill>
              </a:rPr>
              <a:t>sehe</a:t>
            </a:r>
            <a:r>
              <a:rPr lang="en-US" sz="2000" dirty="0">
                <a:solidFill>
                  <a:srgbClr val="002060"/>
                </a:solidFill>
              </a:rPr>
              <a:t> </a:t>
            </a:r>
            <a:r>
              <a:rPr lang="en-US" sz="2000" dirty="0" err="1">
                <a:solidFill>
                  <a:srgbClr val="002060"/>
                </a:solidFill>
              </a:rPr>
              <a:t>vier</a:t>
            </a:r>
            <a:r>
              <a:rPr lang="en-US" sz="2000" dirty="0">
                <a:solidFill>
                  <a:srgbClr val="002060"/>
                </a:solidFill>
              </a:rPr>
              <a:t> Lieder. Was </a:t>
            </a:r>
            <a:r>
              <a:rPr lang="en-US" sz="2000" dirty="0" err="1">
                <a:solidFill>
                  <a:srgbClr val="002060"/>
                </a:solidFill>
              </a:rPr>
              <a:t>siehst</a:t>
            </a:r>
            <a:r>
              <a:rPr lang="en-US" sz="2000" dirty="0">
                <a:solidFill>
                  <a:srgbClr val="002060"/>
                </a:solidFill>
              </a:rPr>
              <a:t> du?  </a:t>
            </a:r>
            <a:endParaRPr lang="fr-FR" sz="2000" dirty="0">
              <a:solidFill>
                <a:srgbClr val="002060"/>
              </a:solidFill>
            </a:endParaRPr>
          </a:p>
        </p:txBody>
      </p:sp>
      <p:pic>
        <p:nvPicPr>
          <p:cNvPr id="1032" name="Picture 8" descr="Handbag, Purse, Red, Women'S Fashion, Women, Girls">
            <a:extLst>
              <a:ext uri="{FF2B5EF4-FFF2-40B4-BE49-F238E27FC236}">
                <a16:creationId xmlns:a16="http://schemas.microsoft.com/office/drawing/2014/main" id="{A84647B1-FA0C-49E8-9076-6294AC6087D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87301" y="4275571"/>
            <a:ext cx="398379" cy="434595"/>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8" descr="Handbag, Purse, Red, Women'S Fashion, Women, Girls">
            <a:extLst>
              <a:ext uri="{FF2B5EF4-FFF2-40B4-BE49-F238E27FC236}">
                <a16:creationId xmlns:a16="http://schemas.microsoft.com/office/drawing/2014/main" id="{6E1A0398-43BB-4287-932A-0E52927FA81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055610" y="4294386"/>
            <a:ext cx="398379" cy="434595"/>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Handbag, Purse, Red, Women'S Fashion, Women, Girls">
            <a:extLst>
              <a:ext uri="{FF2B5EF4-FFF2-40B4-BE49-F238E27FC236}">
                <a16:creationId xmlns:a16="http://schemas.microsoft.com/office/drawing/2014/main" id="{8117462A-7733-4B67-9C61-B55578AC72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523919" y="4269116"/>
            <a:ext cx="398380" cy="434597"/>
          </a:xfrm>
          <a:prstGeom prst="rect">
            <a:avLst/>
          </a:prstGeom>
          <a:noFill/>
          <a:extLst>
            <a:ext uri="{909E8E84-426E-40DD-AFC4-6F175D3DCCD1}">
              <a14:hiddenFill xmlns:a14="http://schemas.microsoft.com/office/drawing/2010/main">
                <a:solidFill>
                  <a:srgbClr val="FFFFFF"/>
                </a:solidFill>
              </a14:hiddenFill>
            </a:ext>
          </a:extLst>
        </p:spPr>
      </p:pic>
      <p:sp>
        <p:nvSpPr>
          <p:cNvPr id="37" name="Speech Bubble: Rectangle with Corners Rounded 36">
            <a:extLst>
              <a:ext uri="{FF2B5EF4-FFF2-40B4-BE49-F238E27FC236}">
                <a16:creationId xmlns:a16="http://schemas.microsoft.com/office/drawing/2014/main" id="{AADE378C-44C4-48DD-9D47-410F8B6E9382}"/>
              </a:ext>
            </a:extLst>
          </p:cNvPr>
          <p:cNvSpPr/>
          <p:nvPr/>
        </p:nvSpPr>
        <p:spPr>
          <a:xfrm>
            <a:off x="3051627" y="1359909"/>
            <a:ext cx="3511437" cy="1064991"/>
          </a:xfrm>
          <a:prstGeom prst="wedgeRoundRectCallout">
            <a:avLst>
              <a:gd name="adj1" fmla="val -95702"/>
              <a:gd name="adj2" fmla="val 4148"/>
              <a:gd name="adj3" fmla="val 16667"/>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solidFill>
                  <a:srgbClr val="002060"/>
                </a:solidFill>
              </a:rPr>
              <a:t>3. I</a:t>
            </a:r>
            <a:r>
              <a:rPr lang="en-US" sz="2000" dirty="0" err="1">
                <a:solidFill>
                  <a:srgbClr val="002060"/>
                </a:solidFill>
              </a:rPr>
              <a:t>ch</a:t>
            </a:r>
            <a:r>
              <a:rPr lang="en-US" sz="2000" dirty="0">
                <a:solidFill>
                  <a:srgbClr val="002060"/>
                </a:solidFill>
              </a:rPr>
              <a:t> </a:t>
            </a:r>
            <a:r>
              <a:rPr lang="en-US" sz="2000" dirty="0" err="1">
                <a:solidFill>
                  <a:srgbClr val="002060"/>
                </a:solidFill>
              </a:rPr>
              <a:t>sehe</a:t>
            </a:r>
            <a:r>
              <a:rPr lang="en-US" sz="2000" dirty="0">
                <a:solidFill>
                  <a:srgbClr val="002060"/>
                </a:solidFill>
              </a:rPr>
              <a:t> </a:t>
            </a:r>
            <a:r>
              <a:rPr lang="en-US" sz="2000" dirty="0" err="1">
                <a:solidFill>
                  <a:srgbClr val="002060"/>
                </a:solidFill>
              </a:rPr>
              <a:t>fünf</a:t>
            </a:r>
            <a:r>
              <a:rPr lang="en-US" sz="2000" dirty="0">
                <a:solidFill>
                  <a:srgbClr val="002060"/>
                </a:solidFill>
              </a:rPr>
              <a:t> Taschen. Ich </a:t>
            </a:r>
            <a:r>
              <a:rPr lang="en-US" sz="2000" dirty="0" err="1">
                <a:solidFill>
                  <a:srgbClr val="002060"/>
                </a:solidFill>
              </a:rPr>
              <a:t>sehe</a:t>
            </a:r>
            <a:r>
              <a:rPr lang="en-US" sz="2000" dirty="0">
                <a:solidFill>
                  <a:srgbClr val="002060"/>
                </a:solidFill>
              </a:rPr>
              <a:t> </a:t>
            </a:r>
            <a:r>
              <a:rPr lang="en-US" sz="2000" dirty="0" err="1">
                <a:solidFill>
                  <a:srgbClr val="002060"/>
                </a:solidFill>
              </a:rPr>
              <a:t>zwei</a:t>
            </a:r>
            <a:r>
              <a:rPr lang="en-US" sz="2000" dirty="0">
                <a:solidFill>
                  <a:srgbClr val="002060"/>
                </a:solidFill>
              </a:rPr>
              <a:t> </a:t>
            </a:r>
            <a:r>
              <a:rPr lang="en-US" sz="2000" dirty="0" err="1">
                <a:solidFill>
                  <a:srgbClr val="002060"/>
                </a:solidFill>
              </a:rPr>
              <a:t>Nächte</a:t>
            </a:r>
            <a:r>
              <a:rPr lang="en-US" sz="2000" dirty="0">
                <a:solidFill>
                  <a:srgbClr val="002060"/>
                </a:solidFill>
              </a:rPr>
              <a:t>. Was </a:t>
            </a:r>
            <a:r>
              <a:rPr lang="en-US" sz="2000" dirty="0" err="1">
                <a:solidFill>
                  <a:srgbClr val="002060"/>
                </a:solidFill>
              </a:rPr>
              <a:t>siehst</a:t>
            </a:r>
            <a:r>
              <a:rPr lang="en-US" sz="2000" dirty="0">
                <a:solidFill>
                  <a:srgbClr val="002060"/>
                </a:solidFill>
              </a:rPr>
              <a:t> du?  </a:t>
            </a:r>
            <a:endParaRPr lang="fr-FR" sz="2000" dirty="0">
              <a:solidFill>
                <a:srgbClr val="002060"/>
              </a:solidFill>
            </a:endParaRPr>
          </a:p>
        </p:txBody>
      </p:sp>
      <p:sp>
        <p:nvSpPr>
          <p:cNvPr id="38" name="Speech Bubble: Rectangle with Corners Rounded 37">
            <a:extLst>
              <a:ext uri="{FF2B5EF4-FFF2-40B4-BE49-F238E27FC236}">
                <a16:creationId xmlns:a16="http://schemas.microsoft.com/office/drawing/2014/main" id="{627D3D01-C8BB-4444-8E03-21005F3F2F97}"/>
              </a:ext>
            </a:extLst>
          </p:cNvPr>
          <p:cNvSpPr/>
          <p:nvPr/>
        </p:nvSpPr>
        <p:spPr>
          <a:xfrm>
            <a:off x="7151522" y="1809306"/>
            <a:ext cx="4655241" cy="836666"/>
          </a:xfrm>
          <a:prstGeom prst="wedgeRoundRectCallout">
            <a:avLst>
              <a:gd name="adj1" fmla="val 47850"/>
              <a:gd name="adj2" fmla="val -101788"/>
              <a:gd name="adj3" fmla="val 16667"/>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solidFill>
                  <a:srgbClr val="002060"/>
                </a:solidFill>
              </a:rPr>
              <a:t>4. I</a:t>
            </a:r>
            <a:r>
              <a:rPr lang="en-US" sz="2000" dirty="0" err="1">
                <a:solidFill>
                  <a:srgbClr val="002060"/>
                </a:solidFill>
              </a:rPr>
              <a:t>ch</a:t>
            </a:r>
            <a:r>
              <a:rPr lang="en-US" sz="2000" dirty="0">
                <a:solidFill>
                  <a:srgbClr val="002060"/>
                </a:solidFill>
              </a:rPr>
              <a:t> </a:t>
            </a:r>
            <a:r>
              <a:rPr lang="en-US" sz="2000" dirty="0" err="1">
                <a:solidFill>
                  <a:srgbClr val="002060"/>
                </a:solidFill>
              </a:rPr>
              <a:t>sehe</a:t>
            </a:r>
            <a:r>
              <a:rPr lang="en-US" sz="2000" dirty="0">
                <a:solidFill>
                  <a:srgbClr val="002060"/>
                </a:solidFill>
              </a:rPr>
              <a:t> </a:t>
            </a:r>
            <a:r>
              <a:rPr lang="en-US" sz="2000" dirty="0" err="1">
                <a:solidFill>
                  <a:srgbClr val="002060"/>
                </a:solidFill>
              </a:rPr>
              <a:t>auch</a:t>
            </a:r>
            <a:r>
              <a:rPr lang="en-US" sz="2000" dirty="0">
                <a:solidFill>
                  <a:srgbClr val="002060"/>
                </a:solidFill>
              </a:rPr>
              <a:t> </a:t>
            </a:r>
            <a:r>
              <a:rPr lang="en-US" sz="2000" dirty="0" err="1">
                <a:solidFill>
                  <a:srgbClr val="002060"/>
                </a:solidFill>
              </a:rPr>
              <a:t>zwei</a:t>
            </a:r>
            <a:r>
              <a:rPr lang="en-US" sz="2000" dirty="0">
                <a:solidFill>
                  <a:srgbClr val="002060"/>
                </a:solidFill>
              </a:rPr>
              <a:t> </a:t>
            </a:r>
            <a:r>
              <a:rPr lang="en-US" sz="2000" dirty="0" err="1">
                <a:solidFill>
                  <a:srgbClr val="002060"/>
                </a:solidFill>
              </a:rPr>
              <a:t>Nächte</a:t>
            </a:r>
            <a:r>
              <a:rPr lang="en-US" sz="2000" dirty="0">
                <a:solidFill>
                  <a:srgbClr val="002060"/>
                </a:solidFill>
              </a:rPr>
              <a:t>! Ich </a:t>
            </a:r>
            <a:r>
              <a:rPr lang="en-US" sz="2000" dirty="0" err="1">
                <a:solidFill>
                  <a:srgbClr val="002060"/>
                </a:solidFill>
              </a:rPr>
              <a:t>sehe</a:t>
            </a:r>
            <a:r>
              <a:rPr lang="en-US" sz="2000" dirty="0">
                <a:solidFill>
                  <a:srgbClr val="002060"/>
                </a:solidFill>
              </a:rPr>
              <a:t> </a:t>
            </a:r>
            <a:r>
              <a:rPr lang="en-US" sz="2000" dirty="0" err="1">
                <a:solidFill>
                  <a:srgbClr val="002060"/>
                </a:solidFill>
              </a:rPr>
              <a:t>neun</a:t>
            </a:r>
            <a:r>
              <a:rPr lang="en-US" sz="2000" dirty="0">
                <a:solidFill>
                  <a:srgbClr val="002060"/>
                </a:solidFill>
              </a:rPr>
              <a:t> </a:t>
            </a:r>
            <a:r>
              <a:rPr lang="en-US" sz="2000" dirty="0" err="1">
                <a:solidFill>
                  <a:srgbClr val="002060"/>
                </a:solidFill>
              </a:rPr>
              <a:t>Küchen</a:t>
            </a:r>
            <a:r>
              <a:rPr lang="en-US" sz="2000" dirty="0">
                <a:solidFill>
                  <a:srgbClr val="002060"/>
                </a:solidFill>
              </a:rPr>
              <a:t>. Was </a:t>
            </a:r>
            <a:r>
              <a:rPr lang="en-US" sz="2000" dirty="0" err="1">
                <a:solidFill>
                  <a:srgbClr val="002060"/>
                </a:solidFill>
              </a:rPr>
              <a:t>siehst</a:t>
            </a:r>
            <a:r>
              <a:rPr lang="en-US" sz="2000" dirty="0">
                <a:solidFill>
                  <a:srgbClr val="002060"/>
                </a:solidFill>
              </a:rPr>
              <a:t> du?  </a:t>
            </a:r>
            <a:endParaRPr lang="fr-FR" sz="2000" dirty="0">
              <a:solidFill>
                <a:srgbClr val="002060"/>
              </a:solidFill>
            </a:endParaRPr>
          </a:p>
        </p:txBody>
      </p:sp>
      <p:sp>
        <p:nvSpPr>
          <p:cNvPr id="40" name="Speech Bubble: Rectangle with Corners Rounded 39">
            <a:extLst>
              <a:ext uri="{FF2B5EF4-FFF2-40B4-BE49-F238E27FC236}">
                <a16:creationId xmlns:a16="http://schemas.microsoft.com/office/drawing/2014/main" id="{3C054C3A-EF3D-4558-A3A9-9C83A6FA40AB}"/>
              </a:ext>
            </a:extLst>
          </p:cNvPr>
          <p:cNvSpPr/>
          <p:nvPr/>
        </p:nvSpPr>
        <p:spPr>
          <a:xfrm>
            <a:off x="3357728" y="2512897"/>
            <a:ext cx="3580835" cy="1174113"/>
          </a:xfrm>
          <a:prstGeom prst="wedgeRoundRectCallout">
            <a:avLst>
              <a:gd name="adj1" fmla="val -106910"/>
              <a:gd name="adj2" fmla="val -68524"/>
              <a:gd name="adj3" fmla="val 16667"/>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de-DE" sz="2000" dirty="0">
                <a:solidFill>
                  <a:srgbClr val="002060"/>
                </a:solidFill>
              </a:rPr>
              <a:t>5. I</a:t>
            </a:r>
            <a:r>
              <a:rPr lang="en-US" sz="2000" dirty="0" err="1">
                <a:solidFill>
                  <a:srgbClr val="002060"/>
                </a:solidFill>
              </a:rPr>
              <a:t>ch</a:t>
            </a:r>
            <a:r>
              <a:rPr lang="en-US" sz="2000" dirty="0">
                <a:solidFill>
                  <a:srgbClr val="002060"/>
                </a:solidFill>
              </a:rPr>
              <a:t> </a:t>
            </a:r>
            <a:r>
              <a:rPr lang="en-US" sz="2000" dirty="0" err="1">
                <a:solidFill>
                  <a:srgbClr val="002060"/>
                </a:solidFill>
              </a:rPr>
              <a:t>sehe</a:t>
            </a:r>
            <a:r>
              <a:rPr lang="en-US" sz="2000" dirty="0">
                <a:solidFill>
                  <a:srgbClr val="002060"/>
                </a:solidFill>
              </a:rPr>
              <a:t> </a:t>
            </a:r>
            <a:r>
              <a:rPr lang="en-US" sz="2000" dirty="0" err="1">
                <a:solidFill>
                  <a:srgbClr val="002060"/>
                </a:solidFill>
              </a:rPr>
              <a:t>sieben</a:t>
            </a:r>
            <a:r>
              <a:rPr lang="en-US" sz="2000" dirty="0">
                <a:solidFill>
                  <a:srgbClr val="002060"/>
                </a:solidFill>
              </a:rPr>
              <a:t> </a:t>
            </a:r>
            <a:r>
              <a:rPr lang="en-US" sz="2000" dirty="0" err="1">
                <a:solidFill>
                  <a:srgbClr val="002060"/>
                </a:solidFill>
              </a:rPr>
              <a:t>Küchen</a:t>
            </a:r>
            <a:r>
              <a:rPr lang="en-US" sz="2000" dirty="0">
                <a:solidFill>
                  <a:srgbClr val="002060"/>
                </a:solidFill>
              </a:rPr>
              <a:t>! Ich </a:t>
            </a:r>
            <a:r>
              <a:rPr lang="en-US" sz="2000" dirty="0" err="1">
                <a:solidFill>
                  <a:srgbClr val="002060"/>
                </a:solidFill>
              </a:rPr>
              <a:t>sehe</a:t>
            </a:r>
            <a:r>
              <a:rPr lang="en-US" sz="2000" dirty="0">
                <a:solidFill>
                  <a:srgbClr val="002060"/>
                </a:solidFill>
              </a:rPr>
              <a:t> </a:t>
            </a:r>
            <a:r>
              <a:rPr lang="en-US" sz="2000" dirty="0" err="1">
                <a:solidFill>
                  <a:srgbClr val="002060"/>
                </a:solidFill>
              </a:rPr>
              <a:t>zehn</a:t>
            </a:r>
            <a:r>
              <a:rPr lang="en-US" sz="2000" dirty="0">
                <a:solidFill>
                  <a:srgbClr val="002060"/>
                </a:solidFill>
              </a:rPr>
              <a:t> </a:t>
            </a:r>
            <a:r>
              <a:rPr lang="en-US" sz="2000" dirty="0" err="1">
                <a:solidFill>
                  <a:srgbClr val="002060"/>
                </a:solidFill>
              </a:rPr>
              <a:t>Geschäfte</a:t>
            </a:r>
            <a:r>
              <a:rPr lang="en-US" sz="2000" dirty="0">
                <a:solidFill>
                  <a:srgbClr val="002060"/>
                </a:solidFill>
              </a:rPr>
              <a:t>. Was </a:t>
            </a:r>
            <a:r>
              <a:rPr lang="en-US" sz="2000" dirty="0" err="1">
                <a:solidFill>
                  <a:srgbClr val="002060"/>
                </a:solidFill>
              </a:rPr>
              <a:t>siehst</a:t>
            </a:r>
            <a:r>
              <a:rPr lang="en-US" sz="2000" dirty="0">
                <a:solidFill>
                  <a:srgbClr val="002060"/>
                </a:solidFill>
              </a:rPr>
              <a:t> du?  </a:t>
            </a:r>
            <a:endParaRPr lang="fr-FR" sz="2000" dirty="0">
              <a:solidFill>
                <a:srgbClr val="002060"/>
              </a:solidFill>
            </a:endParaRPr>
          </a:p>
        </p:txBody>
      </p:sp>
      <p:pic>
        <p:nvPicPr>
          <p:cNvPr id="1034" name="Picture 10" descr="Moon, Stars, Sky, Night, Nature, Blue, Space, Bright">
            <a:extLst>
              <a:ext uri="{FF2B5EF4-FFF2-40B4-BE49-F238E27FC236}">
                <a16:creationId xmlns:a16="http://schemas.microsoft.com/office/drawing/2014/main" id="{D553D3A2-BF91-4B98-967A-12C38CA1F4E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49473" y="4941499"/>
            <a:ext cx="715617" cy="53224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0" descr="Moon, Stars, Sky, Night, Nature, Blue, Space, Bright">
            <a:extLst>
              <a:ext uri="{FF2B5EF4-FFF2-40B4-BE49-F238E27FC236}">
                <a16:creationId xmlns:a16="http://schemas.microsoft.com/office/drawing/2014/main" id="{A0FFDDC4-CE9B-4A31-929A-A375284F8B4A}"/>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63841" y="4941499"/>
            <a:ext cx="715617" cy="532240"/>
          </a:xfrm>
          <a:prstGeom prst="rect">
            <a:avLst/>
          </a:prstGeom>
          <a:noFill/>
          <a:extLst>
            <a:ext uri="{909E8E84-426E-40DD-AFC4-6F175D3DCCD1}">
              <a14:hiddenFill xmlns:a14="http://schemas.microsoft.com/office/drawing/2010/main">
                <a:solidFill>
                  <a:srgbClr val="FFFFFF"/>
                </a:solidFill>
              </a14:hiddenFill>
            </a:ext>
          </a:extLst>
        </p:spPr>
      </p:pic>
      <p:sp>
        <p:nvSpPr>
          <p:cNvPr id="45" name="Speech Bubble: Rectangle with Corners Rounded 44">
            <a:extLst>
              <a:ext uri="{FF2B5EF4-FFF2-40B4-BE49-F238E27FC236}">
                <a16:creationId xmlns:a16="http://schemas.microsoft.com/office/drawing/2014/main" id="{A7A0B07C-AA67-4B97-B0E3-CF06AAD74F5A}"/>
              </a:ext>
            </a:extLst>
          </p:cNvPr>
          <p:cNvSpPr/>
          <p:nvPr/>
        </p:nvSpPr>
        <p:spPr>
          <a:xfrm>
            <a:off x="7020913" y="2802984"/>
            <a:ext cx="4483160" cy="714486"/>
          </a:xfrm>
          <a:prstGeom prst="wedgeRoundRectCallout">
            <a:avLst>
              <a:gd name="adj1" fmla="val 62776"/>
              <a:gd name="adj2" fmla="val -62189"/>
              <a:gd name="adj3" fmla="val 16667"/>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solidFill>
                  <a:srgbClr val="002060"/>
                </a:solidFill>
              </a:rPr>
              <a:t>6. I</a:t>
            </a:r>
            <a:r>
              <a:rPr lang="en-US" sz="2000" dirty="0" err="1">
                <a:solidFill>
                  <a:srgbClr val="002060"/>
                </a:solidFill>
              </a:rPr>
              <a:t>ch</a:t>
            </a:r>
            <a:r>
              <a:rPr lang="en-US" sz="2000" dirty="0">
                <a:solidFill>
                  <a:srgbClr val="002060"/>
                </a:solidFill>
              </a:rPr>
              <a:t> </a:t>
            </a:r>
            <a:r>
              <a:rPr lang="en-US" sz="2000" dirty="0" err="1">
                <a:solidFill>
                  <a:srgbClr val="002060"/>
                </a:solidFill>
              </a:rPr>
              <a:t>sehe</a:t>
            </a:r>
            <a:r>
              <a:rPr lang="en-US" sz="2000" dirty="0">
                <a:solidFill>
                  <a:srgbClr val="002060"/>
                </a:solidFill>
              </a:rPr>
              <a:t> elf </a:t>
            </a:r>
            <a:r>
              <a:rPr lang="en-US" sz="2000" dirty="0" err="1">
                <a:solidFill>
                  <a:srgbClr val="002060"/>
                </a:solidFill>
              </a:rPr>
              <a:t>Geschäfte</a:t>
            </a:r>
            <a:r>
              <a:rPr lang="en-US" sz="2000" dirty="0">
                <a:solidFill>
                  <a:srgbClr val="002060"/>
                </a:solidFill>
              </a:rPr>
              <a:t>! Ich </a:t>
            </a:r>
            <a:r>
              <a:rPr lang="en-US" sz="2000" dirty="0" err="1">
                <a:solidFill>
                  <a:srgbClr val="002060"/>
                </a:solidFill>
              </a:rPr>
              <a:t>sehe</a:t>
            </a:r>
            <a:r>
              <a:rPr lang="en-US" sz="2000" dirty="0">
                <a:solidFill>
                  <a:srgbClr val="002060"/>
                </a:solidFill>
              </a:rPr>
              <a:t> </a:t>
            </a:r>
            <a:r>
              <a:rPr lang="en-US" sz="2000" dirty="0" err="1">
                <a:solidFill>
                  <a:srgbClr val="002060"/>
                </a:solidFill>
              </a:rPr>
              <a:t>zwei</a:t>
            </a:r>
            <a:r>
              <a:rPr lang="en-US" sz="2000" dirty="0">
                <a:solidFill>
                  <a:srgbClr val="002060"/>
                </a:solidFill>
              </a:rPr>
              <a:t> </a:t>
            </a:r>
            <a:r>
              <a:rPr lang="en-US" sz="2000" dirty="0" err="1">
                <a:solidFill>
                  <a:srgbClr val="002060"/>
                </a:solidFill>
              </a:rPr>
              <a:t>Partys</a:t>
            </a:r>
            <a:r>
              <a:rPr lang="en-US" sz="2000" dirty="0">
                <a:solidFill>
                  <a:srgbClr val="002060"/>
                </a:solidFill>
              </a:rPr>
              <a:t>. Was </a:t>
            </a:r>
            <a:r>
              <a:rPr lang="en-US" sz="2000" dirty="0" err="1">
                <a:solidFill>
                  <a:srgbClr val="002060"/>
                </a:solidFill>
              </a:rPr>
              <a:t>siehst</a:t>
            </a:r>
            <a:r>
              <a:rPr lang="en-US" sz="2000" dirty="0">
                <a:solidFill>
                  <a:srgbClr val="002060"/>
                </a:solidFill>
              </a:rPr>
              <a:t> du?  </a:t>
            </a:r>
            <a:endParaRPr lang="fr-FR" sz="2000" dirty="0">
              <a:solidFill>
                <a:srgbClr val="002060"/>
              </a:solidFill>
            </a:endParaRPr>
          </a:p>
        </p:txBody>
      </p:sp>
      <p:sp>
        <p:nvSpPr>
          <p:cNvPr id="52" name="Speech Bubble: Rectangle with Corners Rounded 51">
            <a:extLst>
              <a:ext uri="{FF2B5EF4-FFF2-40B4-BE49-F238E27FC236}">
                <a16:creationId xmlns:a16="http://schemas.microsoft.com/office/drawing/2014/main" id="{D5540B20-10C5-4BC0-A769-9A27CFBCA901}"/>
              </a:ext>
            </a:extLst>
          </p:cNvPr>
          <p:cNvSpPr/>
          <p:nvPr/>
        </p:nvSpPr>
        <p:spPr>
          <a:xfrm>
            <a:off x="5113301" y="3803301"/>
            <a:ext cx="1780502" cy="1327568"/>
          </a:xfrm>
          <a:prstGeom prst="wedgeRoundRectCallout">
            <a:avLst>
              <a:gd name="adj1" fmla="val -72716"/>
              <a:gd name="adj2" fmla="val -42536"/>
              <a:gd name="adj3" fmla="val 16667"/>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de-DE" sz="2000" dirty="0">
                <a:solidFill>
                  <a:srgbClr val="002060"/>
                </a:solidFill>
              </a:rPr>
              <a:t>7. I</a:t>
            </a:r>
            <a:r>
              <a:rPr lang="en-US" sz="2000" dirty="0" err="1">
                <a:solidFill>
                  <a:srgbClr val="002060"/>
                </a:solidFill>
              </a:rPr>
              <a:t>ch</a:t>
            </a:r>
            <a:r>
              <a:rPr lang="en-US" sz="2000" dirty="0">
                <a:solidFill>
                  <a:srgbClr val="002060"/>
                </a:solidFill>
              </a:rPr>
              <a:t> </a:t>
            </a:r>
            <a:r>
              <a:rPr lang="en-US" sz="2000" dirty="0" err="1">
                <a:solidFill>
                  <a:srgbClr val="002060"/>
                </a:solidFill>
              </a:rPr>
              <a:t>sehe</a:t>
            </a:r>
            <a:r>
              <a:rPr lang="en-US" sz="2000" dirty="0">
                <a:solidFill>
                  <a:srgbClr val="002060"/>
                </a:solidFill>
              </a:rPr>
              <a:t> </a:t>
            </a:r>
            <a:r>
              <a:rPr lang="en-US" sz="2000" dirty="0" err="1">
                <a:solidFill>
                  <a:srgbClr val="002060"/>
                </a:solidFill>
              </a:rPr>
              <a:t>vier</a:t>
            </a:r>
            <a:r>
              <a:rPr lang="en-US" sz="2000" dirty="0">
                <a:solidFill>
                  <a:srgbClr val="002060"/>
                </a:solidFill>
              </a:rPr>
              <a:t> </a:t>
            </a:r>
            <a:r>
              <a:rPr lang="en-US" sz="2000" dirty="0" err="1">
                <a:solidFill>
                  <a:srgbClr val="002060"/>
                </a:solidFill>
              </a:rPr>
              <a:t>Partys</a:t>
            </a:r>
            <a:r>
              <a:rPr lang="en-US" sz="2000" dirty="0">
                <a:solidFill>
                  <a:srgbClr val="002060"/>
                </a:solidFill>
              </a:rPr>
              <a:t>! </a:t>
            </a:r>
            <a:r>
              <a:rPr lang="en-US" sz="2000" dirty="0" err="1">
                <a:solidFill>
                  <a:srgbClr val="002060"/>
                </a:solidFill>
              </a:rPr>
              <a:t>Komm</a:t>
            </a:r>
            <a:r>
              <a:rPr lang="en-US" sz="2000" dirty="0">
                <a:solidFill>
                  <a:srgbClr val="002060"/>
                </a:solidFill>
              </a:rPr>
              <a:t>, </a:t>
            </a:r>
            <a:r>
              <a:rPr lang="en-US" sz="2000" dirty="0" err="1">
                <a:solidFill>
                  <a:srgbClr val="002060"/>
                </a:solidFill>
              </a:rPr>
              <a:t>wir</a:t>
            </a:r>
            <a:r>
              <a:rPr lang="en-US" sz="2000" dirty="0">
                <a:solidFill>
                  <a:srgbClr val="002060"/>
                </a:solidFill>
              </a:rPr>
              <a:t> </a:t>
            </a:r>
            <a:r>
              <a:rPr lang="en-US" sz="2000" dirty="0" err="1">
                <a:solidFill>
                  <a:srgbClr val="002060"/>
                </a:solidFill>
              </a:rPr>
              <a:t>gehen</a:t>
            </a:r>
            <a:r>
              <a:rPr lang="en-US" sz="2000" dirty="0">
                <a:solidFill>
                  <a:srgbClr val="002060"/>
                </a:solidFill>
              </a:rPr>
              <a:t>! </a:t>
            </a:r>
            <a:r>
              <a:rPr lang="en-US" sz="2000" dirty="0">
                <a:solidFill>
                  <a:srgbClr val="002060"/>
                </a:solidFill>
                <a:sym typeface="Wingdings" panose="05000000000000000000" pitchFamily="2" charset="2"/>
              </a:rPr>
              <a:t></a:t>
            </a:r>
            <a:endParaRPr lang="fr-FR" sz="2000" dirty="0">
              <a:solidFill>
                <a:srgbClr val="002060"/>
              </a:solidFill>
            </a:endParaRPr>
          </a:p>
        </p:txBody>
      </p:sp>
      <p:pic>
        <p:nvPicPr>
          <p:cNvPr id="41" name="Picture 40" descr="Logo, icon&#10;&#10;Description automatically generated">
            <a:extLst>
              <a:ext uri="{FF2B5EF4-FFF2-40B4-BE49-F238E27FC236}">
                <a16:creationId xmlns:a16="http://schemas.microsoft.com/office/drawing/2014/main" id="{EBE11368-3B56-4882-9CF6-22695460FD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84021" y="4196741"/>
            <a:ext cx="582736" cy="640809"/>
          </a:xfrm>
          <a:prstGeom prst="rect">
            <a:avLst/>
          </a:prstGeom>
        </p:spPr>
      </p:pic>
      <p:pic>
        <p:nvPicPr>
          <p:cNvPr id="53" name="Picture 52" descr="Logo, icon&#10;&#10;Description automatically generated">
            <a:extLst>
              <a:ext uri="{FF2B5EF4-FFF2-40B4-BE49-F238E27FC236}">
                <a16:creationId xmlns:a16="http://schemas.microsoft.com/office/drawing/2014/main" id="{C01A4535-C732-4C08-AD5C-C8364701076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3811" y="4183905"/>
            <a:ext cx="582736" cy="640809"/>
          </a:xfrm>
          <a:prstGeom prst="rect">
            <a:avLst/>
          </a:prstGeom>
        </p:spPr>
      </p:pic>
      <p:pic>
        <p:nvPicPr>
          <p:cNvPr id="54" name="Picture 53" descr="Logo, icon&#10;&#10;Description automatically generated">
            <a:extLst>
              <a:ext uri="{FF2B5EF4-FFF2-40B4-BE49-F238E27FC236}">
                <a16:creationId xmlns:a16="http://schemas.microsoft.com/office/drawing/2014/main" id="{74A556B9-D87F-4250-BF52-611287A022F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63841" y="4146680"/>
            <a:ext cx="582736" cy="640809"/>
          </a:xfrm>
          <a:prstGeom prst="rect">
            <a:avLst/>
          </a:prstGeom>
        </p:spPr>
      </p:pic>
      <p:pic>
        <p:nvPicPr>
          <p:cNvPr id="55" name="Picture 54" descr="Logo, icon&#10;&#10;Description automatically generated">
            <a:extLst>
              <a:ext uri="{FF2B5EF4-FFF2-40B4-BE49-F238E27FC236}">
                <a16:creationId xmlns:a16="http://schemas.microsoft.com/office/drawing/2014/main" id="{382A39AE-C366-4B64-B786-0302FC4D3EA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98776" y="4062687"/>
            <a:ext cx="582736" cy="640809"/>
          </a:xfrm>
          <a:prstGeom prst="rect">
            <a:avLst/>
          </a:prstGeom>
        </p:spPr>
      </p:pic>
      <p:grpSp>
        <p:nvGrpSpPr>
          <p:cNvPr id="7" name="Group 6">
            <a:extLst>
              <a:ext uri="{FF2B5EF4-FFF2-40B4-BE49-F238E27FC236}">
                <a16:creationId xmlns:a16="http://schemas.microsoft.com/office/drawing/2014/main" id="{BF3E32F4-F34F-4164-8F8C-08CEC7377CE5}"/>
              </a:ext>
            </a:extLst>
          </p:cNvPr>
          <p:cNvGrpSpPr/>
          <p:nvPr/>
        </p:nvGrpSpPr>
        <p:grpSpPr>
          <a:xfrm>
            <a:off x="7393898" y="5546939"/>
            <a:ext cx="1294818" cy="773272"/>
            <a:chOff x="7393898" y="5546939"/>
            <a:chExt cx="1294818" cy="773272"/>
          </a:xfrm>
        </p:grpSpPr>
        <p:pic>
          <p:nvPicPr>
            <p:cNvPr id="56" name="Picture 55">
              <a:extLst>
                <a:ext uri="{FF2B5EF4-FFF2-40B4-BE49-F238E27FC236}">
                  <a16:creationId xmlns:a16="http://schemas.microsoft.com/office/drawing/2014/main" id="{5E36CC99-00CF-4F29-BBC8-10722CAE155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93898" y="5620965"/>
              <a:ext cx="370914" cy="699246"/>
            </a:xfrm>
            <a:prstGeom prst="rect">
              <a:avLst/>
            </a:prstGeom>
          </p:spPr>
        </p:pic>
        <p:pic>
          <p:nvPicPr>
            <p:cNvPr id="57" name="Picture 56">
              <a:extLst>
                <a:ext uri="{FF2B5EF4-FFF2-40B4-BE49-F238E27FC236}">
                  <a16:creationId xmlns:a16="http://schemas.microsoft.com/office/drawing/2014/main" id="{343B6B4D-B4CC-449E-AFFA-7983FD94135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317802" y="5583391"/>
              <a:ext cx="370914" cy="699246"/>
            </a:xfrm>
            <a:prstGeom prst="rect">
              <a:avLst/>
            </a:prstGeom>
          </p:spPr>
        </p:pic>
        <p:pic>
          <p:nvPicPr>
            <p:cNvPr id="58" name="Picture 57" descr="A picture containing background pattern&#10;&#10;Description automatically generated">
              <a:extLst>
                <a:ext uri="{FF2B5EF4-FFF2-40B4-BE49-F238E27FC236}">
                  <a16:creationId xmlns:a16="http://schemas.microsoft.com/office/drawing/2014/main" id="{9F7FF838-421E-4457-8E60-6C6355C1244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556690" y="5546939"/>
              <a:ext cx="946670" cy="699246"/>
            </a:xfrm>
            <a:prstGeom prst="rect">
              <a:avLst/>
            </a:prstGeom>
          </p:spPr>
        </p:pic>
      </p:grpSp>
      <p:sp>
        <p:nvSpPr>
          <p:cNvPr id="59" name="Rectangle 58">
            <a:extLst>
              <a:ext uri="{FF2B5EF4-FFF2-40B4-BE49-F238E27FC236}">
                <a16:creationId xmlns:a16="http://schemas.microsoft.com/office/drawing/2014/main" id="{0D26FFDC-76F9-4EFD-8EB8-B47752D087C6}"/>
              </a:ext>
            </a:extLst>
          </p:cNvPr>
          <p:cNvSpPr/>
          <p:nvPr/>
        </p:nvSpPr>
        <p:spPr>
          <a:xfrm>
            <a:off x="8574168" y="5624963"/>
            <a:ext cx="705354" cy="400110"/>
          </a:xfrm>
          <a:prstGeom prst="rect">
            <a:avLst/>
          </a:prstGeom>
        </p:spPr>
        <p:txBody>
          <a:bodyPr wrap="square">
            <a:spAutoFit/>
          </a:bodyPr>
          <a:lstStyle/>
          <a:p>
            <a:pPr algn="ctr"/>
            <a:r>
              <a:rPr lang="en-US" sz="2000" dirty="0">
                <a:solidFill>
                  <a:schemeClr val="accent5">
                    <a:lumMod val="50000"/>
                  </a:schemeClr>
                </a:solidFill>
                <a:latin typeface="Century Gothic" panose="020B0502020202020204" pitchFamily="34" charset="0"/>
              </a:rPr>
              <a:t>x 2</a:t>
            </a:r>
            <a:endParaRPr lang="en-GB" sz="2000" dirty="0">
              <a:solidFill>
                <a:schemeClr val="accent5">
                  <a:lumMod val="50000"/>
                </a:schemeClr>
              </a:solidFill>
              <a:latin typeface="Century Gothic" panose="020B0502020202020204" pitchFamily="34" charset="0"/>
            </a:endParaRPr>
          </a:p>
        </p:txBody>
      </p:sp>
      <p:pic>
        <p:nvPicPr>
          <p:cNvPr id="60" name="Picture 8" descr="Kitchen, Window, Appliances, Cooking Pot, Skillet, Oven">
            <a:extLst>
              <a:ext uri="{FF2B5EF4-FFF2-40B4-BE49-F238E27FC236}">
                <a16:creationId xmlns:a16="http://schemas.microsoft.com/office/drawing/2014/main" id="{87195CF6-7EF2-4C92-99E7-DB47F81ED28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7636573" y="4840992"/>
            <a:ext cx="741946" cy="659507"/>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a:extLst>
              <a:ext uri="{FF2B5EF4-FFF2-40B4-BE49-F238E27FC236}">
                <a16:creationId xmlns:a16="http://schemas.microsoft.com/office/drawing/2014/main" id="{E1AD0CB4-9C31-4D3E-AFE3-80FE85DF852D}"/>
              </a:ext>
            </a:extLst>
          </p:cNvPr>
          <p:cNvSpPr/>
          <p:nvPr/>
        </p:nvSpPr>
        <p:spPr>
          <a:xfrm>
            <a:off x="8378519" y="4881396"/>
            <a:ext cx="705354" cy="400110"/>
          </a:xfrm>
          <a:prstGeom prst="rect">
            <a:avLst/>
          </a:prstGeom>
        </p:spPr>
        <p:txBody>
          <a:bodyPr wrap="square">
            <a:spAutoFit/>
          </a:bodyPr>
          <a:lstStyle/>
          <a:p>
            <a:pPr algn="ctr"/>
            <a:r>
              <a:rPr lang="en-US" sz="2000" dirty="0">
                <a:solidFill>
                  <a:schemeClr val="accent5">
                    <a:lumMod val="50000"/>
                  </a:schemeClr>
                </a:solidFill>
                <a:latin typeface="Century Gothic" panose="020B0502020202020204" pitchFamily="34" charset="0"/>
              </a:rPr>
              <a:t>x 9</a:t>
            </a:r>
            <a:endParaRPr lang="en-GB" sz="2000" dirty="0">
              <a:solidFill>
                <a:schemeClr val="accent5">
                  <a:lumMod val="50000"/>
                </a:schemeClr>
              </a:solidFill>
              <a:latin typeface="Century Gothic" panose="020B0502020202020204" pitchFamily="34" charset="0"/>
            </a:endParaRPr>
          </a:p>
        </p:txBody>
      </p:sp>
      <p:sp>
        <p:nvSpPr>
          <p:cNvPr id="62" name="Rectangle 61">
            <a:extLst>
              <a:ext uri="{FF2B5EF4-FFF2-40B4-BE49-F238E27FC236}">
                <a16:creationId xmlns:a16="http://schemas.microsoft.com/office/drawing/2014/main" id="{3073C57C-B815-4D39-8AC0-2332C6565CE7}"/>
              </a:ext>
            </a:extLst>
          </p:cNvPr>
          <p:cNvSpPr/>
          <p:nvPr/>
        </p:nvSpPr>
        <p:spPr>
          <a:xfrm>
            <a:off x="1668166" y="5757797"/>
            <a:ext cx="685342" cy="400110"/>
          </a:xfrm>
          <a:prstGeom prst="rect">
            <a:avLst/>
          </a:prstGeom>
        </p:spPr>
        <p:txBody>
          <a:bodyPr wrap="square">
            <a:spAutoFit/>
          </a:bodyPr>
          <a:lstStyle/>
          <a:p>
            <a:pPr algn="ctr"/>
            <a:r>
              <a:rPr lang="en-US" sz="2000" dirty="0">
                <a:solidFill>
                  <a:schemeClr val="accent5">
                    <a:lumMod val="50000"/>
                  </a:schemeClr>
                </a:solidFill>
                <a:latin typeface="Century Gothic" panose="020B0502020202020204" pitchFamily="34" charset="0"/>
              </a:rPr>
              <a:t>x 10</a:t>
            </a:r>
            <a:endParaRPr lang="en-GB" sz="2000" dirty="0">
              <a:solidFill>
                <a:schemeClr val="accent5">
                  <a:lumMod val="50000"/>
                </a:schemeClr>
              </a:solidFill>
              <a:latin typeface="Century Gothic" panose="020B0502020202020204" pitchFamily="34" charset="0"/>
            </a:endParaRPr>
          </a:p>
        </p:txBody>
      </p:sp>
      <p:pic>
        <p:nvPicPr>
          <p:cNvPr id="63" name="Picture 2" descr="Shop, Candy, Home, House, Shopping, Shack, Building">
            <a:extLst>
              <a:ext uri="{FF2B5EF4-FFF2-40B4-BE49-F238E27FC236}">
                <a16:creationId xmlns:a16="http://schemas.microsoft.com/office/drawing/2014/main" id="{7EEE5D07-E870-4499-80FD-746210F6EE41}"/>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076653" y="5642760"/>
            <a:ext cx="578556" cy="639877"/>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39CFC573-31DE-4005-8F72-F55666121598}"/>
              </a:ext>
            </a:extLst>
          </p:cNvPr>
          <p:cNvSpPr/>
          <p:nvPr/>
        </p:nvSpPr>
        <p:spPr>
          <a:xfrm>
            <a:off x="9813556" y="4941499"/>
            <a:ext cx="182897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4" name="Oval 63">
            <a:extLst>
              <a:ext uri="{FF2B5EF4-FFF2-40B4-BE49-F238E27FC236}">
                <a16:creationId xmlns:a16="http://schemas.microsoft.com/office/drawing/2014/main" id="{885791E2-D45C-4162-B9DC-23C88E008D63}"/>
              </a:ext>
            </a:extLst>
          </p:cNvPr>
          <p:cNvSpPr/>
          <p:nvPr/>
        </p:nvSpPr>
        <p:spPr>
          <a:xfrm>
            <a:off x="2906254" y="5722068"/>
            <a:ext cx="182897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5" name="Oval 64">
            <a:extLst>
              <a:ext uri="{FF2B5EF4-FFF2-40B4-BE49-F238E27FC236}">
                <a16:creationId xmlns:a16="http://schemas.microsoft.com/office/drawing/2014/main" id="{716FC62C-7E18-4A23-B7E2-F352BBE2BC41}"/>
              </a:ext>
            </a:extLst>
          </p:cNvPr>
          <p:cNvSpPr/>
          <p:nvPr/>
        </p:nvSpPr>
        <p:spPr>
          <a:xfrm>
            <a:off x="9846684" y="5630442"/>
            <a:ext cx="182897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6" name="Oval 65">
            <a:extLst>
              <a:ext uri="{FF2B5EF4-FFF2-40B4-BE49-F238E27FC236}">
                <a16:creationId xmlns:a16="http://schemas.microsoft.com/office/drawing/2014/main" id="{8DC808B7-B2AC-4DF2-A840-F5D795FCA343}"/>
              </a:ext>
            </a:extLst>
          </p:cNvPr>
          <p:cNvSpPr/>
          <p:nvPr/>
        </p:nvSpPr>
        <p:spPr>
          <a:xfrm>
            <a:off x="2760834" y="4238189"/>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7" name="Oval 66">
            <a:extLst>
              <a:ext uri="{FF2B5EF4-FFF2-40B4-BE49-F238E27FC236}">
                <a16:creationId xmlns:a16="http://schemas.microsoft.com/office/drawing/2014/main" id="{D9BC63AC-6D1D-4B2E-8268-F7BF2381A89B}"/>
              </a:ext>
            </a:extLst>
          </p:cNvPr>
          <p:cNvSpPr/>
          <p:nvPr/>
        </p:nvSpPr>
        <p:spPr>
          <a:xfrm>
            <a:off x="9827528" y="4219032"/>
            <a:ext cx="182897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8" name="Oval 67">
            <a:extLst>
              <a:ext uri="{FF2B5EF4-FFF2-40B4-BE49-F238E27FC236}">
                <a16:creationId xmlns:a16="http://schemas.microsoft.com/office/drawing/2014/main" id="{C84617A1-FD6F-412D-9166-C3ED7079DB8D}"/>
              </a:ext>
            </a:extLst>
          </p:cNvPr>
          <p:cNvSpPr/>
          <p:nvPr/>
        </p:nvSpPr>
        <p:spPr>
          <a:xfrm>
            <a:off x="2939622" y="4984777"/>
            <a:ext cx="182897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9" name="Oval 68">
            <a:extLst>
              <a:ext uri="{FF2B5EF4-FFF2-40B4-BE49-F238E27FC236}">
                <a16:creationId xmlns:a16="http://schemas.microsoft.com/office/drawing/2014/main" id="{BC5DD6A6-1938-4D4D-A70D-17FA8EB7BBBE}"/>
              </a:ext>
            </a:extLst>
          </p:cNvPr>
          <p:cNvSpPr/>
          <p:nvPr/>
        </p:nvSpPr>
        <p:spPr>
          <a:xfrm>
            <a:off x="408367" y="4194920"/>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0" name="Oval 69">
            <a:extLst>
              <a:ext uri="{FF2B5EF4-FFF2-40B4-BE49-F238E27FC236}">
                <a16:creationId xmlns:a16="http://schemas.microsoft.com/office/drawing/2014/main" id="{4DD82E95-FD74-455F-A87D-34D828EAEE71}"/>
              </a:ext>
            </a:extLst>
          </p:cNvPr>
          <p:cNvSpPr/>
          <p:nvPr/>
        </p:nvSpPr>
        <p:spPr>
          <a:xfrm>
            <a:off x="7156123" y="4226748"/>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1" name="Oval 70">
            <a:extLst>
              <a:ext uri="{FF2B5EF4-FFF2-40B4-BE49-F238E27FC236}">
                <a16:creationId xmlns:a16="http://schemas.microsoft.com/office/drawing/2014/main" id="{109F6246-1DB6-48B9-B218-909EDF261ED8}"/>
              </a:ext>
            </a:extLst>
          </p:cNvPr>
          <p:cNvSpPr/>
          <p:nvPr/>
        </p:nvSpPr>
        <p:spPr>
          <a:xfrm>
            <a:off x="184161" y="4966862"/>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2" name="Oval 71">
            <a:extLst>
              <a:ext uri="{FF2B5EF4-FFF2-40B4-BE49-F238E27FC236}">
                <a16:creationId xmlns:a16="http://schemas.microsoft.com/office/drawing/2014/main" id="{B294020F-0333-4A4C-81D8-238CB3C02F35}"/>
              </a:ext>
            </a:extLst>
          </p:cNvPr>
          <p:cNvSpPr/>
          <p:nvPr/>
        </p:nvSpPr>
        <p:spPr>
          <a:xfrm>
            <a:off x="7356982" y="4809917"/>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3" name="Oval 72">
            <a:extLst>
              <a:ext uri="{FF2B5EF4-FFF2-40B4-BE49-F238E27FC236}">
                <a16:creationId xmlns:a16="http://schemas.microsoft.com/office/drawing/2014/main" id="{F8BE2897-411C-4B16-98B9-2099127C27BE}"/>
              </a:ext>
            </a:extLst>
          </p:cNvPr>
          <p:cNvSpPr/>
          <p:nvPr/>
        </p:nvSpPr>
        <p:spPr>
          <a:xfrm>
            <a:off x="387871" y="5695237"/>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4" name="Oval 73">
            <a:extLst>
              <a:ext uri="{FF2B5EF4-FFF2-40B4-BE49-F238E27FC236}">
                <a16:creationId xmlns:a16="http://schemas.microsoft.com/office/drawing/2014/main" id="{59FE6D6D-CF89-4CCF-8AFB-1F5D92E1D11C}"/>
              </a:ext>
            </a:extLst>
          </p:cNvPr>
          <p:cNvSpPr/>
          <p:nvPr/>
        </p:nvSpPr>
        <p:spPr>
          <a:xfrm>
            <a:off x="7301587" y="5598369"/>
            <a:ext cx="2197351" cy="532240"/>
          </a:xfrm>
          <a:prstGeom prst="ellipse">
            <a:avLst/>
          </a:prstGeom>
          <a:noFill/>
          <a:ln w="38100">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348692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6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72"/>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66"/>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4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73"/>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7"/>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45"/>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74"/>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59"/>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grpId="0" nodeType="clickEffect">
                                  <p:stCondLst>
                                    <p:cond delay="0"/>
                                  </p:stCondLst>
                                  <p:childTnLst>
                                    <p:set>
                                      <p:cBhvr>
                                        <p:cTn id="66" dur="1" fill="hold">
                                          <p:stCondLst>
                                            <p:cond delay="0"/>
                                          </p:stCondLst>
                                        </p:cTn>
                                        <p:tgtEl>
                                          <p:spTgt spid="68"/>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7" grpId="0" animBg="1"/>
      <p:bldP spid="38" grpId="0" animBg="1"/>
      <p:bldP spid="40" grpId="0" animBg="1"/>
      <p:bldP spid="45" grpId="0" animBg="1"/>
      <p:bldP spid="52" grpId="0" animBg="1"/>
      <p:bldP spid="59" grpId="0"/>
      <p:bldP spid="61" grpId="0"/>
      <p:bldP spid="2" grpId="0" animBg="1"/>
      <p:bldP spid="64" grpId="0" animBg="1"/>
      <p:bldP spid="65" grpId="0" animBg="1"/>
      <p:bldP spid="66" grpId="0" animBg="1"/>
      <p:bldP spid="67" grpId="0" animBg="1"/>
      <p:bldP spid="68" grpId="0" animBg="1"/>
      <p:bldP spid="69" grpId="0" animBg="1"/>
      <p:bldP spid="70" grpId="0" animBg="1"/>
      <p:bldP spid="71" grpId="0" animBg="1"/>
      <p:bldP spid="72" grpId="0" animBg="1"/>
      <p:bldP spid="73" grpId="0" animBg="1"/>
      <p:bldP spid="74"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23" name="Table 22">
            <a:extLst>
              <a:ext uri="{FF2B5EF4-FFF2-40B4-BE49-F238E27FC236}">
                <a16:creationId xmlns:a16="http://schemas.microsoft.com/office/drawing/2014/main" id="{883CA0FB-3353-4B1A-9812-7AE72BB0E462}"/>
              </a:ext>
            </a:extLst>
          </p:cNvPr>
          <p:cNvGraphicFramePr>
            <a:graphicFrameLocks noGrp="1"/>
          </p:cNvGraphicFramePr>
          <p:nvPr>
            <p:extLst>
              <p:ext uri="{D42A27DB-BD31-4B8C-83A1-F6EECF244321}">
                <p14:modId xmlns:p14="http://schemas.microsoft.com/office/powerpoint/2010/main" val="3475038892"/>
              </p:ext>
            </p:extLst>
          </p:nvPr>
        </p:nvGraphicFramePr>
        <p:xfrm>
          <a:off x="6710195" y="601339"/>
          <a:ext cx="5296837" cy="5559090"/>
        </p:xfrm>
        <a:graphic>
          <a:graphicData uri="http://schemas.openxmlformats.org/drawingml/2006/table">
            <a:tbl>
              <a:tblPr firstRow="1" bandRow="1">
                <a:tableStyleId>{ED083AE6-46FA-4A59-8FB0-9F97EB10719F}</a:tableStyleId>
              </a:tblPr>
              <a:tblGrid>
                <a:gridCol w="364893">
                  <a:extLst>
                    <a:ext uri="{9D8B030D-6E8A-4147-A177-3AD203B41FA5}">
                      <a16:colId xmlns:a16="http://schemas.microsoft.com/office/drawing/2014/main" val="2707976010"/>
                    </a:ext>
                  </a:extLst>
                </a:gridCol>
                <a:gridCol w="2474640">
                  <a:extLst>
                    <a:ext uri="{9D8B030D-6E8A-4147-A177-3AD203B41FA5}">
                      <a16:colId xmlns:a16="http://schemas.microsoft.com/office/drawing/2014/main" val="614538447"/>
                    </a:ext>
                  </a:extLst>
                </a:gridCol>
                <a:gridCol w="2457304">
                  <a:extLst>
                    <a:ext uri="{9D8B030D-6E8A-4147-A177-3AD203B41FA5}">
                      <a16:colId xmlns:a16="http://schemas.microsoft.com/office/drawing/2014/main" val="4052351916"/>
                    </a:ext>
                  </a:extLst>
                </a:gridCol>
              </a:tblGrid>
              <a:tr h="549894">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du </a:t>
                      </a:r>
                      <a:r>
                        <a:rPr lang="en-US" sz="2000" dirty="0" err="1">
                          <a:solidFill>
                            <a:srgbClr val="002060"/>
                          </a:solidFill>
                          <a:latin typeface="Century Gothic" panose="020B0502020202020204" pitchFamily="34" charset="0"/>
                        </a:rPr>
                        <a:t>sagst</a:t>
                      </a:r>
                      <a:r>
                        <a:rPr lang="en-US" sz="2000" dirty="0">
                          <a:solidFill>
                            <a:srgbClr val="002060"/>
                          </a:solidFill>
                          <a:latin typeface="Century Gothic" panose="020B0502020202020204" pitchFamily="34" charset="0"/>
                        </a:rPr>
                        <a:t>/</a:t>
                      </a:r>
                      <a:r>
                        <a:rPr lang="en-US" sz="2000" dirty="0" err="1">
                          <a:solidFill>
                            <a:srgbClr val="002060"/>
                          </a:solidFill>
                          <a:latin typeface="Century Gothic" panose="020B0502020202020204" pitchFamily="34" charset="0"/>
                        </a:rPr>
                        <a:t>fragst</a:t>
                      </a:r>
                      <a:r>
                        <a:rPr lang="en-US" sz="2000"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du </a:t>
                      </a:r>
                      <a:r>
                        <a:rPr lang="en-GB" sz="2000" dirty="0" err="1">
                          <a:solidFill>
                            <a:srgbClr val="002060"/>
                          </a:solidFill>
                        </a:rPr>
                        <a:t>antwortest</a:t>
                      </a:r>
                      <a:r>
                        <a:rPr lang="en-GB" sz="2000" dirty="0">
                          <a:solidFill>
                            <a:srgbClr val="002060"/>
                          </a:solidFill>
                        </a:rPr>
                        <a:t>:</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834866">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ctr"/>
                      <a:r>
                        <a:rPr lang="en-US" sz="2000" b="0" dirty="0">
                          <a:solidFill>
                            <a:schemeClr val="accent5">
                              <a:lumMod val="50000"/>
                            </a:schemeClr>
                          </a:solidFill>
                          <a:latin typeface="Century Gothic" panose="020B0502020202020204" pitchFamily="34" charset="0"/>
                        </a:rPr>
                        <a:t>x 14</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b="0" dirty="0">
                          <a:solidFill>
                            <a:schemeClr val="accent5">
                              <a:lumMod val="50000"/>
                            </a:schemeClr>
                          </a:solidFill>
                          <a:latin typeface="Century Gothic" panose="020B0502020202020204" pitchFamily="34" charset="0"/>
                        </a:rPr>
                        <a:t>two biscuits</a:t>
                      </a:r>
                    </a:p>
                  </a:txBody>
                  <a:tcPr anchor="ctr"/>
                </a:tc>
                <a:extLst>
                  <a:ext uri="{0D108BD9-81ED-4DB2-BD59-A6C34878D82A}">
                    <a16:rowId xmlns:a16="http://schemas.microsoft.com/office/drawing/2014/main" val="791576946"/>
                  </a:ext>
                </a:extLst>
              </a:tr>
              <a:tr h="834866">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US" sz="2000" b="0" dirty="0">
                          <a:solidFill>
                            <a:schemeClr val="accent5">
                              <a:lumMod val="50000"/>
                            </a:schemeClr>
                          </a:solidFill>
                          <a:latin typeface="Century Gothic" panose="020B0502020202020204" pitchFamily="34" charset="0"/>
                        </a:rPr>
                        <a:t>seven bags</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834866">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ct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b="0" dirty="0">
                          <a:solidFill>
                            <a:schemeClr val="accent5">
                              <a:lumMod val="50000"/>
                            </a:schemeClr>
                          </a:solidFill>
                          <a:latin typeface="Century Gothic" panose="020B0502020202020204" pitchFamily="34" charset="0"/>
                        </a:rPr>
                        <a:t>two presents</a:t>
                      </a:r>
                    </a:p>
                  </a:txBody>
                  <a:tcPr anchor="ctr"/>
                </a:tc>
                <a:extLst>
                  <a:ext uri="{0D108BD9-81ED-4DB2-BD59-A6C34878D82A}">
                    <a16:rowId xmlns:a16="http://schemas.microsoft.com/office/drawing/2014/main" val="3820224318"/>
                  </a:ext>
                </a:extLst>
              </a:tr>
              <a:tr h="834866">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US" sz="2000" b="0" dirty="0">
                          <a:solidFill>
                            <a:schemeClr val="accent5">
                              <a:lumMod val="50000"/>
                            </a:schemeClr>
                          </a:solidFill>
                          <a:latin typeface="Century Gothic" panose="020B0502020202020204" pitchFamily="34" charset="0"/>
                        </a:rPr>
                        <a:t>five afternoons</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834866">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ctr"/>
                      <a:r>
                        <a:rPr lang="en-US" sz="2000" b="0" dirty="0">
                          <a:solidFill>
                            <a:schemeClr val="accent5">
                              <a:lumMod val="50000"/>
                            </a:schemeClr>
                          </a:solidFill>
                          <a:latin typeface="Century Gothic" panose="020B0502020202020204" pitchFamily="34" charset="0"/>
                        </a:rPr>
                        <a:t> x 13</a:t>
                      </a: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b="0" dirty="0">
                          <a:solidFill>
                            <a:schemeClr val="accent5">
                              <a:lumMod val="50000"/>
                            </a:schemeClr>
                          </a:solidFill>
                          <a:latin typeface="Century Gothic" panose="020B0502020202020204" pitchFamily="34" charset="0"/>
                        </a:rPr>
                        <a:t>three shops</a:t>
                      </a:r>
                    </a:p>
                  </a:txBody>
                  <a:tcPr anchor="ctr"/>
                </a:tc>
                <a:extLst>
                  <a:ext uri="{0D108BD9-81ED-4DB2-BD59-A6C34878D82A}">
                    <a16:rowId xmlns:a16="http://schemas.microsoft.com/office/drawing/2014/main" val="404888800"/>
                  </a:ext>
                </a:extLst>
              </a:tr>
              <a:tr h="834866">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US" sz="2000" b="0" dirty="0">
                          <a:solidFill>
                            <a:schemeClr val="accent5">
                              <a:lumMod val="50000"/>
                            </a:schemeClr>
                          </a:solidFill>
                          <a:latin typeface="Century Gothic" panose="020B0502020202020204" pitchFamily="34" charset="0"/>
                        </a:rPr>
                        <a:t>three birthdays</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bl>
          </a:graphicData>
        </a:graphic>
      </p:graphicFrame>
      <p:graphicFrame>
        <p:nvGraphicFramePr>
          <p:cNvPr id="22" name="Table 21">
            <a:extLst>
              <a:ext uri="{FF2B5EF4-FFF2-40B4-BE49-F238E27FC236}">
                <a16:creationId xmlns:a16="http://schemas.microsoft.com/office/drawing/2014/main" id="{CDC5FB8D-8AB8-403D-860E-4ACDE149270E}"/>
              </a:ext>
            </a:extLst>
          </p:cNvPr>
          <p:cNvGraphicFramePr>
            <a:graphicFrameLocks noGrp="1"/>
          </p:cNvGraphicFramePr>
          <p:nvPr>
            <p:extLst>
              <p:ext uri="{D42A27DB-BD31-4B8C-83A1-F6EECF244321}">
                <p14:modId xmlns:p14="http://schemas.microsoft.com/office/powerpoint/2010/main" val="2946842664"/>
              </p:ext>
            </p:extLst>
          </p:nvPr>
        </p:nvGraphicFramePr>
        <p:xfrm>
          <a:off x="440359" y="601339"/>
          <a:ext cx="5296837" cy="5559090"/>
        </p:xfrm>
        <a:graphic>
          <a:graphicData uri="http://schemas.openxmlformats.org/drawingml/2006/table">
            <a:tbl>
              <a:tblPr firstRow="1" bandRow="1">
                <a:tableStyleId>{ED083AE6-46FA-4A59-8FB0-9F97EB10719F}</a:tableStyleId>
              </a:tblPr>
              <a:tblGrid>
                <a:gridCol w="364893">
                  <a:extLst>
                    <a:ext uri="{9D8B030D-6E8A-4147-A177-3AD203B41FA5}">
                      <a16:colId xmlns:a16="http://schemas.microsoft.com/office/drawing/2014/main" val="2707976010"/>
                    </a:ext>
                  </a:extLst>
                </a:gridCol>
                <a:gridCol w="2429015">
                  <a:extLst>
                    <a:ext uri="{9D8B030D-6E8A-4147-A177-3AD203B41FA5}">
                      <a16:colId xmlns:a16="http://schemas.microsoft.com/office/drawing/2014/main" val="614538447"/>
                    </a:ext>
                  </a:extLst>
                </a:gridCol>
                <a:gridCol w="2502929">
                  <a:extLst>
                    <a:ext uri="{9D8B030D-6E8A-4147-A177-3AD203B41FA5}">
                      <a16:colId xmlns:a16="http://schemas.microsoft.com/office/drawing/2014/main" val="4052351916"/>
                    </a:ext>
                  </a:extLst>
                </a:gridCol>
              </a:tblGrid>
              <a:tr h="549894">
                <a:tc>
                  <a:txBody>
                    <a:bodyPr/>
                    <a:lstStyle/>
                    <a:p>
                      <a:endParaRPr lang="en-GB" sz="2000" dirty="0">
                        <a:solidFill>
                          <a:schemeClr val="accent5">
                            <a:lumMod val="50000"/>
                          </a:schemeClr>
                        </a:solidFill>
                        <a:latin typeface="Century Gothic" panose="020B050202020202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dirty="0">
                          <a:solidFill>
                            <a:srgbClr val="002060"/>
                          </a:solidFill>
                          <a:latin typeface="Century Gothic" panose="020B0502020202020204" pitchFamily="34" charset="0"/>
                        </a:rPr>
                        <a:t>du </a:t>
                      </a:r>
                      <a:r>
                        <a:rPr lang="en-US" sz="2000" dirty="0" err="1">
                          <a:solidFill>
                            <a:srgbClr val="002060"/>
                          </a:solidFill>
                          <a:latin typeface="Century Gothic" panose="020B0502020202020204" pitchFamily="34" charset="0"/>
                        </a:rPr>
                        <a:t>sagst</a:t>
                      </a:r>
                      <a:r>
                        <a:rPr lang="en-US" sz="2000" dirty="0">
                          <a:solidFill>
                            <a:srgbClr val="002060"/>
                          </a:solidFill>
                          <a:latin typeface="Century Gothic" panose="020B0502020202020204" pitchFamily="34" charset="0"/>
                        </a:rPr>
                        <a:t>/</a:t>
                      </a:r>
                      <a:r>
                        <a:rPr lang="en-US" sz="2000" dirty="0" err="1">
                          <a:solidFill>
                            <a:srgbClr val="002060"/>
                          </a:solidFill>
                          <a:latin typeface="Century Gothic" panose="020B0502020202020204" pitchFamily="34" charset="0"/>
                        </a:rPr>
                        <a:t>fragst</a:t>
                      </a:r>
                      <a:r>
                        <a:rPr lang="en-US" sz="2000" dirty="0">
                          <a:solidFill>
                            <a:srgbClr val="002060"/>
                          </a:solidFill>
                          <a:latin typeface="Century Gothic" panose="020B0502020202020204" pitchFamily="34" charset="0"/>
                        </a:rPr>
                        <a:t>:</a:t>
                      </a:r>
                      <a:endParaRPr lang="en-GB" sz="2000" dirty="0">
                        <a:solidFill>
                          <a:srgbClr val="002060"/>
                        </a:solidFill>
                        <a:latin typeface="Century Gothic" panose="020B0502020202020204" pitchFamily="34" charset="0"/>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rgbClr val="002060"/>
                          </a:solidFill>
                        </a:rPr>
                        <a:t>du </a:t>
                      </a:r>
                      <a:r>
                        <a:rPr lang="en-GB" sz="2000" dirty="0" err="1">
                          <a:solidFill>
                            <a:srgbClr val="002060"/>
                          </a:solidFill>
                        </a:rPr>
                        <a:t>antwortest</a:t>
                      </a:r>
                      <a:r>
                        <a:rPr lang="en-GB" sz="2000" dirty="0">
                          <a:solidFill>
                            <a:srgbClr val="002060"/>
                          </a:solidFill>
                        </a:rPr>
                        <a:t>:</a:t>
                      </a:r>
                      <a:endParaRPr lang="en-GB" sz="2000" dirty="0">
                        <a:solidFill>
                          <a:srgbClr val="002060"/>
                        </a:solidFill>
                        <a:latin typeface="Century Gothic" panose="020B0502020202020204" pitchFamily="34" charset="0"/>
                      </a:endParaRPr>
                    </a:p>
                  </a:txBody>
                  <a:tcPr anchor="ctr"/>
                </a:tc>
                <a:extLst>
                  <a:ext uri="{0D108BD9-81ED-4DB2-BD59-A6C34878D82A}">
                    <a16:rowId xmlns:a16="http://schemas.microsoft.com/office/drawing/2014/main" val="3161571109"/>
                  </a:ext>
                </a:extLst>
              </a:tr>
              <a:tr h="834866">
                <a:tc>
                  <a:txBody>
                    <a:bodyPr/>
                    <a:lstStyle/>
                    <a:p>
                      <a:pPr algn="ctr"/>
                      <a:r>
                        <a:rPr lang="en-GB" sz="2000" b="1" dirty="0">
                          <a:solidFill>
                            <a:srgbClr val="203864"/>
                          </a:solidFill>
                        </a:rPr>
                        <a:t>1</a:t>
                      </a:r>
                      <a:endParaRPr lang="en-GB" sz="2000" b="1" dirty="0">
                        <a:solidFill>
                          <a:srgbClr val="203864"/>
                        </a:solidFill>
                        <a:latin typeface="Century Gothic" panose="020B0502020202020204" pitchFamily="34" charset="0"/>
                      </a:endParaRPr>
                    </a:p>
                  </a:txBody>
                  <a:tcPr anchor="ctr"/>
                </a:tc>
                <a:tc>
                  <a:txBody>
                    <a:bodyPr/>
                    <a:lstStyle/>
                    <a:p>
                      <a:pPr algn="ct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b="0" dirty="0">
                          <a:solidFill>
                            <a:schemeClr val="accent5">
                              <a:lumMod val="50000"/>
                            </a:schemeClr>
                          </a:solidFill>
                          <a:latin typeface="Century Gothic" panose="020B0502020202020204" pitchFamily="34" charset="0"/>
                        </a:rPr>
                        <a:t>two parties</a:t>
                      </a:r>
                    </a:p>
                  </a:txBody>
                  <a:tcPr anchor="ctr"/>
                </a:tc>
                <a:extLst>
                  <a:ext uri="{0D108BD9-81ED-4DB2-BD59-A6C34878D82A}">
                    <a16:rowId xmlns:a16="http://schemas.microsoft.com/office/drawing/2014/main" val="791576946"/>
                  </a:ext>
                </a:extLst>
              </a:tr>
              <a:tr h="834866">
                <a:tc>
                  <a:txBody>
                    <a:bodyPr/>
                    <a:lstStyle/>
                    <a:p>
                      <a:pPr algn="ctr"/>
                      <a:r>
                        <a:rPr lang="en-GB" sz="2000" b="1" dirty="0">
                          <a:solidFill>
                            <a:srgbClr val="203864"/>
                          </a:solidFill>
                        </a:rPr>
                        <a:t>2</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US" sz="2000" b="0" dirty="0">
                          <a:solidFill>
                            <a:schemeClr val="accent5">
                              <a:lumMod val="50000"/>
                            </a:schemeClr>
                          </a:solidFill>
                          <a:latin typeface="Century Gothic" panose="020B0502020202020204" pitchFamily="34" charset="0"/>
                        </a:rPr>
                        <a:t>twelve evenings</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2057203793"/>
                  </a:ext>
                </a:extLst>
              </a:tr>
              <a:tr h="834866">
                <a:tc>
                  <a:txBody>
                    <a:bodyPr/>
                    <a:lstStyle/>
                    <a:p>
                      <a:pPr algn="ctr"/>
                      <a:r>
                        <a:rPr lang="en-GB" sz="2000" b="1" dirty="0">
                          <a:solidFill>
                            <a:srgbClr val="203864"/>
                          </a:solidFill>
                        </a:rPr>
                        <a:t>3</a:t>
                      </a:r>
                      <a:endParaRPr lang="en-GB" sz="2000" b="1" dirty="0">
                        <a:solidFill>
                          <a:srgbClr val="203864"/>
                        </a:solidFill>
                        <a:latin typeface="Century Gothic" panose="020B0502020202020204" pitchFamily="34" charset="0"/>
                      </a:endParaRPr>
                    </a:p>
                  </a:txBody>
                  <a:tcPr anchor="ctr"/>
                </a:tc>
                <a:tc>
                  <a:txBody>
                    <a:bodyPr/>
                    <a:lstStyle/>
                    <a:p>
                      <a:pPr algn="ct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b="0" dirty="0">
                          <a:solidFill>
                            <a:schemeClr val="accent5">
                              <a:lumMod val="50000"/>
                            </a:schemeClr>
                          </a:solidFill>
                          <a:latin typeface="Century Gothic" panose="020B0502020202020204" pitchFamily="34" charset="0"/>
                        </a:rPr>
                        <a:t>three kitchens</a:t>
                      </a:r>
                    </a:p>
                  </a:txBody>
                  <a:tcPr anchor="ctr"/>
                </a:tc>
                <a:extLst>
                  <a:ext uri="{0D108BD9-81ED-4DB2-BD59-A6C34878D82A}">
                    <a16:rowId xmlns:a16="http://schemas.microsoft.com/office/drawing/2014/main" val="3820224318"/>
                  </a:ext>
                </a:extLst>
              </a:tr>
              <a:tr h="834866">
                <a:tc>
                  <a:txBody>
                    <a:bodyPr/>
                    <a:lstStyle/>
                    <a:p>
                      <a:pPr algn="ctr"/>
                      <a:r>
                        <a:rPr lang="en-GB" sz="2000" b="1" dirty="0">
                          <a:solidFill>
                            <a:srgbClr val="203864"/>
                          </a:solidFill>
                        </a:rPr>
                        <a:t>4</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US" sz="2000" b="0" dirty="0">
                          <a:solidFill>
                            <a:schemeClr val="accent5">
                              <a:lumMod val="50000"/>
                            </a:schemeClr>
                          </a:solidFill>
                          <a:latin typeface="Century Gothic" panose="020B0502020202020204" pitchFamily="34" charset="0"/>
                        </a:rPr>
                        <a:t>thirty songs</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1992794217"/>
                  </a:ext>
                </a:extLst>
              </a:tr>
              <a:tr h="834866">
                <a:tc>
                  <a:txBody>
                    <a:bodyPr/>
                    <a:lstStyle/>
                    <a:p>
                      <a:pPr algn="ctr"/>
                      <a:r>
                        <a:rPr lang="en-GB" sz="2000" b="1" dirty="0">
                          <a:solidFill>
                            <a:srgbClr val="203864"/>
                          </a:solidFill>
                        </a:rPr>
                        <a:t>5</a:t>
                      </a:r>
                      <a:endParaRPr lang="en-GB" sz="2000" b="1" dirty="0">
                        <a:solidFill>
                          <a:srgbClr val="203864"/>
                        </a:solidFill>
                        <a:latin typeface="Century Gothic" panose="020B0502020202020204" pitchFamily="34" charset="0"/>
                      </a:endParaRPr>
                    </a:p>
                  </a:txBody>
                  <a:tcPr anchor="ctr"/>
                </a:tc>
                <a:tc>
                  <a:txBody>
                    <a:bodyPr/>
                    <a:lstStyle/>
                    <a:p>
                      <a:pPr algn="ctr"/>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GB" sz="2000" b="0" dirty="0">
                          <a:solidFill>
                            <a:schemeClr val="accent5">
                              <a:lumMod val="50000"/>
                            </a:schemeClr>
                          </a:solidFill>
                          <a:latin typeface="Century Gothic" panose="020B0502020202020204" pitchFamily="34" charset="0"/>
                        </a:rPr>
                        <a:t>three houses</a:t>
                      </a:r>
                    </a:p>
                  </a:txBody>
                  <a:tcPr anchor="ctr"/>
                </a:tc>
                <a:extLst>
                  <a:ext uri="{0D108BD9-81ED-4DB2-BD59-A6C34878D82A}">
                    <a16:rowId xmlns:a16="http://schemas.microsoft.com/office/drawing/2014/main" val="404888800"/>
                  </a:ext>
                </a:extLst>
              </a:tr>
              <a:tr h="834866">
                <a:tc>
                  <a:txBody>
                    <a:bodyPr/>
                    <a:lstStyle/>
                    <a:p>
                      <a:pPr algn="ctr"/>
                      <a:r>
                        <a:rPr lang="en-GB" sz="2000" b="1" dirty="0">
                          <a:solidFill>
                            <a:srgbClr val="203864"/>
                          </a:solidFill>
                        </a:rPr>
                        <a:t>6</a:t>
                      </a:r>
                      <a:endParaRPr lang="en-GB" sz="2000" b="1" dirty="0">
                        <a:solidFill>
                          <a:srgbClr val="203864"/>
                        </a:solidFill>
                        <a:latin typeface="Century Gothic" panose="020B0502020202020204" pitchFamily="34" charset="0"/>
                      </a:endParaRPr>
                    </a:p>
                  </a:txBody>
                  <a:tcPr anchor="ctr"/>
                </a:tc>
                <a:tc>
                  <a:txBody>
                    <a:bodyPr/>
                    <a:lstStyle/>
                    <a:p>
                      <a:pPr algn="l"/>
                      <a:endParaRPr lang="en-GB" sz="2000" b="0" dirty="0">
                        <a:solidFill>
                          <a:schemeClr val="accent5">
                            <a:lumMod val="50000"/>
                          </a:schemeClr>
                        </a:solidFill>
                        <a:latin typeface="Century Gothic" panose="020B0502020202020204" pitchFamily="34" charset="0"/>
                      </a:endParaRPr>
                    </a:p>
                  </a:txBody>
                  <a:tcPr anchor="ctr"/>
                </a:tc>
                <a:tc>
                  <a:txBody>
                    <a:bodyPr/>
                    <a:lstStyle/>
                    <a:p>
                      <a:pPr algn="ctr"/>
                      <a:r>
                        <a:rPr lang="en-US" sz="2000" b="0" dirty="0">
                          <a:solidFill>
                            <a:schemeClr val="accent5">
                              <a:lumMod val="50000"/>
                            </a:schemeClr>
                          </a:solidFill>
                          <a:latin typeface="Century Gothic" panose="020B0502020202020204" pitchFamily="34" charset="0"/>
                        </a:rPr>
                        <a:t>seven nights</a:t>
                      </a:r>
                      <a:endParaRPr lang="en-GB" sz="2000" b="0" dirty="0">
                        <a:solidFill>
                          <a:schemeClr val="accent5">
                            <a:lumMod val="50000"/>
                          </a:schemeClr>
                        </a:solidFill>
                        <a:latin typeface="Century Gothic" panose="020B0502020202020204" pitchFamily="34" charset="0"/>
                      </a:endParaRPr>
                    </a:p>
                  </a:txBody>
                  <a:tcPr anchor="ctr"/>
                </a:tc>
                <a:extLst>
                  <a:ext uri="{0D108BD9-81ED-4DB2-BD59-A6C34878D82A}">
                    <a16:rowId xmlns:a16="http://schemas.microsoft.com/office/drawing/2014/main" val="3091951630"/>
                  </a:ext>
                </a:extLst>
              </a:tr>
            </a:tbl>
          </a:graphicData>
        </a:graphic>
      </p:graphicFrame>
      <p:sp>
        <p:nvSpPr>
          <p:cNvPr id="6" name="CuadroTexto 4">
            <a:extLst>
              <a:ext uri="{FF2B5EF4-FFF2-40B4-BE49-F238E27FC236}">
                <a16:creationId xmlns:a16="http://schemas.microsoft.com/office/drawing/2014/main" id="{B58B79F3-5363-43FC-92F2-16F15342C315}"/>
              </a:ext>
            </a:extLst>
          </p:cNvPr>
          <p:cNvSpPr txBox="1"/>
          <p:nvPr/>
        </p:nvSpPr>
        <p:spPr>
          <a:xfrm>
            <a:off x="2344960" y="166894"/>
            <a:ext cx="1265090"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a:t>
            </a:r>
          </a:p>
        </p:txBody>
      </p:sp>
      <p:sp>
        <p:nvSpPr>
          <p:cNvPr id="8" name="CuadroTexto 4">
            <a:extLst>
              <a:ext uri="{FF2B5EF4-FFF2-40B4-BE49-F238E27FC236}">
                <a16:creationId xmlns:a16="http://schemas.microsoft.com/office/drawing/2014/main" id="{A8D422D2-9DB1-4255-9265-4350AD001900}"/>
              </a:ext>
            </a:extLst>
          </p:cNvPr>
          <p:cNvSpPr txBox="1"/>
          <p:nvPr/>
        </p:nvSpPr>
        <p:spPr>
          <a:xfrm>
            <a:off x="9023787" y="119830"/>
            <a:ext cx="1225015"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Person </a:t>
            </a:r>
            <a:r>
              <a:rPr kumimoji="0" lang="en-US"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a:t>
            </a:r>
            <a:endParaRPr kumimoji="0" lang="es-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1026" name="Picture 2" descr="Shop, Candy, Home, House, Shopping, Shack, Building">
            <a:extLst>
              <a:ext uri="{FF2B5EF4-FFF2-40B4-BE49-F238E27FC236}">
                <a16:creationId xmlns:a16="http://schemas.microsoft.com/office/drawing/2014/main" id="{25293C4E-802C-493F-914F-515F941DC4D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74432" y="2080117"/>
            <a:ext cx="578556" cy="639877"/>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Shop, Candy, Home, House, Shopping, Shack, Building">
            <a:extLst>
              <a:ext uri="{FF2B5EF4-FFF2-40B4-BE49-F238E27FC236}">
                <a16:creationId xmlns:a16="http://schemas.microsoft.com/office/drawing/2014/main" id="{71503B8F-65B6-4EC5-99DD-E6AC76A337F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46615" y="2080116"/>
            <a:ext cx="578556" cy="639877"/>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ookie, Chocolate, Chip, Blurred, Stand, Shadow, Yummy">
            <a:extLst>
              <a:ext uri="{FF2B5EF4-FFF2-40B4-BE49-F238E27FC236}">
                <a16:creationId xmlns:a16="http://schemas.microsoft.com/office/drawing/2014/main" id="{CD6EE07B-EAF0-4C75-BD75-24867FD0E34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21558" y="3760067"/>
            <a:ext cx="661221" cy="6530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6" descr="Cookie, Chocolate, Chip, Blurred, Stand, Shadow, Yummy">
            <a:extLst>
              <a:ext uri="{FF2B5EF4-FFF2-40B4-BE49-F238E27FC236}">
                <a16:creationId xmlns:a16="http://schemas.microsoft.com/office/drawing/2014/main" id="{E9203165-4078-4BE8-8D7A-00152128AC8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28504" y="3760067"/>
            <a:ext cx="661221" cy="65305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Cookie, Chocolate, Chip, Blurred, Stand, Shadow, Yummy">
            <a:extLst>
              <a:ext uri="{FF2B5EF4-FFF2-40B4-BE49-F238E27FC236}">
                <a16:creationId xmlns:a16="http://schemas.microsoft.com/office/drawing/2014/main" id="{7F67AA0F-50FD-4A5B-B5F8-76EE1C08DEB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33121" y="3760067"/>
            <a:ext cx="661221" cy="653058"/>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Present, Gift, Blue, Ribbon, Bow, Silver, Christmas">
            <a:extLst>
              <a:ext uri="{FF2B5EF4-FFF2-40B4-BE49-F238E27FC236}">
                <a16:creationId xmlns:a16="http://schemas.microsoft.com/office/drawing/2014/main" id="{3B94176D-37AD-4C6A-AE28-B35B4CF5ACF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0286" y="5512371"/>
            <a:ext cx="608291" cy="594260"/>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Present, Gift, Blue, Ribbon, Bow, Silver, Christmas">
            <a:extLst>
              <a:ext uri="{FF2B5EF4-FFF2-40B4-BE49-F238E27FC236}">
                <a16:creationId xmlns:a16="http://schemas.microsoft.com/office/drawing/2014/main" id="{7A4ADC92-05D9-4AA6-A480-11FC9335AFA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621100" y="5493266"/>
            <a:ext cx="608291" cy="59426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Present, Gift, Blue, Ribbon, Bow, Silver, Christmas">
            <a:extLst>
              <a:ext uri="{FF2B5EF4-FFF2-40B4-BE49-F238E27FC236}">
                <a16:creationId xmlns:a16="http://schemas.microsoft.com/office/drawing/2014/main" id="{E9775D9C-33F0-4E5C-8155-5998899001BF}"/>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47430" y="5452394"/>
            <a:ext cx="608291" cy="59426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Home, House, Building, Architecture, Window, Roof">
            <a:extLst>
              <a:ext uri="{FF2B5EF4-FFF2-40B4-BE49-F238E27FC236}">
                <a16:creationId xmlns:a16="http://schemas.microsoft.com/office/drawing/2014/main" id="{84E7BFA8-66EE-4459-AA00-252E37CA262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339998" y="2080116"/>
            <a:ext cx="678603" cy="657596"/>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Home, House, Building, Architecture, Window, Roof">
            <a:extLst>
              <a:ext uri="{FF2B5EF4-FFF2-40B4-BE49-F238E27FC236}">
                <a16:creationId xmlns:a16="http://schemas.microsoft.com/office/drawing/2014/main" id="{77E50A6F-6937-4E30-9277-7CA23116DF42}"/>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031232" y="2080116"/>
            <a:ext cx="678603" cy="657596"/>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Home, House, Building, Architecture, Window, Roof">
            <a:extLst>
              <a:ext uri="{FF2B5EF4-FFF2-40B4-BE49-F238E27FC236}">
                <a16:creationId xmlns:a16="http://schemas.microsoft.com/office/drawing/2014/main" id="{38D55D16-6A9B-4FCF-9C3A-2176B8E6F28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696809" y="2062397"/>
            <a:ext cx="678603" cy="657596"/>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Kitchen, Window, Appliances, Cooking Pot, Skillet, Oven">
            <a:extLst>
              <a:ext uri="{FF2B5EF4-FFF2-40B4-BE49-F238E27FC236}">
                <a16:creationId xmlns:a16="http://schemas.microsoft.com/office/drawing/2014/main" id="{2F0FDCD9-18E9-4F3B-B6E7-439A20D4913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7466234" y="5428019"/>
            <a:ext cx="741946" cy="65950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Kitchen, Window, Appliances, Cooking Pot, Skillet, Oven">
            <a:extLst>
              <a:ext uri="{FF2B5EF4-FFF2-40B4-BE49-F238E27FC236}">
                <a16:creationId xmlns:a16="http://schemas.microsoft.com/office/drawing/2014/main" id="{C5B60E96-4C7A-4914-B13A-E9DCA047497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464569" y="5419770"/>
            <a:ext cx="741946" cy="65950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8" descr="Handbag, Purse, Red, Women'S Fashion, Women, Girls">
            <a:extLst>
              <a:ext uri="{FF2B5EF4-FFF2-40B4-BE49-F238E27FC236}">
                <a16:creationId xmlns:a16="http://schemas.microsoft.com/office/drawing/2014/main" id="{3CA5818E-CDE3-4471-8575-FC9B436AD100}"/>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57691" y="1042352"/>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8" descr="Handbag, Purse, Red, Women'S Fashion, Women, Girls">
            <a:extLst>
              <a:ext uri="{FF2B5EF4-FFF2-40B4-BE49-F238E27FC236}">
                <a16:creationId xmlns:a16="http://schemas.microsoft.com/office/drawing/2014/main" id="{E126B00F-AA7B-4000-9CCC-9CB7B9C3964A}"/>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04763" y="1357106"/>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8" descr="Handbag, Purse, Red, Women'S Fashion, Women, Girls">
            <a:extLst>
              <a:ext uri="{FF2B5EF4-FFF2-40B4-BE49-F238E27FC236}">
                <a16:creationId xmlns:a16="http://schemas.microsoft.com/office/drawing/2014/main" id="{EC0246FA-3DE9-4534-94B8-2C6B9C03F61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385425" y="1080867"/>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8" descr="Handbag, Purse, Red, Women'S Fashion, Women, Girls">
            <a:extLst>
              <a:ext uri="{FF2B5EF4-FFF2-40B4-BE49-F238E27FC236}">
                <a16:creationId xmlns:a16="http://schemas.microsoft.com/office/drawing/2014/main" id="{E2DECBAE-333F-476E-A35A-236ED4C115DD}"/>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950314" y="1052873"/>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8" descr="Handbag, Purse, Red, Women'S Fashion, Women, Girls">
            <a:extLst>
              <a:ext uri="{FF2B5EF4-FFF2-40B4-BE49-F238E27FC236}">
                <a16:creationId xmlns:a16="http://schemas.microsoft.com/office/drawing/2014/main" id="{167D3E3E-A523-4A25-B4FF-AF57273E871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07241" y="1328521"/>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8" descr="Handbag, Purse, Red, Women'S Fashion, Women, Girls">
            <a:extLst>
              <a:ext uri="{FF2B5EF4-FFF2-40B4-BE49-F238E27FC236}">
                <a16:creationId xmlns:a16="http://schemas.microsoft.com/office/drawing/2014/main" id="{9DB4C7FD-FB98-483D-B152-55D1A259E39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078681" y="1317138"/>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8" descr="Handbag, Purse, Red, Women'S Fashion, Women, Girls">
            <a:extLst>
              <a:ext uri="{FF2B5EF4-FFF2-40B4-BE49-F238E27FC236}">
                <a16:creationId xmlns:a16="http://schemas.microsoft.com/office/drawing/2014/main" id="{7EAFD711-E09D-4B3C-A133-D20BB86234F2}"/>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536904" y="1039520"/>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Handbag, Purse, Red, Women'S Fashion, Women, Girls">
            <a:extLst>
              <a:ext uri="{FF2B5EF4-FFF2-40B4-BE49-F238E27FC236}">
                <a16:creationId xmlns:a16="http://schemas.microsoft.com/office/drawing/2014/main" id="{9785C7A0-35BC-4234-9E9C-28726A81B07B}"/>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652006" y="1351567"/>
            <a:ext cx="527734" cy="575710"/>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10" descr="Moon, Stars, Sky, Night, Nature, Blue, Space, Bright">
            <a:extLst>
              <a:ext uri="{FF2B5EF4-FFF2-40B4-BE49-F238E27FC236}">
                <a16:creationId xmlns:a16="http://schemas.microsoft.com/office/drawing/2014/main" id="{330322C8-F75C-40D4-BF7C-1FF8395AB0FE}"/>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339998" y="1327375"/>
            <a:ext cx="715617" cy="53224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Cake, Candles, Icing, Pink, Yummy, Birthday, Four">
            <a:extLst>
              <a:ext uri="{FF2B5EF4-FFF2-40B4-BE49-F238E27FC236}">
                <a16:creationId xmlns:a16="http://schemas.microsoft.com/office/drawing/2014/main" id="{EF1AC56C-D687-4954-8014-2CF6E296282C}"/>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224116" y="2893675"/>
            <a:ext cx="741946" cy="678782"/>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6" descr="Cake, Candles, Icing, Pink, Yummy, Birthday, Four">
            <a:extLst>
              <a:ext uri="{FF2B5EF4-FFF2-40B4-BE49-F238E27FC236}">
                <a16:creationId xmlns:a16="http://schemas.microsoft.com/office/drawing/2014/main" id="{E4154DB2-555D-424D-B875-E4A4A28B0BD1}"/>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80515" y="2914863"/>
            <a:ext cx="741946" cy="67878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A picture containing text&#10;&#10;Description automatically generated">
            <a:extLst>
              <a:ext uri="{FF2B5EF4-FFF2-40B4-BE49-F238E27FC236}">
                <a16:creationId xmlns:a16="http://schemas.microsoft.com/office/drawing/2014/main" id="{7DE38520-391A-4ACD-893F-638683A04CB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54710" y="4472599"/>
            <a:ext cx="1583809" cy="814177"/>
          </a:xfrm>
          <a:prstGeom prst="rect">
            <a:avLst/>
          </a:prstGeom>
        </p:spPr>
      </p:pic>
      <p:sp>
        <p:nvSpPr>
          <p:cNvPr id="4" name="TextBox 3">
            <a:extLst>
              <a:ext uri="{FF2B5EF4-FFF2-40B4-BE49-F238E27FC236}">
                <a16:creationId xmlns:a16="http://schemas.microsoft.com/office/drawing/2014/main" id="{85EE4820-9FBC-46B0-8056-58E2E066D627}"/>
              </a:ext>
            </a:extLst>
          </p:cNvPr>
          <p:cNvSpPr txBox="1"/>
          <p:nvPr/>
        </p:nvSpPr>
        <p:spPr>
          <a:xfrm>
            <a:off x="1072066" y="4624553"/>
            <a:ext cx="2224056" cy="400110"/>
          </a:xfrm>
          <a:prstGeom prst="rect">
            <a:avLst/>
          </a:prstGeom>
          <a:noFill/>
        </p:spPr>
        <p:txBody>
          <a:bodyPr wrap="square" rtlCol="0">
            <a:spAutoFit/>
          </a:bodyPr>
          <a:lstStyle/>
          <a:p>
            <a:pPr algn="l"/>
            <a:r>
              <a:rPr lang="en-GB" sz="2000" b="1" dirty="0">
                <a:solidFill>
                  <a:schemeClr val="accent5">
                    <a:lumMod val="50000"/>
                  </a:schemeClr>
                </a:solidFill>
              </a:rPr>
              <a:t>12:00 – 18:00</a:t>
            </a:r>
          </a:p>
        </p:txBody>
      </p:sp>
      <p:sp>
        <p:nvSpPr>
          <p:cNvPr id="5" name="Rectangle 4">
            <a:extLst>
              <a:ext uri="{FF2B5EF4-FFF2-40B4-BE49-F238E27FC236}">
                <a16:creationId xmlns:a16="http://schemas.microsoft.com/office/drawing/2014/main" id="{CA76B49C-1C28-449E-8DCC-ECF89E7BFF4B}"/>
              </a:ext>
            </a:extLst>
          </p:cNvPr>
          <p:cNvSpPr/>
          <p:nvPr/>
        </p:nvSpPr>
        <p:spPr>
          <a:xfrm>
            <a:off x="2699294" y="4480619"/>
            <a:ext cx="521298" cy="400110"/>
          </a:xfrm>
          <a:prstGeom prst="rect">
            <a:avLst/>
          </a:prstGeom>
        </p:spPr>
        <p:txBody>
          <a:bodyPr wrap="none">
            <a:spAutoFit/>
          </a:bodyPr>
          <a:lstStyle/>
          <a:p>
            <a:pPr algn="ctr"/>
            <a:r>
              <a:rPr lang="en-US" sz="2000" dirty="0">
                <a:solidFill>
                  <a:schemeClr val="accent5">
                    <a:lumMod val="50000"/>
                  </a:schemeClr>
                </a:solidFill>
                <a:latin typeface="Century Gothic" panose="020B0502020202020204" pitchFamily="34" charset="0"/>
              </a:rPr>
              <a:t>x 5</a:t>
            </a:r>
            <a:endParaRPr lang="en-GB" sz="2000" dirty="0">
              <a:solidFill>
                <a:schemeClr val="accent5">
                  <a:lumMod val="50000"/>
                </a:schemeClr>
              </a:solidFill>
              <a:latin typeface="Century Gothic" panose="020B0502020202020204" pitchFamily="34" charset="0"/>
            </a:endParaRPr>
          </a:p>
        </p:txBody>
      </p:sp>
      <p:pic>
        <p:nvPicPr>
          <p:cNvPr id="9" name="Picture 8" descr="Logo, icon&#10;&#10;Description automatically generated">
            <a:extLst>
              <a:ext uri="{FF2B5EF4-FFF2-40B4-BE49-F238E27FC236}">
                <a16:creationId xmlns:a16="http://schemas.microsoft.com/office/drawing/2014/main" id="{8DBD90D5-914D-4BEC-A8FA-58FC72968FD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384338" y="4545168"/>
            <a:ext cx="687672" cy="756203"/>
          </a:xfrm>
          <a:prstGeom prst="rect">
            <a:avLst/>
          </a:prstGeom>
        </p:spPr>
      </p:pic>
      <p:pic>
        <p:nvPicPr>
          <p:cNvPr id="11" name="Picture 10" descr="A picture containing text, day&#10;&#10;Description automatically generated">
            <a:extLst>
              <a:ext uri="{FF2B5EF4-FFF2-40B4-BE49-F238E27FC236}">
                <a16:creationId xmlns:a16="http://schemas.microsoft.com/office/drawing/2014/main" id="{1DC090A8-51F5-4BC6-ABD0-4AC0475F15ED}"/>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t="57727" b="13327"/>
          <a:stretch/>
        </p:blipFill>
        <p:spPr>
          <a:xfrm>
            <a:off x="7125859" y="2852841"/>
            <a:ext cx="1871648" cy="766246"/>
          </a:xfrm>
          <a:prstGeom prst="rect">
            <a:avLst/>
          </a:prstGeom>
        </p:spPr>
      </p:pic>
      <p:sp>
        <p:nvSpPr>
          <p:cNvPr id="55" name="TextBox 54">
            <a:extLst>
              <a:ext uri="{FF2B5EF4-FFF2-40B4-BE49-F238E27FC236}">
                <a16:creationId xmlns:a16="http://schemas.microsoft.com/office/drawing/2014/main" id="{C65D5518-82FB-4BA3-9964-65D4DC9291F0}"/>
              </a:ext>
            </a:extLst>
          </p:cNvPr>
          <p:cNvSpPr txBox="1"/>
          <p:nvPr/>
        </p:nvSpPr>
        <p:spPr>
          <a:xfrm>
            <a:off x="7203230" y="2786897"/>
            <a:ext cx="2224056" cy="400110"/>
          </a:xfrm>
          <a:prstGeom prst="rect">
            <a:avLst/>
          </a:prstGeom>
          <a:noFill/>
        </p:spPr>
        <p:txBody>
          <a:bodyPr wrap="square" rtlCol="0">
            <a:spAutoFit/>
          </a:bodyPr>
          <a:lstStyle/>
          <a:p>
            <a:pPr algn="l"/>
            <a:r>
              <a:rPr lang="en-GB" sz="2000" b="1" dirty="0">
                <a:solidFill>
                  <a:schemeClr val="bg1"/>
                </a:solidFill>
              </a:rPr>
              <a:t>18:00 – 24:00</a:t>
            </a:r>
          </a:p>
        </p:txBody>
      </p:sp>
      <p:sp>
        <p:nvSpPr>
          <p:cNvPr id="58" name="Rectangle 57">
            <a:extLst>
              <a:ext uri="{FF2B5EF4-FFF2-40B4-BE49-F238E27FC236}">
                <a16:creationId xmlns:a16="http://schemas.microsoft.com/office/drawing/2014/main" id="{A65A6C24-F049-42DE-8E31-084F07554002}"/>
              </a:ext>
            </a:extLst>
          </p:cNvPr>
          <p:cNvSpPr/>
          <p:nvPr/>
        </p:nvSpPr>
        <p:spPr>
          <a:xfrm>
            <a:off x="8997507" y="2773548"/>
            <a:ext cx="521298" cy="400110"/>
          </a:xfrm>
          <a:prstGeom prst="rect">
            <a:avLst/>
          </a:prstGeom>
        </p:spPr>
        <p:txBody>
          <a:bodyPr wrap="none">
            <a:spAutoFit/>
          </a:bodyPr>
          <a:lstStyle/>
          <a:p>
            <a:pPr algn="ctr"/>
            <a:r>
              <a:rPr lang="en-US" sz="2000" dirty="0">
                <a:solidFill>
                  <a:schemeClr val="accent5">
                    <a:lumMod val="50000"/>
                  </a:schemeClr>
                </a:solidFill>
                <a:latin typeface="Century Gothic" panose="020B0502020202020204" pitchFamily="34" charset="0"/>
              </a:rPr>
              <a:t>x 9</a:t>
            </a:r>
            <a:endParaRPr lang="en-GB" sz="2000" dirty="0">
              <a:solidFill>
                <a:schemeClr val="accent5">
                  <a:lumMod val="50000"/>
                </a:schemeClr>
              </a:solidFill>
              <a:latin typeface="Century Gothic" panose="020B0502020202020204" pitchFamily="34" charset="0"/>
            </a:endParaRPr>
          </a:p>
        </p:txBody>
      </p:sp>
      <p:pic>
        <p:nvPicPr>
          <p:cNvPr id="17" name="Picture 16">
            <a:extLst>
              <a:ext uri="{FF2B5EF4-FFF2-40B4-BE49-F238E27FC236}">
                <a16:creationId xmlns:a16="http://schemas.microsoft.com/office/drawing/2014/main" id="{94B902BB-69B0-4755-A611-1C08C09B22A8}"/>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223296" y="3773019"/>
            <a:ext cx="426103" cy="699246"/>
          </a:xfrm>
          <a:prstGeom prst="rect">
            <a:avLst/>
          </a:prstGeom>
        </p:spPr>
      </p:pic>
      <p:pic>
        <p:nvPicPr>
          <p:cNvPr id="2048" name="Picture 2047">
            <a:extLst>
              <a:ext uri="{FF2B5EF4-FFF2-40B4-BE49-F238E27FC236}">
                <a16:creationId xmlns:a16="http://schemas.microsoft.com/office/drawing/2014/main" id="{CB99C627-ACC9-43C8-97B1-552C48B7FAE7}"/>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072010" y="3735445"/>
            <a:ext cx="426103" cy="699246"/>
          </a:xfrm>
          <a:prstGeom prst="rect">
            <a:avLst/>
          </a:prstGeom>
        </p:spPr>
      </p:pic>
      <p:pic>
        <p:nvPicPr>
          <p:cNvPr id="2051" name="Picture 2050" descr="A picture containing background pattern&#10;&#10;Description automatically generated">
            <a:extLst>
              <a:ext uri="{FF2B5EF4-FFF2-40B4-BE49-F238E27FC236}">
                <a16:creationId xmlns:a16="http://schemas.microsoft.com/office/drawing/2014/main" id="{92427269-0C8C-4984-A4C5-DDEE78C67D06}"/>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261247" y="3698993"/>
            <a:ext cx="1087527" cy="699246"/>
          </a:xfrm>
          <a:prstGeom prst="rect">
            <a:avLst/>
          </a:prstGeom>
        </p:spPr>
      </p:pic>
      <p:sp>
        <p:nvSpPr>
          <p:cNvPr id="65" name="Rectangle 64">
            <a:extLst>
              <a:ext uri="{FF2B5EF4-FFF2-40B4-BE49-F238E27FC236}">
                <a16:creationId xmlns:a16="http://schemas.microsoft.com/office/drawing/2014/main" id="{203B85E7-ADC8-414E-813C-609B7CE2F016}"/>
              </a:ext>
            </a:extLst>
          </p:cNvPr>
          <p:cNvSpPr/>
          <p:nvPr/>
        </p:nvSpPr>
        <p:spPr>
          <a:xfrm>
            <a:off x="9023787" y="3636319"/>
            <a:ext cx="521298" cy="400110"/>
          </a:xfrm>
          <a:prstGeom prst="rect">
            <a:avLst/>
          </a:prstGeom>
        </p:spPr>
        <p:txBody>
          <a:bodyPr wrap="none">
            <a:spAutoFit/>
          </a:bodyPr>
          <a:lstStyle/>
          <a:p>
            <a:pPr algn="ctr"/>
            <a:r>
              <a:rPr lang="en-US" sz="2000" dirty="0">
                <a:solidFill>
                  <a:schemeClr val="accent5">
                    <a:lumMod val="50000"/>
                  </a:schemeClr>
                </a:solidFill>
                <a:latin typeface="Century Gothic" panose="020B0502020202020204" pitchFamily="34" charset="0"/>
              </a:rPr>
              <a:t>x 3</a:t>
            </a:r>
            <a:endParaRPr lang="en-GB" sz="2000" dirty="0">
              <a:solidFill>
                <a:schemeClr val="accent5">
                  <a:lumMod val="50000"/>
                </a:schemeClr>
              </a:solidFill>
              <a:latin typeface="Century Gothic" panose="020B0502020202020204" pitchFamily="34" charset="0"/>
            </a:endParaRPr>
          </a:p>
        </p:txBody>
      </p:sp>
    </p:spTree>
    <p:extLst>
      <p:ext uri="{BB962C8B-B14F-4D97-AF65-F5344CB8AC3E}">
        <p14:creationId xmlns:p14="http://schemas.microsoft.com/office/powerpoint/2010/main" val="3494972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8" name="Rectangle: Rounded Corners 14">
            <a:extLst>
              <a:ext uri="{FF2B5EF4-FFF2-40B4-BE49-F238E27FC236}">
                <a16:creationId xmlns:a16="http://schemas.microsoft.com/office/drawing/2014/main" id="{5D54D840-0B6A-4FB7-BFD4-7B4D5E867A86}"/>
              </a:ext>
            </a:extLst>
          </p:cNvPr>
          <p:cNvSpPr/>
          <p:nvPr/>
        </p:nvSpPr>
        <p:spPr>
          <a:xfrm>
            <a:off x="70986" y="1968344"/>
            <a:ext cx="6909631" cy="4367051"/>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4572000" cy="869950"/>
          </a:xfrm>
          <a:prstGeom prst="rect">
            <a:avLst/>
          </a:prstGeom>
        </p:spPr>
      </p:pic>
      <p:sp>
        <p:nvSpPr>
          <p:cNvPr id="4" name="Title 3"/>
          <p:cNvSpPr>
            <a:spLocks noGrp="1"/>
          </p:cNvSpPr>
          <p:nvPr>
            <p:ph type="title"/>
          </p:nvPr>
        </p:nvSpPr>
        <p:spPr>
          <a:xfrm>
            <a:off x="0" y="294041"/>
            <a:ext cx="4302369" cy="707849"/>
          </a:xfrm>
        </p:spPr>
        <p:txBody>
          <a:bodyPr>
            <a:normAutofit fontScale="90000"/>
          </a:bodyPr>
          <a:lstStyle/>
          <a:p>
            <a:r>
              <a:rPr lang="en-GB" sz="3600" b="1" dirty="0" err="1">
                <a:solidFill>
                  <a:schemeClr val="bg1"/>
                </a:solidFill>
              </a:rPr>
              <a:t>Wir</a:t>
            </a:r>
            <a:r>
              <a:rPr lang="en-GB" sz="3600" b="1" dirty="0">
                <a:solidFill>
                  <a:schemeClr val="bg1"/>
                </a:solidFill>
              </a:rPr>
              <a:t> </a:t>
            </a:r>
            <a:r>
              <a:rPr lang="en-GB" sz="3600" b="1" dirty="0" err="1">
                <a:solidFill>
                  <a:schemeClr val="bg1"/>
                </a:solidFill>
              </a:rPr>
              <a:t>haben</a:t>
            </a:r>
            <a:r>
              <a:rPr lang="en-GB" sz="3600" b="1" dirty="0">
                <a:solidFill>
                  <a:schemeClr val="bg1"/>
                </a:solidFill>
              </a:rPr>
              <a:t> </a:t>
            </a:r>
            <a:r>
              <a:rPr lang="en-GB" sz="3600" b="1" dirty="0" err="1">
                <a:solidFill>
                  <a:schemeClr val="bg1"/>
                </a:solidFill>
              </a:rPr>
              <a:t>gefeiert</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045440" y="123128"/>
            <a:ext cx="19476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7B2326E1-A87B-2D46-8B7D-5F8E8817AFDA}"/>
              </a:ext>
            </a:extLst>
          </p:cNvPr>
          <p:cNvSpPr txBox="1"/>
          <p:nvPr/>
        </p:nvSpPr>
        <p:spPr>
          <a:xfrm>
            <a:off x="73696" y="1137347"/>
            <a:ext cx="9986875" cy="830997"/>
          </a:xfrm>
          <a:prstGeom prst="rect">
            <a:avLst/>
          </a:prstGeom>
          <a:noFill/>
        </p:spPr>
        <p:txBody>
          <a:bodyPr wrap="square" rtlCol="0">
            <a:spAutoFit/>
          </a:bodyPr>
          <a:lstStyle/>
          <a:p>
            <a:r>
              <a:rPr lang="en-US" sz="2400" dirty="0" err="1">
                <a:solidFill>
                  <a:schemeClr val="accent5">
                    <a:lumMod val="50000"/>
                  </a:schemeClr>
                </a:solidFill>
              </a:rPr>
              <a:t>Omas</a:t>
            </a:r>
            <a:r>
              <a:rPr lang="en-US" sz="2400" dirty="0">
                <a:solidFill>
                  <a:schemeClr val="accent5">
                    <a:lumMod val="50000"/>
                  </a:schemeClr>
                </a:solidFill>
              </a:rPr>
              <a:t> </a:t>
            </a:r>
            <a:r>
              <a:rPr lang="en-US" sz="2400" dirty="0" err="1">
                <a:solidFill>
                  <a:schemeClr val="accent5">
                    <a:lumMod val="50000"/>
                  </a:schemeClr>
                </a:solidFill>
              </a:rPr>
              <a:t>Freundin</a:t>
            </a:r>
            <a:r>
              <a:rPr lang="en-US" sz="2400" dirty="0">
                <a:solidFill>
                  <a:schemeClr val="accent5">
                    <a:lumMod val="50000"/>
                  </a:schemeClr>
                </a:solidFill>
              </a:rPr>
              <a:t> </a:t>
            </a:r>
            <a:r>
              <a:rPr lang="en-US" sz="2400" dirty="0" err="1">
                <a:solidFill>
                  <a:schemeClr val="accent5">
                    <a:lumMod val="50000"/>
                  </a:schemeClr>
                </a:solidFill>
              </a:rPr>
              <a:t>beschreibt</a:t>
            </a:r>
            <a:r>
              <a:rPr lang="en-US" sz="2400" dirty="0">
                <a:solidFill>
                  <a:schemeClr val="accent5">
                    <a:lumMod val="50000"/>
                  </a:schemeClr>
                </a:solidFill>
              </a:rPr>
              <a:t> den </a:t>
            </a:r>
            <a:r>
              <a:rPr lang="en-US" sz="2400" dirty="0" err="1">
                <a:solidFill>
                  <a:schemeClr val="accent5">
                    <a:lumMod val="50000"/>
                  </a:schemeClr>
                </a:solidFill>
              </a:rPr>
              <a:t>Geburtstag</a:t>
            </a:r>
            <a:r>
              <a:rPr lang="en-US" sz="2400" dirty="0">
                <a:solidFill>
                  <a:schemeClr val="accent5">
                    <a:lumMod val="50000"/>
                  </a:schemeClr>
                </a:solidFill>
              </a:rPr>
              <a:t> von </a:t>
            </a:r>
            <a:r>
              <a:rPr lang="en-US" sz="2400" dirty="0" err="1">
                <a:solidFill>
                  <a:schemeClr val="accent5">
                    <a:lumMod val="50000"/>
                  </a:schemeClr>
                </a:solidFill>
              </a:rPr>
              <a:t>ihrem</a:t>
            </a:r>
            <a:r>
              <a:rPr lang="en-US" sz="2400" dirty="0">
                <a:solidFill>
                  <a:schemeClr val="accent5">
                    <a:lumMod val="50000"/>
                  </a:schemeClr>
                </a:solidFill>
              </a:rPr>
              <a:t> Sohn.</a:t>
            </a:r>
            <a:br>
              <a:rPr lang="en-US" sz="2400" dirty="0">
                <a:solidFill>
                  <a:schemeClr val="accent5">
                    <a:lumMod val="50000"/>
                  </a:schemeClr>
                </a:solidFill>
              </a:rPr>
            </a:br>
            <a:r>
              <a:rPr lang="en-US" sz="2400" dirty="0" err="1">
                <a:solidFill>
                  <a:schemeClr val="accent5">
                    <a:lumMod val="50000"/>
                  </a:schemeClr>
                </a:solidFill>
              </a:rPr>
              <a:t>Schreibe</a:t>
            </a:r>
            <a:r>
              <a:rPr lang="en-US" sz="2400" dirty="0">
                <a:solidFill>
                  <a:schemeClr val="accent5">
                    <a:lumMod val="50000"/>
                  </a:schemeClr>
                </a:solidFill>
              </a:rPr>
              <a:t> 1 – 8 und die </a:t>
            </a:r>
            <a:r>
              <a:rPr lang="en-US" sz="2400" dirty="0" err="1">
                <a:solidFill>
                  <a:schemeClr val="accent5">
                    <a:lumMod val="50000"/>
                  </a:schemeClr>
                </a:solidFill>
              </a:rPr>
              <a:t>englischen</a:t>
            </a:r>
            <a:r>
              <a:rPr lang="en-US" sz="2400" dirty="0">
                <a:solidFill>
                  <a:schemeClr val="accent5">
                    <a:lumMod val="50000"/>
                  </a:schemeClr>
                </a:solidFill>
              </a:rPr>
              <a:t> </a:t>
            </a:r>
            <a:r>
              <a:rPr lang="en-US" sz="2400" dirty="0" err="1">
                <a:solidFill>
                  <a:schemeClr val="accent5">
                    <a:lumMod val="50000"/>
                  </a:schemeClr>
                </a:solidFill>
              </a:rPr>
              <a:t>Wörter</a:t>
            </a:r>
            <a:r>
              <a:rPr lang="en-US" sz="2400" dirty="0">
                <a:solidFill>
                  <a:schemeClr val="accent5">
                    <a:lumMod val="50000"/>
                  </a:schemeClr>
                </a:solidFill>
              </a:rPr>
              <a:t> auf Deutsch:</a:t>
            </a:r>
          </a:p>
        </p:txBody>
      </p:sp>
      <p:sp>
        <p:nvSpPr>
          <p:cNvPr id="2" name="Rectangle 1">
            <a:extLst>
              <a:ext uri="{FF2B5EF4-FFF2-40B4-BE49-F238E27FC236}">
                <a16:creationId xmlns:a16="http://schemas.microsoft.com/office/drawing/2014/main" id="{58900B7C-1F08-4947-AC2F-1323380338E0}"/>
              </a:ext>
            </a:extLst>
          </p:cNvPr>
          <p:cNvSpPr/>
          <p:nvPr/>
        </p:nvSpPr>
        <p:spPr>
          <a:xfrm>
            <a:off x="268584" y="2025016"/>
            <a:ext cx="6859709" cy="4093428"/>
          </a:xfrm>
          <a:prstGeom prst="rect">
            <a:avLst/>
          </a:prstGeom>
        </p:spPr>
        <p:txBody>
          <a:bodyPr wrap="square">
            <a:spAutoFit/>
          </a:bodyPr>
          <a:lstStyle/>
          <a:p>
            <a:r>
              <a:rPr lang="de-DE" sz="2600" dirty="0">
                <a:solidFill>
                  <a:schemeClr val="accent5">
                    <a:lumMod val="50000"/>
                  </a:schemeClr>
                </a:solidFill>
              </a:rPr>
              <a:t>„Mein Sohn hatte </a:t>
            </a:r>
            <a:r>
              <a:rPr lang="de-DE" sz="2600" b="1" dirty="0">
                <a:solidFill>
                  <a:schemeClr val="accent5">
                    <a:lumMod val="50000"/>
                  </a:schemeClr>
                </a:solidFill>
              </a:rPr>
              <a:t>letzten</a:t>
            </a:r>
            <a:r>
              <a:rPr lang="de-DE" sz="2600" dirty="0">
                <a:solidFill>
                  <a:schemeClr val="accent5">
                    <a:lumMod val="50000"/>
                  </a:schemeClr>
                </a:solidFill>
              </a:rPr>
              <a:t> Samstag Geburtstag. Wir haben seinen Geburtstag  </a:t>
            </a:r>
            <a:r>
              <a:rPr lang="de-DE" sz="2600" b="1" dirty="0">
                <a:solidFill>
                  <a:schemeClr val="accent5">
                    <a:lumMod val="50000"/>
                  </a:schemeClr>
                </a:solidFill>
              </a:rPr>
              <a:t>gefeiert</a:t>
            </a:r>
            <a:r>
              <a:rPr lang="de-DE" sz="2600" dirty="0">
                <a:solidFill>
                  <a:schemeClr val="accent5">
                    <a:lumMod val="50000"/>
                  </a:schemeClr>
                </a:solidFill>
              </a:rPr>
              <a:t>,       und zwar* haben wir eine Geburtstagsmittagsparty </a:t>
            </a:r>
            <a:r>
              <a:rPr lang="de-DE" sz="2600" b="1" dirty="0">
                <a:solidFill>
                  <a:schemeClr val="accent5">
                    <a:lumMod val="50000"/>
                  </a:schemeClr>
                </a:solidFill>
              </a:rPr>
              <a:t>gemacht</a:t>
            </a:r>
            <a:r>
              <a:rPr lang="de-DE" sz="2600" dirty="0">
                <a:solidFill>
                  <a:schemeClr val="accent5">
                    <a:lumMod val="50000"/>
                  </a:schemeClr>
                </a:solidFill>
              </a:rPr>
              <a:t>, von 12   </a:t>
            </a:r>
            <a:r>
              <a:rPr lang="de-DE" sz="2600" b="1" dirty="0">
                <a:solidFill>
                  <a:schemeClr val="accent5">
                    <a:lumMod val="50000"/>
                  </a:schemeClr>
                </a:solidFill>
              </a:rPr>
              <a:t>Uhr</a:t>
            </a:r>
            <a:r>
              <a:rPr lang="de-DE" sz="2600" dirty="0">
                <a:solidFill>
                  <a:schemeClr val="accent5">
                    <a:lumMod val="50000"/>
                  </a:schemeClr>
                </a:solidFill>
              </a:rPr>
              <a:t>           bis halb 3.  Zum Mittagessen </a:t>
            </a:r>
            <a:r>
              <a:rPr lang="de-DE" sz="2600" b="1" dirty="0">
                <a:solidFill>
                  <a:schemeClr val="accent5">
                    <a:lumMod val="50000"/>
                  </a:schemeClr>
                </a:solidFill>
              </a:rPr>
              <a:t>gab es        </a:t>
            </a:r>
            <a:r>
              <a:rPr lang="de-DE" sz="2600" dirty="0">
                <a:solidFill>
                  <a:schemeClr val="accent5">
                    <a:lumMod val="50000"/>
                  </a:schemeClr>
                </a:solidFill>
              </a:rPr>
              <a:t>Pizza und anschließend* einen </a:t>
            </a:r>
            <a:r>
              <a:rPr lang="de-DE" sz="2600" dirty="0" err="1">
                <a:solidFill>
                  <a:schemeClr val="accent5">
                    <a:lumMod val="50000"/>
                  </a:schemeClr>
                </a:solidFill>
              </a:rPr>
              <a:t>Erdbeer</a:t>
            </a:r>
            <a:r>
              <a:rPr lang="de-DE" sz="2600" dirty="0">
                <a:solidFill>
                  <a:schemeClr val="accent5">
                    <a:lumMod val="50000"/>
                  </a:schemeClr>
                </a:solidFill>
              </a:rPr>
              <a:t>*    </a:t>
            </a:r>
            <a:r>
              <a:rPr lang="de-DE" sz="2600" b="1" dirty="0" err="1">
                <a:solidFill>
                  <a:schemeClr val="accent5">
                    <a:lumMod val="50000"/>
                  </a:schemeClr>
                </a:solidFill>
              </a:rPr>
              <a:t>kuchen</a:t>
            </a:r>
            <a:r>
              <a:rPr lang="de-DE" sz="2600" b="1" dirty="0">
                <a:solidFill>
                  <a:schemeClr val="accent5">
                    <a:lumMod val="50000"/>
                  </a:schemeClr>
                </a:solidFill>
              </a:rPr>
              <a:t>, </a:t>
            </a:r>
            <a:r>
              <a:rPr lang="de-DE" sz="2600" dirty="0">
                <a:solidFill>
                  <a:schemeClr val="accent5">
                    <a:lumMod val="50000"/>
                  </a:schemeClr>
                </a:solidFill>
              </a:rPr>
              <a:t>und äh, wir haben natürlich </a:t>
            </a:r>
            <a:r>
              <a:rPr lang="de-DE" sz="2600" b="1" dirty="0">
                <a:solidFill>
                  <a:schemeClr val="accent5">
                    <a:lumMod val="50000"/>
                  </a:schemeClr>
                </a:solidFill>
              </a:rPr>
              <a:t>Spiele</a:t>
            </a:r>
            <a:r>
              <a:rPr lang="de-DE" sz="2600" dirty="0">
                <a:solidFill>
                  <a:schemeClr val="accent5">
                    <a:lumMod val="50000"/>
                  </a:schemeClr>
                </a:solidFill>
              </a:rPr>
              <a:t> gemacht. Mein Sohn ist sechs </a:t>
            </a:r>
            <a:r>
              <a:rPr lang="de-DE" sz="2600" b="1" dirty="0">
                <a:solidFill>
                  <a:schemeClr val="accent5">
                    <a:lumMod val="50000"/>
                  </a:schemeClr>
                </a:solidFill>
              </a:rPr>
              <a:t>Jahre</a:t>
            </a:r>
            <a:r>
              <a:rPr lang="de-DE" sz="2600" dirty="0">
                <a:solidFill>
                  <a:schemeClr val="accent5">
                    <a:lumMod val="50000"/>
                  </a:schemeClr>
                </a:solidFill>
              </a:rPr>
              <a:t>       alt geworden“. </a:t>
            </a:r>
            <a:endParaRPr lang="en-GB" sz="2600" dirty="0">
              <a:solidFill>
                <a:schemeClr val="accent5">
                  <a:lumMod val="50000"/>
                </a:schemeClr>
              </a:solidFill>
            </a:endParaRPr>
          </a:p>
        </p:txBody>
      </p:sp>
      <p:sp>
        <p:nvSpPr>
          <p:cNvPr id="7" name="Speech Bubble: Rectangle with Corners Rounded 20">
            <a:extLst>
              <a:ext uri="{FF2B5EF4-FFF2-40B4-BE49-F238E27FC236}">
                <a16:creationId xmlns:a16="http://schemas.microsoft.com/office/drawing/2014/main" id="{988029A0-8C62-4CE4-A015-886055B328D6}"/>
              </a:ext>
            </a:extLst>
          </p:cNvPr>
          <p:cNvSpPr/>
          <p:nvPr/>
        </p:nvSpPr>
        <p:spPr>
          <a:xfrm>
            <a:off x="6504492" y="139661"/>
            <a:ext cx="3322414" cy="916945"/>
          </a:xfrm>
          <a:prstGeom prst="wedgeRoundRectCallout">
            <a:avLst>
              <a:gd name="adj1" fmla="val 36397"/>
              <a:gd name="adj2" fmla="val 81507"/>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de-DE" sz="2000" dirty="0">
                <a:solidFill>
                  <a:schemeClr val="bg1"/>
                </a:solidFill>
              </a:rPr>
              <a:t>anschließend </a:t>
            </a:r>
            <a:r>
              <a:rPr lang="en-US" sz="2000" dirty="0">
                <a:solidFill>
                  <a:schemeClr val="bg1"/>
                </a:solidFill>
                <a:latin typeface="Century Gothic" panose="020B0502020202020204" pitchFamily="34" charset="0"/>
              </a:rPr>
              <a:t>– </a:t>
            </a:r>
            <a:r>
              <a:rPr lang="de-DE" sz="2000" dirty="0">
                <a:solidFill>
                  <a:schemeClr val="bg1"/>
                </a:solidFill>
              </a:rPr>
              <a:t>danach</a:t>
            </a:r>
            <a:br>
              <a:rPr lang="de-DE" sz="2000" dirty="0">
                <a:solidFill>
                  <a:schemeClr val="bg1"/>
                </a:solidFill>
              </a:rPr>
            </a:br>
            <a:r>
              <a:rPr lang="de-DE" sz="2000" dirty="0">
                <a:solidFill>
                  <a:schemeClr val="bg1"/>
                </a:solidFill>
              </a:rPr>
              <a:t>das Erdbeer </a:t>
            </a:r>
            <a:r>
              <a:rPr lang="en-US" sz="2000" dirty="0">
                <a:solidFill>
                  <a:schemeClr val="bg1"/>
                </a:solidFill>
                <a:latin typeface="Century Gothic" panose="020B0502020202020204" pitchFamily="34" charset="0"/>
              </a:rPr>
              <a:t>–</a:t>
            </a:r>
            <a:r>
              <a:rPr lang="de-DE" sz="2000" dirty="0">
                <a:solidFill>
                  <a:schemeClr val="bg1"/>
                </a:solidFill>
              </a:rPr>
              <a:t> strawberry</a:t>
            </a:r>
          </a:p>
          <a:p>
            <a:pPr lvl="0" algn="ctr">
              <a:defRPr/>
            </a:pPr>
            <a:r>
              <a:rPr kumimoji="0" lang="de-DE" sz="2000" b="0" i="0" u="none" strike="noStrike" kern="1200" cap="none" spc="0" normalizeH="0" baseline="0" noProof="0" dirty="0">
                <a:ln>
                  <a:noFill/>
                </a:ln>
                <a:solidFill>
                  <a:schemeClr val="bg1"/>
                </a:solidFill>
                <a:effectLst/>
                <a:uLnTx/>
                <a:uFillTx/>
                <a:latin typeface="Century Gothic" panose="020B0502020202020204" pitchFamily="34" charset="0"/>
              </a:rPr>
              <a:t>und zwar </a:t>
            </a:r>
            <a:r>
              <a:rPr lang="en-US" sz="2000" dirty="0">
                <a:solidFill>
                  <a:schemeClr val="bg1"/>
                </a:solidFill>
                <a:latin typeface="Century Gothic" panose="020B0502020202020204" pitchFamily="34" charset="0"/>
              </a:rPr>
              <a:t>– </a:t>
            </a:r>
            <a:r>
              <a:rPr kumimoji="0" lang="de-DE" sz="2000" b="0" i="0" u="none" strike="noStrike" kern="1200" cap="none" spc="0" normalizeH="0" baseline="0" noProof="0" dirty="0">
                <a:ln>
                  <a:noFill/>
                </a:ln>
                <a:solidFill>
                  <a:schemeClr val="bg1"/>
                </a:solidFill>
                <a:effectLst/>
                <a:uLnTx/>
                <a:uFillTx/>
                <a:latin typeface="Century Gothic" panose="020B0502020202020204" pitchFamily="34" charset="0"/>
              </a:rPr>
              <a:t>in fact</a:t>
            </a:r>
            <a:endPar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9" name="Picture 8" descr="A picture containing domestic cat&#10;&#10;Description automatically generated">
            <a:extLst>
              <a:ext uri="{FF2B5EF4-FFF2-40B4-BE49-F238E27FC236}">
                <a16:creationId xmlns:a16="http://schemas.microsoft.com/office/drawing/2014/main" id="{75A5A539-DDDA-49CC-868A-593DA4782C5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736787" y="729016"/>
            <a:ext cx="1526109" cy="1296000"/>
          </a:xfrm>
          <a:prstGeom prst="rect">
            <a:avLst/>
          </a:prstGeom>
        </p:spPr>
      </p:pic>
      <p:sp>
        <p:nvSpPr>
          <p:cNvPr id="11" name="TextBox 10">
            <a:extLst>
              <a:ext uri="{FF2B5EF4-FFF2-40B4-BE49-F238E27FC236}">
                <a16:creationId xmlns:a16="http://schemas.microsoft.com/office/drawing/2014/main" id="{9F3562F6-8436-494D-A439-AD941D4F2BAB}"/>
              </a:ext>
            </a:extLst>
          </p:cNvPr>
          <p:cNvSpPr txBox="1"/>
          <p:nvPr/>
        </p:nvSpPr>
        <p:spPr>
          <a:xfrm>
            <a:off x="3162189" y="2066954"/>
            <a:ext cx="1152086" cy="461665"/>
          </a:xfrm>
          <a:prstGeom prst="rect">
            <a:avLst/>
          </a:prstGeom>
          <a:solidFill>
            <a:schemeClr val="accent1">
              <a:lumMod val="20000"/>
              <a:lumOff val="80000"/>
            </a:schemeClr>
          </a:solidFill>
        </p:spPr>
        <p:txBody>
          <a:bodyPr wrap="square" rtlCol="0">
            <a:spAutoFit/>
          </a:bodyPr>
          <a:lstStyle/>
          <a:p>
            <a:pPr algn="ctr"/>
            <a:r>
              <a:rPr lang="en-GB" sz="2400" b="1" dirty="0">
                <a:solidFill>
                  <a:srgbClr val="002060"/>
                </a:solidFill>
              </a:rPr>
              <a:t>[1] </a:t>
            </a:r>
            <a:r>
              <a:rPr lang="en-GB" sz="2400" b="1" dirty="0">
                <a:solidFill>
                  <a:srgbClr val="DAA520"/>
                </a:solidFill>
              </a:rPr>
              <a:t>last</a:t>
            </a:r>
          </a:p>
        </p:txBody>
      </p:sp>
      <p:sp>
        <p:nvSpPr>
          <p:cNvPr id="18" name="Rectangle 17">
            <a:extLst>
              <a:ext uri="{FF2B5EF4-FFF2-40B4-BE49-F238E27FC236}">
                <a16:creationId xmlns:a16="http://schemas.microsoft.com/office/drawing/2014/main" id="{944293E1-DC3B-4763-8896-032214C254A9}"/>
              </a:ext>
            </a:extLst>
          </p:cNvPr>
          <p:cNvSpPr/>
          <p:nvPr/>
        </p:nvSpPr>
        <p:spPr>
          <a:xfrm>
            <a:off x="7131003" y="3375160"/>
            <a:ext cx="6096000" cy="2554545"/>
          </a:xfrm>
          <a:prstGeom prst="rect">
            <a:avLst/>
          </a:prstGeom>
        </p:spPr>
        <p:txBody>
          <a:bodyPr>
            <a:spAutoFit/>
          </a:bodyPr>
          <a:lstStyle/>
          <a:p>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1.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Wer</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hatte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Geburtstag</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2.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Wann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war das?</a:t>
            </a:r>
            <a:b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3. Wie alt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ist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er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jetzt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4. Wie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haben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gefeiert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5. Wie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lange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war die Party?</a:t>
            </a:r>
            <a:b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6. Was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haben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gegessen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7. Was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haben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sie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auch</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noch</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gemacht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b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b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8.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Wer</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erzählt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diese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Geschichte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a:t>
            </a:r>
            <a:endParaRPr lang="en-GB" sz="2000" dirty="0"/>
          </a:p>
        </p:txBody>
      </p:sp>
      <p:pic>
        <p:nvPicPr>
          <p:cNvPr id="19" name="Sohn_Geburtstag_audio">
            <a:hlinkClick r:id="" action="ppaction://media"/>
            <a:extLst>
              <a:ext uri="{FF2B5EF4-FFF2-40B4-BE49-F238E27FC236}">
                <a16:creationId xmlns:a16="http://schemas.microsoft.com/office/drawing/2014/main" id="{5A82017C-0DB0-42C5-81C5-91E6D4A57DD8}"/>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077910" y="282593"/>
            <a:ext cx="609600" cy="609600"/>
          </a:xfrm>
          <a:prstGeom prst="rect">
            <a:avLst/>
          </a:prstGeom>
        </p:spPr>
      </p:pic>
      <p:sp>
        <p:nvSpPr>
          <p:cNvPr id="20" name="TextBox 19">
            <a:extLst>
              <a:ext uri="{FF2B5EF4-FFF2-40B4-BE49-F238E27FC236}">
                <a16:creationId xmlns:a16="http://schemas.microsoft.com/office/drawing/2014/main" id="{51A02C73-0838-4B2C-801C-6D92B404353B}"/>
              </a:ext>
            </a:extLst>
          </p:cNvPr>
          <p:cNvSpPr txBox="1"/>
          <p:nvPr/>
        </p:nvSpPr>
        <p:spPr>
          <a:xfrm>
            <a:off x="2243348" y="2881144"/>
            <a:ext cx="2067554" cy="415498"/>
          </a:xfrm>
          <a:prstGeom prst="rect">
            <a:avLst/>
          </a:prstGeom>
          <a:solidFill>
            <a:schemeClr val="accent1">
              <a:lumMod val="20000"/>
              <a:lumOff val="80000"/>
            </a:schemeClr>
          </a:solidFill>
        </p:spPr>
        <p:txBody>
          <a:bodyPr wrap="square" rtlCol="0">
            <a:spAutoFit/>
          </a:bodyPr>
          <a:lstStyle/>
          <a:p>
            <a:pPr algn="ctr"/>
            <a:r>
              <a:rPr lang="en-GB" sz="2100" b="1" dirty="0">
                <a:solidFill>
                  <a:srgbClr val="002060"/>
                </a:solidFill>
              </a:rPr>
              <a:t>[2] </a:t>
            </a:r>
            <a:r>
              <a:rPr lang="en-GB" sz="2100" b="1" dirty="0">
                <a:solidFill>
                  <a:srgbClr val="DAA520"/>
                </a:solidFill>
              </a:rPr>
              <a:t>celebrated</a:t>
            </a:r>
          </a:p>
        </p:txBody>
      </p:sp>
      <p:sp>
        <p:nvSpPr>
          <p:cNvPr id="22" name="TextBox 21">
            <a:extLst>
              <a:ext uri="{FF2B5EF4-FFF2-40B4-BE49-F238E27FC236}">
                <a16:creationId xmlns:a16="http://schemas.microsoft.com/office/drawing/2014/main" id="{DEBD9423-9244-471A-8A45-225A59A175EE}"/>
              </a:ext>
            </a:extLst>
          </p:cNvPr>
          <p:cNvSpPr txBox="1"/>
          <p:nvPr/>
        </p:nvSpPr>
        <p:spPr>
          <a:xfrm>
            <a:off x="297070" y="3620611"/>
            <a:ext cx="1730228" cy="461665"/>
          </a:xfrm>
          <a:prstGeom prst="rect">
            <a:avLst/>
          </a:prstGeom>
          <a:solidFill>
            <a:schemeClr val="accent1">
              <a:lumMod val="20000"/>
              <a:lumOff val="80000"/>
            </a:schemeClr>
          </a:solidFill>
        </p:spPr>
        <p:txBody>
          <a:bodyPr wrap="square" rtlCol="0">
            <a:spAutoFit/>
          </a:bodyPr>
          <a:lstStyle/>
          <a:p>
            <a:pPr algn="ctr"/>
            <a:r>
              <a:rPr lang="en-GB" sz="2400" b="1" dirty="0">
                <a:solidFill>
                  <a:srgbClr val="002060"/>
                </a:solidFill>
              </a:rPr>
              <a:t>[3]</a:t>
            </a:r>
            <a:r>
              <a:rPr lang="en-GB" sz="2400" b="1" dirty="0">
                <a:solidFill>
                  <a:srgbClr val="DAA520"/>
                </a:solidFill>
              </a:rPr>
              <a:t> did</a:t>
            </a:r>
          </a:p>
        </p:txBody>
      </p:sp>
      <p:sp>
        <p:nvSpPr>
          <p:cNvPr id="23" name="TextBox 22">
            <a:extLst>
              <a:ext uri="{FF2B5EF4-FFF2-40B4-BE49-F238E27FC236}">
                <a16:creationId xmlns:a16="http://schemas.microsoft.com/office/drawing/2014/main" id="{C9251C18-54AC-465C-93D5-76D8646D08E9}"/>
              </a:ext>
            </a:extLst>
          </p:cNvPr>
          <p:cNvSpPr txBox="1"/>
          <p:nvPr/>
        </p:nvSpPr>
        <p:spPr>
          <a:xfrm>
            <a:off x="3162189" y="3645280"/>
            <a:ext cx="1670379" cy="430887"/>
          </a:xfrm>
          <a:prstGeom prst="rect">
            <a:avLst/>
          </a:prstGeom>
          <a:solidFill>
            <a:schemeClr val="accent1">
              <a:lumMod val="20000"/>
              <a:lumOff val="80000"/>
            </a:schemeClr>
          </a:solidFill>
        </p:spPr>
        <p:txBody>
          <a:bodyPr wrap="square" rtlCol="0">
            <a:spAutoFit/>
          </a:bodyPr>
          <a:lstStyle/>
          <a:p>
            <a:pPr algn="ctr"/>
            <a:r>
              <a:rPr lang="en-GB" sz="2200" b="1" dirty="0">
                <a:solidFill>
                  <a:srgbClr val="002060"/>
                </a:solidFill>
              </a:rPr>
              <a:t>[4] </a:t>
            </a:r>
            <a:r>
              <a:rPr lang="en-GB" sz="2200" b="1" dirty="0">
                <a:solidFill>
                  <a:srgbClr val="DAA520"/>
                </a:solidFill>
              </a:rPr>
              <a:t>o’clock  </a:t>
            </a:r>
            <a:r>
              <a:rPr lang="en-GB" sz="2200" dirty="0">
                <a:solidFill>
                  <a:srgbClr val="DAA520"/>
                </a:solidFill>
              </a:rPr>
              <a:t>    </a:t>
            </a:r>
          </a:p>
        </p:txBody>
      </p:sp>
      <p:sp>
        <p:nvSpPr>
          <p:cNvPr id="24" name="TextBox 23">
            <a:extLst>
              <a:ext uri="{FF2B5EF4-FFF2-40B4-BE49-F238E27FC236}">
                <a16:creationId xmlns:a16="http://schemas.microsoft.com/office/drawing/2014/main" id="{80A07286-3506-4ACD-90A4-523449562FBE}"/>
              </a:ext>
            </a:extLst>
          </p:cNvPr>
          <p:cNvSpPr txBox="1"/>
          <p:nvPr/>
        </p:nvSpPr>
        <p:spPr>
          <a:xfrm>
            <a:off x="3034475" y="4052080"/>
            <a:ext cx="1973791" cy="430887"/>
          </a:xfrm>
          <a:prstGeom prst="rect">
            <a:avLst/>
          </a:prstGeom>
          <a:solidFill>
            <a:schemeClr val="accent1">
              <a:lumMod val="20000"/>
              <a:lumOff val="80000"/>
            </a:schemeClr>
          </a:solidFill>
        </p:spPr>
        <p:txBody>
          <a:bodyPr wrap="square" rtlCol="0">
            <a:spAutoFit/>
          </a:bodyPr>
          <a:lstStyle/>
          <a:p>
            <a:r>
              <a:rPr lang="en-GB" sz="2200" b="1" dirty="0">
                <a:solidFill>
                  <a:srgbClr val="002060"/>
                </a:solidFill>
              </a:rPr>
              <a:t>[5] </a:t>
            </a:r>
            <a:r>
              <a:rPr lang="en-GB" sz="2200" b="1" dirty="0">
                <a:solidFill>
                  <a:srgbClr val="DAA520"/>
                </a:solidFill>
              </a:rPr>
              <a:t>there was      </a:t>
            </a:r>
          </a:p>
        </p:txBody>
      </p:sp>
      <p:sp>
        <p:nvSpPr>
          <p:cNvPr id="25" name="TextBox 24">
            <a:extLst>
              <a:ext uri="{FF2B5EF4-FFF2-40B4-BE49-F238E27FC236}">
                <a16:creationId xmlns:a16="http://schemas.microsoft.com/office/drawing/2014/main" id="{4102E9AC-E87C-4E10-838F-56FB6F74FB96}"/>
              </a:ext>
            </a:extLst>
          </p:cNvPr>
          <p:cNvSpPr txBox="1"/>
          <p:nvPr/>
        </p:nvSpPr>
        <p:spPr>
          <a:xfrm>
            <a:off x="5088302" y="4431531"/>
            <a:ext cx="1908288" cy="461665"/>
          </a:xfrm>
          <a:prstGeom prst="rect">
            <a:avLst/>
          </a:prstGeom>
          <a:solidFill>
            <a:schemeClr val="accent1">
              <a:lumMod val="20000"/>
              <a:lumOff val="80000"/>
            </a:schemeClr>
          </a:solidFill>
        </p:spPr>
        <p:txBody>
          <a:bodyPr wrap="square" rtlCol="0">
            <a:spAutoFit/>
          </a:bodyPr>
          <a:lstStyle/>
          <a:p>
            <a:r>
              <a:rPr lang="en-GB" sz="2400" b="1" dirty="0">
                <a:solidFill>
                  <a:srgbClr val="002060"/>
                </a:solidFill>
              </a:rPr>
              <a:t>[6] </a:t>
            </a:r>
            <a:r>
              <a:rPr lang="en-GB" sz="2400" b="1" dirty="0">
                <a:solidFill>
                  <a:srgbClr val="DAA520"/>
                </a:solidFill>
              </a:rPr>
              <a:t>cake      </a:t>
            </a:r>
          </a:p>
        </p:txBody>
      </p:sp>
      <p:sp>
        <p:nvSpPr>
          <p:cNvPr id="26" name="TextBox 25">
            <a:extLst>
              <a:ext uri="{FF2B5EF4-FFF2-40B4-BE49-F238E27FC236}">
                <a16:creationId xmlns:a16="http://schemas.microsoft.com/office/drawing/2014/main" id="{102B5B63-3E89-4B2C-B638-F22F481F164B}"/>
              </a:ext>
            </a:extLst>
          </p:cNvPr>
          <p:cNvSpPr txBox="1"/>
          <p:nvPr/>
        </p:nvSpPr>
        <p:spPr>
          <a:xfrm>
            <a:off x="4878332" y="4813322"/>
            <a:ext cx="1908288" cy="461665"/>
          </a:xfrm>
          <a:prstGeom prst="rect">
            <a:avLst/>
          </a:prstGeom>
          <a:solidFill>
            <a:schemeClr val="accent1">
              <a:lumMod val="20000"/>
              <a:lumOff val="80000"/>
            </a:schemeClr>
          </a:solidFill>
        </p:spPr>
        <p:txBody>
          <a:bodyPr wrap="square" rtlCol="0">
            <a:spAutoFit/>
          </a:bodyPr>
          <a:lstStyle/>
          <a:p>
            <a:r>
              <a:rPr lang="en-GB" sz="2400" b="1" dirty="0">
                <a:solidFill>
                  <a:srgbClr val="002060"/>
                </a:solidFill>
              </a:rPr>
              <a:t>[7] </a:t>
            </a:r>
            <a:r>
              <a:rPr lang="en-GB" sz="2400" b="1" dirty="0">
                <a:solidFill>
                  <a:srgbClr val="DAA520"/>
                </a:solidFill>
              </a:rPr>
              <a:t>games     </a:t>
            </a:r>
          </a:p>
        </p:txBody>
      </p:sp>
      <p:sp>
        <p:nvSpPr>
          <p:cNvPr id="27" name="TextBox 26">
            <a:extLst>
              <a:ext uri="{FF2B5EF4-FFF2-40B4-BE49-F238E27FC236}">
                <a16:creationId xmlns:a16="http://schemas.microsoft.com/office/drawing/2014/main" id="{468407D4-4229-48A3-A6F1-01F233DC5089}"/>
              </a:ext>
            </a:extLst>
          </p:cNvPr>
          <p:cNvSpPr txBox="1"/>
          <p:nvPr/>
        </p:nvSpPr>
        <p:spPr>
          <a:xfrm>
            <a:off x="5088302" y="5235050"/>
            <a:ext cx="1908288" cy="461665"/>
          </a:xfrm>
          <a:prstGeom prst="rect">
            <a:avLst/>
          </a:prstGeom>
          <a:solidFill>
            <a:schemeClr val="accent1">
              <a:lumMod val="20000"/>
              <a:lumOff val="80000"/>
            </a:schemeClr>
          </a:solidFill>
        </p:spPr>
        <p:txBody>
          <a:bodyPr wrap="square" rtlCol="0">
            <a:spAutoFit/>
          </a:bodyPr>
          <a:lstStyle/>
          <a:p>
            <a:r>
              <a:rPr lang="en-GB" sz="2400" b="1" dirty="0">
                <a:solidFill>
                  <a:srgbClr val="002060"/>
                </a:solidFill>
              </a:rPr>
              <a:t>[8] </a:t>
            </a:r>
            <a:r>
              <a:rPr lang="en-GB" sz="2400" b="1" dirty="0">
                <a:solidFill>
                  <a:srgbClr val="DAA520"/>
                </a:solidFill>
              </a:rPr>
              <a:t>years      </a:t>
            </a:r>
          </a:p>
        </p:txBody>
      </p:sp>
      <p:pic>
        <p:nvPicPr>
          <p:cNvPr id="29" name="Picture 6" descr="Balloon, Birthday Balloon, Party Decoration">
            <a:extLst>
              <a:ext uri="{FF2B5EF4-FFF2-40B4-BE49-F238E27FC236}">
                <a16:creationId xmlns:a16="http://schemas.microsoft.com/office/drawing/2014/main" id="{36F01E10-2C2E-48FA-AC08-5B1903111444}"/>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237071" y="2285303"/>
            <a:ext cx="1016141" cy="199896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Present, Gift, Blue, Ribbon, Bow, Silver, Christmas">
            <a:extLst>
              <a:ext uri="{FF2B5EF4-FFF2-40B4-BE49-F238E27FC236}">
                <a16:creationId xmlns:a16="http://schemas.microsoft.com/office/drawing/2014/main" id="{C5CF9371-CFD3-4E6D-B1F8-18CD71AF5F53}"/>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0791149" y="2139719"/>
            <a:ext cx="1214058" cy="1186054"/>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a:extLst>
              <a:ext uri="{FF2B5EF4-FFF2-40B4-BE49-F238E27FC236}">
                <a16:creationId xmlns:a16="http://schemas.microsoft.com/office/drawing/2014/main" id="{BB7541BD-5CDE-4BFE-B857-EF4F3808C0F9}"/>
              </a:ext>
            </a:extLst>
          </p:cNvPr>
          <p:cNvSpPr txBox="1"/>
          <p:nvPr/>
        </p:nvSpPr>
        <p:spPr>
          <a:xfrm>
            <a:off x="7128293" y="2966030"/>
            <a:ext cx="6859708" cy="400110"/>
          </a:xfrm>
          <a:prstGeom prst="rect">
            <a:avLst/>
          </a:prstGeom>
          <a:noFill/>
        </p:spPr>
        <p:txBody>
          <a:bodyPr wrap="square" rtlCol="0">
            <a:spAutoFit/>
          </a:bodyPr>
          <a:lstStyle/>
          <a:p>
            <a:r>
              <a:rPr lang="en-US" sz="2000" dirty="0" err="1">
                <a:solidFill>
                  <a:srgbClr val="DAA520"/>
                </a:solidFill>
              </a:rPr>
              <a:t>Beantworte</a:t>
            </a:r>
            <a:r>
              <a:rPr lang="en-US" sz="2000" dirty="0">
                <a:solidFill>
                  <a:srgbClr val="DAA520"/>
                </a:solidFill>
              </a:rPr>
              <a:t> die </a:t>
            </a:r>
            <a:r>
              <a:rPr lang="en-US" sz="2000" dirty="0" err="1">
                <a:solidFill>
                  <a:srgbClr val="DAA520"/>
                </a:solidFill>
              </a:rPr>
              <a:t>Fragen</a:t>
            </a:r>
            <a:r>
              <a:rPr lang="en-US" sz="2000" dirty="0">
                <a:solidFill>
                  <a:srgbClr val="DAA520"/>
                </a:solidFill>
              </a:rPr>
              <a:t>:</a:t>
            </a:r>
            <a:endParaRPr lang="en-US" sz="2000" dirty="0">
              <a:solidFill>
                <a:schemeClr val="accent5">
                  <a:lumMod val="50000"/>
                </a:schemeClr>
              </a:solidFill>
            </a:endParaRPr>
          </a:p>
        </p:txBody>
      </p:sp>
      <p:sp>
        <p:nvSpPr>
          <p:cNvPr id="8" name="Rectangle 7">
            <a:extLst>
              <a:ext uri="{FF2B5EF4-FFF2-40B4-BE49-F238E27FC236}">
                <a16:creationId xmlns:a16="http://schemas.microsoft.com/office/drawing/2014/main" id="{26AA97CD-2327-457F-A304-21F8A5BBA4AE}"/>
              </a:ext>
            </a:extLst>
          </p:cNvPr>
          <p:cNvSpPr/>
          <p:nvPr/>
        </p:nvSpPr>
        <p:spPr>
          <a:xfrm>
            <a:off x="8404341" y="6010990"/>
            <a:ext cx="3905236" cy="369332"/>
          </a:xfrm>
          <a:prstGeom prst="rect">
            <a:avLst/>
          </a:prstGeom>
        </p:spPr>
        <p:txBody>
          <a:bodyPr wrap="none">
            <a:spAutoFit/>
          </a:bodyPr>
          <a:lstStyle/>
          <a:p>
            <a:r>
              <a:rPr lang="en-GB" dirty="0"/>
              <a:t>Audio file: </a:t>
            </a:r>
            <a:r>
              <a:rPr lang="en-GB" dirty="0">
                <a:hlinkClick r:id="rId11"/>
              </a:rPr>
              <a:t>www.audio-lingua.eu</a:t>
            </a:r>
            <a:r>
              <a:rPr lang="en-GB" dirty="0"/>
              <a:t> </a:t>
            </a:r>
          </a:p>
        </p:txBody>
      </p:sp>
    </p:spTree>
    <p:extLst>
      <p:ext uri="{BB962C8B-B14F-4D97-AF65-F5344CB8AC3E}">
        <p14:creationId xmlns:p14="http://schemas.microsoft.com/office/powerpoint/2010/main" val="34119946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7835"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2"/>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3"/>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26"/>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p:cMediaNode vol="80000">
                <p:cTn id="45" fill="hold" display="0">
                  <p:stCondLst>
                    <p:cond delay="indefinite"/>
                  </p:stCondLst>
                  <p:endCondLst>
                    <p:cond evt="onStopAudio" delay="0">
                      <p:tgtEl>
                        <p:sldTgt/>
                      </p:tgtEl>
                    </p:cond>
                  </p:endCondLst>
                </p:cTn>
                <p:tgtEl>
                  <p:spTgt spid="19"/>
                </p:tgtEl>
              </p:cMediaNode>
            </p:audio>
          </p:childTnLst>
        </p:cTn>
      </p:par>
    </p:tnLst>
    <p:bldLst>
      <p:bldP spid="11" grpId="0" animBg="1"/>
      <p:bldP spid="18" grpId="0"/>
      <p:bldP spid="20" grpId="0" animBg="1"/>
      <p:bldP spid="22" grpId="0" animBg="1"/>
      <p:bldP spid="23" grpId="0" animBg="1"/>
      <p:bldP spid="24" grpId="0" animBg="1"/>
      <p:bldP spid="25" grpId="0" animBg="1"/>
      <p:bldP spid="26" grpId="0" animBg="1"/>
      <p:bldP spid="27" grpId="0" animBg="1"/>
      <p:bldP spid="31"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914" y="141156"/>
            <a:ext cx="4572000" cy="869950"/>
          </a:xfrm>
          <a:prstGeom prst="rect">
            <a:avLst/>
          </a:prstGeom>
        </p:spPr>
      </p:pic>
      <p:sp>
        <p:nvSpPr>
          <p:cNvPr id="4" name="Title 3"/>
          <p:cNvSpPr>
            <a:spLocks noGrp="1"/>
          </p:cNvSpPr>
          <p:nvPr>
            <p:ph type="title"/>
          </p:nvPr>
        </p:nvSpPr>
        <p:spPr>
          <a:xfrm>
            <a:off x="0" y="159427"/>
            <a:ext cx="4302369" cy="707849"/>
          </a:xfrm>
        </p:spPr>
        <p:txBody>
          <a:bodyPr>
            <a:normAutofit/>
          </a:bodyPr>
          <a:lstStyle/>
          <a:p>
            <a:r>
              <a:rPr lang="en-GB" sz="3600" b="1" dirty="0" err="1">
                <a:solidFill>
                  <a:schemeClr val="bg1"/>
                </a:solidFill>
              </a:rPr>
              <a:t>Julias</a:t>
            </a:r>
            <a:r>
              <a:rPr lang="en-GB" sz="3600" b="1" dirty="0">
                <a:solidFill>
                  <a:schemeClr val="bg1"/>
                </a:solidFill>
              </a:rPr>
              <a:t> </a:t>
            </a:r>
            <a:r>
              <a:rPr lang="en-GB" sz="3600" b="1" dirty="0" err="1">
                <a:solidFill>
                  <a:schemeClr val="bg1"/>
                </a:solidFill>
              </a:rPr>
              <a:t>Geburtstag</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165442" y="196470"/>
            <a:ext cx="1947692"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Speech Bubble: Rectangle with Corners Rounded 20">
            <a:extLst>
              <a:ext uri="{FF2B5EF4-FFF2-40B4-BE49-F238E27FC236}">
                <a16:creationId xmlns:a16="http://schemas.microsoft.com/office/drawing/2014/main" id="{988029A0-8C62-4CE4-A015-886055B328D6}"/>
              </a:ext>
            </a:extLst>
          </p:cNvPr>
          <p:cNvSpPr/>
          <p:nvPr/>
        </p:nvSpPr>
        <p:spPr>
          <a:xfrm>
            <a:off x="6275038" y="133136"/>
            <a:ext cx="3890404" cy="1193530"/>
          </a:xfrm>
          <a:prstGeom prst="wedgeRoundRectCallout">
            <a:avLst>
              <a:gd name="adj1" fmla="val 10179"/>
              <a:gd name="adj2" fmla="val 19795"/>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noProof="0" dirty="0">
                <a:solidFill>
                  <a:schemeClr val="bg1"/>
                </a:solidFill>
                <a:latin typeface="Century Gothic" panose="020B0502020202020204" pitchFamily="34" charset="0"/>
              </a:rPr>
              <a:t>Spoken text typically contains hesitations, frequent use of ‘und’, fillers, and abbreviated verb forms. </a:t>
            </a:r>
            <a:endPar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sp>
        <p:nvSpPr>
          <p:cNvPr id="11" name="Action Button: Custom 16">
            <a:hlinkClick r:id="" action="ppaction://noaction" highlightClick="1">
              <a:snd r:embed="rId7" name="Julia_2.wav"/>
            </a:hlinkClick>
            <a:extLst>
              <a:ext uri="{FF2B5EF4-FFF2-40B4-BE49-F238E27FC236}">
                <a16:creationId xmlns:a16="http://schemas.microsoft.com/office/drawing/2014/main" id="{7CD3397B-40B7-4924-AFEC-90CC96ADAEA6}"/>
              </a:ext>
            </a:extLst>
          </p:cNvPr>
          <p:cNvSpPr/>
          <p:nvPr/>
        </p:nvSpPr>
        <p:spPr>
          <a:xfrm>
            <a:off x="662316" y="357839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Action Button: Custom 16">
            <a:hlinkClick r:id="" action="ppaction://noaction" highlightClick="1">
              <a:snd r:embed="rId8" name="Julia_3.wav"/>
            </a:hlinkClick>
            <a:extLst>
              <a:ext uri="{FF2B5EF4-FFF2-40B4-BE49-F238E27FC236}">
                <a16:creationId xmlns:a16="http://schemas.microsoft.com/office/drawing/2014/main" id="{94EC997F-918F-4FE1-B3D9-5EA1818D4F6C}"/>
              </a:ext>
            </a:extLst>
          </p:cNvPr>
          <p:cNvSpPr/>
          <p:nvPr/>
        </p:nvSpPr>
        <p:spPr>
          <a:xfrm>
            <a:off x="117131" y="3947423"/>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3" name="Action Button: Custom 16">
            <a:hlinkClick r:id="" action="ppaction://noaction" highlightClick="1">
              <a:snd r:embed="rId9" name="Julia_4.wav"/>
            </a:hlinkClick>
            <a:extLst>
              <a:ext uri="{FF2B5EF4-FFF2-40B4-BE49-F238E27FC236}">
                <a16:creationId xmlns:a16="http://schemas.microsoft.com/office/drawing/2014/main" id="{9F7C2FC3-A19D-4D3B-B99D-8DFF2FF10E7A}"/>
              </a:ext>
            </a:extLst>
          </p:cNvPr>
          <p:cNvSpPr/>
          <p:nvPr/>
        </p:nvSpPr>
        <p:spPr>
          <a:xfrm>
            <a:off x="626569" y="431501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4" name="Action Button: Custom 16">
            <a:hlinkClick r:id="" action="ppaction://noaction" highlightClick="1">
              <a:snd r:embed="rId10" name="Julia_5.wav"/>
            </a:hlinkClick>
            <a:extLst>
              <a:ext uri="{FF2B5EF4-FFF2-40B4-BE49-F238E27FC236}">
                <a16:creationId xmlns:a16="http://schemas.microsoft.com/office/drawing/2014/main" id="{47BD454F-E84B-4674-B0AD-7F3B7BD931C6}"/>
              </a:ext>
            </a:extLst>
          </p:cNvPr>
          <p:cNvSpPr/>
          <p:nvPr/>
        </p:nvSpPr>
        <p:spPr>
          <a:xfrm>
            <a:off x="98069" y="473122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15" name="Action Button: Custom 16">
            <a:hlinkClick r:id="" action="ppaction://noaction" highlightClick="1">
              <a:snd r:embed="rId11" name="Julia_6.wav"/>
            </a:hlinkClick>
            <a:extLst>
              <a:ext uri="{FF2B5EF4-FFF2-40B4-BE49-F238E27FC236}">
                <a16:creationId xmlns:a16="http://schemas.microsoft.com/office/drawing/2014/main" id="{BDF310C8-67AA-4193-B000-33BDA0695E5F}"/>
              </a:ext>
            </a:extLst>
          </p:cNvPr>
          <p:cNvSpPr/>
          <p:nvPr/>
        </p:nvSpPr>
        <p:spPr>
          <a:xfrm>
            <a:off x="626569" y="505164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16" name="Action Button: Custom 16">
            <a:hlinkClick r:id="" action="ppaction://noaction" highlightClick="1">
              <a:snd r:embed="rId12" name="Julia_7.wav"/>
            </a:hlinkClick>
            <a:extLst>
              <a:ext uri="{FF2B5EF4-FFF2-40B4-BE49-F238E27FC236}">
                <a16:creationId xmlns:a16="http://schemas.microsoft.com/office/drawing/2014/main" id="{9CA35BDB-EB0B-4839-841F-1144AE60CDF7}"/>
              </a:ext>
            </a:extLst>
          </p:cNvPr>
          <p:cNvSpPr/>
          <p:nvPr/>
        </p:nvSpPr>
        <p:spPr>
          <a:xfrm>
            <a:off x="87438" y="5447645"/>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10" name="Action Button: Custom 16">
            <a:hlinkClick r:id="" action="ppaction://noaction" highlightClick="1">
              <a:snd r:embed="rId13" name="Julia_1.wav"/>
            </a:hlinkClick>
            <a:extLst>
              <a:ext uri="{FF2B5EF4-FFF2-40B4-BE49-F238E27FC236}">
                <a16:creationId xmlns:a16="http://schemas.microsoft.com/office/drawing/2014/main" id="{7A993328-BC2C-4390-B549-BF47B7694BCB}"/>
              </a:ext>
            </a:extLst>
          </p:cNvPr>
          <p:cNvSpPr/>
          <p:nvPr/>
        </p:nvSpPr>
        <p:spPr>
          <a:xfrm>
            <a:off x="101112" y="3231000"/>
            <a:ext cx="393922"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Speech Bubble: Rectangle with Corners Rounded 17">
            <a:extLst>
              <a:ext uri="{FF2B5EF4-FFF2-40B4-BE49-F238E27FC236}">
                <a16:creationId xmlns:a16="http://schemas.microsoft.com/office/drawing/2014/main" id="{B952D70F-B85C-40CD-8258-92CD6134C462}"/>
              </a:ext>
            </a:extLst>
          </p:cNvPr>
          <p:cNvSpPr/>
          <p:nvPr/>
        </p:nvSpPr>
        <p:spPr>
          <a:xfrm>
            <a:off x="2952206" y="1065462"/>
            <a:ext cx="2993429" cy="958978"/>
          </a:xfrm>
          <a:prstGeom prst="wedgeRoundRectCallout">
            <a:avLst>
              <a:gd name="adj1" fmla="val -109623"/>
              <a:gd name="adj2" fmla="val 41608"/>
              <a:gd name="adj3" fmla="val 16667"/>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2000" dirty="0">
                <a:solidFill>
                  <a:schemeClr val="accent5">
                    <a:lumMod val="50000"/>
                  </a:schemeClr>
                </a:solidFill>
              </a:rPr>
              <a:t>Julia, </a:t>
            </a:r>
            <a:r>
              <a:rPr lang="en-GB" sz="2000" dirty="0" err="1">
                <a:solidFill>
                  <a:schemeClr val="accent5">
                    <a:lumMod val="50000"/>
                  </a:schemeClr>
                </a:solidFill>
              </a:rPr>
              <a:t>mich</a:t>
            </a:r>
            <a:r>
              <a:rPr lang="en-GB" sz="2000" dirty="0">
                <a:solidFill>
                  <a:schemeClr val="accent5">
                    <a:lumMod val="50000"/>
                  </a:schemeClr>
                </a:solidFill>
              </a:rPr>
              <a:t> </a:t>
            </a:r>
            <a:r>
              <a:rPr lang="en-GB" sz="2000" dirty="0" err="1">
                <a:solidFill>
                  <a:schemeClr val="accent5">
                    <a:lumMod val="50000"/>
                  </a:schemeClr>
                </a:solidFill>
              </a:rPr>
              <a:t>interessiert’s</a:t>
            </a:r>
            <a:r>
              <a:rPr lang="en-GB" sz="2000" dirty="0">
                <a:solidFill>
                  <a:schemeClr val="accent5">
                    <a:lumMod val="50000"/>
                  </a:schemeClr>
                </a:solidFill>
              </a:rPr>
              <a:t>, </a:t>
            </a:r>
            <a:r>
              <a:rPr lang="en-GB" sz="2000" dirty="0" err="1">
                <a:solidFill>
                  <a:schemeClr val="accent5">
                    <a:lumMod val="50000"/>
                  </a:schemeClr>
                </a:solidFill>
              </a:rPr>
              <a:t>wie</a:t>
            </a:r>
            <a:r>
              <a:rPr lang="en-GB" sz="2000" dirty="0">
                <a:solidFill>
                  <a:schemeClr val="accent5">
                    <a:lumMod val="50000"/>
                  </a:schemeClr>
                </a:solidFill>
              </a:rPr>
              <a:t> du </a:t>
            </a:r>
            <a:r>
              <a:rPr lang="en-GB" sz="2000" dirty="0" err="1">
                <a:solidFill>
                  <a:schemeClr val="accent5">
                    <a:lumMod val="50000"/>
                  </a:schemeClr>
                </a:solidFill>
              </a:rPr>
              <a:t>Geburtstag</a:t>
            </a:r>
            <a:r>
              <a:rPr lang="en-GB" sz="2000" dirty="0">
                <a:solidFill>
                  <a:schemeClr val="accent5">
                    <a:lumMod val="50000"/>
                  </a:schemeClr>
                </a:solidFill>
              </a:rPr>
              <a:t> </a:t>
            </a:r>
            <a:r>
              <a:rPr lang="en-GB" sz="2000" dirty="0" err="1">
                <a:solidFill>
                  <a:schemeClr val="accent5">
                    <a:lumMod val="50000"/>
                  </a:schemeClr>
                </a:solidFill>
              </a:rPr>
              <a:t>feierst</a:t>
            </a:r>
            <a:r>
              <a:rPr lang="en-GB" sz="2000" dirty="0">
                <a:solidFill>
                  <a:schemeClr val="accent5">
                    <a:lumMod val="50000"/>
                  </a:schemeClr>
                </a:solidFill>
              </a:rPr>
              <a:t>!</a:t>
            </a:r>
            <a:endParaRPr lang="fr-FR" sz="2000" dirty="0">
              <a:solidFill>
                <a:srgbClr val="002060"/>
              </a:solidFill>
            </a:endParaRPr>
          </a:p>
        </p:txBody>
      </p:sp>
      <p:pic>
        <p:nvPicPr>
          <p:cNvPr id="3074" name="Picture 2" descr="Interviewer, Chat-Show Host, Characters, Cute, Job">
            <a:extLst>
              <a:ext uri="{FF2B5EF4-FFF2-40B4-BE49-F238E27FC236}">
                <a16:creationId xmlns:a16="http://schemas.microsoft.com/office/drawing/2014/main" id="{52086D46-3AF2-4228-9A4A-1F48218450A5}"/>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H="1">
            <a:off x="-13278" y="1135385"/>
            <a:ext cx="1766064" cy="195749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Introduction, Microphone, Speech, Ceo, Woman, Audio">
            <a:extLst>
              <a:ext uri="{FF2B5EF4-FFF2-40B4-BE49-F238E27FC236}">
                <a16:creationId xmlns:a16="http://schemas.microsoft.com/office/drawing/2014/main" id="{D57CDADE-173D-46DC-ACF6-D7C21D812733}"/>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10340324" y="835349"/>
            <a:ext cx="1497125" cy="1764206"/>
          </a:xfrm>
          <a:prstGeom prst="rect">
            <a:avLst/>
          </a:prstGeom>
          <a:noFill/>
          <a:extLst>
            <a:ext uri="{909E8E84-426E-40DD-AFC4-6F175D3DCCD1}">
              <a14:hiddenFill xmlns:a14="http://schemas.microsoft.com/office/drawing/2010/main">
                <a:solidFill>
                  <a:srgbClr val="FFFFFF"/>
                </a:solidFill>
              </a14:hiddenFill>
            </a:ext>
          </a:extLst>
        </p:spPr>
      </p:pic>
      <p:sp>
        <p:nvSpPr>
          <p:cNvPr id="19" name="Speech Bubble: Rectangle with Corners Rounded 18">
            <a:extLst>
              <a:ext uri="{FF2B5EF4-FFF2-40B4-BE49-F238E27FC236}">
                <a16:creationId xmlns:a16="http://schemas.microsoft.com/office/drawing/2014/main" id="{308CBBE9-CF49-42D2-B8C0-6AEAFCFE6059}"/>
              </a:ext>
            </a:extLst>
          </p:cNvPr>
          <p:cNvSpPr/>
          <p:nvPr/>
        </p:nvSpPr>
        <p:spPr>
          <a:xfrm>
            <a:off x="1681193" y="2118029"/>
            <a:ext cx="7707924" cy="4190390"/>
          </a:xfrm>
          <a:prstGeom prst="wedgeRoundRectCallout">
            <a:avLst>
              <a:gd name="adj1" fmla="val 65313"/>
              <a:gd name="adj2" fmla="val -60680"/>
              <a:gd name="adj3" fmla="val 16667"/>
            </a:avLst>
          </a:prstGeom>
          <a:solidFill>
            <a:srgbClr val="FBF0D5"/>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r>
              <a:rPr lang="en-GB" sz="2000" dirty="0">
                <a:solidFill>
                  <a:schemeClr val="accent5">
                    <a:lumMod val="50000"/>
                  </a:schemeClr>
                </a:solidFill>
              </a:rPr>
              <a:t>Also </a:t>
            </a:r>
            <a:r>
              <a:rPr lang="en-GB" sz="2000" dirty="0" err="1">
                <a:solidFill>
                  <a:schemeClr val="accent5">
                    <a:lumMod val="50000"/>
                  </a:schemeClr>
                </a:solidFill>
              </a:rPr>
              <a:t>normalerweise</a:t>
            </a:r>
            <a:r>
              <a:rPr lang="en-GB" sz="2000" dirty="0">
                <a:solidFill>
                  <a:schemeClr val="accent5">
                    <a:lumMod val="50000"/>
                  </a:schemeClr>
                </a:solidFill>
              </a:rPr>
              <a:t> </a:t>
            </a:r>
            <a:r>
              <a:rPr lang="en-GB" sz="2000" dirty="0" err="1">
                <a:solidFill>
                  <a:schemeClr val="accent5">
                    <a:lumMod val="50000"/>
                  </a:schemeClr>
                </a:solidFill>
              </a:rPr>
              <a:t>ähm</a:t>
            </a:r>
            <a:r>
              <a:rPr lang="en-GB" sz="2000" dirty="0">
                <a:solidFill>
                  <a:schemeClr val="accent5">
                    <a:lumMod val="50000"/>
                  </a:schemeClr>
                </a:solidFill>
              </a:rPr>
              <a:t> </a:t>
            </a:r>
            <a:r>
              <a:rPr lang="en-GB" sz="2000" dirty="0" err="1">
                <a:solidFill>
                  <a:schemeClr val="accent5">
                    <a:lumMod val="50000"/>
                  </a:schemeClr>
                </a:solidFill>
              </a:rPr>
              <a:t>komm</a:t>
            </a:r>
            <a:r>
              <a:rPr lang="en-GB" sz="2000" dirty="0">
                <a:solidFill>
                  <a:schemeClr val="accent5">
                    <a:lumMod val="50000"/>
                  </a:schemeClr>
                </a:solidFill>
              </a:rPr>
              <a:t>’ ich am </a:t>
            </a:r>
            <a:r>
              <a:rPr lang="en-GB" sz="2000" dirty="0" err="1">
                <a:solidFill>
                  <a:schemeClr val="accent5">
                    <a:lumMod val="50000"/>
                  </a:schemeClr>
                </a:solidFill>
              </a:rPr>
              <a:t>Nachmittag</a:t>
            </a:r>
            <a:r>
              <a:rPr lang="en-GB" sz="2000" dirty="0">
                <a:solidFill>
                  <a:schemeClr val="accent5">
                    <a:lumMod val="50000"/>
                  </a:schemeClr>
                </a:solidFill>
              </a:rPr>
              <a:t> </a:t>
            </a:r>
            <a:r>
              <a:rPr lang="en-GB" sz="2000" dirty="0" err="1">
                <a:solidFill>
                  <a:schemeClr val="accent5">
                    <a:lumMod val="50000"/>
                  </a:schemeClr>
                </a:solidFill>
              </a:rPr>
              <a:t>aus</a:t>
            </a:r>
            <a:r>
              <a:rPr lang="en-GB" sz="2000" dirty="0">
                <a:solidFill>
                  <a:schemeClr val="accent5">
                    <a:lumMod val="50000"/>
                  </a:schemeClr>
                </a:solidFill>
              </a:rPr>
              <a:t> der Universität </a:t>
            </a:r>
            <a:r>
              <a:rPr lang="en-GB" sz="2000" dirty="0" err="1">
                <a:solidFill>
                  <a:schemeClr val="accent5">
                    <a:lumMod val="50000"/>
                  </a:schemeClr>
                </a:solidFill>
              </a:rPr>
              <a:t>nach</a:t>
            </a:r>
            <a:r>
              <a:rPr lang="en-GB" sz="2000" dirty="0">
                <a:solidFill>
                  <a:schemeClr val="accent5">
                    <a:lumMod val="50000"/>
                  </a:schemeClr>
                </a:solidFill>
              </a:rPr>
              <a:t> </a:t>
            </a:r>
            <a:r>
              <a:rPr lang="en-GB" sz="2000" dirty="0" err="1">
                <a:solidFill>
                  <a:schemeClr val="accent5">
                    <a:lumMod val="50000"/>
                  </a:schemeClr>
                </a:solidFill>
              </a:rPr>
              <a:t>Hause</a:t>
            </a:r>
            <a:r>
              <a:rPr lang="en-GB" sz="2000" dirty="0">
                <a:solidFill>
                  <a:schemeClr val="accent5">
                    <a:lumMod val="50000"/>
                  </a:schemeClr>
                </a:solidFill>
              </a:rPr>
              <a:t>.</a:t>
            </a:r>
            <a:br>
              <a:rPr lang="en-GB" sz="2000" dirty="0">
                <a:solidFill>
                  <a:schemeClr val="accent5">
                    <a:lumMod val="50000"/>
                  </a:schemeClr>
                </a:solidFill>
              </a:rPr>
            </a:br>
            <a:r>
              <a:rPr lang="en-GB" sz="2000" dirty="0">
                <a:solidFill>
                  <a:schemeClr val="accent5">
                    <a:lumMod val="50000"/>
                  </a:schemeClr>
                </a:solidFill>
              </a:rPr>
              <a:t>Und </a:t>
            </a:r>
            <a:r>
              <a:rPr lang="en-GB" sz="2000" dirty="0" err="1">
                <a:solidFill>
                  <a:schemeClr val="accent5">
                    <a:lumMod val="50000"/>
                  </a:schemeClr>
                </a:solidFill>
              </a:rPr>
              <a:t>meine</a:t>
            </a:r>
            <a:r>
              <a:rPr lang="en-GB" sz="2000" dirty="0">
                <a:solidFill>
                  <a:schemeClr val="accent5">
                    <a:lumMod val="50000"/>
                  </a:schemeClr>
                </a:solidFill>
              </a:rPr>
              <a:t> Mutter hat </a:t>
            </a:r>
            <a:r>
              <a:rPr lang="en-GB" sz="2000" dirty="0" err="1">
                <a:solidFill>
                  <a:schemeClr val="accent5">
                    <a:lumMod val="50000"/>
                  </a:schemeClr>
                </a:solidFill>
              </a:rPr>
              <a:t>einen</a:t>
            </a:r>
            <a:r>
              <a:rPr lang="en-GB" sz="2000" dirty="0">
                <a:solidFill>
                  <a:schemeClr val="accent5">
                    <a:lumMod val="50000"/>
                  </a:schemeClr>
                </a:solidFill>
              </a:rPr>
              <a:t> </a:t>
            </a:r>
            <a:r>
              <a:rPr lang="en-GB" sz="2000" dirty="0" err="1">
                <a:solidFill>
                  <a:schemeClr val="accent5">
                    <a:lumMod val="50000"/>
                  </a:schemeClr>
                </a:solidFill>
              </a:rPr>
              <a:t>Geburtstagskuchen</a:t>
            </a:r>
            <a:r>
              <a:rPr lang="en-GB" sz="2000" dirty="0">
                <a:solidFill>
                  <a:schemeClr val="accent5">
                    <a:lumMod val="50000"/>
                  </a:schemeClr>
                </a:solidFill>
              </a:rPr>
              <a:t> </a:t>
            </a:r>
            <a:r>
              <a:rPr lang="en-GB" sz="2000" dirty="0" err="1">
                <a:solidFill>
                  <a:schemeClr val="accent5">
                    <a:lumMod val="50000"/>
                  </a:schemeClr>
                </a:solidFill>
              </a:rPr>
              <a:t>gebacken</a:t>
            </a:r>
            <a:r>
              <a:rPr lang="en-GB" sz="2000" dirty="0">
                <a:solidFill>
                  <a:schemeClr val="accent5">
                    <a:lumMod val="50000"/>
                  </a:schemeClr>
                </a:solidFill>
              </a:rPr>
              <a:t>. </a:t>
            </a:r>
          </a:p>
          <a:p>
            <a:r>
              <a:rPr lang="en-GB" sz="2000" dirty="0">
                <a:solidFill>
                  <a:schemeClr val="accent5">
                    <a:lumMod val="50000"/>
                  </a:schemeClr>
                </a:solidFill>
              </a:rPr>
              <a:t>Und </a:t>
            </a:r>
            <a:r>
              <a:rPr lang="en-GB" sz="2000" dirty="0" err="1">
                <a:solidFill>
                  <a:schemeClr val="accent5">
                    <a:lumMod val="50000"/>
                  </a:schemeClr>
                </a:solidFill>
              </a:rPr>
              <a:t>dann</a:t>
            </a:r>
            <a:r>
              <a:rPr lang="en-GB" sz="2000" dirty="0">
                <a:solidFill>
                  <a:schemeClr val="accent5">
                    <a:lumMod val="50000"/>
                  </a:schemeClr>
                </a:solidFill>
              </a:rPr>
              <a:t> </a:t>
            </a:r>
            <a:r>
              <a:rPr lang="en-GB" sz="2000" dirty="0" err="1">
                <a:solidFill>
                  <a:schemeClr val="accent5">
                    <a:lumMod val="50000"/>
                  </a:schemeClr>
                </a:solidFill>
              </a:rPr>
              <a:t>essen</a:t>
            </a:r>
            <a:r>
              <a:rPr lang="en-GB" sz="2000" dirty="0">
                <a:solidFill>
                  <a:schemeClr val="accent5">
                    <a:lumMod val="50000"/>
                  </a:schemeClr>
                </a:solidFill>
              </a:rPr>
              <a:t> </a:t>
            </a:r>
            <a:r>
              <a:rPr lang="en-GB" sz="2000" dirty="0" err="1">
                <a:solidFill>
                  <a:schemeClr val="accent5">
                    <a:lumMod val="50000"/>
                  </a:schemeClr>
                </a:solidFill>
              </a:rPr>
              <a:t>wir</a:t>
            </a:r>
            <a:r>
              <a:rPr lang="en-GB" sz="2000" dirty="0">
                <a:solidFill>
                  <a:schemeClr val="accent5">
                    <a:lumMod val="50000"/>
                  </a:schemeClr>
                </a:solidFill>
              </a:rPr>
              <a:t> </a:t>
            </a:r>
            <a:r>
              <a:rPr lang="en-GB" sz="2000" dirty="0" err="1">
                <a:solidFill>
                  <a:schemeClr val="accent5">
                    <a:lumMod val="50000"/>
                  </a:schemeClr>
                </a:solidFill>
              </a:rPr>
              <a:t>zusammen</a:t>
            </a:r>
            <a:r>
              <a:rPr lang="en-GB" sz="2000" dirty="0">
                <a:solidFill>
                  <a:schemeClr val="accent5">
                    <a:lumMod val="50000"/>
                  </a:schemeClr>
                </a:solidFill>
              </a:rPr>
              <a:t> und </a:t>
            </a:r>
            <a:r>
              <a:rPr lang="en-GB" sz="2000" dirty="0" err="1">
                <a:solidFill>
                  <a:schemeClr val="accent5">
                    <a:lumMod val="50000"/>
                  </a:schemeClr>
                </a:solidFill>
              </a:rPr>
              <a:t>trinken</a:t>
            </a:r>
            <a:r>
              <a:rPr lang="en-GB" sz="2000" dirty="0">
                <a:solidFill>
                  <a:schemeClr val="accent5">
                    <a:lumMod val="50000"/>
                  </a:schemeClr>
                </a:solidFill>
              </a:rPr>
              <a:t> </a:t>
            </a:r>
            <a:r>
              <a:rPr lang="en-GB" sz="2000" dirty="0" err="1">
                <a:solidFill>
                  <a:schemeClr val="accent5">
                    <a:lumMod val="50000"/>
                  </a:schemeClr>
                </a:solidFill>
              </a:rPr>
              <a:t>Kaffee</a:t>
            </a:r>
            <a:r>
              <a:rPr lang="en-GB" sz="2000" dirty="0">
                <a:solidFill>
                  <a:schemeClr val="accent5">
                    <a:lumMod val="50000"/>
                  </a:schemeClr>
                </a:solidFill>
              </a:rPr>
              <a:t> und </a:t>
            </a:r>
            <a:r>
              <a:rPr lang="en-GB" sz="2000" dirty="0" err="1">
                <a:solidFill>
                  <a:schemeClr val="accent5">
                    <a:lumMod val="50000"/>
                  </a:schemeClr>
                </a:solidFill>
              </a:rPr>
              <a:t>essen</a:t>
            </a:r>
            <a:r>
              <a:rPr lang="en-GB" sz="2000" dirty="0">
                <a:solidFill>
                  <a:schemeClr val="accent5">
                    <a:lumMod val="50000"/>
                  </a:schemeClr>
                </a:solidFill>
              </a:rPr>
              <a:t> Kuchen.</a:t>
            </a:r>
            <a:br>
              <a:rPr lang="en-GB" sz="2000" dirty="0">
                <a:solidFill>
                  <a:schemeClr val="accent5">
                    <a:lumMod val="50000"/>
                  </a:schemeClr>
                </a:solidFill>
              </a:rPr>
            </a:br>
            <a:r>
              <a:rPr lang="en-GB" sz="2000" dirty="0">
                <a:solidFill>
                  <a:schemeClr val="accent5">
                    <a:lumMod val="50000"/>
                  </a:schemeClr>
                </a:solidFill>
              </a:rPr>
              <a:t>Und </a:t>
            </a:r>
            <a:r>
              <a:rPr lang="en-GB" sz="2000" dirty="0" err="1">
                <a:solidFill>
                  <a:schemeClr val="accent5">
                    <a:lumMod val="50000"/>
                  </a:schemeClr>
                </a:solidFill>
              </a:rPr>
              <a:t>meine</a:t>
            </a:r>
            <a:r>
              <a:rPr lang="en-GB" sz="2000" dirty="0">
                <a:solidFill>
                  <a:schemeClr val="accent5">
                    <a:lumMod val="50000"/>
                  </a:schemeClr>
                </a:solidFill>
              </a:rPr>
              <a:t> Freunde </a:t>
            </a:r>
            <a:r>
              <a:rPr lang="en-GB" sz="2000" dirty="0" err="1">
                <a:solidFill>
                  <a:schemeClr val="accent5">
                    <a:lumMod val="50000"/>
                  </a:schemeClr>
                </a:solidFill>
              </a:rPr>
              <a:t>kommen</a:t>
            </a:r>
            <a:r>
              <a:rPr lang="en-GB" sz="2000" dirty="0">
                <a:solidFill>
                  <a:schemeClr val="accent5">
                    <a:lumMod val="50000"/>
                  </a:schemeClr>
                </a:solidFill>
              </a:rPr>
              <a:t> </a:t>
            </a:r>
            <a:r>
              <a:rPr lang="en-GB" sz="2000" dirty="0" err="1">
                <a:solidFill>
                  <a:schemeClr val="accent5">
                    <a:lumMod val="50000"/>
                  </a:schemeClr>
                </a:solidFill>
              </a:rPr>
              <a:t>dann</a:t>
            </a:r>
            <a:r>
              <a:rPr lang="en-GB" sz="2000" dirty="0">
                <a:solidFill>
                  <a:schemeClr val="accent5">
                    <a:lumMod val="50000"/>
                  </a:schemeClr>
                </a:solidFill>
              </a:rPr>
              <a:t> </a:t>
            </a:r>
            <a:r>
              <a:rPr lang="en-GB" sz="2000" dirty="0" err="1">
                <a:solidFill>
                  <a:schemeClr val="accent5">
                    <a:lumMod val="50000"/>
                  </a:schemeClr>
                </a:solidFill>
              </a:rPr>
              <a:t>vorbei</a:t>
            </a:r>
            <a:r>
              <a:rPr lang="en-GB" sz="2000" dirty="0">
                <a:solidFill>
                  <a:schemeClr val="accent5">
                    <a:lumMod val="50000"/>
                  </a:schemeClr>
                </a:solidFill>
              </a:rPr>
              <a:t>*, </a:t>
            </a:r>
            <a:r>
              <a:rPr lang="en-GB" sz="2000" dirty="0" err="1">
                <a:solidFill>
                  <a:schemeClr val="accent5">
                    <a:lumMod val="50000"/>
                  </a:schemeClr>
                </a:solidFill>
              </a:rPr>
              <a:t>wenn</a:t>
            </a:r>
            <a:r>
              <a:rPr lang="en-GB" sz="2000" dirty="0">
                <a:solidFill>
                  <a:schemeClr val="accent5">
                    <a:lumMod val="50000"/>
                  </a:schemeClr>
                </a:solidFill>
              </a:rPr>
              <a:t> </a:t>
            </a:r>
            <a:r>
              <a:rPr lang="en-GB" sz="2000" dirty="0" err="1">
                <a:solidFill>
                  <a:schemeClr val="accent5">
                    <a:lumMod val="50000"/>
                  </a:schemeClr>
                </a:solidFill>
              </a:rPr>
              <a:t>sie</a:t>
            </a:r>
            <a:r>
              <a:rPr lang="en-GB" sz="2000" dirty="0">
                <a:solidFill>
                  <a:schemeClr val="accent5">
                    <a:lumMod val="50000"/>
                  </a:schemeClr>
                </a:solidFill>
              </a:rPr>
              <a:t> Zeit </a:t>
            </a:r>
            <a:r>
              <a:rPr lang="en-GB" sz="2000" dirty="0" err="1">
                <a:solidFill>
                  <a:schemeClr val="accent5">
                    <a:lumMod val="50000"/>
                  </a:schemeClr>
                </a:solidFill>
              </a:rPr>
              <a:t>haben</a:t>
            </a:r>
            <a:r>
              <a:rPr lang="en-GB" sz="2000" dirty="0">
                <a:solidFill>
                  <a:schemeClr val="accent5">
                    <a:lumMod val="50000"/>
                  </a:schemeClr>
                </a:solidFill>
              </a:rPr>
              <a:t>.</a:t>
            </a:r>
            <a:br>
              <a:rPr lang="en-GB" sz="2000" dirty="0">
                <a:solidFill>
                  <a:schemeClr val="accent5">
                    <a:lumMod val="50000"/>
                  </a:schemeClr>
                </a:solidFill>
              </a:rPr>
            </a:br>
            <a:r>
              <a:rPr lang="en-GB" sz="2000" dirty="0">
                <a:solidFill>
                  <a:schemeClr val="accent5">
                    <a:lumMod val="50000"/>
                  </a:schemeClr>
                </a:solidFill>
              </a:rPr>
              <a:t>Und </a:t>
            </a:r>
            <a:r>
              <a:rPr lang="en-GB" sz="2000" dirty="0" err="1">
                <a:solidFill>
                  <a:schemeClr val="accent5">
                    <a:lumMod val="50000"/>
                  </a:schemeClr>
                </a:solidFill>
              </a:rPr>
              <a:t>meine</a:t>
            </a:r>
            <a:r>
              <a:rPr lang="en-GB" sz="2000" dirty="0">
                <a:solidFill>
                  <a:schemeClr val="accent5">
                    <a:lumMod val="50000"/>
                  </a:schemeClr>
                </a:solidFill>
              </a:rPr>
              <a:t> </a:t>
            </a:r>
            <a:r>
              <a:rPr lang="en-GB" sz="2000" dirty="0" err="1">
                <a:solidFill>
                  <a:schemeClr val="accent5">
                    <a:lumMod val="50000"/>
                  </a:schemeClr>
                </a:solidFill>
              </a:rPr>
              <a:t>beste</a:t>
            </a:r>
            <a:r>
              <a:rPr lang="en-GB" sz="2000" dirty="0">
                <a:solidFill>
                  <a:schemeClr val="accent5">
                    <a:lumMod val="50000"/>
                  </a:schemeClr>
                </a:solidFill>
              </a:rPr>
              <a:t> </a:t>
            </a:r>
            <a:r>
              <a:rPr lang="en-GB" sz="2000" dirty="0" err="1">
                <a:solidFill>
                  <a:schemeClr val="accent5">
                    <a:lumMod val="50000"/>
                  </a:schemeClr>
                </a:solidFill>
              </a:rPr>
              <a:t>Freundin</a:t>
            </a:r>
            <a:r>
              <a:rPr lang="en-GB" sz="2000" dirty="0">
                <a:solidFill>
                  <a:schemeClr val="accent5">
                    <a:lumMod val="50000"/>
                  </a:schemeClr>
                </a:solidFill>
              </a:rPr>
              <a:t> </a:t>
            </a:r>
            <a:r>
              <a:rPr lang="en-GB" sz="2000" dirty="0" err="1">
                <a:solidFill>
                  <a:schemeClr val="accent5">
                    <a:lumMod val="50000"/>
                  </a:schemeClr>
                </a:solidFill>
              </a:rPr>
              <a:t>bringt</a:t>
            </a:r>
            <a:r>
              <a:rPr lang="en-GB" sz="2000" dirty="0">
                <a:solidFill>
                  <a:schemeClr val="accent5">
                    <a:lumMod val="50000"/>
                  </a:schemeClr>
                </a:solidFill>
              </a:rPr>
              <a:t> mir </a:t>
            </a:r>
            <a:r>
              <a:rPr lang="en-GB" sz="2000" dirty="0" err="1">
                <a:solidFill>
                  <a:schemeClr val="accent5">
                    <a:lumMod val="50000"/>
                  </a:schemeClr>
                </a:solidFill>
              </a:rPr>
              <a:t>auch</a:t>
            </a:r>
            <a:r>
              <a:rPr lang="en-GB" sz="2000" dirty="0">
                <a:solidFill>
                  <a:schemeClr val="accent5">
                    <a:lumMod val="50000"/>
                  </a:schemeClr>
                </a:solidFill>
              </a:rPr>
              <a:t> </a:t>
            </a:r>
            <a:r>
              <a:rPr lang="en-GB" sz="2000" dirty="0" err="1">
                <a:solidFill>
                  <a:schemeClr val="accent5">
                    <a:lumMod val="50000"/>
                  </a:schemeClr>
                </a:solidFill>
              </a:rPr>
              <a:t>immer</a:t>
            </a:r>
            <a:r>
              <a:rPr lang="en-GB" sz="2000" dirty="0">
                <a:solidFill>
                  <a:schemeClr val="accent5">
                    <a:lumMod val="50000"/>
                  </a:schemeClr>
                </a:solidFill>
              </a:rPr>
              <a:t> </a:t>
            </a:r>
            <a:r>
              <a:rPr lang="en-GB" sz="2000" dirty="0" err="1">
                <a:solidFill>
                  <a:schemeClr val="accent5">
                    <a:lumMod val="50000"/>
                  </a:schemeClr>
                </a:solidFill>
              </a:rPr>
              <a:t>nochmal</a:t>
            </a:r>
            <a:r>
              <a:rPr lang="en-GB" sz="2000" dirty="0">
                <a:solidFill>
                  <a:schemeClr val="accent5">
                    <a:lumMod val="50000"/>
                  </a:schemeClr>
                </a:solidFill>
              </a:rPr>
              <a:t> </a:t>
            </a:r>
            <a:r>
              <a:rPr lang="en-GB" sz="2000" dirty="0" err="1">
                <a:solidFill>
                  <a:schemeClr val="accent5">
                    <a:lumMod val="50000"/>
                  </a:schemeClr>
                </a:solidFill>
              </a:rPr>
              <a:t>einen</a:t>
            </a:r>
            <a:r>
              <a:rPr lang="en-GB" sz="2000" dirty="0">
                <a:solidFill>
                  <a:schemeClr val="accent5">
                    <a:lumMod val="50000"/>
                  </a:schemeClr>
                </a:solidFill>
              </a:rPr>
              <a:t> </a:t>
            </a:r>
            <a:r>
              <a:rPr lang="en-GB" sz="2000" dirty="0" err="1">
                <a:solidFill>
                  <a:schemeClr val="accent5">
                    <a:lumMod val="50000"/>
                  </a:schemeClr>
                </a:solidFill>
              </a:rPr>
              <a:t>anderen</a:t>
            </a:r>
            <a:r>
              <a:rPr lang="en-GB" sz="2000" dirty="0">
                <a:solidFill>
                  <a:schemeClr val="accent5">
                    <a:lumMod val="50000"/>
                  </a:schemeClr>
                </a:solidFill>
              </a:rPr>
              <a:t> </a:t>
            </a:r>
            <a:r>
              <a:rPr lang="en-GB" sz="2000" dirty="0" err="1">
                <a:solidFill>
                  <a:schemeClr val="accent5">
                    <a:lumMod val="50000"/>
                  </a:schemeClr>
                </a:solidFill>
              </a:rPr>
              <a:t>Geburtstagskuchen</a:t>
            </a:r>
            <a:r>
              <a:rPr lang="en-GB" sz="2000" dirty="0">
                <a:solidFill>
                  <a:schemeClr val="accent5">
                    <a:lumMod val="50000"/>
                  </a:schemeClr>
                </a:solidFill>
              </a:rPr>
              <a:t> </a:t>
            </a:r>
            <a:r>
              <a:rPr lang="en-GB" sz="2000" dirty="0" err="1">
                <a:solidFill>
                  <a:schemeClr val="accent5">
                    <a:lumMod val="50000"/>
                  </a:schemeClr>
                </a:solidFill>
              </a:rPr>
              <a:t>mit</a:t>
            </a:r>
            <a:r>
              <a:rPr lang="en-GB" sz="2000" dirty="0">
                <a:solidFill>
                  <a:schemeClr val="accent5">
                    <a:lumMod val="50000"/>
                  </a:schemeClr>
                </a:solidFill>
              </a:rPr>
              <a:t>.</a:t>
            </a:r>
            <a:br>
              <a:rPr lang="en-GB" sz="2000" dirty="0">
                <a:solidFill>
                  <a:schemeClr val="accent5">
                    <a:lumMod val="50000"/>
                  </a:schemeClr>
                </a:solidFill>
              </a:rPr>
            </a:br>
            <a:r>
              <a:rPr lang="en-GB" sz="2000" dirty="0">
                <a:solidFill>
                  <a:schemeClr val="accent5">
                    <a:lumMod val="50000"/>
                  </a:schemeClr>
                </a:solidFill>
              </a:rPr>
              <a:t>Und </a:t>
            </a:r>
            <a:r>
              <a:rPr lang="en-GB" sz="2000" dirty="0" err="1">
                <a:solidFill>
                  <a:schemeClr val="accent5">
                    <a:lumMod val="50000"/>
                  </a:schemeClr>
                </a:solidFill>
              </a:rPr>
              <a:t>dann</a:t>
            </a:r>
            <a:r>
              <a:rPr lang="en-GB" sz="2000" dirty="0">
                <a:solidFill>
                  <a:schemeClr val="accent5">
                    <a:lumMod val="50000"/>
                  </a:schemeClr>
                </a:solidFill>
              </a:rPr>
              <a:t> pack’ ich </a:t>
            </a:r>
            <a:r>
              <a:rPr lang="en-GB" sz="2000" dirty="0" err="1">
                <a:solidFill>
                  <a:schemeClr val="accent5">
                    <a:lumMod val="50000"/>
                  </a:schemeClr>
                </a:solidFill>
              </a:rPr>
              <a:t>meine</a:t>
            </a:r>
            <a:r>
              <a:rPr lang="en-GB" sz="2000" dirty="0">
                <a:solidFill>
                  <a:schemeClr val="accent5">
                    <a:lumMod val="50000"/>
                  </a:schemeClr>
                </a:solidFill>
              </a:rPr>
              <a:t> </a:t>
            </a:r>
            <a:r>
              <a:rPr lang="en-GB" sz="2000" dirty="0" err="1">
                <a:solidFill>
                  <a:schemeClr val="accent5">
                    <a:lumMod val="50000"/>
                  </a:schemeClr>
                </a:solidFill>
              </a:rPr>
              <a:t>Geschenke</a:t>
            </a:r>
            <a:r>
              <a:rPr lang="en-GB" sz="2000" dirty="0">
                <a:solidFill>
                  <a:schemeClr val="accent5">
                    <a:lumMod val="50000"/>
                  </a:schemeClr>
                </a:solidFill>
              </a:rPr>
              <a:t> </a:t>
            </a:r>
            <a:r>
              <a:rPr lang="en-GB" sz="2000" dirty="0" err="1">
                <a:solidFill>
                  <a:schemeClr val="accent5">
                    <a:lumMod val="50000"/>
                  </a:schemeClr>
                </a:solidFill>
              </a:rPr>
              <a:t>aus</a:t>
            </a:r>
            <a:r>
              <a:rPr lang="en-GB" sz="2000" dirty="0">
                <a:solidFill>
                  <a:schemeClr val="accent5">
                    <a:lumMod val="50000"/>
                  </a:schemeClr>
                </a:solidFill>
              </a:rPr>
              <a:t>* und </a:t>
            </a:r>
            <a:r>
              <a:rPr lang="en-GB" sz="2000" dirty="0" err="1">
                <a:solidFill>
                  <a:schemeClr val="accent5">
                    <a:lumMod val="50000"/>
                  </a:schemeClr>
                </a:solidFill>
              </a:rPr>
              <a:t>esse</a:t>
            </a:r>
            <a:r>
              <a:rPr lang="en-GB" sz="2000" dirty="0">
                <a:solidFill>
                  <a:schemeClr val="accent5">
                    <a:lumMod val="50000"/>
                  </a:schemeClr>
                </a:solidFill>
              </a:rPr>
              <a:t> </a:t>
            </a:r>
            <a:r>
              <a:rPr lang="en-GB" sz="2000" dirty="0" err="1">
                <a:solidFill>
                  <a:schemeClr val="accent5">
                    <a:lumMod val="50000"/>
                  </a:schemeClr>
                </a:solidFill>
              </a:rPr>
              <a:t>nochmal</a:t>
            </a:r>
            <a:r>
              <a:rPr lang="en-GB" sz="2000" dirty="0">
                <a:solidFill>
                  <a:schemeClr val="accent5">
                    <a:lumMod val="50000"/>
                  </a:schemeClr>
                </a:solidFill>
              </a:rPr>
              <a:t> Kuchen.</a:t>
            </a:r>
          </a:p>
        </p:txBody>
      </p:sp>
      <p:sp>
        <p:nvSpPr>
          <p:cNvPr id="20" name="Speech Bubble: Rectangle with Corners Rounded 20">
            <a:extLst>
              <a:ext uri="{FF2B5EF4-FFF2-40B4-BE49-F238E27FC236}">
                <a16:creationId xmlns:a16="http://schemas.microsoft.com/office/drawing/2014/main" id="{589035B9-ACC3-46D6-81A5-3623894573F4}"/>
              </a:ext>
            </a:extLst>
          </p:cNvPr>
          <p:cNvSpPr/>
          <p:nvPr/>
        </p:nvSpPr>
        <p:spPr>
          <a:xfrm>
            <a:off x="9021381" y="3881266"/>
            <a:ext cx="3071595" cy="636626"/>
          </a:xfrm>
          <a:prstGeom prst="wedgeRoundRectCallout">
            <a:avLst>
              <a:gd name="adj1" fmla="val 10179"/>
              <a:gd name="adj2" fmla="val 19795"/>
              <a:gd name="adj3" fmla="val 16667"/>
            </a:avLst>
          </a:prstGeom>
          <a:solidFill>
            <a:srgbClr val="115076"/>
          </a:solidFill>
          <a:ln>
            <a:solidFill>
              <a:srgbClr val="DAA52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2000" noProof="0" dirty="0" err="1">
                <a:solidFill>
                  <a:schemeClr val="bg1"/>
                </a:solidFill>
                <a:latin typeface="Century Gothic" panose="020B0502020202020204" pitchFamily="34" charset="0"/>
              </a:rPr>
              <a:t>vorbei</a:t>
            </a:r>
            <a:r>
              <a:rPr lang="en-US" sz="2000" noProof="0" dirty="0">
                <a:solidFill>
                  <a:schemeClr val="bg1"/>
                </a:solidFill>
                <a:latin typeface="Century Gothic" panose="020B0502020202020204" pitchFamily="34" charset="0"/>
              </a:rPr>
              <a:t> – round</a:t>
            </a:r>
            <a:br>
              <a:rPr lang="en-US" sz="2000" noProof="0" dirty="0">
                <a:solidFill>
                  <a:schemeClr val="bg1"/>
                </a:solidFill>
                <a:latin typeface="Century Gothic" panose="020B0502020202020204" pitchFamily="34" charset="0"/>
              </a:rPr>
            </a:br>
            <a:r>
              <a:rPr lang="en-US" sz="2000" noProof="0" dirty="0" err="1">
                <a:solidFill>
                  <a:schemeClr val="bg1"/>
                </a:solidFill>
                <a:latin typeface="Century Gothic" panose="020B0502020202020204" pitchFamily="34" charset="0"/>
              </a:rPr>
              <a:t>auspacken</a:t>
            </a:r>
            <a:r>
              <a:rPr lang="en-US" sz="2000" noProof="0" dirty="0">
                <a:solidFill>
                  <a:schemeClr val="bg1"/>
                </a:solidFill>
                <a:latin typeface="Century Gothic" panose="020B0502020202020204" pitchFamily="34" charset="0"/>
              </a:rPr>
              <a:t> – unwrap</a:t>
            </a:r>
            <a:endParaRPr kumimoji="0" lang="en-US" sz="2000" b="0" i="0" u="none" strike="noStrike" kern="1200" cap="none" spc="0" normalizeH="0" baseline="0" noProof="0" dirty="0">
              <a:ln>
                <a:noFill/>
              </a:ln>
              <a:solidFill>
                <a:schemeClr val="bg1"/>
              </a:solidFill>
              <a:effectLst/>
              <a:uLnTx/>
              <a:uFillTx/>
              <a:latin typeface="Century Gothic" panose="020B0502020202020204" pitchFamily="34" charset="0"/>
            </a:endParaRPr>
          </a:p>
        </p:txBody>
      </p:sp>
      <p:pic>
        <p:nvPicPr>
          <p:cNvPr id="3078" name="Picture 6" descr="Cake, Candles, Icing, Pink, Yummy, Birthday, Four">
            <a:extLst>
              <a:ext uri="{FF2B5EF4-FFF2-40B4-BE49-F238E27FC236}">
                <a16:creationId xmlns:a16="http://schemas.microsoft.com/office/drawing/2014/main" id="{F1946056-20B5-463C-82AB-D9A7D010E60A}"/>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356959" y="4912228"/>
            <a:ext cx="1170480" cy="1070833"/>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3862E19F-00DD-4E5F-A5E5-83DD8DF0EDF5}"/>
              </a:ext>
            </a:extLst>
          </p:cNvPr>
          <p:cNvSpPr/>
          <p:nvPr/>
        </p:nvSpPr>
        <p:spPr>
          <a:xfrm>
            <a:off x="8883009" y="6038532"/>
            <a:ext cx="3525324" cy="369332"/>
          </a:xfrm>
          <a:prstGeom prst="rect">
            <a:avLst/>
          </a:prstGeom>
        </p:spPr>
        <p:txBody>
          <a:bodyPr wrap="none">
            <a:spAutoFit/>
          </a:bodyPr>
          <a:lstStyle/>
          <a:p>
            <a:r>
              <a:rPr lang="en-GB" dirty="0">
                <a:solidFill>
                  <a:srgbClr val="002060"/>
                </a:solidFill>
              </a:rPr>
              <a:t>Audio</a:t>
            </a:r>
            <a:r>
              <a:rPr lang="en-GB" dirty="0"/>
              <a:t>: </a:t>
            </a:r>
            <a:r>
              <a:rPr lang="en-GB" dirty="0">
                <a:hlinkClick r:id="rId17"/>
              </a:rPr>
              <a:t>www.audio-lingua.eu</a:t>
            </a:r>
            <a:r>
              <a:rPr lang="en-GB" dirty="0"/>
              <a:t> </a:t>
            </a:r>
          </a:p>
        </p:txBody>
      </p:sp>
      <p:pic>
        <p:nvPicPr>
          <p:cNvPr id="2" name="Geburtstag_julia_edit">
            <a:hlinkClick r:id="" action="ppaction://media"/>
            <a:extLst>
              <a:ext uri="{FF2B5EF4-FFF2-40B4-BE49-F238E27FC236}">
                <a16:creationId xmlns:a16="http://schemas.microsoft.com/office/drawing/2014/main" id="{3689D51E-DD2E-4B36-934F-3EEA589B64BA}"/>
              </a:ext>
            </a:extLst>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6275038" y="159427"/>
            <a:ext cx="609600" cy="609600"/>
          </a:xfrm>
          <a:prstGeom prst="rect">
            <a:avLst/>
          </a:prstGeom>
        </p:spPr>
      </p:pic>
    </p:spTree>
    <p:extLst>
      <p:ext uri="{BB962C8B-B14F-4D97-AF65-F5344CB8AC3E}">
        <p14:creationId xmlns:p14="http://schemas.microsoft.com/office/powerpoint/2010/main" val="1655211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406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7"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163651"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Auftakt</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8551573" y="247046"/>
            <a:ext cx="340575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schreiben</a:t>
            </a:r>
            <a:endParaRPr lang="en-GB" b="1" dirty="0">
              <a:solidFill>
                <a:prstClr val="white"/>
              </a:solidFill>
              <a:latin typeface="Century Gothic" panose="020B0502020202020204" pitchFamily="34" charset="0"/>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184691" y="208496"/>
            <a:ext cx="5563891" cy="830997"/>
          </a:xfrm>
          <a:prstGeom prst="rect">
            <a:avLst/>
          </a:prstGeom>
          <a:noFill/>
        </p:spPr>
        <p:txBody>
          <a:bodyPr wrap="square" rtlCol="0">
            <a:spAutoFit/>
          </a:bodyPr>
          <a:lstStyle/>
          <a:p>
            <a:r>
              <a:rPr lang="en-US" sz="2400" dirty="0" err="1">
                <a:solidFill>
                  <a:schemeClr val="accent5">
                    <a:lumMod val="50000"/>
                  </a:schemeClr>
                </a:solidFill>
              </a:rPr>
              <a:t>Beginne</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 </a:t>
            </a:r>
            <a:r>
              <a:rPr lang="en-US" sz="2400" dirty="0" err="1">
                <a:solidFill>
                  <a:schemeClr val="accent5">
                    <a:lumMod val="50000"/>
                  </a:schemeClr>
                </a:solidFill>
              </a:rPr>
              <a:t>Phonetik</a:t>
            </a:r>
            <a:r>
              <a:rPr lang="en-US" sz="2400" dirty="0">
                <a:solidFill>
                  <a:schemeClr val="accent5">
                    <a:lumMod val="50000"/>
                  </a:schemeClr>
                </a:solidFill>
              </a:rPr>
              <a:t>, </a:t>
            </a:r>
            <a:r>
              <a:rPr lang="en-US" sz="2400" dirty="0" err="1">
                <a:solidFill>
                  <a:schemeClr val="accent5">
                    <a:lumMod val="50000"/>
                  </a:schemeClr>
                </a:solidFill>
              </a:rPr>
              <a:t>Vokabeln</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Grammatik.</a:t>
            </a:r>
          </a:p>
        </p:txBody>
      </p:sp>
      <p:graphicFrame>
        <p:nvGraphicFramePr>
          <p:cNvPr id="6" name="Table 6">
            <a:extLst>
              <a:ext uri="{FF2B5EF4-FFF2-40B4-BE49-F238E27FC236}">
                <a16:creationId xmlns:a16="http://schemas.microsoft.com/office/drawing/2014/main" id="{67569F42-82FE-4E66-863E-E8BB69BF7D1E}"/>
              </a:ext>
            </a:extLst>
          </p:cNvPr>
          <p:cNvGraphicFramePr>
            <a:graphicFrameLocks noGrp="1"/>
          </p:cNvGraphicFramePr>
          <p:nvPr>
            <p:extLst>
              <p:ext uri="{D42A27DB-BD31-4B8C-83A1-F6EECF244321}">
                <p14:modId xmlns:p14="http://schemas.microsoft.com/office/powerpoint/2010/main" val="2016961069"/>
              </p:ext>
            </p:extLst>
          </p:nvPr>
        </p:nvGraphicFramePr>
        <p:xfrm>
          <a:off x="138806" y="1222687"/>
          <a:ext cx="11818521" cy="5120640"/>
        </p:xfrm>
        <a:graphic>
          <a:graphicData uri="http://schemas.openxmlformats.org/drawingml/2006/table">
            <a:tbl>
              <a:tblPr firstRow="1" bandRow="1">
                <a:tableStyleId>{ED083AE6-46FA-4A59-8FB0-9F97EB10719F}</a:tableStyleId>
              </a:tblPr>
              <a:tblGrid>
                <a:gridCol w="3939507">
                  <a:extLst>
                    <a:ext uri="{9D8B030D-6E8A-4147-A177-3AD203B41FA5}">
                      <a16:colId xmlns:a16="http://schemas.microsoft.com/office/drawing/2014/main" val="2560641924"/>
                    </a:ext>
                  </a:extLst>
                </a:gridCol>
                <a:gridCol w="3939507">
                  <a:extLst>
                    <a:ext uri="{9D8B030D-6E8A-4147-A177-3AD203B41FA5}">
                      <a16:colId xmlns:a16="http://schemas.microsoft.com/office/drawing/2014/main" val="1450559187"/>
                    </a:ext>
                  </a:extLst>
                </a:gridCol>
                <a:gridCol w="3939507">
                  <a:extLst>
                    <a:ext uri="{9D8B030D-6E8A-4147-A177-3AD203B41FA5}">
                      <a16:colId xmlns:a16="http://schemas.microsoft.com/office/drawing/2014/main" val="3370000941"/>
                    </a:ext>
                  </a:extLst>
                </a:gridCol>
              </a:tblGrid>
              <a:tr h="370840">
                <a:tc>
                  <a:txBody>
                    <a:bodyPr/>
                    <a:lstStyle/>
                    <a:p>
                      <a:pPr algn="ctr"/>
                      <a:r>
                        <a:rPr lang="en-GB" sz="2400" b="0" dirty="0" err="1">
                          <a:solidFill>
                            <a:schemeClr val="accent5">
                              <a:lumMod val="50000"/>
                            </a:schemeClr>
                          </a:solidFill>
                        </a:rPr>
                        <a:t>Phonetik</a:t>
                      </a:r>
                      <a:endParaRPr lang="en-GB" sz="2400" b="0" dirty="0">
                        <a:solidFill>
                          <a:schemeClr val="accent5">
                            <a:lumMod val="50000"/>
                          </a:schemeClr>
                        </a:solidFill>
                      </a:endParaRPr>
                    </a:p>
                  </a:txBody>
                  <a:tcPr anchor="ctr"/>
                </a:tc>
                <a:tc>
                  <a:txBody>
                    <a:bodyPr/>
                    <a:lstStyle/>
                    <a:p>
                      <a:pPr algn="ctr"/>
                      <a:r>
                        <a:rPr lang="en-GB" sz="2400" b="0" dirty="0" err="1">
                          <a:solidFill>
                            <a:schemeClr val="accent5">
                              <a:lumMod val="50000"/>
                            </a:schemeClr>
                          </a:solidFill>
                        </a:rPr>
                        <a:t>Vokabeln</a:t>
                      </a:r>
                      <a:endParaRPr lang="en-GB" sz="2400" b="0" dirty="0">
                        <a:solidFill>
                          <a:schemeClr val="accent5">
                            <a:lumMod val="50000"/>
                          </a:schemeClr>
                        </a:solidFill>
                      </a:endParaRPr>
                    </a:p>
                  </a:txBody>
                  <a:tcPr anchor="ctr"/>
                </a:tc>
                <a:tc>
                  <a:txBody>
                    <a:bodyPr/>
                    <a:lstStyle/>
                    <a:p>
                      <a:pPr algn="ctr"/>
                      <a:r>
                        <a:rPr lang="en-GB" sz="2400" b="0" dirty="0">
                          <a:solidFill>
                            <a:schemeClr val="accent5">
                              <a:lumMod val="50000"/>
                            </a:schemeClr>
                          </a:solidFill>
                        </a:rPr>
                        <a:t>Grammatik</a:t>
                      </a:r>
                    </a:p>
                  </a:txBody>
                  <a:tcPr anchor="ctr"/>
                </a:tc>
                <a:extLst>
                  <a:ext uri="{0D108BD9-81ED-4DB2-BD59-A6C34878D82A}">
                    <a16:rowId xmlns:a16="http://schemas.microsoft.com/office/drawing/2014/main" val="397074579"/>
                  </a:ext>
                </a:extLst>
              </a:tr>
              <a:tr h="370840">
                <a:tc>
                  <a:txBody>
                    <a:bodyPr/>
                    <a:lstStyle/>
                    <a:p>
                      <a:pPr algn="ctr"/>
                      <a:endParaRPr lang="en-GB" sz="2000" dirty="0">
                        <a:solidFill>
                          <a:schemeClr val="accent5">
                            <a:lumMod val="50000"/>
                          </a:schemeClr>
                        </a:solidFill>
                      </a:endParaRPr>
                    </a:p>
                  </a:txBody>
                  <a:tcPr anchor="ctr"/>
                </a:tc>
                <a:tc>
                  <a:txBody>
                    <a:bodyPr/>
                    <a:lstStyle/>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p>
                      <a:pPr algn="ctr"/>
                      <a:endParaRPr lang="en-GB" sz="2000" dirty="0">
                        <a:solidFill>
                          <a:schemeClr val="accent5">
                            <a:lumMod val="50000"/>
                          </a:schemeClr>
                        </a:solidFill>
                      </a:endParaRPr>
                    </a:p>
                  </a:txBody>
                  <a:tcPr anchor="ctr"/>
                </a:tc>
                <a:tc>
                  <a:txBody>
                    <a:bodyPr/>
                    <a:lstStyle/>
                    <a:p>
                      <a:pPr algn="ctr"/>
                      <a:endParaRPr lang="en-GB" sz="2000" dirty="0">
                        <a:solidFill>
                          <a:schemeClr val="accent5">
                            <a:lumMod val="50000"/>
                          </a:schemeClr>
                        </a:solidFill>
                      </a:endParaRPr>
                    </a:p>
                  </a:txBody>
                  <a:tcPr anchor="ctr"/>
                </a:tc>
                <a:extLst>
                  <a:ext uri="{0D108BD9-81ED-4DB2-BD59-A6C34878D82A}">
                    <a16:rowId xmlns:a16="http://schemas.microsoft.com/office/drawing/2014/main" val="836422639"/>
                  </a:ext>
                </a:extLst>
              </a:tr>
            </a:tbl>
          </a:graphicData>
        </a:graphic>
      </p:graphicFrame>
      <p:graphicFrame>
        <p:nvGraphicFramePr>
          <p:cNvPr id="8" name="Table 8">
            <a:extLst>
              <a:ext uri="{FF2B5EF4-FFF2-40B4-BE49-F238E27FC236}">
                <a16:creationId xmlns:a16="http://schemas.microsoft.com/office/drawing/2014/main" id="{A320DBD3-1D99-4F76-80BA-D416F4A192DD}"/>
              </a:ext>
            </a:extLst>
          </p:cNvPr>
          <p:cNvGraphicFramePr>
            <a:graphicFrameLocks noGrp="1"/>
          </p:cNvGraphicFramePr>
          <p:nvPr>
            <p:extLst>
              <p:ext uri="{D42A27DB-BD31-4B8C-83A1-F6EECF244321}">
                <p14:modId xmlns:p14="http://schemas.microsoft.com/office/powerpoint/2010/main" val="3920895736"/>
              </p:ext>
            </p:extLst>
          </p:nvPr>
        </p:nvGraphicFramePr>
        <p:xfrm>
          <a:off x="234673" y="1806267"/>
          <a:ext cx="3776370" cy="1946260"/>
        </p:xfrm>
        <a:graphic>
          <a:graphicData uri="http://schemas.openxmlformats.org/drawingml/2006/table">
            <a:tbl>
              <a:tblPr firstRow="1" bandRow="1">
                <a:tableStyleId>{5940675A-B579-460E-94D1-54222C63F5DA}</a:tableStyleId>
              </a:tblPr>
              <a:tblGrid>
                <a:gridCol w="1888185">
                  <a:extLst>
                    <a:ext uri="{9D8B030D-6E8A-4147-A177-3AD203B41FA5}">
                      <a16:colId xmlns:a16="http://schemas.microsoft.com/office/drawing/2014/main" val="1453092517"/>
                    </a:ext>
                  </a:extLst>
                </a:gridCol>
                <a:gridCol w="1888185">
                  <a:extLst>
                    <a:ext uri="{9D8B030D-6E8A-4147-A177-3AD203B41FA5}">
                      <a16:colId xmlns:a16="http://schemas.microsoft.com/office/drawing/2014/main" val="1195602947"/>
                    </a:ext>
                  </a:extLst>
                </a:gridCol>
              </a:tblGrid>
              <a:tr h="973130">
                <a:tc>
                  <a:txBody>
                    <a:bodyPr/>
                    <a:lstStyle/>
                    <a:p>
                      <a:pPr algn="ctr"/>
                      <a:r>
                        <a:rPr lang="en-GB" sz="2400" dirty="0">
                          <a:solidFill>
                            <a:schemeClr val="accent5">
                              <a:lumMod val="50000"/>
                            </a:schemeClr>
                          </a:solidFill>
                        </a:rPr>
                        <a:t> </a:t>
                      </a:r>
                      <a:r>
                        <a:rPr lang="en-GB" sz="2400" dirty="0" err="1">
                          <a:solidFill>
                            <a:schemeClr val="accent5">
                              <a:lumMod val="50000"/>
                            </a:schemeClr>
                          </a:solidFill>
                        </a:rPr>
                        <a:t>fährt</a:t>
                      </a:r>
                      <a:endParaRPr lang="en-GB" sz="24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tc>
                  <a:txBody>
                    <a:bodyPr/>
                    <a:lstStyle/>
                    <a:p>
                      <a:pPr algn="ctr"/>
                      <a:r>
                        <a:rPr lang="en-GB" sz="2400" dirty="0" err="1">
                          <a:solidFill>
                            <a:schemeClr val="accent5">
                              <a:lumMod val="50000"/>
                            </a:schemeClr>
                          </a:solidFill>
                        </a:rPr>
                        <a:t>Geschäft</a:t>
                      </a:r>
                      <a:endParaRPr lang="en-GB" sz="24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2068950177"/>
                  </a:ext>
                </a:extLst>
              </a:tr>
              <a:tr h="973130">
                <a:tc>
                  <a:txBody>
                    <a:bodyPr/>
                    <a:lstStyle/>
                    <a:p>
                      <a:pPr algn="ctr"/>
                      <a:r>
                        <a:rPr lang="en-GB" sz="2400" dirty="0" err="1">
                          <a:solidFill>
                            <a:schemeClr val="accent5">
                              <a:lumMod val="50000"/>
                            </a:schemeClr>
                          </a:solidFill>
                        </a:rPr>
                        <a:t>Nächte</a:t>
                      </a:r>
                      <a:endParaRPr lang="en-GB" sz="24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tc>
                  <a:txBody>
                    <a:bodyPr/>
                    <a:lstStyle/>
                    <a:p>
                      <a:pPr algn="ctr"/>
                      <a:r>
                        <a:rPr lang="en-GB" sz="2400" dirty="0" err="1">
                          <a:solidFill>
                            <a:schemeClr val="accent5">
                              <a:lumMod val="50000"/>
                            </a:schemeClr>
                          </a:solidFill>
                        </a:rPr>
                        <a:t>lässt</a:t>
                      </a:r>
                      <a:endParaRPr lang="en-GB" sz="24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FFF4E7"/>
                    </a:solidFill>
                  </a:tcPr>
                </a:tc>
                <a:extLst>
                  <a:ext uri="{0D108BD9-81ED-4DB2-BD59-A6C34878D82A}">
                    <a16:rowId xmlns:a16="http://schemas.microsoft.com/office/drawing/2014/main" val="123840860"/>
                  </a:ext>
                </a:extLst>
              </a:tr>
            </a:tbl>
          </a:graphicData>
        </a:graphic>
      </p:graphicFrame>
      <p:sp>
        <p:nvSpPr>
          <p:cNvPr id="10" name="TextBox 9">
            <a:extLst>
              <a:ext uri="{FF2B5EF4-FFF2-40B4-BE49-F238E27FC236}">
                <a16:creationId xmlns:a16="http://schemas.microsoft.com/office/drawing/2014/main" id="{85417420-BF3B-4245-BF55-892D04B6F756}"/>
              </a:ext>
            </a:extLst>
          </p:cNvPr>
          <p:cNvSpPr txBox="1"/>
          <p:nvPr/>
        </p:nvSpPr>
        <p:spPr>
          <a:xfrm>
            <a:off x="234673" y="3915177"/>
            <a:ext cx="3776370" cy="830997"/>
          </a:xfrm>
          <a:prstGeom prst="rect">
            <a:avLst/>
          </a:prstGeom>
          <a:noFill/>
        </p:spPr>
        <p:txBody>
          <a:bodyPr wrap="square" rtlCol="0">
            <a:spAutoFit/>
          </a:bodyPr>
          <a:lstStyle/>
          <a:p>
            <a:pPr algn="ctr"/>
            <a:r>
              <a:rPr lang="en-GB" sz="2400" dirty="0">
                <a:solidFill>
                  <a:schemeClr val="accent5">
                    <a:lumMod val="50000"/>
                  </a:schemeClr>
                </a:solidFill>
              </a:rPr>
              <a:t>Welches Wort </a:t>
            </a:r>
            <a:r>
              <a:rPr lang="en-GB" sz="2400" dirty="0" err="1">
                <a:solidFill>
                  <a:schemeClr val="accent5">
                    <a:lumMod val="50000"/>
                  </a:schemeClr>
                </a:solidFill>
              </a:rPr>
              <a:t>passt</a:t>
            </a:r>
            <a:r>
              <a:rPr lang="en-GB" sz="2400" dirty="0">
                <a:solidFill>
                  <a:schemeClr val="accent5">
                    <a:lumMod val="50000"/>
                  </a:schemeClr>
                </a:solidFill>
              </a:rPr>
              <a:t> </a:t>
            </a:r>
            <a:r>
              <a:rPr lang="en-GB" sz="2400" dirty="0" err="1">
                <a:solidFill>
                  <a:schemeClr val="accent5">
                    <a:lumMod val="50000"/>
                  </a:schemeClr>
                </a:solidFill>
              </a:rPr>
              <a:t>nicht</a:t>
            </a:r>
            <a:r>
              <a:rPr lang="en-GB" sz="2400" dirty="0">
                <a:solidFill>
                  <a:schemeClr val="accent5">
                    <a:lumMod val="50000"/>
                  </a:schemeClr>
                </a:solidFill>
              </a:rPr>
              <a:t>?  </a:t>
            </a:r>
            <a:r>
              <a:rPr lang="en-GB" sz="2400" dirty="0" err="1">
                <a:solidFill>
                  <a:schemeClr val="accent5">
                    <a:lumMod val="50000"/>
                  </a:schemeClr>
                </a:solidFill>
              </a:rPr>
              <a:t>Warum</a:t>
            </a:r>
            <a:r>
              <a:rPr lang="en-GB" sz="2400" dirty="0">
                <a:solidFill>
                  <a:schemeClr val="accent5">
                    <a:lumMod val="50000"/>
                  </a:schemeClr>
                </a:solidFill>
              </a:rPr>
              <a:t> </a:t>
            </a:r>
            <a:r>
              <a:rPr lang="en-GB" sz="2400" dirty="0" err="1">
                <a:solidFill>
                  <a:schemeClr val="accent5">
                    <a:lumMod val="50000"/>
                  </a:schemeClr>
                </a:solidFill>
              </a:rPr>
              <a:t>nicht</a:t>
            </a:r>
            <a:r>
              <a:rPr lang="en-GB" sz="2400" dirty="0">
                <a:solidFill>
                  <a:schemeClr val="accent5">
                    <a:lumMod val="50000"/>
                  </a:schemeClr>
                </a:solidFill>
              </a:rPr>
              <a:t>?</a:t>
            </a:r>
          </a:p>
        </p:txBody>
      </p:sp>
      <p:sp>
        <p:nvSpPr>
          <p:cNvPr id="11" name="TextBox 10">
            <a:extLst>
              <a:ext uri="{FF2B5EF4-FFF2-40B4-BE49-F238E27FC236}">
                <a16:creationId xmlns:a16="http://schemas.microsoft.com/office/drawing/2014/main" id="{214C5696-8DEB-4344-9563-9171503474E8}"/>
              </a:ext>
            </a:extLst>
          </p:cNvPr>
          <p:cNvSpPr txBox="1"/>
          <p:nvPr/>
        </p:nvSpPr>
        <p:spPr>
          <a:xfrm>
            <a:off x="234673" y="4804870"/>
            <a:ext cx="3776370" cy="707886"/>
          </a:xfrm>
          <a:prstGeom prst="rect">
            <a:avLst/>
          </a:prstGeom>
          <a:noFill/>
        </p:spPr>
        <p:txBody>
          <a:bodyPr wrap="square" rtlCol="0">
            <a:spAutoFit/>
          </a:bodyPr>
          <a:lstStyle/>
          <a:p>
            <a:pPr algn="ctr"/>
            <a:r>
              <a:rPr lang="en-GB" sz="2000" i="1" dirty="0">
                <a:solidFill>
                  <a:schemeClr val="accent5">
                    <a:lumMod val="50000"/>
                  </a:schemeClr>
                </a:solidFill>
              </a:rPr>
              <a:t>Extra: Wie </a:t>
            </a:r>
            <a:r>
              <a:rPr lang="en-GB" sz="2000" i="1" dirty="0" err="1">
                <a:solidFill>
                  <a:schemeClr val="accent5">
                    <a:lumMod val="50000"/>
                  </a:schemeClr>
                </a:solidFill>
              </a:rPr>
              <a:t>heißen</a:t>
            </a:r>
            <a:r>
              <a:rPr lang="en-GB" sz="2000" i="1" dirty="0">
                <a:solidFill>
                  <a:schemeClr val="accent5">
                    <a:lumMod val="50000"/>
                  </a:schemeClr>
                </a:solidFill>
              </a:rPr>
              <a:t> </a:t>
            </a:r>
            <a:r>
              <a:rPr lang="en-GB" sz="2000" i="1" dirty="0" err="1">
                <a:solidFill>
                  <a:schemeClr val="accent5">
                    <a:lumMod val="50000"/>
                  </a:schemeClr>
                </a:solidFill>
              </a:rPr>
              <a:t>sie</a:t>
            </a:r>
            <a:r>
              <a:rPr lang="en-GB" sz="2000" i="1" dirty="0">
                <a:solidFill>
                  <a:schemeClr val="accent5">
                    <a:lumMod val="50000"/>
                  </a:schemeClr>
                </a:solidFill>
              </a:rPr>
              <a:t> auf </a:t>
            </a:r>
            <a:r>
              <a:rPr lang="en-GB" sz="2000" i="1" dirty="0" err="1">
                <a:solidFill>
                  <a:schemeClr val="accent5">
                    <a:lumMod val="50000"/>
                  </a:schemeClr>
                </a:solidFill>
              </a:rPr>
              <a:t>Englisch</a:t>
            </a:r>
            <a:r>
              <a:rPr lang="en-GB" sz="2000" i="1" dirty="0">
                <a:solidFill>
                  <a:schemeClr val="accent5">
                    <a:lumMod val="50000"/>
                  </a:schemeClr>
                </a:solidFill>
              </a:rPr>
              <a:t>?</a:t>
            </a:r>
          </a:p>
        </p:txBody>
      </p:sp>
      <p:sp>
        <p:nvSpPr>
          <p:cNvPr id="12" name="Rectangle: Rounded Corners 11">
            <a:extLst>
              <a:ext uri="{FF2B5EF4-FFF2-40B4-BE49-F238E27FC236}">
                <a16:creationId xmlns:a16="http://schemas.microsoft.com/office/drawing/2014/main" id="{CE558D7A-D8FC-4BE0-8D24-79D5BF791039}"/>
              </a:ext>
            </a:extLst>
          </p:cNvPr>
          <p:cNvSpPr/>
          <p:nvPr/>
        </p:nvSpPr>
        <p:spPr>
          <a:xfrm>
            <a:off x="811369" y="2150772"/>
            <a:ext cx="811369" cy="321972"/>
          </a:xfrm>
          <a:prstGeom prst="roundRect">
            <a:avLst/>
          </a:prstGeom>
          <a:solidFill>
            <a:srgbClr val="FFFF00">
              <a:alpha val="36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TextBox 12">
            <a:extLst>
              <a:ext uri="{FF2B5EF4-FFF2-40B4-BE49-F238E27FC236}">
                <a16:creationId xmlns:a16="http://schemas.microsoft.com/office/drawing/2014/main" id="{28AD7885-916A-4402-9FD4-6EC659F24790}"/>
              </a:ext>
            </a:extLst>
          </p:cNvPr>
          <p:cNvSpPr txBox="1"/>
          <p:nvPr/>
        </p:nvSpPr>
        <p:spPr>
          <a:xfrm>
            <a:off x="252564" y="2374753"/>
            <a:ext cx="1928978" cy="461665"/>
          </a:xfrm>
          <a:prstGeom prst="rect">
            <a:avLst/>
          </a:prstGeom>
          <a:noFill/>
        </p:spPr>
        <p:txBody>
          <a:bodyPr wrap="square" rtlCol="0">
            <a:spAutoFit/>
          </a:bodyPr>
          <a:lstStyle/>
          <a:p>
            <a:pPr algn="l"/>
            <a:r>
              <a:rPr lang="en-GB" sz="2400" dirty="0">
                <a:solidFill>
                  <a:srgbClr val="FA6500"/>
                </a:solidFill>
              </a:rPr>
              <a:t> [ä] </a:t>
            </a:r>
            <a:r>
              <a:rPr lang="en-GB" sz="2400" dirty="0" err="1">
                <a:solidFill>
                  <a:srgbClr val="FA6500"/>
                </a:solidFill>
              </a:rPr>
              <a:t>ist</a:t>
            </a:r>
            <a:r>
              <a:rPr lang="en-GB" sz="2400" dirty="0">
                <a:solidFill>
                  <a:srgbClr val="FA6500"/>
                </a:solidFill>
              </a:rPr>
              <a:t> </a:t>
            </a:r>
            <a:r>
              <a:rPr lang="en-GB" sz="2400" dirty="0" err="1">
                <a:solidFill>
                  <a:srgbClr val="FA6500"/>
                </a:solidFill>
              </a:rPr>
              <a:t>lang</a:t>
            </a:r>
            <a:endParaRPr lang="en-GB" sz="2400" dirty="0">
              <a:solidFill>
                <a:srgbClr val="FA6500"/>
              </a:solidFill>
            </a:endParaRPr>
          </a:p>
        </p:txBody>
      </p:sp>
      <p:sp>
        <p:nvSpPr>
          <p:cNvPr id="14" name="TextBox 13">
            <a:extLst>
              <a:ext uri="{FF2B5EF4-FFF2-40B4-BE49-F238E27FC236}">
                <a16:creationId xmlns:a16="http://schemas.microsoft.com/office/drawing/2014/main" id="{FC1ED60A-129F-49DC-B15F-67D7522EF093}"/>
              </a:ext>
            </a:extLst>
          </p:cNvPr>
          <p:cNvSpPr txBox="1"/>
          <p:nvPr/>
        </p:nvSpPr>
        <p:spPr>
          <a:xfrm>
            <a:off x="0" y="5466376"/>
            <a:ext cx="2328925" cy="461665"/>
          </a:xfrm>
          <a:prstGeom prst="rect">
            <a:avLst/>
          </a:prstGeom>
          <a:noFill/>
        </p:spPr>
        <p:txBody>
          <a:bodyPr wrap="square" rtlCol="0">
            <a:spAutoFit/>
          </a:bodyPr>
          <a:lstStyle/>
          <a:p>
            <a:pPr algn="l"/>
            <a:r>
              <a:rPr lang="en-GB" sz="2400" dirty="0">
                <a:solidFill>
                  <a:srgbClr val="FA6500"/>
                </a:solidFill>
              </a:rPr>
              <a:t> travels, drives</a:t>
            </a:r>
          </a:p>
        </p:txBody>
      </p:sp>
      <p:sp>
        <p:nvSpPr>
          <p:cNvPr id="15" name="TextBox 14">
            <a:extLst>
              <a:ext uri="{FF2B5EF4-FFF2-40B4-BE49-F238E27FC236}">
                <a16:creationId xmlns:a16="http://schemas.microsoft.com/office/drawing/2014/main" id="{19AB589C-4920-438A-AC19-8150A7DAEE0F}"/>
              </a:ext>
            </a:extLst>
          </p:cNvPr>
          <p:cNvSpPr txBox="1"/>
          <p:nvPr/>
        </p:nvSpPr>
        <p:spPr>
          <a:xfrm>
            <a:off x="2143258" y="5483933"/>
            <a:ext cx="1959930" cy="461665"/>
          </a:xfrm>
          <a:prstGeom prst="rect">
            <a:avLst/>
          </a:prstGeom>
          <a:noFill/>
        </p:spPr>
        <p:txBody>
          <a:bodyPr wrap="square" rtlCol="0">
            <a:spAutoFit/>
          </a:bodyPr>
          <a:lstStyle/>
          <a:p>
            <a:pPr algn="ctr"/>
            <a:r>
              <a:rPr lang="en-GB" sz="2400" dirty="0">
                <a:solidFill>
                  <a:srgbClr val="FA6500"/>
                </a:solidFill>
              </a:rPr>
              <a:t> shop</a:t>
            </a:r>
          </a:p>
        </p:txBody>
      </p:sp>
      <p:sp>
        <p:nvSpPr>
          <p:cNvPr id="16" name="TextBox 15">
            <a:extLst>
              <a:ext uri="{FF2B5EF4-FFF2-40B4-BE49-F238E27FC236}">
                <a16:creationId xmlns:a16="http://schemas.microsoft.com/office/drawing/2014/main" id="{2955BFA5-1CF1-41B0-8857-7488CEFAC722}"/>
              </a:ext>
            </a:extLst>
          </p:cNvPr>
          <p:cNvSpPr txBox="1"/>
          <p:nvPr/>
        </p:nvSpPr>
        <p:spPr>
          <a:xfrm>
            <a:off x="-1" y="5903318"/>
            <a:ext cx="2328925" cy="461665"/>
          </a:xfrm>
          <a:prstGeom prst="rect">
            <a:avLst/>
          </a:prstGeom>
          <a:noFill/>
        </p:spPr>
        <p:txBody>
          <a:bodyPr wrap="square" rtlCol="0">
            <a:spAutoFit/>
          </a:bodyPr>
          <a:lstStyle/>
          <a:p>
            <a:pPr algn="ctr"/>
            <a:r>
              <a:rPr lang="en-GB" sz="2400" dirty="0">
                <a:solidFill>
                  <a:srgbClr val="FA6500"/>
                </a:solidFill>
              </a:rPr>
              <a:t> nights</a:t>
            </a:r>
          </a:p>
        </p:txBody>
      </p:sp>
      <p:sp>
        <p:nvSpPr>
          <p:cNvPr id="17" name="TextBox 16">
            <a:extLst>
              <a:ext uri="{FF2B5EF4-FFF2-40B4-BE49-F238E27FC236}">
                <a16:creationId xmlns:a16="http://schemas.microsoft.com/office/drawing/2014/main" id="{D58FA6FF-C81F-4AB4-A1FC-A812E844FA8E}"/>
              </a:ext>
            </a:extLst>
          </p:cNvPr>
          <p:cNvSpPr txBox="1"/>
          <p:nvPr/>
        </p:nvSpPr>
        <p:spPr>
          <a:xfrm>
            <a:off x="2096594" y="5928041"/>
            <a:ext cx="2006593" cy="461665"/>
          </a:xfrm>
          <a:prstGeom prst="rect">
            <a:avLst/>
          </a:prstGeom>
          <a:noFill/>
        </p:spPr>
        <p:txBody>
          <a:bodyPr wrap="square" rtlCol="0">
            <a:spAutoFit/>
          </a:bodyPr>
          <a:lstStyle/>
          <a:p>
            <a:pPr algn="ctr"/>
            <a:r>
              <a:rPr lang="en-GB" sz="2400" dirty="0">
                <a:solidFill>
                  <a:srgbClr val="FA6500"/>
                </a:solidFill>
              </a:rPr>
              <a:t> leaves</a:t>
            </a:r>
          </a:p>
        </p:txBody>
      </p:sp>
      <p:sp>
        <p:nvSpPr>
          <p:cNvPr id="18" name="TextBox 17">
            <a:extLst>
              <a:ext uri="{FF2B5EF4-FFF2-40B4-BE49-F238E27FC236}">
                <a16:creationId xmlns:a16="http://schemas.microsoft.com/office/drawing/2014/main" id="{82383CF8-758A-492D-857B-C65E7C9691C4}"/>
              </a:ext>
            </a:extLst>
          </p:cNvPr>
          <p:cNvSpPr txBox="1"/>
          <p:nvPr/>
        </p:nvSpPr>
        <p:spPr>
          <a:xfrm rot="682876">
            <a:off x="4171752" y="1964399"/>
            <a:ext cx="1133341" cy="461665"/>
          </a:xfrm>
          <a:prstGeom prst="rect">
            <a:avLst/>
          </a:prstGeom>
          <a:solidFill>
            <a:schemeClr val="tx2">
              <a:lumMod val="20000"/>
              <a:lumOff val="80000"/>
            </a:schemeClr>
          </a:solidFill>
        </p:spPr>
        <p:txBody>
          <a:bodyPr wrap="square" rtlCol="0">
            <a:spAutoFit/>
          </a:bodyPr>
          <a:lstStyle/>
          <a:p>
            <a:pPr algn="ctr"/>
            <a:r>
              <a:rPr lang="en-GB" sz="2400" dirty="0" err="1">
                <a:solidFill>
                  <a:schemeClr val="accent5">
                    <a:lumMod val="50000"/>
                  </a:schemeClr>
                </a:solidFill>
              </a:rPr>
              <a:t>lecker</a:t>
            </a:r>
            <a:endParaRPr lang="en-GB" sz="2400" dirty="0">
              <a:solidFill>
                <a:schemeClr val="accent5">
                  <a:lumMod val="50000"/>
                </a:schemeClr>
              </a:solidFill>
            </a:endParaRPr>
          </a:p>
        </p:txBody>
      </p:sp>
      <p:sp>
        <p:nvSpPr>
          <p:cNvPr id="19" name="TextBox 18">
            <a:extLst>
              <a:ext uri="{FF2B5EF4-FFF2-40B4-BE49-F238E27FC236}">
                <a16:creationId xmlns:a16="http://schemas.microsoft.com/office/drawing/2014/main" id="{D37F4AC0-E832-402A-87E1-094BABE92335}"/>
              </a:ext>
            </a:extLst>
          </p:cNvPr>
          <p:cNvSpPr txBox="1"/>
          <p:nvPr/>
        </p:nvSpPr>
        <p:spPr>
          <a:xfrm rot="160162">
            <a:off x="5381158" y="1886947"/>
            <a:ext cx="1133341" cy="461665"/>
          </a:xfrm>
          <a:prstGeom prst="rect">
            <a:avLst/>
          </a:prstGeom>
          <a:solidFill>
            <a:schemeClr val="tx2">
              <a:lumMod val="20000"/>
              <a:lumOff val="80000"/>
            </a:schemeClr>
          </a:solidFill>
        </p:spPr>
        <p:txBody>
          <a:bodyPr wrap="square" rtlCol="0">
            <a:spAutoFit/>
          </a:bodyPr>
          <a:lstStyle/>
          <a:p>
            <a:pPr algn="ctr"/>
            <a:r>
              <a:rPr lang="en-GB" sz="2400" dirty="0" err="1">
                <a:solidFill>
                  <a:schemeClr val="accent5">
                    <a:lumMod val="50000"/>
                  </a:schemeClr>
                </a:solidFill>
              </a:rPr>
              <a:t>hier</a:t>
            </a:r>
            <a:endParaRPr lang="en-GB" sz="2400" dirty="0">
              <a:solidFill>
                <a:schemeClr val="accent5">
                  <a:lumMod val="50000"/>
                </a:schemeClr>
              </a:solidFill>
            </a:endParaRPr>
          </a:p>
        </p:txBody>
      </p:sp>
      <p:sp>
        <p:nvSpPr>
          <p:cNvPr id="20" name="TextBox 19">
            <a:extLst>
              <a:ext uri="{FF2B5EF4-FFF2-40B4-BE49-F238E27FC236}">
                <a16:creationId xmlns:a16="http://schemas.microsoft.com/office/drawing/2014/main" id="{C6557ED2-485B-47CC-B15E-0D51D3C6FD4C}"/>
              </a:ext>
            </a:extLst>
          </p:cNvPr>
          <p:cNvSpPr txBox="1"/>
          <p:nvPr/>
        </p:nvSpPr>
        <p:spPr>
          <a:xfrm rot="20830109">
            <a:off x="6701683" y="1951601"/>
            <a:ext cx="1133341" cy="461665"/>
          </a:xfrm>
          <a:prstGeom prst="rect">
            <a:avLst/>
          </a:prstGeom>
          <a:solidFill>
            <a:schemeClr val="tx2">
              <a:lumMod val="20000"/>
              <a:lumOff val="80000"/>
            </a:schemeClr>
          </a:solidFill>
        </p:spPr>
        <p:txBody>
          <a:bodyPr wrap="square" rtlCol="0">
            <a:spAutoFit/>
          </a:bodyPr>
          <a:lstStyle/>
          <a:p>
            <a:pPr algn="ctr"/>
            <a:r>
              <a:rPr lang="en-GB" sz="2400" dirty="0" err="1">
                <a:solidFill>
                  <a:schemeClr val="accent5">
                    <a:lumMod val="50000"/>
                  </a:schemeClr>
                </a:solidFill>
              </a:rPr>
              <a:t>Musik</a:t>
            </a:r>
            <a:endParaRPr lang="en-GB" sz="2400" dirty="0">
              <a:solidFill>
                <a:schemeClr val="accent5">
                  <a:lumMod val="50000"/>
                </a:schemeClr>
              </a:solidFill>
            </a:endParaRPr>
          </a:p>
        </p:txBody>
      </p:sp>
      <p:sp>
        <p:nvSpPr>
          <p:cNvPr id="21" name="TextBox 20">
            <a:extLst>
              <a:ext uri="{FF2B5EF4-FFF2-40B4-BE49-F238E27FC236}">
                <a16:creationId xmlns:a16="http://schemas.microsoft.com/office/drawing/2014/main" id="{D1B8BAE4-5866-4A85-9A96-C87594BC2C2F}"/>
              </a:ext>
            </a:extLst>
          </p:cNvPr>
          <p:cNvSpPr txBox="1"/>
          <p:nvPr/>
        </p:nvSpPr>
        <p:spPr>
          <a:xfrm>
            <a:off x="4149849" y="2593247"/>
            <a:ext cx="1632765" cy="461665"/>
          </a:xfrm>
          <a:prstGeom prst="rect">
            <a:avLst/>
          </a:prstGeom>
          <a:solidFill>
            <a:schemeClr val="tx2">
              <a:lumMod val="20000"/>
              <a:lumOff val="80000"/>
            </a:schemeClr>
          </a:solidFill>
        </p:spPr>
        <p:txBody>
          <a:bodyPr wrap="square" rtlCol="0">
            <a:spAutoFit/>
          </a:bodyPr>
          <a:lstStyle/>
          <a:p>
            <a:pPr algn="ctr"/>
            <a:r>
              <a:rPr lang="en-GB" sz="2400" dirty="0" err="1">
                <a:solidFill>
                  <a:schemeClr val="accent5">
                    <a:lumMod val="50000"/>
                  </a:schemeClr>
                </a:solidFill>
              </a:rPr>
              <a:t>beginnen</a:t>
            </a:r>
            <a:endParaRPr lang="en-GB" sz="2400" dirty="0">
              <a:solidFill>
                <a:schemeClr val="accent5">
                  <a:lumMod val="50000"/>
                </a:schemeClr>
              </a:solidFill>
            </a:endParaRPr>
          </a:p>
        </p:txBody>
      </p:sp>
      <p:sp>
        <p:nvSpPr>
          <p:cNvPr id="22" name="TextBox 21">
            <a:extLst>
              <a:ext uri="{FF2B5EF4-FFF2-40B4-BE49-F238E27FC236}">
                <a16:creationId xmlns:a16="http://schemas.microsoft.com/office/drawing/2014/main" id="{6464E348-451F-4EAA-923E-D1A17E3F23A1}"/>
              </a:ext>
            </a:extLst>
          </p:cNvPr>
          <p:cNvSpPr txBox="1"/>
          <p:nvPr/>
        </p:nvSpPr>
        <p:spPr>
          <a:xfrm rot="682876">
            <a:off x="5939931" y="2548564"/>
            <a:ext cx="1133341" cy="461665"/>
          </a:xfrm>
          <a:prstGeom prst="rect">
            <a:avLst/>
          </a:prstGeom>
          <a:solidFill>
            <a:schemeClr val="tx2">
              <a:lumMod val="20000"/>
              <a:lumOff val="80000"/>
            </a:schemeClr>
          </a:solidFill>
        </p:spPr>
        <p:txBody>
          <a:bodyPr wrap="square" rtlCol="0">
            <a:spAutoFit/>
          </a:bodyPr>
          <a:lstStyle/>
          <a:p>
            <a:pPr algn="ctr"/>
            <a:r>
              <a:rPr lang="en-GB" sz="2400" dirty="0" err="1">
                <a:solidFill>
                  <a:schemeClr val="accent5">
                    <a:lumMod val="50000"/>
                  </a:schemeClr>
                </a:solidFill>
              </a:rPr>
              <a:t>teuer</a:t>
            </a:r>
            <a:endParaRPr lang="en-GB" sz="2400" dirty="0">
              <a:solidFill>
                <a:schemeClr val="accent5">
                  <a:lumMod val="50000"/>
                </a:schemeClr>
              </a:solidFill>
            </a:endParaRPr>
          </a:p>
        </p:txBody>
      </p:sp>
      <p:sp>
        <p:nvSpPr>
          <p:cNvPr id="23" name="TextBox 22">
            <a:extLst>
              <a:ext uri="{FF2B5EF4-FFF2-40B4-BE49-F238E27FC236}">
                <a16:creationId xmlns:a16="http://schemas.microsoft.com/office/drawing/2014/main" id="{6E5A2777-09FE-4CB0-BA0D-D28CA67547AC}"/>
              </a:ext>
            </a:extLst>
          </p:cNvPr>
          <p:cNvSpPr txBox="1"/>
          <p:nvPr/>
        </p:nvSpPr>
        <p:spPr>
          <a:xfrm rot="682876">
            <a:off x="4200716" y="3300728"/>
            <a:ext cx="1393462" cy="461665"/>
          </a:xfrm>
          <a:prstGeom prst="rect">
            <a:avLst/>
          </a:prstGeom>
          <a:solidFill>
            <a:schemeClr val="tx2">
              <a:lumMod val="20000"/>
              <a:lumOff val="80000"/>
            </a:schemeClr>
          </a:solidFill>
        </p:spPr>
        <p:txBody>
          <a:bodyPr wrap="square" rtlCol="0">
            <a:spAutoFit/>
          </a:bodyPr>
          <a:lstStyle/>
          <a:p>
            <a:pPr algn="ctr"/>
            <a:r>
              <a:rPr lang="en-GB" sz="2400" dirty="0">
                <a:solidFill>
                  <a:schemeClr val="accent5">
                    <a:lumMod val="50000"/>
                  </a:schemeClr>
                </a:solidFill>
              </a:rPr>
              <a:t>Abend</a:t>
            </a:r>
          </a:p>
        </p:txBody>
      </p:sp>
      <p:sp>
        <p:nvSpPr>
          <p:cNvPr id="24" name="TextBox 23">
            <a:extLst>
              <a:ext uri="{FF2B5EF4-FFF2-40B4-BE49-F238E27FC236}">
                <a16:creationId xmlns:a16="http://schemas.microsoft.com/office/drawing/2014/main" id="{D9DDF0C1-1F22-49CF-B764-08CA9CD2A986}"/>
              </a:ext>
            </a:extLst>
          </p:cNvPr>
          <p:cNvSpPr txBox="1"/>
          <p:nvPr/>
        </p:nvSpPr>
        <p:spPr>
          <a:xfrm rot="21374467">
            <a:off x="5765467" y="3243802"/>
            <a:ext cx="1294415" cy="461665"/>
          </a:xfrm>
          <a:prstGeom prst="rect">
            <a:avLst/>
          </a:prstGeom>
          <a:solidFill>
            <a:schemeClr val="tx2">
              <a:lumMod val="20000"/>
              <a:lumOff val="80000"/>
            </a:schemeClr>
          </a:solidFill>
        </p:spPr>
        <p:txBody>
          <a:bodyPr wrap="square" rtlCol="0">
            <a:spAutoFit/>
          </a:bodyPr>
          <a:lstStyle/>
          <a:p>
            <a:pPr algn="ctr"/>
            <a:r>
              <a:rPr lang="en-GB" sz="2400" dirty="0" err="1">
                <a:solidFill>
                  <a:schemeClr val="accent5">
                    <a:lumMod val="50000"/>
                  </a:schemeClr>
                </a:solidFill>
              </a:rPr>
              <a:t>siebzig</a:t>
            </a:r>
            <a:endParaRPr lang="en-GB" sz="2400" dirty="0">
              <a:solidFill>
                <a:schemeClr val="accent5">
                  <a:lumMod val="50000"/>
                </a:schemeClr>
              </a:solidFill>
            </a:endParaRPr>
          </a:p>
        </p:txBody>
      </p:sp>
      <p:sp>
        <p:nvSpPr>
          <p:cNvPr id="25" name="TextBox 24">
            <a:extLst>
              <a:ext uri="{FF2B5EF4-FFF2-40B4-BE49-F238E27FC236}">
                <a16:creationId xmlns:a16="http://schemas.microsoft.com/office/drawing/2014/main" id="{7C4EE44B-BE58-4298-A14E-CACA705A9B28}"/>
              </a:ext>
            </a:extLst>
          </p:cNvPr>
          <p:cNvSpPr txBox="1"/>
          <p:nvPr/>
        </p:nvSpPr>
        <p:spPr>
          <a:xfrm rot="196286">
            <a:off x="5591981" y="3909713"/>
            <a:ext cx="2145176" cy="461665"/>
          </a:xfrm>
          <a:prstGeom prst="rect">
            <a:avLst/>
          </a:prstGeom>
          <a:solidFill>
            <a:schemeClr val="tx2">
              <a:lumMod val="20000"/>
              <a:lumOff val="80000"/>
            </a:schemeClr>
          </a:solidFill>
        </p:spPr>
        <p:txBody>
          <a:bodyPr wrap="square" rtlCol="0">
            <a:spAutoFit/>
          </a:bodyPr>
          <a:lstStyle/>
          <a:p>
            <a:pPr algn="ctr"/>
            <a:r>
              <a:rPr lang="en-GB" sz="2400" dirty="0" err="1">
                <a:solidFill>
                  <a:schemeClr val="accent5">
                    <a:lumMod val="50000"/>
                  </a:schemeClr>
                </a:solidFill>
              </a:rPr>
              <a:t>vorbereiten</a:t>
            </a:r>
            <a:endParaRPr lang="en-GB" sz="2400" dirty="0">
              <a:solidFill>
                <a:schemeClr val="accent5">
                  <a:lumMod val="50000"/>
                </a:schemeClr>
              </a:solidFill>
            </a:endParaRPr>
          </a:p>
        </p:txBody>
      </p:sp>
      <p:sp>
        <p:nvSpPr>
          <p:cNvPr id="26" name="TextBox 25">
            <a:extLst>
              <a:ext uri="{FF2B5EF4-FFF2-40B4-BE49-F238E27FC236}">
                <a16:creationId xmlns:a16="http://schemas.microsoft.com/office/drawing/2014/main" id="{5B1413AB-11DF-4E33-A788-46541C2E3EDC}"/>
              </a:ext>
            </a:extLst>
          </p:cNvPr>
          <p:cNvSpPr txBox="1"/>
          <p:nvPr/>
        </p:nvSpPr>
        <p:spPr>
          <a:xfrm rot="157118">
            <a:off x="4189718" y="3896760"/>
            <a:ext cx="766367" cy="461665"/>
          </a:xfrm>
          <a:prstGeom prst="rect">
            <a:avLst/>
          </a:prstGeom>
          <a:solidFill>
            <a:schemeClr val="tx2">
              <a:lumMod val="20000"/>
              <a:lumOff val="80000"/>
            </a:schemeClr>
          </a:solidFill>
        </p:spPr>
        <p:txBody>
          <a:bodyPr wrap="square" rtlCol="0">
            <a:spAutoFit/>
          </a:bodyPr>
          <a:lstStyle/>
          <a:p>
            <a:pPr algn="ctr"/>
            <a:r>
              <a:rPr lang="en-GB" sz="2400" dirty="0" err="1">
                <a:solidFill>
                  <a:schemeClr val="accent5">
                    <a:lumMod val="50000"/>
                  </a:schemeClr>
                </a:solidFill>
              </a:rPr>
              <a:t>vier</a:t>
            </a:r>
            <a:endParaRPr lang="en-GB" sz="2400" dirty="0">
              <a:solidFill>
                <a:schemeClr val="accent5">
                  <a:lumMod val="50000"/>
                </a:schemeClr>
              </a:solidFill>
            </a:endParaRPr>
          </a:p>
        </p:txBody>
      </p:sp>
      <p:sp>
        <p:nvSpPr>
          <p:cNvPr id="27" name="TextBox 26">
            <a:extLst>
              <a:ext uri="{FF2B5EF4-FFF2-40B4-BE49-F238E27FC236}">
                <a16:creationId xmlns:a16="http://schemas.microsoft.com/office/drawing/2014/main" id="{32646724-BBFD-4C60-92CF-5B4F1510DC20}"/>
              </a:ext>
            </a:extLst>
          </p:cNvPr>
          <p:cNvSpPr txBox="1"/>
          <p:nvPr/>
        </p:nvSpPr>
        <p:spPr>
          <a:xfrm>
            <a:off x="4063447" y="4439889"/>
            <a:ext cx="4243425" cy="1938992"/>
          </a:xfrm>
          <a:prstGeom prst="rect">
            <a:avLst/>
          </a:prstGeom>
          <a:noFill/>
        </p:spPr>
        <p:txBody>
          <a:bodyPr wrap="square" rtlCol="0">
            <a:spAutoFit/>
          </a:bodyPr>
          <a:lstStyle/>
          <a:p>
            <a:r>
              <a:rPr lang="en-GB" sz="2000" b="1" dirty="0" err="1">
                <a:solidFill>
                  <a:schemeClr val="accent5">
                    <a:lumMod val="50000"/>
                  </a:schemeClr>
                </a:solidFill>
              </a:rPr>
              <a:t>Kategorien</a:t>
            </a:r>
            <a:r>
              <a:rPr lang="en-GB" sz="2000" b="1" dirty="0">
                <a:solidFill>
                  <a:schemeClr val="accent5">
                    <a:lumMod val="50000"/>
                  </a:schemeClr>
                </a:solidFill>
              </a:rPr>
              <a:t>:</a:t>
            </a:r>
            <a:br>
              <a:rPr lang="en-GB" sz="2000" dirty="0">
                <a:solidFill>
                  <a:schemeClr val="accent5">
                    <a:lumMod val="50000"/>
                  </a:schemeClr>
                </a:solidFill>
              </a:rPr>
            </a:br>
            <a:r>
              <a:rPr lang="en-GB" sz="2000" dirty="0">
                <a:solidFill>
                  <a:schemeClr val="accent5">
                    <a:lumMod val="50000"/>
                  </a:schemeClr>
                </a:solidFill>
              </a:rPr>
              <a:t>2 </a:t>
            </a:r>
            <a:r>
              <a:rPr lang="en-GB" sz="2000" dirty="0" err="1">
                <a:solidFill>
                  <a:schemeClr val="accent5">
                    <a:lumMod val="50000"/>
                  </a:schemeClr>
                </a:solidFill>
              </a:rPr>
              <a:t>Adjektive</a:t>
            </a:r>
            <a:r>
              <a:rPr lang="en-GB" sz="2000" dirty="0">
                <a:solidFill>
                  <a:schemeClr val="accent5">
                    <a:lumMod val="50000"/>
                  </a:schemeClr>
                </a:solidFill>
              </a:rPr>
              <a:t>: </a:t>
            </a:r>
            <a:r>
              <a:rPr lang="en-GB" sz="2000" dirty="0" err="1">
                <a:solidFill>
                  <a:schemeClr val="accent5">
                    <a:lumMod val="50000"/>
                  </a:schemeClr>
                </a:solidFill>
              </a:rPr>
              <a:t>lecker</a:t>
            </a:r>
            <a:r>
              <a:rPr lang="en-GB" sz="2000" dirty="0">
                <a:solidFill>
                  <a:schemeClr val="accent5">
                    <a:lumMod val="50000"/>
                  </a:schemeClr>
                </a:solidFill>
              </a:rPr>
              <a:t>, </a:t>
            </a:r>
            <a:r>
              <a:rPr lang="en-GB" sz="2000" dirty="0" err="1">
                <a:solidFill>
                  <a:schemeClr val="accent5">
                    <a:lumMod val="50000"/>
                  </a:schemeClr>
                </a:solidFill>
              </a:rPr>
              <a:t>teuer</a:t>
            </a:r>
            <a:br>
              <a:rPr lang="en-GB" sz="2000" dirty="0">
                <a:solidFill>
                  <a:schemeClr val="accent5">
                    <a:lumMod val="50000"/>
                  </a:schemeClr>
                </a:solidFill>
              </a:rPr>
            </a:br>
            <a:r>
              <a:rPr lang="en-GB" sz="2000" dirty="0">
                <a:solidFill>
                  <a:schemeClr val="accent5">
                    <a:lumMod val="50000"/>
                  </a:schemeClr>
                </a:solidFill>
              </a:rPr>
              <a:t>2 </a:t>
            </a:r>
            <a:r>
              <a:rPr lang="en-GB" sz="2000" dirty="0" err="1">
                <a:solidFill>
                  <a:schemeClr val="accent5">
                    <a:lumMod val="50000"/>
                  </a:schemeClr>
                </a:solidFill>
              </a:rPr>
              <a:t>Verben</a:t>
            </a:r>
            <a:r>
              <a:rPr lang="en-GB" sz="2000" dirty="0">
                <a:solidFill>
                  <a:schemeClr val="accent5">
                    <a:lumMod val="50000"/>
                  </a:schemeClr>
                </a:solidFill>
              </a:rPr>
              <a:t>: </a:t>
            </a:r>
            <a:r>
              <a:rPr lang="en-GB" dirty="0" err="1">
                <a:solidFill>
                  <a:schemeClr val="accent5">
                    <a:lumMod val="50000"/>
                  </a:schemeClr>
                </a:solidFill>
              </a:rPr>
              <a:t>beginnen</a:t>
            </a:r>
            <a:r>
              <a:rPr lang="en-GB" dirty="0">
                <a:solidFill>
                  <a:schemeClr val="accent5">
                    <a:lumMod val="50000"/>
                  </a:schemeClr>
                </a:solidFill>
              </a:rPr>
              <a:t>, </a:t>
            </a:r>
            <a:r>
              <a:rPr lang="en-GB" dirty="0" err="1">
                <a:solidFill>
                  <a:schemeClr val="accent5">
                    <a:lumMod val="50000"/>
                  </a:schemeClr>
                </a:solidFill>
              </a:rPr>
              <a:t>vorbereiten</a:t>
            </a:r>
            <a:br>
              <a:rPr lang="en-GB" sz="2000" dirty="0">
                <a:solidFill>
                  <a:schemeClr val="accent5">
                    <a:lumMod val="50000"/>
                  </a:schemeClr>
                </a:solidFill>
              </a:rPr>
            </a:br>
            <a:r>
              <a:rPr lang="en-GB" sz="2000" dirty="0">
                <a:solidFill>
                  <a:schemeClr val="accent5">
                    <a:lumMod val="50000"/>
                  </a:schemeClr>
                </a:solidFill>
              </a:rPr>
              <a:t>2 </a:t>
            </a:r>
            <a:r>
              <a:rPr lang="en-GB" sz="2000" dirty="0" err="1">
                <a:solidFill>
                  <a:schemeClr val="accent5">
                    <a:lumMod val="50000"/>
                  </a:schemeClr>
                </a:solidFill>
              </a:rPr>
              <a:t>Adverbien</a:t>
            </a:r>
            <a:r>
              <a:rPr lang="en-GB" sz="2000" dirty="0">
                <a:solidFill>
                  <a:schemeClr val="accent5">
                    <a:lumMod val="50000"/>
                  </a:schemeClr>
                </a:solidFill>
              </a:rPr>
              <a:t>: </a:t>
            </a:r>
            <a:r>
              <a:rPr lang="en-GB" sz="2000" dirty="0" err="1">
                <a:solidFill>
                  <a:schemeClr val="accent5">
                    <a:lumMod val="50000"/>
                  </a:schemeClr>
                </a:solidFill>
              </a:rPr>
              <a:t>hier</a:t>
            </a:r>
            <a:r>
              <a:rPr lang="en-GB" sz="2000" dirty="0">
                <a:solidFill>
                  <a:schemeClr val="accent5">
                    <a:lumMod val="50000"/>
                  </a:schemeClr>
                </a:solidFill>
              </a:rPr>
              <a:t>, </a:t>
            </a:r>
            <a:r>
              <a:rPr lang="en-GB" sz="2000" dirty="0" err="1">
                <a:solidFill>
                  <a:schemeClr val="accent5">
                    <a:lumMod val="50000"/>
                  </a:schemeClr>
                </a:solidFill>
              </a:rPr>
              <a:t>heute</a:t>
            </a:r>
            <a:br>
              <a:rPr lang="en-GB" sz="2000" dirty="0">
                <a:solidFill>
                  <a:schemeClr val="accent5">
                    <a:lumMod val="50000"/>
                  </a:schemeClr>
                </a:solidFill>
              </a:rPr>
            </a:br>
            <a:r>
              <a:rPr lang="en-GB" sz="2000" dirty="0">
                <a:solidFill>
                  <a:schemeClr val="accent5">
                    <a:lumMod val="50000"/>
                  </a:schemeClr>
                </a:solidFill>
              </a:rPr>
              <a:t>2 </a:t>
            </a:r>
            <a:r>
              <a:rPr lang="en-GB" sz="2000" dirty="0" err="1">
                <a:solidFill>
                  <a:schemeClr val="accent5">
                    <a:lumMod val="50000"/>
                  </a:schemeClr>
                </a:solidFill>
              </a:rPr>
              <a:t>Zahlen</a:t>
            </a:r>
            <a:r>
              <a:rPr lang="en-GB" sz="2000" dirty="0">
                <a:solidFill>
                  <a:schemeClr val="accent5">
                    <a:lumMod val="50000"/>
                  </a:schemeClr>
                </a:solidFill>
              </a:rPr>
              <a:t>: </a:t>
            </a:r>
            <a:r>
              <a:rPr lang="en-GB" sz="2000" dirty="0" err="1">
                <a:solidFill>
                  <a:schemeClr val="accent5">
                    <a:lumMod val="50000"/>
                  </a:schemeClr>
                </a:solidFill>
              </a:rPr>
              <a:t>vier</a:t>
            </a:r>
            <a:r>
              <a:rPr lang="en-GB" sz="2000" dirty="0">
                <a:solidFill>
                  <a:schemeClr val="accent5">
                    <a:lumMod val="50000"/>
                  </a:schemeClr>
                </a:solidFill>
              </a:rPr>
              <a:t>, </a:t>
            </a:r>
            <a:r>
              <a:rPr lang="en-GB" sz="2000" dirty="0" err="1">
                <a:solidFill>
                  <a:schemeClr val="accent5">
                    <a:lumMod val="50000"/>
                  </a:schemeClr>
                </a:solidFill>
              </a:rPr>
              <a:t>siebzig</a:t>
            </a:r>
            <a:br>
              <a:rPr lang="en-GB" sz="2000" dirty="0">
                <a:solidFill>
                  <a:schemeClr val="accent5">
                    <a:lumMod val="50000"/>
                  </a:schemeClr>
                </a:solidFill>
              </a:rPr>
            </a:br>
            <a:r>
              <a:rPr lang="en-GB" sz="2000" dirty="0">
                <a:solidFill>
                  <a:schemeClr val="accent5">
                    <a:lumMod val="50000"/>
                  </a:schemeClr>
                </a:solidFill>
              </a:rPr>
              <a:t>2 Substantive: </a:t>
            </a:r>
            <a:r>
              <a:rPr lang="en-GB" sz="2000" dirty="0" err="1">
                <a:solidFill>
                  <a:schemeClr val="accent5">
                    <a:lumMod val="50000"/>
                  </a:schemeClr>
                </a:solidFill>
              </a:rPr>
              <a:t>Musik</a:t>
            </a:r>
            <a:r>
              <a:rPr lang="en-GB" sz="2000" dirty="0">
                <a:solidFill>
                  <a:schemeClr val="accent5">
                    <a:lumMod val="50000"/>
                  </a:schemeClr>
                </a:solidFill>
              </a:rPr>
              <a:t>, Abend</a:t>
            </a:r>
          </a:p>
        </p:txBody>
      </p:sp>
      <p:sp>
        <p:nvSpPr>
          <p:cNvPr id="28" name="TextBox 27">
            <a:extLst>
              <a:ext uri="{FF2B5EF4-FFF2-40B4-BE49-F238E27FC236}">
                <a16:creationId xmlns:a16="http://schemas.microsoft.com/office/drawing/2014/main" id="{25083F1D-7BA0-49A6-A86E-38E3758ECBC6}"/>
              </a:ext>
            </a:extLst>
          </p:cNvPr>
          <p:cNvSpPr txBox="1"/>
          <p:nvPr/>
        </p:nvSpPr>
        <p:spPr>
          <a:xfrm>
            <a:off x="8109629" y="3915177"/>
            <a:ext cx="3776370" cy="461665"/>
          </a:xfrm>
          <a:prstGeom prst="rect">
            <a:avLst/>
          </a:prstGeom>
          <a:solidFill>
            <a:srgbClr val="FFF4E7"/>
          </a:solidFill>
          <a:ln>
            <a:solidFill>
              <a:schemeClr val="accent5">
                <a:lumMod val="50000"/>
              </a:schemeClr>
            </a:solidFill>
          </a:ln>
        </p:spPr>
        <p:txBody>
          <a:bodyPr wrap="square" rtlCol="0">
            <a:spAutoFit/>
          </a:bodyPr>
          <a:lstStyle/>
          <a:p>
            <a:pPr algn="ctr"/>
            <a:r>
              <a:rPr lang="en-GB" sz="2400" dirty="0" err="1">
                <a:solidFill>
                  <a:schemeClr val="accent5">
                    <a:lumMod val="50000"/>
                  </a:schemeClr>
                </a:solidFill>
              </a:rPr>
              <a:t>Wer</a:t>
            </a:r>
            <a:r>
              <a:rPr lang="en-GB" sz="2400" dirty="0">
                <a:solidFill>
                  <a:schemeClr val="accent5">
                    <a:lumMod val="50000"/>
                  </a:schemeClr>
                </a:solidFill>
              </a:rPr>
              <a:t> </a:t>
            </a:r>
            <a:r>
              <a:rPr lang="en-GB" sz="2400" dirty="0" err="1">
                <a:solidFill>
                  <a:schemeClr val="accent5">
                    <a:lumMod val="50000"/>
                  </a:schemeClr>
                </a:solidFill>
              </a:rPr>
              <a:t>macht</a:t>
            </a:r>
            <a:r>
              <a:rPr lang="en-GB" sz="2400" dirty="0">
                <a:solidFill>
                  <a:schemeClr val="accent5">
                    <a:lumMod val="50000"/>
                  </a:schemeClr>
                </a:solidFill>
              </a:rPr>
              <a:t> was?</a:t>
            </a:r>
          </a:p>
        </p:txBody>
      </p:sp>
      <p:sp>
        <p:nvSpPr>
          <p:cNvPr id="29" name="TextBox 28">
            <a:extLst>
              <a:ext uri="{FF2B5EF4-FFF2-40B4-BE49-F238E27FC236}">
                <a16:creationId xmlns:a16="http://schemas.microsoft.com/office/drawing/2014/main" id="{38551A1A-0248-4751-95ED-5BF27BEC9C09}"/>
              </a:ext>
            </a:extLst>
          </p:cNvPr>
          <p:cNvSpPr txBox="1"/>
          <p:nvPr/>
        </p:nvSpPr>
        <p:spPr>
          <a:xfrm rot="5400000">
            <a:off x="7039546" y="3000637"/>
            <a:ext cx="1133341" cy="461665"/>
          </a:xfrm>
          <a:prstGeom prst="rect">
            <a:avLst/>
          </a:prstGeom>
          <a:solidFill>
            <a:schemeClr val="tx2">
              <a:lumMod val="20000"/>
              <a:lumOff val="80000"/>
            </a:schemeClr>
          </a:solidFill>
        </p:spPr>
        <p:txBody>
          <a:bodyPr wrap="square" rtlCol="0">
            <a:spAutoFit/>
          </a:bodyPr>
          <a:lstStyle/>
          <a:p>
            <a:pPr algn="ctr"/>
            <a:r>
              <a:rPr lang="en-GB" sz="2400" dirty="0" err="1">
                <a:solidFill>
                  <a:schemeClr val="accent5">
                    <a:lumMod val="50000"/>
                  </a:schemeClr>
                </a:solidFill>
              </a:rPr>
              <a:t>heute</a:t>
            </a:r>
            <a:endParaRPr lang="en-GB" sz="2400" dirty="0">
              <a:solidFill>
                <a:schemeClr val="accent5">
                  <a:lumMod val="50000"/>
                </a:schemeClr>
              </a:solidFill>
            </a:endParaRPr>
          </a:p>
        </p:txBody>
      </p:sp>
      <p:graphicFrame>
        <p:nvGraphicFramePr>
          <p:cNvPr id="30" name="Table 30">
            <a:extLst>
              <a:ext uri="{FF2B5EF4-FFF2-40B4-BE49-F238E27FC236}">
                <a16:creationId xmlns:a16="http://schemas.microsoft.com/office/drawing/2014/main" id="{1852A041-9A16-45B6-B7D2-C513A70D01BE}"/>
              </a:ext>
            </a:extLst>
          </p:cNvPr>
          <p:cNvGraphicFramePr>
            <a:graphicFrameLocks noGrp="1"/>
          </p:cNvGraphicFramePr>
          <p:nvPr>
            <p:extLst>
              <p:ext uri="{D42A27DB-BD31-4B8C-83A1-F6EECF244321}">
                <p14:modId xmlns:p14="http://schemas.microsoft.com/office/powerpoint/2010/main" val="183308764"/>
              </p:ext>
            </p:extLst>
          </p:nvPr>
        </p:nvGraphicFramePr>
        <p:xfrm>
          <a:off x="8138810" y="1782330"/>
          <a:ext cx="3764692" cy="1889760"/>
        </p:xfrm>
        <a:graphic>
          <a:graphicData uri="http://schemas.openxmlformats.org/drawingml/2006/table">
            <a:tbl>
              <a:tblPr firstRow="1" bandRow="1">
                <a:tableStyleId>{5940675A-B579-460E-94D1-54222C63F5DA}</a:tableStyleId>
              </a:tblPr>
              <a:tblGrid>
                <a:gridCol w="3764692">
                  <a:extLst>
                    <a:ext uri="{9D8B030D-6E8A-4147-A177-3AD203B41FA5}">
                      <a16:colId xmlns:a16="http://schemas.microsoft.com/office/drawing/2014/main" val="2546438258"/>
                    </a:ext>
                  </a:extLst>
                </a:gridCol>
              </a:tblGrid>
              <a:tr h="370840">
                <a:tc>
                  <a:txBody>
                    <a:bodyPr/>
                    <a:lstStyle/>
                    <a:p>
                      <a:r>
                        <a:rPr lang="en-GB" sz="2000" dirty="0">
                          <a:solidFill>
                            <a:schemeClr val="accent5">
                              <a:lumMod val="50000"/>
                            </a:schemeClr>
                          </a:solidFill>
                        </a:rPr>
                        <a:t>1.  Du  </a:t>
                      </a:r>
                      <a:r>
                        <a:rPr lang="en-GB" sz="2000" dirty="0" err="1">
                          <a:solidFill>
                            <a:schemeClr val="accent5">
                              <a:lumMod val="50000"/>
                            </a:schemeClr>
                          </a:solidFill>
                        </a:rPr>
                        <a:t>nimmst</a:t>
                      </a:r>
                      <a:r>
                        <a:rPr lang="en-GB" sz="2000" dirty="0">
                          <a:solidFill>
                            <a:schemeClr val="accent5">
                              <a:lumMod val="50000"/>
                            </a:schemeClr>
                          </a:solidFill>
                        </a:rPr>
                        <a:t> den Zug.</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67440215"/>
                  </a:ext>
                </a:extLst>
              </a:tr>
              <a:tr h="370840">
                <a:tc>
                  <a:txBody>
                    <a:bodyPr/>
                    <a:lstStyle/>
                    <a:p>
                      <a:r>
                        <a:rPr lang="en-GB" sz="2000" dirty="0">
                          <a:solidFill>
                            <a:schemeClr val="accent5">
                              <a:lumMod val="50000"/>
                            </a:schemeClr>
                          </a:solidFill>
                        </a:rPr>
                        <a:t>2. Sie </a:t>
                      </a:r>
                      <a:r>
                        <a:rPr lang="en-GB" sz="2000" dirty="0" err="1">
                          <a:solidFill>
                            <a:schemeClr val="accent5">
                              <a:lumMod val="50000"/>
                            </a:schemeClr>
                          </a:solidFill>
                        </a:rPr>
                        <a:t>fährt</a:t>
                      </a:r>
                      <a:r>
                        <a:rPr lang="en-GB" sz="2000" dirty="0">
                          <a:solidFill>
                            <a:schemeClr val="accent5">
                              <a:lumMod val="50000"/>
                            </a:schemeClr>
                          </a:solidFill>
                        </a:rPr>
                        <a:t> </a:t>
                      </a:r>
                      <a:r>
                        <a:rPr lang="en-GB" sz="2000" dirty="0" err="1">
                          <a:solidFill>
                            <a:schemeClr val="accent5">
                              <a:lumMod val="50000"/>
                            </a:schemeClr>
                          </a:solidFill>
                        </a:rPr>
                        <a:t>gern</a:t>
                      </a:r>
                      <a:r>
                        <a:rPr lang="en-GB" sz="2000" dirty="0">
                          <a:solidFill>
                            <a:schemeClr val="accent5">
                              <a:lumMod val="50000"/>
                            </a:schemeClr>
                          </a:solidFill>
                        </a:rPr>
                        <a:t> </a:t>
                      </a:r>
                      <a:r>
                        <a:rPr lang="en-GB" sz="2000" dirty="0" err="1">
                          <a:solidFill>
                            <a:schemeClr val="accent5">
                              <a:lumMod val="50000"/>
                            </a:schemeClr>
                          </a:solidFill>
                        </a:rPr>
                        <a:t>mit</a:t>
                      </a:r>
                      <a:r>
                        <a:rPr lang="en-GB" sz="2000" dirty="0">
                          <a:solidFill>
                            <a:schemeClr val="accent5">
                              <a:lumMod val="50000"/>
                            </a:schemeClr>
                          </a:solidFill>
                        </a:rPr>
                        <a:t> der U-</a:t>
                      </a:r>
                      <a:r>
                        <a:rPr lang="en-GB" sz="2000" dirty="0" err="1">
                          <a:solidFill>
                            <a:schemeClr val="accent5">
                              <a:lumMod val="50000"/>
                            </a:schemeClr>
                          </a:solidFill>
                        </a:rPr>
                        <a:t>bahn</a:t>
                      </a:r>
                      <a:r>
                        <a:rPr lang="en-GB" sz="2000" dirty="0">
                          <a:solidFill>
                            <a:schemeClr val="accent5">
                              <a:lumMod val="50000"/>
                            </a:schemeClr>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231562799"/>
                  </a:ext>
                </a:extLst>
              </a:tr>
              <a:tr h="370840">
                <a:tc>
                  <a:txBody>
                    <a:bodyPr/>
                    <a:lstStyle/>
                    <a:p>
                      <a:r>
                        <a:rPr lang="en-GB" sz="2000" dirty="0">
                          <a:solidFill>
                            <a:schemeClr val="accent5">
                              <a:lumMod val="50000"/>
                            </a:schemeClr>
                          </a:solidFill>
                        </a:rPr>
                        <a:t>3. </a:t>
                      </a:r>
                      <a:r>
                        <a:rPr lang="en-GB" sz="2000" dirty="0" err="1">
                          <a:solidFill>
                            <a:schemeClr val="accent5">
                              <a:lumMod val="50000"/>
                            </a:schemeClr>
                          </a:solidFill>
                        </a:rPr>
                        <a:t>Er</a:t>
                      </a:r>
                      <a:r>
                        <a:rPr lang="en-GB" sz="2000" dirty="0">
                          <a:solidFill>
                            <a:schemeClr val="accent5">
                              <a:lumMod val="50000"/>
                            </a:schemeClr>
                          </a:solidFill>
                        </a:rPr>
                        <a:t>/Du </a:t>
                      </a:r>
                      <a:r>
                        <a:rPr lang="en-GB" sz="2000" dirty="0" err="1">
                          <a:solidFill>
                            <a:schemeClr val="accent5">
                              <a:lumMod val="50000"/>
                            </a:schemeClr>
                          </a:solidFill>
                        </a:rPr>
                        <a:t>isst</a:t>
                      </a:r>
                      <a:r>
                        <a:rPr lang="en-GB" sz="2000" dirty="0">
                          <a:solidFill>
                            <a:schemeClr val="accent5">
                              <a:lumMod val="50000"/>
                            </a:schemeClr>
                          </a:solidFill>
                        </a:rPr>
                        <a:t> </a:t>
                      </a:r>
                      <a:r>
                        <a:rPr lang="en-GB" sz="2000" dirty="0" err="1">
                          <a:solidFill>
                            <a:schemeClr val="accent5">
                              <a:lumMod val="50000"/>
                            </a:schemeClr>
                          </a:solidFill>
                        </a:rPr>
                        <a:t>gern</a:t>
                      </a:r>
                      <a:r>
                        <a:rPr lang="en-GB" sz="2000" dirty="0">
                          <a:solidFill>
                            <a:schemeClr val="accent5">
                              <a:lumMod val="50000"/>
                            </a:schemeClr>
                          </a:solidFill>
                        </a:rPr>
                        <a:t> </a:t>
                      </a:r>
                      <a:r>
                        <a:rPr lang="en-GB" sz="2000" dirty="0" err="1">
                          <a:solidFill>
                            <a:schemeClr val="accent5">
                              <a:lumMod val="50000"/>
                            </a:schemeClr>
                          </a:solidFill>
                        </a:rPr>
                        <a:t>Kekse</a:t>
                      </a:r>
                      <a:r>
                        <a:rPr lang="en-GB" sz="2000" dirty="0">
                          <a:solidFill>
                            <a:schemeClr val="accent5">
                              <a:lumMod val="50000"/>
                            </a:schemeClr>
                          </a:solidFill>
                        </a:rPr>
                        <a: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810575087"/>
                  </a:ext>
                </a:extLst>
              </a:tr>
              <a:tr h="370840">
                <a:tc>
                  <a:txBody>
                    <a:bodyPr/>
                    <a:lstStyle/>
                    <a:p>
                      <a:r>
                        <a:rPr lang="en-GB" sz="2000" dirty="0">
                          <a:solidFill>
                            <a:schemeClr val="accent5">
                              <a:lumMod val="50000"/>
                            </a:schemeClr>
                          </a:solidFill>
                        </a:rPr>
                        <a:t>4.  Du  </a:t>
                      </a:r>
                      <a:r>
                        <a:rPr lang="en-GB" sz="2000" dirty="0" err="1">
                          <a:solidFill>
                            <a:schemeClr val="accent5">
                              <a:lumMod val="50000"/>
                            </a:schemeClr>
                          </a:solidFill>
                        </a:rPr>
                        <a:t>trägst</a:t>
                      </a:r>
                      <a:r>
                        <a:rPr lang="en-GB" sz="2000" dirty="0">
                          <a:solidFill>
                            <a:schemeClr val="accent5">
                              <a:lumMod val="50000"/>
                            </a:schemeClr>
                          </a:solidFill>
                        </a:rPr>
                        <a:t> </a:t>
                      </a:r>
                      <a:r>
                        <a:rPr lang="en-GB" sz="2000" dirty="0" err="1">
                          <a:solidFill>
                            <a:schemeClr val="accent5">
                              <a:lumMod val="50000"/>
                            </a:schemeClr>
                          </a:solidFill>
                        </a:rPr>
                        <a:t>keine</a:t>
                      </a:r>
                      <a:r>
                        <a:rPr lang="en-GB" sz="2000" dirty="0">
                          <a:solidFill>
                            <a:schemeClr val="accent5">
                              <a:lumMod val="50000"/>
                            </a:schemeClr>
                          </a:solidFill>
                        </a:rPr>
                        <a:t> Uniform.</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28047561"/>
                  </a:ext>
                </a:extLst>
              </a:tr>
            </a:tbl>
          </a:graphicData>
        </a:graphic>
      </p:graphicFrame>
      <p:sp>
        <p:nvSpPr>
          <p:cNvPr id="32" name="TextBox 31">
            <a:extLst>
              <a:ext uri="{FF2B5EF4-FFF2-40B4-BE49-F238E27FC236}">
                <a16:creationId xmlns:a16="http://schemas.microsoft.com/office/drawing/2014/main" id="{AE161655-896F-42CE-A77A-E404435B5464}"/>
              </a:ext>
            </a:extLst>
          </p:cNvPr>
          <p:cNvSpPr txBox="1"/>
          <p:nvPr/>
        </p:nvSpPr>
        <p:spPr>
          <a:xfrm>
            <a:off x="8109629" y="4619929"/>
            <a:ext cx="3776370" cy="707886"/>
          </a:xfrm>
          <a:prstGeom prst="rect">
            <a:avLst/>
          </a:prstGeom>
          <a:noFill/>
        </p:spPr>
        <p:txBody>
          <a:bodyPr wrap="square" rtlCol="0">
            <a:spAutoFit/>
          </a:bodyPr>
          <a:lstStyle/>
          <a:p>
            <a:pPr algn="ctr"/>
            <a:r>
              <a:rPr lang="en-GB" sz="2000" dirty="0" err="1">
                <a:solidFill>
                  <a:schemeClr val="accent5">
                    <a:lumMod val="50000"/>
                  </a:schemeClr>
                </a:solidFill>
              </a:rPr>
              <a:t>Schreib</a:t>
            </a:r>
            <a:r>
              <a:rPr lang="en-GB" sz="2000" dirty="0">
                <a:solidFill>
                  <a:schemeClr val="accent5">
                    <a:lumMod val="50000"/>
                  </a:schemeClr>
                </a:solidFill>
              </a:rPr>
              <a:t> die </a:t>
            </a:r>
            <a:r>
              <a:rPr lang="en-GB" sz="2000" dirty="0" err="1">
                <a:solidFill>
                  <a:schemeClr val="accent5">
                    <a:lumMod val="50000"/>
                  </a:schemeClr>
                </a:solidFill>
              </a:rPr>
              <a:t>Sätze</a:t>
            </a:r>
            <a:r>
              <a:rPr lang="en-GB" sz="2000" dirty="0">
                <a:solidFill>
                  <a:schemeClr val="accent5">
                    <a:lumMod val="50000"/>
                  </a:schemeClr>
                </a:solidFill>
              </a:rPr>
              <a:t> </a:t>
            </a:r>
            <a:r>
              <a:rPr lang="en-GB" sz="2000" dirty="0" err="1">
                <a:solidFill>
                  <a:schemeClr val="accent5">
                    <a:lumMod val="50000"/>
                  </a:schemeClr>
                </a:solidFill>
              </a:rPr>
              <a:t>mit</a:t>
            </a:r>
            <a:r>
              <a:rPr lang="en-GB" sz="2000" dirty="0">
                <a:solidFill>
                  <a:schemeClr val="accent5">
                    <a:lumMod val="50000"/>
                  </a:schemeClr>
                </a:solidFill>
              </a:rPr>
              <a:t> </a:t>
            </a:r>
            <a:r>
              <a:rPr lang="en-GB" sz="2000" dirty="0" err="1">
                <a:solidFill>
                  <a:schemeClr val="accent5">
                    <a:lumMod val="50000"/>
                  </a:schemeClr>
                </a:solidFill>
              </a:rPr>
              <a:t>einem</a:t>
            </a:r>
            <a:r>
              <a:rPr lang="en-GB" sz="2000" dirty="0">
                <a:solidFill>
                  <a:schemeClr val="accent5">
                    <a:lumMod val="50000"/>
                  </a:schemeClr>
                </a:solidFill>
              </a:rPr>
              <a:t> </a:t>
            </a:r>
            <a:r>
              <a:rPr lang="en-GB" sz="2000" dirty="0" err="1">
                <a:solidFill>
                  <a:schemeClr val="accent5">
                    <a:lumMod val="50000"/>
                  </a:schemeClr>
                </a:solidFill>
              </a:rPr>
              <a:t>richtigen</a:t>
            </a:r>
            <a:r>
              <a:rPr lang="en-GB" sz="2000" dirty="0">
                <a:solidFill>
                  <a:schemeClr val="accent5">
                    <a:lumMod val="50000"/>
                  </a:schemeClr>
                </a:solidFill>
              </a:rPr>
              <a:t> </a:t>
            </a:r>
            <a:r>
              <a:rPr lang="en-GB" sz="2000" dirty="0" err="1">
                <a:solidFill>
                  <a:schemeClr val="accent5">
                    <a:lumMod val="50000"/>
                  </a:schemeClr>
                </a:solidFill>
              </a:rPr>
              <a:t>Pronomen</a:t>
            </a:r>
            <a:r>
              <a:rPr lang="en-GB" sz="2000" dirty="0">
                <a:solidFill>
                  <a:schemeClr val="accent5">
                    <a:lumMod val="50000"/>
                  </a:schemeClr>
                </a:solidFill>
              </a:rPr>
              <a:t>. </a:t>
            </a:r>
          </a:p>
        </p:txBody>
      </p:sp>
      <p:sp>
        <p:nvSpPr>
          <p:cNvPr id="33" name="TextBox 32">
            <a:extLst>
              <a:ext uri="{FF2B5EF4-FFF2-40B4-BE49-F238E27FC236}">
                <a16:creationId xmlns:a16="http://schemas.microsoft.com/office/drawing/2014/main" id="{E27C1BC5-B465-46B7-8B8B-F155972B3AB0}"/>
              </a:ext>
            </a:extLst>
          </p:cNvPr>
          <p:cNvSpPr txBox="1"/>
          <p:nvPr/>
        </p:nvSpPr>
        <p:spPr>
          <a:xfrm>
            <a:off x="8084997" y="5513992"/>
            <a:ext cx="3776370" cy="707886"/>
          </a:xfrm>
          <a:prstGeom prst="rect">
            <a:avLst/>
          </a:prstGeom>
          <a:noFill/>
        </p:spPr>
        <p:txBody>
          <a:bodyPr wrap="square" rtlCol="0">
            <a:spAutoFit/>
          </a:bodyPr>
          <a:lstStyle/>
          <a:p>
            <a:pPr algn="ctr"/>
            <a:r>
              <a:rPr lang="en-GB" sz="2000" i="1" dirty="0">
                <a:solidFill>
                  <a:schemeClr val="accent5">
                    <a:lumMod val="50000"/>
                  </a:schemeClr>
                </a:solidFill>
              </a:rPr>
              <a:t>Extra: Wie </a:t>
            </a:r>
            <a:r>
              <a:rPr lang="en-GB" sz="2000" i="1" dirty="0" err="1">
                <a:solidFill>
                  <a:schemeClr val="accent5">
                    <a:lumMod val="50000"/>
                  </a:schemeClr>
                </a:solidFill>
              </a:rPr>
              <a:t>heißen</a:t>
            </a:r>
            <a:r>
              <a:rPr lang="en-GB" sz="2000" i="1" dirty="0">
                <a:solidFill>
                  <a:schemeClr val="accent5">
                    <a:lumMod val="50000"/>
                  </a:schemeClr>
                </a:solidFill>
              </a:rPr>
              <a:t> die </a:t>
            </a:r>
            <a:r>
              <a:rPr lang="en-GB" sz="2000" i="1" dirty="0" err="1">
                <a:solidFill>
                  <a:schemeClr val="accent5">
                    <a:lumMod val="50000"/>
                  </a:schemeClr>
                </a:solidFill>
              </a:rPr>
              <a:t>Sätze</a:t>
            </a:r>
            <a:r>
              <a:rPr lang="en-GB" sz="2000" i="1" dirty="0">
                <a:solidFill>
                  <a:schemeClr val="accent5">
                    <a:lumMod val="50000"/>
                  </a:schemeClr>
                </a:solidFill>
              </a:rPr>
              <a:t> auf </a:t>
            </a:r>
            <a:r>
              <a:rPr lang="en-GB" sz="2000" i="1" dirty="0" err="1">
                <a:solidFill>
                  <a:schemeClr val="accent5">
                    <a:lumMod val="50000"/>
                  </a:schemeClr>
                </a:solidFill>
              </a:rPr>
              <a:t>Englisch</a:t>
            </a:r>
            <a:r>
              <a:rPr lang="en-GB" sz="2000" i="1" dirty="0">
                <a:solidFill>
                  <a:schemeClr val="accent5">
                    <a:lumMod val="50000"/>
                  </a:schemeClr>
                </a:solidFill>
              </a:rPr>
              <a:t>?</a:t>
            </a:r>
          </a:p>
        </p:txBody>
      </p:sp>
      <p:sp>
        <p:nvSpPr>
          <p:cNvPr id="34" name="Rectangle: Rounded Corners 33">
            <a:extLst>
              <a:ext uri="{FF2B5EF4-FFF2-40B4-BE49-F238E27FC236}">
                <a16:creationId xmlns:a16="http://schemas.microsoft.com/office/drawing/2014/main" id="{5F2503F3-48AC-49BF-AA32-C84650CABF29}"/>
              </a:ext>
            </a:extLst>
          </p:cNvPr>
          <p:cNvSpPr/>
          <p:nvPr/>
        </p:nvSpPr>
        <p:spPr>
          <a:xfrm>
            <a:off x="5626030" y="4746174"/>
            <a:ext cx="1637655" cy="3167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Rectangle: Rounded Corners 34">
            <a:extLst>
              <a:ext uri="{FF2B5EF4-FFF2-40B4-BE49-F238E27FC236}">
                <a16:creationId xmlns:a16="http://schemas.microsoft.com/office/drawing/2014/main" id="{8D775D9F-9B89-482F-9187-C70BDE5C0115}"/>
              </a:ext>
            </a:extLst>
          </p:cNvPr>
          <p:cNvSpPr/>
          <p:nvPr/>
        </p:nvSpPr>
        <p:spPr>
          <a:xfrm>
            <a:off x="5371022" y="5108593"/>
            <a:ext cx="2564662" cy="3167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Rectangle: Rounded Corners 35">
            <a:extLst>
              <a:ext uri="{FF2B5EF4-FFF2-40B4-BE49-F238E27FC236}">
                <a16:creationId xmlns:a16="http://schemas.microsoft.com/office/drawing/2014/main" id="{E1B94E91-8F3B-475F-A4C0-ED4139AA71E9}"/>
              </a:ext>
            </a:extLst>
          </p:cNvPr>
          <p:cNvSpPr/>
          <p:nvPr/>
        </p:nvSpPr>
        <p:spPr>
          <a:xfrm>
            <a:off x="5782614" y="5387923"/>
            <a:ext cx="1637655" cy="3167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Rectangle: Rounded Corners 36">
            <a:extLst>
              <a:ext uri="{FF2B5EF4-FFF2-40B4-BE49-F238E27FC236}">
                <a16:creationId xmlns:a16="http://schemas.microsoft.com/office/drawing/2014/main" id="{0599D6B4-E06C-4D75-B5FF-E121B6B840A1}"/>
              </a:ext>
            </a:extLst>
          </p:cNvPr>
          <p:cNvSpPr/>
          <p:nvPr/>
        </p:nvSpPr>
        <p:spPr>
          <a:xfrm>
            <a:off x="5325490" y="5680423"/>
            <a:ext cx="1637655" cy="3167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Rectangle: Rounded Corners 37">
            <a:extLst>
              <a:ext uri="{FF2B5EF4-FFF2-40B4-BE49-F238E27FC236}">
                <a16:creationId xmlns:a16="http://schemas.microsoft.com/office/drawing/2014/main" id="{265EDD10-27C6-4AB7-A70B-A2DF636543AA}"/>
              </a:ext>
            </a:extLst>
          </p:cNvPr>
          <p:cNvSpPr/>
          <p:nvPr/>
        </p:nvSpPr>
        <p:spPr>
          <a:xfrm>
            <a:off x="5898370" y="5997178"/>
            <a:ext cx="1850212" cy="3167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Rectangle: Rounded Corners 38">
            <a:extLst>
              <a:ext uri="{FF2B5EF4-FFF2-40B4-BE49-F238E27FC236}">
                <a16:creationId xmlns:a16="http://schemas.microsoft.com/office/drawing/2014/main" id="{B6374454-963C-4F43-BC71-6FD6B7FFD952}"/>
              </a:ext>
            </a:extLst>
          </p:cNvPr>
          <p:cNvSpPr/>
          <p:nvPr/>
        </p:nvSpPr>
        <p:spPr>
          <a:xfrm>
            <a:off x="8542660" y="1825206"/>
            <a:ext cx="476517" cy="3167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40" name="Rectangle: Rounded Corners 39">
            <a:extLst>
              <a:ext uri="{FF2B5EF4-FFF2-40B4-BE49-F238E27FC236}">
                <a16:creationId xmlns:a16="http://schemas.microsoft.com/office/drawing/2014/main" id="{48F8A1A8-8DF4-464F-9F41-90D147A208F7}"/>
              </a:ext>
            </a:extLst>
          </p:cNvPr>
          <p:cNvSpPr/>
          <p:nvPr/>
        </p:nvSpPr>
        <p:spPr>
          <a:xfrm>
            <a:off x="8419114" y="2211176"/>
            <a:ext cx="462923" cy="3167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
        <p:nvSpPr>
          <p:cNvPr id="41" name="Rectangle: Rounded Corners 40">
            <a:extLst>
              <a:ext uri="{FF2B5EF4-FFF2-40B4-BE49-F238E27FC236}">
                <a16:creationId xmlns:a16="http://schemas.microsoft.com/office/drawing/2014/main" id="{9BDFD313-3608-467B-B5F3-CE73568B85CD}"/>
              </a:ext>
            </a:extLst>
          </p:cNvPr>
          <p:cNvSpPr/>
          <p:nvPr/>
        </p:nvSpPr>
        <p:spPr>
          <a:xfrm>
            <a:off x="8516902" y="2899665"/>
            <a:ext cx="668122" cy="3167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42" name="Rectangle: Rounded Corners 41">
            <a:extLst>
              <a:ext uri="{FF2B5EF4-FFF2-40B4-BE49-F238E27FC236}">
                <a16:creationId xmlns:a16="http://schemas.microsoft.com/office/drawing/2014/main" id="{D8350597-1219-475F-9FED-C162BF51E08F}"/>
              </a:ext>
            </a:extLst>
          </p:cNvPr>
          <p:cNvSpPr/>
          <p:nvPr/>
        </p:nvSpPr>
        <p:spPr>
          <a:xfrm>
            <a:off x="8516902" y="3288936"/>
            <a:ext cx="462923" cy="316755"/>
          </a:xfrm>
          <a:prstGeom prst="round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a:t>
            </a:r>
          </a:p>
        </p:txBody>
      </p:sp>
    </p:spTree>
    <p:extLst>
      <p:ext uri="{BB962C8B-B14F-4D97-AF65-F5344CB8AC3E}">
        <p14:creationId xmlns:p14="http://schemas.microsoft.com/office/powerpoint/2010/main" val="3272021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38"/>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4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41"/>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4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P spid="14" grpId="0"/>
      <p:bldP spid="15" grpId="0"/>
      <p:bldP spid="16" grpId="0"/>
      <p:bldP spid="17" grpId="0"/>
      <p:bldP spid="34" grpId="0" animBg="1"/>
      <p:bldP spid="35" grpId="0" animBg="1"/>
      <p:bldP spid="36" grpId="0" animBg="1"/>
      <p:bldP spid="37" grpId="0" animBg="1"/>
      <p:bldP spid="38" grpId="0" animBg="1"/>
      <p:bldP spid="39" grpId="0" animBg="1"/>
      <p:bldP spid="40" grpId="0" animBg="1"/>
      <p:bldP spid="41" grpId="0" animBg="1"/>
      <p:bldP spid="42"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124" name="Rectangle 70">
            <a:extLst>
              <a:ext uri="{FF2B5EF4-FFF2-40B4-BE49-F238E27FC236}">
                <a16:creationId xmlns:a16="http://schemas.microsoft.com/office/drawing/2014/main" id="{889AE703-9EC1-473D-8723-8E991E885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Paper, Pencil, Writing, Stationery, Lined, Note, Page">
            <a:extLst>
              <a:ext uri="{FF2B5EF4-FFF2-40B4-BE49-F238E27FC236}">
                <a16:creationId xmlns:a16="http://schemas.microsoft.com/office/drawing/2014/main" id="{B07FBDA9-40C8-4D74-96FF-C484F9D5FE5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2" b="6887"/>
          <a:stretch/>
        </p:blipFill>
        <p:spPr bwMode="auto">
          <a:xfrm>
            <a:off x="4654316" y="79158"/>
            <a:ext cx="7534636" cy="6857990"/>
          </a:xfrm>
          <a:custGeom>
            <a:avLst/>
            <a:gdLst/>
            <a:ahLst/>
            <a:cxnLst/>
            <a:rect l="l" t="t" r="r" b="b"/>
            <a:pathLst>
              <a:path w="7534656"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1" y="3097166"/>
                </a:cubicBezTo>
                <a:cubicBezTo>
                  <a:pt x="4673888" y="3094594"/>
                  <a:pt x="4676460" y="3092024"/>
                  <a:pt x="4678390" y="3089451"/>
                </a:cubicBezTo>
                <a:close/>
                <a:moveTo>
                  <a:pt x="5151664" y="2187270"/>
                </a:moveTo>
                <a:cubicBezTo>
                  <a:pt x="5309853" y="2295300"/>
                  <a:pt x="5468040" y="2403973"/>
                  <a:pt x="5626227" y="2512004"/>
                </a:cubicBezTo>
                <a:cubicBezTo>
                  <a:pt x="5623653" y="2514576"/>
                  <a:pt x="5621726" y="2517148"/>
                  <a:pt x="5619152" y="2519721"/>
                </a:cubicBezTo>
                <a:cubicBezTo>
                  <a:pt x="5445533" y="2428409"/>
                  <a:pt x="5281559" y="2326810"/>
                  <a:pt x="5151664" y="2187270"/>
                </a:cubicBezTo>
                <a:close/>
                <a:moveTo>
                  <a:pt x="0" y="0"/>
                </a:moveTo>
                <a:lnTo>
                  <a:pt x="7534656" y="0"/>
                </a:lnTo>
                <a:lnTo>
                  <a:pt x="7534656" y="2520617"/>
                </a:lnTo>
                <a:lnTo>
                  <a:pt x="7532186" y="2520363"/>
                </a:ln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6" y="915344"/>
                  <a:pt x="4476478" y="886408"/>
                  <a:pt x="4427606" y="881906"/>
                </a:cubicBezTo>
                <a:cubicBezTo>
                  <a:pt x="4416676" y="880620"/>
                  <a:pt x="4405100" y="881263"/>
                  <a:pt x="4394168" y="882548"/>
                </a:cubicBezTo>
                <a:cubicBezTo>
                  <a:pt x="4381952"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2" y="947496"/>
                </a:cubicBezTo>
                <a:cubicBezTo>
                  <a:pt x="4339510" y="919203"/>
                  <a:pt x="4317003" y="917916"/>
                  <a:pt x="4288710" y="942994"/>
                </a:cubicBezTo>
                <a:cubicBezTo>
                  <a:pt x="4263632" y="965500"/>
                  <a:pt x="4251416" y="963572"/>
                  <a:pt x="4243055" y="932705"/>
                </a:cubicBezTo>
                <a:cubicBezTo>
                  <a:pt x="4230195"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6"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6" y="2000789"/>
                  <a:pt x="4812784" y="1971210"/>
                </a:cubicBezTo>
                <a:cubicBezTo>
                  <a:pt x="4677748" y="1892760"/>
                  <a:pt x="4563930" y="1791160"/>
                  <a:pt x="4448827" y="1691489"/>
                </a:cubicBezTo>
                <a:cubicBezTo>
                  <a:pt x="4378737" y="1630400"/>
                  <a:pt x="4306715" y="1571241"/>
                  <a:pt x="4229552" y="1517227"/>
                </a:cubicBezTo>
                <a:cubicBezTo>
                  <a:pt x="4216690" y="1508223"/>
                  <a:pt x="4207687" y="1496649"/>
                  <a:pt x="4198686"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5"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9" y="1782800"/>
                  <a:pt x="4283566" y="1798877"/>
                  <a:pt x="4287426" y="1811736"/>
                </a:cubicBezTo>
                <a:cubicBezTo>
                  <a:pt x="4299642" y="1849676"/>
                  <a:pt x="4320864" y="1883114"/>
                  <a:pt x="4349155" y="1912694"/>
                </a:cubicBezTo>
                <a:cubicBezTo>
                  <a:pt x="4445611" y="2010436"/>
                  <a:pt x="4556856" y="2094673"/>
                  <a:pt x="4660386" y="2185984"/>
                </a:cubicBezTo>
                <a:cubicBezTo>
                  <a:pt x="4716330" y="2235499"/>
                  <a:pt x="4767772" y="2288228"/>
                  <a:pt x="4816643" y="2342884"/>
                </a:cubicBezTo>
                <a:cubicBezTo>
                  <a:pt x="4827576" y="2355104"/>
                  <a:pt x="4826931" y="2366678"/>
                  <a:pt x="4823716" y="2380824"/>
                </a:cubicBezTo>
                <a:cubicBezTo>
                  <a:pt x="4810857" y="2438056"/>
                  <a:pt x="4830791" y="2457346"/>
                  <a:pt x="4895093" y="2446415"/>
                </a:cubicBezTo>
                <a:cubicBezTo>
                  <a:pt x="4915027" y="2443198"/>
                  <a:pt x="4928532" y="2446415"/>
                  <a:pt x="4940748" y="2459917"/>
                </a:cubicBezTo>
                <a:cubicBezTo>
                  <a:pt x="5088648" y="2627107"/>
                  <a:pt x="5263553" y="2767932"/>
                  <a:pt x="5454535" y="2893324"/>
                </a:cubicBezTo>
                <a:cubicBezTo>
                  <a:pt x="5532343" y="2944123"/>
                  <a:pt x="5612723" y="2992353"/>
                  <a:pt x="5694388" y="3037365"/>
                </a:cubicBezTo>
                <a:cubicBezTo>
                  <a:pt x="5694388" y="3040580"/>
                  <a:pt x="5694388" y="3044439"/>
                  <a:pt x="5694388" y="3047654"/>
                </a:cubicBezTo>
                <a:cubicBezTo>
                  <a:pt x="5693745"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9" y="2823234"/>
                  <a:pt x="4506699" y="2938980"/>
                </a:cubicBezTo>
                <a:cubicBezTo>
                  <a:pt x="4464901" y="2935122"/>
                  <a:pt x="4410886" y="2911330"/>
                  <a:pt x="4358802" y="2883679"/>
                </a:cubicBezTo>
                <a:cubicBezTo>
                  <a:pt x="4221193"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6" y="3100383"/>
                  <a:pt x="4221834" y="3122245"/>
                </a:cubicBezTo>
                <a:cubicBezTo>
                  <a:pt x="4245627" y="3144753"/>
                  <a:pt x="4268133" y="3167259"/>
                  <a:pt x="4290640" y="3191050"/>
                </a:cubicBezTo>
                <a:cubicBezTo>
                  <a:pt x="4306715" y="3208411"/>
                  <a:pt x="4326007" y="3223203"/>
                  <a:pt x="4307359" y="3252781"/>
                </a:cubicBezTo>
                <a:cubicBezTo>
                  <a:pt x="4298999" y="3266285"/>
                  <a:pt x="4353655" y="3339593"/>
                  <a:pt x="4371019" y="3344093"/>
                </a:cubicBezTo>
                <a:cubicBezTo>
                  <a:pt x="4373591" y="3344735"/>
                  <a:pt x="4376162" y="3345380"/>
                  <a:pt x="4378091" y="3345380"/>
                </a:cubicBezTo>
                <a:cubicBezTo>
                  <a:pt x="4415390"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1"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5" name="Rounded Rectangle 11">
            <a:extLst>
              <a:ext uri="{FF2B5EF4-FFF2-40B4-BE49-F238E27FC236}">
                <a16:creationId xmlns:a16="http://schemas.microsoft.com/office/drawing/2014/main" id="{483D7EB9-C2AA-4190-98DE-925F861600E9}"/>
              </a:ext>
            </a:extLst>
          </p:cNvPr>
          <p:cNvSpPr/>
          <p:nvPr/>
        </p:nvSpPr>
        <p:spPr>
          <a:xfrm>
            <a:off x="291454" y="1289108"/>
            <a:ext cx="3948036" cy="4766733"/>
          </a:xfrm>
          <a:prstGeom prst="roundRect">
            <a:avLst/>
          </a:prstGeom>
          <a:solidFill>
            <a:srgbClr val="FBF0D5"/>
          </a:solidFill>
        </p:spPr>
        <p:style>
          <a:lnRef idx="2">
            <a:schemeClr val="accent2">
              <a:shade val="50000"/>
            </a:schemeClr>
          </a:lnRef>
          <a:fillRef idx="1">
            <a:schemeClr val="accent2"/>
          </a:fillRef>
          <a:effectRef idx="0">
            <a:schemeClr val="accent2"/>
          </a:effectRef>
          <a:fontRef idx="minor">
            <a:schemeClr val="lt1"/>
          </a:fontRef>
        </p:style>
        <p:txBody>
          <a:bodyPr vert="horz" lIns="91440" tIns="45720" rIns="91440" bIns="45720" rtlCol="0">
            <a:normAutofit/>
          </a:bodyPr>
          <a:lstStyle/>
          <a:p>
            <a:pPr marR="0" lvl="0" fontAlgn="auto">
              <a:lnSpc>
                <a:spcPct val="90000"/>
              </a:lnSpc>
              <a:spcBef>
                <a:spcPts val="0"/>
              </a:spcBef>
              <a:spcAft>
                <a:spcPts val="600"/>
              </a:spcAft>
              <a:buClrTx/>
              <a:buSzTx/>
              <a:tabLst/>
              <a:defRPr/>
            </a:pPr>
            <a:r>
              <a:rPr lang="en-US" sz="2000" dirty="0">
                <a:solidFill>
                  <a:srgbClr val="002060"/>
                </a:solidFill>
              </a:rPr>
              <a:t>Written style features:</a:t>
            </a:r>
          </a:p>
          <a:p>
            <a:pPr marL="342900" marR="0" lvl="0" indent="-342900" fontAlgn="auto">
              <a:lnSpc>
                <a:spcPct val="90000"/>
              </a:lnSpc>
              <a:spcBef>
                <a:spcPts val="0"/>
              </a:spcBef>
              <a:spcAft>
                <a:spcPts val="600"/>
              </a:spcAft>
              <a:buClrTx/>
              <a:buSzTx/>
              <a:buFont typeface="Arial" panose="020B0604020202020204" pitchFamily="34" charset="0"/>
              <a:buChar char="•"/>
              <a:tabLst/>
              <a:defRPr/>
            </a:pPr>
            <a:r>
              <a:rPr lang="en-US" sz="2000" dirty="0">
                <a:solidFill>
                  <a:srgbClr val="002060"/>
                </a:solidFill>
              </a:rPr>
              <a:t>no hesitations</a:t>
            </a:r>
          </a:p>
          <a:p>
            <a:pPr marL="342900" marR="0" lvl="0" indent="-342900" fontAlgn="auto">
              <a:lnSpc>
                <a:spcPct val="90000"/>
              </a:lnSpc>
              <a:spcBef>
                <a:spcPts val="0"/>
              </a:spcBef>
              <a:spcAft>
                <a:spcPts val="600"/>
              </a:spcAft>
              <a:buClrTx/>
              <a:buSzTx/>
              <a:buFont typeface="Arial" panose="020B0604020202020204" pitchFamily="34" charset="0"/>
              <a:buChar char="•"/>
              <a:tabLst/>
              <a:defRPr/>
            </a:pPr>
            <a:r>
              <a:rPr lang="en-US" sz="2000" dirty="0">
                <a:solidFill>
                  <a:srgbClr val="002060"/>
                </a:solidFill>
              </a:rPr>
              <a:t>no sentences starting with ‘und’</a:t>
            </a:r>
          </a:p>
          <a:p>
            <a:pPr marL="342900" marR="0" lvl="0" indent="-342900" fontAlgn="auto">
              <a:lnSpc>
                <a:spcPct val="90000"/>
              </a:lnSpc>
              <a:spcBef>
                <a:spcPts val="0"/>
              </a:spcBef>
              <a:spcAft>
                <a:spcPts val="600"/>
              </a:spcAft>
              <a:buClrTx/>
              <a:buSzTx/>
              <a:buFont typeface="Arial" panose="020B0604020202020204" pitchFamily="34" charset="0"/>
              <a:buChar char="•"/>
              <a:tabLst/>
              <a:defRPr/>
            </a:pPr>
            <a:r>
              <a:rPr lang="en-US" sz="2000" dirty="0">
                <a:solidFill>
                  <a:srgbClr val="002060"/>
                </a:solidFill>
              </a:rPr>
              <a:t>no abbreviated verb forms</a:t>
            </a:r>
          </a:p>
          <a:p>
            <a:pPr marL="342900" marR="0" lvl="0" indent="-342900" fontAlgn="auto">
              <a:lnSpc>
                <a:spcPct val="90000"/>
              </a:lnSpc>
              <a:spcBef>
                <a:spcPts val="0"/>
              </a:spcBef>
              <a:spcAft>
                <a:spcPts val="600"/>
              </a:spcAft>
              <a:buClrTx/>
              <a:buSzTx/>
              <a:buFont typeface="Arial" panose="020B0604020202020204" pitchFamily="34" charset="0"/>
              <a:buChar char="•"/>
              <a:tabLst/>
              <a:defRPr/>
            </a:pPr>
            <a:r>
              <a:rPr lang="en-US" sz="2000" dirty="0">
                <a:solidFill>
                  <a:srgbClr val="002060"/>
                </a:solidFill>
              </a:rPr>
              <a:t>join sentences together, e.</a:t>
            </a:r>
            <a:r>
              <a:rPr lang="en-US" sz="2000">
                <a:solidFill>
                  <a:srgbClr val="002060"/>
                </a:solidFill>
              </a:rPr>
              <a:t>g.</a:t>
            </a:r>
            <a:endParaRPr lang="en-US" sz="2000" dirty="0">
              <a:solidFill>
                <a:srgbClr val="002060"/>
              </a:solidFill>
            </a:endParaRPr>
          </a:p>
          <a:p>
            <a:pPr marL="800100" lvl="1" indent="-342900">
              <a:lnSpc>
                <a:spcPct val="90000"/>
              </a:lnSpc>
              <a:spcAft>
                <a:spcPts val="600"/>
              </a:spcAft>
              <a:buFont typeface="Arial" panose="020B0604020202020204" pitchFamily="34" charset="0"/>
              <a:buChar char="•"/>
              <a:defRPr/>
            </a:pPr>
            <a:r>
              <a:rPr lang="en-US" sz="2000" dirty="0" err="1">
                <a:solidFill>
                  <a:srgbClr val="002060"/>
                </a:solidFill>
              </a:rPr>
              <a:t>normalerweise</a:t>
            </a:r>
            <a:endParaRPr lang="en-US" sz="2000" dirty="0">
              <a:solidFill>
                <a:srgbClr val="002060"/>
              </a:solidFill>
            </a:endParaRPr>
          </a:p>
          <a:p>
            <a:pPr marL="800100" lvl="1" indent="-342900">
              <a:lnSpc>
                <a:spcPct val="90000"/>
              </a:lnSpc>
              <a:spcAft>
                <a:spcPts val="600"/>
              </a:spcAft>
              <a:buFont typeface="Arial" panose="020B0604020202020204" pitchFamily="34" charset="0"/>
              <a:buChar char="•"/>
              <a:defRPr/>
            </a:pPr>
            <a:r>
              <a:rPr lang="en-US" sz="2000" dirty="0" err="1">
                <a:solidFill>
                  <a:srgbClr val="002060"/>
                </a:solidFill>
              </a:rPr>
              <a:t>manchmal</a:t>
            </a:r>
            <a:endParaRPr lang="en-US" sz="2000" dirty="0">
              <a:solidFill>
                <a:srgbClr val="002060"/>
              </a:solidFill>
            </a:endParaRPr>
          </a:p>
          <a:p>
            <a:pPr marL="800100" lvl="1" indent="-342900">
              <a:lnSpc>
                <a:spcPct val="90000"/>
              </a:lnSpc>
              <a:spcAft>
                <a:spcPts val="600"/>
              </a:spcAft>
              <a:buFont typeface="Arial" panose="020B0604020202020204" pitchFamily="34" charset="0"/>
              <a:buChar char="•"/>
              <a:defRPr/>
            </a:pPr>
            <a:r>
              <a:rPr lang="en-US" sz="2000" dirty="0" err="1">
                <a:solidFill>
                  <a:srgbClr val="002060"/>
                </a:solidFill>
              </a:rPr>
              <a:t>aber</a:t>
            </a:r>
            <a:r>
              <a:rPr lang="en-US" sz="2000" dirty="0">
                <a:solidFill>
                  <a:srgbClr val="002060"/>
                </a:solidFill>
              </a:rPr>
              <a:t> </a:t>
            </a:r>
          </a:p>
          <a:p>
            <a:pPr marL="800100" lvl="1" indent="-342900">
              <a:lnSpc>
                <a:spcPct val="90000"/>
              </a:lnSpc>
              <a:spcAft>
                <a:spcPts val="600"/>
              </a:spcAft>
              <a:buFont typeface="Arial" panose="020B0604020202020204" pitchFamily="34" charset="0"/>
              <a:buChar char="•"/>
              <a:defRPr/>
            </a:pPr>
            <a:r>
              <a:rPr lang="en-US" sz="2000" dirty="0">
                <a:solidFill>
                  <a:srgbClr val="002060"/>
                </a:solidFill>
              </a:rPr>
              <a:t>dieses </a:t>
            </a:r>
            <a:r>
              <a:rPr lang="en-US" sz="2000" dirty="0" err="1">
                <a:solidFill>
                  <a:srgbClr val="002060"/>
                </a:solidFill>
              </a:rPr>
              <a:t>Jahr</a:t>
            </a:r>
            <a:endParaRPr lang="en-US" sz="2000" dirty="0">
              <a:solidFill>
                <a:srgbClr val="002060"/>
              </a:solidFill>
            </a:endParaRPr>
          </a:p>
          <a:p>
            <a:pPr marL="800100" lvl="1" indent="-342900">
              <a:lnSpc>
                <a:spcPct val="90000"/>
              </a:lnSpc>
              <a:spcAft>
                <a:spcPts val="600"/>
              </a:spcAft>
              <a:buFont typeface="Arial" panose="020B0604020202020204" pitchFamily="34" charset="0"/>
              <a:buChar char="•"/>
              <a:defRPr/>
            </a:pPr>
            <a:r>
              <a:rPr lang="en-US" sz="2000" dirty="0">
                <a:solidFill>
                  <a:srgbClr val="002060"/>
                </a:solidFill>
              </a:rPr>
              <a:t>Ich </a:t>
            </a:r>
            <a:r>
              <a:rPr lang="en-US" sz="2000" dirty="0" err="1">
                <a:solidFill>
                  <a:srgbClr val="002060"/>
                </a:solidFill>
              </a:rPr>
              <a:t>hoffe</a:t>
            </a:r>
            <a:r>
              <a:rPr lang="en-US" sz="2000" dirty="0">
                <a:solidFill>
                  <a:srgbClr val="002060"/>
                </a:solidFill>
              </a:rPr>
              <a:t>,…</a:t>
            </a:r>
            <a:endParaRPr kumimoji="0" lang="en-US" sz="2000" i="0" u="none" strike="noStrike" cap="none" spc="0" normalizeH="0" baseline="0" noProof="0" dirty="0">
              <a:ln>
                <a:noFill/>
              </a:ln>
              <a:solidFill>
                <a:srgbClr val="002060"/>
              </a:solidFill>
              <a:effectLst/>
              <a:uLnTx/>
              <a:uFillTx/>
            </a:endParaRPr>
          </a:p>
        </p:txBody>
      </p:sp>
      <p:sp>
        <p:nvSpPr>
          <p:cNvPr id="7" name="TextBox 6">
            <a:extLst>
              <a:ext uri="{FF2B5EF4-FFF2-40B4-BE49-F238E27FC236}">
                <a16:creationId xmlns:a16="http://schemas.microsoft.com/office/drawing/2014/main" id="{166D8552-626C-6E44-91CB-C1B20389A00F}"/>
              </a:ext>
            </a:extLst>
          </p:cNvPr>
          <p:cNvSpPr txBox="1"/>
          <p:nvPr/>
        </p:nvSpPr>
        <p:spPr>
          <a:xfrm>
            <a:off x="9017178" y="4131484"/>
            <a:ext cx="3171774" cy="2246769"/>
          </a:xfrm>
          <a:prstGeom prst="rect">
            <a:avLst/>
          </a:prstGeom>
          <a:noFill/>
        </p:spPr>
        <p:txBody>
          <a:bodyPr wrap="square" rtlCol="0">
            <a:spAutoFit/>
          </a:bodyPr>
          <a:lstStyle/>
          <a:p>
            <a:pPr>
              <a:spcAft>
                <a:spcPts val="600"/>
              </a:spcAft>
            </a:pPr>
            <a:br>
              <a:rPr lang="en-GB" sz="2000" b="1" dirty="0">
                <a:solidFill>
                  <a:schemeClr val="accent5">
                    <a:lumMod val="50000"/>
                  </a:schemeClr>
                </a:solidFill>
              </a:rPr>
            </a:br>
            <a:r>
              <a:rPr lang="en-GB" sz="2000" dirty="0">
                <a:solidFill>
                  <a:schemeClr val="accent5">
                    <a:lumMod val="50000"/>
                  </a:schemeClr>
                </a:solidFill>
              </a:rPr>
              <a:t>Write 5-6 sentences about how you usually celebrate your birthday. Use a written (not spoken) style.</a:t>
            </a:r>
            <a:br>
              <a:rPr lang="en-GB" sz="2000" b="1" dirty="0">
                <a:solidFill>
                  <a:schemeClr val="accent5">
                    <a:lumMod val="50000"/>
                  </a:schemeClr>
                </a:solidFill>
              </a:rPr>
            </a:br>
            <a:endParaRPr lang="en-US" sz="2000" b="1" dirty="0">
              <a:solidFill>
                <a:schemeClr val="accent5">
                  <a:lumMod val="50000"/>
                </a:schemeClr>
              </a:solidFill>
            </a:endParaRPr>
          </a:p>
        </p:txBody>
      </p:sp>
      <p:pic>
        <p:nvPicPr>
          <p:cNvPr id="9" name="Picture 8" descr="background rectangle">
            <a:extLst>
              <a:ext uri="{FF2B5EF4-FFF2-40B4-BE49-F238E27FC236}">
                <a16:creationId xmlns:a16="http://schemas.microsoft.com/office/drawing/2014/main" id="{9E3935C8-D931-480B-AB89-3D3322D6B749}"/>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158317"/>
            <a:ext cx="5620141" cy="869950"/>
          </a:xfrm>
          <a:prstGeom prst="rect">
            <a:avLst/>
          </a:prstGeom>
        </p:spPr>
      </p:pic>
      <p:sp>
        <p:nvSpPr>
          <p:cNvPr id="4" name="Title 3"/>
          <p:cNvSpPr>
            <a:spLocks noGrp="1"/>
          </p:cNvSpPr>
          <p:nvPr>
            <p:ph type="title"/>
          </p:nvPr>
        </p:nvSpPr>
        <p:spPr>
          <a:xfrm>
            <a:off x="-13571" y="-79148"/>
            <a:ext cx="4612340" cy="869951"/>
          </a:xfrm>
        </p:spPr>
        <p:txBody>
          <a:bodyPr vert="horz" lIns="91440" tIns="45720" rIns="91440" bIns="45720" rtlCol="0" anchor="b">
            <a:normAutofit fontScale="90000"/>
          </a:bodyPr>
          <a:lstStyle/>
          <a:p>
            <a:r>
              <a:rPr lang="en-US" b="1" dirty="0">
                <a:solidFill>
                  <a:schemeClr val="bg1"/>
                </a:solidFill>
                <a:latin typeface="+mj-lt"/>
              </a:rPr>
              <a:t>M</a:t>
            </a:r>
            <a:r>
              <a:rPr lang="en-US" b="1" kern="1200" dirty="0">
                <a:solidFill>
                  <a:schemeClr val="bg1"/>
                </a:solidFill>
                <a:latin typeface="+mj-lt"/>
                <a:ea typeface="+mj-ea"/>
                <a:cs typeface="+mj-cs"/>
              </a:rPr>
              <a:t>ein </a:t>
            </a:r>
            <a:r>
              <a:rPr lang="en-US" b="1" kern="1200" dirty="0" err="1">
                <a:solidFill>
                  <a:schemeClr val="bg1"/>
                </a:solidFill>
                <a:latin typeface="+mj-lt"/>
                <a:ea typeface="+mj-ea"/>
                <a:cs typeface="+mj-cs"/>
              </a:rPr>
              <a:t>Geburtstag</a:t>
            </a:r>
            <a:endParaRPr lang="en-US" b="1" kern="1200" dirty="0">
              <a:solidFill>
                <a:schemeClr val="bg1"/>
              </a:solidFill>
              <a:latin typeface="+mj-lt"/>
              <a:ea typeface="+mj-ea"/>
              <a:cs typeface="+mj-cs"/>
            </a:endParaRPr>
          </a:p>
        </p:txBody>
      </p:sp>
      <p:sp>
        <p:nvSpPr>
          <p:cNvPr id="2" name="TextBox 1">
            <a:extLst>
              <a:ext uri="{FF2B5EF4-FFF2-40B4-BE49-F238E27FC236}">
                <a16:creationId xmlns:a16="http://schemas.microsoft.com/office/drawing/2014/main" id="{DB335AEF-D33E-4FF7-B6E4-D8CB54196B51}"/>
              </a:ext>
            </a:extLst>
          </p:cNvPr>
          <p:cNvSpPr txBox="1"/>
          <p:nvPr/>
        </p:nvSpPr>
        <p:spPr>
          <a:xfrm>
            <a:off x="6680131" y="566602"/>
            <a:ext cx="2033726" cy="461665"/>
          </a:xfrm>
          <a:prstGeom prst="rect">
            <a:avLst/>
          </a:prstGeom>
          <a:noFill/>
        </p:spPr>
        <p:txBody>
          <a:bodyPr wrap="square" rtlCol="0">
            <a:spAutoFit/>
          </a:bodyPr>
          <a:lstStyle/>
          <a:p>
            <a:pPr algn="l"/>
            <a:r>
              <a:rPr lang="en-US" sz="2400" dirty="0">
                <a:solidFill>
                  <a:schemeClr val="accent5">
                    <a:lumMod val="50000"/>
                  </a:schemeClr>
                </a:solidFill>
                <a:latin typeface="Brush Script MT" panose="03060802040406070304" pitchFamily="66" charset="0"/>
              </a:rPr>
              <a:t>Mein </a:t>
            </a:r>
            <a:r>
              <a:rPr lang="en-US" sz="2400" dirty="0" err="1">
                <a:solidFill>
                  <a:schemeClr val="accent5">
                    <a:lumMod val="50000"/>
                  </a:schemeClr>
                </a:solidFill>
                <a:latin typeface="Brush Script MT" panose="03060802040406070304" pitchFamily="66" charset="0"/>
              </a:rPr>
              <a:t>Geburtstag</a:t>
            </a:r>
            <a:endParaRPr lang="en-GB" sz="2400" dirty="0">
              <a:solidFill>
                <a:schemeClr val="accent5">
                  <a:lumMod val="50000"/>
                </a:schemeClr>
              </a:solidFill>
              <a:latin typeface="Brush Script MT" panose="03060802040406070304" pitchFamily="66" charset="0"/>
            </a:endParaRPr>
          </a:p>
        </p:txBody>
      </p:sp>
      <p:pic>
        <p:nvPicPr>
          <p:cNvPr id="6" name="Picture 4" descr="Hat, Birthday, Party, Red, Decoration">
            <a:extLst>
              <a:ext uri="{FF2B5EF4-FFF2-40B4-BE49-F238E27FC236}">
                <a16:creationId xmlns:a16="http://schemas.microsoft.com/office/drawing/2014/main" id="{1E5E4E6E-E4AB-46DB-BBB7-E6EE40362F9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20430562">
            <a:off x="3234553" y="4738430"/>
            <a:ext cx="1148751" cy="1821808"/>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Balloons, Blue Balloons, Streamers, Balloon Dog">
            <a:extLst>
              <a:ext uri="{FF2B5EF4-FFF2-40B4-BE49-F238E27FC236}">
                <a16:creationId xmlns:a16="http://schemas.microsoft.com/office/drawing/2014/main" id="{8086FA41-F58B-4851-8683-D03C6AC1140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247315" y="671608"/>
            <a:ext cx="754205" cy="8716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5888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5924550" cy="869950"/>
          </a:xfrm>
          <a:prstGeom prst="rect">
            <a:avLst/>
          </a:prstGeom>
        </p:spPr>
      </p:pic>
      <p:sp>
        <p:nvSpPr>
          <p:cNvPr id="4" name="Title 3"/>
          <p:cNvSpPr>
            <a:spLocks noGrp="1"/>
          </p:cNvSpPr>
          <p:nvPr>
            <p:ph type="title"/>
          </p:nvPr>
        </p:nvSpPr>
        <p:spPr>
          <a:xfrm>
            <a:off x="0" y="294041"/>
            <a:ext cx="4410075" cy="707849"/>
          </a:xfrm>
        </p:spPr>
        <p:txBody>
          <a:bodyPr>
            <a:normAutofit/>
          </a:bodyPr>
          <a:lstStyle/>
          <a:p>
            <a:r>
              <a:rPr lang="en-GB" sz="3600" b="1" dirty="0">
                <a:solidFill>
                  <a:schemeClr val="bg1"/>
                </a:solidFill>
              </a:rPr>
              <a:t>Gaming Grammar</a:t>
            </a:r>
          </a:p>
        </p:txBody>
      </p:sp>
      <p:sp>
        <p:nvSpPr>
          <p:cNvPr id="12" name="TextBox 11">
            <a:extLst>
              <a:ext uri="{FF2B5EF4-FFF2-40B4-BE49-F238E27FC236}">
                <a16:creationId xmlns:a16="http://schemas.microsoft.com/office/drawing/2014/main" id="{BD3177A0-4242-4C61-991E-CAD3E8E7BAB5}"/>
              </a:ext>
            </a:extLst>
          </p:cNvPr>
          <p:cNvSpPr txBox="1"/>
          <p:nvPr/>
        </p:nvSpPr>
        <p:spPr>
          <a:xfrm>
            <a:off x="790575" y="1638300"/>
            <a:ext cx="8586005"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Try the following </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hlinkClick r:id="rId5"/>
              </a:rPr>
              <a:t>Gaming Grammar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missions to practise: </a:t>
            </a:r>
          </a:p>
        </p:txBody>
      </p:sp>
      <p:pic>
        <p:nvPicPr>
          <p:cNvPr id="16" name="Picture 15" descr="A screenshot of a video game&#10;&#10;Description automatically generated">
            <a:extLst>
              <a:ext uri="{FF2B5EF4-FFF2-40B4-BE49-F238E27FC236}">
                <a16:creationId xmlns:a16="http://schemas.microsoft.com/office/drawing/2014/main" id="{9331F41B-8061-46CB-8466-C289AD9FD3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53475" y="95731"/>
            <a:ext cx="2937670" cy="1589727"/>
          </a:xfrm>
          <a:prstGeom prst="rect">
            <a:avLst/>
          </a:prstGeom>
        </p:spPr>
      </p:pic>
      <p:pic>
        <p:nvPicPr>
          <p:cNvPr id="6" name="Picture 5" descr="A picture containing text&#10;&#10;Description automatically generated">
            <a:extLst>
              <a:ext uri="{FF2B5EF4-FFF2-40B4-BE49-F238E27FC236}">
                <a16:creationId xmlns:a16="http://schemas.microsoft.com/office/drawing/2014/main" id="{A8389E96-8F40-4379-9EEF-3FBA46CEE39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0575" y="4264725"/>
            <a:ext cx="2602568" cy="1909949"/>
          </a:xfrm>
          <a:prstGeom prst="rect">
            <a:avLst/>
          </a:prstGeom>
        </p:spPr>
      </p:pic>
      <p:pic>
        <p:nvPicPr>
          <p:cNvPr id="7" name="Picture 6">
            <a:extLst>
              <a:ext uri="{FF2B5EF4-FFF2-40B4-BE49-F238E27FC236}">
                <a16:creationId xmlns:a16="http://schemas.microsoft.com/office/drawing/2014/main" id="{ED5676BC-40F6-484D-92DB-90B0050CBF4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51723" y="2297894"/>
            <a:ext cx="1280271" cy="1737511"/>
          </a:xfrm>
          <a:prstGeom prst="rect">
            <a:avLst/>
          </a:prstGeom>
        </p:spPr>
      </p:pic>
    </p:spTree>
    <p:extLst>
      <p:ext uri="{BB962C8B-B14F-4D97-AF65-F5344CB8AC3E}">
        <p14:creationId xmlns:p14="http://schemas.microsoft.com/office/powerpoint/2010/main" val="13330691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2"/>
            <a:ext cx="4139900" cy="869951"/>
          </a:xfrm>
          <a:prstGeom prst="rect">
            <a:avLst/>
          </a:prstGeom>
        </p:spPr>
      </p:pic>
      <p:sp>
        <p:nvSpPr>
          <p:cNvPr id="15" name="Title 3">
            <a:extLst>
              <a:ext uri="{FF2B5EF4-FFF2-40B4-BE49-F238E27FC236}">
                <a16:creationId xmlns:a16="http://schemas.microsoft.com/office/drawing/2014/main" id="{D7054004-D91F-44A0-BC5F-8D0E834972A3}"/>
              </a:ext>
            </a:extLst>
          </p:cNvPr>
          <p:cNvSpPr>
            <a:spLocks noGrp="1"/>
          </p:cNvSpPr>
          <p:nvPr>
            <p:ph type="title"/>
          </p:nvPr>
        </p:nvSpPr>
        <p:spPr>
          <a:xfrm>
            <a:off x="92597" y="297649"/>
            <a:ext cx="5706319" cy="707849"/>
          </a:xfrm>
        </p:spPr>
        <p:txBody>
          <a:bodyPr>
            <a:normAutofit/>
          </a:bodyPr>
          <a:lstStyle/>
          <a:p>
            <a:r>
              <a:rPr lang="en-GB" sz="3600" b="1" dirty="0" err="1">
                <a:solidFill>
                  <a:schemeClr val="bg1"/>
                </a:solidFill>
                <a:latin typeface="Century Gothic" panose="020B0502020202020204" pitchFamily="34" charset="0"/>
              </a:rPr>
              <a:t>Hausaufgaben</a:t>
            </a:r>
            <a:endParaRPr lang="en-GB" sz="3600" b="1" dirty="0">
              <a:solidFill>
                <a:schemeClr val="bg1"/>
              </a:solidFill>
              <a:latin typeface="Century Gothic" panose="020B0502020202020204" pitchFamily="34" charset="0"/>
            </a:endParaRPr>
          </a:p>
        </p:txBody>
      </p:sp>
      <p:pic>
        <p:nvPicPr>
          <p:cNvPr id="1026" name="Picture 8" descr="Smiley face with headphones"/>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541342" y="105601"/>
            <a:ext cx="1401221" cy="140122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186636" y="1284856"/>
            <a:ext cx="975070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tab pos="2865755" algn="ctr"/>
                <a:tab pos="5731510" algn="r"/>
              </a:tabLst>
              <a:defRPr/>
            </a:pP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Calibri" panose="020F0502020204030204" pitchFamily="34" charset="0"/>
              </a:rPr>
              <a:t>Vocabulary Learning Homework</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rPr>
              <a:t> (</a:t>
            </a:r>
            <a:r>
              <a:rPr kumimoji="0" lang="en-GB" sz="2800" b="1"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Calibri" panose="020F0502020204030204" pitchFamily="34" charset="0"/>
              </a:rPr>
              <a:t>Term 1.1, Week 4)</a:t>
            </a:r>
            <a:endParaRPr kumimoji="0" lang="en-GB" sz="2800" b="0" i="0" u="none" strike="noStrike" kern="1200" cap="none" spc="0" normalizeH="0" baseline="0" noProof="0" dirty="0">
              <a:ln>
                <a:noFill/>
              </a:ln>
              <a:solidFill>
                <a:srgbClr val="4472C4">
                  <a:lumMod val="50000"/>
                </a:srgbClr>
              </a:solidFill>
              <a:effectLst/>
              <a:uLnTx/>
              <a:uFillTx/>
              <a:latin typeface="Century Gothic" panose="020B0502020202020204" pitchFamily="34" charset="0"/>
              <a:ea typeface="Calibri" panose="020F0502020204030204" pitchFamily="34" charset="0"/>
              <a:cs typeface="Times New Roman" panose="02020603050405020304" pitchFamily="18" charset="0"/>
            </a:endParaRPr>
          </a:p>
        </p:txBody>
      </p:sp>
      <p:sp>
        <p:nvSpPr>
          <p:cNvPr id="13" name="TextBox 12"/>
          <p:cNvSpPr txBox="1"/>
          <p:nvPr/>
        </p:nvSpPr>
        <p:spPr>
          <a:xfrm>
            <a:off x="175149" y="1971779"/>
            <a:ext cx="108857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5"/>
              </a:rPr>
              <a:t>Audio file</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7" name="TextBox 6"/>
          <p:cNvSpPr txBox="1"/>
          <p:nvPr/>
        </p:nvSpPr>
        <p:spPr>
          <a:xfrm>
            <a:off x="175149" y="2461899"/>
            <a:ext cx="307537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Audio file QR code:</a:t>
            </a:r>
          </a:p>
        </p:txBody>
      </p:sp>
      <p:sp>
        <p:nvSpPr>
          <p:cNvPr id="12" name="TextBox 11"/>
          <p:cNvSpPr txBox="1"/>
          <p:nvPr/>
        </p:nvSpPr>
        <p:spPr>
          <a:xfrm>
            <a:off x="175149" y="3466772"/>
            <a:ext cx="110668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6"/>
              </a:rPr>
              <a:t>Student worksheet</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10" name="TextBox 9">
            <a:extLst>
              <a:ext uri="{FF2B5EF4-FFF2-40B4-BE49-F238E27FC236}">
                <a16:creationId xmlns:a16="http://schemas.microsoft.com/office/drawing/2014/main" id="{99D3DB3D-063A-44FB-9C93-A65627A6E32C}"/>
              </a:ext>
            </a:extLst>
          </p:cNvPr>
          <p:cNvSpPr txBox="1"/>
          <p:nvPr/>
        </p:nvSpPr>
        <p:spPr>
          <a:xfrm>
            <a:off x="92597" y="4374704"/>
            <a:ext cx="10338404"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hlinkClick r:id="rId7"/>
              </a:rPr>
              <a:t>Quizlet link</a:t>
            </a:r>
            <a:endPar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endParaRPr>
          </a:p>
        </p:txBody>
      </p:sp>
      <p:sp>
        <p:nvSpPr>
          <p:cNvPr id="2" name="Rectangle 1"/>
          <p:cNvSpPr/>
          <p:nvPr/>
        </p:nvSpPr>
        <p:spPr>
          <a:xfrm>
            <a:off x="84640" y="4953207"/>
            <a:ext cx="11066804" cy="46166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Quizlet QR code:</a:t>
            </a:r>
          </a:p>
        </p:txBody>
      </p:sp>
      <p:pic>
        <p:nvPicPr>
          <p:cNvPr id="8" name="Picture 7" descr="the letter Q">
            <a:extLst>
              <a:ext uri="{FF2B5EF4-FFF2-40B4-BE49-F238E27FC236}">
                <a16:creationId xmlns:a16="http://schemas.microsoft.com/office/drawing/2014/main" id="{4F604CAE-A433-4E80-B877-FC4297A94B96}"/>
              </a:ext>
            </a:extLst>
          </p:cNvPr>
          <p:cNvPicPr>
            <a:picLocks noChangeAspect="1"/>
          </p:cNvPicPr>
          <p:nvPr/>
        </p:nvPicPr>
        <p:blipFill>
          <a:blip r:embed="rId8"/>
          <a:stretch>
            <a:fillRect/>
          </a:stretch>
        </p:blipFill>
        <p:spPr>
          <a:xfrm>
            <a:off x="10641925" y="4800601"/>
            <a:ext cx="1300638" cy="1300638"/>
          </a:xfrm>
          <a:prstGeom prst="rect">
            <a:avLst/>
          </a:prstGeom>
        </p:spPr>
      </p:pic>
      <p:sp>
        <p:nvSpPr>
          <p:cNvPr id="20" name="Rectangle 19">
            <a:extLst>
              <a:ext uri="{FF2B5EF4-FFF2-40B4-BE49-F238E27FC236}">
                <a16:creationId xmlns:a16="http://schemas.microsoft.com/office/drawing/2014/main" id="{E4D7B86E-95DA-463D-8666-850E047066F3}"/>
              </a:ext>
            </a:extLst>
          </p:cNvPr>
          <p:cNvSpPr/>
          <p:nvPr/>
        </p:nvSpPr>
        <p:spPr>
          <a:xfrm>
            <a:off x="175149" y="5873115"/>
            <a:ext cx="11066804" cy="98488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In addition, revisit: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9"/>
              </a:rPr>
              <a:t>Year 8 Term 3.2 Week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6</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hlinkClick r:id="rId10"/>
              </a:rPr>
              <a:t>Year 8 Term 3.1 Week </a:t>
            </a:r>
            <a: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t>4</a:t>
            </a:r>
            <a:br>
              <a:rPr kumimoji="0" lang="en-GB" sz="2000" b="0" i="0" u="none" strike="noStrike" kern="1200" cap="none" spc="0" normalizeH="0" baseline="0" noProof="0" dirty="0">
                <a:ln>
                  <a:noFill/>
                </a:ln>
                <a:solidFill>
                  <a:srgbClr val="5B9BD5">
                    <a:lumMod val="50000"/>
                  </a:srgbClr>
                </a:solidFill>
                <a:effectLst/>
                <a:uLnTx/>
                <a:uFillTx/>
                <a:latin typeface="Century Gothic" panose="020B0502020202020204" pitchFamily="34" charset="0"/>
                <a:ea typeface="+mn-ea"/>
                <a:cs typeface="+mn-cs"/>
              </a:rPr>
            </a:br>
            <a:endParaRPr kumimoji="0" lang="en-GB"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6" name="Picture 15">
            <a:extLst>
              <a:ext uri="{FF2B5EF4-FFF2-40B4-BE49-F238E27FC236}">
                <a16:creationId xmlns:a16="http://schemas.microsoft.com/office/drawing/2014/main" id="{174E59CA-3C63-4C38-B91C-38555486B91B}"/>
              </a:ext>
            </a:extLst>
          </p:cNvPr>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881107" y="4101691"/>
            <a:ext cx="1258793" cy="1244789"/>
          </a:xfrm>
          <a:prstGeom prst="rect">
            <a:avLst/>
          </a:prstGeom>
          <a:noFill/>
          <a:ln>
            <a:noFill/>
          </a:ln>
        </p:spPr>
      </p:pic>
      <p:pic>
        <p:nvPicPr>
          <p:cNvPr id="21" name="Picture 20">
            <a:extLst>
              <a:ext uri="{FF2B5EF4-FFF2-40B4-BE49-F238E27FC236}">
                <a16:creationId xmlns:a16="http://schemas.microsoft.com/office/drawing/2014/main" id="{09FE29D7-4137-41E1-A16E-463576366B22}"/>
              </a:ext>
            </a:extLst>
          </p:cNvPr>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510503" y="1886026"/>
            <a:ext cx="1373368" cy="1365427"/>
          </a:xfrm>
          <a:prstGeom prst="rect">
            <a:avLst/>
          </a:prstGeom>
          <a:noFill/>
          <a:ln>
            <a:noFill/>
          </a:ln>
        </p:spPr>
      </p:pic>
    </p:spTree>
    <p:extLst>
      <p:ext uri="{BB962C8B-B14F-4D97-AF65-F5344CB8AC3E}">
        <p14:creationId xmlns:p14="http://schemas.microsoft.com/office/powerpoint/2010/main" val="39607210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9" name="Picture 8" descr="Background pattern&#10;&#10;Description automatically generated">
            <a:extLst>
              <a:ext uri="{FF2B5EF4-FFF2-40B4-BE49-F238E27FC236}">
                <a16:creationId xmlns:a16="http://schemas.microsoft.com/office/drawing/2014/main" id="{B69591BC-F311-4299-8372-C1C58A857B66}"/>
              </a:ext>
            </a:extLst>
          </p:cNvPr>
          <p:cNvPicPr>
            <a:picLocks noChangeAspect="1"/>
          </p:cNvPicPr>
          <p:nvPr/>
        </p:nvPicPr>
        <p:blipFill>
          <a:blip r:embed="rId4">
            <a:extLst>
              <a:ext uri="{BEBA8EAE-BF5A-486C-A8C5-ECC9F3942E4B}">
                <a14:imgProps xmlns:a14="http://schemas.microsoft.com/office/drawing/2010/main">
                  <a14:imgLayer r:embed="rId5">
                    <a14:imgEffect>
                      <a14:artisticCrisscrossEtching/>
                    </a14:imgEffect>
                  </a14:imgLayer>
                </a14:imgProps>
              </a:ext>
              <a:ext uri="{28A0092B-C50C-407E-A947-70E740481C1C}">
                <a14:useLocalDpi xmlns:a14="http://schemas.microsoft.com/office/drawing/2010/main" val="0"/>
              </a:ext>
            </a:extLst>
          </a:blip>
          <a:stretch>
            <a:fillRect/>
          </a:stretch>
        </p:blipFill>
        <p:spPr>
          <a:xfrm>
            <a:off x="0" y="-1"/>
            <a:ext cx="12192000" cy="6408849"/>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294041"/>
            <a:ext cx="2550017"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727095" y="247046"/>
            <a:ext cx="2230231"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 / </a:t>
            </a:r>
            <a:r>
              <a:rPr kumimoji="0" lang="en-GB" sz="18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E050899D-8A70-334E-8FB4-7B4C2291EFCB}"/>
              </a:ext>
            </a:extLst>
          </p:cNvPr>
          <p:cNvSpPr txBox="1"/>
          <p:nvPr/>
        </p:nvSpPr>
        <p:spPr>
          <a:xfrm>
            <a:off x="2550017" y="71793"/>
            <a:ext cx="3346877"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Wer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hat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Geburtstag</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b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Hör</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zu</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Schreibe</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den </a:t>
            </a:r>
            <a:b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br>
            <a:r>
              <a:rPr kumimoji="0" lang="en-US" sz="2400" b="1" i="0" u="none" strike="noStrike" kern="1200" cap="none" spc="0" normalizeH="0" baseline="0" noProof="0" dirty="0" err="1">
                <a:ln>
                  <a:noFill/>
                </a:ln>
                <a:solidFill>
                  <a:srgbClr val="002060"/>
                </a:solidFill>
                <a:effectLst/>
                <a:uLnTx/>
                <a:uFillTx/>
                <a:latin typeface="Century Gothic" panose="020F0302020204030204"/>
                <a:ea typeface="+mn-ea"/>
                <a:cs typeface="+mn-cs"/>
              </a:rPr>
              <a:t>Namen</a:t>
            </a:r>
            <a:r>
              <a:rPr kumimoji="0" lang="en-US" sz="2400" b="1" i="0" u="none" strike="noStrike" kern="1200" cap="none" spc="0" normalizeH="0" baseline="0" noProof="0" dirty="0">
                <a:ln>
                  <a:noFill/>
                </a:ln>
                <a:solidFill>
                  <a:srgbClr val="002060"/>
                </a:solidFill>
                <a:effectLst/>
                <a:uLnTx/>
                <a:uFillTx/>
                <a:latin typeface="Century Gothic" panose="020F0302020204030204"/>
                <a:ea typeface="+mn-ea"/>
                <a:cs typeface="+mn-cs"/>
              </a:rPr>
              <a:t> auf.</a:t>
            </a:r>
          </a:p>
        </p:txBody>
      </p:sp>
      <p:sp>
        <p:nvSpPr>
          <p:cNvPr id="10" name="TextBox 9">
            <a:hlinkClick r:id="" action="ppaction://noaction">
              <a:snd r:embed="rId7" name="9.1.1.2 Slide 3 Dieter.wav"/>
            </a:hlinkClick>
            <a:extLst>
              <a:ext uri="{FF2B5EF4-FFF2-40B4-BE49-F238E27FC236}">
                <a16:creationId xmlns:a16="http://schemas.microsoft.com/office/drawing/2014/main" id="{E186424B-0393-46B8-BFC3-EEFC570E2B2D}"/>
              </a:ext>
            </a:extLst>
          </p:cNvPr>
          <p:cNvSpPr txBox="1"/>
          <p:nvPr/>
        </p:nvSpPr>
        <p:spPr>
          <a:xfrm>
            <a:off x="144248" y="1357492"/>
            <a:ext cx="5430286" cy="156966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lieber</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Dieter</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sp>
        <p:nvSpPr>
          <p:cNvPr id="11" name="TextBox 10">
            <a:hlinkClick r:id="" action="ppaction://noaction">
              <a:snd r:embed="rId8" name="9.1.1.2 Slide 3 Elke.wav"/>
            </a:hlinkClick>
            <a:extLst>
              <a:ext uri="{FF2B5EF4-FFF2-40B4-BE49-F238E27FC236}">
                <a16:creationId xmlns:a16="http://schemas.microsoft.com/office/drawing/2014/main" id="{D7C7403F-DEBE-4B70-A2DC-331D8FBF94B3}"/>
              </a:ext>
            </a:extLst>
          </p:cNvPr>
          <p:cNvSpPr txBox="1"/>
          <p:nvPr/>
        </p:nvSpPr>
        <p:spPr>
          <a:xfrm>
            <a:off x="144248" y="2989244"/>
            <a:ext cx="5430286" cy="1569660"/>
          </a:xfrm>
          <a:prstGeom prst="rect">
            <a:avLst/>
          </a:prstGeom>
          <a:solidFill>
            <a:srgbClr val="EBEFF7"/>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liebe</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1" i="0" u="none" strike="noStrike" kern="1200" cap="none" spc="0" normalizeH="0" baseline="0" noProof="0" dirty="0">
                <a:ln>
                  <a:noFill/>
                </a:ln>
                <a:solidFill>
                  <a:srgbClr val="FA6500"/>
                </a:solidFill>
                <a:effectLst/>
                <a:uLnTx/>
                <a:uFillTx/>
                <a:latin typeface="Century Gothic" panose="020F0302020204030204"/>
                <a:ea typeface="+mn-ea"/>
                <a:cs typeface="+mn-cs"/>
              </a:rPr>
              <a:t>Elke</a:t>
            </a:r>
            <a:b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Zum</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Geburtstag</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viel</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Glück</a:t>
            </a:r>
            <a:r>
              <a:rPr kumimoji="0" lang="en-GB"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p>
        </p:txBody>
      </p:sp>
      <p:graphicFrame>
        <p:nvGraphicFramePr>
          <p:cNvPr id="12" name="Table 12">
            <a:extLst>
              <a:ext uri="{FF2B5EF4-FFF2-40B4-BE49-F238E27FC236}">
                <a16:creationId xmlns:a16="http://schemas.microsoft.com/office/drawing/2014/main" id="{7E029CFF-1A69-4495-BC41-55B89F184229}"/>
              </a:ext>
            </a:extLst>
          </p:cNvPr>
          <p:cNvGraphicFramePr>
            <a:graphicFrameLocks noGrp="1"/>
          </p:cNvGraphicFramePr>
          <p:nvPr/>
        </p:nvGraphicFramePr>
        <p:xfrm>
          <a:off x="6367750" y="1673248"/>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r>
                        <a:rPr lang="en-GB" sz="2000" dirty="0">
                          <a:solidFill>
                            <a:schemeClr val="accent5">
                              <a:lumMod val="50000"/>
                            </a:schemeClr>
                          </a:solidFill>
                        </a:rPr>
                        <a:t> / </a:t>
                      </a:r>
                      <a:r>
                        <a:rPr lang="en-GB" sz="2000" dirty="0" err="1">
                          <a:solidFill>
                            <a:schemeClr val="accent5">
                              <a:lumMod val="50000"/>
                            </a:schemeClr>
                          </a:solidFill>
                        </a:rPr>
                        <a:t>lieber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Mädchen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Junge</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Julia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Jonas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Paula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Paul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Emilie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Emil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Lena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Luka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Melanie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Moritz</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lieber</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Franziska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Franz</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sp>
        <p:nvSpPr>
          <p:cNvPr id="14" name="Rectangle: Rounded Corners 13">
            <a:extLst>
              <a:ext uri="{FF2B5EF4-FFF2-40B4-BE49-F238E27FC236}">
                <a16:creationId xmlns:a16="http://schemas.microsoft.com/office/drawing/2014/main" id="{6A29AE6D-0CC2-4A65-A20D-57AEFF517169}"/>
              </a:ext>
            </a:extLst>
          </p:cNvPr>
          <p:cNvSpPr/>
          <p:nvPr/>
        </p:nvSpPr>
        <p:spPr>
          <a:xfrm>
            <a:off x="7346379" y="2191259"/>
            <a:ext cx="1002535" cy="26011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5" name="Rectangle: Rounded Corners 14">
            <a:extLst>
              <a:ext uri="{FF2B5EF4-FFF2-40B4-BE49-F238E27FC236}">
                <a16:creationId xmlns:a16="http://schemas.microsoft.com/office/drawing/2014/main" id="{13722741-ED2F-46E0-AF35-A72CA96E90B8}"/>
              </a:ext>
            </a:extLst>
          </p:cNvPr>
          <p:cNvSpPr/>
          <p:nvPr/>
        </p:nvSpPr>
        <p:spPr>
          <a:xfrm>
            <a:off x="10781717" y="2191259"/>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16" name="Speech Bubble: Rectangle with Corners Rounded 15">
            <a:extLst>
              <a:ext uri="{FF2B5EF4-FFF2-40B4-BE49-F238E27FC236}">
                <a16:creationId xmlns:a16="http://schemas.microsoft.com/office/drawing/2014/main" id="{BDA20B4D-7B18-4455-97F2-2A4BFFACB72A}"/>
              </a:ext>
            </a:extLst>
          </p:cNvPr>
          <p:cNvSpPr/>
          <p:nvPr/>
        </p:nvSpPr>
        <p:spPr>
          <a:xfrm>
            <a:off x="5896894" y="168140"/>
            <a:ext cx="3745089" cy="1321565"/>
          </a:xfrm>
          <a:prstGeom prst="wedgeRoundRectCallout">
            <a:avLst>
              <a:gd name="adj1" fmla="val 60838"/>
              <a:gd name="adj2" fmla="val 2527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adjective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lieb</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(kind, dear) needs R1 endings -</a:t>
            </a:r>
            <a:r>
              <a:rPr kumimoji="0" lang="en-GB"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masculine and -</a:t>
            </a:r>
            <a:r>
              <a:rPr kumimoji="0" lang="en-GB" sz="2000" b="1" i="1" u="none" strike="noStrike" kern="1200" cap="none" spc="0" normalizeH="0" baseline="0" noProof="0" dirty="0">
                <a:ln>
                  <a:noFill/>
                </a:ln>
                <a:solidFill>
                  <a:prstClr val="white"/>
                </a:solidFill>
                <a:effectLst/>
                <a:uLnTx/>
                <a:uFillTx/>
                <a:latin typeface="Century Gothic" panose="020F0302020204030204"/>
                <a:ea typeface="+mn-ea"/>
                <a:cs typeface="+mn-cs"/>
              </a:rPr>
              <a:t>e</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for feminine nouns/names.</a:t>
            </a:r>
          </a:p>
        </p:txBody>
      </p:sp>
      <p:sp>
        <p:nvSpPr>
          <p:cNvPr id="17" name="Action Button: Custom 16">
            <a:hlinkClick r:id="" action="ppaction://noaction" highlightClick="1">
              <a:snd r:embed="rId9" name="9.1.1.2 Slide 3 lieber T.wav"/>
            </a:hlinkClick>
            <a:extLst>
              <a:ext uri="{FF2B5EF4-FFF2-40B4-BE49-F238E27FC236}">
                <a16:creationId xmlns:a16="http://schemas.microsoft.com/office/drawing/2014/main" id="{8DB7FD37-9636-4C69-84A1-8A8A9547E6C3}"/>
              </a:ext>
            </a:extLst>
          </p:cNvPr>
          <p:cNvSpPr/>
          <p:nvPr/>
        </p:nvSpPr>
        <p:spPr>
          <a:xfrm>
            <a:off x="6488183" y="2129029"/>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18" name="Action Button: Custom 16">
            <a:hlinkClick r:id="" action="ppaction://noaction" highlightClick="1">
              <a:snd r:embed="rId10" name="9.1.1.3 Slide 3 G liebe.wav"/>
            </a:hlinkClick>
            <a:extLst>
              <a:ext uri="{FF2B5EF4-FFF2-40B4-BE49-F238E27FC236}">
                <a16:creationId xmlns:a16="http://schemas.microsoft.com/office/drawing/2014/main" id="{EEF16DF0-F714-43EF-855E-E00F565C43BF}"/>
              </a:ext>
            </a:extLst>
          </p:cNvPr>
          <p:cNvSpPr/>
          <p:nvPr/>
        </p:nvSpPr>
        <p:spPr>
          <a:xfrm>
            <a:off x="6486105" y="253115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9" name="Action Button: Custom 16">
            <a:hlinkClick r:id="" action="ppaction://noaction" highlightClick="1">
              <a:snd r:embed="rId11" name="9.1.1.3 Slide 3 G lieber.wav"/>
            </a:hlinkClick>
            <a:extLst>
              <a:ext uri="{FF2B5EF4-FFF2-40B4-BE49-F238E27FC236}">
                <a16:creationId xmlns:a16="http://schemas.microsoft.com/office/drawing/2014/main" id="{C3E72D03-BDB7-4240-AD6B-4EE378821C5A}"/>
              </a:ext>
            </a:extLst>
          </p:cNvPr>
          <p:cNvSpPr/>
          <p:nvPr/>
        </p:nvSpPr>
        <p:spPr>
          <a:xfrm>
            <a:off x="6486105" y="29794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20" name="Action Button: Custom 16">
            <a:hlinkClick r:id="" action="ppaction://noaction" highlightClick="1">
              <a:snd r:embed="rId9" name="9.1.1.2 Slide 3 lieber T.wav"/>
            </a:hlinkClick>
            <a:extLst>
              <a:ext uri="{FF2B5EF4-FFF2-40B4-BE49-F238E27FC236}">
                <a16:creationId xmlns:a16="http://schemas.microsoft.com/office/drawing/2014/main" id="{7E550037-76AA-48D4-A942-09EA0F6A7164}"/>
              </a:ext>
            </a:extLst>
          </p:cNvPr>
          <p:cNvSpPr/>
          <p:nvPr/>
        </p:nvSpPr>
        <p:spPr>
          <a:xfrm>
            <a:off x="6486105" y="34034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21" name="Action Button: Custom 16">
            <a:hlinkClick r:id="" action="ppaction://noaction" highlightClick="1">
              <a:snd r:embed="rId12" name="9.1.1.2 Slide 3 liebe T.wav"/>
            </a:hlinkClick>
            <a:extLst>
              <a:ext uri="{FF2B5EF4-FFF2-40B4-BE49-F238E27FC236}">
                <a16:creationId xmlns:a16="http://schemas.microsoft.com/office/drawing/2014/main" id="{D68DD591-10E5-4C11-8828-34DDB5453B21}"/>
              </a:ext>
            </a:extLst>
          </p:cNvPr>
          <p:cNvSpPr/>
          <p:nvPr/>
        </p:nvSpPr>
        <p:spPr>
          <a:xfrm>
            <a:off x="6486105" y="3834322"/>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2" name="Action Button: Custom 16">
            <a:hlinkClick r:id="" action="ppaction://noaction" highlightClick="1">
              <a:snd r:embed="rId11" name="9.1.1.3 Slide 3 G lieber.wav"/>
            </a:hlinkClick>
            <a:extLst>
              <a:ext uri="{FF2B5EF4-FFF2-40B4-BE49-F238E27FC236}">
                <a16:creationId xmlns:a16="http://schemas.microsoft.com/office/drawing/2014/main" id="{86F171FE-6019-4B49-BF10-9F231F7FB7E6}"/>
              </a:ext>
            </a:extLst>
          </p:cNvPr>
          <p:cNvSpPr/>
          <p:nvPr/>
        </p:nvSpPr>
        <p:spPr>
          <a:xfrm>
            <a:off x="6486105" y="426127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Rectangle 23">
            <a:extLst>
              <a:ext uri="{FF2B5EF4-FFF2-40B4-BE49-F238E27FC236}">
                <a16:creationId xmlns:a16="http://schemas.microsoft.com/office/drawing/2014/main" id="{73B560B5-1047-4F87-953D-F72419EF9B47}"/>
              </a:ext>
            </a:extLst>
          </p:cNvPr>
          <p:cNvSpPr/>
          <p:nvPr/>
        </p:nvSpPr>
        <p:spPr>
          <a:xfrm>
            <a:off x="3509589" y="2111084"/>
            <a:ext cx="1622560" cy="430887"/>
          </a:xfrm>
          <a:prstGeom prst="rect">
            <a:avLst/>
          </a:prstGeom>
          <a:solidFill>
            <a:srgbClr val="EBEFF7"/>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 _ _</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5" name="Rectangle 24">
            <a:extLst>
              <a:ext uri="{FF2B5EF4-FFF2-40B4-BE49-F238E27FC236}">
                <a16:creationId xmlns:a16="http://schemas.microsoft.com/office/drawing/2014/main" id="{1D46BD13-23FA-41A5-A9C2-2EC3FA674962}"/>
              </a:ext>
            </a:extLst>
          </p:cNvPr>
          <p:cNvSpPr/>
          <p:nvPr/>
        </p:nvSpPr>
        <p:spPr>
          <a:xfrm>
            <a:off x="3437052" y="3717504"/>
            <a:ext cx="1183337" cy="430887"/>
          </a:xfrm>
          <a:prstGeom prst="rect">
            <a:avLst/>
          </a:prstGeom>
          <a:solidFill>
            <a:srgbClr val="EBEFF7"/>
          </a:solidFill>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2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_ _ _ _</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endParaRPr kumimoji="0" lang="en-GB" sz="2200" b="0" i="0" u="none" strike="noStrike" kern="1200" cap="none" spc="0" normalizeH="0" baseline="0" noProof="0" dirty="0">
              <a:ln>
                <a:noFill/>
              </a:ln>
              <a:solidFill>
                <a:prstClr val="black"/>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A918C908-EA62-4DBF-A61B-5A36530FCA30}"/>
              </a:ext>
            </a:extLst>
          </p:cNvPr>
          <p:cNvSpPr/>
          <p:nvPr/>
        </p:nvSpPr>
        <p:spPr>
          <a:xfrm>
            <a:off x="7415309" y="2610627"/>
            <a:ext cx="1002535" cy="31030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1" name="Rectangle: Rounded Corners 30">
            <a:extLst>
              <a:ext uri="{FF2B5EF4-FFF2-40B4-BE49-F238E27FC236}">
                <a16:creationId xmlns:a16="http://schemas.microsoft.com/office/drawing/2014/main" id="{41662754-66A9-4FE0-B343-BBEC2A0A8C33}"/>
              </a:ext>
            </a:extLst>
          </p:cNvPr>
          <p:cNvSpPr/>
          <p:nvPr/>
        </p:nvSpPr>
        <p:spPr>
          <a:xfrm>
            <a:off x="9224148" y="2639803"/>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2" name="Rectangle: Rounded Corners 31">
            <a:extLst>
              <a:ext uri="{FF2B5EF4-FFF2-40B4-BE49-F238E27FC236}">
                <a16:creationId xmlns:a16="http://schemas.microsoft.com/office/drawing/2014/main" id="{D402A8B2-0C34-4F94-8F20-B23124285C83}"/>
              </a:ext>
            </a:extLst>
          </p:cNvPr>
          <p:cNvSpPr/>
          <p:nvPr/>
        </p:nvSpPr>
        <p:spPr>
          <a:xfrm>
            <a:off x="7268170" y="3074367"/>
            <a:ext cx="1002535" cy="260111"/>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A8E5AC8F-16B9-4404-8A40-EC87F63A10E9}"/>
              </a:ext>
            </a:extLst>
          </p:cNvPr>
          <p:cNvSpPr/>
          <p:nvPr/>
        </p:nvSpPr>
        <p:spPr>
          <a:xfrm>
            <a:off x="10846544" y="3048114"/>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4" name="Rectangle: Rounded Corners 33">
            <a:extLst>
              <a:ext uri="{FF2B5EF4-FFF2-40B4-BE49-F238E27FC236}">
                <a16:creationId xmlns:a16="http://schemas.microsoft.com/office/drawing/2014/main" id="{9CD59F15-07D1-4EEF-B8E0-0A7A08679C6D}"/>
              </a:ext>
            </a:extLst>
          </p:cNvPr>
          <p:cNvSpPr/>
          <p:nvPr/>
        </p:nvSpPr>
        <p:spPr>
          <a:xfrm>
            <a:off x="7318363" y="3448653"/>
            <a:ext cx="1002535" cy="305414"/>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5" name="Rectangle: Rounded Corners 34">
            <a:extLst>
              <a:ext uri="{FF2B5EF4-FFF2-40B4-BE49-F238E27FC236}">
                <a16:creationId xmlns:a16="http://schemas.microsoft.com/office/drawing/2014/main" id="{6335B646-2A07-4A61-83AD-EDECDBD9D09F}"/>
              </a:ext>
            </a:extLst>
          </p:cNvPr>
          <p:cNvSpPr/>
          <p:nvPr/>
        </p:nvSpPr>
        <p:spPr>
          <a:xfrm>
            <a:off x="10781717" y="3497635"/>
            <a:ext cx="835670"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6" name="Rectangle: Rounded Corners 35">
            <a:extLst>
              <a:ext uri="{FF2B5EF4-FFF2-40B4-BE49-F238E27FC236}">
                <a16:creationId xmlns:a16="http://schemas.microsoft.com/office/drawing/2014/main" id="{D0EBB25A-E832-4D72-A2CA-C40378827D7D}"/>
              </a:ext>
            </a:extLst>
          </p:cNvPr>
          <p:cNvSpPr/>
          <p:nvPr/>
        </p:nvSpPr>
        <p:spPr>
          <a:xfrm>
            <a:off x="7318364" y="3894490"/>
            <a:ext cx="1002535" cy="27566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9C712CF0-C7B2-40C3-BD65-AA5978287436}"/>
              </a:ext>
            </a:extLst>
          </p:cNvPr>
          <p:cNvSpPr/>
          <p:nvPr/>
        </p:nvSpPr>
        <p:spPr>
          <a:xfrm>
            <a:off x="9055762" y="3932196"/>
            <a:ext cx="1116937"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38" name="Rectangle: Rounded Corners 37">
            <a:extLst>
              <a:ext uri="{FF2B5EF4-FFF2-40B4-BE49-F238E27FC236}">
                <a16:creationId xmlns:a16="http://schemas.microsoft.com/office/drawing/2014/main" id="{1F351DC8-B8FC-4F26-AFA5-03BEEB7F86C5}"/>
              </a:ext>
            </a:extLst>
          </p:cNvPr>
          <p:cNvSpPr/>
          <p:nvPr/>
        </p:nvSpPr>
        <p:spPr>
          <a:xfrm>
            <a:off x="7375452" y="4343400"/>
            <a:ext cx="1002535" cy="310303"/>
          </a:xfrm>
          <a:prstGeom prst="roundRect">
            <a:avLst/>
          </a:prstGeom>
          <a:solidFill>
            <a:srgbClr val="EBEFF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Rounded Corners 39">
            <a:extLst>
              <a:ext uri="{FF2B5EF4-FFF2-40B4-BE49-F238E27FC236}">
                <a16:creationId xmlns:a16="http://schemas.microsoft.com/office/drawing/2014/main" id="{1517E2D2-5931-4F2B-B3D3-C0258398E476}"/>
              </a:ext>
            </a:extLst>
          </p:cNvPr>
          <p:cNvSpPr/>
          <p:nvPr/>
        </p:nvSpPr>
        <p:spPr>
          <a:xfrm>
            <a:off x="10762944" y="4332780"/>
            <a:ext cx="1116937" cy="260111"/>
          </a:xfrm>
          <a:prstGeom prst="roundRect">
            <a:avLst/>
          </a:prstGeom>
          <a:noFill/>
          <a:ln w="28575">
            <a:solidFill>
              <a:srgbClr val="FA65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Speech Bubble: Rectangle with Corners Rounded 40">
            <a:extLst>
              <a:ext uri="{FF2B5EF4-FFF2-40B4-BE49-F238E27FC236}">
                <a16:creationId xmlns:a16="http://schemas.microsoft.com/office/drawing/2014/main" id="{775FDAF3-4DEA-4A7D-8696-EB5D6F59F4C1}"/>
              </a:ext>
            </a:extLst>
          </p:cNvPr>
          <p:cNvSpPr/>
          <p:nvPr/>
        </p:nvSpPr>
        <p:spPr>
          <a:xfrm>
            <a:off x="2440096" y="4876651"/>
            <a:ext cx="3761545" cy="1321565"/>
          </a:xfrm>
          <a:prstGeom prst="wedgeRoundRectCallout">
            <a:avLst>
              <a:gd name="adj1" fmla="val 1906"/>
              <a:gd name="adj2" fmla="val -100674"/>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What do these words mean literally? Try adding </a:t>
            </a:r>
            <a:r>
              <a:rPr kumimoji="0" lang="en-US" sz="2000" b="1" i="1" u="none" strike="noStrike" kern="1200" cap="none" spc="0" normalizeH="0" baseline="0" noProof="0" dirty="0">
                <a:ln>
                  <a:noFill/>
                </a:ln>
                <a:solidFill>
                  <a:prstClr val="white"/>
                </a:solidFill>
                <a:effectLst/>
                <a:uLnTx/>
                <a:uFillTx/>
                <a:latin typeface="Century Gothic" panose="020F0302020204030204"/>
                <a:ea typeface="+mn-ea"/>
                <a:cs typeface="+mn-cs"/>
              </a:rPr>
              <a:t>ich </a:t>
            </a:r>
            <a:r>
              <a:rPr kumimoji="0" lang="en-US"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wünsche</a:t>
            </a:r>
            <a:r>
              <a:rPr kumimoji="0" lang="en-US" sz="2000" b="1" i="1"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prstClr val="white"/>
                </a:solidFill>
                <a:effectLst/>
                <a:uLnTx/>
                <a:uFillTx/>
                <a:latin typeface="Century Gothic" panose="020F0302020204030204"/>
                <a:ea typeface="+mn-ea"/>
                <a:cs typeface="+mn-cs"/>
              </a:rPr>
              <a:t>dir</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US" sz="2000" b="0" i="1" u="none" strike="noStrike" kern="1200" cap="none" spc="0" normalizeH="0" baseline="0" noProof="0" dirty="0">
                <a:ln>
                  <a:noFill/>
                </a:ln>
                <a:solidFill>
                  <a:prstClr val="white"/>
                </a:solidFill>
                <a:effectLst/>
                <a:uLnTx/>
                <a:uFillTx/>
                <a:latin typeface="Century Gothic" panose="020F0302020204030204"/>
                <a:ea typeface="+mn-ea"/>
                <a:cs typeface="+mn-cs"/>
              </a:rPr>
              <a:t>I wish you</a:t>
            </a: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 </a:t>
            </a:r>
            <a:b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prstClr val="white"/>
                </a:solidFill>
                <a:effectLst/>
                <a:uLnTx/>
                <a:uFillTx/>
                <a:latin typeface="Century Gothic" panose="020F0302020204030204"/>
                <a:ea typeface="+mn-ea"/>
                <a:cs typeface="+mn-cs"/>
              </a:rPr>
              <a:t>in your head. </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Speech Bubble: Rectangle with Corners Rounded 38">
            <a:extLst>
              <a:ext uri="{FF2B5EF4-FFF2-40B4-BE49-F238E27FC236}">
                <a16:creationId xmlns:a16="http://schemas.microsoft.com/office/drawing/2014/main" id="{96A7E873-8446-4F7D-A702-13675A7107CE}"/>
              </a:ext>
            </a:extLst>
          </p:cNvPr>
          <p:cNvSpPr/>
          <p:nvPr/>
        </p:nvSpPr>
        <p:spPr>
          <a:xfrm>
            <a:off x="7097188" y="4900594"/>
            <a:ext cx="3612787" cy="1112421"/>
          </a:xfrm>
          <a:prstGeom prst="wedgeRoundRectCallout">
            <a:avLst>
              <a:gd name="adj1" fmla="val -18365"/>
              <a:gd name="adj2" fmla="val -62480"/>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Note: the difference is very small! To say </a:t>
            </a: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lieb</a:t>
            </a: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er</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drop your jaw a little.</a:t>
            </a:r>
          </a:p>
        </p:txBody>
      </p:sp>
    </p:spTree>
    <p:extLst>
      <p:ext uri="{BB962C8B-B14F-4D97-AF65-F5344CB8AC3E}">
        <p14:creationId xmlns:p14="http://schemas.microsoft.com/office/powerpoint/2010/main" val="2544882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hidden"/>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hidden"/>
                                      </p:to>
                                    </p:set>
                                  </p:childTnLst>
                                </p:cTn>
                              </p:par>
                              <p:par>
                                <p:cTn id="33" presetID="1" presetClass="entr" presetSubtype="0" fill="hold" grpId="0" nodeType="withEffect">
                                  <p:stCondLst>
                                    <p:cond delay="0"/>
                                  </p:stCondLst>
                                  <p:childTnLst>
                                    <p:set>
                                      <p:cBhvr>
                                        <p:cTn id="34" dur="1" fill="hold">
                                          <p:stCondLst>
                                            <p:cond delay="0"/>
                                          </p:stCondLst>
                                        </p:cTn>
                                        <p:tgtEl>
                                          <p:spTgt spid="31"/>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2"/>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3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xit" presetSubtype="0" fill="hold" grpId="0" nodeType="clickEffect">
                                  <p:stCondLst>
                                    <p:cond delay="0"/>
                                  </p:stCondLst>
                                  <p:childTnLst>
                                    <p:set>
                                      <p:cBhvr>
                                        <p:cTn id="44" dur="1" fill="hold">
                                          <p:stCondLst>
                                            <p:cond delay="0"/>
                                          </p:stCondLst>
                                        </p:cTn>
                                        <p:tgtEl>
                                          <p:spTgt spid="34"/>
                                        </p:tgtEl>
                                        <p:attrNameLst>
                                          <p:attrName>style.visibility</p:attrName>
                                        </p:attrNameLst>
                                      </p:cBhvr>
                                      <p:to>
                                        <p:strVal val="hidden"/>
                                      </p:to>
                                    </p:set>
                                  </p:childTnLst>
                                </p:cTn>
                              </p:par>
                              <p:par>
                                <p:cTn id="45" presetID="1" presetClass="entr" presetSubtype="0" fill="hold" grpId="0" nodeType="withEffect">
                                  <p:stCondLst>
                                    <p:cond delay="0"/>
                                  </p:stCondLst>
                                  <p:childTnLst>
                                    <p:set>
                                      <p:cBhvr>
                                        <p:cTn id="46" dur="1" fill="hold">
                                          <p:stCondLst>
                                            <p:cond delay="0"/>
                                          </p:stCondLst>
                                        </p:cTn>
                                        <p:tgtEl>
                                          <p:spTgt spid="3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36"/>
                                        </p:tgtEl>
                                        <p:attrNameLst>
                                          <p:attrName>style.visibility</p:attrName>
                                        </p:attrNameLst>
                                      </p:cBhvr>
                                      <p:to>
                                        <p:strVal val="hidden"/>
                                      </p:to>
                                    </p:set>
                                  </p:childTnLst>
                                </p:cTn>
                              </p:par>
                              <p:par>
                                <p:cTn id="51" presetID="1" presetClass="entr" presetSubtype="0" fill="hold" grpId="0" nodeType="withEffect">
                                  <p:stCondLst>
                                    <p:cond delay="0"/>
                                  </p:stCondLst>
                                  <p:childTnLst>
                                    <p:set>
                                      <p:cBhvr>
                                        <p:cTn id="52" dur="1" fill="hold">
                                          <p:stCondLst>
                                            <p:cond delay="0"/>
                                          </p:stCondLst>
                                        </p:cTn>
                                        <p:tgtEl>
                                          <p:spTgt spid="3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xit"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hidden"/>
                                      </p:to>
                                    </p:set>
                                  </p:childTnLst>
                                </p:cTn>
                              </p:par>
                              <p:par>
                                <p:cTn id="57" presetID="1" presetClass="entr" presetSubtype="0" fill="hold" grpId="0" nodeType="withEffect">
                                  <p:stCondLst>
                                    <p:cond delay="0"/>
                                  </p:stCondLst>
                                  <p:childTnLst>
                                    <p:set>
                                      <p:cBhvr>
                                        <p:cTn id="5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24" grpId="0" animBg="1"/>
      <p:bldP spid="25" grpId="0" animBg="1"/>
      <p:bldP spid="29" grpId="0" animBg="1"/>
      <p:bldP spid="31" grpId="0" animBg="1"/>
      <p:bldP spid="32" grpId="0" animBg="1"/>
      <p:bldP spid="33" grpId="0" animBg="1"/>
      <p:bldP spid="34" grpId="0" animBg="1"/>
      <p:bldP spid="35" grpId="0" animBg="1"/>
      <p:bldP spid="36" grpId="0" animBg="1"/>
      <p:bldP spid="37" grpId="0" animBg="1"/>
      <p:bldP spid="38" grpId="0" animBg="1"/>
      <p:bldP spid="40" grpId="0" animBg="1"/>
      <p:bldP spid="41" grpId="0" animBg="1"/>
      <p:bldP spid="3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24003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err="1">
                <a:solidFill>
                  <a:schemeClr val="bg1"/>
                </a:solidFill>
              </a:rPr>
              <a:t>Phonetik</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9872869" y="247046"/>
            <a:ext cx="2084457"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GB" b="1" dirty="0" err="1">
                <a:solidFill>
                  <a:prstClr val="white"/>
                </a:solidFill>
                <a:latin typeface="Century Gothic" panose="020B0502020202020204" pitchFamily="34" charset="0"/>
              </a:rPr>
              <a:t>lesen</a:t>
            </a:r>
            <a:r>
              <a:rPr lang="en-GB" b="1" dirty="0">
                <a:solidFill>
                  <a:prstClr val="white"/>
                </a:solidFill>
                <a:latin typeface="Century Gothic" panose="020B0502020202020204" pitchFamily="34" charset="0"/>
              </a:rPr>
              <a:t> / </a:t>
            </a:r>
            <a:r>
              <a:rPr lang="en-GB" b="1" dirty="0" err="1">
                <a:solidFill>
                  <a:prstClr val="white"/>
                </a:solidFill>
                <a:latin typeface="Century Gothic" panose="020B0502020202020204" pitchFamily="34" charset="0"/>
              </a:rPr>
              <a:t>sprechen</a:t>
            </a:r>
            <a:endParaRPr lang="en-GB" b="1" dirty="0">
              <a:solidFill>
                <a:prstClr val="white"/>
              </a:solidFill>
              <a:latin typeface="Century Gothic" panose="020B0502020202020204" pitchFamily="34" charset="0"/>
            </a:endParaRPr>
          </a:p>
        </p:txBody>
      </p:sp>
      <p:sp>
        <p:nvSpPr>
          <p:cNvPr id="17" name="TextBox 16">
            <a:extLst>
              <a:ext uri="{FF2B5EF4-FFF2-40B4-BE49-F238E27FC236}">
                <a16:creationId xmlns:a16="http://schemas.microsoft.com/office/drawing/2014/main" id="{C13ED6EF-5B20-1940-AFD2-EAA625B3F063}"/>
              </a:ext>
            </a:extLst>
          </p:cNvPr>
          <p:cNvSpPr txBox="1"/>
          <p:nvPr/>
        </p:nvSpPr>
        <p:spPr>
          <a:xfrm>
            <a:off x="2424987" y="139081"/>
            <a:ext cx="5563891" cy="1569660"/>
          </a:xfrm>
          <a:prstGeom prst="rect">
            <a:avLst/>
          </a:prstGeom>
          <a:noFill/>
        </p:spPr>
        <p:txBody>
          <a:bodyPr wrap="square" rtlCol="0">
            <a:spAutoFit/>
          </a:bodyPr>
          <a:lstStyle/>
          <a:p>
            <a:r>
              <a:rPr lang="en-US" sz="2400" dirty="0" err="1">
                <a:solidFill>
                  <a:schemeClr val="accent5">
                    <a:lumMod val="50000"/>
                  </a:schemeClr>
                </a:solidFill>
              </a:rPr>
              <a:t>Partnerarbeit</a:t>
            </a:r>
            <a:r>
              <a:rPr lang="en-US" sz="2400" dirty="0">
                <a:solidFill>
                  <a:schemeClr val="accent5">
                    <a:lumMod val="50000"/>
                  </a:schemeClr>
                </a:solidFill>
              </a:rPr>
              <a:t> </a:t>
            </a:r>
            <a:br>
              <a:rPr lang="en-US" sz="2400" dirty="0">
                <a:solidFill>
                  <a:schemeClr val="accent5">
                    <a:lumMod val="50000"/>
                  </a:schemeClr>
                </a:solidFill>
              </a:rPr>
            </a:br>
            <a:r>
              <a:rPr lang="en-US" sz="2400" dirty="0">
                <a:solidFill>
                  <a:schemeClr val="accent5">
                    <a:lumMod val="50000"/>
                  </a:schemeClr>
                </a:solidFill>
              </a:rPr>
              <a:t>Person A </a:t>
            </a:r>
            <a:r>
              <a:rPr lang="en-US" sz="2400" dirty="0" err="1">
                <a:solidFill>
                  <a:schemeClr val="accent5">
                    <a:lumMod val="50000"/>
                  </a:schemeClr>
                </a:solidFill>
              </a:rPr>
              <a:t>sagt</a:t>
            </a:r>
            <a:r>
              <a:rPr lang="en-US" sz="2400" dirty="0">
                <a:solidFill>
                  <a:schemeClr val="accent5">
                    <a:lumMod val="50000"/>
                  </a:schemeClr>
                </a:solidFill>
              </a:rPr>
              <a:t> </a:t>
            </a:r>
            <a:r>
              <a:rPr lang="en-US" sz="2400" b="1" i="1" dirty="0" err="1">
                <a:solidFill>
                  <a:schemeClr val="accent5">
                    <a:lumMod val="50000"/>
                  </a:schemeClr>
                </a:solidFill>
              </a:rPr>
              <a:t>liebe</a:t>
            </a:r>
            <a:r>
              <a:rPr lang="en-US" sz="2400" dirty="0">
                <a:solidFill>
                  <a:schemeClr val="accent5">
                    <a:lumMod val="50000"/>
                  </a:schemeClr>
                </a:solidFill>
              </a:rPr>
              <a:t> </a:t>
            </a:r>
            <a:r>
              <a:rPr lang="en-US" sz="2400" dirty="0" err="1">
                <a:solidFill>
                  <a:schemeClr val="accent5">
                    <a:lumMod val="50000"/>
                  </a:schemeClr>
                </a:solidFill>
              </a:rPr>
              <a:t>oder</a:t>
            </a:r>
            <a:r>
              <a:rPr lang="en-US" sz="2400" dirty="0">
                <a:solidFill>
                  <a:schemeClr val="accent5">
                    <a:lumMod val="50000"/>
                  </a:schemeClr>
                </a:solidFill>
              </a:rPr>
              <a:t> </a:t>
            </a:r>
            <a:r>
              <a:rPr lang="en-US" sz="2400" b="1" i="1" dirty="0" err="1">
                <a:solidFill>
                  <a:schemeClr val="accent5">
                    <a:lumMod val="50000"/>
                  </a:schemeClr>
                </a:solidFill>
              </a:rPr>
              <a:t>lieber</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Person B </a:t>
            </a:r>
            <a:r>
              <a:rPr lang="en-US" sz="2400" dirty="0" err="1">
                <a:solidFill>
                  <a:schemeClr val="accent5">
                    <a:lumMod val="50000"/>
                  </a:schemeClr>
                </a:solidFill>
              </a:rPr>
              <a:t>sagt</a:t>
            </a:r>
            <a:r>
              <a:rPr lang="en-US" sz="2400" dirty="0">
                <a:solidFill>
                  <a:schemeClr val="accent5">
                    <a:lumMod val="50000"/>
                  </a:schemeClr>
                </a:solidFill>
              </a:rPr>
              <a:t> den </a:t>
            </a:r>
            <a:r>
              <a:rPr lang="en-US" sz="2400" dirty="0" err="1">
                <a:solidFill>
                  <a:schemeClr val="accent5">
                    <a:lumMod val="50000"/>
                  </a:schemeClr>
                </a:solidFill>
              </a:rPr>
              <a:t>richtigen</a:t>
            </a:r>
            <a:r>
              <a:rPr lang="en-US" sz="2400" dirty="0">
                <a:solidFill>
                  <a:schemeClr val="accent5">
                    <a:lumMod val="50000"/>
                  </a:schemeClr>
                </a:solidFill>
              </a:rPr>
              <a:t> </a:t>
            </a:r>
            <a:r>
              <a:rPr lang="en-US" sz="2400" dirty="0" err="1">
                <a:solidFill>
                  <a:schemeClr val="accent5">
                    <a:lumMod val="50000"/>
                  </a:schemeClr>
                </a:solidFill>
              </a:rPr>
              <a:t>Namen</a:t>
            </a:r>
            <a:r>
              <a:rPr lang="en-US" sz="2400" dirty="0">
                <a:solidFill>
                  <a:schemeClr val="accent5">
                    <a:lumMod val="50000"/>
                  </a:schemeClr>
                </a:solidFill>
              </a:rPr>
              <a:t>.</a:t>
            </a:r>
            <a:br>
              <a:rPr lang="en-US" sz="2400" dirty="0">
                <a:solidFill>
                  <a:schemeClr val="accent5">
                    <a:lumMod val="50000"/>
                  </a:schemeClr>
                </a:solidFill>
              </a:rPr>
            </a:br>
            <a:r>
              <a:rPr lang="en-US" sz="2400" dirty="0">
                <a:solidFill>
                  <a:schemeClr val="accent5">
                    <a:lumMod val="50000"/>
                  </a:schemeClr>
                </a:solidFill>
              </a:rPr>
              <a:t>Dann </a:t>
            </a:r>
            <a:r>
              <a:rPr lang="en-US" sz="2400" dirty="0" err="1">
                <a:solidFill>
                  <a:schemeClr val="accent5">
                    <a:lumMod val="50000"/>
                  </a:schemeClr>
                </a:solidFill>
              </a:rPr>
              <a:t>tauscht</a:t>
            </a:r>
            <a:r>
              <a:rPr lang="en-US" sz="2400" dirty="0">
                <a:solidFill>
                  <a:schemeClr val="accent5">
                    <a:lumMod val="50000"/>
                  </a:schemeClr>
                </a:solidFill>
              </a:rPr>
              <a:t> die </a:t>
            </a:r>
            <a:r>
              <a:rPr lang="en-US" sz="2400" dirty="0" err="1">
                <a:solidFill>
                  <a:schemeClr val="accent5">
                    <a:lumMod val="50000"/>
                  </a:schemeClr>
                </a:solidFill>
              </a:rPr>
              <a:t>Rollen</a:t>
            </a:r>
            <a:r>
              <a:rPr lang="en-US" sz="2400" dirty="0">
                <a:solidFill>
                  <a:schemeClr val="accent5">
                    <a:lumMod val="50000"/>
                  </a:schemeClr>
                </a:solidFill>
              </a:rPr>
              <a:t>.</a:t>
            </a:r>
          </a:p>
        </p:txBody>
      </p:sp>
      <p:graphicFrame>
        <p:nvGraphicFramePr>
          <p:cNvPr id="16" name="Table 12">
            <a:extLst>
              <a:ext uri="{FF2B5EF4-FFF2-40B4-BE49-F238E27FC236}">
                <a16:creationId xmlns:a16="http://schemas.microsoft.com/office/drawing/2014/main" id="{051A2C4A-D9F7-4576-B225-BE95B42F58A2}"/>
              </a:ext>
            </a:extLst>
          </p:cNvPr>
          <p:cNvGraphicFramePr>
            <a:graphicFrameLocks noGrp="1"/>
          </p:cNvGraphicFramePr>
          <p:nvPr>
            <p:extLst>
              <p:ext uri="{D42A27DB-BD31-4B8C-83A1-F6EECF244321}">
                <p14:modId xmlns:p14="http://schemas.microsoft.com/office/powerpoint/2010/main" val="2994584472"/>
              </p:ext>
            </p:extLst>
          </p:nvPr>
        </p:nvGraphicFramePr>
        <p:xfrm>
          <a:off x="220699" y="2201049"/>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r>
                        <a:rPr lang="en-GB" sz="2000" dirty="0">
                          <a:solidFill>
                            <a:schemeClr val="accent5">
                              <a:lumMod val="50000"/>
                            </a:schemeClr>
                          </a:solidFill>
                        </a:rPr>
                        <a:t> / </a:t>
                      </a:r>
                      <a:r>
                        <a:rPr lang="en-GB" sz="2000" dirty="0" err="1">
                          <a:solidFill>
                            <a:schemeClr val="accent5">
                              <a:lumMod val="50000"/>
                            </a:schemeClr>
                          </a:solidFill>
                        </a:rPr>
                        <a:t>lieber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Mädchen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Junge</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r>
                        <a:rPr lang="en-GB" sz="2000" b="1" dirty="0">
                          <a:solidFill>
                            <a:schemeClr val="accent5">
                              <a:lumMod val="50000"/>
                            </a:schemeClr>
                          </a:solidFill>
                        </a:rPr>
                        <a:t>1</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Leah</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Leon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r>
                        <a:rPr lang="en-GB" sz="2000" b="1" dirty="0">
                          <a:solidFill>
                            <a:schemeClr val="accent5">
                              <a:lumMod val="50000"/>
                            </a:schemeClr>
                          </a:solidFill>
                        </a:rPr>
                        <a:t>2</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Martina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Martin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r>
                        <a:rPr lang="en-GB" sz="2000" b="1" dirty="0">
                          <a:solidFill>
                            <a:schemeClr val="accent5">
                              <a:lumMod val="50000"/>
                            </a:schemeClr>
                          </a:solidFill>
                        </a:rPr>
                        <a:t>3</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Andrea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Andreas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r>
                        <a:rPr lang="en-GB" sz="2000" b="1" dirty="0">
                          <a:solidFill>
                            <a:schemeClr val="accent5">
                              <a:lumMod val="50000"/>
                            </a:schemeClr>
                          </a:solidFill>
                        </a:rPr>
                        <a:t>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Sabine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Sebastian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r>
                        <a:rPr lang="en-GB" sz="2000" b="1" dirty="0">
                          <a:solidFill>
                            <a:schemeClr val="accent5">
                              <a:lumMod val="50000"/>
                            </a:schemeClr>
                          </a:solidFill>
                        </a:rPr>
                        <a:t>5</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Nicole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Nils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r>
                        <a:rPr lang="en-GB" sz="2000" b="1" dirty="0">
                          <a:solidFill>
                            <a:schemeClr val="accent5">
                              <a:lumMod val="50000"/>
                            </a:schemeClr>
                          </a:solidFill>
                        </a:rPr>
                        <a:t>6</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Karina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Kurt</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graphicFrame>
        <p:nvGraphicFramePr>
          <p:cNvPr id="18" name="Table 12">
            <a:extLst>
              <a:ext uri="{FF2B5EF4-FFF2-40B4-BE49-F238E27FC236}">
                <a16:creationId xmlns:a16="http://schemas.microsoft.com/office/drawing/2014/main" id="{E326757E-BB3A-400F-A410-A37925FA4235}"/>
              </a:ext>
            </a:extLst>
          </p:cNvPr>
          <p:cNvGraphicFramePr>
            <a:graphicFrameLocks noGrp="1"/>
          </p:cNvGraphicFramePr>
          <p:nvPr>
            <p:extLst>
              <p:ext uri="{D42A27DB-BD31-4B8C-83A1-F6EECF244321}">
                <p14:modId xmlns:p14="http://schemas.microsoft.com/office/powerpoint/2010/main" val="3673700373"/>
              </p:ext>
            </p:extLst>
          </p:nvPr>
        </p:nvGraphicFramePr>
        <p:xfrm>
          <a:off x="6210300" y="2201049"/>
          <a:ext cx="5680002" cy="3019940"/>
        </p:xfrm>
        <a:graphic>
          <a:graphicData uri="http://schemas.openxmlformats.org/drawingml/2006/table">
            <a:tbl>
              <a:tblPr firstRow="1" bandRow="1">
                <a:tableStyleId>{5940675A-B579-460E-94D1-54222C63F5DA}</a:tableStyleId>
              </a:tblPr>
              <a:tblGrid>
                <a:gridCol w="638978">
                  <a:extLst>
                    <a:ext uri="{9D8B030D-6E8A-4147-A177-3AD203B41FA5}">
                      <a16:colId xmlns:a16="http://schemas.microsoft.com/office/drawing/2014/main" val="3834432284"/>
                    </a:ext>
                  </a:extLst>
                </a:gridCol>
                <a:gridCol w="1773715">
                  <a:extLst>
                    <a:ext uri="{9D8B030D-6E8A-4147-A177-3AD203B41FA5}">
                      <a16:colId xmlns:a16="http://schemas.microsoft.com/office/drawing/2014/main" val="3174814215"/>
                    </a:ext>
                  </a:extLst>
                </a:gridCol>
                <a:gridCol w="1663547">
                  <a:extLst>
                    <a:ext uri="{9D8B030D-6E8A-4147-A177-3AD203B41FA5}">
                      <a16:colId xmlns:a16="http://schemas.microsoft.com/office/drawing/2014/main" val="2188503637"/>
                    </a:ext>
                  </a:extLst>
                </a:gridCol>
                <a:gridCol w="1603762">
                  <a:extLst>
                    <a:ext uri="{9D8B030D-6E8A-4147-A177-3AD203B41FA5}">
                      <a16:colId xmlns:a16="http://schemas.microsoft.com/office/drawing/2014/main" val="900117758"/>
                    </a:ext>
                  </a:extLst>
                </a:gridCol>
              </a:tblGrid>
              <a:tr h="431420">
                <a:tc>
                  <a:txBody>
                    <a:bodyPr/>
                    <a:lstStyle/>
                    <a:p>
                      <a:endParaRPr lang="en-GB"/>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liebe</a:t>
                      </a:r>
                      <a:r>
                        <a:rPr lang="en-GB" sz="2000" dirty="0">
                          <a:solidFill>
                            <a:schemeClr val="accent5">
                              <a:lumMod val="50000"/>
                            </a:schemeClr>
                          </a:solidFill>
                        </a:rPr>
                        <a:t> / </a:t>
                      </a:r>
                      <a:r>
                        <a:rPr lang="en-GB" sz="2000" dirty="0" err="1">
                          <a:solidFill>
                            <a:schemeClr val="accent5">
                              <a:lumMod val="50000"/>
                            </a:schemeClr>
                          </a:solidFill>
                        </a:rPr>
                        <a:t>lieber</a:t>
                      </a:r>
                      <a:endParaRPr lang="en-GB" sz="2000"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Mädchen</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b="1" dirty="0" err="1">
                          <a:solidFill>
                            <a:schemeClr val="accent5">
                              <a:lumMod val="50000"/>
                            </a:schemeClr>
                          </a:solidFill>
                        </a:rPr>
                        <a:t>Junge</a:t>
                      </a:r>
                      <a:endParaRPr lang="en-GB" sz="2000" b="1" dirty="0">
                        <a:solidFill>
                          <a:schemeClr val="accent5">
                            <a:lumMod val="50000"/>
                          </a:schemeClr>
                        </a:solidFill>
                      </a:endParaRP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761305454"/>
                  </a:ext>
                </a:extLst>
              </a:tr>
              <a:tr h="431420">
                <a:tc>
                  <a:txBody>
                    <a:bodyPr/>
                    <a:lstStyle/>
                    <a:p>
                      <a:pPr algn="ctr"/>
                      <a:r>
                        <a:rPr lang="en-GB" sz="2000" b="1" dirty="0">
                          <a:solidFill>
                            <a:schemeClr val="accent5">
                              <a:lumMod val="50000"/>
                            </a:schemeClr>
                          </a:solidFill>
                        </a:rPr>
                        <a:t>1</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Anna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Anton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3914966839"/>
                  </a:ext>
                </a:extLst>
              </a:tr>
              <a:tr h="431420">
                <a:tc>
                  <a:txBody>
                    <a:bodyPr/>
                    <a:lstStyle/>
                    <a:p>
                      <a:pPr algn="ctr"/>
                      <a:r>
                        <a:rPr lang="en-GB" sz="2000" b="1" dirty="0">
                          <a:solidFill>
                            <a:schemeClr val="accent5">
                              <a:lumMod val="50000"/>
                            </a:schemeClr>
                          </a:solidFill>
                        </a:rPr>
                        <a:t>2</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Lina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Liam</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683000302"/>
                  </a:ext>
                </a:extLst>
              </a:tr>
              <a:tr h="431420">
                <a:tc>
                  <a:txBody>
                    <a:bodyPr/>
                    <a:lstStyle/>
                    <a:p>
                      <a:pPr algn="ctr"/>
                      <a:r>
                        <a:rPr lang="en-GB" sz="2000" b="1" dirty="0">
                          <a:solidFill>
                            <a:schemeClr val="accent5">
                              <a:lumMod val="50000"/>
                            </a:schemeClr>
                          </a:solidFill>
                        </a:rPr>
                        <a:t>3</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Elke</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Elias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082417986"/>
                  </a:ext>
                </a:extLst>
              </a:tr>
              <a:tr h="431420">
                <a:tc>
                  <a:txBody>
                    <a:bodyPr/>
                    <a:lstStyle/>
                    <a:p>
                      <a:pPr algn="ctr"/>
                      <a:r>
                        <a:rPr lang="en-GB" sz="2000" b="1" dirty="0">
                          <a:solidFill>
                            <a:schemeClr val="accent5">
                              <a:lumMod val="50000"/>
                            </a:schemeClr>
                          </a:solidFill>
                        </a:rPr>
                        <a:t>4</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Daniela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Daniel</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1323345149"/>
                  </a:ext>
                </a:extLst>
              </a:tr>
              <a:tr h="431420">
                <a:tc>
                  <a:txBody>
                    <a:bodyPr/>
                    <a:lstStyle/>
                    <a:p>
                      <a:pPr algn="ctr"/>
                      <a:r>
                        <a:rPr lang="en-GB" sz="2000" b="1" dirty="0">
                          <a:solidFill>
                            <a:schemeClr val="accent5">
                              <a:lumMod val="50000"/>
                            </a:schemeClr>
                          </a:solidFill>
                        </a:rPr>
                        <a:t>5</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Katrin</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Klaus</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2871402302"/>
                  </a:ext>
                </a:extLst>
              </a:tr>
              <a:tr h="431420">
                <a:tc>
                  <a:txBody>
                    <a:bodyPr/>
                    <a:lstStyle/>
                    <a:p>
                      <a:pPr algn="ctr"/>
                      <a:r>
                        <a:rPr lang="en-GB" sz="2000" b="1" dirty="0">
                          <a:solidFill>
                            <a:schemeClr val="accent5">
                              <a:lumMod val="50000"/>
                            </a:schemeClr>
                          </a:solidFill>
                        </a:rPr>
                        <a:t>6</a:t>
                      </a:r>
                    </a:p>
                  </a:txBody>
                  <a:tcP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a:solidFill>
                            <a:schemeClr val="accent5">
                              <a:lumMod val="50000"/>
                            </a:schemeClr>
                          </a:solidFill>
                        </a:rPr>
                        <a:t>Jana</a:t>
                      </a: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tc>
                  <a:txBody>
                    <a:bodyPr/>
                    <a:lstStyle/>
                    <a:p>
                      <a:pPr algn="ctr"/>
                      <a:r>
                        <a:rPr lang="en-GB" sz="2000" dirty="0" err="1">
                          <a:solidFill>
                            <a:schemeClr val="accent5">
                              <a:lumMod val="50000"/>
                            </a:schemeClr>
                          </a:solidFill>
                        </a:rPr>
                        <a:t>Jörg</a:t>
                      </a:r>
                      <a:endParaRPr lang="en-GB" sz="2000" dirty="0">
                        <a:solidFill>
                          <a:schemeClr val="accent5">
                            <a:lumMod val="50000"/>
                          </a:schemeClr>
                        </a:solidFill>
                      </a:endParaRPr>
                    </a:p>
                  </a:txBody>
                  <a:tcPr anchor="ctr">
                    <a:lnL w="12700" cap="flat" cmpd="sng" algn="ctr">
                      <a:solidFill>
                        <a:schemeClr val="accent5">
                          <a:lumMod val="50000"/>
                        </a:schemeClr>
                      </a:solidFill>
                      <a:prstDash val="solid"/>
                      <a:round/>
                      <a:headEnd type="none" w="med" len="med"/>
                      <a:tailEnd type="none" w="med" len="med"/>
                    </a:lnL>
                    <a:lnR w="12700" cap="flat" cmpd="sng" algn="ctr">
                      <a:solidFill>
                        <a:schemeClr val="accent5">
                          <a:lumMod val="50000"/>
                        </a:schemeClr>
                      </a:solidFill>
                      <a:prstDash val="solid"/>
                      <a:round/>
                      <a:headEnd type="none" w="med" len="med"/>
                      <a:tailEnd type="none" w="med" len="med"/>
                    </a:lnR>
                    <a:lnT w="12700" cap="flat" cmpd="sng" algn="ctr">
                      <a:solidFill>
                        <a:schemeClr val="accent5">
                          <a:lumMod val="50000"/>
                        </a:schemeClr>
                      </a:solidFill>
                      <a:prstDash val="solid"/>
                      <a:round/>
                      <a:headEnd type="none" w="med" len="med"/>
                      <a:tailEnd type="none" w="med" len="med"/>
                    </a:lnT>
                    <a:lnB w="12700" cap="flat" cmpd="sng" algn="ctr">
                      <a:solidFill>
                        <a:schemeClr val="accent5">
                          <a:lumMod val="50000"/>
                        </a:schemeClr>
                      </a:solidFill>
                      <a:prstDash val="solid"/>
                      <a:round/>
                      <a:headEnd type="none" w="med" len="med"/>
                      <a:tailEnd type="none" w="med" len="med"/>
                    </a:lnB>
                    <a:solidFill>
                      <a:srgbClr val="EBEFF7"/>
                    </a:solidFill>
                  </a:tcPr>
                </a:tc>
                <a:extLst>
                  <a:ext uri="{0D108BD9-81ED-4DB2-BD59-A6C34878D82A}">
                    <a16:rowId xmlns:a16="http://schemas.microsoft.com/office/drawing/2014/main" val="4267234942"/>
                  </a:ext>
                </a:extLst>
              </a:tr>
            </a:tbl>
          </a:graphicData>
        </a:graphic>
      </p:graphicFrame>
      <p:sp>
        <p:nvSpPr>
          <p:cNvPr id="2" name="Rectangle 1">
            <a:extLst>
              <a:ext uri="{FF2B5EF4-FFF2-40B4-BE49-F238E27FC236}">
                <a16:creationId xmlns:a16="http://schemas.microsoft.com/office/drawing/2014/main" id="{6301E9AA-3C71-4996-B239-BA06A2996A67}"/>
              </a:ext>
            </a:extLst>
          </p:cNvPr>
          <p:cNvSpPr/>
          <p:nvPr/>
        </p:nvSpPr>
        <p:spPr>
          <a:xfrm>
            <a:off x="215900" y="1739384"/>
            <a:ext cx="1568058" cy="461665"/>
          </a:xfrm>
          <a:prstGeom prst="rect">
            <a:avLst/>
          </a:prstGeom>
        </p:spPr>
        <p:txBody>
          <a:bodyPr wrap="none">
            <a:spAutoFit/>
          </a:bodyPr>
          <a:lstStyle/>
          <a:p>
            <a:r>
              <a:rPr lang="en-US" sz="2400" b="1" dirty="0">
                <a:solidFill>
                  <a:srgbClr val="4472C4">
                    <a:lumMod val="50000"/>
                  </a:srgbClr>
                </a:solidFill>
              </a:rPr>
              <a:t>Person A </a:t>
            </a:r>
            <a:endParaRPr lang="en-GB" b="1" dirty="0"/>
          </a:p>
        </p:txBody>
      </p:sp>
      <p:sp>
        <p:nvSpPr>
          <p:cNvPr id="19" name="Rectangle 18">
            <a:extLst>
              <a:ext uri="{FF2B5EF4-FFF2-40B4-BE49-F238E27FC236}">
                <a16:creationId xmlns:a16="http://schemas.microsoft.com/office/drawing/2014/main" id="{F5016B1A-73DF-4CBE-9A5B-38078AD75893}"/>
              </a:ext>
            </a:extLst>
          </p:cNvPr>
          <p:cNvSpPr/>
          <p:nvPr/>
        </p:nvSpPr>
        <p:spPr>
          <a:xfrm>
            <a:off x="6096000" y="1773957"/>
            <a:ext cx="1568058" cy="461665"/>
          </a:xfrm>
          <a:prstGeom prst="rect">
            <a:avLst/>
          </a:prstGeom>
        </p:spPr>
        <p:txBody>
          <a:bodyPr wrap="none">
            <a:spAutoFit/>
          </a:bodyPr>
          <a:lstStyle/>
          <a:p>
            <a:r>
              <a:rPr lang="en-US" sz="2400" b="1" dirty="0">
                <a:solidFill>
                  <a:srgbClr val="4472C4">
                    <a:lumMod val="50000"/>
                  </a:srgbClr>
                </a:solidFill>
              </a:rPr>
              <a:t>Person B </a:t>
            </a:r>
            <a:endParaRPr lang="en-GB" b="1" dirty="0"/>
          </a:p>
        </p:txBody>
      </p:sp>
      <p:pic>
        <p:nvPicPr>
          <p:cNvPr id="20" name="Picture 19" descr="Diagram&#10;&#10;Description automatically generated">
            <a:extLst>
              <a:ext uri="{FF2B5EF4-FFF2-40B4-BE49-F238E27FC236}">
                <a16:creationId xmlns:a16="http://schemas.microsoft.com/office/drawing/2014/main" id="{76DE72C2-2F16-4131-B4C0-F72703B5D1F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6291" y="279747"/>
            <a:ext cx="2169166" cy="1721052"/>
          </a:xfrm>
          <a:prstGeom prst="rect">
            <a:avLst/>
          </a:prstGeom>
        </p:spPr>
      </p:pic>
      <p:sp>
        <p:nvSpPr>
          <p:cNvPr id="11" name="Speech Bubble: Rectangle with Corners Rounded 10">
            <a:extLst>
              <a:ext uri="{FF2B5EF4-FFF2-40B4-BE49-F238E27FC236}">
                <a16:creationId xmlns:a16="http://schemas.microsoft.com/office/drawing/2014/main" id="{012577CE-5CC8-4EC7-91BA-239EC005F2D7}"/>
              </a:ext>
            </a:extLst>
          </p:cNvPr>
          <p:cNvSpPr/>
          <p:nvPr/>
        </p:nvSpPr>
        <p:spPr>
          <a:xfrm>
            <a:off x="215900" y="5382080"/>
            <a:ext cx="11674402" cy="772066"/>
          </a:xfrm>
          <a:prstGeom prst="wedgeRoundRectCallout">
            <a:avLst>
              <a:gd name="adj1" fmla="val -14260"/>
              <a:gd name="adj2" fmla="val -23417"/>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t>Herzliche</a:t>
            </a:r>
            <a:r>
              <a:rPr lang="en-US" sz="2000" b="1" dirty="0" err="1"/>
              <a:t>n</a:t>
            </a:r>
            <a:r>
              <a:rPr lang="en-US" sz="2000" b="1" dirty="0"/>
              <a:t> </a:t>
            </a:r>
            <a:r>
              <a:rPr lang="en-US" sz="2000" dirty="0" err="1"/>
              <a:t>Glückwunsch</a:t>
            </a:r>
            <a:r>
              <a:rPr lang="en-US" sz="2000" dirty="0"/>
              <a:t>! What does it mean? Why the </a:t>
            </a:r>
            <a:r>
              <a:rPr lang="en-US" sz="2000" b="1" dirty="0" err="1"/>
              <a:t>e</a:t>
            </a:r>
            <a:r>
              <a:rPr lang="en-US" sz="2000" b="1" i="1" dirty="0" err="1"/>
              <a:t>n</a:t>
            </a:r>
            <a:r>
              <a:rPr lang="en-US" sz="2000" b="1" dirty="0"/>
              <a:t> </a:t>
            </a:r>
            <a:r>
              <a:rPr lang="en-US" sz="2000" dirty="0"/>
              <a:t>on</a:t>
            </a:r>
            <a:r>
              <a:rPr lang="en-US" sz="2000" b="1" dirty="0"/>
              <a:t> </a:t>
            </a:r>
            <a:r>
              <a:rPr lang="en-US" sz="2000" i="1" dirty="0" err="1"/>
              <a:t>herzlich</a:t>
            </a:r>
            <a:r>
              <a:rPr lang="en-US" sz="2000" b="1" i="1" dirty="0" err="1"/>
              <a:t>en</a:t>
            </a:r>
            <a:r>
              <a:rPr lang="en-US" sz="2000" dirty="0"/>
              <a:t>? </a:t>
            </a:r>
          </a:p>
          <a:p>
            <a:pPr algn="ctr"/>
            <a:r>
              <a:rPr lang="en-US" sz="2000" dirty="0"/>
              <a:t>Again, “ich </a:t>
            </a:r>
            <a:r>
              <a:rPr lang="en-US" sz="2000" dirty="0" err="1"/>
              <a:t>wünsche</a:t>
            </a:r>
            <a:r>
              <a:rPr lang="en-US" sz="2000" dirty="0"/>
              <a:t> </a:t>
            </a:r>
            <a:r>
              <a:rPr lang="en-US" sz="2000" dirty="0" err="1"/>
              <a:t>dir</a:t>
            </a:r>
            <a:r>
              <a:rPr lang="en-US" sz="2000" dirty="0"/>
              <a:t>” (</a:t>
            </a:r>
            <a:r>
              <a:rPr lang="en-US" sz="2000" i="1" dirty="0"/>
              <a:t>I wish you</a:t>
            </a:r>
            <a:r>
              <a:rPr lang="en-US" sz="2000" dirty="0"/>
              <a:t>) is implied – making the phrase the direct object.</a:t>
            </a:r>
            <a:endParaRPr lang="en-GB" sz="2000" dirty="0"/>
          </a:p>
        </p:txBody>
      </p:sp>
    </p:spTree>
    <p:extLst>
      <p:ext uri="{BB962C8B-B14F-4D97-AF65-F5344CB8AC3E}">
        <p14:creationId xmlns:p14="http://schemas.microsoft.com/office/powerpoint/2010/main" val="2432314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6414448" cy="707849"/>
          </a:xfrm>
        </p:spPr>
        <p:txBody>
          <a:bodyPr>
            <a:normAutofit/>
          </a:bodyPr>
          <a:lstStyle/>
          <a:p>
            <a:r>
              <a:rPr lang="en-GB" sz="3400" b="1" dirty="0">
                <a:solidFill>
                  <a:schemeClr val="bg1"/>
                </a:solidFill>
              </a:rPr>
              <a:t>Oma will </a:t>
            </a:r>
            <a:r>
              <a:rPr lang="en-GB" sz="3400" b="1" dirty="0" err="1">
                <a:solidFill>
                  <a:schemeClr val="bg1"/>
                </a:solidFill>
              </a:rPr>
              <a:t>keine</a:t>
            </a:r>
            <a:r>
              <a:rPr lang="en-GB" sz="3400" b="1" dirty="0">
                <a:solidFill>
                  <a:schemeClr val="bg1"/>
                </a:solidFill>
              </a:rPr>
              <a:t> </a:t>
            </a:r>
            <a:r>
              <a:rPr lang="en-GB" sz="3400" b="1" dirty="0" err="1">
                <a:solidFill>
                  <a:schemeClr val="bg1"/>
                </a:solidFill>
              </a:rPr>
              <a:t>Geschenke</a:t>
            </a:r>
            <a:endParaRPr lang="en-GB" sz="34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1007969" y="247046"/>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6" name="TextBox 5">
            <a:extLst>
              <a:ext uri="{FF2B5EF4-FFF2-40B4-BE49-F238E27FC236}">
                <a16:creationId xmlns:a16="http://schemas.microsoft.com/office/drawing/2014/main" id="{EBF45552-F64E-5344-BB61-2B43714A9308}"/>
              </a:ext>
            </a:extLst>
          </p:cNvPr>
          <p:cNvSpPr txBox="1"/>
          <p:nvPr/>
        </p:nvSpPr>
        <p:spPr>
          <a:xfrm>
            <a:off x="90000" y="1240628"/>
            <a:ext cx="120120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und Mia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suchen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Geschenke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bei</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Oxfam.de.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kosten</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Dinge?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Schreib</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die </a:t>
            </a:r>
            <a:r>
              <a:rPr kumimoji="0" lang="en-US" sz="24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Preise</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auf.</a:t>
            </a:r>
          </a:p>
        </p:txBody>
      </p:sp>
      <p:graphicFrame>
        <p:nvGraphicFramePr>
          <p:cNvPr id="11" name="Table 22">
            <a:extLst>
              <a:ext uri="{FF2B5EF4-FFF2-40B4-BE49-F238E27FC236}">
                <a16:creationId xmlns:a16="http://schemas.microsoft.com/office/drawing/2014/main" id="{1576147F-6930-43D1-943F-038608E0ECBD}"/>
              </a:ext>
            </a:extLst>
          </p:cNvPr>
          <p:cNvGraphicFramePr>
            <a:graphicFrameLocks noGrp="1"/>
          </p:cNvGraphicFramePr>
          <p:nvPr>
            <p:extLst>
              <p:ext uri="{D42A27DB-BD31-4B8C-83A1-F6EECF244321}">
                <p14:modId xmlns:p14="http://schemas.microsoft.com/office/powerpoint/2010/main" val="3477818430"/>
              </p:ext>
            </p:extLst>
          </p:nvPr>
        </p:nvGraphicFramePr>
        <p:xfrm>
          <a:off x="3511202" y="2112098"/>
          <a:ext cx="5793305" cy="4114800"/>
        </p:xfrm>
        <a:graphic>
          <a:graphicData uri="http://schemas.openxmlformats.org/drawingml/2006/table">
            <a:tbl>
              <a:tblPr firstRow="1" bandRow="1">
                <a:tableStyleId>{00A15C55-8517-42AA-B614-E9B94910E393}</a:tableStyleId>
              </a:tblPr>
              <a:tblGrid>
                <a:gridCol w="3473447">
                  <a:extLst>
                    <a:ext uri="{9D8B030D-6E8A-4147-A177-3AD203B41FA5}">
                      <a16:colId xmlns:a16="http://schemas.microsoft.com/office/drawing/2014/main" val="3605408971"/>
                    </a:ext>
                  </a:extLst>
                </a:gridCol>
                <a:gridCol w="2319858">
                  <a:extLst>
                    <a:ext uri="{9D8B030D-6E8A-4147-A177-3AD203B41FA5}">
                      <a16:colId xmlns:a16="http://schemas.microsoft.com/office/drawing/2014/main" val="4239228715"/>
                    </a:ext>
                  </a:extLst>
                </a:gridCol>
              </a:tblGrid>
              <a:tr h="370840">
                <a:tc>
                  <a:txBody>
                    <a:bodyPr/>
                    <a:lstStyle/>
                    <a:p>
                      <a:pPr algn="ctr"/>
                      <a:r>
                        <a:rPr lang="fr-FR" sz="2400" dirty="0" err="1">
                          <a:solidFill>
                            <a:schemeClr val="bg1"/>
                          </a:solidFill>
                        </a:rPr>
                        <a:t>Was</a:t>
                      </a:r>
                      <a:endParaRPr lang="fr-FR" sz="2400" dirty="0">
                        <a:solidFill>
                          <a:schemeClr val="bg1"/>
                        </a:solidFill>
                      </a:endParaRPr>
                    </a:p>
                  </a:txBody>
                  <a:tcPr>
                    <a:solidFill>
                      <a:srgbClr val="DAA520"/>
                    </a:solidFill>
                  </a:tcPr>
                </a:tc>
                <a:tc>
                  <a:txBody>
                    <a:bodyPr/>
                    <a:lstStyle/>
                    <a:p>
                      <a:pPr algn="ctr"/>
                      <a:r>
                        <a:rPr lang="fr-FR" sz="2400" dirty="0" err="1">
                          <a:solidFill>
                            <a:schemeClr val="bg1"/>
                          </a:solidFill>
                        </a:rPr>
                        <a:t>Wie</a:t>
                      </a:r>
                      <a:r>
                        <a:rPr lang="fr-FR" sz="2400" dirty="0">
                          <a:solidFill>
                            <a:schemeClr val="bg1"/>
                          </a:solidFill>
                        </a:rPr>
                        <a:t> </a:t>
                      </a:r>
                      <a:r>
                        <a:rPr lang="fr-FR" sz="2400" dirty="0" err="1">
                          <a:solidFill>
                            <a:schemeClr val="bg1"/>
                          </a:solidFill>
                        </a:rPr>
                        <a:t>viel</a:t>
                      </a:r>
                      <a:endParaRPr lang="fr-FR" sz="2400" dirty="0">
                        <a:solidFill>
                          <a:schemeClr val="bg1"/>
                        </a:solidFill>
                      </a:endParaRPr>
                    </a:p>
                  </a:txBody>
                  <a:tcPr>
                    <a:solidFill>
                      <a:srgbClr val="DAA520"/>
                    </a:solidFill>
                  </a:tcPr>
                </a:tc>
                <a:extLst>
                  <a:ext uri="{0D108BD9-81ED-4DB2-BD59-A6C34878D82A}">
                    <a16:rowId xmlns:a16="http://schemas.microsoft.com/office/drawing/2014/main" val="3897350691"/>
                  </a:ext>
                </a:extLst>
              </a:tr>
              <a:tr h="370840">
                <a:tc>
                  <a:txBody>
                    <a:bodyPr/>
                    <a:lstStyle/>
                    <a:p>
                      <a:pPr algn="ctr"/>
                      <a:r>
                        <a:rPr lang="fr-FR" sz="2400" dirty="0" err="1">
                          <a:solidFill>
                            <a:schemeClr val="accent5">
                              <a:lumMod val="50000"/>
                            </a:schemeClr>
                          </a:solidFill>
                        </a:rPr>
                        <a:t>Herde</a:t>
                      </a:r>
                      <a:r>
                        <a:rPr lang="fr-FR" sz="2400" dirty="0">
                          <a:solidFill>
                            <a:schemeClr val="accent5">
                              <a:lumMod val="50000"/>
                            </a:schemeClr>
                          </a:solidFill>
                        </a:rPr>
                        <a:t> </a:t>
                      </a:r>
                      <a:r>
                        <a:rPr lang="fr-FR" sz="2400" dirty="0" err="1">
                          <a:solidFill>
                            <a:schemeClr val="accent5">
                              <a:lumMod val="50000"/>
                            </a:schemeClr>
                          </a:solidFill>
                        </a:rPr>
                        <a:t>Tiere</a:t>
                      </a:r>
                      <a:endParaRPr lang="fr-FR" sz="2400" dirty="0">
                        <a:solidFill>
                          <a:schemeClr val="accent5">
                            <a:lumMod val="50000"/>
                          </a:schemeClr>
                        </a:solidFill>
                      </a:endParaRPr>
                    </a:p>
                  </a:txBody>
                  <a:tcPr/>
                </a:tc>
                <a:tc>
                  <a:txBody>
                    <a:bodyPr/>
                    <a:lstStyle/>
                    <a:p>
                      <a:pPr algn="ctr"/>
                      <a:endParaRPr lang="fr-FR" sz="2400" dirty="0">
                        <a:solidFill>
                          <a:srgbClr val="115076"/>
                        </a:solidFill>
                      </a:endParaRPr>
                    </a:p>
                  </a:txBody>
                  <a:tcPr/>
                </a:tc>
                <a:extLst>
                  <a:ext uri="{0D108BD9-81ED-4DB2-BD59-A6C34878D82A}">
                    <a16:rowId xmlns:a16="http://schemas.microsoft.com/office/drawing/2014/main" val="3262229913"/>
                  </a:ext>
                </a:extLst>
              </a:tr>
              <a:tr h="370840">
                <a:tc>
                  <a:txBody>
                    <a:bodyPr/>
                    <a:lstStyle/>
                    <a:p>
                      <a:pPr algn="ctr"/>
                      <a:r>
                        <a:rPr lang="fr-FR" sz="2400" dirty="0" err="1">
                          <a:solidFill>
                            <a:schemeClr val="accent5">
                              <a:lumMod val="50000"/>
                            </a:schemeClr>
                          </a:solidFill>
                        </a:rPr>
                        <a:t>Hygiene</a:t>
                      </a:r>
                      <a:r>
                        <a:rPr lang="fr-FR" sz="2400" dirty="0">
                          <a:solidFill>
                            <a:schemeClr val="accent5">
                              <a:lumMod val="50000"/>
                            </a:schemeClr>
                          </a:solidFill>
                        </a:rPr>
                        <a:t>-Set</a:t>
                      </a:r>
                    </a:p>
                  </a:txBody>
                  <a:tcPr/>
                </a:tc>
                <a:tc>
                  <a:txBody>
                    <a:bodyPr/>
                    <a:lstStyle/>
                    <a:p>
                      <a:pPr algn="ctr"/>
                      <a:endParaRPr lang="fr-FR" sz="2400">
                        <a:solidFill>
                          <a:srgbClr val="115076"/>
                        </a:solidFill>
                      </a:endParaRPr>
                    </a:p>
                  </a:txBody>
                  <a:tcPr/>
                </a:tc>
                <a:extLst>
                  <a:ext uri="{0D108BD9-81ED-4DB2-BD59-A6C34878D82A}">
                    <a16:rowId xmlns:a16="http://schemas.microsoft.com/office/drawing/2014/main" val="117005327"/>
                  </a:ext>
                </a:extLst>
              </a:tr>
              <a:tr h="370840">
                <a:tc>
                  <a:txBody>
                    <a:bodyPr/>
                    <a:lstStyle/>
                    <a:p>
                      <a:pPr algn="ctr"/>
                      <a:r>
                        <a:rPr lang="fr-FR" sz="2400" dirty="0">
                          <a:solidFill>
                            <a:schemeClr val="accent5">
                              <a:lumMod val="50000"/>
                            </a:schemeClr>
                          </a:solidFill>
                        </a:rPr>
                        <a:t>Pullover</a:t>
                      </a:r>
                    </a:p>
                  </a:txBody>
                  <a:tcPr/>
                </a:tc>
                <a:tc>
                  <a:txBody>
                    <a:bodyPr/>
                    <a:lstStyle/>
                    <a:p>
                      <a:pPr algn="ctr"/>
                      <a:endParaRPr lang="fr-FR" sz="2400">
                        <a:solidFill>
                          <a:srgbClr val="115076"/>
                        </a:solidFill>
                      </a:endParaRPr>
                    </a:p>
                  </a:txBody>
                  <a:tcPr/>
                </a:tc>
                <a:extLst>
                  <a:ext uri="{0D108BD9-81ED-4DB2-BD59-A6C34878D82A}">
                    <a16:rowId xmlns:a16="http://schemas.microsoft.com/office/drawing/2014/main" val="3027129561"/>
                  </a:ext>
                </a:extLst>
              </a:tr>
              <a:tr h="370840">
                <a:tc>
                  <a:txBody>
                    <a:bodyPr/>
                    <a:lstStyle/>
                    <a:p>
                      <a:pPr algn="ctr"/>
                      <a:r>
                        <a:rPr lang="fr-FR" sz="2400" dirty="0" err="1">
                          <a:solidFill>
                            <a:schemeClr val="accent5">
                              <a:lumMod val="50000"/>
                            </a:schemeClr>
                          </a:solidFill>
                        </a:rPr>
                        <a:t>frisches</a:t>
                      </a:r>
                      <a:r>
                        <a:rPr lang="fr-FR" sz="2400" dirty="0">
                          <a:solidFill>
                            <a:schemeClr val="accent5">
                              <a:lumMod val="50000"/>
                            </a:schemeClr>
                          </a:solidFill>
                        </a:rPr>
                        <a:t> </a:t>
                      </a:r>
                      <a:r>
                        <a:rPr lang="fr-FR" sz="2400" dirty="0" err="1">
                          <a:solidFill>
                            <a:schemeClr val="accent5">
                              <a:lumMod val="50000"/>
                            </a:schemeClr>
                          </a:solidFill>
                        </a:rPr>
                        <a:t>Trinkwasser</a:t>
                      </a:r>
                      <a:endParaRPr lang="fr-FR" sz="2400" dirty="0">
                        <a:solidFill>
                          <a:schemeClr val="accent5">
                            <a:lumMod val="50000"/>
                          </a:schemeClr>
                        </a:solidFill>
                      </a:endParaRPr>
                    </a:p>
                  </a:txBody>
                  <a:tcPr/>
                </a:tc>
                <a:tc>
                  <a:txBody>
                    <a:bodyPr/>
                    <a:lstStyle/>
                    <a:p>
                      <a:pPr algn="ctr"/>
                      <a:endParaRPr lang="fr-FR" sz="2400" dirty="0">
                        <a:solidFill>
                          <a:srgbClr val="115076"/>
                        </a:solidFill>
                      </a:endParaRPr>
                    </a:p>
                  </a:txBody>
                  <a:tcPr/>
                </a:tc>
                <a:extLst>
                  <a:ext uri="{0D108BD9-81ED-4DB2-BD59-A6C34878D82A}">
                    <a16:rowId xmlns:a16="http://schemas.microsoft.com/office/drawing/2014/main" val="2241654136"/>
                  </a:ext>
                </a:extLst>
              </a:tr>
              <a:tr h="370840">
                <a:tc>
                  <a:txBody>
                    <a:bodyPr/>
                    <a:lstStyle/>
                    <a:p>
                      <a:pPr algn="ctr"/>
                      <a:r>
                        <a:rPr lang="fr-FR" sz="2400" dirty="0" err="1">
                          <a:solidFill>
                            <a:schemeClr val="accent5">
                              <a:lumMod val="50000"/>
                            </a:schemeClr>
                          </a:solidFill>
                        </a:rPr>
                        <a:t>Bücher</a:t>
                      </a:r>
                      <a:endParaRPr lang="fr-FR" sz="2400" dirty="0">
                        <a:solidFill>
                          <a:schemeClr val="accent5">
                            <a:lumMod val="50000"/>
                          </a:schemeClr>
                        </a:solidFill>
                      </a:endParaRPr>
                    </a:p>
                  </a:txBody>
                  <a:tcPr/>
                </a:tc>
                <a:tc>
                  <a:txBody>
                    <a:bodyPr/>
                    <a:lstStyle/>
                    <a:p>
                      <a:pPr algn="ctr"/>
                      <a:endParaRPr lang="fr-FR" sz="2400">
                        <a:solidFill>
                          <a:srgbClr val="115076"/>
                        </a:solidFill>
                      </a:endParaRPr>
                    </a:p>
                  </a:txBody>
                  <a:tcPr/>
                </a:tc>
                <a:extLst>
                  <a:ext uri="{0D108BD9-81ED-4DB2-BD59-A6C34878D82A}">
                    <a16:rowId xmlns:a16="http://schemas.microsoft.com/office/drawing/2014/main" val="2229962378"/>
                  </a:ext>
                </a:extLst>
              </a:tr>
              <a:tr h="370840">
                <a:tc>
                  <a:txBody>
                    <a:bodyPr/>
                    <a:lstStyle/>
                    <a:p>
                      <a:pPr algn="ctr"/>
                      <a:r>
                        <a:rPr lang="fr-FR" sz="2400" dirty="0">
                          <a:solidFill>
                            <a:schemeClr val="accent5">
                              <a:lumMod val="50000"/>
                            </a:schemeClr>
                          </a:solidFill>
                        </a:rPr>
                        <a:t>Latrine</a:t>
                      </a:r>
                    </a:p>
                  </a:txBody>
                  <a:tcPr/>
                </a:tc>
                <a:tc>
                  <a:txBody>
                    <a:bodyPr/>
                    <a:lstStyle/>
                    <a:p>
                      <a:pPr algn="ctr"/>
                      <a:endParaRPr lang="fr-FR" sz="2400">
                        <a:solidFill>
                          <a:srgbClr val="115076"/>
                        </a:solidFill>
                      </a:endParaRPr>
                    </a:p>
                  </a:txBody>
                  <a:tcPr/>
                </a:tc>
                <a:extLst>
                  <a:ext uri="{0D108BD9-81ED-4DB2-BD59-A6C34878D82A}">
                    <a16:rowId xmlns:a16="http://schemas.microsoft.com/office/drawing/2014/main" val="3763806286"/>
                  </a:ext>
                </a:extLst>
              </a:tr>
              <a:tr h="37084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fr-FR" sz="2400" dirty="0" err="1">
                          <a:solidFill>
                            <a:schemeClr val="accent5">
                              <a:lumMod val="50000"/>
                            </a:schemeClr>
                          </a:solidFill>
                        </a:rPr>
                        <a:t>Musikinstrumente</a:t>
                      </a:r>
                      <a:endParaRPr lang="fr-FR" sz="2400" dirty="0">
                        <a:solidFill>
                          <a:schemeClr val="accent5">
                            <a:lumMod val="50000"/>
                          </a:schemeClr>
                        </a:solidFill>
                      </a:endParaRPr>
                    </a:p>
                  </a:txBody>
                  <a:tcPr/>
                </a:tc>
                <a:tc>
                  <a:txBody>
                    <a:bodyPr/>
                    <a:lstStyle/>
                    <a:p>
                      <a:pPr algn="ctr"/>
                      <a:endParaRPr lang="fr-FR" sz="2400" dirty="0">
                        <a:solidFill>
                          <a:srgbClr val="115076"/>
                        </a:solidFill>
                      </a:endParaRPr>
                    </a:p>
                  </a:txBody>
                  <a:tcPr/>
                </a:tc>
                <a:extLst>
                  <a:ext uri="{0D108BD9-81ED-4DB2-BD59-A6C34878D82A}">
                    <a16:rowId xmlns:a16="http://schemas.microsoft.com/office/drawing/2014/main" val="187735527"/>
                  </a:ext>
                </a:extLst>
              </a:tr>
              <a:tr h="370840">
                <a:tc>
                  <a:txBody>
                    <a:bodyPr/>
                    <a:lstStyle/>
                    <a:p>
                      <a:pPr algn="ctr"/>
                      <a:r>
                        <a:rPr lang="fr-FR" sz="2400" dirty="0" err="1">
                          <a:solidFill>
                            <a:schemeClr val="accent5">
                              <a:lumMod val="50000"/>
                            </a:schemeClr>
                          </a:solidFill>
                        </a:rPr>
                        <a:t>Garten</a:t>
                      </a:r>
                      <a:r>
                        <a:rPr lang="fr-FR" sz="2400" dirty="0">
                          <a:solidFill>
                            <a:schemeClr val="accent5">
                              <a:lumMod val="50000"/>
                            </a:schemeClr>
                          </a:solidFill>
                        </a:rPr>
                        <a:t>-Set</a:t>
                      </a:r>
                    </a:p>
                  </a:txBody>
                  <a:tcPr/>
                </a:tc>
                <a:tc>
                  <a:txBody>
                    <a:bodyPr/>
                    <a:lstStyle/>
                    <a:p>
                      <a:pPr algn="ctr"/>
                      <a:endParaRPr lang="fr-FR" sz="2400" dirty="0">
                        <a:solidFill>
                          <a:srgbClr val="115076"/>
                        </a:solidFill>
                      </a:endParaRPr>
                    </a:p>
                  </a:txBody>
                  <a:tcPr/>
                </a:tc>
                <a:extLst>
                  <a:ext uri="{0D108BD9-81ED-4DB2-BD59-A6C34878D82A}">
                    <a16:rowId xmlns:a16="http://schemas.microsoft.com/office/drawing/2014/main" val="2249669632"/>
                  </a:ext>
                </a:extLst>
              </a:tr>
            </a:tbl>
          </a:graphicData>
        </a:graphic>
      </p:graphicFrame>
      <p:sp>
        <p:nvSpPr>
          <p:cNvPr id="23" name="TextBox 22">
            <a:extLst>
              <a:ext uri="{FF2B5EF4-FFF2-40B4-BE49-F238E27FC236}">
                <a16:creationId xmlns:a16="http://schemas.microsoft.com/office/drawing/2014/main" id="{F1464A40-3F2C-4499-9F9A-B53829E17226}"/>
              </a:ext>
            </a:extLst>
          </p:cNvPr>
          <p:cNvSpPr txBox="1"/>
          <p:nvPr/>
        </p:nvSpPr>
        <p:spPr>
          <a:xfrm>
            <a:off x="6962085" y="2569666"/>
            <a:ext cx="224174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€ 89</a:t>
            </a:r>
          </a:p>
        </p:txBody>
      </p:sp>
      <p:sp>
        <p:nvSpPr>
          <p:cNvPr id="34" name="TextBox 33">
            <a:extLst>
              <a:ext uri="{FF2B5EF4-FFF2-40B4-BE49-F238E27FC236}">
                <a16:creationId xmlns:a16="http://schemas.microsoft.com/office/drawing/2014/main" id="{A0233AA1-5360-4CED-9F27-CFD04502F0F8}"/>
              </a:ext>
            </a:extLst>
          </p:cNvPr>
          <p:cNvSpPr txBox="1"/>
          <p:nvPr/>
        </p:nvSpPr>
        <p:spPr>
          <a:xfrm>
            <a:off x="7159306" y="3012074"/>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€45</a:t>
            </a:r>
          </a:p>
        </p:txBody>
      </p:sp>
      <p:sp>
        <p:nvSpPr>
          <p:cNvPr id="36" name="TextBox 35">
            <a:extLst>
              <a:ext uri="{FF2B5EF4-FFF2-40B4-BE49-F238E27FC236}">
                <a16:creationId xmlns:a16="http://schemas.microsoft.com/office/drawing/2014/main" id="{729ABD8A-15F2-4A4F-B610-ED4CC53D6D15}"/>
              </a:ext>
            </a:extLst>
          </p:cNvPr>
          <p:cNvSpPr txBox="1"/>
          <p:nvPr/>
        </p:nvSpPr>
        <p:spPr>
          <a:xfrm>
            <a:off x="7159306" y="3477586"/>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€23</a:t>
            </a:r>
          </a:p>
        </p:txBody>
      </p:sp>
      <p:sp>
        <p:nvSpPr>
          <p:cNvPr id="37" name="TextBox 36">
            <a:extLst>
              <a:ext uri="{FF2B5EF4-FFF2-40B4-BE49-F238E27FC236}">
                <a16:creationId xmlns:a16="http://schemas.microsoft.com/office/drawing/2014/main" id="{81CB4892-BE36-4978-9741-A16A26CACE96}"/>
              </a:ext>
            </a:extLst>
          </p:cNvPr>
          <p:cNvSpPr txBox="1"/>
          <p:nvPr/>
        </p:nvSpPr>
        <p:spPr>
          <a:xfrm>
            <a:off x="7159306" y="3943098"/>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€32</a:t>
            </a:r>
          </a:p>
        </p:txBody>
      </p:sp>
      <p:sp>
        <p:nvSpPr>
          <p:cNvPr id="38" name="TextBox 37">
            <a:extLst>
              <a:ext uri="{FF2B5EF4-FFF2-40B4-BE49-F238E27FC236}">
                <a16:creationId xmlns:a16="http://schemas.microsoft.com/office/drawing/2014/main" id="{F4892FCC-4113-41EE-B7D1-D508CF90F9A7}"/>
              </a:ext>
            </a:extLst>
          </p:cNvPr>
          <p:cNvSpPr txBox="1"/>
          <p:nvPr/>
        </p:nvSpPr>
        <p:spPr>
          <a:xfrm>
            <a:off x="7159306" y="4408610"/>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€87</a:t>
            </a:r>
          </a:p>
        </p:txBody>
      </p:sp>
      <p:sp>
        <p:nvSpPr>
          <p:cNvPr id="39" name="TextBox 38">
            <a:extLst>
              <a:ext uri="{FF2B5EF4-FFF2-40B4-BE49-F238E27FC236}">
                <a16:creationId xmlns:a16="http://schemas.microsoft.com/office/drawing/2014/main" id="{18D6940B-EB29-4118-9046-3AA437AE0638}"/>
              </a:ext>
            </a:extLst>
          </p:cNvPr>
          <p:cNvSpPr txBox="1"/>
          <p:nvPr/>
        </p:nvSpPr>
        <p:spPr>
          <a:xfrm>
            <a:off x="7159306" y="4874122"/>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€64</a:t>
            </a:r>
          </a:p>
        </p:txBody>
      </p:sp>
      <p:sp>
        <p:nvSpPr>
          <p:cNvPr id="40" name="TextBox 39">
            <a:extLst>
              <a:ext uri="{FF2B5EF4-FFF2-40B4-BE49-F238E27FC236}">
                <a16:creationId xmlns:a16="http://schemas.microsoft.com/office/drawing/2014/main" id="{15899983-5E52-434B-B0DC-FE2962AB13D5}"/>
              </a:ext>
            </a:extLst>
          </p:cNvPr>
          <p:cNvSpPr txBox="1"/>
          <p:nvPr/>
        </p:nvSpPr>
        <p:spPr>
          <a:xfrm>
            <a:off x="7170206" y="5313758"/>
            <a:ext cx="1847306"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€79</a:t>
            </a:r>
          </a:p>
        </p:txBody>
      </p:sp>
      <p:sp>
        <p:nvSpPr>
          <p:cNvPr id="41" name="TextBox 40">
            <a:extLst>
              <a:ext uri="{FF2B5EF4-FFF2-40B4-BE49-F238E27FC236}">
                <a16:creationId xmlns:a16="http://schemas.microsoft.com/office/drawing/2014/main" id="{F95920AA-8FA6-45A9-827B-C409F680F0E1}"/>
              </a:ext>
            </a:extLst>
          </p:cNvPr>
          <p:cNvSpPr txBox="1"/>
          <p:nvPr/>
        </p:nvSpPr>
        <p:spPr>
          <a:xfrm>
            <a:off x="6882614" y="5755605"/>
            <a:ext cx="242249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€54</a:t>
            </a:r>
          </a:p>
        </p:txBody>
      </p:sp>
      <p:sp>
        <p:nvSpPr>
          <p:cNvPr id="26" name="Rectangle 25">
            <a:hlinkClick r:id="" action="ppaction://noaction">
              <a:snd r:embed="rId4" name="9.1.1.2 Slide 5 1.wav"/>
            </a:hlinkClick>
            <a:extLst>
              <a:ext uri="{FF2B5EF4-FFF2-40B4-BE49-F238E27FC236}">
                <a16:creationId xmlns:a16="http://schemas.microsoft.com/office/drawing/2014/main" id="{954272D3-9FD7-4562-AC74-2FC0614F5460}"/>
              </a:ext>
            </a:extLst>
          </p:cNvPr>
          <p:cNvSpPr/>
          <p:nvPr/>
        </p:nvSpPr>
        <p:spPr>
          <a:xfrm>
            <a:off x="3130413" y="2556995"/>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43" name="Rectangle 42">
            <a:hlinkClick r:id="" action="ppaction://noaction">
              <a:snd r:embed="rId5" name="9.1.1.2 Slide 5 2.wav"/>
            </a:hlinkClick>
            <a:extLst>
              <a:ext uri="{FF2B5EF4-FFF2-40B4-BE49-F238E27FC236}">
                <a16:creationId xmlns:a16="http://schemas.microsoft.com/office/drawing/2014/main" id="{493BDE1D-88A4-4656-82EC-4F8F277809DB}"/>
              </a:ext>
            </a:extLst>
          </p:cNvPr>
          <p:cNvSpPr/>
          <p:nvPr/>
        </p:nvSpPr>
        <p:spPr>
          <a:xfrm>
            <a:off x="3130413" y="3024348"/>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44" name="Rectangle 43">
            <a:hlinkClick r:id="" action="ppaction://noaction">
              <a:snd r:embed="rId6" name="9.1.1.2 Slide 5 3.wav"/>
            </a:hlinkClick>
            <a:extLst>
              <a:ext uri="{FF2B5EF4-FFF2-40B4-BE49-F238E27FC236}">
                <a16:creationId xmlns:a16="http://schemas.microsoft.com/office/drawing/2014/main" id="{41107B44-0FD1-450A-B5C9-644BC9F87310}"/>
              </a:ext>
            </a:extLst>
          </p:cNvPr>
          <p:cNvSpPr/>
          <p:nvPr/>
        </p:nvSpPr>
        <p:spPr>
          <a:xfrm>
            <a:off x="3130413" y="3491701"/>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45" name="Rectangle 44">
            <a:hlinkClick r:id="" action="ppaction://noaction">
              <a:snd r:embed="rId7" name="9.1.1.2 Slide 5 4.wav"/>
            </a:hlinkClick>
            <a:extLst>
              <a:ext uri="{FF2B5EF4-FFF2-40B4-BE49-F238E27FC236}">
                <a16:creationId xmlns:a16="http://schemas.microsoft.com/office/drawing/2014/main" id="{8CC81F65-1547-4BAD-9B92-2666E9AAB01F}"/>
              </a:ext>
            </a:extLst>
          </p:cNvPr>
          <p:cNvSpPr/>
          <p:nvPr/>
        </p:nvSpPr>
        <p:spPr>
          <a:xfrm>
            <a:off x="3130413" y="3959054"/>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46" name="Rectangle 45">
            <a:hlinkClick r:id="" action="ppaction://noaction">
              <a:snd r:embed="rId8" name="9.1.1.2 Slide 5 5.wav"/>
            </a:hlinkClick>
            <a:extLst>
              <a:ext uri="{FF2B5EF4-FFF2-40B4-BE49-F238E27FC236}">
                <a16:creationId xmlns:a16="http://schemas.microsoft.com/office/drawing/2014/main" id="{2600EA07-32DF-44F6-B2BE-2493B092C0EA}"/>
              </a:ext>
            </a:extLst>
          </p:cNvPr>
          <p:cNvSpPr/>
          <p:nvPr/>
        </p:nvSpPr>
        <p:spPr>
          <a:xfrm>
            <a:off x="3130413" y="4426407"/>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sp>
        <p:nvSpPr>
          <p:cNvPr id="47" name="Rectangle 46">
            <a:hlinkClick r:id="" action="ppaction://noaction">
              <a:snd r:embed="rId9" name="9.1.1.2 Slide 5 6.wav"/>
            </a:hlinkClick>
            <a:extLst>
              <a:ext uri="{FF2B5EF4-FFF2-40B4-BE49-F238E27FC236}">
                <a16:creationId xmlns:a16="http://schemas.microsoft.com/office/drawing/2014/main" id="{83F1DFE8-EF6C-42AC-8927-A9542EB35AC2}"/>
              </a:ext>
            </a:extLst>
          </p:cNvPr>
          <p:cNvSpPr/>
          <p:nvPr/>
        </p:nvSpPr>
        <p:spPr>
          <a:xfrm>
            <a:off x="3130413" y="4893760"/>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48" name="Rectangle 47">
            <a:hlinkClick r:id="" action="ppaction://noaction">
              <a:snd r:embed="rId10" name="9.1.1.2 Slide 5 7.wav"/>
            </a:hlinkClick>
            <a:extLst>
              <a:ext uri="{FF2B5EF4-FFF2-40B4-BE49-F238E27FC236}">
                <a16:creationId xmlns:a16="http://schemas.microsoft.com/office/drawing/2014/main" id="{98985B19-433E-49A0-A153-6E5EFA1E601C}"/>
              </a:ext>
            </a:extLst>
          </p:cNvPr>
          <p:cNvSpPr/>
          <p:nvPr/>
        </p:nvSpPr>
        <p:spPr>
          <a:xfrm>
            <a:off x="3130413" y="5361113"/>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49" name="Rectangle 48">
            <a:hlinkClick r:id="" action="ppaction://noaction">
              <a:snd r:embed="rId11" name="9.1.1.2 Slide 5 8.wav"/>
            </a:hlinkClick>
            <a:extLst>
              <a:ext uri="{FF2B5EF4-FFF2-40B4-BE49-F238E27FC236}">
                <a16:creationId xmlns:a16="http://schemas.microsoft.com/office/drawing/2014/main" id="{8CA4F76D-AD77-49BE-8F5C-19E2F44DB312}"/>
              </a:ext>
            </a:extLst>
          </p:cNvPr>
          <p:cNvSpPr/>
          <p:nvPr/>
        </p:nvSpPr>
        <p:spPr>
          <a:xfrm>
            <a:off x="3130413" y="5828465"/>
            <a:ext cx="432000" cy="432000"/>
          </a:xfrm>
          <a:prstGeom prst="rect">
            <a:avLst/>
          </a:prstGeom>
          <a:solidFill>
            <a:srgbClr val="115076"/>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pic>
        <p:nvPicPr>
          <p:cNvPr id="32" name="Picture 31" descr="Wolfgang smiling">
            <a:extLst>
              <a:ext uri="{FF2B5EF4-FFF2-40B4-BE49-F238E27FC236}">
                <a16:creationId xmlns:a16="http://schemas.microsoft.com/office/drawing/2014/main" id="{4287B094-4D83-48AD-9E15-C9DE3D4A752E}"/>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0647809" y="876724"/>
            <a:ext cx="1511419" cy="1454384"/>
          </a:xfrm>
          <a:prstGeom prst="rect">
            <a:avLst/>
          </a:prstGeom>
        </p:spPr>
      </p:pic>
      <p:pic>
        <p:nvPicPr>
          <p:cNvPr id="8" name="Picture 7" descr="A close up of a logo&#10;&#10;Description automatically generated">
            <a:extLst>
              <a:ext uri="{FF2B5EF4-FFF2-40B4-BE49-F238E27FC236}">
                <a16:creationId xmlns:a16="http://schemas.microsoft.com/office/drawing/2014/main" id="{EC2CCEE3-AFEC-46B3-AAC5-BC514BDA308F}"/>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H="1">
            <a:off x="9738045" y="941803"/>
            <a:ext cx="1160566" cy="1344764"/>
          </a:xfrm>
          <a:prstGeom prst="rect">
            <a:avLst/>
          </a:prstGeom>
        </p:spPr>
      </p:pic>
      <p:pic>
        <p:nvPicPr>
          <p:cNvPr id="10" name="Picture 9" descr="Icon&#10;&#10;Description automatically generated">
            <a:extLst>
              <a:ext uri="{FF2B5EF4-FFF2-40B4-BE49-F238E27FC236}">
                <a16:creationId xmlns:a16="http://schemas.microsoft.com/office/drawing/2014/main" id="{7D782497-1B05-4057-8313-A238C488BC49}"/>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0242953" y="1853683"/>
            <a:ext cx="1311316" cy="1240628"/>
          </a:xfrm>
          <a:prstGeom prst="rect">
            <a:avLst/>
          </a:prstGeom>
        </p:spPr>
      </p:pic>
      <p:sp>
        <p:nvSpPr>
          <p:cNvPr id="35" name="Speech Bubble: Rectangle with Corners Rounded 34">
            <a:extLst>
              <a:ext uri="{FF2B5EF4-FFF2-40B4-BE49-F238E27FC236}">
                <a16:creationId xmlns:a16="http://schemas.microsoft.com/office/drawing/2014/main" id="{9F3616DD-94FB-4F6A-B99F-F3E4D50FD319}"/>
              </a:ext>
            </a:extLst>
          </p:cNvPr>
          <p:cNvSpPr/>
          <p:nvPr/>
        </p:nvSpPr>
        <p:spPr>
          <a:xfrm>
            <a:off x="6096000" y="132242"/>
            <a:ext cx="3848099" cy="1172112"/>
          </a:xfrm>
          <a:prstGeom prst="wedgeRoundRectCallout">
            <a:avLst>
              <a:gd name="adj1" fmla="val 41915"/>
              <a:gd name="adj2" fmla="val 7548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Oma </a:t>
            </a:r>
            <a:r>
              <a:rPr lang="en-GB" sz="2000" dirty="0" err="1"/>
              <a:t>sagt</a:t>
            </a:r>
            <a:r>
              <a:rPr lang="en-GB" sz="2000" dirty="0"/>
              <a:t>, </a:t>
            </a:r>
            <a:r>
              <a:rPr lang="en-GB" sz="2000" dirty="0" err="1"/>
              <a:t>sie</a:t>
            </a:r>
            <a:r>
              <a:rPr lang="en-GB" sz="2000" dirty="0"/>
              <a:t> will dieses </a:t>
            </a:r>
            <a:r>
              <a:rPr lang="en-GB" sz="2000" dirty="0" err="1"/>
              <a:t>Jahr</a:t>
            </a:r>
            <a:r>
              <a:rPr lang="en-GB" sz="2000" dirty="0"/>
              <a:t> </a:t>
            </a:r>
            <a:r>
              <a:rPr lang="en-GB" sz="2000" dirty="0" err="1"/>
              <a:t>keine</a:t>
            </a:r>
            <a:r>
              <a:rPr lang="en-GB" sz="2000" dirty="0"/>
              <a:t> </a:t>
            </a:r>
            <a:r>
              <a:rPr lang="en-GB" sz="2000" dirty="0" err="1"/>
              <a:t>neuen</a:t>
            </a:r>
            <a:r>
              <a:rPr lang="en-GB" sz="2000" dirty="0"/>
              <a:t> </a:t>
            </a:r>
            <a:r>
              <a:rPr lang="en-GB" sz="2000" dirty="0" err="1"/>
              <a:t>Geschenke</a:t>
            </a:r>
            <a:r>
              <a:rPr lang="en-GB" sz="2000" dirty="0"/>
              <a:t>.  </a:t>
            </a:r>
            <a:br>
              <a:rPr lang="en-GB" sz="2000" dirty="0"/>
            </a:br>
            <a:r>
              <a:rPr lang="en-GB" sz="2000" dirty="0"/>
              <a:t>Was </a:t>
            </a:r>
            <a:r>
              <a:rPr lang="en-GB" sz="2000" dirty="0" err="1"/>
              <a:t>machen</a:t>
            </a:r>
            <a:r>
              <a:rPr lang="en-GB" sz="2000" dirty="0"/>
              <a:t> </a:t>
            </a:r>
            <a:r>
              <a:rPr lang="en-GB" sz="2000" dirty="0" err="1"/>
              <a:t>wir</a:t>
            </a:r>
            <a:r>
              <a:rPr lang="en-GB" sz="2000" dirty="0"/>
              <a:t>?</a:t>
            </a:r>
          </a:p>
        </p:txBody>
      </p:sp>
      <p:sp>
        <p:nvSpPr>
          <p:cNvPr id="42" name="Speech Bubble: Rectangle with Corners Rounded 41">
            <a:extLst>
              <a:ext uri="{FF2B5EF4-FFF2-40B4-BE49-F238E27FC236}">
                <a16:creationId xmlns:a16="http://schemas.microsoft.com/office/drawing/2014/main" id="{79DDA904-7973-4888-8DEB-BD811301D2F3}"/>
              </a:ext>
            </a:extLst>
          </p:cNvPr>
          <p:cNvSpPr/>
          <p:nvPr/>
        </p:nvSpPr>
        <p:spPr>
          <a:xfrm>
            <a:off x="9944099" y="3270505"/>
            <a:ext cx="2157901" cy="958595"/>
          </a:xfrm>
          <a:prstGeom prst="wedgeRoundRectCallout">
            <a:avLst>
              <a:gd name="adj1" fmla="val 32995"/>
              <a:gd name="adj2" fmla="val -104125"/>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err="1"/>
              <a:t>Kein</a:t>
            </a:r>
            <a:r>
              <a:rPr lang="en-GB" sz="2000" dirty="0"/>
              <a:t> Problem! </a:t>
            </a:r>
            <a:br>
              <a:rPr lang="en-GB" sz="2000" dirty="0"/>
            </a:br>
            <a:r>
              <a:rPr lang="en-GB" sz="2000" dirty="0" err="1"/>
              <a:t>Wir</a:t>
            </a:r>
            <a:r>
              <a:rPr lang="en-GB" sz="2000" dirty="0"/>
              <a:t> </a:t>
            </a:r>
            <a:r>
              <a:rPr lang="en-GB" sz="2000" dirty="0" err="1"/>
              <a:t>suchen</a:t>
            </a:r>
            <a:r>
              <a:rPr lang="en-GB" sz="2000" dirty="0"/>
              <a:t> </a:t>
            </a:r>
            <a:r>
              <a:rPr lang="en-GB" sz="2000" dirty="0" err="1"/>
              <a:t>bei</a:t>
            </a:r>
            <a:r>
              <a:rPr lang="en-GB" sz="2000" dirty="0"/>
              <a:t> Oxfam.de.</a:t>
            </a:r>
          </a:p>
        </p:txBody>
      </p:sp>
    </p:spTree>
    <p:extLst>
      <p:ext uri="{BB962C8B-B14F-4D97-AF65-F5344CB8AC3E}">
        <p14:creationId xmlns:p14="http://schemas.microsoft.com/office/powerpoint/2010/main" val="1554324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34" grpId="0"/>
      <p:bldP spid="36" grpId="0"/>
      <p:bldP spid="37" grpId="0"/>
      <p:bldP spid="38" grpId="0"/>
      <p:bldP spid="39" grpId="0"/>
      <p:bldP spid="40" grpId="0"/>
      <p:bldP spid="41"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0" name="Speech Bubble: Rectangle with Corners Rounded 9">
            <a:extLst>
              <a:ext uri="{FF2B5EF4-FFF2-40B4-BE49-F238E27FC236}">
                <a16:creationId xmlns:a16="http://schemas.microsoft.com/office/drawing/2014/main" id="{DE320B7E-6408-4AB5-95B7-85D1982D6987}"/>
              </a:ext>
            </a:extLst>
          </p:cNvPr>
          <p:cNvSpPr/>
          <p:nvPr/>
        </p:nvSpPr>
        <p:spPr>
          <a:xfrm>
            <a:off x="1633250" y="1224114"/>
            <a:ext cx="6764576" cy="485060"/>
          </a:xfrm>
          <a:prstGeom prst="wedgeRoundRectCallout">
            <a:avLst>
              <a:gd name="adj1" fmla="val 57608"/>
              <a:gd name="adj2" fmla="val -51787"/>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7328848" cy="869950"/>
          </a:xfrm>
          <a:prstGeom prst="rect">
            <a:avLst/>
          </a:prstGeom>
        </p:spPr>
      </p:pic>
      <p:sp>
        <p:nvSpPr>
          <p:cNvPr id="4" name="Title 3"/>
          <p:cNvSpPr>
            <a:spLocks noGrp="1"/>
          </p:cNvSpPr>
          <p:nvPr>
            <p:ph type="title"/>
          </p:nvPr>
        </p:nvSpPr>
        <p:spPr>
          <a:xfrm>
            <a:off x="0" y="294041"/>
            <a:ext cx="6946710" cy="707849"/>
          </a:xfrm>
        </p:spPr>
        <p:txBody>
          <a:bodyPr>
            <a:normAutofit/>
          </a:bodyPr>
          <a:lstStyle/>
          <a:p>
            <a:r>
              <a:rPr lang="en-GB" sz="3600" b="1" dirty="0" err="1">
                <a:solidFill>
                  <a:schemeClr val="bg1"/>
                </a:solidFill>
              </a:rPr>
              <a:t>Pronomen</a:t>
            </a:r>
            <a:r>
              <a:rPr lang="en-GB" sz="3600" b="1" dirty="0">
                <a:solidFill>
                  <a:schemeClr val="bg1"/>
                </a:solidFill>
              </a:rPr>
              <a:t> – du, </a:t>
            </a:r>
            <a:r>
              <a:rPr lang="en-GB" sz="3600" b="1" dirty="0" err="1">
                <a:solidFill>
                  <a:schemeClr val="bg1"/>
                </a:solidFill>
              </a:rPr>
              <a:t>ihr</a:t>
            </a:r>
            <a:r>
              <a:rPr lang="en-GB" sz="3600" b="1" dirty="0">
                <a:solidFill>
                  <a:schemeClr val="bg1"/>
                </a:solidFill>
              </a:rPr>
              <a:t>, Sie, man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pic>
        <p:nvPicPr>
          <p:cNvPr id="6" name="Picture 5">
            <a:extLst>
              <a:ext uri="{FF2B5EF4-FFF2-40B4-BE49-F238E27FC236}">
                <a16:creationId xmlns:a16="http://schemas.microsoft.com/office/drawing/2014/main" id="{F3741C2E-4807-45E1-8C26-C02DFBCAE2E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449121" y="394979"/>
            <a:ext cx="1396862" cy="1425686"/>
          </a:xfrm>
          <a:prstGeom prst="rect">
            <a:avLst/>
          </a:prstGeom>
        </p:spPr>
      </p:pic>
      <p:sp>
        <p:nvSpPr>
          <p:cNvPr id="8" name="TextBox 7">
            <a:extLst>
              <a:ext uri="{FF2B5EF4-FFF2-40B4-BE49-F238E27FC236}">
                <a16:creationId xmlns:a16="http://schemas.microsoft.com/office/drawing/2014/main" id="{5BCA51DA-EBB5-429C-81BA-BB2B727A6A64}"/>
              </a:ext>
            </a:extLst>
          </p:cNvPr>
          <p:cNvSpPr txBox="1"/>
          <p:nvPr/>
        </p:nvSpPr>
        <p:spPr>
          <a:xfrm>
            <a:off x="1633250" y="1224114"/>
            <a:ext cx="6828121"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 have met </a:t>
            </a:r>
            <a:r>
              <a:rPr kumimoji="0" lang="en-US" sz="2400" b="0" i="0" u="sng"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four</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words for </a:t>
            </a:r>
            <a:r>
              <a:rPr kumimoji="0" lang="en-US" sz="2400" b="1" i="1"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you</a:t>
            </a:r>
            <a:r>
              <a:rPr kumimoji="0" lang="en-US" sz="24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in German:</a:t>
            </a:r>
          </a:p>
        </p:txBody>
      </p:sp>
      <p:sp>
        <p:nvSpPr>
          <p:cNvPr id="11" name="TextBox 10">
            <a:extLst>
              <a:ext uri="{FF2B5EF4-FFF2-40B4-BE49-F238E27FC236}">
                <a16:creationId xmlns:a16="http://schemas.microsoft.com/office/drawing/2014/main" id="{0C89F64D-129C-4F33-9842-20EFA44C08AD}"/>
              </a:ext>
            </a:extLst>
          </p:cNvPr>
          <p:cNvSpPr txBox="1"/>
          <p:nvPr/>
        </p:nvSpPr>
        <p:spPr>
          <a:xfrm>
            <a:off x="2126448" y="2106878"/>
            <a:ext cx="684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du</a:t>
            </a:r>
          </a:p>
        </p:txBody>
      </p:sp>
      <p:pic>
        <p:nvPicPr>
          <p:cNvPr id="12" name="Picture 11" descr="A picture containing Teams&#10;&#10;Description automatically generated">
            <a:extLst>
              <a:ext uri="{FF2B5EF4-FFF2-40B4-BE49-F238E27FC236}">
                <a16:creationId xmlns:a16="http://schemas.microsoft.com/office/drawing/2014/main" id="{8F2C11AC-EAA1-45A8-AC2B-94A42EDD669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87523" y="2024515"/>
            <a:ext cx="1138479" cy="781560"/>
          </a:xfrm>
          <a:prstGeom prst="rect">
            <a:avLst/>
          </a:prstGeom>
        </p:spPr>
      </p:pic>
      <p:pic>
        <p:nvPicPr>
          <p:cNvPr id="13" name="Picture 12" descr="A picture containing text, toy, doll, vector graphics&#10;&#10;Description automatically generated">
            <a:extLst>
              <a:ext uri="{FF2B5EF4-FFF2-40B4-BE49-F238E27FC236}">
                <a16:creationId xmlns:a16="http://schemas.microsoft.com/office/drawing/2014/main" id="{429DFB6D-BFF9-4151-AE7E-475B2B42C44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22850"/>
          <a:stretch/>
        </p:blipFill>
        <p:spPr>
          <a:xfrm>
            <a:off x="5138" y="1259631"/>
            <a:ext cx="1041081" cy="1221468"/>
          </a:xfrm>
          <a:prstGeom prst="rect">
            <a:avLst/>
          </a:prstGeom>
        </p:spPr>
      </p:pic>
      <p:pic>
        <p:nvPicPr>
          <p:cNvPr id="15" name="Picture 14" descr="A picture containing clipart&#10;&#10;Description automatically generated">
            <a:extLst>
              <a:ext uri="{FF2B5EF4-FFF2-40B4-BE49-F238E27FC236}">
                <a16:creationId xmlns:a16="http://schemas.microsoft.com/office/drawing/2014/main" id="{43DA48F8-139D-4B05-A01B-DDC2C1050963}"/>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406256">
            <a:off x="958672" y="4027413"/>
            <a:ext cx="565563" cy="622473"/>
          </a:xfrm>
          <a:prstGeom prst="rect">
            <a:avLst/>
          </a:prstGeom>
        </p:spPr>
      </p:pic>
      <p:pic>
        <p:nvPicPr>
          <p:cNvPr id="16" name="Picture 15" descr="A picture containing vector graphics&#10;&#10;Description automatically generated">
            <a:extLst>
              <a:ext uri="{FF2B5EF4-FFF2-40B4-BE49-F238E27FC236}">
                <a16:creationId xmlns:a16="http://schemas.microsoft.com/office/drawing/2014/main" id="{4692723C-7518-4712-B0B9-22A40C6153D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0204" y="4534870"/>
            <a:ext cx="1000093" cy="686730"/>
          </a:xfrm>
          <a:prstGeom prst="rect">
            <a:avLst/>
          </a:prstGeom>
        </p:spPr>
      </p:pic>
      <p:sp>
        <p:nvSpPr>
          <p:cNvPr id="17" name="TextBox 16">
            <a:extLst>
              <a:ext uri="{FF2B5EF4-FFF2-40B4-BE49-F238E27FC236}">
                <a16:creationId xmlns:a16="http://schemas.microsoft.com/office/drawing/2014/main" id="{A9135BAC-6F47-4EDC-BD49-DF059B5BD709}"/>
              </a:ext>
            </a:extLst>
          </p:cNvPr>
          <p:cNvSpPr txBox="1"/>
          <p:nvPr/>
        </p:nvSpPr>
        <p:spPr>
          <a:xfrm>
            <a:off x="2126002" y="4756250"/>
            <a:ext cx="8737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man</a:t>
            </a:r>
          </a:p>
        </p:txBody>
      </p:sp>
      <p:sp>
        <p:nvSpPr>
          <p:cNvPr id="18" name="Speech Bubble: Rectangle with Corners Rounded 17">
            <a:extLst>
              <a:ext uri="{FF2B5EF4-FFF2-40B4-BE49-F238E27FC236}">
                <a16:creationId xmlns:a16="http://schemas.microsoft.com/office/drawing/2014/main" id="{58C3CFF4-C6C2-4A7F-95FA-E88FB7117020}"/>
              </a:ext>
            </a:extLst>
          </p:cNvPr>
          <p:cNvSpPr/>
          <p:nvPr/>
        </p:nvSpPr>
        <p:spPr>
          <a:xfrm>
            <a:off x="862517" y="1660887"/>
            <a:ext cx="757868" cy="383504"/>
          </a:xfrm>
          <a:prstGeom prst="wedgeRoundRectCallout">
            <a:avLst>
              <a:gd name="adj1" fmla="val -73452"/>
              <a:gd name="adj2" fmla="val 38372"/>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Ja</a:t>
            </a:r>
            <a:r>
              <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19" name="Speech Bubble: Rectangle with Corners Rounded 18">
            <a:extLst>
              <a:ext uri="{FF2B5EF4-FFF2-40B4-BE49-F238E27FC236}">
                <a16:creationId xmlns:a16="http://schemas.microsoft.com/office/drawing/2014/main" id="{4C3A0D4A-16FE-4DDE-8F40-5E25700EF362}"/>
              </a:ext>
            </a:extLst>
          </p:cNvPr>
          <p:cNvSpPr/>
          <p:nvPr/>
        </p:nvSpPr>
        <p:spPr>
          <a:xfrm>
            <a:off x="126991" y="5330190"/>
            <a:ext cx="4639830" cy="925955"/>
          </a:xfrm>
          <a:prstGeom prst="wedgeRoundRectCallout">
            <a:avLst>
              <a:gd name="adj1" fmla="val -13567"/>
              <a:gd name="adj2" fmla="val -6742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b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der Mann </a:t>
            </a:r>
            <a:r>
              <a:rPr lang="en-GB" sz="2000" dirty="0">
                <a:solidFill>
                  <a:prstClr val="white"/>
                </a:solidFill>
                <a:latin typeface="Century Gothic" panose="020F0302020204030204"/>
              </a:rPr>
              <a: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man</a:t>
            </a:r>
            <a:b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br>
            <a:r>
              <a:rPr kumimoji="0" lang="en-GB" sz="2000" b="1" i="0" u="none" strike="noStrike" kern="1200" cap="none" spc="0" normalizeH="0" baseline="0" noProof="0" dirty="0" err="1">
                <a:ln>
                  <a:noFill/>
                </a:ln>
                <a:solidFill>
                  <a:prstClr val="white"/>
                </a:solidFill>
                <a:effectLst/>
                <a:uLnTx/>
                <a:uFillTx/>
                <a:latin typeface="Century Gothic" panose="020F0302020204030204"/>
                <a:ea typeface="+mn-ea"/>
                <a:cs typeface="+mn-cs"/>
              </a:rPr>
              <a:t>man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one, you, people in general</a:t>
            </a:r>
          </a:p>
        </p:txBody>
      </p:sp>
      <p:pic>
        <p:nvPicPr>
          <p:cNvPr id="20" name="Picture 19" descr="Icon&#10;&#10;Description automatically generated">
            <a:extLst>
              <a:ext uri="{FF2B5EF4-FFF2-40B4-BE49-F238E27FC236}">
                <a16:creationId xmlns:a16="http://schemas.microsoft.com/office/drawing/2014/main" id="{7D5BC270-AE7E-4C28-A39B-EEAD6FBCA0F2}"/>
              </a:ext>
            </a:extLst>
          </p:cNvPr>
          <p:cNvPicPr>
            <a:picLocks noChangeAspect="1"/>
          </p:cNvPicPr>
          <p:nvPr/>
        </p:nvPicPr>
        <p:blipFill>
          <a:blip r:embed="rId10" cstate="print">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468887" y="5485986"/>
            <a:ext cx="219722" cy="437979"/>
          </a:xfrm>
          <a:prstGeom prst="rect">
            <a:avLst/>
          </a:prstGeom>
        </p:spPr>
      </p:pic>
      <p:sp>
        <p:nvSpPr>
          <p:cNvPr id="21" name="Speech Bubble: Rectangle with Corners Rounded 20">
            <a:extLst>
              <a:ext uri="{FF2B5EF4-FFF2-40B4-BE49-F238E27FC236}">
                <a16:creationId xmlns:a16="http://schemas.microsoft.com/office/drawing/2014/main" id="{3AEA9719-B865-4E14-99A6-AC4557E8E664}"/>
              </a:ext>
            </a:extLst>
          </p:cNvPr>
          <p:cNvSpPr/>
          <p:nvPr/>
        </p:nvSpPr>
        <p:spPr>
          <a:xfrm>
            <a:off x="5007266" y="5531406"/>
            <a:ext cx="6823774" cy="746501"/>
          </a:xfrm>
          <a:prstGeom prst="wedgeRoundRectCallout">
            <a:avLst>
              <a:gd name="adj1" fmla="val -25889"/>
              <a:gd name="adj2" fmla="val -94604"/>
              <a:gd name="adj3" fmla="val 16667"/>
            </a:avLst>
          </a:prstGeom>
          <a:solidFill>
            <a:srgbClr val="115076"/>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22" name="TextBox 21">
            <a:extLst>
              <a:ext uri="{FF2B5EF4-FFF2-40B4-BE49-F238E27FC236}">
                <a16:creationId xmlns:a16="http://schemas.microsoft.com/office/drawing/2014/main" id="{F18346E2-CCA8-4DF1-A0E2-3AE60A70DD3F}"/>
              </a:ext>
            </a:extLst>
          </p:cNvPr>
          <p:cNvSpPr txBox="1"/>
          <p:nvPr/>
        </p:nvSpPr>
        <p:spPr>
          <a:xfrm>
            <a:off x="5030505" y="5570022"/>
            <a:ext cx="680053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chemeClr val="bg1"/>
                </a:solidFill>
                <a:effectLst/>
                <a:uLnTx/>
                <a:uFillTx/>
                <a:latin typeface="Century Gothic" panose="020F0302020204030204"/>
                <a:ea typeface="+mn-ea"/>
                <a:cs typeface="+mn-cs"/>
              </a:rPr>
              <a:t>Man</a:t>
            </a:r>
            <a:r>
              <a:rPr kumimoji="0" lang="en-US" sz="2000" i="0" u="none" strike="noStrike" kern="1200" cap="none" spc="0" normalizeH="0" baseline="0" noProof="0" dirty="0">
                <a:ln>
                  <a:noFill/>
                </a:ln>
                <a:solidFill>
                  <a:schemeClr val="bg1"/>
                </a:solidFill>
                <a:effectLst/>
                <a:uLnTx/>
                <a:uFillTx/>
                <a:latin typeface="Century Gothic" panose="020F0302020204030204"/>
                <a:ea typeface="+mn-ea"/>
                <a:cs typeface="+mn-cs"/>
              </a:rPr>
              <a:t> is always singular, even when it means </a:t>
            </a:r>
            <a:r>
              <a:rPr kumimoji="0" lang="en-US" sz="2000" i="1" u="none" strike="noStrike" kern="1200" cap="none" spc="0" normalizeH="0" baseline="0" noProof="0" dirty="0">
                <a:ln>
                  <a:noFill/>
                </a:ln>
                <a:solidFill>
                  <a:schemeClr val="bg1"/>
                </a:solidFill>
                <a:effectLst/>
                <a:uLnTx/>
                <a:uFillTx/>
                <a:latin typeface="Century Gothic" panose="020F0302020204030204"/>
                <a:ea typeface="+mn-ea"/>
                <a:cs typeface="+mn-cs"/>
              </a:rPr>
              <a:t>people</a:t>
            </a:r>
            <a:r>
              <a:rPr kumimoji="0" lang="en-US" sz="2000" i="0" u="none" strike="noStrike" kern="1200" cap="none" spc="0" normalizeH="0" baseline="0" noProof="0" dirty="0">
                <a:ln>
                  <a:noFill/>
                </a:ln>
                <a:solidFill>
                  <a:schemeClr val="bg1"/>
                </a:solidFill>
                <a:effectLst/>
                <a:uLnTx/>
                <a:uFillTx/>
                <a:latin typeface="Century Gothic" panose="020F0302020204030204"/>
                <a:ea typeface="+mn-ea"/>
                <a:cs typeface="+mn-cs"/>
              </a:rPr>
              <a:t>.</a:t>
            </a:r>
            <a:br>
              <a:rPr kumimoji="0" lang="en-US" sz="2000" i="0" u="none" strike="noStrike" kern="1200" cap="none" spc="0" normalizeH="0" baseline="0" noProof="0" dirty="0">
                <a:ln>
                  <a:noFill/>
                </a:ln>
                <a:solidFill>
                  <a:schemeClr val="bg1"/>
                </a:solidFill>
                <a:effectLst/>
                <a:uLnTx/>
                <a:uFillTx/>
                <a:latin typeface="Century Gothic" panose="020F0302020204030204"/>
                <a:ea typeface="+mn-ea"/>
                <a:cs typeface="+mn-cs"/>
              </a:rPr>
            </a:br>
            <a:r>
              <a:rPr kumimoji="0" lang="en-US" sz="2000" i="0" u="none" strike="noStrike" kern="1200" cap="none" spc="0" normalizeH="0" baseline="0" noProof="0" dirty="0">
                <a:ln>
                  <a:noFill/>
                </a:ln>
                <a:solidFill>
                  <a:schemeClr val="bg1"/>
                </a:solidFill>
                <a:effectLst/>
                <a:uLnTx/>
                <a:uFillTx/>
                <a:latin typeface="Century Gothic" panose="020F0302020204030204"/>
                <a:ea typeface="+mn-ea"/>
                <a:cs typeface="+mn-cs"/>
              </a:rPr>
              <a:t>Use it with the same verb form as </a:t>
            </a:r>
            <a:r>
              <a:rPr kumimoji="0" lang="en-US" sz="2000" b="1" i="1" u="none" strike="noStrike" kern="1200" cap="none" spc="0" normalizeH="0" baseline="0" noProof="0" dirty="0" err="1">
                <a:ln>
                  <a:noFill/>
                </a:ln>
                <a:solidFill>
                  <a:schemeClr val="bg1"/>
                </a:solidFill>
                <a:effectLst/>
                <a:uLnTx/>
                <a:uFillTx/>
                <a:latin typeface="Century Gothic" panose="020F0302020204030204"/>
                <a:ea typeface="+mn-ea"/>
                <a:cs typeface="+mn-cs"/>
              </a:rPr>
              <a:t>er</a:t>
            </a:r>
            <a:r>
              <a:rPr kumimoji="0" lang="en-US" sz="2000" b="1" i="1" u="none" strike="noStrike" kern="1200" cap="none" spc="0" normalizeH="0" baseline="0" noProof="0" dirty="0">
                <a:ln>
                  <a:noFill/>
                </a:ln>
                <a:solidFill>
                  <a:schemeClr val="bg1"/>
                </a:solidFill>
                <a:effectLst/>
                <a:uLnTx/>
                <a:uFillTx/>
                <a:latin typeface="Century Gothic" panose="020F0302020204030204"/>
                <a:ea typeface="+mn-ea"/>
                <a:cs typeface="+mn-cs"/>
              </a:rPr>
              <a:t>, </a:t>
            </a:r>
            <a:r>
              <a:rPr kumimoji="0" lang="en-US" sz="2000" b="1" i="1" u="none" strike="noStrike" kern="1200" cap="none" spc="0" normalizeH="0" baseline="0" noProof="0" dirty="0" err="1">
                <a:ln>
                  <a:noFill/>
                </a:ln>
                <a:solidFill>
                  <a:schemeClr val="bg1"/>
                </a:solidFill>
                <a:effectLst/>
                <a:uLnTx/>
                <a:uFillTx/>
                <a:latin typeface="Century Gothic" panose="020F0302020204030204"/>
                <a:ea typeface="+mn-ea"/>
                <a:cs typeface="+mn-cs"/>
              </a:rPr>
              <a:t>sie</a:t>
            </a:r>
            <a:r>
              <a:rPr kumimoji="0" lang="en-US" sz="2000" b="1" i="1" u="none" strike="noStrike" kern="1200" cap="none" spc="0" normalizeH="0" baseline="0" noProof="0" dirty="0">
                <a:ln>
                  <a:noFill/>
                </a:ln>
                <a:solidFill>
                  <a:schemeClr val="bg1"/>
                </a:solidFill>
                <a:effectLst/>
                <a:uLnTx/>
                <a:uFillTx/>
                <a:latin typeface="Century Gothic" panose="020F0302020204030204"/>
                <a:ea typeface="+mn-ea"/>
                <a:cs typeface="+mn-cs"/>
              </a:rPr>
              <a:t>, es</a:t>
            </a:r>
            <a:r>
              <a:rPr kumimoji="0" lang="en-US" sz="2000" i="0" u="none" strike="noStrike" kern="1200" cap="none" spc="0" normalizeH="0" baseline="0" noProof="0" dirty="0">
                <a:ln>
                  <a:noFill/>
                </a:ln>
                <a:solidFill>
                  <a:schemeClr val="bg1"/>
                </a:solidFill>
                <a:effectLst/>
                <a:uLnTx/>
                <a:uFillTx/>
                <a:latin typeface="Century Gothic" panose="020F0302020204030204"/>
                <a:ea typeface="+mn-ea"/>
                <a:cs typeface="+mn-cs"/>
              </a:rPr>
              <a:t>.</a:t>
            </a:r>
          </a:p>
        </p:txBody>
      </p:sp>
      <p:sp>
        <p:nvSpPr>
          <p:cNvPr id="23" name="TextBox 22">
            <a:extLst>
              <a:ext uri="{FF2B5EF4-FFF2-40B4-BE49-F238E27FC236}">
                <a16:creationId xmlns:a16="http://schemas.microsoft.com/office/drawing/2014/main" id="{877E647F-0D2F-4A08-9E0D-92B43FCF574C}"/>
              </a:ext>
            </a:extLst>
          </p:cNvPr>
          <p:cNvSpPr txBox="1"/>
          <p:nvPr/>
        </p:nvSpPr>
        <p:spPr>
          <a:xfrm>
            <a:off x="2152665" y="3914058"/>
            <a:ext cx="684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Sie</a:t>
            </a:r>
          </a:p>
        </p:txBody>
      </p:sp>
      <p:pic>
        <p:nvPicPr>
          <p:cNvPr id="25" name="Picture 24">
            <a:extLst>
              <a:ext uri="{FF2B5EF4-FFF2-40B4-BE49-F238E27FC236}">
                <a16:creationId xmlns:a16="http://schemas.microsoft.com/office/drawing/2014/main" id="{A2B55B53-062A-41B2-B4CC-7520DC017C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78698" y="2899557"/>
            <a:ext cx="556127" cy="567603"/>
          </a:xfrm>
          <a:prstGeom prst="rect">
            <a:avLst/>
          </a:prstGeom>
        </p:spPr>
      </p:pic>
      <p:sp>
        <p:nvSpPr>
          <p:cNvPr id="26" name="TextBox 25">
            <a:extLst>
              <a:ext uri="{FF2B5EF4-FFF2-40B4-BE49-F238E27FC236}">
                <a16:creationId xmlns:a16="http://schemas.microsoft.com/office/drawing/2014/main" id="{38A843D9-081A-48E5-874B-9C12F46FA5B2}"/>
              </a:ext>
            </a:extLst>
          </p:cNvPr>
          <p:cNvSpPr txBox="1"/>
          <p:nvPr/>
        </p:nvSpPr>
        <p:spPr>
          <a:xfrm>
            <a:off x="2126448" y="2961871"/>
            <a:ext cx="684879"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endParaRPr kumimoji="0" lang="en-US" sz="24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pic>
        <p:nvPicPr>
          <p:cNvPr id="24" name="Picture 23" descr="A picture containing clipart&#10;&#10;Description automatically generated">
            <a:extLst>
              <a:ext uri="{FF2B5EF4-FFF2-40B4-BE49-F238E27FC236}">
                <a16:creationId xmlns:a16="http://schemas.microsoft.com/office/drawing/2014/main" id="{166C4998-803C-4EFE-A352-1D72EB26C364}"/>
              </a:ext>
            </a:extLst>
          </p:cNvPr>
          <p:cNvPicPr>
            <a:picLocks noChangeAspect="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rot="4406256">
            <a:off x="923249" y="3197073"/>
            <a:ext cx="565563" cy="622473"/>
          </a:xfrm>
          <a:prstGeom prst="rect">
            <a:avLst/>
          </a:prstGeom>
        </p:spPr>
      </p:pic>
      <p:sp>
        <p:nvSpPr>
          <p:cNvPr id="27" name="Speech Bubble: Rectangle with Corners Rounded 26">
            <a:extLst>
              <a:ext uri="{FF2B5EF4-FFF2-40B4-BE49-F238E27FC236}">
                <a16:creationId xmlns:a16="http://schemas.microsoft.com/office/drawing/2014/main" id="{B92751F7-9E11-48B1-98D9-396C66915C69}"/>
              </a:ext>
            </a:extLst>
          </p:cNvPr>
          <p:cNvSpPr/>
          <p:nvPr/>
        </p:nvSpPr>
        <p:spPr>
          <a:xfrm>
            <a:off x="3230375" y="2298436"/>
            <a:ext cx="5995512" cy="383504"/>
          </a:xfrm>
          <a:prstGeom prst="wedgeRoundRectCallout">
            <a:avLst>
              <a:gd name="adj1" fmla="val -58755"/>
              <a:gd name="adj2" fmla="val -30739"/>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Du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lern</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noch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Chinesisch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Mia,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wahr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28" name="Picture 27" descr="A picture containing text, vector graphics&#10;&#10;Description automatically generated">
            <a:extLst>
              <a:ext uri="{FF2B5EF4-FFF2-40B4-BE49-F238E27FC236}">
                <a16:creationId xmlns:a16="http://schemas.microsoft.com/office/drawing/2014/main" id="{3808A47D-7044-4BF1-942E-E5C50AA219C2}"/>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538414" y="2898896"/>
            <a:ext cx="592822" cy="570451"/>
          </a:xfrm>
          <a:prstGeom prst="rect">
            <a:avLst/>
          </a:prstGeom>
        </p:spPr>
      </p:pic>
      <p:sp>
        <p:nvSpPr>
          <p:cNvPr id="29" name="Speech Bubble: Rectangle with Corners Rounded 28">
            <a:extLst>
              <a:ext uri="{FF2B5EF4-FFF2-40B4-BE49-F238E27FC236}">
                <a16:creationId xmlns:a16="http://schemas.microsoft.com/office/drawing/2014/main" id="{0C56CE9A-5587-4FCD-BC44-0E002919FC3A}"/>
              </a:ext>
            </a:extLst>
          </p:cNvPr>
          <p:cNvSpPr/>
          <p:nvPr/>
        </p:nvSpPr>
        <p:spPr>
          <a:xfrm>
            <a:off x="3230375" y="3121958"/>
            <a:ext cx="5995512" cy="383504"/>
          </a:xfrm>
          <a:prstGeom prst="wedgeRoundRectCallout">
            <a:avLst>
              <a:gd name="adj1" fmla="val -58755"/>
              <a:gd name="adj2" fmla="val -30739"/>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Ihr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i="0" u="none" strike="noStrike" kern="1200" cap="none" spc="0" normalizeH="0" baseline="0" noProof="0" dirty="0" err="1">
                <a:ln>
                  <a:noFill/>
                </a:ln>
                <a:solidFill>
                  <a:srgbClr val="115076"/>
                </a:solidFill>
                <a:effectLst/>
                <a:uLnTx/>
                <a:uFillTx/>
                <a:latin typeface="Century Gothic" panose="020F0302020204030204"/>
                <a:ea typeface="+mn-ea"/>
                <a:cs typeface="+mn-cs"/>
              </a:rPr>
              <a:t>lern</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dieses</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Jahr</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viel</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noProof="0" dirty="0" err="1">
                <a:ln>
                  <a:noFill/>
                </a:ln>
                <a:solidFill>
                  <a:srgbClr val="115076"/>
                </a:solidFill>
                <a:effectLst/>
                <a:uLnTx/>
                <a:uFillTx/>
                <a:latin typeface="Century Gothic" panose="020F0302020204030204"/>
                <a:ea typeface="+mn-ea"/>
                <a:cs typeface="+mn-cs"/>
              </a:rPr>
              <a:t>Englisch</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finde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ich!</a:t>
            </a:r>
          </a:p>
        </p:txBody>
      </p:sp>
      <p:sp>
        <p:nvSpPr>
          <p:cNvPr id="30" name="Speech Bubble: Rectangle with Corners Rounded 29">
            <a:extLst>
              <a:ext uri="{FF2B5EF4-FFF2-40B4-BE49-F238E27FC236}">
                <a16:creationId xmlns:a16="http://schemas.microsoft.com/office/drawing/2014/main" id="{B5E3A3FC-20BE-4080-8109-D758E0C5FAE6}"/>
              </a:ext>
            </a:extLst>
          </p:cNvPr>
          <p:cNvSpPr/>
          <p:nvPr/>
        </p:nvSpPr>
        <p:spPr>
          <a:xfrm>
            <a:off x="3305477" y="4056945"/>
            <a:ext cx="5995512" cy="383504"/>
          </a:xfrm>
          <a:prstGeom prst="wedgeRoundRectCallout">
            <a:avLst>
              <a:gd name="adj1" fmla="val -58755"/>
              <a:gd name="adj2" fmla="val -30739"/>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Herr</a:t>
            </a:r>
            <a:r>
              <a:rPr kumimoji="0" lang="en-GB" sz="2000" b="0" i="0" u="none" strike="noStrike" kern="1200" cap="none" spc="0" normalizeH="0" noProof="0" dirty="0">
                <a:ln>
                  <a:noFill/>
                </a:ln>
                <a:solidFill>
                  <a:srgbClr val="115076"/>
                </a:solidFill>
                <a:effectLst/>
                <a:uLnTx/>
                <a:uFillTx/>
                <a:latin typeface="Century Gothic" panose="020F0302020204030204"/>
                <a:ea typeface="+mn-ea"/>
                <a:cs typeface="+mn-cs"/>
              </a:rPr>
              <a:t> Meyer, </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Sie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lern</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Gitarre</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ist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das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richtig</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sp>
        <p:nvSpPr>
          <p:cNvPr id="31" name="Speech Bubble: Rectangle with Corners Rounded 30">
            <a:extLst>
              <a:ext uri="{FF2B5EF4-FFF2-40B4-BE49-F238E27FC236}">
                <a16:creationId xmlns:a16="http://schemas.microsoft.com/office/drawing/2014/main" id="{5D2B30EB-F730-416D-AFFB-AB8A3BD1FB04}"/>
              </a:ext>
            </a:extLst>
          </p:cNvPr>
          <p:cNvSpPr/>
          <p:nvPr/>
        </p:nvSpPr>
        <p:spPr>
          <a:xfrm>
            <a:off x="3364173" y="4795330"/>
            <a:ext cx="8466867" cy="383504"/>
          </a:xfrm>
          <a:prstGeom prst="wedgeRoundRectCallout">
            <a:avLst>
              <a:gd name="adj1" fmla="val -58755"/>
              <a:gd name="adj2" fmla="val -30739"/>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Man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lern</a:t>
            </a:r>
            <a:r>
              <a:rPr kumimoji="0" lang="en-GB" sz="2000" b="1" i="0" u="none" strike="noStrike" kern="1200" cap="none" spc="0" normalizeH="0" baseline="0" noProof="0" dirty="0" err="1">
                <a:ln>
                  <a:noFill/>
                </a:ln>
                <a:solidFill>
                  <a:srgbClr val="115076"/>
                </a:solidFill>
                <a:effectLst/>
                <a:uLnTx/>
                <a:uFillTx/>
                <a:latin typeface="Century Gothic" panose="020F0302020204030204"/>
                <a:ea typeface="+mn-ea"/>
                <a:cs typeface="+mn-cs"/>
              </a:rPr>
              <a:t>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ab 18 Jahren in Deutschland Auto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fahren</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115076"/>
                </a:solidFill>
                <a:effectLst/>
                <a:uLnTx/>
                <a:uFillTx/>
                <a:latin typeface="Century Gothic" panose="020F0302020204030204"/>
                <a:ea typeface="+mn-ea"/>
                <a:cs typeface="+mn-cs"/>
              </a:rPr>
              <a:t>wahr</a:t>
            </a:r>
            <a:r>
              <a:rPr kumimoji="0" lang="en-GB" sz="2000" b="0" i="0" u="none" strike="noStrike" kern="1200" cap="none" spc="0" normalizeH="0" baseline="0" noProof="0" dirty="0">
                <a:ln>
                  <a:noFill/>
                </a:ln>
                <a:solidFill>
                  <a:srgbClr val="115076"/>
                </a:solidFill>
                <a:effectLst/>
                <a:uLnTx/>
                <a:uFillTx/>
                <a:latin typeface="Century Gothic" panose="020F0302020204030204"/>
                <a:ea typeface="+mn-ea"/>
                <a:cs typeface="+mn-cs"/>
              </a:rPr>
              <a:t>?</a:t>
            </a:r>
          </a:p>
        </p:txBody>
      </p:sp>
      <p:pic>
        <p:nvPicPr>
          <p:cNvPr id="32" name="Picture 31" descr="A picture containing text&#10;&#10;Description automatically generated">
            <a:extLst>
              <a:ext uri="{FF2B5EF4-FFF2-40B4-BE49-F238E27FC236}">
                <a16:creationId xmlns:a16="http://schemas.microsoft.com/office/drawing/2014/main" id="{C74D08FF-05FA-4404-9D64-86FCF9E7D0D5}"/>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b="57619"/>
          <a:stretch/>
        </p:blipFill>
        <p:spPr>
          <a:xfrm>
            <a:off x="1166228" y="3564909"/>
            <a:ext cx="1152812" cy="823522"/>
          </a:xfrm>
          <a:prstGeom prst="rect">
            <a:avLst/>
          </a:prstGeom>
        </p:spPr>
      </p:pic>
    </p:spTree>
    <p:extLst>
      <p:ext uri="{BB962C8B-B14F-4D97-AF65-F5344CB8AC3E}">
        <p14:creationId xmlns:p14="http://schemas.microsoft.com/office/powerpoint/2010/main" val="215717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5"/>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2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2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2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30"/>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6"/>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2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7" grpId="0"/>
      <p:bldP spid="18" grpId="0" animBg="1"/>
      <p:bldP spid="19" grpId="0" animBg="1"/>
      <p:bldP spid="21" grpId="0" animBg="1"/>
      <p:bldP spid="22" grpId="0"/>
      <p:bldP spid="23" grpId="0"/>
      <p:bldP spid="26" grpId="0"/>
      <p:bldP spid="27" grpId="0" animBg="1"/>
      <p:bldP spid="29" grpId="0" animBg="1"/>
      <p:bldP spid="30" grpId="0" animBg="1"/>
      <p:bldP spid="31"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972CA6FD-F4CC-4E11-856D-3EF098B97AE8}"/>
              </a:ext>
            </a:extLst>
          </p:cNvPr>
          <p:cNvSpPr/>
          <p:nvPr/>
        </p:nvSpPr>
        <p:spPr>
          <a:xfrm>
            <a:off x="172478" y="1489881"/>
            <a:ext cx="2866593" cy="1625825"/>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33528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GB" sz="3600" b="1" dirty="0">
                <a:solidFill>
                  <a:schemeClr val="bg1"/>
                </a:solidFill>
              </a:rPr>
              <a:t>Frau Nowak</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844595" y="247047"/>
            <a:ext cx="927378" cy="38160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lesen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E7D76F78-96CE-0B43-AB66-B64A1E76CA07}"/>
              </a:ext>
            </a:extLst>
          </p:cNvPr>
          <p:cNvSpPr txBox="1"/>
          <p:nvPr/>
        </p:nvSpPr>
        <p:spPr>
          <a:xfrm>
            <a:off x="3401227" y="342943"/>
            <a:ext cx="8930816" cy="769441"/>
          </a:xfrm>
          <a:prstGeom prst="rect">
            <a:avLst/>
          </a:prstGeom>
          <a:noFill/>
        </p:spPr>
        <p:txBody>
          <a:bodyPr wrap="square" rtlCol="0">
            <a:spAutoFit/>
          </a:bodyPr>
          <a:lstStyle/>
          <a:p>
            <a:r>
              <a:rPr lang="en-US" sz="2400" dirty="0" err="1">
                <a:solidFill>
                  <a:schemeClr val="accent5">
                    <a:lumMod val="50000"/>
                  </a:schemeClr>
                </a:solidFill>
              </a:rPr>
              <a:t>Katjas</a:t>
            </a:r>
            <a:r>
              <a:rPr lang="en-US" sz="2400" dirty="0">
                <a:solidFill>
                  <a:schemeClr val="accent5">
                    <a:lumMod val="50000"/>
                  </a:schemeClr>
                </a:solidFill>
              </a:rPr>
              <a:t> </a:t>
            </a:r>
            <a:r>
              <a:rPr lang="en-US" sz="2400" dirty="0" err="1">
                <a:solidFill>
                  <a:schemeClr val="accent5">
                    <a:lumMod val="50000"/>
                  </a:schemeClr>
                </a:solidFill>
              </a:rPr>
              <a:t>Mutti</a:t>
            </a:r>
            <a:r>
              <a:rPr lang="en-US" sz="2400" dirty="0">
                <a:solidFill>
                  <a:schemeClr val="accent5">
                    <a:lumMod val="50000"/>
                  </a:schemeClr>
                </a:solidFill>
              </a:rPr>
              <a:t>, Frau Nowak, </a:t>
            </a:r>
            <a:r>
              <a:rPr lang="en-US" sz="2400" dirty="0" err="1">
                <a:solidFill>
                  <a:schemeClr val="accent5">
                    <a:lumMod val="50000"/>
                  </a:schemeClr>
                </a:solidFill>
              </a:rPr>
              <a:t>hilft</a:t>
            </a:r>
            <a:r>
              <a:rPr lang="en-US" sz="2400" dirty="0">
                <a:solidFill>
                  <a:schemeClr val="accent5">
                    <a:lumMod val="50000"/>
                  </a:schemeClr>
                </a:solidFill>
              </a:rPr>
              <a:t> </a:t>
            </a:r>
            <a:r>
              <a:rPr lang="en-US" sz="2400" dirty="0" err="1">
                <a:solidFill>
                  <a:schemeClr val="accent5">
                    <a:lumMod val="50000"/>
                  </a:schemeClr>
                </a:solidFill>
              </a:rPr>
              <a:t>auch</a:t>
            </a:r>
            <a:r>
              <a:rPr lang="en-US" sz="2400" dirty="0">
                <a:solidFill>
                  <a:schemeClr val="accent5">
                    <a:lumMod val="50000"/>
                  </a:schemeClr>
                </a:solidFill>
              </a:rPr>
              <a:t> </a:t>
            </a:r>
            <a:r>
              <a:rPr lang="en-US" sz="2400" dirty="0" err="1">
                <a:solidFill>
                  <a:schemeClr val="accent5">
                    <a:lumMod val="50000"/>
                  </a:schemeClr>
                </a:solidFill>
              </a:rPr>
              <a:t>mit</a:t>
            </a:r>
            <a:r>
              <a:rPr lang="en-US" sz="2400" dirty="0">
                <a:solidFill>
                  <a:schemeClr val="accent5">
                    <a:lumMod val="50000"/>
                  </a:schemeClr>
                </a:solidFill>
              </a:rPr>
              <a:t>.</a:t>
            </a:r>
            <a:br>
              <a:rPr lang="en-US" sz="2400" dirty="0">
                <a:solidFill>
                  <a:schemeClr val="accent5">
                    <a:lumMod val="50000"/>
                  </a:schemeClr>
                </a:solidFill>
              </a:rPr>
            </a:br>
            <a:r>
              <a:rPr lang="en-US" sz="2000" dirty="0">
                <a:solidFill>
                  <a:schemeClr val="accent5">
                    <a:lumMod val="50000"/>
                  </a:schemeClr>
                </a:solidFill>
              </a:rPr>
              <a:t>An wen </a:t>
            </a:r>
            <a:r>
              <a:rPr lang="en-US" sz="2000" dirty="0" err="1">
                <a:solidFill>
                  <a:schemeClr val="accent5">
                    <a:lumMod val="50000"/>
                  </a:schemeClr>
                </a:solidFill>
              </a:rPr>
              <a:t>schreibt</a:t>
            </a:r>
            <a:r>
              <a:rPr lang="en-US" sz="2000" dirty="0">
                <a:solidFill>
                  <a:schemeClr val="accent5">
                    <a:lumMod val="50000"/>
                  </a:schemeClr>
                </a:solidFill>
              </a:rPr>
              <a:t> </a:t>
            </a:r>
            <a:r>
              <a:rPr lang="en-US" sz="2000" dirty="0" err="1">
                <a:solidFill>
                  <a:schemeClr val="accent5">
                    <a:lumMod val="50000"/>
                  </a:schemeClr>
                </a:solidFill>
              </a:rPr>
              <a:t>sie</a:t>
            </a:r>
            <a:r>
              <a:rPr lang="en-US" sz="2000" dirty="0">
                <a:solidFill>
                  <a:schemeClr val="accent5">
                    <a:lumMod val="50000"/>
                  </a:schemeClr>
                </a:solidFill>
              </a:rPr>
              <a:t>? An </a:t>
            </a:r>
            <a:r>
              <a:rPr lang="en-US" sz="2000" dirty="0" err="1">
                <a:solidFill>
                  <a:schemeClr val="accent5">
                    <a:lumMod val="50000"/>
                  </a:schemeClr>
                </a:solidFill>
              </a:rPr>
              <a:t>Opa</a:t>
            </a:r>
            <a:r>
              <a:rPr lang="en-US" sz="2000" dirty="0">
                <a:solidFill>
                  <a:schemeClr val="accent5">
                    <a:lumMod val="50000"/>
                  </a:schemeClr>
                </a:solidFill>
              </a:rPr>
              <a:t> (</a:t>
            </a:r>
            <a:r>
              <a:rPr lang="en-US" sz="2000" b="1" dirty="0">
                <a:solidFill>
                  <a:schemeClr val="accent5">
                    <a:lumMod val="50000"/>
                  </a:schemeClr>
                </a:solidFill>
              </a:rPr>
              <a:t>Sie</a:t>
            </a:r>
            <a:r>
              <a:rPr lang="en-US" sz="2000" dirty="0">
                <a:solidFill>
                  <a:schemeClr val="accent5">
                    <a:lumMod val="50000"/>
                  </a:schemeClr>
                </a:solidFill>
              </a:rPr>
              <a:t>) </a:t>
            </a:r>
            <a:r>
              <a:rPr lang="en-US" sz="2000" dirty="0" err="1">
                <a:solidFill>
                  <a:schemeClr val="accent5">
                    <a:lumMod val="50000"/>
                  </a:schemeClr>
                </a:solidFill>
              </a:rPr>
              <a:t>oder</a:t>
            </a:r>
            <a:r>
              <a:rPr lang="en-US" sz="2000" dirty="0">
                <a:solidFill>
                  <a:schemeClr val="accent5">
                    <a:lumMod val="50000"/>
                  </a:schemeClr>
                </a:solidFill>
              </a:rPr>
              <a:t> an Mia und Wolfgang (</a:t>
            </a:r>
            <a:r>
              <a:rPr lang="en-US" sz="2000" b="1" dirty="0" err="1">
                <a:solidFill>
                  <a:schemeClr val="accent5">
                    <a:lumMod val="50000"/>
                  </a:schemeClr>
                </a:solidFill>
              </a:rPr>
              <a:t>ihr</a:t>
            </a:r>
            <a:r>
              <a:rPr lang="en-US" sz="2000" dirty="0">
                <a:solidFill>
                  <a:schemeClr val="accent5">
                    <a:lumMod val="50000"/>
                  </a:schemeClr>
                </a:solidFill>
              </a:rPr>
              <a:t>)?</a:t>
            </a:r>
            <a:endParaRPr lang="en-US" sz="2400" dirty="0">
              <a:solidFill>
                <a:schemeClr val="accent5">
                  <a:lumMod val="50000"/>
                </a:schemeClr>
              </a:solidFill>
            </a:endParaRPr>
          </a:p>
        </p:txBody>
      </p:sp>
      <p:pic>
        <p:nvPicPr>
          <p:cNvPr id="9" name="Picture 8" descr="A picture containing text, vector graphics&#10;&#10;Description automatically generated">
            <a:extLst>
              <a:ext uri="{FF2B5EF4-FFF2-40B4-BE49-F238E27FC236}">
                <a16:creationId xmlns:a16="http://schemas.microsoft.com/office/drawing/2014/main" id="{5CD645E6-CFD6-4A87-A5CE-3CD9C8C01C2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57266" y="263445"/>
            <a:ext cx="927378" cy="1133462"/>
          </a:xfrm>
          <a:prstGeom prst="rect">
            <a:avLst/>
          </a:prstGeom>
        </p:spPr>
      </p:pic>
      <p:sp>
        <p:nvSpPr>
          <p:cNvPr id="10" name="Speech Bubble: Rectangle with Corners Rounded 9">
            <a:extLst>
              <a:ext uri="{FF2B5EF4-FFF2-40B4-BE49-F238E27FC236}">
                <a16:creationId xmlns:a16="http://schemas.microsoft.com/office/drawing/2014/main" id="{B47CB90A-61A2-4070-A7A7-7EB3EC82E255}"/>
              </a:ext>
            </a:extLst>
          </p:cNvPr>
          <p:cNvSpPr/>
          <p:nvPr/>
        </p:nvSpPr>
        <p:spPr>
          <a:xfrm>
            <a:off x="198212" y="1555625"/>
            <a:ext cx="2886540" cy="1461492"/>
          </a:xfrm>
          <a:prstGeom prst="wedgeRoundRectCallout">
            <a:avLst>
              <a:gd name="adj1" fmla="val 27499"/>
              <a:gd name="adj2" fmla="val 66197"/>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b="1" dirty="0">
                <a:solidFill>
                  <a:schemeClr val="accent5">
                    <a:lumMod val="50000"/>
                  </a:schemeClr>
                </a:solidFill>
                <a:latin typeface="Century Gothic" panose="020F0302020204030204"/>
              </a:rPr>
              <a:t> I</a:t>
            </a:r>
            <a:r>
              <a:rPr kumimoji="0" lang="en-GB" sz="2000" b="1" i="0" u="none" strike="noStrike" kern="1200" cap="none" spc="0" normalizeH="0" baseline="0" noProof="0" dirty="0">
                <a:ln>
                  <a:noFill/>
                </a:ln>
                <a:solidFill>
                  <a:schemeClr val="accent5">
                    <a:lumMod val="50000"/>
                  </a:schemeClr>
                </a:solidFill>
                <a:effectLst/>
                <a:uLnTx/>
                <a:uFillTx/>
                <a:latin typeface="Century Gothic" panose="020F0302020204030204"/>
              </a:rPr>
              <a:t>hr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kauft</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die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Sachen</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für</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den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Geburtstagskuchen</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nicht</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chemeClr val="accent5">
                    <a:lumMod val="50000"/>
                  </a:schemeClr>
                </a:solidFill>
                <a:effectLst/>
                <a:uLnTx/>
                <a:uFillTx/>
                <a:latin typeface="Century Gothic" panose="020F0302020204030204"/>
                <a:ea typeface="+mn-ea"/>
                <a:cs typeface="+mn-cs"/>
              </a:rPr>
              <a:t>wahr</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2" name="Rectangle: Rounded Corners 11">
            <a:extLst>
              <a:ext uri="{FF2B5EF4-FFF2-40B4-BE49-F238E27FC236}">
                <a16:creationId xmlns:a16="http://schemas.microsoft.com/office/drawing/2014/main" id="{B7A48A99-DCA5-4BCE-BFBA-C8D8A5A915B5}"/>
              </a:ext>
            </a:extLst>
          </p:cNvPr>
          <p:cNvSpPr/>
          <p:nvPr/>
        </p:nvSpPr>
        <p:spPr>
          <a:xfrm>
            <a:off x="665985" y="1684521"/>
            <a:ext cx="643066" cy="247657"/>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13" name="TextBox 12">
            <a:extLst>
              <a:ext uri="{FF2B5EF4-FFF2-40B4-BE49-F238E27FC236}">
                <a16:creationId xmlns:a16="http://schemas.microsoft.com/office/drawing/2014/main" id="{B022E8E7-D152-43E7-BD31-44D56653536F}"/>
              </a:ext>
            </a:extLst>
          </p:cNvPr>
          <p:cNvSpPr txBox="1"/>
          <p:nvPr/>
        </p:nvSpPr>
        <p:spPr>
          <a:xfrm>
            <a:off x="64677" y="1280802"/>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b="1" dirty="0">
                <a:solidFill>
                  <a:schemeClr val="accent5">
                    <a:lumMod val="50000"/>
                  </a:schemeClr>
                </a:solidFill>
              </a:rPr>
              <a:t>1</a:t>
            </a:r>
          </a:p>
        </p:txBody>
      </p:sp>
      <p:sp>
        <p:nvSpPr>
          <p:cNvPr id="15" name="Rectangle: Rounded Corners 14">
            <a:extLst>
              <a:ext uri="{FF2B5EF4-FFF2-40B4-BE49-F238E27FC236}">
                <a16:creationId xmlns:a16="http://schemas.microsoft.com/office/drawing/2014/main" id="{5D54D840-0B6A-4FB7-BFD4-7B4D5E867A86}"/>
              </a:ext>
            </a:extLst>
          </p:cNvPr>
          <p:cNvSpPr/>
          <p:nvPr/>
        </p:nvSpPr>
        <p:spPr>
          <a:xfrm>
            <a:off x="3105646" y="1489881"/>
            <a:ext cx="3006637" cy="1634318"/>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Speech Bubble: Rectangle with Corners Rounded 15">
            <a:extLst>
              <a:ext uri="{FF2B5EF4-FFF2-40B4-BE49-F238E27FC236}">
                <a16:creationId xmlns:a16="http://schemas.microsoft.com/office/drawing/2014/main" id="{B8A72E50-7931-47B7-BA0A-3F6D718E648B}"/>
              </a:ext>
            </a:extLst>
          </p:cNvPr>
          <p:cNvSpPr/>
          <p:nvPr/>
        </p:nvSpPr>
        <p:spPr>
          <a:xfrm>
            <a:off x="3157105" y="1647950"/>
            <a:ext cx="2887861" cy="1366755"/>
          </a:xfrm>
          <a:prstGeom prst="wedgeRoundRectCallout">
            <a:avLst>
              <a:gd name="adj1" fmla="val 27499"/>
              <a:gd name="adj2" fmla="val 66197"/>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Wann</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seid</a:t>
            </a:r>
            <a:r>
              <a:rPr lang="en-GB" sz="2000" dirty="0">
                <a:solidFill>
                  <a:schemeClr val="accent5">
                    <a:lumMod val="50000"/>
                  </a:schemeClr>
                </a:solidFill>
                <a:latin typeface="Century Gothic" panose="020F0302020204030204"/>
              </a:rPr>
              <a:t>   </a:t>
            </a:r>
            <a:r>
              <a:rPr lang="en-GB" sz="2000" b="1" dirty="0" err="1">
                <a:solidFill>
                  <a:schemeClr val="accent5">
                    <a:lumMod val="50000"/>
                  </a:schemeClr>
                </a:solidFill>
                <a:latin typeface="Century Gothic" panose="020F0302020204030204"/>
              </a:rPr>
              <a:t>ihr</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wieder</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zu</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Hause</a:t>
            </a:r>
            <a:r>
              <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rPr>
              <a:t>?</a:t>
            </a:r>
          </a:p>
        </p:txBody>
      </p:sp>
      <p:sp>
        <p:nvSpPr>
          <p:cNvPr id="17" name="Rectangle: Rounded Corners 16">
            <a:extLst>
              <a:ext uri="{FF2B5EF4-FFF2-40B4-BE49-F238E27FC236}">
                <a16:creationId xmlns:a16="http://schemas.microsoft.com/office/drawing/2014/main" id="{7AC4ABA5-ED6A-4B3A-8A56-2291DCA0109C}"/>
              </a:ext>
            </a:extLst>
          </p:cNvPr>
          <p:cNvSpPr/>
          <p:nvPr/>
        </p:nvSpPr>
        <p:spPr>
          <a:xfrm>
            <a:off x="5104782" y="2026879"/>
            <a:ext cx="643066" cy="2594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18" name="TextBox 17">
            <a:extLst>
              <a:ext uri="{FF2B5EF4-FFF2-40B4-BE49-F238E27FC236}">
                <a16:creationId xmlns:a16="http://schemas.microsoft.com/office/drawing/2014/main" id="{FA78AAB1-9F9A-42C7-83FA-FE20D26E65C1}"/>
              </a:ext>
            </a:extLst>
          </p:cNvPr>
          <p:cNvSpPr txBox="1"/>
          <p:nvPr/>
        </p:nvSpPr>
        <p:spPr>
          <a:xfrm>
            <a:off x="3091319" y="1299774"/>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b="1" dirty="0">
                <a:solidFill>
                  <a:schemeClr val="accent5">
                    <a:lumMod val="50000"/>
                  </a:schemeClr>
                </a:solidFill>
              </a:rPr>
              <a:t>2</a:t>
            </a:r>
          </a:p>
        </p:txBody>
      </p:sp>
      <p:sp>
        <p:nvSpPr>
          <p:cNvPr id="19" name="Rectangle: Rounded Corners 18">
            <a:extLst>
              <a:ext uri="{FF2B5EF4-FFF2-40B4-BE49-F238E27FC236}">
                <a16:creationId xmlns:a16="http://schemas.microsoft.com/office/drawing/2014/main" id="{AA250FEB-B5DC-4096-9181-DAE0D609D020}"/>
              </a:ext>
            </a:extLst>
          </p:cNvPr>
          <p:cNvSpPr/>
          <p:nvPr/>
        </p:nvSpPr>
        <p:spPr>
          <a:xfrm>
            <a:off x="6206793" y="1505653"/>
            <a:ext cx="2946135" cy="161582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Speech Bubble: Rectangle with Corners Rounded 19">
            <a:extLst>
              <a:ext uri="{FF2B5EF4-FFF2-40B4-BE49-F238E27FC236}">
                <a16:creationId xmlns:a16="http://schemas.microsoft.com/office/drawing/2014/main" id="{4EA1125B-68E2-4034-9716-CFC886A6F229}"/>
              </a:ext>
            </a:extLst>
          </p:cNvPr>
          <p:cNvSpPr/>
          <p:nvPr/>
        </p:nvSpPr>
        <p:spPr>
          <a:xfrm>
            <a:off x="6270106" y="1684521"/>
            <a:ext cx="2794298" cy="1294306"/>
          </a:xfrm>
          <a:prstGeom prst="wedgeRoundRectCallout">
            <a:avLst>
              <a:gd name="adj1" fmla="val 27499"/>
              <a:gd name="adj2" fmla="val 66197"/>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Backen</a:t>
            </a:r>
            <a:r>
              <a:rPr lang="en-GB" sz="2000" dirty="0">
                <a:solidFill>
                  <a:schemeClr val="accent5">
                    <a:lumMod val="50000"/>
                  </a:schemeClr>
                </a:solidFill>
                <a:latin typeface="Century Gothic" panose="020F0302020204030204"/>
              </a:rPr>
              <a:t>   </a:t>
            </a:r>
            <a:r>
              <a:rPr lang="en-GB" sz="2000" b="1" dirty="0">
                <a:solidFill>
                  <a:schemeClr val="accent5">
                    <a:lumMod val="50000"/>
                  </a:schemeClr>
                </a:solidFill>
                <a:latin typeface="Century Gothic" panose="020F0302020204030204"/>
              </a:rPr>
              <a:t>Sie</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auch</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Kekse</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für</a:t>
            </a:r>
            <a:r>
              <a:rPr lang="en-GB" sz="2000" dirty="0">
                <a:solidFill>
                  <a:schemeClr val="accent5">
                    <a:lumMod val="50000"/>
                  </a:schemeClr>
                </a:solidFill>
                <a:latin typeface="Century Gothic" panose="020F0302020204030204"/>
              </a:rPr>
              <a:t> die Party? </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1" name="Rectangle: Rounded Corners 20">
            <a:extLst>
              <a:ext uri="{FF2B5EF4-FFF2-40B4-BE49-F238E27FC236}">
                <a16:creationId xmlns:a16="http://schemas.microsoft.com/office/drawing/2014/main" id="{17449F73-0AB5-42E7-A1B6-2B13CD57DA70}"/>
              </a:ext>
            </a:extLst>
          </p:cNvPr>
          <p:cNvSpPr/>
          <p:nvPr/>
        </p:nvSpPr>
        <p:spPr>
          <a:xfrm>
            <a:off x="7503485" y="2048697"/>
            <a:ext cx="603403" cy="276894"/>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22" name="TextBox 21">
            <a:extLst>
              <a:ext uri="{FF2B5EF4-FFF2-40B4-BE49-F238E27FC236}">
                <a16:creationId xmlns:a16="http://schemas.microsoft.com/office/drawing/2014/main" id="{441C5CAF-6C53-466B-9257-BD86F9100E5E}"/>
              </a:ext>
            </a:extLst>
          </p:cNvPr>
          <p:cNvSpPr txBox="1"/>
          <p:nvPr/>
        </p:nvSpPr>
        <p:spPr>
          <a:xfrm>
            <a:off x="6161112" y="1311090"/>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b="1" dirty="0">
                <a:solidFill>
                  <a:schemeClr val="accent5">
                    <a:lumMod val="50000"/>
                  </a:schemeClr>
                </a:solidFill>
              </a:rPr>
              <a:t>3</a:t>
            </a:r>
          </a:p>
        </p:txBody>
      </p:sp>
      <p:sp>
        <p:nvSpPr>
          <p:cNvPr id="23" name="Rectangle: Rounded Corners 22">
            <a:extLst>
              <a:ext uri="{FF2B5EF4-FFF2-40B4-BE49-F238E27FC236}">
                <a16:creationId xmlns:a16="http://schemas.microsoft.com/office/drawing/2014/main" id="{B828A2A6-102F-4EE5-9489-77AD3F3ECCF7}"/>
              </a:ext>
            </a:extLst>
          </p:cNvPr>
          <p:cNvSpPr/>
          <p:nvPr/>
        </p:nvSpPr>
        <p:spPr>
          <a:xfrm>
            <a:off x="9210255" y="1519966"/>
            <a:ext cx="2910841" cy="1590677"/>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Speech Bubble: Rectangle with Corners Rounded 23">
            <a:extLst>
              <a:ext uri="{FF2B5EF4-FFF2-40B4-BE49-F238E27FC236}">
                <a16:creationId xmlns:a16="http://schemas.microsoft.com/office/drawing/2014/main" id="{7CA6A96D-0F2A-431C-A14F-B65B4A89E3E8}"/>
              </a:ext>
            </a:extLst>
          </p:cNvPr>
          <p:cNvSpPr/>
          <p:nvPr/>
        </p:nvSpPr>
        <p:spPr>
          <a:xfrm>
            <a:off x="9403407" y="1668694"/>
            <a:ext cx="2524535" cy="1340433"/>
          </a:xfrm>
          <a:prstGeom prst="wedgeRoundRectCallout">
            <a:avLst>
              <a:gd name="adj1" fmla="val 27499"/>
              <a:gd name="adj2" fmla="val 66197"/>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F0302020204030204"/>
              </a:rPr>
              <a:t> Um </a:t>
            </a:r>
            <a:r>
              <a:rPr lang="en-GB" sz="2000" dirty="0" err="1">
                <a:solidFill>
                  <a:schemeClr val="accent5">
                    <a:lumMod val="50000"/>
                  </a:schemeClr>
                </a:solidFill>
                <a:latin typeface="Century Gothic" panose="020F0302020204030204"/>
              </a:rPr>
              <a:t>wieviel</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Uhr</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beginnt</a:t>
            </a:r>
            <a:r>
              <a:rPr lang="en-GB" sz="2000" dirty="0">
                <a:solidFill>
                  <a:schemeClr val="accent5">
                    <a:lumMod val="50000"/>
                  </a:schemeClr>
                </a:solidFill>
                <a:latin typeface="Century Gothic" panose="020F0302020204030204"/>
              </a:rPr>
              <a:t>    </a:t>
            </a:r>
            <a:r>
              <a:rPr lang="en-GB" sz="2000" b="1" dirty="0" err="1">
                <a:solidFill>
                  <a:schemeClr val="accent5">
                    <a:lumMod val="50000"/>
                  </a:schemeClr>
                </a:solidFill>
                <a:latin typeface="Century Gothic" panose="020F0302020204030204"/>
              </a:rPr>
              <a:t>ihr</a:t>
            </a:r>
            <a:r>
              <a:rPr lang="en-GB" sz="2000" dirty="0">
                <a:solidFill>
                  <a:schemeClr val="accent5">
                    <a:lumMod val="50000"/>
                  </a:schemeClr>
                </a:solidFill>
                <a:latin typeface="Century Gothic" panose="020F0302020204030204"/>
              </a:rPr>
              <a:t>  , </a:t>
            </a:r>
            <a:r>
              <a:rPr lang="en-GB" sz="2000" dirty="0" err="1">
                <a:solidFill>
                  <a:schemeClr val="accent5">
                    <a:lumMod val="50000"/>
                  </a:schemeClr>
                </a:solidFill>
                <a:latin typeface="Century Gothic" panose="020F0302020204030204"/>
              </a:rPr>
              <a:t>zu</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kochen</a:t>
            </a:r>
            <a:r>
              <a:rPr lang="en-GB" sz="2000" dirty="0">
                <a:solidFill>
                  <a:schemeClr val="accent5">
                    <a:lumMod val="50000"/>
                  </a:schemeClr>
                </a:solidFill>
                <a:latin typeface="Century Gothic" panose="020F0302020204030204"/>
              </a:rPr>
              <a:t>? </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5" name="Rectangle: Rounded Corners 24">
            <a:extLst>
              <a:ext uri="{FF2B5EF4-FFF2-40B4-BE49-F238E27FC236}">
                <a16:creationId xmlns:a16="http://schemas.microsoft.com/office/drawing/2014/main" id="{E61DAA6A-FBB4-4427-A158-162CCD6E83DD}"/>
              </a:ext>
            </a:extLst>
          </p:cNvPr>
          <p:cNvSpPr/>
          <p:nvPr/>
        </p:nvSpPr>
        <p:spPr>
          <a:xfrm>
            <a:off x="10665218" y="2228605"/>
            <a:ext cx="643066" cy="2594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26" name="TextBox 25">
            <a:extLst>
              <a:ext uri="{FF2B5EF4-FFF2-40B4-BE49-F238E27FC236}">
                <a16:creationId xmlns:a16="http://schemas.microsoft.com/office/drawing/2014/main" id="{A6A5ACBD-AE11-459F-9406-DFE71679515B}"/>
              </a:ext>
            </a:extLst>
          </p:cNvPr>
          <p:cNvSpPr txBox="1"/>
          <p:nvPr/>
        </p:nvSpPr>
        <p:spPr>
          <a:xfrm>
            <a:off x="9242040" y="1334296"/>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b="1" dirty="0">
                <a:solidFill>
                  <a:schemeClr val="accent5">
                    <a:lumMod val="50000"/>
                  </a:schemeClr>
                </a:solidFill>
              </a:rPr>
              <a:t>4</a:t>
            </a:r>
          </a:p>
        </p:txBody>
      </p:sp>
      <p:sp>
        <p:nvSpPr>
          <p:cNvPr id="27" name="Rectangle: Rounded Corners 26">
            <a:extLst>
              <a:ext uri="{FF2B5EF4-FFF2-40B4-BE49-F238E27FC236}">
                <a16:creationId xmlns:a16="http://schemas.microsoft.com/office/drawing/2014/main" id="{F30CBE7E-754F-4789-8CAF-E36FA5F97126}"/>
              </a:ext>
            </a:extLst>
          </p:cNvPr>
          <p:cNvSpPr/>
          <p:nvPr/>
        </p:nvSpPr>
        <p:spPr>
          <a:xfrm>
            <a:off x="206001" y="3841647"/>
            <a:ext cx="2820916" cy="1585351"/>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Speech Bubble: Rectangle with Corners Rounded 27">
            <a:extLst>
              <a:ext uri="{FF2B5EF4-FFF2-40B4-BE49-F238E27FC236}">
                <a16:creationId xmlns:a16="http://schemas.microsoft.com/office/drawing/2014/main" id="{EAF33B3B-087E-4A35-B2F7-17E346220DA9}"/>
              </a:ext>
            </a:extLst>
          </p:cNvPr>
          <p:cNvSpPr/>
          <p:nvPr/>
        </p:nvSpPr>
        <p:spPr>
          <a:xfrm>
            <a:off x="224819" y="4094690"/>
            <a:ext cx="2746774" cy="1209194"/>
          </a:xfrm>
          <a:prstGeom prst="wedgeRoundRectCallout">
            <a:avLst>
              <a:gd name="adj1" fmla="val 27499"/>
              <a:gd name="adj2" fmla="val 66197"/>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F0302020204030204"/>
              </a:rPr>
              <a:t> Lest   </a:t>
            </a:r>
            <a:r>
              <a:rPr lang="en-GB" sz="2000" b="1" dirty="0" err="1">
                <a:solidFill>
                  <a:schemeClr val="accent5">
                    <a:lumMod val="50000"/>
                  </a:schemeClr>
                </a:solidFill>
                <a:latin typeface="Century Gothic" panose="020F0302020204030204"/>
              </a:rPr>
              <a:t>ihr</a:t>
            </a:r>
            <a:r>
              <a:rPr lang="en-GB" sz="2000" b="1" dirty="0">
                <a:solidFill>
                  <a:schemeClr val="accent5">
                    <a:lumMod val="50000"/>
                  </a:schemeClr>
                </a:solidFill>
                <a:latin typeface="Century Gothic" panose="020F0302020204030204"/>
              </a:rPr>
              <a:t> </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schon</a:t>
            </a:r>
            <a:r>
              <a:rPr lang="en-GB" sz="2000" dirty="0">
                <a:solidFill>
                  <a:schemeClr val="accent5">
                    <a:lumMod val="50000"/>
                  </a:schemeClr>
                </a:solidFill>
                <a:latin typeface="Century Gothic" panose="020F0302020204030204"/>
              </a:rPr>
              <a:t> das </a:t>
            </a:r>
            <a:r>
              <a:rPr lang="en-GB" sz="2000" dirty="0" err="1">
                <a:solidFill>
                  <a:schemeClr val="accent5">
                    <a:lumMod val="50000"/>
                  </a:schemeClr>
                </a:solidFill>
                <a:latin typeface="Century Gothic" panose="020F0302020204030204"/>
              </a:rPr>
              <a:t>Rezept</a:t>
            </a:r>
            <a:r>
              <a:rPr lang="en-GB" sz="2000" dirty="0">
                <a:solidFill>
                  <a:schemeClr val="accent5">
                    <a:lumMod val="50000"/>
                  </a:schemeClr>
                </a:solidFill>
                <a:latin typeface="Century Gothic" panose="020F0302020204030204"/>
              </a:rPr>
              <a:t>? </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29" name="Rectangle: Rounded Corners 28">
            <a:extLst>
              <a:ext uri="{FF2B5EF4-FFF2-40B4-BE49-F238E27FC236}">
                <a16:creationId xmlns:a16="http://schemas.microsoft.com/office/drawing/2014/main" id="{9088EDF9-3D70-44E6-88CD-76581371C3BF}"/>
              </a:ext>
            </a:extLst>
          </p:cNvPr>
          <p:cNvSpPr/>
          <p:nvPr/>
        </p:nvSpPr>
        <p:spPr>
          <a:xfrm>
            <a:off x="1132164" y="4400033"/>
            <a:ext cx="643066" cy="2594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30" name="TextBox 29">
            <a:extLst>
              <a:ext uri="{FF2B5EF4-FFF2-40B4-BE49-F238E27FC236}">
                <a16:creationId xmlns:a16="http://schemas.microsoft.com/office/drawing/2014/main" id="{FE1BCCA6-52FB-4679-AA42-F3B8F845B288}"/>
              </a:ext>
            </a:extLst>
          </p:cNvPr>
          <p:cNvSpPr txBox="1"/>
          <p:nvPr/>
        </p:nvSpPr>
        <p:spPr>
          <a:xfrm>
            <a:off x="45796" y="3711698"/>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b="1" dirty="0">
                <a:solidFill>
                  <a:schemeClr val="accent5">
                    <a:lumMod val="50000"/>
                  </a:schemeClr>
                </a:solidFill>
              </a:rPr>
              <a:t>5</a:t>
            </a:r>
          </a:p>
        </p:txBody>
      </p:sp>
      <p:sp>
        <p:nvSpPr>
          <p:cNvPr id="31" name="Rectangle: Rounded Corners 30">
            <a:extLst>
              <a:ext uri="{FF2B5EF4-FFF2-40B4-BE49-F238E27FC236}">
                <a16:creationId xmlns:a16="http://schemas.microsoft.com/office/drawing/2014/main" id="{91F44276-941B-4DAC-B7A4-972AB416B8DE}"/>
              </a:ext>
            </a:extLst>
          </p:cNvPr>
          <p:cNvSpPr/>
          <p:nvPr/>
        </p:nvSpPr>
        <p:spPr>
          <a:xfrm>
            <a:off x="3213539" y="3833929"/>
            <a:ext cx="2924085" cy="1568974"/>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2" name="Speech Bubble: Rectangle with Corners Rounded 31">
            <a:extLst>
              <a:ext uri="{FF2B5EF4-FFF2-40B4-BE49-F238E27FC236}">
                <a16:creationId xmlns:a16="http://schemas.microsoft.com/office/drawing/2014/main" id="{17738B0D-08EB-4F50-97B8-12CE5AF1FB57}"/>
              </a:ext>
            </a:extLst>
          </p:cNvPr>
          <p:cNvSpPr/>
          <p:nvPr/>
        </p:nvSpPr>
        <p:spPr>
          <a:xfrm>
            <a:off x="3292163" y="3966075"/>
            <a:ext cx="2754882" cy="1264257"/>
          </a:xfrm>
          <a:prstGeom prst="wedgeRoundRectCallout">
            <a:avLst>
              <a:gd name="adj1" fmla="val 27499"/>
              <a:gd name="adj2" fmla="val 66197"/>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Wann</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bereiten</a:t>
            </a:r>
            <a:r>
              <a:rPr lang="en-GB" sz="2000" dirty="0">
                <a:solidFill>
                  <a:schemeClr val="accent5">
                    <a:lumMod val="50000"/>
                  </a:schemeClr>
                </a:solidFill>
                <a:latin typeface="Century Gothic" panose="020F0302020204030204"/>
              </a:rPr>
              <a:t>   </a:t>
            </a:r>
            <a:r>
              <a:rPr lang="en-GB" sz="2000" b="1" dirty="0">
                <a:solidFill>
                  <a:schemeClr val="accent5">
                    <a:lumMod val="50000"/>
                  </a:schemeClr>
                </a:solidFill>
                <a:latin typeface="Century Gothic" panose="020F0302020204030204"/>
              </a:rPr>
              <a:t>Sie</a:t>
            </a:r>
            <a:r>
              <a:rPr lang="en-GB" sz="2000" dirty="0">
                <a:solidFill>
                  <a:schemeClr val="accent5">
                    <a:lumMod val="50000"/>
                  </a:schemeClr>
                </a:solidFill>
                <a:latin typeface="Century Gothic" panose="020F0302020204030204"/>
              </a:rPr>
              <a:t>   den Salat </a:t>
            </a:r>
            <a:r>
              <a:rPr lang="en-GB" sz="2000" dirty="0" err="1">
                <a:solidFill>
                  <a:schemeClr val="accent5">
                    <a:lumMod val="50000"/>
                  </a:schemeClr>
                </a:solidFill>
                <a:latin typeface="Century Gothic" panose="020F0302020204030204"/>
              </a:rPr>
              <a:t>vor</a:t>
            </a:r>
            <a:r>
              <a:rPr lang="en-GB" sz="2000" dirty="0">
                <a:solidFill>
                  <a:schemeClr val="accent5">
                    <a:lumMod val="50000"/>
                  </a:schemeClr>
                </a:solidFill>
                <a:latin typeface="Century Gothic" panose="020F0302020204030204"/>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3" name="Rectangle: Rounded Corners 32">
            <a:extLst>
              <a:ext uri="{FF2B5EF4-FFF2-40B4-BE49-F238E27FC236}">
                <a16:creationId xmlns:a16="http://schemas.microsoft.com/office/drawing/2014/main" id="{E57950DE-FAA8-4C8C-A5F8-8F7680132429}"/>
              </a:ext>
            </a:extLst>
          </p:cNvPr>
          <p:cNvSpPr/>
          <p:nvPr/>
        </p:nvSpPr>
        <p:spPr>
          <a:xfrm>
            <a:off x="3397019" y="4611850"/>
            <a:ext cx="643066" cy="2594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34" name="TextBox 33">
            <a:extLst>
              <a:ext uri="{FF2B5EF4-FFF2-40B4-BE49-F238E27FC236}">
                <a16:creationId xmlns:a16="http://schemas.microsoft.com/office/drawing/2014/main" id="{5CA0A341-3E4E-4CD8-949F-C0AA8744F14F}"/>
              </a:ext>
            </a:extLst>
          </p:cNvPr>
          <p:cNvSpPr txBox="1"/>
          <p:nvPr/>
        </p:nvSpPr>
        <p:spPr>
          <a:xfrm>
            <a:off x="3163675" y="3711698"/>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b="1" dirty="0">
                <a:solidFill>
                  <a:schemeClr val="accent5">
                    <a:lumMod val="50000"/>
                  </a:schemeClr>
                </a:solidFill>
              </a:rPr>
              <a:t>6</a:t>
            </a:r>
          </a:p>
        </p:txBody>
      </p:sp>
      <p:sp>
        <p:nvSpPr>
          <p:cNvPr id="35" name="Rectangle: Rounded Corners 34">
            <a:extLst>
              <a:ext uri="{FF2B5EF4-FFF2-40B4-BE49-F238E27FC236}">
                <a16:creationId xmlns:a16="http://schemas.microsoft.com/office/drawing/2014/main" id="{3D3B74E3-4794-4014-991C-F7609559869F}"/>
              </a:ext>
            </a:extLst>
          </p:cNvPr>
          <p:cNvSpPr/>
          <p:nvPr/>
        </p:nvSpPr>
        <p:spPr>
          <a:xfrm>
            <a:off x="6278911" y="3852580"/>
            <a:ext cx="2996927" cy="159744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6" name="Speech Bubble: Rectangle with Corners Rounded 35">
            <a:extLst>
              <a:ext uri="{FF2B5EF4-FFF2-40B4-BE49-F238E27FC236}">
                <a16:creationId xmlns:a16="http://schemas.microsoft.com/office/drawing/2014/main" id="{D392897F-CF76-48F1-84B1-F7BC18C88616}"/>
              </a:ext>
            </a:extLst>
          </p:cNvPr>
          <p:cNvSpPr/>
          <p:nvPr/>
        </p:nvSpPr>
        <p:spPr>
          <a:xfrm>
            <a:off x="6326759" y="3916019"/>
            <a:ext cx="2956857" cy="1439324"/>
          </a:xfrm>
          <a:prstGeom prst="wedgeRoundRectCallout">
            <a:avLst>
              <a:gd name="adj1" fmla="val 27499"/>
              <a:gd name="adj2" fmla="val 66197"/>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a:solidFill>
                  <a:schemeClr val="accent5">
                    <a:lumMod val="50000"/>
                  </a:schemeClr>
                </a:solidFill>
                <a:latin typeface="Century Gothic" panose="020F0302020204030204"/>
              </a:rPr>
              <a:t>Ich </a:t>
            </a:r>
            <a:r>
              <a:rPr lang="en-GB" sz="2000" dirty="0" err="1">
                <a:solidFill>
                  <a:schemeClr val="accent5">
                    <a:lumMod val="50000"/>
                  </a:schemeClr>
                </a:solidFill>
                <a:latin typeface="Century Gothic" panose="020F0302020204030204"/>
              </a:rPr>
              <a:t>hoffe</a:t>
            </a:r>
            <a:r>
              <a:rPr lang="en-GB" sz="2000" dirty="0">
                <a:solidFill>
                  <a:schemeClr val="accent5">
                    <a:lumMod val="50000"/>
                  </a:schemeClr>
                </a:solidFill>
                <a:latin typeface="Century Gothic" panose="020F0302020204030204"/>
              </a:rPr>
              <a:t>,   </a:t>
            </a:r>
            <a:r>
              <a:rPr lang="en-GB" sz="2000" b="1" dirty="0">
                <a:solidFill>
                  <a:schemeClr val="accent5">
                    <a:lumMod val="50000"/>
                  </a:schemeClr>
                </a:solidFill>
                <a:latin typeface="Century Gothic" panose="020F0302020204030204"/>
              </a:rPr>
              <a:t>Sie</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bringen</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schöne</a:t>
            </a:r>
            <a:r>
              <a:rPr lang="en-GB" sz="2000" dirty="0">
                <a:solidFill>
                  <a:schemeClr val="accent5">
                    <a:lumMod val="50000"/>
                  </a:schemeClr>
                </a:solidFill>
                <a:latin typeface="Century Gothic" panose="020F0302020204030204"/>
              </a:rPr>
              <a:t> Rosen </a:t>
            </a:r>
            <a:r>
              <a:rPr lang="en-GB" sz="2000" dirty="0" err="1">
                <a:solidFill>
                  <a:schemeClr val="accent5">
                    <a:lumMod val="50000"/>
                  </a:schemeClr>
                </a:solidFill>
                <a:latin typeface="Century Gothic" panose="020F0302020204030204"/>
              </a:rPr>
              <a:t>vom</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Blumengeschäft</a:t>
            </a:r>
            <a:r>
              <a:rPr lang="en-GB" sz="2000" dirty="0">
                <a:solidFill>
                  <a:schemeClr val="accent5">
                    <a:lumMod val="50000"/>
                  </a:schemeClr>
                </a:solidFill>
                <a:latin typeface="Century Gothic" panose="020F0302020204030204"/>
              </a:rPr>
              <a:t> </a:t>
            </a:r>
            <a:r>
              <a:rPr lang="en-GB" sz="2000" dirty="0" err="1">
                <a:solidFill>
                  <a:schemeClr val="accent5">
                    <a:lumMod val="50000"/>
                  </a:schemeClr>
                </a:solidFill>
                <a:latin typeface="Century Gothic" panose="020F0302020204030204"/>
              </a:rPr>
              <a:t>mit</a:t>
            </a:r>
            <a:r>
              <a:rPr lang="en-GB" sz="2000" dirty="0">
                <a:solidFill>
                  <a:schemeClr val="accent5">
                    <a:lumMod val="50000"/>
                  </a:schemeClr>
                </a:solidFill>
                <a:latin typeface="Century Gothic" panose="020F0302020204030204"/>
              </a:rPr>
              <a:t>.</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37" name="Rectangle: Rounded Corners 36">
            <a:extLst>
              <a:ext uri="{FF2B5EF4-FFF2-40B4-BE49-F238E27FC236}">
                <a16:creationId xmlns:a16="http://schemas.microsoft.com/office/drawing/2014/main" id="{71D206B5-534E-42D3-8B0D-3BBE2FEF2A74}"/>
              </a:ext>
            </a:extLst>
          </p:cNvPr>
          <p:cNvSpPr/>
          <p:nvPr/>
        </p:nvSpPr>
        <p:spPr>
          <a:xfrm>
            <a:off x="8179263" y="4043617"/>
            <a:ext cx="643066" cy="2594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38" name="TextBox 37">
            <a:extLst>
              <a:ext uri="{FF2B5EF4-FFF2-40B4-BE49-F238E27FC236}">
                <a16:creationId xmlns:a16="http://schemas.microsoft.com/office/drawing/2014/main" id="{5F0A20E4-B46F-4C89-91C6-674F99E214DB}"/>
              </a:ext>
            </a:extLst>
          </p:cNvPr>
          <p:cNvSpPr txBox="1"/>
          <p:nvPr/>
        </p:nvSpPr>
        <p:spPr>
          <a:xfrm>
            <a:off x="6353958" y="3711698"/>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b="1" dirty="0">
                <a:solidFill>
                  <a:schemeClr val="accent5">
                    <a:lumMod val="50000"/>
                  </a:schemeClr>
                </a:solidFill>
              </a:rPr>
              <a:t>7</a:t>
            </a:r>
          </a:p>
        </p:txBody>
      </p:sp>
      <p:sp>
        <p:nvSpPr>
          <p:cNvPr id="39" name="Rectangle: Rounded Corners 38">
            <a:extLst>
              <a:ext uri="{FF2B5EF4-FFF2-40B4-BE49-F238E27FC236}">
                <a16:creationId xmlns:a16="http://schemas.microsoft.com/office/drawing/2014/main" id="{10173C10-1683-482C-ADAD-37BDEE7B1D17}"/>
              </a:ext>
            </a:extLst>
          </p:cNvPr>
          <p:cNvSpPr/>
          <p:nvPr/>
        </p:nvSpPr>
        <p:spPr>
          <a:xfrm>
            <a:off x="9424979" y="3532927"/>
            <a:ext cx="2721225" cy="2293202"/>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Speech Bubble: Rectangle with Corners Rounded 39">
            <a:extLst>
              <a:ext uri="{FF2B5EF4-FFF2-40B4-BE49-F238E27FC236}">
                <a16:creationId xmlns:a16="http://schemas.microsoft.com/office/drawing/2014/main" id="{EF24794F-E7C8-4618-9F2A-91BE5FD92EDA}"/>
              </a:ext>
            </a:extLst>
          </p:cNvPr>
          <p:cNvSpPr/>
          <p:nvPr/>
        </p:nvSpPr>
        <p:spPr>
          <a:xfrm>
            <a:off x="9524122" y="3649392"/>
            <a:ext cx="2522937" cy="2060272"/>
          </a:xfrm>
          <a:prstGeom prst="wedgeRoundRectCallout">
            <a:avLst>
              <a:gd name="adj1" fmla="val 27499"/>
              <a:gd name="adj2" fmla="val 66197"/>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GB" sz="2000" dirty="0">
                <a:solidFill>
                  <a:schemeClr val="accent5">
                    <a:lumMod val="50000"/>
                  </a:schemeClr>
                </a:solidFill>
                <a:latin typeface="Century Gothic" panose="020F0302020204030204"/>
              </a:rPr>
              <a:t>   </a:t>
            </a:r>
            <a:r>
              <a:rPr lang="en-GB" sz="2000" b="1" dirty="0" err="1">
                <a:solidFill>
                  <a:schemeClr val="accent5">
                    <a:lumMod val="50000"/>
                  </a:schemeClr>
                </a:solidFill>
                <a:latin typeface="Century Gothic" panose="020F0302020204030204"/>
              </a:rPr>
              <a:t>Ihr</a:t>
            </a:r>
            <a:r>
              <a:rPr lang="en-GB" sz="2000" dirty="0">
                <a:solidFill>
                  <a:schemeClr val="accent5">
                    <a:lumMod val="50000"/>
                  </a:schemeClr>
                </a:solidFill>
                <a:latin typeface="Century Gothic" panose="020F0302020204030204"/>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esst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heute</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Abend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nur</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ein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bisschen</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nicht</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wahr</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Ich bin morgen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früh</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um 9 </a:t>
            </a:r>
            <a:r>
              <a:rPr lang="en-GB" sz="2000" dirty="0" err="1">
                <a:solidFill>
                  <a:srgbClr val="1F4E79"/>
                </a:solidFill>
                <a:latin typeface="Century Gothic" panose="020B0502020202020204" pitchFamily="34" charset="0"/>
                <a:ea typeface="Calibri" panose="020F0502020204030204" pitchFamily="34" charset="0"/>
                <a:cs typeface="Times New Roman" panose="02020603050405020304" pitchFamily="18" charset="0"/>
              </a:rPr>
              <a:t>Uhr</a:t>
            </a:r>
            <a:r>
              <a:rPr lang="en-GB" sz="2000" dirty="0">
                <a:solidFill>
                  <a:srgbClr val="1F4E79"/>
                </a:solidFill>
                <a:latin typeface="Century Gothic" panose="020B0502020202020204" pitchFamily="34" charset="0"/>
                <a:ea typeface="Calibri" panose="020F0502020204030204" pitchFamily="34" charset="0"/>
                <a:cs typeface="Times New Roman" panose="02020603050405020304" pitchFamily="18" charset="0"/>
              </a:rPr>
              <a:t> da…</a:t>
            </a:r>
            <a:endParaRPr kumimoji="0" lang="en-GB" sz="2000" b="0" i="0" u="none" strike="noStrike" kern="1200" cap="none" spc="0" normalizeH="0" baseline="0" noProof="0" dirty="0">
              <a:ln>
                <a:noFill/>
              </a:ln>
              <a:solidFill>
                <a:schemeClr val="accent5">
                  <a:lumMod val="50000"/>
                </a:schemeClr>
              </a:solidFill>
              <a:effectLst/>
              <a:uLnTx/>
              <a:uFillTx/>
              <a:latin typeface="Century Gothic" panose="020F0302020204030204"/>
              <a:ea typeface="+mn-ea"/>
              <a:cs typeface="+mn-cs"/>
            </a:endParaRPr>
          </a:p>
        </p:txBody>
      </p:sp>
      <p:sp>
        <p:nvSpPr>
          <p:cNvPr id="41" name="Rectangle: Rounded Corners 40">
            <a:extLst>
              <a:ext uri="{FF2B5EF4-FFF2-40B4-BE49-F238E27FC236}">
                <a16:creationId xmlns:a16="http://schemas.microsoft.com/office/drawing/2014/main" id="{35568C76-AC5E-4EE7-A075-9DAF307ADC8A}"/>
              </a:ext>
            </a:extLst>
          </p:cNvPr>
          <p:cNvSpPr/>
          <p:nvPr/>
        </p:nvSpPr>
        <p:spPr>
          <a:xfrm>
            <a:off x="9809342" y="3786273"/>
            <a:ext cx="643066" cy="25949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accent5">
                    <a:lumMod val="50000"/>
                  </a:schemeClr>
                </a:solidFill>
              </a:rPr>
              <a:t>___</a:t>
            </a:r>
          </a:p>
        </p:txBody>
      </p:sp>
      <p:sp>
        <p:nvSpPr>
          <p:cNvPr id="42" name="TextBox 41">
            <a:extLst>
              <a:ext uri="{FF2B5EF4-FFF2-40B4-BE49-F238E27FC236}">
                <a16:creationId xmlns:a16="http://schemas.microsoft.com/office/drawing/2014/main" id="{D0D988B2-1CB5-4C4E-9F65-C50AD594F5C9}"/>
              </a:ext>
            </a:extLst>
          </p:cNvPr>
          <p:cNvSpPr txBox="1"/>
          <p:nvPr/>
        </p:nvSpPr>
        <p:spPr>
          <a:xfrm>
            <a:off x="9305982" y="3534384"/>
            <a:ext cx="387936" cy="461665"/>
          </a:xfrm>
          <a:prstGeom prst="rect">
            <a:avLst/>
          </a:prstGeom>
          <a:solidFill>
            <a:schemeClr val="bg1"/>
          </a:solidFill>
          <a:ln>
            <a:solidFill>
              <a:schemeClr val="accent5">
                <a:lumMod val="50000"/>
              </a:schemeClr>
            </a:solidFill>
          </a:ln>
        </p:spPr>
        <p:txBody>
          <a:bodyPr wrap="square" rtlCol="0">
            <a:spAutoFit/>
          </a:bodyPr>
          <a:lstStyle/>
          <a:p>
            <a:pPr algn="ctr"/>
            <a:r>
              <a:rPr lang="en-GB" sz="2400" b="1" dirty="0">
                <a:solidFill>
                  <a:schemeClr val="accent5">
                    <a:lumMod val="50000"/>
                  </a:schemeClr>
                </a:solidFill>
              </a:rPr>
              <a:t>8</a:t>
            </a:r>
          </a:p>
        </p:txBody>
      </p:sp>
      <p:sp>
        <p:nvSpPr>
          <p:cNvPr id="43" name="Speech Bubble: Rectangle with Corners Rounded 42">
            <a:extLst>
              <a:ext uri="{FF2B5EF4-FFF2-40B4-BE49-F238E27FC236}">
                <a16:creationId xmlns:a16="http://schemas.microsoft.com/office/drawing/2014/main" id="{4F89C035-BC16-4CDC-8BAC-D55F21FAB290}"/>
              </a:ext>
            </a:extLst>
          </p:cNvPr>
          <p:cNvSpPr/>
          <p:nvPr/>
        </p:nvSpPr>
        <p:spPr>
          <a:xfrm>
            <a:off x="5747848" y="5630843"/>
            <a:ext cx="2611308" cy="461665"/>
          </a:xfrm>
          <a:prstGeom prst="wedgeRoundRectCallout">
            <a:avLst>
              <a:gd name="adj1" fmla="val -9232"/>
              <a:gd name="adj2" fmla="val -127818"/>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die Blume</a:t>
            </a:r>
            <a:r>
              <a:rPr kumimoji="0" lang="en-GB" sz="2000" b="0" i="0" u="none" strike="noStrike" kern="1200" cap="none" spc="0" normalizeH="0" noProof="0" dirty="0">
                <a:ln>
                  <a:noFill/>
                </a:ln>
                <a:solidFill>
                  <a:prstClr val="white"/>
                </a:solidFill>
                <a:effectLst/>
                <a:uLnTx/>
                <a:uFillTx/>
                <a:latin typeface="Century Gothic" panose="020F0302020204030204"/>
                <a:ea typeface="+mn-ea"/>
                <a:cs typeface="+mn-cs"/>
              </a:rPr>
              <a:t> – flower</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Tree>
    <p:extLst>
      <p:ext uri="{BB962C8B-B14F-4D97-AF65-F5344CB8AC3E}">
        <p14:creationId xmlns:p14="http://schemas.microsoft.com/office/powerpoint/2010/main" val="3730009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33"/>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7"/>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4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7" grpId="0" animBg="1"/>
      <p:bldP spid="21" grpId="0" animBg="1"/>
      <p:bldP spid="25" grpId="0" animBg="1"/>
      <p:bldP spid="29" grpId="0" animBg="1"/>
      <p:bldP spid="33" grpId="0" animBg="1"/>
      <p:bldP spid="37" grpId="0" animBg="1"/>
      <p:bldP spid="4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294041"/>
            <a:ext cx="3403600" cy="869950"/>
          </a:xfrm>
          <a:prstGeom prst="rect">
            <a:avLst/>
          </a:prstGeom>
        </p:spPr>
      </p:pic>
      <p:sp>
        <p:nvSpPr>
          <p:cNvPr id="4" name="Title 3"/>
          <p:cNvSpPr>
            <a:spLocks noGrp="1"/>
          </p:cNvSpPr>
          <p:nvPr>
            <p:ph type="title"/>
          </p:nvPr>
        </p:nvSpPr>
        <p:spPr>
          <a:xfrm>
            <a:off x="0" y="294041"/>
            <a:ext cx="3745089" cy="707849"/>
          </a:xfrm>
        </p:spPr>
        <p:txBody>
          <a:bodyPr>
            <a:normAutofit/>
          </a:bodyPr>
          <a:lstStyle/>
          <a:p>
            <a:r>
              <a:rPr lang="en-US" sz="3600" b="1" dirty="0">
                <a:solidFill>
                  <a:schemeClr val="bg1"/>
                </a:solidFill>
              </a:rPr>
              <a:t>Strong verbs</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310192" y="247046"/>
            <a:ext cx="1647136"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9" name="TextBox 8">
            <a:extLst>
              <a:ext uri="{FF2B5EF4-FFF2-40B4-BE49-F238E27FC236}">
                <a16:creationId xmlns:a16="http://schemas.microsoft.com/office/drawing/2014/main" id="{37236DC0-E1A3-41CB-BF4E-2A1EB41ABDF7}"/>
              </a:ext>
            </a:extLst>
          </p:cNvPr>
          <p:cNvSpPr txBox="1"/>
          <p:nvPr/>
        </p:nvSpPr>
        <p:spPr>
          <a:xfrm>
            <a:off x="0" y="1308815"/>
            <a:ext cx="12192000"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As you know, strong German verbs change the vowel in the </a:t>
            </a:r>
            <a:r>
              <a:rPr lang="en-GB" sz="2200" b="1" i="1" dirty="0">
                <a:solidFill>
                  <a:schemeClr val="accent1">
                    <a:lumMod val="50000"/>
                  </a:schemeClr>
                </a:solidFill>
                <a:latin typeface="Century Gothic" panose="020B0502020202020204" pitchFamily="34" charset="0"/>
              </a:rPr>
              <a:t>du</a:t>
            </a:r>
            <a:r>
              <a:rPr lang="en-GB" sz="2200" dirty="0">
                <a:solidFill>
                  <a:schemeClr val="accent1">
                    <a:lumMod val="50000"/>
                  </a:schemeClr>
                </a:solidFill>
                <a:latin typeface="Century Gothic" panose="020B0502020202020204" pitchFamily="34" charset="0"/>
              </a:rPr>
              <a:t> and the </a:t>
            </a:r>
            <a:r>
              <a:rPr lang="en-GB" sz="2200" b="1" dirty="0">
                <a:solidFill>
                  <a:schemeClr val="accent1">
                    <a:lumMod val="50000"/>
                  </a:schemeClr>
                </a:solidFill>
                <a:latin typeface="Century Gothic" panose="020B0502020202020204" pitchFamily="34" charset="0"/>
              </a:rPr>
              <a:t>er </a:t>
            </a:r>
            <a:r>
              <a:rPr lang="en-GB" sz="2200" dirty="0">
                <a:solidFill>
                  <a:schemeClr val="accent1">
                    <a:lumMod val="50000"/>
                  </a:schemeClr>
                </a:solidFill>
                <a:latin typeface="Century Gothic" panose="020B0502020202020204" pitchFamily="34" charset="0"/>
              </a:rPr>
              <a:t>/ </a:t>
            </a:r>
            <a:r>
              <a:rPr lang="en-GB" sz="2200" b="1" dirty="0" err="1">
                <a:solidFill>
                  <a:schemeClr val="accent1">
                    <a:lumMod val="50000"/>
                  </a:schemeClr>
                </a:solidFill>
                <a:latin typeface="Century Gothic" panose="020B0502020202020204" pitchFamily="34" charset="0"/>
              </a:rPr>
              <a:t>sie</a:t>
            </a:r>
            <a:r>
              <a:rPr lang="en-GB" sz="2200" b="1" dirty="0">
                <a:solidFill>
                  <a:schemeClr val="accent1">
                    <a:lumMod val="50000"/>
                  </a:schemeClr>
                </a:solidFill>
                <a:latin typeface="Century Gothic" panose="020B0502020202020204" pitchFamily="34" charset="0"/>
              </a:rPr>
              <a:t> </a:t>
            </a:r>
            <a:r>
              <a:rPr lang="en-GB" sz="2200" dirty="0">
                <a:solidFill>
                  <a:schemeClr val="accent1">
                    <a:lumMod val="50000"/>
                  </a:schemeClr>
                </a:solidFill>
                <a:latin typeface="Century Gothic" panose="020B0502020202020204" pitchFamily="34" charset="0"/>
              </a:rPr>
              <a:t>forms.</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0" name="TextBox 9">
            <a:extLst>
              <a:ext uri="{FF2B5EF4-FFF2-40B4-BE49-F238E27FC236}">
                <a16:creationId xmlns:a16="http://schemas.microsoft.com/office/drawing/2014/main" id="{DAB10D86-57A7-4F94-AA27-CB8E9C339791}"/>
              </a:ext>
            </a:extLst>
          </p:cNvPr>
          <p:cNvSpPr txBox="1"/>
          <p:nvPr/>
        </p:nvSpPr>
        <p:spPr>
          <a:xfrm>
            <a:off x="212737" y="1841931"/>
            <a:ext cx="4816463"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Stems with an </a:t>
            </a:r>
            <a:r>
              <a:rPr lang="en-GB" sz="2200" b="1" dirty="0">
                <a:solidFill>
                  <a:srgbClr val="DAA520"/>
                </a:solidFill>
                <a:latin typeface="Century Gothic" panose="020B0502020202020204" pitchFamily="34" charset="0"/>
              </a:rPr>
              <a:t>e</a:t>
            </a:r>
            <a:r>
              <a:rPr lang="en-GB" sz="2200" dirty="0">
                <a:solidFill>
                  <a:srgbClr val="1F4E79"/>
                </a:solidFill>
                <a:latin typeface="Century Gothic" panose="020B0502020202020204" pitchFamily="34" charset="0"/>
              </a:rPr>
              <a:t> change to</a:t>
            </a:r>
            <a:r>
              <a:rPr lang="en-GB" sz="2200" b="1" dirty="0">
                <a:solidFill>
                  <a:srgbClr val="DAA520"/>
                </a:solidFill>
                <a:latin typeface="Century Gothic" panose="020B0502020202020204" pitchFamily="34" charset="0"/>
              </a:rPr>
              <a:t> i </a:t>
            </a:r>
            <a:r>
              <a:rPr lang="en-GB" sz="2200" dirty="0">
                <a:solidFill>
                  <a:srgbClr val="1F4E79"/>
                </a:solidFill>
                <a:latin typeface="Century Gothic" panose="020B0502020202020204" pitchFamily="34" charset="0"/>
              </a:rPr>
              <a:t>or </a:t>
            </a:r>
            <a:r>
              <a:rPr lang="en-GB" sz="2200" b="1" dirty="0" err="1">
                <a:solidFill>
                  <a:srgbClr val="DAA520"/>
                </a:solidFill>
                <a:latin typeface="Century Gothic" panose="020B0502020202020204" pitchFamily="34" charset="0"/>
              </a:rPr>
              <a:t>ie</a:t>
            </a:r>
            <a:r>
              <a:rPr lang="en-GB" sz="2200" b="1" dirty="0">
                <a:solidFill>
                  <a:srgbClr val="115076"/>
                </a:solidFill>
                <a:latin typeface="Century Gothic" panose="020B0502020202020204" pitchFamily="34" charset="0"/>
              </a:rPr>
              <a:t>:</a:t>
            </a: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1" name="TextBox 10">
            <a:hlinkClick r:id="" action="ppaction://noaction">
              <a:snd r:embed="rId24" name="9.1.1.2 Slide 9 ich gebe.wav"/>
            </a:hlinkClick>
            <a:extLst>
              <a:ext uri="{FF2B5EF4-FFF2-40B4-BE49-F238E27FC236}">
                <a16:creationId xmlns:a16="http://schemas.microsoft.com/office/drawing/2014/main" id="{98F3149B-935B-4628-B53C-D68D39E7DA31}"/>
              </a:ext>
            </a:extLst>
          </p:cNvPr>
          <p:cNvSpPr txBox="1"/>
          <p:nvPr/>
        </p:nvSpPr>
        <p:spPr>
          <a:xfrm>
            <a:off x="255896" y="2397984"/>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ich  </a:t>
            </a:r>
            <a:r>
              <a:rPr lang="en-GB" sz="2200" dirty="0" err="1">
                <a:solidFill>
                  <a:schemeClr val="accent1">
                    <a:lumMod val="50000"/>
                  </a:schemeClr>
                </a:solidFill>
                <a:latin typeface="Century Gothic" panose="020B0502020202020204" pitchFamily="34" charset="0"/>
              </a:rPr>
              <a:t>g</a:t>
            </a:r>
            <a:r>
              <a:rPr lang="en-GB" sz="2200" b="1" dirty="0" err="1">
                <a:solidFill>
                  <a:schemeClr val="accent1">
                    <a:lumMod val="50000"/>
                  </a:schemeClr>
                </a:solidFill>
                <a:latin typeface="Century Gothic" panose="020B0502020202020204" pitchFamily="34" charset="0"/>
              </a:rPr>
              <a:t>e</a:t>
            </a:r>
            <a:r>
              <a:rPr lang="en-GB" sz="2200" dirty="0" err="1">
                <a:solidFill>
                  <a:schemeClr val="accent1">
                    <a:lumMod val="50000"/>
                  </a:schemeClr>
                </a:solidFill>
                <a:latin typeface="Century Gothic" panose="020B0502020202020204" pitchFamily="34" charset="0"/>
              </a:rPr>
              <a:t>be</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2" name="TextBox 11">
            <a:extLst>
              <a:ext uri="{FF2B5EF4-FFF2-40B4-BE49-F238E27FC236}">
                <a16:creationId xmlns:a16="http://schemas.microsoft.com/office/drawing/2014/main" id="{8D789441-3788-437F-9072-9468009EF4FC}"/>
              </a:ext>
            </a:extLst>
          </p:cNvPr>
          <p:cNvSpPr txBox="1"/>
          <p:nvPr/>
        </p:nvSpPr>
        <p:spPr>
          <a:xfrm>
            <a:off x="3647261" y="2400552"/>
            <a:ext cx="12562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er </a:t>
            </a:r>
            <a:r>
              <a:rPr lang="en-GB" sz="2200" dirty="0" err="1">
                <a:solidFill>
                  <a:srgbClr val="1F4E79"/>
                </a:solidFill>
                <a:latin typeface="Century Gothic" panose="020B0502020202020204" pitchFamily="34" charset="0"/>
              </a:rPr>
              <a:t>g</a:t>
            </a:r>
            <a:r>
              <a:rPr lang="en-GB" sz="2200" b="1" dirty="0" err="1">
                <a:solidFill>
                  <a:srgbClr val="DAA520"/>
                </a:solidFill>
                <a:latin typeface="Century Gothic" panose="020B0502020202020204" pitchFamily="34" charset="0"/>
              </a:rPr>
              <a:t>i</a:t>
            </a:r>
            <a:r>
              <a:rPr lang="en-GB" sz="2200" dirty="0" err="1">
                <a:solidFill>
                  <a:srgbClr val="1F4E79"/>
                </a:solidFill>
                <a:latin typeface="Century Gothic" panose="020B0502020202020204" pitchFamily="34" charset="0"/>
              </a:rPr>
              <a:t>bt</a:t>
            </a: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3" name="TextBox 12">
            <a:extLst>
              <a:ext uri="{FF2B5EF4-FFF2-40B4-BE49-F238E27FC236}">
                <a16:creationId xmlns:a16="http://schemas.microsoft.com/office/drawing/2014/main" id="{294C555B-E33F-4997-A18E-821643854BA9}"/>
              </a:ext>
            </a:extLst>
          </p:cNvPr>
          <p:cNvSpPr txBox="1"/>
          <p:nvPr/>
        </p:nvSpPr>
        <p:spPr>
          <a:xfrm>
            <a:off x="2076157" y="2400552"/>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du </a:t>
            </a:r>
            <a:r>
              <a:rPr lang="en-GB" sz="2200" dirty="0" err="1">
                <a:solidFill>
                  <a:srgbClr val="1F4E79"/>
                </a:solidFill>
                <a:latin typeface="Century Gothic" panose="020B0502020202020204" pitchFamily="34" charset="0"/>
              </a:rPr>
              <a:t>g</a:t>
            </a:r>
            <a:r>
              <a:rPr lang="en-GB" sz="2200" b="1" dirty="0" err="1">
                <a:solidFill>
                  <a:srgbClr val="DAA520"/>
                </a:solidFill>
                <a:latin typeface="Century Gothic" panose="020B0502020202020204" pitchFamily="34" charset="0"/>
              </a:rPr>
              <a:t>i</a:t>
            </a:r>
            <a:r>
              <a:rPr lang="en-GB" sz="2200" dirty="0" err="1">
                <a:solidFill>
                  <a:srgbClr val="1F4E79"/>
                </a:solidFill>
                <a:latin typeface="Century Gothic" panose="020B0502020202020204" pitchFamily="34" charset="0"/>
              </a:rPr>
              <a:t>bst</a:t>
            </a: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15" name="TextBox 14">
            <a:extLst>
              <a:ext uri="{FF2B5EF4-FFF2-40B4-BE49-F238E27FC236}">
                <a16:creationId xmlns:a16="http://schemas.microsoft.com/office/drawing/2014/main" id="{97BF597A-88FA-44E1-A2EA-FE445E5504B6}"/>
              </a:ext>
            </a:extLst>
          </p:cNvPr>
          <p:cNvSpPr txBox="1"/>
          <p:nvPr/>
        </p:nvSpPr>
        <p:spPr>
          <a:xfrm>
            <a:off x="4947214" y="2400552"/>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wir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g</a:t>
            </a:r>
            <a:r>
              <a:rPr lang="en-GB" sz="2200" b="1" dirty="0" err="1">
                <a:solidFill>
                  <a:schemeClr val="accent1">
                    <a:lumMod val="50000"/>
                  </a:schemeClr>
                </a:solidFill>
                <a:latin typeface="Century Gothic" panose="020B0502020202020204" pitchFamily="34" charset="0"/>
              </a:rPr>
              <a:t>e</a:t>
            </a:r>
            <a:r>
              <a:rPr lang="en-GB" sz="2200" dirty="0" err="1">
                <a:solidFill>
                  <a:schemeClr val="accent1">
                    <a:lumMod val="50000"/>
                  </a:schemeClr>
                </a:solidFill>
                <a:latin typeface="Century Gothic" panose="020B0502020202020204" pitchFamily="34" charset="0"/>
              </a:rPr>
              <a:t>ben</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6" name="TextBox 15">
            <a:extLst>
              <a:ext uri="{FF2B5EF4-FFF2-40B4-BE49-F238E27FC236}">
                <a16:creationId xmlns:a16="http://schemas.microsoft.com/office/drawing/2014/main" id="{C4933721-0584-4AFA-8C9C-C028569684A1}"/>
              </a:ext>
            </a:extLst>
          </p:cNvPr>
          <p:cNvSpPr txBox="1"/>
          <p:nvPr/>
        </p:nvSpPr>
        <p:spPr>
          <a:xfrm>
            <a:off x="6807200" y="2400552"/>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ihr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g</a:t>
            </a:r>
            <a:r>
              <a:rPr lang="en-GB" sz="2200" b="1" dirty="0" err="1">
                <a:solidFill>
                  <a:schemeClr val="accent1">
                    <a:lumMod val="50000"/>
                  </a:schemeClr>
                </a:solidFill>
                <a:latin typeface="Century Gothic" panose="020B0502020202020204" pitchFamily="34" charset="0"/>
              </a:rPr>
              <a:t>e</a:t>
            </a:r>
            <a:r>
              <a:rPr lang="en-GB" sz="2200" dirty="0" err="1">
                <a:solidFill>
                  <a:schemeClr val="accent1">
                    <a:lumMod val="50000"/>
                  </a:schemeClr>
                </a:solidFill>
                <a:latin typeface="Century Gothic" panose="020B0502020202020204" pitchFamily="34" charset="0"/>
              </a:rPr>
              <a:t>bt</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7" name="TextBox 16">
            <a:extLst>
              <a:ext uri="{FF2B5EF4-FFF2-40B4-BE49-F238E27FC236}">
                <a16:creationId xmlns:a16="http://schemas.microsoft.com/office/drawing/2014/main" id="{63449B8C-5C80-4D6B-B3EE-EA845671EE56}"/>
              </a:ext>
            </a:extLst>
          </p:cNvPr>
          <p:cNvSpPr txBox="1"/>
          <p:nvPr/>
        </p:nvSpPr>
        <p:spPr>
          <a:xfrm>
            <a:off x="8514727" y="2400552"/>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sie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g</a:t>
            </a:r>
            <a:r>
              <a:rPr lang="en-GB" sz="2200" b="1" dirty="0" err="1">
                <a:solidFill>
                  <a:schemeClr val="accent1">
                    <a:lumMod val="50000"/>
                  </a:schemeClr>
                </a:solidFill>
                <a:latin typeface="Century Gothic" panose="020B0502020202020204" pitchFamily="34" charset="0"/>
              </a:rPr>
              <a:t>e</a:t>
            </a:r>
            <a:r>
              <a:rPr lang="en-GB" sz="2200" dirty="0" err="1">
                <a:solidFill>
                  <a:schemeClr val="accent1">
                    <a:lumMod val="50000"/>
                  </a:schemeClr>
                </a:solidFill>
                <a:latin typeface="Century Gothic" panose="020B0502020202020204" pitchFamily="34" charset="0"/>
              </a:rPr>
              <a:t>ben</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18" name="TextBox 17">
            <a:extLst>
              <a:ext uri="{FF2B5EF4-FFF2-40B4-BE49-F238E27FC236}">
                <a16:creationId xmlns:a16="http://schemas.microsoft.com/office/drawing/2014/main" id="{EFCC18DB-0D00-48A7-ACB5-8117DB9BDF0B}"/>
              </a:ext>
            </a:extLst>
          </p:cNvPr>
          <p:cNvSpPr txBox="1"/>
          <p:nvPr/>
        </p:nvSpPr>
        <p:spPr>
          <a:xfrm>
            <a:off x="2566656" y="2400552"/>
            <a:ext cx="836944" cy="461665"/>
          </a:xfrm>
          <a:prstGeom prst="rect">
            <a:avLst/>
          </a:prstGeom>
          <a:solidFill>
            <a:schemeClr val="bg1"/>
          </a:solidFill>
        </p:spPr>
        <p:txBody>
          <a:bodyPr wrap="square" rtlCol="0">
            <a:spAutoFit/>
          </a:bodyPr>
          <a:lstStyle/>
          <a:p>
            <a:r>
              <a:rPr lang="en-US" sz="2400" dirty="0">
                <a:solidFill>
                  <a:schemeClr val="accent5">
                    <a:lumMod val="50000"/>
                  </a:schemeClr>
                </a:solidFill>
              </a:rPr>
              <a:t>___</a:t>
            </a:r>
            <a:endParaRPr lang="en-GB" sz="2400" dirty="0">
              <a:solidFill>
                <a:schemeClr val="accent5">
                  <a:lumMod val="50000"/>
                </a:schemeClr>
              </a:solidFill>
            </a:endParaRPr>
          </a:p>
        </p:txBody>
      </p:sp>
      <p:sp>
        <p:nvSpPr>
          <p:cNvPr id="19" name="TextBox 18">
            <a:extLst>
              <a:ext uri="{FF2B5EF4-FFF2-40B4-BE49-F238E27FC236}">
                <a16:creationId xmlns:a16="http://schemas.microsoft.com/office/drawing/2014/main" id="{593A779D-BBE6-4875-87D3-7FE51C96E6C6}"/>
              </a:ext>
            </a:extLst>
          </p:cNvPr>
          <p:cNvSpPr txBox="1"/>
          <p:nvPr/>
        </p:nvSpPr>
        <p:spPr>
          <a:xfrm>
            <a:off x="3998095" y="2423723"/>
            <a:ext cx="836944"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20" name="TextBox 19">
            <a:extLst>
              <a:ext uri="{FF2B5EF4-FFF2-40B4-BE49-F238E27FC236}">
                <a16:creationId xmlns:a16="http://schemas.microsoft.com/office/drawing/2014/main" id="{B18C2370-8823-43AA-BF80-F534F946530D}"/>
              </a:ext>
            </a:extLst>
          </p:cNvPr>
          <p:cNvSpPr txBox="1"/>
          <p:nvPr/>
        </p:nvSpPr>
        <p:spPr>
          <a:xfrm>
            <a:off x="5527911" y="2423722"/>
            <a:ext cx="992821"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21" name="TextBox 20">
            <a:extLst>
              <a:ext uri="{FF2B5EF4-FFF2-40B4-BE49-F238E27FC236}">
                <a16:creationId xmlns:a16="http://schemas.microsoft.com/office/drawing/2014/main" id="{384CE7B4-4013-42FC-8242-8CC67B1A0E1B}"/>
              </a:ext>
            </a:extLst>
          </p:cNvPr>
          <p:cNvSpPr txBox="1"/>
          <p:nvPr/>
        </p:nvSpPr>
        <p:spPr>
          <a:xfrm>
            <a:off x="7312880" y="2396669"/>
            <a:ext cx="836944"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22" name="TextBox 21">
            <a:extLst>
              <a:ext uri="{FF2B5EF4-FFF2-40B4-BE49-F238E27FC236}">
                <a16:creationId xmlns:a16="http://schemas.microsoft.com/office/drawing/2014/main" id="{85475E0C-540F-4BB1-B5BB-7EEECE167948}"/>
              </a:ext>
            </a:extLst>
          </p:cNvPr>
          <p:cNvSpPr txBox="1"/>
          <p:nvPr/>
        </p:nvSpPr>
        <p:spPr>
          <a:xfrm>
            <a:off x="9050432" y="2371630"/>
            <a:ext cx="1044463"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23" name="TextBox 22">
            <a:hlinkClick r:id="" action="ppaction://noaction">
              <a:snd r:embed="rId25" name="9.1.1.2 Slide 9 ich lese.wav"/>
            </a:hlinkClick>
            <a:extLst>
              <a:ext uri="{FF2B5EF4-FFF2-40B4-BE49-F238E27FC236}">
                <a16:creationId xmlns:a16="http://schemas.microsoft.com/office/drawing/2014/main" id="{E75C6521-3692-4F46-9FA9-D962A09AB2F6}"/>
              </a:ext>
            </a:extLst>
          </p:cNvPr>
          <p:cNvSpPr txBox="1"/>
          <p:nvPr/>
        </p:nvSpPr>
        <p:spPr>
          <a:xfrm>
            <a:off x="217477" y="3101592"/>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ich  l</a:t>
            </a:r>
            <a:r>
              <a:rPr lang="en-GB" sz="2200" b="1" dirty="0">
                <a:solidFill>
                  <a:schemeClr val="accent1">
                    <a:lumMod val="50000"/>
                  </a:schemeClr>
                </a:solidFill>
                <a:latin typeface="Century Gothic" panose="020B0502020202020204" pitchFamily="34" charset="0"/>
              </a:rPr>
              <a:t>ese</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4" name="TextBox 23">
            <a:extLst>
              <a:ext uri="{FF2B5EF4-FFF2-40B4-BE49-F238E27FC236}">
                <a16:creationId xmlns:a16="http://schemas.microsoft.com/office/drawing/2014/main" id="{1330C777-3BCA-41F5-88AC-368CF30EC745}"/>
              </a:ext>
            </a:extLst>
          </p:cNvPr>
          <p:cNvSpPr txBox="1"/>
          <p:nvPr/>
        </p:nvSpPr>
        <p:spPr>
          <a:xfrm>
            <a:off x="3647261" y="3034425"/>
            <a:ext cx="125620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rgbClr val="1F4E79"/>
                </a:solidFill>
                <a:latin typeface="Century Gothic" panose="020B0502020202020204" pitchFamily="34" charset="0"/>
              </a:rPr>
              <a:t>sie</a:t>
            </a:r>
            <a:r>
              <a:rPr lang="en-GB" sz="2200" dirty="0">
                <a:solidFill>
                  <a:srgbClr val="1F4E79"/>
                </a:solidFill>
                <a:latin typeface="Century Gothic" panose="020B0502020202020204" pitchFamily="34" charset="0"/>
              </a:rPr>
              <a:t> </a:t>
            </a:r>
            <a:r>
              <a:rPr lang="en-GB" sz="2200" dirty="0" err="1">
                <a:solidFill>
                  <a:srgbClr val="1F4E79"/>
                </a:solidFill>
                <a:latin typeface="Century Gothic" panose="020B0502020202020204" pitchFamily="34" charset="0"/>
              </a:rPr>
              <a:t>l</a:t>
            </a:r>
            <a:r>
              <a:rPr lang="en-GB" sz="2200" b="1" dirty="0" err="1">
                <a:solidFill>
                  <a:srgbClr val="DAA520"/>
                </a:solidFill>
                <a:latin typeface="Century Gothic" panose="020B0502020202020204" pitchFamily="34" charset="0"/>
              </a:rPr>
              <a:t>i</a:t>
            </a:r>
            <a:r>
              <a:rPr lang="en-GB" sz="2200" b="1" dirty="0" err="1">
                <a:solidFill>
                  <a:srgbClr val="1F4E79"/>
                </a:solidFill>
                <a:latin typeface="Century Gothic" panose="020B0502020202020204" pitchFamily="34" charset="0"/>
              </a:rPr>
              <a:t>e</a:t>
            </a:r>
            <a:r>
              <a:rPr lang="en-GB" sz="2200" dirty="0" err="1">
                <a:solidFill>
                  <a:srgbClr val="1F4E79"/>
                </a:solidFill>
                <a:latin typeface="Century Gothic" panose="020B0502020202020204" pitchFamily="34" charset="0"/>
              </a:rPr>
              <a:t>st</a:t>
            </a: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5" name="TextBox 24">
            <a:extLst>
              <a:ext uri="{FF2B5EF4-FFF2-40B4-BE49-F238E27FC236}">
                <a16:creationId xmlns:a16="http://schemas.microsoft.com/office/drawing/2014/main" id="{10F18609-702D-4578-A9AC-EEBB5DCFFD16}"/>
              </a:ext>
            </a:extLst>
          </p:cNvPr>
          <p:cNvSpPr txBox="1"/>
          <p:nvPr/>
        </p:nvSpPr>
        <p:spPr>
          <a:xfrm>
            <a:off x="2076157" y="3034425"/>
            <a:ext cx="144856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rgbClr val="1F4E79"/>
                </a:solidFill>
                <a:latin typeface="Century Gothic" panose="020B0502020202020204" pitchFamily="34" charset="0"/>
              </a:rPr>
              <a:t>du </a:t>
            </a:r>
            <a:r>
              <a:rPr lang="en-GB" sz="2200" dirty="0" err="1">
                <a:solidFill>
                  <a:srgbClr val="1F4E79"/>
                </a:solidFill>
                <a:latin typeface="Century Gothic" panose="020B0502020202020204" pitchFamily="34" charset="0"/>
              </a:rPr>
              <a:t>l</a:t>
            </a:r>
            <a:r>
              <a:rPr lang="en-GB" sz="2200" b="1" dirty="0" err="1">
                <a:solidFill>
                  <a:srgbClr val="DAA520"/>
                </a:solidFill>
                <a:latin typeface="Century Gothic" panose="020B0502020202020204" pitchFamily="34" charset="0"/>
              </a:rPr>
              <a:t>i</a:t>
            </a:r>
            <a:r>
              <a:rPr lang="en-GB" sz="2200" b="1" dirty="0" err="1">
                <a:solidFill>
                  <a:srgbClr val="1F4E79"/>
                </a:solidFill>
                <a:latin typeface="Century Gothic" panose="020B0502020202020204" pitchFamily="34" charset="0"/>
              </a:rPr>
              <a:t>e</a:t>
            </a:r>
            <a:r>
              <a:rPr lang="en-GB" sz="2200" dirty="0" err="1">
                <a:solidFill>
                  <a:srgbClr val="1F4E79"/>
                </a:solidFill>
                <a:latin typeface="Century Gothic" panose="020B0502020202020204" pitchFamily="34" charset="0"/>
              </a:rPr>
              <a:t>st</a:t>
            </a:r>
            <a:r>
              <a:rPr lang="en-GB" sz="2200" dirty="0">
                <a:solidFill>
                  <a:srgbClr val="1F4E79"/>
                </a:solidFill>
                <a:latin typeface="Century Gothic" panose="020B0502020202020204" pitchFamily="34" charset="0"/>
              </a:rPr>
              <a:t> </a:t>
            </a:r>
            <a:endParaRPr kumimoji="0" lang="en-GB" sz="2000" b="0" i="0" u="none" strike="noStrike" kern="1200" cap="none" spc="0" normalizeH="0" baseline="0" noProof="0" dirty="0">
              <a:ln>
                <a:noFill/>
              </a:ln>
              <a:solidFill>
                <a:srgbClr val="1F4E79"/>
              </a:solidFill>
              <a:effectLst/>
              <a:uLnTx/>
              <a:uFillTx/>
              <a:latin typeface="Century Gothic" panose="020B0502020202020204" pitchFamily="34" charset="0"/>
              <a:ea typeface="+mn-ea"/>
              <a:cs typeface="+mn-cs"/>
            </a:endParaRPr>
          </a:p>
        </p:txBody>
      </p:sp>
      <p:sp>
        <p:nvSpPr>
          <p:cNvPr id="26" name="TextBox 25">
            <a:extLst>
              <a:ext uri="{FF2B5EF4-FFF2-40B4-BE49-F238E27FC236}">
                <a16:creationId xmlns:a16="http://schemas.microsoft.com/office/drawing/2014/main" id="{9A8AA33C-48E3-410E-8B18-05F438B09711}"/>
              </a:ext>
            </a:extLst>
          </p:cNvPr>
          <p:cNvSpPr txBox="1"/>
          <p:nvPr/>
        </p:nvSpPr>
        <p:spPr>
          <a:xfrm>
            <a:off x="4947214" y="3034425"/>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wir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a:t>
            </a:r>
            <a:r>
              <a:rPr lang="en-GB" sz="2200" b="1" dirty="0" err="1">
                <a:solidFill>
                  <a:schemeClr val="accent1">
                    <a:lumMod val="50000"/>
                  </a:schemeClr>
                </a:solidFill>
                <a:latin typeface="Century Gothic" panose="020B0502020202020204" pitchFamily="34" charset="0"/>
              </a:rPr>
              <a:t>es</a:t>
            </a:r>
            <a:r>
              <a:rPr lang="en-GB" sz="2200" dirty="0" err="1">
                <a:solidFill>
                  <a:schemeClr val="accent1">
                    <a:lumMod val="50000"/>
                  </a:schemeClr>
                </a:solidFill>
                <a:latin typeface="Century Gothic" panose="020B0502020202020204" pitchFamily="34" charset="0"/>
              </a:rPr>
              <a:t>en</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7" name="TextBox 26">
            <a:extLst>
              <a:ext uri="{FF2B5EF4-FFF2-40B4-BE49-F238E27FC236}">
                <a16:creationId xmlns:a16="http://schemas.microsoft.com/office/drawing/2014/main" id="{624A4291-4359-439B-9BAF-0BE736B029C3}"/>
              </a:ext>
            </a:extLst>
          </p:cNvPr>
          <p:cNvSpPr txBox="1"/>
          <p:nvPr/>
        </p:nvSpPr>
        <p:spPr>
          <a:xfrm>
            <a:off x="6807200" y="3034425"/>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ihr</a:t>
            </a:r>
            <a:r>
              <a:rPr lang="en-GB" sz="2200" dirty="0">
                <a:solidFill>
                  <a:schemeClr val="accent1">
                    <a:lumMod val="50000"/>
                  </a:schemeClr>
                </a:solidFill>
                <a:latin typeface="Century Gothic" panose="020B0502020202020204" pitchFamily="34" charset="0"/>
              </a:rPr>
              <a:t>  l</a:t>
            </a:r>
            <a:r>
              <a:rPr lang="en-GB" sz="2200" b="1" dirty="0">
                <a:solidFill>
                  <a:schemeClr val="accent1">
                    <a:lumMod val="50000"/>
                  </a:schemeClr>
                </a:solidFill>
                <a:latin typeface="Century Gothic" panose="020B0502020202020204" pitchFamily="34" charset="0"/>
              </a:rPr>
              <a:t>e</a:t>
            </a:r>
            <a:r>
              <a:rPr lang="en-GB" sz="2200" dirty="0">
                <a:solidFill>
                  <a:schemeClr val="accent1">
                    <a:lumMod val="50000"/>
                  </a:schemeClr>
                </a:solidFill>
                <a:latin typeface="Century Gothic" panose="020B0502020202020204" pitchFamily="34" charset="0"/>
              </a:rPr>
              <a:t>st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8" name="TextBox 27">
            <a:extLst>
              <a:ext uri="{FF2B5EF4-FFF2-40B4-BE49-F238E27FC236}">
                <a16:creationId xmlns:a16="http://schemas.microsoft.com/office/drawing/2014/main" id="{0B1EDCF0-B329-4632-A679-8848A2BE43E8}"/>
              </a:ext>
            </a:extLst>
          </p:cNvPr>
          <p:cNvSpPr txBox="1"/>
          <p:nvPr/>
        </p:nvSpPr>
        <p:spPr>
          <a:xfrm>
            <a:off x="8514727" y="3034425"/>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sie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a:t>
            </a:r>
            <a:r>
              <a:rPr lang="en-GB" sz="2200" b="1" dirty="0" err="1">
                <a:solidFill>
                  <a:schemeClr val="accent1">
                    <a:lumMod val="50000"/>
                  </a:schemeClr>
                </a:solidFill>
                <a:latin typeface="Century Gothic" panose="020B0502020202020204" pitchFamily="34" charset="0"/>
              </a:rPr>
              <a:t>e</a:t>
            </a:r>
            <a:r>
              <a:rPr lang="en-GB" sz="2200" dirty="0" err="1">
                <a:solidFill>
                  <a:schemeClr val="accent1">
                    <a:lumMod val="50000"/>
                  </a:schemeClr>
                </a:solidFill>
                <a:latin typeface="Century Gothic" panose="020B0502020202020204" pitchFamily="34" charset="0"/>
              </a:rPr>
              <a:t>sen</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29" name="TextBox 28">
            <a:extLst>
              <a:ext uri="{FF2B5EF4-FFF2-40B4-BE49-F238E27FC236}">
                <a16:creationId xmlns:a16="http://schemas.microsoft.com/office/drawing/2014/main" id="{C8B32A9F-E3DB-485A-B504-EBB769B74E6E}"/>
              </a:ext>
            </a:extLst>
          </p:cNvPr>
          <p:cNvSpPr txBox="1"/>
          <p:nvPr/>
        </p:nvSpPr>
        <p:spPr>
          <a:xfrm>
            <a:off x="2605713" y="3077696"/>
            <a:ext cx="836944"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30" name="TextBox 29">
            <a:extLst>
              <a:ext uri="{FF2B5EF4-FFF2-40B4-BE49-F238E27FC236}">
                <a16:creationId xmlns:a16="http://schemas.microsoft.com/office/drawing/2014/main" id="{8F146B60-F0C9-4CD7-9287-C33A73353341}"/>
              </a:ext>
            </a:extLst>
          </p:cNvPr>
          <p:cNvSpPr txBox="1"/>
          <p:nvPr/>
        </p:nvSpPr>
        <p:spPr>
          <a:xfrm>
            <a:off x="4112157" y="3042361"/>
            <a:ext cx="836944"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31" name="TextBox 30">
            <a:extLst>
              <a:ext uri="{FF2B5EF4-FFF2-40B4-BE49-F238E27FC236}">
                <a16:creationId xmlns:a16="http://schemas.microsoft.com/office/drawing/2014/main" id="{9CE637E6-8698-43EF-9349-3981640F3C18}"/>
              </a:ext>
            </a:extLst>
          </p:cNvPr>
          <p:cNvSpPr txBox="1"/>
          <p:nvPr/>
        </p:nvSpPr>
        <p:spPr>
          <a:xfrm>
            <a:off x="5507011" y="3003647"/>
            <a:ext cx="992821"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32" name="TextBox 31">
            <a:extLst>
              <a:ext uri="{FF2B5EF4-FFF2-40B4-BE49-F238E27FC236}">
                <a16:creationId xmlns:a16="http://schemas.microsoft.com/office/drawing/2014/main" id="{478FBDE4-C0EB-4D08-8152-425755C8FF1E}"/>
              </a:ext>
            </a:extLst>
          </p:cNvPr>
          <p:cNvSpPr txBox="1"/>
          <p:nvPr/>
        </p:nvSpPr>
        <p:spPr>
          <a:xfrm>
            <a:off x="9083108" y="3057594"/>
            <a:ext cx="1044463"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34" name="TextBox 33">
            <a:extLst>
              <a:ext uri="{FF2B5EF4-FFF2-40B4-BE49-F238E27FC236}">
                <a16:creationId xmlns:a16="http://schemas.microsoft.com/office/drawing/2014/main" id="{0F2F892D-5A07-485B-B7B4-130B20992BCD}"/>
              </a:ext>
            </a:extLst>
          </p:cNvPr>
          <p:cNvSpPr txBox="1"/>
          <p:nvPr/>
        </p:nvSpPr>
        <p:spPr>
          <a:xfrm>
            <a:off x="7347721" y="3019035"/>
            <a:ext cx="1044463"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35" name="TextBox 34">
            <a:extLst>
              <a:ext uri="{FF2B5EF4-FFF2-40B4-BE49-F238E27FC236}">
                <a16:creationId xmlns:a16="http://schemas.microsoft.com/office/drawing/2014/main" id="{6789D7CD-83CD-47D4-89A9-60705F029637}"/>
              </a:ext>
            </a:extLst>
          </p:cNvPr>
          <p:cNvSpPr txBox="1"/>
          <p:nvPr/>
        </p:nvSpPr>
        <p:spPr>
          <a:xfrm>
            <a:off x="212737" y="3930366"/>
            <a:ext cx="9571343" cy="430887"/>
          </a:xfrm>
          <a:prstGeom prst="rect">
            <a:avLst/>
          </a:prstGeom>
          <a:noFill/>
        </p:spPr>
        <p:txBody>
          <a:bodyPr wrap="square" rtlCol="0">
            <a:spAutoFit/>
          </a:bodyPr>
          <a:lstStyle/>
          <a:p>
            <a:pPr lvl="0">
              <a:defRPr/>
            </a:pPr>
            <a:r>
              <a:rPr lang="en-GB" sz="2200" dirty="0">
                <a:solidFill>
                  <a:srgbClr val="1F4E79"/>
                </a:solidFill>
                <a:latin typeface="Century Gothic" panose="020B0502020202020204" pitchFamily="34" charset="0"/>
              </a:rPr>
              <a:t>Stems with an </a:t>
            </a:r>
            <a:r>
              <a:rPr lang="en-GB" sz="2200" b="1" dirty="0">
                <a:solidFill>
                  <a:srgbClr val="DAA520"/>
                </a:solidFill>
                <a:latin typeface="Century Gothic" panose="020B0502020202020204" pitchFamily="34" charset="0"/>
              </a:rPr>
              <a:t>a</a:t>
            </a:r>
            <a:r>
              <a:rPr lang="en-GB" sz="2200" dirty="0">
                <a:solidFill>
                  <a:srgbClr val="1F4E79"/>
                </a:solidFill>
                <a:latin typeface="Century Gothic" panose="020B0502020202020204" pitchFamily="34" charset="0"/>
              </a:rPr>
              <a:t> change to</a:t>
            </a:r>
            <a:r>
              <a:rPr lang="en-GB" sz="2200" b="1" dirty="0">
                <a:solidFill>
                  <a:srgbClr val="1F4E79"/>
                </a:solidFill>
                <a:latin typeface="Century Gothic" panose="020B0502020202020204" pitchFamily="34" charset="0"/>
              </a:rPr>
              <a:t> </a:t>
            </a:r>
            <a:r>
              <a:rPr lang="en-GB" sz="2200" b="1" dirty="0">
                <a:solidFill>
                  <a:srgbClr val="DAA520"/>
                </a:solidFill>
                <a:latin typeface="Century Gothic" panose="020B0502020202020204" pitchFamily="34" charset="0"/>
              </a:rPr>
              <a:t>ä</a:t>
            </a:r>
            <a:r>
              <a:rPr lang="en-GB" sz="2200" b="1" dirty="0">
                <a:solidFill>
                  <a:srgbClr val="115076"/>
                </a:solidFill>
                <a:latin typeface="Century Gothic" panose="020B0502020202020204" pitchFamily="34" charset="0"/>
              </a:rPr>
              <a:t> </a:t>
            </a:r>
            <a:r>
              <a:rPr lang="en-GB" sz="2200" dirty="0">
                <a:solidFill>
                  <a:srgbClr val="115076"/>
                </a:solidFill>
                <a:latin typeface="Century Gothic" panose="020B0502020202020204" pitchFamily="34" charset="0"/>
              </a:rPr>
              <a:t>– this includes </a:t>
            </a:r>
            <a:r>
              <a:rPr lang="en-GB" sz="2200" b="1" dirty="0">
                <a:solidFill>
                  <a:srgbClr val="DAA520"/>
                </a:solidFill>
                <a:latin typeface="Century Gothic" panose="020B0502020202020204" pitchFamily="34" charset="0"/>
              </a:rPr>
              <a:t>au</a:t>
            </a:r>
            <a:r>
              <a:rPr lang="en-GB" sz="2200" dirty="0">
                <a:solidFill>
                  <a:srgbClr val="115076"/>
                </a:solidFill>
                <a:latin typeface="Century Gothic" panose="020B0502020202020204" pitchFamily="34" charset="0"/>
              </a:rPr>
              <a:t> changing to </a:t>
            </a:r>
            <a:r>
              <a:rPr lang="en-GB" sz="2200" b="1" dirty="0" err="1">
                <a:solidFill>
                  <a:srgbClr val="DAA520"/>
                </a:solidFill>
                <a:latin typeface="Century Gothic" panose="020B0502020202020204" pitchFamily="34" charset="0"/>
              </a:rPr>
              <a:t>äu</a:t>
            </a:r>
            <a:r>
              <a:rPr lang="en-GB" sz="2200" dirty="0">
                <a:solidFill>
                  <a:srgbClr val="115076"/>
                </a:solidFill>
                <a:latin typeface="Century Gothic" panose="020B0502020202020204" pitchFamily="34" charset="0"/>
              </a:rPr>
              <a:t>: </a:t>
            </a:r>
            <a:r>
              <a:rPr lang="en-GB" sz="2200" dirty="0">
                <a:solidFill>
                  <a:srgbClr val="DAA520"/>
                </a:solidFill>
                <a:latin typeface="Century Gothic" panose="020B0502020202020204" pitchFamily="34" charset="0"/>
              </a:rPr>
              <a:t> </a:t>
            </a:r>
            <a:r>
              <a:rPr lang="en-GB" sz="2200" dirty="0">
                <a:solidFill>
                  <a:srgbClr val="1F4E79"/>
                </a:solidFill>
                <a:latin typeface="Century Gothic" panose="020B0502020202020204" pitchFamily="34" charset="0"/>
              </a:rPr>
              <a:t> </a:t>
            </a:r>
            <a:endParaRPr kumimoji="0" lang="en-GB" sz="2000" i="0" u="none" strike="noStrike" kern="1200" cap="none" spc="0" normalizeH="0" baseline="0" noProof="0" dirty="0">
              <a:ln>
                <a:noFill/>
              </a:ln>
              <a:solidFill>
                <a:srgbClr val="1F4E79"/>
              </a:solidFill>
              <a:effectLst/>
              <a:uLnTx/>
              <a:uFillTx/>
              <a:latin typeface="Century Gothic" panose="020B0502020202020204" pitchFamily="34" charset="0"/>
            </a:endParaRPr>
          </a:p>
        </p:txBody>
      </p:sp>
      <p:sp>
        <p:nvSpPr>
          <p:cNvPr id="36" name="TextBox 35">
            <a:hlinkClick r:id="" action="ppaction://noaction">
              <a:snd r:embed="rId26" name="9.1.1.2 Slide 9 ich fahre.wav"/>
            </a:hlinkClick>
            <a:extLst>
              <a:ext uri="{FF2B5EF4-FFF2-40B4-BE49-F238E27FC236}">
                <a16:creationId xmlns:a16="http://schemas.microsoft.com/office/drawing/2014/main" id="{8BEF2EEB-9B8B-49AF-9442-7E63DC38C4FD}"/>
              </a:ext>
            </a:extLst>
          </p:cNvPr>
          <p:cNvSpPr txBox="1"/>
          <p:nvPr/>
        </p:nvSpPr>
        <p:spPr>
          <a:xfrm>
            <a:off x="344129" y="4486419"/>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ich  </a:t>
            </a:r>
            <a:r>
              <a:rPr lang="en-GB" sz="2200" dirty="0" err="1">
                <a:solidFill>
                  <a:schemeClr val="accent1">
                    <a:lumMod val="50000"/>
                  </a:schemeClr>
                </a:solidFill>
                <a:latin typeface="Century Gothic" panose="020B0502020202020204" pitchFamily="34" charset="0"/>
              </a:rPr>
              <a:t>f</a:t>
            </a:r>
            <a:r>
              <a:rPr lang="en-GB" sz="2200" b="1" dirty="0" err="1">
                <a:solidFill>
                  <a:schemeClr val="accent1">
                    <a:lumMod val="50000"/>
                  </a:schemeClr>
                </a:solidFill>
                <a:latin typeface="Century Gothic" panose="020B0502020202020204" pitchFamily="34" charset="0"/>
              </a:rPr>
              <a:t>a</a:t>
            </a:r>
            <a:r>
              <a:rPr lang="en-GB" sz="2200" dirty="0" err="1">
                <a:solidFill>
                  <a:schemeClr val="accent1">
                    <a:lumMod val="50000"/>
                  </a:schemeClr>
                </a:solidFill>
                <a:latin typeface="Century Gothic" panose="020B0502020202020204" pitchFamily="34" charset="0"/>
              </a:rPr>
              <a:t>hre</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7" name="TextBox 36">
            <a:extLst>
              <a:ext uri="{FF2B5EF4-FFF2-40B4-BE49-F238E27FC236}">
                <a16:creationId xmlns:a16="http://schemas.microsoft.com/office/drawing/2014/main" id="{2E279870-3E10-42B4-A792-2EC1EDE5E322}"/>
              </a:ext>
            </a:extLst>
          </p:cNvPr>
          <p:cNvSpPr txBox="1"/>
          <p:nvPr/>
        </p:nvSpPr>
        <p:spPr>
          <a:xfrm>
            <a:off x="2206147" y="4486418"/>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du  </a:t>
            </a:r>
            <a:r>
              <a:rPr lang="en-GB" sz="2200" dirty="0" err="1">
                <a:solidFill>
                  <a:schemeClr val="accent1">
                    <a:lumMod val="50000"/>
                  </a:schemeClr>
                </a:solidFill>
                <a:latin typeface="Century Gothic" panose="020B0502020202020204" pitchFamily="34" charset="0"/>
              </a:rPr>
              <a:t>f</a:t>
            </a:r>
            <a:r>
              <a:rPr lang="en-GB" sz="2200" b="1" dirty="0" err="1">
                <a:solidFill>
                  <a:srgbClr val="DAA520"/>
                </a:solidFill>
                <a:latin typeface="Century Gothic" panose="020B0502020202020204" pitchFamily="34" charset="0"/>
              </a:rPr>
              <a:t>ä</a:t>
            </a:r>
            <a:r>
              <a:rPr lang="en-GB" sz="2200" dirty="0" err="1">
                <a:solidFill>
                  <a:schemeClr val="accent1">
                    <a:lumMod val="50000"/>
                  </a:schemeClr>
                </a:solidFill>
                <a:latin typeface="Century Gothic" panose="020B0502020202020204" pitchFamily="34" charset="0"/>
              </a:rPr>
              <a:t>hrst</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8" name="TextBox 37">
            <a:extLst>
              <a:ext uri="{FF2B5EF4-FFF2-40B4-BE49-F238E27FC236}">
                <a16:creationId xmlns:a16="http://schemas.microsoft.com/office/drawing/2014/main" id="{84220FDD-C7E0-409F-9B88-4B2A18C28811}"/>
              </a:ext>
            </a:extLst>
          </p:cNvPr>
          <p:cNvSpPr txBox="1"/>
          <p:nvPr/>
        </p:nvSpPr>
        <p:spPr>
          <a:xfrm>
            <a:off x="7059037" y="4512918"/>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ihr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t>
            </a:r>
            <a:r>
              <a:rPr lang="en-GB" sz="2200" b="1" dirty="0" err="1">
                <a:solidFill>
                  <a:schemeClr val="accent1">
                    <a:lumMod val="50000"/>
                  </a:schemeClr>
                </a:solidFill>
                <a:latin typeface="Century Gothic" panose="020B0502020202020204" pitchFamily="34" charset="0"/>
              </a:rPr>
              <a:t>a</a:t>
            </a:r>
            <a:r>
              <a:rPr lang="en-GB" sz="2200" dirty="0" err="1">
                <a:solidFill>
                  <a:schemeClr val="accent1">
                    <a:lumMod val="50000"/>
                  </a:schemeClr>
                </a:solidFill>
                <a:latin typeface="Century Gothic" panose="020B0502020202020204" pitchFamily="34" charset="0"/>
              </a:rPr>
              <a:t>hrt</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39" name="TextBox 38">
            <a:extLst>
              <a:ext uri="{FF2B5EF4-FFF2-40B4-BE49-F238E27FC236}">
                <a16:creationId xmlns:a16="http://schemas.microsoft.com/office/drawing/2014/main" id="{F487969E-810C-43D0-8991-F41EF7E8071C}"/>
              </a:ext>
            </a:extLst>
          </p:cNvPr>
          <p:cNvSpPr txBox="1"/>
          <p:nvPr/>
        </p:nvSpPr>
        <p:spPr>
          <a:xfrm>
            <a:off x="5310396" y="4486417"/>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wir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t>
            </a:r>
            <a:r>
              <a:rPr lang="en-GB" sz="2200" b="1" dirty="0" err="1">
                <a:solidFill>
                  <a:schemeClr val="accent1">
                    <a:lumMod val="50000"/>
                  </a:schemeClr>
                </a:solidFill>
                <a:latin typeface="Century Gothic" panose="020B0502020202020204" pitchFamily="34" charset="0"/>
              </a:rPr>
              <a:t>a</a:t>
            </a:r>
            <a:r>
              <a:rPr lang="en-GB" sz="2200" dirty="0" err="1">
                <a:solidFill>
                  <a:schemeClr val="accent1">
                    <a:lumMod val="50000"/>
                  </a:schemeClr>
                </a:solidFill>
                <a:latin typeface="Century Gothic" panose="020B0502020202020204" pitchFamily="34" charset="0"/>
              </a:rPr>
              <a:t>hren</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0" name="TextBox 39">
            <a:extLst>
              <a:ext uri="{FF2B5EF4-FFF2-40B4-BE49-F238E27FC236}">
                <a16:creationId xmlns:a16="http://schemas.microsoft.com/office/drawing/2014/main" id="{E3F1433D-07FA-459D-A600-7BBB139508AC}"/>
              </a:ext>
            </a:extLst>
          </p:cNvPr>
          <p:cNvSpPr txBox="1"/>
          <p:nvPr/>
        </p:nvSpPr>
        <p:spPr>
          <a:xfrm>
            <a:off x="3859913" y="4512918"/>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er  </a:t>
            </a:r>
            <a:r>
              <a:rPr lang="en-GB" sz="2200" dirty="0" err="1">
                <a:solidFill>
                  <a:schemeClr val="accent1">
                    <a:lumMod val="50000"/>
                  </a:schemeClr>
                </a:solidFill>
                <a:latin typeface="Century Gothic" panose="020B0502020202020204" pitchFamily="34" charset="0"/>
              </a:rPr>
              <a:t>f</a:t>
            </a:r>
            <a:r>
              <a:rPr lang="en-GB" sz="2200" b="1" dirty="0" err="1">
                <a:solidFill>
                  <a:srgbClr val="DAA520"/>
                </a:solidFill>
                <a:latin typeface="Century Gothic" panose="020B0502020202020204" pitchFamily="34" charset="0"/>
              </a:rPr>
              <a:t>ä</a:t>
            </a:r>
            <a:r>
              <a:rPr lang="en-GB" sz="2200" dirty="0" err="1">
                <a:solidFill>
                  <a:schemeClr val="accent1">
                    <a:lumMod val="50000"/>
                  </a:schemeClr>
                </a:solidFill>
                <a:latin typeface="Century Gothic" panose="020B0502020202020204" pitchFamily="34" charset="0"/>
              </a:rPr>
              <a:t>hrt</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1" name="TextBox 40">
            <a:extLst>
              <a:ext uri="{FF2B5EF4-FFF2-40B4-BE49-F238E27FC236}">
                <a16:creationId xmlns:a16="http://schemas.microsoft.com/office/drawing/2014/main" id="{37E2DC1B-BB39-4F10-AE79-6B7A7E2F733D}"/>
              </a:ext>
            </a:extLst>
          </p:cNvPr>
          <p:cNvSpPr txBox="1"/>
          <p:nvPr/>
        </p:nvSpPr>
        <p:spPr>
          <a:xfrm>
            <a:off x="8826180" y="4507344"/>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sie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f</a:t>
            </a:r>
            <a:r>
              <a:rPr lang="en-GB" sz="2200" b="1" dirty="0" err="1">
                <a:solidFill>
                  <a:schemeClr val="accent1">
                    <a:lumMod val="50000"/>
                  </a:schemeClr>
                </a:solidFill>
                <a:latin typeface="Century Gothic" panose="020B0502020202020204" pitchFamily="34" charset="0"/>
              </a:rPr>
              <a:t>a</a:t>
            </a:r>
            <a:r>
              <a:rPr lang="en-GB" sz="2200" dirty="0" err="1">
                <a:solidFill>
                  <a:schemeClr val="accent1">
                    <a:lumMod val="50000"/>
                  </a:schemeClr>
                </a:solidFill>
                <a:latin typeface="Century Gothic" panose="020B0502020202020204" pitchFamily="34" charset="0"/>
              </a:rPr>
              <a:t>hren</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2" name="TextBox 41">
            <a:hlinkClick r:id="" action="ppaction://noaction">
              <a:snd r:embed="rId27" name="9.1.1.2 Slide 9 ich laufe.wav"/>
            </a:hlinkClick>
            <a:extLst>
              <a:ext uri="{FF2B5EF4-FFF2-40B4-BE49-F238E27FC236}">
                <a16:creationId xmlns:a16="http://schemas.microsoft.com/office/drawing/2014/main" id="{073B1EEA-CED5-4EBB-B322-0AB937ADF7E0}"/>
              </a:ext>
            </a:extLst>
          </p:cNvPr>
          <p:cNvSpPr txBox="1"/>
          <p:nvPr/>
        </p:nvSpPr>
        <p:spPr>
          <a:xfrm>
            <a:off x="344129" y="5157957"/>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ich  </a:t>
            </a:r>
            <a:r>
              <a:rPr lang="en-GB" sz="2200" dirty="0" err="1">
                <a:solidFill>
                  <a:schemeClr val="accent1">
                    <a:lumMod val="50000"/>
                  </a:schemeClr>
                </a:solidFill>
                <a:latin typeface="Century Gothic" panose="020B0502020202020204" pitchFamily="34" charset="0"/>
              </a:rPr>
              <a:t>l</a:t>
            </a:r>
            <a:r>
              <a:rPr lang="en-GB" sz="2200" b="1" dirty="0" err="1">
                <a:solidFill>
                  <a:schemeClr val="accent1">
                    <a:lumMod val="50000"/>
                  </a:schemeClr>
                </a:solidFill>
                <a:latin typeface="Century Gothic" panose="020B0502020202020204" pitchFamily="34" charset="0"/>
              </a:rPr>
              <a:t>au</a:t>
            </a:r>
            <a:r>
              <a:rPr lang="en-GB" sz="2200" dirty="0" err="1">
                <a:solidFill>
                  <a:schemeClr val="accent1">
                    <a:lumMod val="50000"/>
                  </a:schemeClr>
                </a:solidFill>
                <a:latin typeface="Century Gothic" panose="020B0502020202020204" pitchFamily="34" charset="0"/>
              </a:rPr>
              <a:t>fe</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3" name="TextBox 42">
            <a:extLst>
              <a:ext uri="{FF2B5EF4-FFF2-40B4-BE49-F238E27FC236}">
                <a16:creationId xmlns:a16="http://schemas.microsoft.com/office/drawing/2014/main" id="{CFB000C2-F8EB-4315-822E-C2E3B1CD166D}"/>
              </a:ext>
            </a:extLst>
          </p:cNvPr>
          <p:cNvSpPr txBox="1"/>
          <p:nvPr/>
        </p:nvSpPr>
        <p:spPr>
          <a:xfrm>
            <a:off x="2195719" y="5119649"/>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a:solidFill>
                  <a:schemeClr val="accent1">
                    <a:lumMod val="50000"/>
                  </a:schemeClr>
                </a:solidFill>
                <a:latin typeface="Century Gothic" panose="020B0502020202020204" pitchFamily="34" charset="0"/>
              </a:rPr>
              <a:t>du  </a:t>
            </a:r>
            <a:r>
              <a:rPr lang="en-GB" sz="2200" dirty="0" err="1">
                <a:solidFill>
                  <a:schemeClr val="accent1">
                    <a:lumMod val="50000"/>
                  </a:schemeClr>
                </a:solidFill>
                <a:latin typeface="Century Gothic" panose="020B0502020202020204" pitchFamily="34" charset="0"/>
              </a:rPr>
              <a:t>l</a:t>
            </a:r>
            <a:r>
              <a:rPr lang="en-GB" sz="2200" b="1" dirty="0" err="1">
                <a:solidFill>
                  <a:srgbClr val="DAA520"/>
                </a:solidFill>
                <a:latin typeface="Century Gothic" panose="020B0502020202020204" pitchFamily="34" charset="0"/>
              </a:rPr>
              <a:t>ä</a:t>
            </a:r>
            <a:r>
              <a:rPr lang="en-GB" sz="2200" dirty="0" err="1">
                <a:solidFill>
                  <a:schemeClr val="accent1">
                    <a:lumMod val="50000"/>
                  </a:schemeClr>
                </a:solidFill>
                <a:latin typeface="Century Gothic" panose="020B0502020202020204" pitchFamily="34" charset="0"/>
              </a:rPr>
              <a:t>ufst</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4" name="TextBox 43">
            <a:extLst>
              <a:ext uri="{FF2B5EF4-FFF2-40B4-BE49-F238E27FC236}">
                <a16:creationId xmlns:a16="http://schemas.microsoft.com/office/drawing/2014/main" id="{E634C2D1-037E-4042-A32F-CCBD114EEDA2}"/>
              </a:ext>
            </a:extLst>
          </p:cNvPr>
          <p:cNvSpPr txBox="1"/>
          <p:nvPr/>
        </p:nvSpPr>
        <p:spPr>
          <a:xfrm>
            <a:off x="3859913" y="5108725"/>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sie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a:t>
            </a:r>
            <a:r>
              <a:rPr lang="en-GB" sz="2200" b="1" dirty="0" err="1">
                <a:solidFill>
                  <a:srgbClr val="DAA520"/>
                </a:solidFill>
                <a:latin typeface="Century Gothic" panose="020B0502020202020204" pitchFamily="34" charset="0"/>
              </a:rPr>
              <a:t>ä</a:t>
            </a:r>
            <a:r>
              <a:rPr lang="en-GB" sz="2200" dirty="0" err="1">
                <a:solidFill>
                  <a:schemeClr val="accent1">
                    <a:lumMod val="50000"/>
                  </a:schemeClr>
                </a:solidFill>
                <a:latin typeface="Century Gothic" panose="020B0502020202020204" pitchFamily="34" charset="0"/>
              </a:rPr>
              <a:t>uft</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5" name="TextBox 44">
            <a:extLst>
              <a:ext uri="{FF2B5EF4-FFF2-40B4-BE49-F238E27FC236}">
                <a16:creationId xmlns:a16="http://schemas.microsoft.com/office/drawing/2014/main" id="{DCF0EB77-8BE9-45AA-B60E-D7B856CBCC0B}"/>
              </a:ext>
            </a:extLst>
          </p:cNvPr>
          <p:cNvSpPr txBox="1"/>
          <p:nvPr/>
        </p:nvSpPr>
        <p:spPr>
          <a:xfrm>
            <a:off x="5310395" y="5122860"/>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wir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a:t>
            </a:r>
            <a:r>
              <a:rPr lang="en-GB" sz="2200" b="1" dirty="0" err="1">
                <a:solidFill>
                  <a:schemeClr val="accent1">
                    <a:lumMod val="50000"/>
                  </a:schemeClr>
                </a:solidFill>
                <a:latin typeface="Century Gothic" panose="020B0502020202020204" pitchFamily="34" charset="0"/>
              </a:rPr>
              <a:t>au</a:t>
            </a:r>
            <a:r>
              <a:rPr lang="en-GB" sz="2200" dirty="0" err="1">
                <a:solidFill>
                  <a:schemeClr val="accent1">
                    <a:lumMod val="50000"/>
                  </a:schemeClr>
                </a:solidFill>
                <a:latin typeface="Century Gothic" panose="020B0502020202020204" pitchFamily="34" charset="0"/>
              </a:rPr>
              <a:t>fen</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535F7A3F-8FEE-4F89-B061-217C7943268F}"/>
              </a:ext>
            </a:extLst>
          </p:cNvPr>
          <p:cNvSpPr txBox="1"/>
          <p:nvPr/>
        </p:nvSpPr>
        <p:spPr>
          <a:xfrm>
            <a:off x="7051817" y="5106183"/>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ihr</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a:t>
            </a:r>
            <a:r>
              <a:rPr lang="en-GB" sz="2200" b="1" dirty="0" err="1">
                <a:solidFill>
                  <a:schemeClr val="accent1">
                    <a:lumMod val="50000"/>
                  </a:schemeClr>
                </a:solidFill>
                <a:latin typeface="Century Gothic" panose="020B0502020202020204" pitchFamily="34" charset="0"/>
              </a:rPr>
              <a:t>au</a:t>
            </a:r>
            <a:r>
              <a:rPr lang="en-GB" sz="2200" dirty="0" err="1">
                <a:solidFill>
                  <a:schemeClr val="accent1">
                    <a:lumMod val="50000"/>
                  </a:schemeClr>
                </a:solidFill>
                <a:latin typeface="Century Gothic" panose="020B0502020202020204" pitchFamily="34" charset="0"/>
              </a:rPr>
              <a:t>ft</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7" name="TextBox 46">
            <a:extLst>
              <a:ext uri="{FF2B5EF4-FFF2-40B4-BE49-F238E27FC236}">
                <a16:creationId xmlns:a16="http://schemas.microsoft.com/office/drawing/2014/main" id="{5A366B50-6F97-4292-A35C-387500760BC2}"/>
              </a:ext>
            </a:extLst>
          </p:cNvPr>
          <p:cNvSpPr txBox="1"/>
          <p:nvPr/>
        </p:nvSpPr>
        <p:spPr>
          <a:xfrm>
            <a:off x="8858494" y="5082889"/>
            <a:ext cx="1950251"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200" dirty="0" err="1">
                <a:solidFill>
                  <a:schemeClr val="accent1">
                    <a:lumMod val="50000"/>
                  </a:schemeClr>
                </a:solidFill>
                <a:latin typeface="Century Gothic" panose="020B0502020202020204" pitchFamily="34" charset="0"/>
              </a:rPr>
              <a:t>sie</a:t>
            </a:r>
            <a:r>
              <a:rPr lang="en-GB" sz="2200" dirty="0">
                <a:solidFill>
                  <a:schemeClr val="accent1">
                    <a:lumMod val="50000"/>
                  </a:schemeClr>
                </a:solidFill>
                <a:latin typeface="Century Gothic" panose="020B0502020202020204" pitchFamily="34" charset="0"/>
              </a:rPr>
              <a:t>  </a:t>
            </a:r>
            <a:r>
              <a:rPr lang="en-GB" sz="2200" dirty="0" err="1">
                <a:solidFill>
                  <a:schemeClr val="accent1">
                    <a:lumMod val="50000"/>
                  </a:schemeClr>
                </a:solidFill>
                <a:latin typeface="Century Gothic" panose="020B0502020202020204" pitchFamily="34" charset="0"/>
              </a:rPr>
              <a:t>l</a:t>
            </a:r>
            <a:r>
              <a:rPr lang="en-GB" sz="2200" b="1" dirty="0" err="1">
                <a:solidFill>
                  <a:schemeClr val="accent1">
                    <a:lumMod val="50000"/>
                  </a:schemeClr>
                </a:solidFill>
                <a:latin typeface="Century Gothic" panose="020B0502020202020204" pitchFamily="34" charset="0"/>
              </a:rPr>
              <a:t>au</a:t>
            </a:r>
            <a:r>
              <a:rPr lang="en-GB" sz="2200" dirty="0" err="1">
                <a:solidFill>
                  <a:schemeClr val="accent1">
                    <a:lumMod val="50000"/>
                  </a:schemeClr>
                </a:solidFill>
                <a:latin typeface="Century Gothic" panose="020B0502020202020204" pitchFamily="34" charset="0"/>
              </a:rPr>
              <a:t>fen</a:t>
            </a:r>
            <a:r>
              <a:rPr lang="en-GB" sz="2200" dirty="0">
                <a:solidFill>
                  <a:schemeClr val="accent1">
                    <a:lumMod val="50000"/>
                  </a:schemeClr>
                </a:solidFill>
                <a:latin typeface="Century Gothic" panose="020B0502020202020204" pitchFamily="34" charset="0"/>
              </a:rPr>
              <a:t> </a:t>
            </a:r>
            <a:endParaRPr kumimoji="0" lang="en-GB" sz="2000" b="0" i="0" u="none" strike="noStrike" kern="1200" cap="none" spc="0" normalizeH="0" baseline="0" noProof="0" dirty="0">
              <a:ln>
                <a:noFill/>
              </a:ln>
              <a:solidFill>
                <a:schemeClr val="accent1">
                  <a:lumMod val="50000"/>
                </a:schemeClr>
              </a:solidFill>
              <a:effectLst/>
              <a:uLnTx/>
              <a:uFillTx/>
              <a:latin typeface="Century Gothic" panose="020B0502020202020204" pitchFamily="34" charset="0"/>
            </a:endParaRPr>
          </a:p>
        </p:txBody>
      </p:sp>
      <p:sp>
        <p:nvSpPr>
          <p:cNvPr id="48" name="TextBox 47">
            <a:extLst>
              <a:ext uri="{FF2B5EF4-FFF2-40B4-BE49-F238E27FC236}">
                <a16:creationId xmlns:a16="http://schemas.microsoft.com/office/drawing/2014/main" id="{FF548223-5CAC-4B39-B61A-869CA2D5DCE1}"/>
              </a:ext>
            </a:extLst>
          </p:cNvPr>
          <p:cNvSpPr txBox="1"/>
          <p:nvPr/>
        </p:nvSpPr>
        <p:spPr>
          <a:xfrm>
            <a:off x="2713245" y="4510883"/>
            <a:ext cx="1044463"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49" name="TextBox 48">
            <a:extLst>
              <a:ext uri="{FF2B5EF4-FFF2-40B4-BE49-F238E27FC236}">
                <a16:creationId xmlns:a16="http://schemas.microsoft.com/office/drawing/2014/main" id="{61BAA2D1-0813-404F-A44F-F7924AE1BC01}"/>
              </a:ext>
            </a:extLst>
          </p:cNvPr>
          <p:cNvSpPr txBox="1"/>
          <p:nvPr/>
        </p:nvSpPr>
        <p:spPr>
          <a:xfrm>
            <a:off x="4275046" y="4422360"/>
            <a:ext cx="1044463"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50" name="TextBox 49">
            <a:extLst>
              <a:ext uri="{FF2B5EF4-FFF2-40B4-BE49-F238E27FC236}">
                <a16:creationId xmlns:a16="http://schemas.microsoft.com/office/drawing/2014/main" id="{4B18C4E4-F7AE-4F25-910E-3C9AB6E78F41}"/>
              </a:ext>
            </a:extLst>
          </p:cNvPr>
          <p:cNvSpPr txBox="1"/>
          <p:nvPr/>
        </p:nvSpPr>
        <p:spPr>
          <a:xfrm>
            <a:off x="5767846" y="4440717"/>
            <a:ext cx="1044463"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51" name="TextBox 50">
            <a:extLst>
              <a:ext uri="{FF2B5EF4-FFF2-40B4-BE49-F238E27FC236}">
                <a16:creationId xmlns:a16="http://schemas.microsoft.com/office/drawing/2014/main" id="{F392E026-3C2D-4453-8329-28FA979FC3BC}"/>
              </a:ext>
            </a:extLst>
          </p:cNvPr>
          <p:cNvSpPr txBox="1"/>
          <p:nvPr/>
        </p:nvSpPr>
        <p:spPr>
          <a:xfrm>
            <a:off x="7542319" y="4465472"/>
            <a:ext cx="1044463"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52" name="TextBox 51">
            <a:extLst>
              <a:ext uri="{FF2B5EF4-FFF2-40B4-BE49-F238E27FC236}">
                <a16:creationId xmlns:a16="http://schemas.microsoft.com/office/drawing/2014/main" id="{F36F63B9-FDB0-48E7-9F9F-F358DE1CE1F1}"/>
              </a:ext>
            </a:extLst>
          </p:cNvPr>
          <p:cNvSpPr txBox="1"/>
          <p:nvPr/>
        </p:nvSpPr>
        <p:spPr>
          <a:xfrm>
            <a:off x="9316792" y="4455639"/>
            <a:ext cx="1044463"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53" name="TextBox 52">
            <a:extLst>
              <a:ext uri="{FF2B5EF4-FFF2-40B4-BE49-F238E27FC236}">
                <a16:creationId xmlns:a16="http://schemas.microsoft.com/office/drawing/2014/main" id="{FE78599A-C0BA-41F1-96CC-2CEB2241E824}"/>
              </a:ext>
            </a:extLst>
          </p:cNvPr>
          <p:cNvSpPr txBox="1"/>
          <p:nvPr/>
        </p:nvSpPr>
        <p:spPr>
          <a:xfrm>
            <a:off x="2757924" y="5105943"/>
            <a:ext cx="1044463"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54" name="TextBox 53">
            <a:extLst>
              <a:ext uri="{FF2B5EF4-FFF2-40B4-BE49-F238E27FC236}">
                <a16:creationId xmlns:a16="http://schemas.microsoft.com/office/drawing/2014/main" id="{4F26C262-32B5-42BA-A8B3-DE3A7CEC1B06}"/>
              </a:ext>
            </a:extLst>
          </p:cNvPr>
          <p:cNvSpPr txBox="1"/>
          <p:nvPr/>
        </p:nvSpPr>
        <p:spPr>
          <a:xfrm>
            <a:off x="4312806" y="5095470"/>
            <a:ext cx="1044463"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55" name="TextBox 54">
            <a:extLst>
              <a:ext uri="{FF2B5EF4-FFF2-40B4-BE49-F238E27FC236}">
                <a16:creationId xmlns:a16="http://schemas.microsoft.com/office/drawing/2014/main" id="{BA63ABA3-33B0-4CA0-97E6-463F273F3ECD}"/>
              </a:ext>
            </a:extLst>
          </p:cNvPr>
          <p:cNvSpPr txBox="1"/>
          <p:nvPr/>
        </p:nvSpPr>
        <p:spPr>
          <a:xfrm>
            <a:off x="5832568" y="5105943"/>
            <a:ext cx="1044463"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56" name="TextBox 55">
            <a:extLst>
              <a:ext uri="{FF2B5EF4-FFF2-40B4-BE49-F238E27FC236}">
                <a16:creationId xmlns:a16="http://schemas.microsoft.com/office/drawing/2014/main" id="{EF4C2362-3C3C-4A41-9645-D9303B53EF8F}"/>
              </a:ext>
            </a:extLst>
          </p:cNvPr>
          <p:cNvSpPr txBox="1"/>
          <p:nvPr/>
        </p:nvSpPr>
        <p:spPr>
          <a:xfrm>
            <a:off x="7508548" y="5052111"/>
            <a:ext cx="1044463"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57" name="TextBox 56">
            <a:extLst>
              <a:ext uri="{FF2B5EF4-FFF2-40B4-BE49-F238E27FC236}">
                <a16:creationId xmlns:a16="http://schemas.microsoft.com/office/drawing/2014/main" id="{DDEE582B-8502-4160-8074-FE8833FFEFE5}"/>
              </a:ext>
            </a:extLst>
          </p:cNvPr>
          <p:cNvSpPr txBox="1"/>
          <p:nvPr/>
        </p:nvSpPr>
        <p:spPr>
          <a:xfrm>
            <a:off x="9380667" y="5128526"/>
            <a:ext cx="1044463" cy="461665"/>
          </a:xfrm>
          <a:prstGeom prst="rect">
            <a:avLst/>
          </a:prstGeom>
          <a:solidFill>
            <a:schemeClr val="bg1"/>
          </a:solidFill>
        </p:spPr>
        <p:txBody>
          <a:bodyPr wrap="square" rtlCol="0">
            <a:spAutoFit/>
          </a:bodyPr>
          <a:lstStyle/>
          <a:p>
            <a:pPr algn="l"/>
            <a:r>
              <a:rPr lang="en-US" sz="2400" dirty="0">
                <a:solidFill>
                  <a:schemeClr val="accent5">
                    <a:lumMod val="50000"/>
                  </a:schemeClr>
                </a:solidFill>
              </a:rPr>
              <a:t>___</a:t>
            </a:r>
            <a:endParaRPr lang="en-GB" sz="2400" dirty="0">
              <a:solidFill>
                <a:schemeClr val="accent5">
                  <a:lumMod val="50000"/>
                </a:schemeClr>
              </a:solidFill>
            </a:endParaRPr>
          </a:p>
        </p:txBody>
      </p:sp>
      <p:sp>
        <p:nvSpPr>
          <p:cNvPr id="58" name="Speech Bubble: Rectangle with Corners Rounded 57">
            <a:extLst>
              <a:ext uri="{FF2B5EF4-FFF2-40B4-BE49-F238E27FC236}">
                <a16:creationId xmlns:a16="http://schemas.microsoft.com/office/drawing/2014/main" id="{EBE69D6B-4A5D-4058-BD16-2819AA38A863}"/>
              </a:ext>
            </a:extLst>
          </p:cNvPr>
          <p:cNvSpPr/>
          <p:nvPr/>
        </p:nvSpPr>
        <p:spPr>
          <a:xfrm>
            <a:off x="4713407" y="5731780"/>
            <a:ext cx="5590282" cy="610747"/>
          </a:xfrm>
          <a:prstGeom prst="wedgeRoundRectCallout">
            <a:avLst>
              <a:gd name="adj1" fmla="val -7639"/>
              <a:gd name="adj2" fmla="val -9474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Look! You can now use the </a:t>
            </a:r>
            <a:r>
              <a:rPr lang="en-GB" sz="2000" b="1" dirty="0" err="1"/>
              <a:t>ihr</a:t>
            </a:r>
            <a:r>
              <a:rPr lang="en-GB" sz="2000" dirty="0"/>
              <a:t>–form as well!</a:t>
            </a:r>
          </a:p>
          <a:p>
            <a:pPr algn="ctr"/>
            <a:r>
              <a:rPr lang="en-GB" sz="2000" dirty="0"/>
              <a:t> Remember: no vowel change here.</a:t>
            </a:r>
          </a:p>
        </p:txBody>
      </p:sp>
      <p:sp>
        <p:nvSpPr>
          <p:cNvPr id="59" name="Speech Bubble: Rectangle with Corners Rounded 58">
            <a:extLst>
              <a:ext uri="{FF2B5EF4-FFF2-40B4-BE49-F238E27FC236}">
                <a16:creationId xmlns:a16="http://schemas.microsoft.com/office/drawing/2014/main" id="{176E5F43-85DA-404F-8508-E32A04F5A517}"/>
              </a:ext>
            </a:extLst>
          </p:cNvPr>
          <p:cNvSpPr/>
          <p:nvPr/>
        </p:nvSpPr>
        <p:spPr>
          <a:xfrm>
            <a:off x="10805785" y="1945258"/>
            <a:ext cx="1256208" cy="383504"/>
          </a:xfrm>
          <a:prstGeom prst="wedgeRoundRectCallout">
            <a:avLst>
              <a:gd name="adj1" fmla="val -73452"/>
              <a:gd name="adj2" fmla="val 38372"/>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L</a:t>
            </a:r>
            <a:r>
              <a:rPr kumimoji="0" lang="en-GB" sz="1800" b="1" i="0" u="none" strike="noStrike" kern="1200" cap="none" spc="0" normalizeH="0" baseline="0" noProof="0" dirty="0" err="1">
                <a:ln>
                  <a:noFill/>
                </a:ln>
                <a:solidFill>
                  <a:srgbClr val="115076"/>
                </a:solidFill>
                <a:effectLst/>
                <a:uLnTx/>
                <a:uFillTx/>
                <a:latin typeface="Century Gothic" panose="020F0302020204030204"/>
                <a:ea typeface="+mn-ea"/>
                <a:cs typeface="+mn-cs"/>
              </a:rPr>
              <a:t>au</a:t>
            </a:r>
            <a:r>
              <a:rPr kumimoji="0" lang="en-GB" sz="1800" b="0" i="0" u="none" strike="noStrike" kern="1200" cap="none" spc="0" normalizeH="0" baseline="0" noProof="0" dirty="0" err="1">
                <a:ln>
                  <a:noFill/>
                </a:ln>
                <a:solidFill>
                  <a:srgbClr val="115076"/>
                </a:solidFill>
                <a:effectLst/>
                <a:uLnTx/>
                <a:uFillTx/>
                <a:latin typeface="Century Gothic" panose="020F0302020204030204"/>
                <a:ea typeface="+mn-ea"/>
                <a:cs typeface="+mn-cs"/>
              </a:rPr>
              <a:t>ft</a:t>
            </a:r>
            <a:r>
              <a:rPr kumimoji="0" lang="en-GB" sz="1800" b="0" i="0" u="none" strike="noStrike" kern="1200" cap="none" spc="0" normalizeH="0" noProof="0" dirty="0">
                <a:ln>
                  <a:noFill/>
                </a:ln>
                <a:solidFill>
                  <a:srgbClr val="115076"/>
                </a:solidFill>
                <a:effectLst/>
                <a:uLnTx/>
                <a:uFillTx/>
                <a:latin typeface="Century Gothic" panose="020F0302020204030204"/>
                <a:ea typeface="+mn-ea"/>
                <a:cs typeface="+mn-cs"/>
              </a:rPr>
              <a:t> </a:t>
            </a:r>
            <a:r>
              <a:rPr kumimoji="0" lang="en-GB" sz="1800" b="0" i="0" u="none" strike="noStrike" kern="1200" cap="none" spc="0" normalizeH="0" noProof="0" dirty="0" err="1">
                <a:ln>
                  <a:noFill/>
                </a:ln>
                <a:solidFill>
                  <a:srgbClr val="115076"/>
                </a:solidFill>
                <a:effectLst/>
                <a:uLnTx/>
                <a:uFillTx/>
                <a:latin typeface="Century Gothic" panose="020F0302020204030204"/>
                <a:ea typeface="+mn-ea"/>
                <a:cs typeface="+mn-cs"/>
              </a:rPr>
              <a:t>ihr</a:t>
            </a:r>
            <a:r>
              <a:rPr kumimoji="0" lang="en-GB" sz="1800" b="0" i="0" u="none" strike="noStrike" kern="1200" cap="none" spc="0" normalizeH="0" noProof="0" dirty="0">
                <a:ln>
                  <a:noFill/>
                </a:ln>
                <a:solidFill>
                  <a:srgbClr val="115076"/>
                </a:solidFill>
                <a:effectLst/>
                <a:uLnTx/>
                <a:uFillTx/>
                <a:latin typeface="Century Gothic" panose="020F0302020204030204"/>
                <a:ea typeface="+mn-ea"/>
                <a:cs typeface="+mn-cs"/>
              </a:rPr>
              <a:t>? </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sp>
        <p:nvSpPr>
          <p:cNvPr id="60" name="Speech Bubble: Rectangle with Corners Rounded 59">
            <a:extLst>
              <a:ext uri="{FF2B5EF4-FFF2-40B4-BE49-F238E27FC236}">
                <a16:creationId xmlns:a16="http://schemas.microsoft.com/office/drawing/2014/main" id="{64DB7BAE-C0FB-4B87-AC66-9490880BE48E}"/>
              </a:ext>
            </a:extLst>
          </p:cNvPr>
          <p:cNvSpPr/>
          <p:nvPr/>
        </p:nvSpPr>
        <p:spPr>
          <a:xfrm>
            <a:off x="10809174" y="2499092"/>
            <a:ext cx="1128851" cy="1205000"/>
          </a:xfrm>
          <a:prstGeom prst="wedgeRoundRectCallout">
            <a:avLst>
              <a:gd name="adj1" fmla="val 70088"/>
              <a:gd name="adj2" fmla="val -40907"/>
              <a:gd name="adj3" fmla="val 16667"/>
            </a:avLst>
          </a:prstGeom>
          <a:solidFill>
            <a:schemeClr val="bg1"/>
          </a:solidFill>
          <a:ln>
            <a:solidFill>
              <a:srgbClr val="11507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solidFill>
                  <a:srgbClr val="115076"/>
                </a:solidFill>
                <a:latin typeface="Century Gothic" panose="020F0302020204030204"/>
              </a:rPr>
              <a:t>Nein</a:t>
            </a:r>
            <a:r>
              <a:rPr lang="en-US" dirty="0">
                <a:solidFill>
                  <a:srgbClr val="115076"/>
                </a:solidFill>
                <a:latin typeface="Century Gothic" panose="020F0302020204030204"/>
              </a:rPr>
              <a:t> – </a:t>
            </a:r>
            <a:r>
              <a:rPr lang="en-US" dirty="0" err="1">
                <a:solidFill>
                  <a:srgbClr val="115076"/>
                </a:solidFill>
                <a:latin typeface="Century Gothic" panose="020F0302020204030204"/>
              </a:rPr>
              <a:t>aber</a:t>
            </a:r>
            <a:r>
              <a:rPr lang="en-US" dirty="0">
                <a:solidFill>
                  <a:srgbClr val="115076"/>
                </a:solidFill>
                <a:latin typeface="Century Gothic" panose="020F0302020204030204"/>
              </a:rPr>
              <a:t> </a:t>
            </a:r>
            <a:r>
              <a:rPr lang="en-US" b="1" dirty="0">
                <a:solidFill>
                  <a:srgbClr val="115076"/>
                </a:solidFill>
                <a:latin typeface="Century Gothic" panose="020F0302020204030204"/>
              </a:rPr>
              <a:t>du</a:t>
            </a:r>
            <a:r>
              <a:rPr lang="en-US" dirty="0">
                <a:solidFill>
                  <a:srgbClr val="115076"/>
                </a:solidFill>
                <a:latin typeface="Century Gothic" panose="020F0302020204030204"/>
              </a:rPr>
              <a:t> </a:t>
            </a:r>
            <a:r>
              <a:rPr lang="en-US" dirty="0" err="1">
                <a:solidFill>
                  <a:srgbClr val="115076"/>
                </a:solidFill>
                <a:latin typeface="Century Gothic" panose="020F0302020204030204"/>
              </a:rPr>
              <a:t>l</a:t>
            </a:r>
            <a:r>
              <a:rPr lang="en-US" b="1" dirty="0" err="1">
                <a:solidFill>
                  <a:srgbClr val="115076"/>
                </a:solidFill>
                <a:latin typeface="Century Gothic" panose="020F0302020204030204"/>
              </a:rPr>
              <a:t>äu</a:t>
            </a:r>
            <a:r>
              <a:rPr lang="en-US" dirty="0" err="1">
                <a:solidFill>
                  <a:srgbClr val="115076"/>
                </a:solidFill>
                <a:latin typeface="Century Gothic" panose="020F0302020204030204"/>
              </a:rPr>
              <a:t>fst</a:t>
            </a:r>
            <a:r>
              <a:rPr lang="en-US" dirty="0">
                <a:solidFill>
                  <a:srgbClr val="115076"/>
                </a:solidFill>
                <a:latin typeface="Century Gothic" panose="020F0302020204030204"/>
              </a:rPr>
              <a:t>!</a:t>
            </a:r>
            <a:endParaRPr kumimoji="0" lang="en-GB" sz="1800" b="0" i="0" u="none" strike="noStrike" kern="1200" cap="none" spc="0" normalizeH="0" baseline="0" noProof="0" dirty="0">
              <a:ln>
                <a:noFill/>
              </a:ln>
              <a:solidFill>
                <a:srgbClr val="115076"/>
              </a:solidFill>
              <a:effectLst/>
              <a:uLnTx/>
              <a:uFillTx/>
              <a:latin typeface="Century Gothic" panose="020F0302020204030204"/>
              <a:ea typeface="+mn-ea"/>
              <a:cs typeface="+mn-cs"/>
            </a:endParaRPr>
          </a:p>
        </p:txBody>
      </p:sp>
      <p:pic>
        <p:nvPicPr>
          <p:cNvPr id="6" name="Picture 5" descr="A picture containing text&#10;&#10;Description automatically generated">
            <a:extLst>
              <a:ext uri="{FF2B5EF4-FFF2-40B4-BE49-F238E27FC236}">
                <a16:creationId xmlns:a16="http://schemas.microsoft.com/office/drawing/2014/main" id="{5EA9B9B4-FEC8-44C3-A296-87454133E36B}"/>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11044169" y="3874422"/>
            <a:ext cx="829472" cy="1565430"/>
          </a:xfrm>
          <a:prstGeom prst="rect">
            <a:avLst/>
          </a:prstGeom>
        </p:spPr>
      </p:pic>
    </p:spTree>
    <p:extLst>
      <p:ext uri="{BB962C8B-B14F-4D97-AF65-F5344CB8AC3E}">
        <p14:creationId xmlns:p14="http://schemas.microsoft.com/office/powerpoint/2010/main" val="2512288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9.1.1.2 Slide 9 du gibst.wav"/>
                                        </p:tgtEl>
                                      </p:cMediaNode>
                                    </p:audio>
                                  </p:sub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hidden"/>
                                      </p:to>
                                    </p:set>
                                  </p:childTnLst>
                                  <p:subTnLst>
                                    <p:audio>
                                      <p:cMediaNode>
                                        <p:cTn display="0" masterRel="sameClick">
                                          <p:stCondLst>
                                            <p:cond evt="begin" delay="0">
                                              <p:tn val="9"/>
                                            </p:cond>
                                          </p:stCondLst>
                                          <p:endCondLst>
                                            <p:cond evt="onStopAudio" delay="0">
                                              <p:tgtEl>
                                                <p:sldTgt/>
                                              </p:tgtEl>
                                            </p:cond>
                                          </p:endCondLst>
                                        </p:cTn>
                                        <p:tgtEl>
                                          <p:sndTgt r:embed="rId4" name="9.1.1.2 Slide 9 er gibt.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hidden"/>
                                      </p:to>
                                    </p:set>
                                  </p:childTnLst>
                                  <p:subTnLst>
                                    <p:audio>
                                      <p:cMediaNode>
                                        <p:cTn display="0" masterRel="sameClick">
                                          <p:stCondLst>
                                            <p:cond evt="begin" delay="0">
                                              <p:tn val="13"/>
                                            </p:cond>
                                          </p:stCondLst>
                                          <p:endCondLst>
                                            <p:cond evt="onStopAudio" delay="0">
                                              <p:tgtEl>
                                                <p:sldTgt/>
                                              </p:tgtEl>
                                            </p:cond>
                                          </p:endCondLst>
                                        </p:cTn>
                                        <p:tgtEl>
                                          <p:sndTgt r:embed="rId5" name="9.1.1.2 Slide 9 wir geben.wav"/>
                                        </p:tgtEl>
                                      </p:cMediaNode>
                                    </p:audio>
                                  </p:sub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21"/>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6" name="9.1.1.2 Slide 9 ihr gebt.wav"/>
                                        </p:tgtEl>
                                      </p:cMediaNode>
                                    </p:audio>
                                  </p:sub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hidden"/>
                                      </p:to>
                                    </p:set>
                                  </p:childTnLst>
                                  <p:subTnLst>
                                    <p:audio>
                                      <p:cMediaNode>
                                        <p:cTn display="0" masterRel="sameClick">
                                          <p:stCondLst>
                                            <p:cond evt="begin" delay="0">
                                              <p:tn val="21"/>
                                            </p:cond>
                                          </p:stCondLst>
                                          <p:endCondLst>
                                            <p:cond evt="onStopAudio" delay="0">
                                              <p:tgtEl>
                                                <p:sldTgt/>
                                              </p:tgtEl>
                                            </p:cond>
                                          </p:endCondLst>
                                        </p:cTn>
                                        <p:tgtEl>
                                          <p:sndTgt r:embed="rId7" name="9.1.1.2 Slide 9 sie geben.wav"/>
                                        </p:tgtEl>
                                      </p:cMediaNode>
                                    </p:audio>
                                  </p:sub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subTnLst>
                                    <p:audio>
                                      <p:cMediaNode>
                                        <p:cTn display="0" masterRel="sameClick">
                                          <p:stCondLst>
                                            <p:cond evt="begin" delay="0">
                                              <p:tn val="25"/>
                                            </p:cond>
                                          </p:stCondLst>
                                          <p:endCondLst>
                                            <p:cond evt="onStopAudio" delay="0">
                                              <p:tgtEl>
                                                <p:sldTgt/>
                                              </p:tgtEl>
                                            </p:cond>
                                          </p:endCondLst>
                                        </p:cTn>
                                        <p:tgtEl>
                                          <p:sndTgt r:embed="rId8" name="9.1.1.2 Slide 9 du liest.wav"/>
                                        </p:tgtEl>
                                      </p:cMediaNode>
                                    </p:audio>
                                  </p:sub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hidden"/>
                                      </p:to>
                                    </p:set>
                                  </p:childTnLst>
                                  <p:subTnLst>
                                    <p:audio>
                                      <p:cMediaNode>
                                        <p:cTn display="0" masterRel="sameClick">
                                          <p:stCondLst>
                                            <p:cond evt="begin" delay="0">
                                              <p:tn val="29"/>
                                            </p:cond>
                                          </p:stCondLst>
                                          <p:endCondLst>
                                            <p:cond evt="onStopAudio" delay="0">
                                              <p:tgtEl>
                                                <p:sldTgt/>
                                              </p:tgtEl>
                                            </p:cond>
                                          </p:endCondLst>
                                        </p:cTn>
                                        <p:tgtEl>
                                          <p:sndTgt r:embed="rId9" name="9.1.1.2 Slide 9 sie liest.wav"/>
                                        </p:tgtEl>
                                      </p:cMediaNode>
                                    </p:audio>
                                  </p:sub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31"/>
                                        </p:tgtEl>
                                        <p:attrNameLst>
                                          <p:attrName>style.visibility</p:attrName>
                                        </p:attrNameLst>
                                      </p:cBhvr>
                                      <p:to>
                                        <p:strVal val="hidden"/>
                                      </p:to>
                                    </p:set>
                                  </p:childTnLst>
                                  <p:subTnLst>
                                    <p:audio>
                                      <p:cMediaNode>
                                        <p:cTn display="0" masterRel="sameClick">
                                          <p:stCondLst>
                                            <p:cond evt="begin" delay="0">
                                              <p:tn val="33"/>
                                            </p:cond>
                                          </p:stCondLst>
                                          <p:endCondLst>
                                            <p:cond evt="onStopAudio" delay="0">
                                              <p:tgtEl>
                                                <p:sldTgt/>
                                              </p:tgtEl>
                                            </p:cond>
                                          </p:endCondLst>
                                        </p:cTn>
                                        <p:tgtEl>
                                          <p:sndTgt r:embed="rId10" name="9.1.1.2 Slide 9 wir lesen.wav"/>
                                        </p:tgtEl>
                                      </p:cMediaNode>
                                    </p:audio>
                                  </p:sub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34"/>
                                        </p:tgtEl>
                                        <p:attrNameLst>
                                          <p:attrName>style.visibility</p:attrName>
                                        </p:attrNameLst>
                                      </p:cBhvr>
                                      <p:to>
                                        <p:strVal val="hidden"/>
                                      </p:to>
                                    </p:set>
                                  </p:childTnLst>
                                  <p:subTnLst>
                                    <p:audio>
                                      <p:cMediaNode>
                                        <p:cTn display="0" masterRel="sameClick">
                                          <p:stCondLst>
                                            <p:cond evt="begin" delay="0">
                                              <p:tn val="37"/>
                                            </p:cond>
                                          </p:stCondLst>
                                          <p:endCondLst>
                                            <p:cond evt="onStopAudio" delay="0">
                                              <p:tgtEl>
                                                <p:sldTgt/>
                                              </p:tgtEl>
                                            </p:cond>
                                          </p:endCondLst>
                                        </p:cTn>
                                        <p:tgtEl>
                                          <p:sndTgt r:embed="rId11" name="9.1.1.2 Slide 9 ihr lest.wav"/>
                                        </p:tgtEl>
                                      </p:cMediaNode>
                                    </p:audio>
                                  </p:sub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32"/>
                                        </p:tgtEl>
                                        <p:attrNameLst>
                                          <p:attrName>style.visibility</p:attrName>
                                        </p:attrNameLst>
                                      </p:cBhvr>
                                      <p:to>
                                        <p:strVal val="hidden"/>
                                      </p:to>
                                    </p:set>
                                  </p:childTnLst>
                                  <p:subTnLst>
                                    <p:audio>
                                      <p:cMediaNode>
                                        <p:cTn display="0" masterRel="sameClick">
                                          <p:stCondLst>
                                            <p:cond evt="begin" delay="0">
                                              <p:tn val="41"/>
                                            </p:cond>
                                          </p:stCondLst>
                                          <p:endCondLst>
                                            <p:cond evt="onStopAudio" delay="0">
                                              <p:tgtEl>
                                                <p:sldTgt/>
                                              </p:tgtEl>
                                            </p:cond>
                                          </p:endCondLst>
                                        </p:cTn>
                                        <p:tgtEl>
                                          <p:sndTgt r:embed="rId12" name="9.1.1.2 Slide 9 sie lesen.wav"/>
                                        </p:tgtEl>
                                      </p:cMediaNode>
                                    </p:audio>
                                  </p:sub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hidden"/>
                                      </p:to>
                                    </p:set>
                                  </p:childTnLst>
                                  <p:subTnLst>
                                    <p:audio>
                                      <p:cMediaNode>
                                        <p:cTn display="0" masterRel="sameClick">
                                          <p:stCondLst>
                                            <p:cond evt="begin" delay="0">
                                              <p:tn val="45"/>
                                            </p:cond>
                                          </p:stCondLst>
                                          <p:endCondLst>
                                            <p:cond evt="onStopAudio" delay="0">
                                              <p:tgtEl>
                                                <p:sldTgt/>
                                              </p:tgtEl>
                                            </p:cond>
                                          </p:endCondLst>
                                        </p:cTn>
                                        <p:tgtEl>
                                          <p:sndTgt r:embed="rId13" name="9.1.1.2 Slide 9 du fahrst.wav"/>
                                        </p:tgtEl>
                                      </p:cMediaNode>
                                    </p:audio>
                                  </p:sub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49"/>
                                        </p:tgtEl>
                                        <p:attrNameLst>
                                          <p:attrName>style.visibility</p:attrName>
                                        </p:attrNameLst>
                                      </p:cBhvr>
                                      <p:to>
                                        <p:strVal val="hidden"/>
                                      </p:to>
                                    </p:set>
                                  </p:childTnLst>
                                  <p:subTnLst>
                                    <p:audio>
                                      <p:cMediaNode>
                                        <p:cTn display="0" masterRel="sameClick">
                                          <p:stCondLst>
                                            <p:cond evt="begin" delay="0">
                                              <p:tn val="49"/>
                                            </p:cond>
                                          </p:stCondLst>
                                          <p:endCondLst>
                                            <p:cond evt="onStopAudio" delay="0">
                                              <p:tgtEl>
                                                <p:sldTgt/>
                                              </p:tgtEl>
                                            </p:cond>
                                          </p:endCondLst>
                                        </p:cTn>
                                        <p:tgtEl>
                                          <p:sndTgt r:embed="rId14" name="9.1.1.2 Slide 9 er fahrt.wav"/>
                                        </p:tgtEl>
                                      </p:cMediaNode>
                                    </p:audio>
                                  </p:sub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50"/>
                                        </p:tgtEl>
                                        <p:attrNameLst>
                                          <p:attrName>style.visibility</p:attrName>
                                        </p:attrNameLst>
                                      </p:cBhvr>
                                      <p:to>
                                        <p:strVal val="hidden"/>
                                      </p:to>
                                    </p:set>
                                  </p:childTnLst>
                                  <p:subTnLst>
                                    <p:audio>
                                      <p:cMediaNode>
                                        <p:cTn display="0" masterRel="sameClick">
                                          <p:stCondLst>
                                            <p:cond evt="begin" delay="0">
                                              <p:tn val="53"/>
                                            </p:cond>
                                          </p:stCondLst>
                                          <p:endCondLst>
                                            <p:cond evt="onStopAudio" delay="0">
                                              <p:tgtEl>
                                                <p:sldTgt/>
                                              </p:tgtEl>
                                            </p:cond>
                                          </p:endCondLst>
                                        </p:cTn>
                                        <p:tgtEl>
                                          <p:sndTgt r:embed="rId15" name="9.1.1.2 Slide 9 wir fahren.wav"/>
                                        </p:tgtEl>
                                      </p:cMediaNode>
                                    </p:audio>
                                  </p:subTnLst>
                                </p:cTn>
                              </p:par>
                            </p:childTnLst>
                          </p:cTn>
                        </p:par>
                      </p:childTnLst>
                    </p:cTn>
                  </p:par>
                  <p:par>
                    <p:cTn id="55" fill="hold">
                      <p:stCondLst>
                        <p:cond delay="indefinite"/>
                      </p:stCondLst>
                      <p:childTnLst>
                        <p:par>
                          <p:cTn id="56" fill="hold">
                            <p:stCondLst>
                              <p:cond delay="0"/>
                            </p:stCondLst>
                            <p:childTnLst>
                              <p:par>
                                <p:cTn id="57" presetID="1" presetClass="exit" presetSubtype="0" fill="hold" grpId="0" nodeType="clickEffect">
                                  <p:stCondLst>
                                    <p:cond delay="0"/>
                                  </p:stCondLst>
                                  <p:childTnLst>
                                    <p:set>
                                      <p:cBhvr>
                                        <p:cTn id="58" dur="1" fill="hold">
                                          <p:stCondLst>
                                            <p:cond delay="0"/>
                                          </p:stCondLst>
                                        </p:cTn>
                                        <p:tgtEl>
                                          <p:spTgt spid="51"/>
                                        </p:tgtEl>
                                        <p:attrNameLst>
                                          <p:attrName>style.visibility</p:attrName>
                                        </p:attrNameLst>
                                      </p:cBhvr>
                                      <p:to>
                                        <p:strVal val="hidden"/>
                                      </p:to>
                                    </p:set>
                                  </p:childTnLst>
                                  <p:subTnLst>
                                    <p:audio>
                                      <p:cMediaNode>
                                        <p:cTn display="0" masterRel="sameClick">
                                          <p:stCondLst>
                                            <p:cond evt="begin" delay="0">
                                              <p:tn val="57"/>
                                            </p:cond>
                                          </p:stCondLst>
                                          <p:endCondLst>
                                            <p:cond evt="onStopAudio" delay="0">
                                              <p:tgtEl>
                                                <p:sldTgt/>
                                              </p:tgtEl>
                                            </p:cond>
                                          </p:endCondLst>
                                        </p:cTn>
                                        <p:tgtEl>
                                          <p:sndTgt r:embed="rId16" name="9.1.1.2 Slide 9 ihr fahrt.wav"/>
                                        </p:tgtEl>
                                      </p:cMediaNode>
                                    </p:audio>
                                  </p:sub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52"/>
                                        </p:tgtEl>
                                        <p:attrNameLst>
                                          <p:attrName>style.visibility</p:attrName>
                                        </p:attrNameLst>
                                      </p:cBhvr>
                                      <p:to>
                                        <p:strVal val="hidden"/>
                                      </p:to>
                                    </p:set>
                                  </p:childTnLst>
                                  <p:subTnLst>
                                    <p:audio>
                                      <p:cMediaNode>
                                        <p:cTn display="0" masterRel="sameClick">
                                          <p:stCondLst>
                                            <p:cond evt="begin" delay="0">
                                              <p:tn val="61"/>
                                            </p:cond>
                                          </p:stCondLst>
                                          <p:endCondLst>
                                            <p:cond evt="onStopAudio" delay="0">
                                              <p:tgtEl>
                                                <p:sldTgt/>
                                              </p:tgtEl>
                                            </p:cond>
                                          </p:endCondLst>
                                        </p:cTn>
                                        <p:tgtEl>
                                          <p:sndTgt r:embed="rId17" name="9.1.1.2 Slide 9 sie fahren.wav"/>
                                        </p:tgtEl>
                                      </p:cMediaNode>
                                    </p:audio>
                                  </p:subTnLst>
                                </p:cTn>
                              </p:par>
                            </p:childTnLst>
                          </p:cTn>
                        </p:par>
                      </p:childTnLst>
                    </p:cTn>
                  </p:par>
                  <p:par>
                    <p:cTn id="63" fill="hold">
                      <p:stCondLst>
                        <p:cond delay="indefinite"/>
                      </p:stCondLst>
                      <p:childTnLst>
                        <p:par>
                          <p:cTn id="64" fill="hold">
                            <p:stCondLst>
                              <p:cond delay="0"/>
                            </p:stCondLst>
                            <p:childTnLst>
                              <p:par>
                                <p:cTn id="65" presetID="1" presetClass="exit" presetSubtype="0" fill="hold" grpId="0" nodeType="clickEffect">
                                  <p:stCondLst>
                                    <p:cond delay="0"/>
                                  </p:stCondLst>
                                  <p:childTnLst>
                                    <p:set>
                                      <p:cBhvr>
                                        <p:cTn id="66" dur="1" fill="hold">
                                          <p:stCondLst>
                                            <p:cond delay="0"/>
                                          </p:stCondLst>
                                        </p:cTn>
                                        <p:tgtEl>
                                          <p:spTgt spid="53"/>
                                        </p:tgtEl>
                                        <p:attrNameLst>
                                          <p:attrName>style.visibility</p:attrName>
                                        </p:attrNameLst>
                                      </p:cBhvr>
                                      <p:to>
                                        <p:strVal val="hidden"/>
                                      </p:to>
                                    </p:set>
                                  </p:childTnLst>
                                  <p:subTnLst>
                                    <p:audio>
                                      <p:cMediaNode>
                                        <p:cTn display="0" masterRel="sameClick">
                                          <p:stCondLst>
                                            <p:cond evt="begin" delay="0">
                                              <p:tn val="65"/>
                                            </p:cond>
                                          </p:stCondLst>
                                          <p:endCondLst>
                                            <p:cond evt="onStopAudio" delay="0">
                                              <p:tgtEl>
                                                <p:sldTgt/>
                                              </p:tgtEl>
                                            </p:cond>
                                          </p:endCondLst>
                                        </p:cTn>
                                        <p:tgtEl>
                                          <p:sndTgt r:embed="rId18" name="9.1.1.2 Slide 9 du laufst.wav"/>
                                        </p:tgtEl>
                                      </p:cMediaNode>
                                    </p:audio>
                                  </p:sub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54"/>
                                        </p:tgtEl>
                                        <p:attrNameLst>
                                          <p:attrName>style.visibility</p:attrName>
                                        </p:attrNameLst>
                                      </p:cBhvr>
                                      <p:to>
                                        <p:strVal val="hidden"/>
                                      </p:to>
                                    </p:set>
                                  </p:childTnLst>
                                  <p:subTnLst>
                                    <p:audio>
                                      <p:cMediaNode>
                                        <p:cTn display="0" masterRel="sameClick">
                                          <p:stCondLst>
                                            <p:cond evt="begin" delay="0">
                                              <p:tn val="69"/>
                                            </p:cond>
                                          </p:stCondLst>
                                          <p:endCondLst>
                                            <p:cond evt="onStopAudio" delay="0">
                                              <p:tgtEl>
                                                <p:sldTgt/>
                                              </p:tgtEl>
                                            </p:cond>
                                          </p:endCondLst>
                                        </p:cTn>
                                        <p:tgtEl>
                                          <p:sndTgt r:embed="rId19" name="9.1.1.2 Slide 9 sie lauft.wav"/>
                                        </p:tgtEl>
                                      </p:cMediaNode>
                                    </p:audio>
                                  </p:subTnLst>
                                </p:cTn>
                              </p:par>
                            </p:childTnLst>
                          </p:cTn>
                        </p:par>
                      </p:childTnLst>
                    </p:cTn>
                  </p:par>
                  <p:par>
                    <p:cTn id="71" fill="hold">
                      <p:stCondLst>
                        <p:cond delay="indefinite"/>
                      </p:stCondLst>
                      <p:childTnLst>
                        <p:par>
                          <p:cTn id="72" fill="hold">
                            <p:stCondLst>
                              <p:cond delay="0"/>
                            </p:stCondLst>
                            <p:childTnLst>
                              <p:par>
                                <p:cTn id="73" presetID="1" presetClass="exit" presetSubtype="0" fill="hold" grpId="0" nodeType="clickEffect">
                                  <p:stCondLst>
                                    <p:cond delay="0"/>
                                  </p:stCondLst>
                                  <p:childTnLst>
                                    <p:set>
                                      <p:cBhvr>
                                        <p:cTn id="74" dur="1" fill="hold">
                                          <p:stCondLst>
                                            <p:cond delay="0"/>
                                          </p:stCondLst>
                                        </p:cTn>
                                        <p:tgtEl>
                                          <p:spTgt spid="55"/>
                                        </p:tgtEl>
                                        <p:attrNameLst>
                                          <p:attrName>style.visibility</p:attrName>
                                        </p:attrNameLst>
                                      </p:cBhvr>
                                      <p:to>
                                        <p:strVal val="hidden"/>
                                      </p:to>
                                    </p:set>
                                  </p:childTnLst>
                                  <p:subTnLst>
                                    <p:audio>
                                      <p:cMediaNode>
                                        <p:cTn display="0" masterRel="sameClick">
                                          <p:stCondLst>
                                            <p:cond evt="begin" delay="0">
                                              <p:tn val="73"/>
                                            </p:cond>
                                          </p:stCondLst>
                                          <p:endCondLst>
                                            <p:cond evt="onStopAudio" delay="0">
                                              <p:tgtEl>
                                                <p:sldTgt/>
                                              </p:tgtEl>
                                            </p:cond>
                                          </p:endCondLst>
                                        </p:cTn>
                                        <p:tgtEl>
                                          <p:sndTgt r:embed="rId20" name="9.1.1.2 Slide 9 wir laufen.wav"/>
                                        </p:tgtEl>
                                      </p:cMediaNode>
                                    </p:audio>
                                  </p:sub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56"/>
                                        </p:tgtEl>
                                        <p:attrNameLst>
                                          <p:attrName>style.visibility</p:attrName>
                                        </p:attrNameLst>
                                      </p:cBhvr>
                                      <p:to>
                                        <p:strVal val="hidden"/>
                                      </p:to>
                                    </p:set>
                                  </p:childTnLst>
                                  <p:subTnLst>
                                    <p:audio>
                                      <p:cMediaNode>
                                        <p:cTn display="0" masterRel="sameClick">
                                          <p:stCondLst>
                                            <p:cond evt="begin" delay="0">
                                              <p:tn val="77"/>
                                            </p:cond>
                                          </p:stCondLst>
                                          <p:endCondLst>
                                            <p:cond evt="onStopAudio" delay="0">
                                              <p:tgtEl>
                                                <p:sldTgt/>
                                              </p:tgtEl>
                                            </p:cond>
                                          </p:endCondLst>
                                        </p:cTn>
                                        <p:tgtEl>
                                          <p:sndTgt r:embed="rId21" name="9.1.1.2 Slide 9 ihr lauft.wav"/>
                                        </p:tgtEl>
                                      </p:cMediaNode>
                                    </p:audio>
                                  </p:subTnLst>
                                </p:cTn>
                              </p:par>
                            </p:childTnLst>
                          </p:cTn>
                        </p:par>
                      </p:childTnLst>
                    </p:cTn>
                  </p:par>
                  <p:par>
                    <p:cTn id="79" fill="hold">
                      <p:stCondLst>
                        <p:cond delay="indefinite"/>
                      </p:stCondLst>
                      <p:childTnLst>
                        <p:par>
                          <p:cTn id="80" fill="hold">
                            <p:stCondLst>
                              <p:cond delay="0"/>
                            </p:stCondLst>
                            <p:childTnLst>
                              <p:par>
                                <p:cTn id="81" presetID="1" presetClass="exit" presetSubtype="0" fill="hold" grpId="0" nodeType="clickEffect">
                                  <p:stCondLst>
                                    <p:cond delay="0"/>
                                  </p:stCondLst>
                                  <p:childTnLst>
                                    <p:set>
                                      <p:cBhvr>
                                        <p:cTn id="82" dur="1" fill="hold">
                                          <p:stCondLst>
                                            <p:cond delay="0"/>
                                          </p:stCondLst>
                                        </p:cTn>
                                        <p:tgtEl>
                                          <p:spTgt spid="57"/>
                                        </p:tgtEl>
                                        <p:attrNameLst>
                                          <p:attrName>style.visibility</p:attrName>
                                        </p:attrNameLst>
                                      </p:cBhvr>
                                      <p:to>
                                        <p:strVal val="hidden"/>
                                      </p:to>
                                    </p:set>
                                  </p:childTnLst>
                                  <p:subTnLst>
                                    <p:audio>
                                      <p:cMediaNode>
                                        <p:cTn display="0" masterRel="sameClick">
                                          <p:stCondLst>
                                            <p:cond evt="begin" delay="0">
                                              <p:tn val="81"/>
                                            </p:cond>
                                          </p:stCondLst>
                                          <p:endCondLst>
                                            <p:cond evt="onStopAudio" delay="0">
                                              <p:tgtEl>
                                                <p:sldTgt/>
                                              </p:tgtEl>
                                            </p:cond>
                                          </p:endCondLst>
                                        </p:cTn>
                                        <p:tgtEl>
                                          <p:sndTgt r:embed="rId22" name="9.1.1.2 Slide 9 sie laufen.wav"/>
                                        </p:tgtEl>
                                      </p:cMediaNode>
                                    </p:audio>
                                  </p:sub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58"/>
                                        </p:tgtEl>
                                        <p:attrNameLst>
                                          <p:attrName>style.visibility</p:attrName>
                                        </p:attrNameLst>
                                      </p:cBhvr>
                                      <p:to>
                                        <p:strVal val="visible"/>
                                      </p:to>
                                    </p:set>
                                  </p:childTnLst>
                                </p:cTn>
                              </p:par>
                              <p:par>
                                <p:cTn id="87" presetID="1" presetClass="entr" presetSubtype="0" fill="hold" grpId="0" nodeType="withEffect">
                                  <p:stCondLst>
                                    <p:cond delay="0"/>
                                  </p:stCondLst>
                                  <p:childTnLst>
                                    <p:set>
                                      <p:cBhvr>
                                        <p:cTn id="88" dur="1" fill="hold">
                                          <p:stCondLst>
                                            <p:cond delay="0"/>
                                          </p:stCondLst>
                                        </p:cTn>
                                        <p:tgtEl>
                                          <p:spTgt spid="59"/>
                                        </p:tgtEl>
                                        <p:attrNameLst>
                                          <p:attrName>style.visibility</p:attrName>
                                        </p:attrNameLst>
                                      </p:cBhvr>
                                      <p:to>
                                        <p:strVal val="visible"/>
                                      </p:to>
                                    </p:set>
                                  </p:childTnLst>
                                </p:cTn>
                              </p:par>
                              <p:par>
                                <p:cTn id="89" presetID="1" presetClass="entr" presetSubtype="0" fill="hold" grpId="0" nodeType="withEffect">
                                  <p:stCondLst>
                                    <p:cond delay="0"/>
                                  </p:stCondLst>
                                  <p:childTnLst>
                                    <p:set>
                                      <p:cBhvr>
                                        <p:cTn id="90"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9" grpId="0" animBg="1"/>
      <p:bldP spid="20" grpId="0" animBg="1"/>
      <p:bldP spid="21" grpId="0" animBg="1"/>
      <p:bldP spid="22" grpId="0" animBg="1"/>
      <p:bldP spid="29" grpId="0" animBg="1"/>
      <p:bldP spid="30" grpId="0" animBg="1"/>
      <p:bldP spid="31" grpId="0" animBg="1"/>
      <p:bldP spid="32" grpId="0" animBg="1"/>
      <p:bldP spid="34"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descr="Logo&#10;&#10;Description automatically generated">
            <a:extLst>
              <a:ext uri="{FF2B5EF4-FFF2-40B4-BE49-F238E27FC236}">
                <a16:creationId xmlns:a16="http://schemas.microsoft.com/office/drawing/2014/main" id="{4B16476C-71C5-4EB2-9F03-47230CAAF5D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39905"/>
          <a:stretch/>
        </p:blipFill>
        <p:spPr>
          <a:xfrm>
            <a:off x="9166651" y="145657"/>
            <a:ext cx="860874" cy="974585"/>
          </a:xfrm>
          <a:prstGeom prst="rect">
            <a:avLst/>
          </a:prstGeom>
        </p:spPr>
      </p:pic>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99881"/>
            <a:ext cx="3398108" cy="717889"/>
          </a:xfrm>
          <a:prstGeom prst="rect">
            <a:avLst/>
          </a:prstGeom>
        </p:spPr>
      </p:pic>
      <p:sp>
        <p:nvSpPr>
          <p:cNvPr id="4" name="Title 3"/>
          <p:cNvSpPr>
            <a:spLocks noGrp="1"/>
          </p:cNvSpPr>
          <p:nvPr>
            <p:ph type="title"/>
          </p:nvPr>
        </p:nvSpPr>
        <p:spPr>
          <a:xfrm>
            <a:off x="78741" y="68555"/>
            <a:ext cx="2895759" cy="681672"/>
          </a:xfrm>
        </p:spPr>
        <p:txBody>
          <a:bodyPr>
            <a:normAutofit/>
          </a:bodyPr>
          <a:lstStyle/>
          <a:p>
            <a:r>
              <a:rPr lang="en-GB" sz="3200" b="1" dirty="0">
                <a:solidFill>
                  <a:schemeClr val="bg1"/>
                </a:solidFill>
              </a:rPr>
              <a:t>Katrin </a:t>
            </a:r>
            <a:r>
              <a:rPr lang="en-GB" sz="3200" b="1" dirty="0" err="1">
                <a:solidFill>
                  <a:schemeClr val="bg1"/>
                </a:solidFill>
              </a:rPr>
              <a:t>ruft</a:t>
            </a:r>
            <a:r>
              <a:rPr lang="en-GB" sz="3200" b="1" dirty="0">
                <a:solidFill>
                  <a:schemeClr val="bg1"/>
                </a:solidFill>
              </a:rPr>
              <a:t> an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1123694" y="100235"/>
            <a:ext cx="949358"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7" name="TextBox 6">
            <a:extLst>
              <a:ext uri="{FF2B5EF4-FFF2-40B4-BE49-F238E27FC236}">
                <a16:creationId xmlns:a16="http://schemas.microsoft.com/office/drawing/2014/main" id="{5BA66137-5BC6-B54C-AFA6-AC9618E70ADD}"/>
              </a:ext>
            </a:extLst>
          </p:cNvPr>
          <p:cNvSpPr txBox="1"/>
          <p:nvPr/>
        </p:nvSpPr>
        <p:spPr>
          <a:xfrm>
            <a:off x="3431049" y="45950"/>
            <a:ext cx="5363363"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Mutti</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(Katrin)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ruft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Mia und Wolfgang von der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Stadtmitte</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an.</a:t>
            </a:r>
          </a:p>
        </p:txBody>
      </p:sp>
      <p:graphicFrame>
        <p:nvGraphicFramePr>
          <p:cNvPr id="6" name="Table 6">
            <a:extLst>
              <a:ext uri="{FF2B5EF4-FFF2-40B4-BE49-F238E27FC236}">
                <a16:creationId xmlns:a16="http://schemas.microsoft.com/office/drawing/2014/main" id="{88E2F6CA-D064-544D-A9D7-D43E93F98A8A}"/>
              </a:ext>
            </a:extLst>
          </p:cNvPr>
          <p:cNvGraphicFramePr>
            <a:graphicFrameLocks noGrp="1"/>
          </p:cNvGraphicFramePr>
          <p:nvPr/>
        </p:nvGraphicFramePr>
        <p:xfrm>
          <a:off x="125030" y="879052"/>
          <a:ext cx="11777855" cy="5493343"/>
        </p:xfrm>
        <a:graphic>
          <a:graphicData uri="http://schemas.openxmlformats.org/drawingml/2006/table">
            <a:tbl>
              <a:tblPr firstRow="1" bandRow="1">
                <a:tableStyleId>{00A15C55-8517-42AA-B614-E9B94910E393}</a:tableStyleId>
              </a:tblPr>
              <a:tblGrid>
                <a:gridCol w="782336">
                  <a:extLst>
                    <a:ext uri="{9D8B030D-6E8A-4147-A177-3AD203B41FA5}">
                      <a16:colId xmlns:a16="http://schemas.microsoft.com/office/drawing/2014/main" val="2607353726"/>
                    </a:ext>
                  </a:extLst>
                </a:gridCol>
                <a:gridCol w="7845430">
                  <a:extLst>
                    <a:ext uri="{9D8B030D-6E8A-4147-A177-3AD203B41FA5}">
                      <a16:colId xmlns:a16="http://schemas.microsoft.com/office/drawing/2014/main" val="1600817978"/>
                    </a:ext>
                  </a:extLst>
                </a:gridCol>
                <a:gridCol w="1712890">
                  <a:extLst>
                    <a:ext uri="{9D8B030D-6E8A-4147-A177-3AD203B41FA5}">
                      <a16:colId xmlns:a16="http://schemas.microsoft.com/office/drawing/2014/main" val="4128092149"/>
                    </a:ext>
                  </a:extLst>
                </a:gridCol>
                <a:gridCol w="1437199">
                  <a:extLst>
                    <a:ext uri="{9D8B030D-6E8A-4147-A177-3AD203B41FA5}">
                      <a16:colId xmlns:a16="http://schemas.microsoft.com/office/drawing/2014/main" val="2609792770"/>
                    </a:ext>
                  </a:extLst>
                </a:gridCol>
              </a:tblGrid>
              <a:tr h="522673">
                <a:tc>
                  <a:txBody>
                    <a:bodyPr/>
                    <a:lstStyle/>
                    <a:p>
                      <a:r>
                        <a:rPr lang="en-GB" dirty="0"/>
                        <a:t> </a:t>
                      </a:r>
                    </a:p>
                  </a:txBody>
                  <a:tcPr>
                    <a:noFill/>
                  </a:tcPr>
                </a:tc>
                <a:tc>
                  <a:txBody>
                    <a:bodyPr/>
                    <a:lstStyle/>
                    <a:p>
                      <a:endParaRPr lang="en-GB" dirty="0"/>
                    </a:p>
                  </a:txBody>
                  <a:tcPr>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u="none" strike="noStrike" kern="1200" cap="none" spc="0" normalizeH="0" baseline="0" noProof="0" dirty="0" err="1">
                          <a:ln>
                            <a:noFill/>
                          </a:ln>
                          <a:effectLst/>
                          <a:uLnTx/>
                          <a:uFillTx/>
                        </a:rPr>
                        <a:t>ihr</a:t>
                      </a:r>
                      <a:r>
                        <a:rPr kumimoji="0" lang="en-GB" sz="2000" u="none" strike="noStrike" kern="1200" cap="none" spc="0" normalizeH="0" baseline="0" noProof="0" dirty="0">
                          <a:ln>
                            <a:noFill/>
                          </a:ln>
                          <a:effectLst/>
                          <a:uLnTx/>
                          <a:uFillTx/>
                        </a:rPr>
                        <a:t> (you all)</a:t>
                      </a:r>
                      <a:endParaRPr lang="en-GB" sz="2000" b="0" dirty="0"/>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000" dirty="0" err="1"/>
                        <a:t>er</a:t>
                      </a:r>
                      <a:r>
                        <a:rPr lang="en-GB" sz="2000" dirty="0"/>
                        <a:t> (he)</a:t>
                      </a:r>
                      <a:endParaRPr lang="en-GB" sz="2000" b="0" dirty="0"/>
                    </a:p>
                  </a:txBody>
                  <a:tcPr anchor="ctr"/>
                </a:tc>
                <a:extLst>
                  <a:ext uri="{0D108BD9-81ED-4DB2-BD59-A6C34878D82A}">
                    <a16:rowId xmlns:a16="http://schemas.microsoft.com/office/drawing/2014/main" val="1153431983"/>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Heute</a:t>
                      </a:r>
                      <a:r>
                        <a:rPr lang="en-GB" sz="2000" dirty="0">
                          <a:solidFill>
                            <a:srgbClr val="115076"/>
                          </a:solidFill>
                        </a:rPr>
                        <a:t> Morgen </a:t>
                      </a:r>
                      <a:r>
                        <a:rPr lang="en-GB" sz="2000" dirty="0" err="1">
                          <a:solidFill>
                            <a:srgbClr val="115076"/>
                          </a:solidFill>
                        </a:rPr>
                        <a:t>fährt</a:t>
                      </a:r>
                      <a:r>
                        <a:rPr lang="en-GB" sz="2000" dirty="0">
                          <a:solidFill>
                            <a:srgbClr val="115076"/>
                          </a:solidFill>
                        </a:rPr>
                        <a:t> </a:t>
                      </a:r>
                      <a:r>
                        <a:rPr lang="en-GB" sz="2000" dirty="0" err="1">
                          <a:solidFill>
                            <a:srgbClr val="115076"/>
                          </a:solidFill>
                        </a:rPr>
                        <a:t>Opa</a:t>
                      </a:r>
                      <a:r>
                        <a:rPr lang="en-GB" sz="2000" dirty="0">
                          <a:solidFill>
                            <a:srgbClr val="115076"/>
                          </a:solidFill>
                        </a:rPr>
                        <a:t> </a:t>
                      </a:r>
                      <a:r>
                        <a:rPr lang="en-GB" sz="2000" dirty="0" err="1">
                          <a:solidFill>
                            <a:srgbClr val="115076"/>
                          </a:solidFill>
                        </a:rPr>
                        <a:t>zum</a:t>
                      </a:r>
                      <a:r>
                        <a:rPr lang="en-GB" sz="2000" dirty="0">
                          <a:solidFill>
                            <a:srgbClr val="115076"/>
                          </a:solidFill>
                        </a:rPr>
                        <a:t> </a:t>
                      </a:r>
                      <a:r>
                        <a:rPr lang="en-GB" sz="2000" dirty="0" err="1">
                          <a:solidFill>
                            <a:srgbClr val="115076"/>
                          </a:solidFill>
                        </a:rPr>
                        <a:t>Bäcker</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171492714"/>
                  </a:ext>
                </a:extLst>
              </a:tr>
              <a:tr h="497067">
                <a:tc>
                  <a:txBody>
                    <a:bodyPr/>
                    <a:lstStyle/>
                    <a:p>
                      <a:pPr algn="ctr"/>
                      <a:endParaRPr lang="en-GB" sz="2000" dirty="0">
                        <a:solidFill>
                          <a:schemeClr val="accent1">
                            <a:lumMod val="50000"/>
                          </a:schemeClr>
                        </a:solidFill>
                      </a:endParaRPr>
                    </a:p>
                  </a:txBody>
                  <a:tcPr/>
                </a:tc>
                <a:tc>
                  <a:txBody>
                    <a:bodyPr/>
                    <a:lstStyle/>
                    <a:p>
                      <a:r>
                        <a:rPr lang="en-GB" sz="2000" dirty="0" err="1">
                          <a:solidFill>
                            <a:srgbClr val="115076"/>
                          </a:solidFill>
                        </a:rPr>
                        <a:t>Danach</a:t>
                      </a:r>
                      <a:r>
                        <a:rPr lang="en-GB" sz="2000" dirty="0">
                          <a:solidFill>
                            <a:srgbClr val="115076"/>
                          </a:solidFill>
                        </a:rPr>
                        <a:t> </a:t>
                      </a:r>
                      <a:r>
                        <a:rPr lang="en-GB" sz="2000" dirty="0" err="1">
                          <a:solidFill>
                            <a:srgbClr val="115076"/>
                          </a:solidFill>
                        </a:rPr>
                        <a:t>liest</a:t>
                      </a:r>
                      <a:r>
                        <a:rPr lang="en-GB" sz="2000" dirty="0">
                          <a:solidFill>
                            <a:srgbClr val="115076"/>
                          </a:solidFill>
                        </a:rPr>
                        <a:t> </a:t>
                      </a:r>
                      <a:r>
                        <a:rPr lang="en-GB" sz="2000" dirty="0" err="1">
                          <a:solidFill>
                            <a:srgbClr val="115076"/>
                          </a:solidFill>
                        </a:rPr>
                        <a:t>er</a:t>
                      </a:r>
                      <a:r>
                        <a:rPr lang="en-GB" sz="2000" dirty="0">
                          <a:solidFill>
                            <a:srgbClr val="115076"/>
                          </a:solidFill>
                        </a:rPr>
                        <a:t> </a:t>
                      </a:r>
                      <a:r>
                        <a:rPr lang="en-GB" sz="2000" dirty="0" err="1">
                          <a:solidFill>
                            <a:srgbClr val="115076"/>
                          </a:solidFill>
                        </a:rPr>
                        <a:t>meine</a:t>
                      </a:r>
                      <a:r>
                        <a:rPr lang="en-GB" sz="2000" dirty="0">
                          <a:solidFill>
                            <a:srgbClr val="115076"/>
                          </a:solidFill>
                        </a:rPr>
                        <a:t> </a:t>
                      </a:r>
                      <a:r>
                        <a:rPr lang="en-GB" sz="2000" dirty="0" err="1">
                          <a:solidFill>
                            <a:srgbClr val="115076"/>
                          </a:solidFill>
                        </a:rPr>
                        <a:t>Aufgabenliste</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61458278"/>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a:solidFill>
                            <a:srgbClr val="115076"/>
                          </a:solidFill>
                        </a:rPr>
                        <a:t>hr </a:t>
                      </a:r>
                      <a:r>
                        <a:rPr lang="en-GB" sz="2000" dirty="0" err="1">
                          <a:solidFill>
                            <a:srgbClr val="115076"/>
                          </a:solidFill>
                        </a:rPr>
                        <a:t>ladet</a:t>
                      </a:r>
                      <a:r>
                        <a:rPr lang="en-GB" sz="2000" dirty="0">
                          <a:solidFill>
                            <a:srgbClr val="115076"/>
                          </a:solidFill>
                        </a:rPr>
                        <a:t> </a:t>
                      </a:r>
                      <a:r>
                        <a:rPr lang="en-GB" sz="2000" dirty="0" err="1">
                          <a:solidFill>
                            <a:srgbClr val="115076"/>
                          </a:solidFill>
                        </a:rPr>
                        <a:t>jetzt</a:t>
                      </a:r>
                      <a:r>
                        <a:rPr lang="en-GB" sz="2000" dirty="0">
                          <a:solidFill>
                            <a:srgbClr val="115076"/>
                          </a:solidFill>
                        </a:rPr>
                        <a:t> die </a:t>
                      </a:r>
                      <a:r>
                        <a:rPr lang="en-GB" sz="2000" dirty="0" err="1">
                          <a:solidFill>
                            <a:srgbClr val="115076"/>
                          </a:solidFill>
                        </a:rPr>
                        <a:t>Gäste</a:t>
                      </a:r>
                      <a:r>
                        <a:rPr lang="en-GB" sz="2000" dirty="0">
                          <a:solidFill>
                            <a:srgbClr val="115076"/>
                          </a:solidFill>
                        </a:rPr>
                        <a:t> </a:t>
                      </a:r>
                      <a:r>
                        <a:rPr lang="en-GB" sz="2000" dirty="0" err="1">
                          <a:solidFill>
                            <a:srgbClr val="115076"/>
                          </a:solidFill>
                        </a:rPr>
                        <a:t>ein</a:t>
                      </a:r>
                      <a:r>
                        <a:rPr lang="en-GB" sz="2000" dirty="0">
                          <a:solidFill>
                            <a:srgbClr val="115076"/>
                          </a:solidFill>
                        </a:rPr>
                        <a:t>.</a:t>
                      </a:r>
                    </a:p>
                  </a:txBody>
                  <a:tcPr anchor="ctr"/>
                </a:tc>
                <a:tc>
                  <a:txBody>
                    <a:bodyPr/>
                    <a:lstStyle/>
                    <a:p>
                      <a:endParaRPr lang="en-GB" sz="200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189313960"/>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I</a:t>
                      </a:r>
                      <a:r>
                        <a:rPr lang="en-GB" sz="2000" dirty="0">
                          <a:solidFill>
                            <a:srgbClr val="115076"/>
                          </a:solidFill>
                        </a:rPr>
                        <a:t>hr </a:t>
                      </a:r>
                      <a:r>
                        <a:rPr lang="en-GB" sz="2000" dirty="0" err="1">
                          <a:solidFill>
                            <a:srgbClr val="115076"/>
                          </a:solidFill>
                        </a:rPr>
                        <a:t>lasst</a:t>
                      </a:r>
                      <a:r>
                        <a:rPr lang="en-GB" sz="2000" dirty="0">
                          <a:solidFill>
                            <a:srgbClr val="115076"/>
                          </a:solidFill>
                        </a:rPr>
                        <a:t> </a:t>
                      </a:r>
                      <a:r>
                        <a:rPr lang="en-GB" sz="2000" dirty="0" err="1">
                          <a:solidFill>
                            <a:srgbClr val="115076"/>
                          </a:solidFill>
                        </a:rPr>
                        <a:t>nichts</a:t>
                      </a:r>
                      <a:r>
                        <a:rPr lang="en-GB" sz="2000" dirty="0">
                          <a:solidFill>
                            <a:srgbClr val="115076"/>
                          </a:solidFill>
                        </a:rPr>
                        <a:t> auf </a:t>
                      </a:r>
                      <a:r>
                        <a:rPr lang="en-GB" sz="2000" dirty="0" err="1">
                          <a:solidFill>
                            <a:srgbClr val="115076"/>
                          </a:solidFill>
                        </a:rPr>
                        <a:t>dem</a:t>
                      </a:r>
                      <a:r>
                        <a:rPr lang="en-GB" sz="2000" dirty="0">
                          <a:solidFill>
                            <a:srgbClr val="115076"/>
                          </a:solidFill>
                        </a:rPr>
                        <a:t> Boden </a:t>
                      </a:r>
                      <a:r>
                        <a:rPr lang="en-GB" sz="2000" dirty="0" err="1">
                          <a:solidFill>
                            <a:srgbClr val="115076"/>
                          </a:solidFill>
                        </a:rPr>
                        <a:t>im</a:t>
                      </a:r>
                      <a:r>
                        <a:rPr lang="en-GB" sz="2000" dirty="0">
                          <a:solidFill>
                            <a:srgbClr val="115076"/>
                          </a:solidFill>
                        </a:rPr>
                        <a:t> </a:t>
                      </a:r>
                      <a:r>
                        <a:rPr lang="en-GB" sz="2000" dirty="0" err="1">
                          <a:solidFill>
                            <a:srgbClr val="115076"/>
                          </a:solidFill>
                        </a:rPr>
                        <a:t>Wohnzimmer</a:t>
                      </a:r>
                      <a:r>
                        <a:rPr lang="en-GB" sz="2000" dirty="0">
                          <a:solidFill>
                            <a:srgbClr val="115076"/>
                          </a:solidFill>
                        </a:rPr>
                        <a:t>, </a:t>
                      </a:r>
                      <a:r>
                        <a:rPr lang="en-GB" sz="2000" dirty="0" err="1">
                          <a:solidFill>
                            <a:srgbClr val="115076"/>
                          </a:solidFill>
                        </a:rPr>
                        <a:t>ist</a:t>
                      </a:r>
                      <a:r>
                        <a:rPr lang="en-GB" sz="2000" dirty="0">
                          <a:solidFill>
                            <a:srgbClr val="115076"/>
                          </a:solidFill>
                        </a:rPr>
                        <a:t> das </a:t>
                      </a:r>
                      <a:r>
                        <a:rPr lang="en-GB" sz="2000" dirty="0" err="1">
                          <a:solidFill>
                            <a:srgbClr val="115076"/>
                          </a:solidFill>
                        </a:rPr>
                        <a:t>klar</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44197191"/>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O</a:t>
                      </a:r>
                      <a:r>
                        <a:rPr lang="en-GB" sz="2000" dirty="0">
                          <a:solidFill>
                            <a:srgbClr val="115076"/>
                          </a:solidFill>
                        </a:rPr>
                        <a:t>pa </a:t>
                      </a:r>
                      <a:r>
                        <a:rPr lang="en-GB" sz="2000" dirty="0" err="1">
                          <a:solidFill>
                            <a:srgbClr val="115076"/>
                          </a:solidFill>
                        </a:rPr>
                        <a:t>fängt</a:t>
                      </a:r>
                      <a:r>
                        <a:rPr lang="en-GB" sz="2000" dirty="0">
                          <a:solidFill>
                            <a:srgbClr val="115076"/>
                          </a:solidFill>
                        </a:rPr>
                        <a:t> </a:t>
                      </a:r>
                      <a:r>
                        <a:rPr lang="en-GB" sz="2000" dirty="0" err="1">
                          <a:solidFill>
                            <a:srgbClr val="115076"/>
                          </a:solidFill>
                        </a:rPr>
                        <a:t>heute</a:t>
                      </a:r>
                      <a:r>
                        <a:rPr lang="en-GB" sz="2000" dirty="0">
                          <a:solidFill>
                            <a:srgbClr val="115076"/>
                          </a:solidFill>
                        </a:rPr>
                        <a:t> </a:t>
                      </a:r>
                      <a:r>
                        <a:rPr lang="en-GB" sz="2000" dirty="0" err="1">
                          <a:solidFill>
                            <a:srgbClr val="115076"/>
                          </a:solidFill>
                        </a:rPr>
                        <a:t>Nachmittag</a:t>
                      </a:r>
                      <a:r>
                        <a:rPr lang="en-GB" sz="2000" dirty="0">
                          <a:solidFill>
                            <a:srgbClr val="115076"/>
                          </a:solidFill>
                        </a:rPr>
                        <a:t> an, </a:t>
                      </a:r>
                      <a:r>
                        <a:rPr lang="en-GB" sz="2000" dirty="0" err="1">
                          <a:solidFill>
                            <a:srgbClr val="115076"/>
                          </a:solidFill>
                        </a:rPr>
                        <a:t>zu</a:t>
                      </a:r>
                      <a:r>
                        <a:rPr lang="en-GB" sz="2000" dirty="0">
                          <a:solidFill>
                            <a:srgbClr val="115076"/>
                          </a:solidFill>
                        </a:rPr>
                        <a:t> </a:t>
                      </a:r>
                      <a:r>
                        <a:rPr lang="en-GB" sz="2000" dirty="0" err="1">
                          <a:solidFill>
                            <a:srgbClr val="115076"/>
                          </a:solidFill>
                        </a:rPr>
                        <a:t>putzen</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972389626"/>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Dann </a:t>
                      </a:r>
                      <a:r>
                        <a:rPr lang="en-US" sz="2000" dirty="0" err="1">
                          <a:solidFill>
                            <a:srgbClr val="115076"/>
                          </a:solidFill>
                        </a:rPr>
                        <a:t>lauft</a:t>
                      </a:r>
                      <a:r>
                        <a:rPr lang="en-US" sz="2000" dirty="0">
                          <a:solidFill>
                            <a:srgbClr val="115076"/>
                          </a:solidFill>
                        </a:rPr>
                        <a:t> </a:t>
                      </a:r>
                      <a:r>
                        <a:rPr lang="en-US" sz="2000" dirty="0" err="1">
                          <a:solidFill>
                            <a:srgbClr val="115076"/>
                          </a:solidFill>
                        </a:rPr>
                        <a:t>ihr</a:t>
                      </a:r>
                      <a:r>
                        <a:rPr lang="en-US" sz="2000" dirty="0">
                          <a:solidFill>
                            <a:srgbClr val="115076"/>
                          </a:solidFill>
                        </a:rPr>
                        <a:t> </a:t>
                      </a:r>
                      <a:r>
                        <a:rPr lang="en-US" sz="2000" dirty="0" err="1">
                          <a:solidFill>
                            <a:srgbClr val="115076"/>
                          </a:solidFill>
                        </a:rPr>
                        <a:t>zum</a:t>
                      </a:r>
                      <a:r>
                        <a:rPr lang="en-US" sz="2000" dirty="0">
                          <a:solidFill>
                            <a:srgbClr val="115076"/>
                          </a:solidFill>
                        </a:rPr>
                        <a:t> </a:t>
                      </a:r>
                      <a:r>
                        <a:rPr lang="en-US" sz="2000" dirty="0" err="1">
                          <a:solidFill>
                            <a:srgbClr val="115076"/>
                          </a:solidFill>
                        </a:rPr>
                        <a:t>Supermarkt</a:t>
                      </a:r>
                      <a:r>
                        <a:rPr lang="en-US" sz="2000" dirty="0">
                          <a:solidFill>
                            <a:srgbClr val="115076"/>
                          </a:solidFill>
                        </a:rPr>
                        <a:t> und </a:t>
                      </a:r>
                      <a:r>
                        <a:rPr lang="en-US" sz="2000" dirty="0" err="1">
                          <a:solidFill>
                            <a:srgbClr val="115076"/>
                          </a:solidFill>
                        </a:rPr>
                        <a:t>kauft</a:t>
                      </a:r>
                      <a:r>
                        <a:rPr lang="en-US" sz="2000" dirty="0">
                          <a:solidFill>
                            <a:srgbClr val="115076"/>
                          </a:solidFill>
                        </a:rPr>
                        <a:t> </a:t>
                      </a:r>
                      <a:r>
                        <a:rPr lang="en-US" sz="2000" dirty="0" err="1">
                          <a:solidFill>
                            <a:srgbClr val="115076"/>
                          </a:solidFill>
                        </a:rPr>
                        <a:t>ein</a:t>
                      </a:r>
                      <a:r>
                        <a:rPr lang="en-US" sz="2000" dirty="0">
                          <a:solidFill>
                            <a:srgbClr val="115076"/>
                          </a:solidFill>
                        </a:rPr>
                        <a: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664931564"/>
                  </a:ext>
                </a:extLst>
              </a:tr>
              <a:tr h="497067">
                <a:tc>
                  <a:txBody>
                    <a:bodyPr/>
                    <a:lstStyle/>
                    <a:p>
                      <a:pPr algn="ctr"/>
                      <a:endParaRPr lang="en-GB" sz="2000" dirty="0">
                        <a:solidFill>
                          <a:schemeClr val="accent1">
                            <a:lumMod val="50000"/>
                          </a:schemeClr>
                        </a:solidFill>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000" dirty="0">
                          <a:solidFill>
                            <a:srgbClr val="115076"/>
                          </a:solidFill>
                        </a:rPr>
                        <a:t>I</a:t>
                      </a:r>
                      <a:r>
                        <a:rPr lang="en-GB" sz="2000" dirty="0">
                          <a:solidFill>
                            <a:srgbClr val="115076"/>
                          </a:solidFill>
                        </a:rPr>
                        <a:t>hr </a:t>
                      </a:r>
                      <a:r>
                        <a:rPr lang="en-GB" sz="2000" dirty="0" err="1">
                          <a:solidFill>
                            <a:srgbClr val="115076"/>
                          </a:solidFill>
                        </a:rPr>
                        <a:t>nehmt</a:t>
                      </a:r>
                      <a:r>
                        <a:rPr lang="en-GB" sz="2000" dirty="0">
                          <a:solidFill>
                            <a:srgbClr val="115076"/>
                          </a:solidFill>
                        </a:rPr>
                        <a:t> den Bus </a:t>
                      </a:r>
                      <a:r>
                        <a:rPr lang="en-GB" sz="2000" dirty="0" err="1">
                          <a:solidFill>
                            <a:srgbClr val="115076"/>
                          </a:solidFill>
                        </a:rPr>
                        <a:t>nach</a:t>
                      </a:r>
                      <a:r>
                        <a:rPr lang="en-GB" sz="2000" dirty="0">
                          <a:solidFill>
                            <a:srgbClr val="115076"/>
                          </a:solidFill>
                        </a:rPr>
                        <a:t> </a:t>
                      </a:r>
                      <a:r>
                        <a:rPr lang="en-GB" sz="2000" dirty="0" err="1">
                          <a:solidFill>
                            <a:srgbClr val="115076"/>
                          </a:solidFill>
                        </a:rPr>
                        <a:t>Hause</a:t>
                      </a:r>
                      <a:r>
                        <a:rPr lang="en-GB" sz="2000" dirty="0">
                          <a:solidFill>
                            <a:srgbClr val="115076"/>
                          </a:solidFill>
                        </a:rPr>
                        <a:t>. </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2371851735"/>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S</a:t>
                      </a:r>
                      <a:r>
                        <a:rPr lang="en-GB" sz="2000" dirty="0" err="1">
                          <a:solidFill>
                            <a:srgbClr val="115076"/>
                          </a:solidFill>
                        </a:rPr>
                        <a:t>päter</a:t>
                      </a:r>
                      <a:r>
                        <a:rPr lang="en-GB" sz="2000" dirty="0">
                          <a:solidFill>
                            <a:srgbClr val="115076"/>
                          </a:solidFill>
                        </a:rPr>
                        <a:t> </a:t>
                      </a:r>
                      <a:r>
                        <a:rPr lang="en-GB" sz="2000" dirty="0" err="1">
                          <a:solidFill>
                            <a:srgbClr val="115076"/>
                          </a:solidFill>
                        </a:rPr>
                        <a:t>trägt</a:t>
                      </a:r>
                      <a:r>
                        <a:rPr lang="en-GB" sz="2000" dirty="0">
                          <a:solidFill>
                            <a:srgbClr val="115076"/>
                          </a:solidFill>
                        </a:rPr>
                        <a:t> </a:t>
                      </a:r>
                      <a:r>
                        <a:rPr lang="en-GB" sz="2000" dirty="0" err="1">
                          <a:solidFill>
                            <a:srgbClr val="115076"/>
                          </a:solidFill>
                        </a:rPr>
                        <a:t>Opa</a:t>
                      </a:r>
                      <a:r>
                        <a:rPr lang="en-GB" sz="2000" dirty="0">
                          <a:solidFill>
                            <a:srgbClr val="115076"/>
                          </a:solidFill>
                        </a:rPr>
                        <a:t> die </a:t>
                      </a:r>
                      <a:r>
                        <a:rPr lang="en-GB" sz="2000" dirty="0" err="1">
                          <a:solidFill>
                            <a:srgbClr val="115076"/>
                          </a:solidFill>
                        </a:rPr>
                        <a:t>Einkaufstaschen</a:t>
                      </a:r>
                      <a:r>
                        <a:rPr lang="en-GB" sz="2000" dirty="0">
                          <a:solidFill>
                            <a:srgbClr val="115076"/>
                          </a:solidFill>
                        </a:rPr>
                        <a:t> in die </a:t>
                      </a:r>
                      <a:r>
                        <a:rPr lang="en-GB" sz="2000" dirty="0" err="1">
                          <a:solidFill>
                            <a:srgbClr val="115076"/>
                          </a:solidFill>
                        </a:rPr>
                        <a:t>Küche</a:t>
                      </a:r>
                      <a:r>
                        <a:rPr lang="en-GB" sz="2000" dirty="0">
                          <a:solidFill>
                            <a:srgbClr val="115076"/>
                          </a:solidFill>
                        </a:rPr>
                        <a:t>.</a:t>
                      </a: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736239533"/>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err="1">
                          <a:solidFill>
                            <a:srgbClr val="115076"/>
                          </a:solidFill>
                        </a:rPr>
                        <a:t>Hoffentlich</a:t>
                      </a:r>
                      <a:r>
                        <a:rPr lang="en-US" sz="2000" dirty="0">
                          <a:solidFill>
                            <a:srgbClr val="115076"/>
                          </a:solidFill>
                        </a:rPr>
                        <a:t> </a:t>
                      </a:r>
                      <a:r>
                        <a:rPr lang="en-US" sz="2000" dirty="0" err="1">
                          <a:solidFill>
                            <a:srgbClr val="115076"/>
                          </a:solidFill>
                        </a:rPr>
                        <a:t>schlaft</a:t>
                      </a:r>
                      <a:r>
                        <a:rPr lang="en-US" sz="2000" dirty="0">
                          <a:solidFill>
                            <a:srgbClr val="115076"/>
                          </a:solidFill>
                        </a:rPr>
                        <a:t> </a:t>
                      </a:r>
                      <a:r>
                        <a:rPr lang="en-US" sz="2000" dirty="0" err="1">
                          <a:solidFill>
                            <a:srgbClr val="115076"/>
                          </a:solidFill>
                        </a:rPr>
                        <a:t>ihr</a:t>
                      </a:r>
                      <a:r>
                        <a:rPr lang="en-US" sz="2000" dirty="0">
                          <a:solidFill>
                            <a:srgbClr val="115076"/>
                          </a:solidFill>
                        </a:rPr>
                        <a:t> gut </a:t>
                      </a:r>
                      <a:r>
                        <a:rPr lang="en-US" sz="2000" dirty="0" err="1">
                          <a:solidFill>
                            <a:srgbClr val="115076"/>
                          </a:solidFill>
                        </a:rPr>
                        <a:t>heute</a:t>
                      </a:r>
                      <a:r>
                        <a:rPr lang="en-US" sz="2000" dirty="0">
                          <a:solidFill>
                            <a:srgbClr val="115076"/>
                          </a:solidFill>
                        </a:rPr>
                        <a:t> Nacht!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275414229"/>
                  </a:ext>
                </a:extLst>
              </a:tr>
              <a:tr h="497067">
                <a:tc>
                  <a:txBody>
                    <a:bodyPr/>
                    <a:lstStyle/>
                    <a:p>
                      <a:pPr algn="ctr"/>
                      <a:endParaRPr lang="en-GB" sz="2000" dirty="0">
                        <a:solidFill>
                          <a:schemeClr val="accent1">
                            <a:lumMod val="50000"/>
                          </a:schemeClr>
                        </a:solidFill>
                      </a:endParaRPr>
                    </a:p>
                  </a:txBody>
                  <a:tcPr/>
                </a:tc>
                <a:tc>
                  <a:txBody>
                    <a:bodyPr/>
                    <a:lstStyle/>
                    <a:p>
                      <a:r>
                        <a:rPr lang="en-US" sz="2000" dirty="0">
                          <a:solidFill>
                            <a:srgbClr val="115076"/>
                          </a:solidFill>
                        </a:rPr>
                        <a:t>Morgen </a:t>
                      </a:r>
                      <a:r>
                        <a:rPr lang="en-US" sz="2000" dirty="0" err="1">
                          <a:solidFill>
                            <a:srgbClr val="115076"/>
                          </a:solidFill>
                        </a:rPr>
                        <a:t>tragt</a:t>
                      </a:r>
                      <a:r>
                        <a:rPr lang="en-US" sz="2000" dirty="0">
                          <a:solidFill>
                            <a:srgbClr val="115076"/>
                          </a:solidFill>
                        </a:rPr>
                        <a:t> </a:t>
                      </a:r>
                      <a:r>
                        <a:rPr lang="en-US" sz="2000" dirty="0" err="1">
                          <a:solidFill>
                            <a:srgbClr val="115076"/>
                          </a:solidFill>
                        </a:rPr>
                        <a:t>ihr</a:t>
                      </a:r>
                      <a:r>
                        <a:rPr lang="en-US" sz="2000" dirty="0">
                          <a:solidFill>
                            <a:srgbClr val="115076"/>
                          </a:solidFill>
                        </a:rPr>
                        <a:t> </a:t>
                      </a:r>
                      <a:r>
                        <a:rPr lang="en-US" sz="2000" dirty="0" err="1">
                          <a:solidFill>
                            <a:srgbClr val="115076"/>
                          </a:solidFill>
                        </a:rPr>
                        <a:t>elegante</a:t>
                      </a:r>
                      <a:r>
                        <a:rPr lang="en-US" sz="2000" dirty="0">
                          <a:solidFill>
                            <a:srgbClr val="115076"/>
                          </a:solidFill>
                        </a:rPr>
                        <a:t> </a:t>
                      </a:r>
                      <a:r>
                        <a:rPr lang="en-US" sz="2000" dirty="0" err="1">
                          <a:solidFill>
                            <a:srgbClr val="115076"/>
                          </a:solidFill>
                        </a:rPr>
                        <a:t>Kleidung</a:t>
                      </a:r>
                      <a:r>
                        <a:rPr lang="en-US" sz="2000" dirty="0">
                          <a:solidFill>
                            <a:srgbClr val="115076"/>
                          </a:solidFill>
                        </a:rPr>
                        <a:t>, </a:t>
                      </a:r>
                      <a:r>
                        <a:rPr lang="en-US" sz="2000" dirty="0" err="1">
                          <a:solidFill>
                            <a:srgbClr val="115076"/>
                          </a:solidFill>
                        </a:rPr>
                        <a:t>nicht</a:t>
                      </a:r>
                      <a:r>
                        <a:rPr lang="en-US" sz="2000" dirty="0">
                          <a:solidFill>
                            <a:srgbClr val="115076"/>
                          </a:solidFill>
                        </a:rPr>
                        <a:t> </a:t>
                      </a:r>
                      <a:r>
                        <a:rPr lang="en-US" sz="2000" dirty="0" err="1">
                          <a:solidFill>
                            <a:srgbClr val="115076"/>
                          </a:solidFill>
                        </a:rPr>
                        <a:t>wahr</a:t>
                      </a:r>
                      <a:r>
                        <a:rPr lang="en-US" sz="2000" dirty="0">
                          <a:solidFill>
                            <a:srgbClr val="115076"/>
                          </a:solidFill>
                        </a:rPr>
                        <a:t>?</a:t>
                      </a:r>
                      <a:endParaRPr lang="en-GB" sz="2000" dirty="0">
                        <a:solidFill>
                          <a:srgbClr val="115076"/>
                        </a:solidFill>
                      </a:endParaRPr>
                    </a:p>
                  </a:txBody>
                  <a:tcPr anchor="ctr"/>
                </a:tc>
                <a:tc>
                  <a:txBody>
                    <a:bodyPr/>
                    <a:lstStyle/>
                    <a:p>
                      <a:endParaRPr lang="en-GB" sz="2000" dirty="0">
                        <a:solidFill>
                          <a:schemeClr val="accent1">
                            <a:lumMod val="50000"/>
                          </a:schemeClr>
                        </a:solidFill>
                      </a:endParaRPr>
                    </a:p>
                  </a:txBody>
                  <a:tcPr/>
                </a:tc>
                <a:tc>
                  <a:txBody>
                    <a:bodyPr/>
                    <a:lstStyle/>
                    <a:p>
                      <a:endParaRPr lang="en-GB" sz="2000" dirty="0">
                        <a:solidFill>
                          <a:schemeClr val="accent1">
                            <a:lumMod val="50000"/>
                          </a:schemeClr>
                        </a:solidFill>
                      </a:endParaRPr>
                    </a:p>
                  </a:txBody>
                  <a:tcPr/>
                </a:tc>
                <a:extLst>
                  <a:ext uri="{0D108BD9-81ED-4DB2-BD59-A6C34878D82A}">
                    <a16:rowId xmlns:a16="http://schemas.microsoft.com/office/drawing/2014/main" val="1565526295"/>
                  </a:ext>
                </a:extLst>
              </a:tr>
            </a:tbl>
          </a:graphicData>
        </a:graphic>
      </p:graphicFrame>
      <p:sp>
        <p:nvSpPr>
          <p:cNvPr id="8" name="Action Button: Custom 16">
            <a:hlinkClick r:id="" action="ppaction://noaction" highlightClick="1">
              <a:snd r:embed="rId5" name="9.1.1.2 Slide 10 1b.wav"/>
            </a:hlinkClick>
            <a:extLst>
              <a:ext uri="{FF2B5EF4-FFF2-40B4-BE49-F238E27FC236}">
                <a16:creationId xmlns:a16="http://schemas.microsoft.com/office/drawing/2014/main" id="{3B418770-1E72-B240-9307-3BBF955557C6}"/>
              </a:ext>
            </a:extLst>
          </p:cNvPr>
          <p:cNvSpPr/>
          <p:nvPr/>
        </p:nvSpPr>
        <p:spPr>
          <a:xfrm>
            <a:off x="307059" y="1466082"/>
            <a:ext cx="393922" cy="357939"/>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p>
        </p:txBody>
      </p:sp>
      <p:sp>
        <p:nvSpPr>
          <p:cNvPr id="9" name="TextBox 8" descr="text box hiding answer">
            <a:extLst>
              <a:ext uri="{FF2B5EF4-FFF2-40B4-BE49-F238E27FC236}">
                <a16:creationId xmlns:a16="http://schemas.microsoft.com/office/drawing/2014/main" id="{6A807415-9C4A-AD4D-9157-BCD5CFCAF36C}"/>
              </a:ext>
            </a:extLst>
          </p:cNvPr>
          <p:cNvSpPr txBox="1"/>
          <p:nvPr/>
        </p:nvSpPr>
        <p:spPr>
          <a:xfrm>
            <a:off x="998864" y="1500090"/>
            <a:ext cx="4717587" cy="307776"/>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fahren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0" name="Picture 9" descr="green checkmark">
            <a:hlinkClick r:id="" action="ppaction://noaction">
              <a:snd r:embed="rId6" name="9.1.1.2 Slide 10 1.wav"/>
            </a:hlinkClick>
            <a:extLst>
              <a:ext uri="{FF2B5EF4-FFF2-40B4-BE49-F238E27FC236}">
                <a16:creationId xmlns:a16="http://schemas.microsoft.com/office/drawing/2014/main" id="{57659676-FF91-E744-A53B-2FB8359C68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06249" y="1490148"/>
            <a:ext cx="282522" cy="294294"/>
          </a:xfrm>
          <a:prstGeom prst="rect">
            <a:avLst/>
          </a:prstGeom>
        </p:spPr>
      </p:pic>
      <p:sp>
        <p:nvSpPr>
          <p:cNvPr id="11" name="Action Button: Custom 16">
            <a:hlinkClick r:id="" action="ppaction://noaction" highlightClick="1">
              <a:snd r:embed="rId8" name="9.1.1.2 Slide 10 2b.wav"/>
            </a:hlinkClick>
            <a:extLst>
              <a:ext uri="{FF2B5EF4-FFF2-40B4-BE49-F238E27FC236}">
                <a16:creationId xmlns:a16="http://schemas.microsoft.com/office/drawing/2014/main" id="{F18D09F0-0D24-5B4F-A26E-132DCCD8073A}"/>
              </a:ext>
            </a:extLst>
          </p:cNvPr>
          <p:cNvSpPr/>
          <p:nvPr/>
        </p:nvSpPr>
        <p:spPr>
          <a:xfrm>
            <a:off x="304981" y="1959946"/>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2</a:t>
            </a:r>
          </a:p>
        </p:txBody>
      </p:sp>
      <p:sp>
        <p:nvSpPr>
          <p:cNvPr id="12" name="TextBox 11" descr="text box hiding answer">
            <a:extLst>
              <a:ext uri="{FF2B5EF4-FFF2-40B4-BE49-F238E27FC236}">
                <a16:creationId xmlns:a16="http://schemas.microsoft.com/office/drawing/2014/main" id="{FC362F41-7976-B248-918C-E0C6199759A0}"/>
              </a:ext>
            </a:extLst>
          </p:cNvPr>
          <p:cNvSpPr txBox="1"/>
          <p:nvPr/>
        </p:nvSpPr>
        <p:spPr>
          <a:xfrm>
            <a:off x="983741" y="1983661"/>
            <a:ext cx="4717587" cy="307777"/>
          </a:xfrm>
          <a:prstGeom prst="rect">
            <a:avLst/>
          </a:prstGeom>
          <a:solidFill>
            <a:srgbClr val="FFF4E7"/>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3" name="Picture 12" descr="green checkmark">
            <a:hlinkClick r:id="" action="ppaction://noaction">
              <a:snd r:embed="rId9" name="9.1.1.2 Slide 10 2.wav"/>
            </a:hlinkClick>
            <a:extLst>
              <a:ext uri="{FF2B5EF4-FFF2-40B4-BE49-F238E27FC236}">
                <a16:creationId xmlns:a16="http://schemas.microsoft.com/office/drawing/2014/main" id="{89063457-6FB4-0F49-BA86-BE890AC7FE3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16971" y="2019979"/>
            <a:ext cx="282522" cy="294294"/>
          </a:xfrm>
          <a:prstGeom prst="rect">
            <a:avLst/>
          </a:prstGeom>
        </p:spPr>
      </p:pic>
      <p:sp>
        <p:nvSpPr>
          <p:cNvPr id="14" name="Action Button: Custom 16">
            <a:hlinkClick r:id="" action="ppaction://noaction" highlightClick="1">
              <a:snd r:embed="rId10" name="9.1.1.2 Slide 10 3b.wav"/>
            </a:hlinkClick>
            <a:extLst>
              <a:ext uri="{FF2B5EF4-FFF2-40B4-BE49-F238E27FC236}">
                <a16:creationId xmlns:a16="http://schemas.microsoft.com/office/drawing/2014/main" id="{747EFDEF-0DCF-DB44-BBF0-27990DDE521B}"/>
              </a:ext>
            </a:extLst>
          </p:cNvPr>
          <p:cNvSpPr/>
          <p:nvPr/>
        </p:nvSpPr>
        <p:spPr>
          <a:xfrm>
            <a:off x="304981" y="2448280"/>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3</a:t>
            </a:r>
          </a:p>
        </p:txBody>
      </p:sp>
      <p:sp>
        <p:nvSpPr>
          <p:cNvPr id="15" name="TextBox 14" descr="text box hiding answer">
            <a:extLst>
              <a:ext uri="{FF2B5EF4-FFF2-40B4-BE49-F238E27FC236}">
                <a16:creationId xmlns:a16="http://schemas.microsoft.com/office/drawing/2014/main" id="{0882EC24-6B8D-814F-8F65-B27D8F50DD64}"/>
              </a:ext>
            </a:extLst>
          </p:cNvPr>
          <p:cNvSpPr txBox="1"/>
          <p:nvPr/>
        </p:nvSpPr>
        <p:spPr>
          <a:xfrm>
            <a:off x="998864" y="2483018"/>
            <a:ext cx="4702464" cy="307777"/>
          </a:xfrm>
          <a:prstGeom prst="rect">
            <a:avLst/>
          </a:prstGeom>
          <a:solidFill>
            <a:srgbClr val="FFE8CB"/>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einladen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6" name="Picture 15" descr="green checkmark">
            <a:hlinkClick r:id="" action="ppaction://noaction">
              <a:snd r:embed="rId11" name="9.1.1.2 Slide 10 3.wav"/>
            </a:hlinkClick>
            <a:extLst>
              <a:ext uri="{FF2B5EF4-FFF2-40B4-BE49-F238E27FC236}">
                <a16:creationId xmlns:a16="http://schemas.microsoft.com/office/drawing/2014/main" id="{EF662689-2FD9-C34C-966B-BF198EDE2E2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1696" y="2505246"/>
            <a:ext cx="282522" cy="294294"/>
          </a:xfrm>
          <a:prstGeom prst="rect">
            <a:avLst/>
          </a:prstGeom>
        </p:spPr>
      </p:pic>
      <p:sp>
        <p:nvSpPr>
          <p:cNvPr id="17" name="Action Button: Custom 16">
            <a:hlinkClick r:id="" action="ppaction://noaction" highlightClick="1">
              <a:snd r:embed="rId12" name="9.1.1.2 Slide 10 4b.wav"/>
            </a:hlinkClick>
            <a:extLst>
              <a:ext uri="{FF2B5EF4-FFF2-40B4-BE49-F238E27FC236}">
                <a16:creationId xmlns:a16="http://schemas.microsoft.com/office/drawing/2014/main" id="{408DED6B-8D00-7843-820C-3A35CED50594}"/>
              </a:ext>
            </a:extLst>
          </p:cNvPr>
          <p:cNvSpPr/>
          <p:nvPr/>
        </p:nvSpPr>
        <p:spPr>
          <a:xfrm>
            <a:off x="304981" y="292678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4</a:t>
            </a:r>
          </a:p>
        </p:txBody>
      </p:sp>
      <p:sp>
        <p:nvSpPr>
          <p:cNvPr id="18" name="TextBox 17" descr="text box hiding answer">
            <a:extLst>
              <a:ext uri="{FF2B5EF4-FFF2-40B4-BE49-F238E27FC236}">
                <a16:creationId xmlns:a16="http://schemas.microsoft.com/office/drawing/2014/main" id="{AD177B29-49F3-054C-BB62-C784F65A92AE}"/>
              </a:ext>
            </a:extLst>
          </p:cNvPr>
          <p:cNvSpPr txBox="1"/>
          <p:nvPr/>
        </p:nvSpPr>
        <p:spPr>
          <a:xfrm>
            <a:off x="987754" y="2978612"/>
            <a:ext cx="7291542" cy="307777"/>
          </a:xfrm>
          <a:prstGeom prst="rect">
            <a:avLst/>
          </a:prstGeom>
          <a:solidFill>
            <a:srgbClr val="FFF4E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lassen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19" name="Picture 18" descr="green checkmark">
            <a:hlinkClick r:id="" action="ppaction://noaction">
              <a:snd r:embed="rId13" name="9.1.1.2 Slide 10 4.wav"/>
            </a:hlinkClick>
            <a:extLst>
              <a:ext uri="{FF2B5EF4-FFF2-40B4-BE49-F238E27FC236}">
                <a16:creationId xmlns:a16="http://schemas.microsoft.com/office/drawing/2014/main" id="{67DE927D-B684-4E4C-B1E7-D9412F7A76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1696" y="3057374"/>
            <a:ext cx="282522" cy="294294"/>
          </a:xfrm>
          <a:prstGeom prst="rect">
            <a:avLst/>
          </a:prstGeom>
        </p:spPr>
      </p:pic>
      <p:sp>
        <p:nvSpPr>
          <p:cNvPr id="20" name="Action Button: Custom 16">
            <a:hlinkClick r:id="" action="ppaction://noaction" highlightClick="1">
              <a:snd r:embed="rId14" name="9.1.1.2 Slide 10 5b birdsong.wav"/>
            </a:hlinkClick>
            <a:extLst>
              <a:ext uri="{FF2B5EF4-FFF2-40B4-BE49-F238E27FC236}">
                <a16:creationId xmlns:a16="http://schemas.microsoft.com/office/drawing/2014/main" id="{25121CCC-82F7-F14F-B30E-8A5AD31BE634}"/>
              </a:ext>
            </a:extLst>
          </p:cNvPr>
          <p:cNvSpPr/>
          <p:nvPr/>
        </p:nvSpPr>
        <p:spPr>
          <a:xfrm>
            <a:off x="304981" y="343296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5</a:t>
            </a:r>
          </a:p>
        </p:txBody>
      </p:sp>
      <p:sp>
        <p:nvSpPr>
          <p:cNvPr id="21" name="TextBox 20" descr="text box hiding answer">
            <a:extLst>
              <a:ext uri="{FF2B5EF4-FFF2-40B4-BE49-F238E27FC236}">
                <a16:creationId xmlns:a16="http://schemas.microsoft.com/office/drawing/2014/main" id="{8A557389-FDA2-4840-B39B-C820D944EC9B}"/>
              </a:ext>
            </a:extLst>
          </p:cNvPr>
          <p:cNvSpPr txBox="1"/>
          <p:nvPr/>
        </p:nvSpPr>
        <p:spPr>
          <a:xfrm>
            <a:off x="987753" y="3497451"/>
            <a:ext cx="5619109"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anfangen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22" name="Picture 21" descr="green checkmark">
            <a:hlinkClick r:id="" action="ppaction://noaction">
              <a:snd r:embed="rId15" name="9.1.1.2 Slide 10 5.wav"/>
            </a:hlinkClick>
            <a:extLst>
              <a:ext uri="{FF2B5EF4-FFF2-40B4-BE49-F238E27FC236}">
                <a16:creationId xmlns:a16="http://schemas.microsoft.com/office/drawing/2014/main" id="{5E63036D-0C5D-A948-8471-290BEC4FEA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26197" y="3463579"/>
            <a:ext cx="282522" cy="294294"/>
          </a:xfrm>
          <a:prstGeom prst="rect">
            <a:avLst/>
          </a:prstGeom>
        </p:spPr>
      </p:pic>
      <p:sp>
        <p:nvSpPr>
          <p:cNvPr id="23" name="Action Button: Custom 16">
            <a:hlinkClick r:id="" action="ppaction://noaction" highlightClick="1">
              <a:snd r:embed="rId16" name="9.1.1.2 Slide 10 6b.wav"/>
            </a:hlinkClick>
            <a:extLst>
              <a:ext uri="{FF2B5EF4-FFF2-40B4-BE49-F238E27FC236}">
                <a16:creationId xmlns:a16="http://schemas.microsoft.com/office/drawing/2014/main" id="{DA5FAA28-0FFE-FD44-82BD-8BEA8CA05A2D}"/>
              </a:ext>
            </a:extLst>
          </p:cNvPr>
          <p:cNvSpPr/>
          <p:nvPr/>
        </p:nvSpPr>
        <p:spPr>
          <a:xfrm>
            <a:off x="306635" y="3920698"/>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6</a:t>
            </a:r>
          </a:p>
        </p:txBody>
      </p:sp>
      <p:sp>
        <p:nvSpPr>
          <p:cNvPr id="24" name="TextBox 23" descr="text box hiding answer">
            <a:extLst>
              <a:ext uri="{FF2B5EF4-FFF2-40B4-BE49-F238E27FC236}">
                <a16:creationId xmlns:a16="http://schemas.microsoft.com/office/drawing/2014/main" id="{D9C34F78-E03C-B246-8754-6C16168EE34B}"/>
              </a:ext>
            </a:extLst>
          </p:cNvPr>
          <p:cNvSpPr txBox="1"/>
          <p:nvPr/>
        </p:nvSpPr>
        <p:spPr>
          <a:xfrm>
            <a:off x="983741" y="3976087"/>
            <a:ext cx="5747562" cy="307777"/>
          </a:xfrm>
          <a:prstGeom prst="rect">
            <a:avLst/>
          </a:prstGeom>
          <a:solidFill>
            <a:srgbClr val="FFF4E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laufen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25" name="Picture 24" descr="green checkmark">
            <a:hlinkClick r:id="" action="ppaction://noaction">
              <a:snd r:embed="rId17" name="9.1.1.2 Slide 10 6.wav"/>
            </a:hlinkClick>
            <a:extLst>
              <a:ext uri="{FF2B5EF4-FFF2-40B4-BE49-F238E27FC236}">
                <a16:creationId xmlns:a16="http://schemas.microsoft.com/office/drawing/2014/main" id="{309AB055-15F8-2F45-856E-A6F218E76CF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55827" y="3980699"/>
            <a:ext cx="282522" cy="294294"/>
          </a:xfrm>
          <a:prstGeom prst="rect">
            <a:avLst/>
          </a:prstGeom>
        </p:spPr>
      </p:pic>
      <p:sp>
        <p:nvSpPr>
          <p:cNvPr id="26" name="Action Button: Custom 16">
            <a:hlinkClick r:id="" action="ppaction://noaction" highlightClick="1">
              <a:snd r:embed="rId18" name="9.1.1.2 Slide 10 7b.wav"/>
            </a:hlinkClick>
            <a:extLst>
              <a:ext uri="{FF2B5EF4-FFF2-40B4-BE49-F238E27FC236}">
                <a16:creationId xmlns:a16="http://schemas.microsoft.com/office/drawing/2014/main" id="{B941CF18-9FF3-084E-9E12-F82721CE7509}"/>
              </a:ext>
            </a:extLst>
          </p:cNvPr>
          <p:cNvSpPr/>
          <p:nvPr/>
        </p:nvSpPr>
        <p:spPr>
          <a:xfrm>
            <a:off x="309400" y="443162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7</a:t>
            </a:r>
          </a:p>
        </p:txBody>
      </p:sp>
      <p:sp>
        <p:nvSpPr>
          <p:cNvPr id="27" name="TextBox 26" descr="text box hiding answer">
            <a:extLst>
              <a:ext uri="{FF2B5EF4-FFF2-40B4-BE49-F238E27FC236}">
                <a16:creationId xmlns:a16="http://schemas.microsoft.com/office/drawing/2014/main" id="{C8E942A3-2BB8-3943-968A-4DC98A4B04D3}"/>
              </a:ext>
            </a:extLst>
          </p:cNvPr>
          <p:cNvSpPr txBox="1"/>
          <p:nvPr/>
        </p:nvSpPr>
        <p:spPr>
          <a:xfrm>
            <a:off x="931082" y="4486049"/>
            <a:ext cx="4091679"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nehmen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28" name="Picture 27" descr="green checkmark">
            <a:hlinkClick r:id="" action="ppaction://noaction">
              <a:snd r:embed="rId19" name="9.1.1.2 Slide 10 7.wav"/>
            </a:hlinkClick>
            <a:extLst>
              <a:ext uri="{FF2B5EF4-FFF2-40B4-BE49-F238E27FC236}">
                <a16:creationId xmlns:a16="http://schemas.microsoft.com/office/drawing/2014/main" id="{86E83B85-BDB0-D84C-8AB3-BE6BEEFCF8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21696" y="4519857"/>
            <a:ext cx="282522" cy="294294"/>
          </a:xfrm>
          <a:prstGeom prst="rect">
            <a:avLst/>
          </a:prstGeom>
        </p:spPr>
      </p:pic>
      <p:sp>
        <p:nvSpPr>
          <p:cNvPr id="29" name="Action Button: Custom 16">
            <a:hlinkClick r:id="" action="ppaction://noaction" highlightClick="1">
              <a:snd r:embed="rId20" name="9.1.1.2 Slide 10 8b.wav"/>
            </a:hlinkClick>
            <a:extLst>
              <a:ext uri="{FF2B5EF4-FFF2-40B4-BE49-F238E27FC236}">
                <a16:creationId xmlns:a16="http://schemas.microsoft.com/office/drawing/2014/main" id="{13F9AB66-2DAB-A849-89C4-7AF59987F5A8}"/>
              </a:ext>
            </a:extLst>
          </p:cNvPr>
          <p:cNvSpPr/>
          <p:nvPr/>
        </p:nvSpPr>
        <p:spPr>
          <a:xfrm>
            <a:off x="304981" y="4937915"/>
            <a:ext cx="396000" cy="370473"/>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8</a:t>
            </a:r>
          </a:p>
        </p:txBody>
      </p:sp>
      <p:sp>
        <p:nvSpPr>
          <p:cNvPr id="30" name="TextBox 29" descr="text box hiding answer">
            <a:extLst>
              <a:ext uri="{FF2B5EF4-FFF2-40B4-BE49-F238E27FC236}">
                <a16:creationId xmlns:a16="http://schemas.microsoft.com/office/drawing/2014/main" id="{60DFB1B5-86A6-BD46-B8BD-33DF71FF21E1}"/>
              </a:ext>
            </a:extLst>
          </p:cNvPr>
          <p:cNvSpPr txBox="1"/>
          <p:nvPr/>
        </p:nvSpPr>
        <p:spPr>
          <a:xfrm>
            <a:off x="936237" y="5011241"/>
            <a:ext cx="6511287" cy="307777"/>
          </a:xfrm>
          <a:prstGeom prst="rect">
            <a:avLst/>
          </a:prstGeom>
          <a:solidFill>
            <a:srgbClr val="FFF4E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tragen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31" name="Picture 30" descr="green checkmark">
            <a:hlinkClick r:id="" action="ppaction://noaction">
              <a:snd r:embed="rId21" name="9.1.1.2 Slide 10 8.wav"/>
            </a:hlinkClick>
            <a:extLst>
              <a:ext uri="{FF2B5EF4-FFF2-40B4-BE49-F238E27FC236}">
                <a16:creationId xmlns:a16="http://schemas.microsoft.com/office/drawing/2014/main" id="{6648AC49-2E03-094D-97A1-9268DC8B13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82433" y="4966697"/>
            <a:ext cx="282522" cy="294294"/>
          </a:xfrm>
          <a:prstGeom prst="rect">
            <a:avLst/>
          </a:prstGeom>
        </p:spPr>
      </p:pic>
      <p:pic>
        <p:nvPicPr>
          <p:cNvPr id="34" name="Picture 33" descr="A picture containing text&#10;&#10;Description automatically generated">
            <a:extLst>
              <a:ext uri="{FF2B5EF4-FFF2-40B4-BE49-F238E27FC236}">
                <a16:creationId xmlns:a16="http://schemas.microsoft.com/office/drawing/2014/main" id="{D56C13BF-941E-4CB2-8F8E-DCF51C4E0CA7}"/>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0484074" y="100235"/>
            <a:ext cx="701992" cy="867546"/>
          </a:xfrm>
          <a:prstGeom prst="rect">
            <a:avLst/>
          </a:prstGeom>
        </p:spPr>
      </p:pic>
      <p:pic>
        <p:nvPicPr>
          <p:cNvPr id="32" name="Picture 31" descr="A picture containing text, vector graphics&#10;&#10;Description automatically generated">
            <a:extLst>
              <a:ext uri="{FF2B5EF4-FFF2-40B4-BE49-F238E27FC236}">
                <a16:creationId xmlns:a16="http://schemas.microsoft.com/office/drawing/2014/main" id="{44E7FA05-BE64-4CBF-AE37-1AC1D7157DED}"/>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9562957" y="76245"/>
            <a:ext cx="798547" cy="813226"/>
          </a:xfrm>
          <a:prstGeom prst="rect">
            <a:avLst/>
          </a:prstGeom>
        </p:spPr>
      </p:pic>
      <p:sp>
        <p:nvSpPr>
          <p:cNvPr id="37" name="TextBox 36">
            <a:extLst>
              <a:ext uri="{FF2B5EF4-FFF2-40B4-BE49-F238E27FC236}">
                <a16:creationId xmlns:a16="http://schemas.microsoft.com/office/drawing/2014/main" id="{1058DEAF-1137-48A9-AAE8-9988635C2E81}"/>
              </a:ext>
            </a:extLst>
          </p:cNvPr>
          <p:cNvSpPr txBox="1"/>
          <p:nvPr/>
        </p:nvSpPr>
        <p:spPr>
          <a:xfrm>
            <a:off x="3431049" y="758211"/>
            <a:ext cx="777358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Was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sagt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Katrin?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Wer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macht</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was?</a:t>
            </a:r>
            <a:b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b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Wolfgang und Mia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ihr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oder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Opa</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US"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er</a:t>
            </a:r>
            <a:r>
              <a:rPr kumimoji="0" lang="en-US"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p>
        </p:txBody>
      </p:sp>
      <p:pic>
        <p:nvPicPr>
          <p:cNvPr id="39" name="Picture 38">
            <a:extLst>
              <a:ext uri="{FF2B5EF4-FFF2-40B4-BE49-F238E27FC236}">
                <a16:creationId xmlns:a16="http://schemas.microsoft.com/office/drawing/2014/main" id="{0A0FCE7D-E03D-4DB7-B0AA-169785943FF4}"/>
              </a:ext>
            </a:extLst>
          </p:cNvPr>
          <p:cNvPicPr>
            <a:picLocks noChangeAspect="1"/>
          </p:cNvPicPr>
          <p:nvPr/>
        </p:nvPicPr>
        <p:blipFill rotWithShape="1">
          <a:blip r:embed="rId24" cstate="print">
            <a:extLst>
              <a:ext uri="{28A0092B-C50C-407E-A947-70E740481C1C}">
                <a14:useLocalDpi xmlns:a14="http://schemas.microsoft.com/office/drawing/2010/main" val="0"/>
              </a:ext>
            </a:extLst>
          </a:blip>
          <a:srcRect b="44347"/>
          <a:stretch/>
        </p:blipFill>
        <p:spPr>
          <a:xfrm>
            <a:off x="2486046" y="270740"/>
            <a:ext cx="1059824" cy="1136779"/>
          </a:xfrm>
          <a:prstGeom prst="rect">
            <a:avLst/>
          </a:prstGeom>
        </p:spPr>
      </p:pic>
      <p:sp>
        <p:nvSpPr>
          <p:cNvPr id="38" name="Action Button: Custom 16">
            <a:hlinkClick r:id="" action="ppaction://noaction" highlightClick="1">
              <a:snd r:embed="rId25" name="9.1.1.2 Slide 10 9b.wav"/>
            </a:hlinkClick>
            <a:extLst>
              <a:ext uri="{FF2B5EF4-FFF2-40B4-BE49-F238E27FC236}">
                <a16:creationId xmlns:a16="http://schemas.microsoft.com/office/drawing/2014/main" id="{7132DC3E-51E3-4DEC-AFA9-E6F6E96B131D}"/>
              </a:ext>
            </a:extLst>
          </p:cNvPr>
          <p:cNvSpPr/>
          <p:nvPr/>
        </p:nvSpPr>
        <p:spPr>
          <a:xfrm>
            <a:off x="304981" y="5409744"/>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9</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40" name="Action Button: Custom 16">
            <a:hlinkClick r:id="" action="ppaction://noaction" highlightClick="1">
              <a:snd r:embed="rId26" name="9.1.1.2 Slide 10 10b.wav"/>
            </a:hlinkClick>
            <a:extLst>
              <a:ext uri="{FF2B5EF4-FFF2-40B4-BE49-F238E27FC236}">
                <a16:creationId xmlns:a16="http://schemas.microsoft.com/office/drawing/2014/main" id="{EA5AFEC7-05BF-4F5E-A4EE-1F9883B55E81}"/>
              </a:ext>
            </a:extLst>
          </p:cNvPr>
          <p:cNvSpPr/>
          <p:nvPr/>
        </p:nvSpPr>
        <p:spPr>
          <a:xfrm>
            <a:off x="304981" y="5916667"/>
            <a:ext cx="396000" cy="396000"/>
          </a:xfrm>
          <a:prstGeom prst="actionButtonBlank">
            <a:avLst/>
          </a:prstGeom>
          <a:solidFill>
            <a:schemeClr val="accent1">
              <a:lumMod val="50000"/>
            </a:schemeClr>
          </a:solidFill>
          <a:ln>
            <a:solidFill>
              <a:srgbClr val="DAA52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1</a:t>
            </a: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0</a:t>
            </a:r>
          </a:p>
        </p:txBody>
      </p:sp>
      <p:sp>
        <p:nvSpPr>
          <p:cNvPr id="41" name="TextBox 40" descr="text box hiding answer">
            <a:extLst>
              <a:ext uri="{FF2B5EF4-FFF2-40B4-BE49-F238E27FC236}">
                <a16:creationId xmlns:a16="http://schemas.microsoft.com/office/drawing/2014/main" id="{DF7D0C45-6157-481C-9055-C7D1BFAE3692}"/>
              </a:ext>
            </a:extLst>
          </p:cNvPr>
          <p:cNvSpPr txBox="1"/>
          <p:nvPr/>
        </p:nvSpPr>
        <p:spPr>
          <a:xfrm>
            <a:off x="987753" y="5478725"/>
            <a:ext cx="5108247" cy="307777"/>
          </a:xfrm>
          <a:prstGeom prst="rect">
            <a:avLst/>
          </a:prstGeom>
          <a:solidFill>
            <a:srgbClr val="FFE8CB"/>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schlafen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42" name="Picture 41" descr="green checkmark">
            <a:hlinkClick r:id="" action="ppaction://noaction">
              <a:snd r:embed="rId27" name="9.1.1.2 Slide 10 9.wav"/>
            </a:hlinkClick>
            <a:extLst>
              <a:ext uri="{FF2B5EF4-FFF2-40B4-BE49-F238E27FC236}">
                <a16:creationId xmlns:a16="http://schemas.microsoft.com/office/drawing/2014/main" id="{C252BD21-0A82-48CA-9EDD-6DA85C022E7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447047" y="5471552"/>
            <a:ext cx="282522" cy="294294"/>
          </a:xfrm>
          <a:prstGeom prst="rect">
            <a:avLst/>
          </a:prstGeom>
        </p:spPr>
      </p:pic>
      <p:sp>
        <p:nvSpPr>
          <p:cNvPr id="43" name="TextBox 42" descr="text box hiding answer">
            <a:extLst>
              <a:ext uri="{FF2B5EF4-FFF2-40B4-BE49-F238E27FC236}">
                <a16:creationId xmlns:a16="http://schemas.microsoft.com/office/drawing/2014/main" id="{161B0B19-A544-40D6-BE96-26241D170DF6}"/>
              </a:ext>
            </a:extLst>
          </p:cNvPr>
          <p:cNvSpPr txBox="1"/>
          <p:nvPr/>
        </p:nvSpPr>
        <p:spPr>
          <a:xfrm>
            <a:off x="936237" y="5964440"/>
            <a:ext cx="6511287" cy="307777"/>
          </a:xfrm>
          <a:prstGeom prst="rect">
            <a:avLst/>
          </a:prstGeom>
          <a:solidFill>
            <a:srgbClr val="FFF4E7"/>
          </a:solidFill>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tragen</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44" name="Picture 43" descr="green checkmark">
            <a:hlinkClick r:id="" action="ppaction://noaction">
              <a:snd r:embed="rId28" name="9.1.1.2 Slide 10 10.wav"/>
            </a:hlinkClick>
            <a:extLst>
              <a:ext uri="{FF2B5EF4-FFF2-40B4-BE49-F238E27FC236}">
                <a16:creationId xmlns:a16="http://schemas.microsoft.com/office/drawing/2014/main" id="{B2D5049B-9B23-471D-B660-8824F752CB6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10106" y="5978948"/>
            <a:ext cx="282522" cy="294294"/>
          </a:xfrm>
          <a:prstGeom prst="rect">
            <a:avLst/>
          </a:prstGeom>
        </p:spPr>
      </p:pic>
      <p:sp>
        <p:nvSpPr>
          <p:cNvPr id="45" name="Speech Bubble: Rectangle with Corners Rounded 44">
            <a:extLst>
              <a:ext uri="{FF2B5EF4-FFF2-40B4-BE49-F238E27FC236}">
                <a16:creationId xmlns:a16="http://schemas.microsoft.com/office/drawing/2014/main" id="{0E8E0041-465B-47D7-A7E9-C954DA1AD148}"/>
              </a:ext>
            </a:extLst>
          </p:cNvPr>
          <p:cNvSpPr/>
          <p:nvPr/>
        </p:nvSpPr>
        <p:spPr>
          <a:xfrm>
            <a:off x="125030" y="953774"/>
            <a:ext cx="2595224" cy="337975"/>
          </a:xfrm>
          <a:prstGeom prst="wedgeRoundRectCallout">
            <a:avLst>
              <a:gd name="adj1" fmla="val 57591"/>
              <a:gd name="adj2" fmla="val 2172"/>
              <a:gd name="adj3" fmla="val 16667"/>
            </a:avLst>
          </a:prstGeom>
          <a:solidFill>
            <a:srgbClr val="115076"/>
          </a:solidFill>
          <a:ln>
            <a:solidFill>
              <a:srgbClr val="DAA5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prstClr val="white"/>
                </a:solidFill>
                <a:effectLst/>
                <a:uLnTx/>
                <a:uFillTx/>
                <a:latin typeface="Century Gothic" panose="020F0302020204030204"/>
                <a:ea typeface="+mn-ea"/>
                <a:cs typeface="+mn-cs"/>
              </a:rPr>
              <a:t>einladen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 to invite</a:t>
            </a:r>
          </a:p>
        </p:txBody>
      </p:sp>
    </p:spTree>
    <p:extLst>
      <p:ext uri="{BB962C8B-B14F-4D97-AF65-F5344CB8AC3E}">
        <p14:creationId xmlns:p14="http://schemas.microsoft.com/office/powerpoint/2010/main" val="227078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0" nodeType="clickEffect">
                                  <p:stCondLst>
                                    <p:cond delay="0"/>
                                  </p:stCondLst>
                                  <p:childTnLst>
                                    <p:set>
                                      <p:cBhvr>
                                        <p:cTn id="30" dur="1" fill="hold">
                                          <p:stCondLst>
                                            <p:cond delay="0"/>
                                          </p:stCondLst>
                                        </p:cTn>
                                        <p:tgtEl>
                                          <p:spTgt spid="18"/>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0" nodeType="clickEffect">
                                  <p:stCondLst>
                                    <p:cond delay="0"/>
                                  </p:stCondLst>
                                  <p:childTnLst>
                                    <p:set>
                                      <p:cBhvr>
                                        <p:cTn id="38" dur="1" fill="hold">
                                          <p:stCondLst>
                                            <p:cond delay="0"/>
                                          </p:stCondLst>
                                        </p:cTn>
                                        <p:tgtEl>
                                          <p:spTgt spid="21"/>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xit" presetSubtype="0" fill="hold" grpId="0" nodeType="clickEffect">
                                  <p:stCondLst>
                                    <p:cond delay="0"/>
                                  </p:stCondLst>
                                  <p:childTnLst>
                                    <p:set>
                                      <p:cBhvr>
                                        <p:cTn id="46" dur="1" fill="hold">
                                          <p:stCondLst>
                                            <p:cond delay="0"/>
                                          </p:stCondLst>
                                        </p:cTn>
                                        <p:tgtEl>
                                          <p:spTgt spid="24"/>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2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0" nodeType="click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nodeType="clickEffect">
                                  <p:stCondLst>
                                    <p:cond delay="0"/>
                                  </p:stCondLst>
                                  <p:childTnLst>
                                    <p:set>
                                      <p:cBhvr>
                                        <p:cTn id="58" dur="1" fill="hold">
                                          <p:stCondLst>
                                            <p:cond delay="0"/>
                                          </p:stCondLst>
                                        </p:cTn>
                                        <p:tgtEl>
                                          <p:spTgt spid="28"/>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0" nodeType="clickEffect">
                                  <p:stCondLst>
                                    <p:cond delay="0"/>
                                  </p:stCondLst>
                                  <p:childTnLst>
                                    <p:set>
                                      <p:cBhvr>
                                        <p:cTn id="62" dur="1" fill="hold">
                                          <p:stCondLst>
                                            <p:cond delay="0"/>
                                          </p:stCondLst>
                                        </p:cTn>
                                        <p:tgtEl>
                                          <p:spTgt spid="30"/>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 presetClass="entr" presetSubtype="0" fill="hold" nodeType="click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0" nodeType="clickEffect">
                                  <p:stCondLst>
                                    <p:cond delay="0"/>
                                  </p:stCondLst>
                                  <p:childTnLst>
                                    <p:set>
                                      <p:cBhvr>
                                        <p:cTn id="70" dur="1" fill="hold">
                                          <p:stCondLst>
                                            <p:cond delay="0"/>
                                          </p:stCondLst>
                                        </p:cTn>
                                        <p:tgtEl>
                                          <p:spTgt spid="41"/>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nodeType="clickEffect">
                                  <p:stCondLst>
                                    <p:cond delay="0"/>
                                  </p:stCondLst>
                                  <p:childTnLst>
                                    <p:set>
                                      <p:cBhvr>
                                        <p:cTn id="74" dur="1" fill="hold">
                                          <p:stCondLst>
                                            <p:cond delay="0"/>
                                          </p:stCondLst>
                                        </p:cTn>
                                        <p:tgtEl>
                                          <p:spTgt spid="42"/>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xit" presetSubtype="0" fill="hold" grpId="0" nodeType="clickEffect">
                                  <p:stCondLst>
                                    <p:cond delay="0"/>
                                  </p:stCondLst>
                                  <p:childTnLst>
                                    <p:set>
                                      <p:cBhvr>
                                        <p:cTn id="78" dur="1" fill="hold">
                                          <p:stCondLst>
                                            <p:cond delay="0"/>
                                          </p:stCondLst>
                                        </p:cTn>
                                        <p:tgtEl>
                                          <p:spTgt spid="43"/>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5" grpId="0" animBg="1"/>
      <p:bldP spid="18" grpId="0" animBg="1"/>
      <p:bldP spid="21" grpId="0" animBg="1"/>
      <p:bldP spid="24" grpId="0" animBg="1"/>
      <p:bldP spid="27" grpId="0" animBg="1"/>
      <p:bldP spid="30" grpId="0" animBg="1"/>
      <p:bldP spid="41" grpId="0" animBg="1"/>
      <p:bldP spid="43" grpId="0" animBg="1"/>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30C56D54-E4FF-5F4C-8EF5-67F0472108E4}" vid="{58D9219D-8935-764C-8920-A4625BC50721}"/>
    </a:ext>
  </a:extLst>
</a:theme>
</file>

<file path=ppt/theme/theme2.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sz="2400" dirty="0">
            <a:solidFill>
              <a:schemeClr val="accent5">
                <a:lumMod val="50000"/>
              </a:schemeClr>
            </a:solidFill>
          </a:defRPr>
        </a:defPPr>
      </a:lstStyle>
    </a:txDef>
  </a:objectDefaults>
  <a:extraClrSchemeLst/>
  <a:extLst>
    <a:ext uri="{05A4C25C-085E-4340-85A3-A5531E510DB2}">
      <thm15:themeFamily xmlns:thm15="http://schemas.microsoft.com/office/thememl/2012/main" name="German_skeleton_template" id="{AA952BBC-ACA2-3542-94B6-99D1100DCE48}" vid="{9600BB7D-2A88-524B-9D90-210FB0DF92A0}"/>
    </a:ext>
  </a:extLst>
</a:theme>
</file>

<file path=ppt/theme/theme3.xml><?xml version="1.0" encoding="utf-8"?>
<a:theme xmlns:a="http://schemas.openxmlformats.org/drawingml/2006/main" name="7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German SSCs Presentation" id="{D7EAE5A2-D63E-41EC-90F5-265942C6CAF1}" vid="{1E1D1D12-6C51-42D5-AE20-3CDAAE0CA8D6}"/>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German_skeleton_template (1)</Template>
  <TotalTime>945</TotalTime>
  <Words>7218</Words>
  <Application>Microsoft Macintosh PowerPoint</Application>
  <PresentationFormat>Widescreen</PresentationFormat>
  <Paragraphs>818</Paragraphs>
  <Slides>22</Slides>
  <Notes>22</Notes>
  <HiddenSlides>0</HiddenSlides>
  <MMClips>3</MMClips>
  <ScaleCrop>false</ScaleCrop>
  <HeadingPairs>
    <vt:vector size="6" baseType="variant">
      <vt:variant>
        <vt:lpstr>Fonts Used</vt:lpstr>
      </vt:variant>
      <vt:variant>
        <vt:i4>6</vt:i4>
      </vt:variant>
      <vt:variant>
        <vt:lpstr>Theme</vt:lpstr>
      </vt:variant>
      <vt:variant>
        <vt:i4>4</vt:i4>
      </vt:variant>
      <vt:variant>
        <vt:lpstr>Slide Titles</vt:lpstr>
      </vt:variant>
      <vt:variant>
        <vt:i4>22</vt:i4>
      </vt:variant>
    </vt:vector>
  </HeadingPairs>
  <TitlesOfParts>
    <vt:vector size="32" baseType="lpstr">
      <vt:lpstr>Brush Script MT</vt:lpstr>
      <vt:lpstr>arial</vt:lpstr>
      <vt:lpstr>Calibri</vt:lpstr>
      <vt:lpstr>Calibri Light</vt:lpstr>
      <vt:lpstr>Century Gothic</vt:lpstr>
      <vt:lpstr>Wingdings</vt:lpstr>
      <vt:lpstr>1_Office Theme</vt:lpstr>
      <vt:lpstr>2_Office Theme</vt:lpstr>
      <vt:lpstr>7_Office Theme</vt:lpstr>
      <vt:lpstr>Office Theme</vt:lpstr>
      <vt:lpstr>Ihr bereitet eine Party vor! </vt:lpstr>
      <vt:lpstr>Auftakt</vt:lpstr>
      <vt:lpstr>Phonetik</vt:lpstr>
      <vt:lpstr>Phonetik</vt:lpstr>
      <vt:lpstr>Oma will keine Geschenke</vt:lpstr>
      <vt:lpstr>Pronomen – du, ihr, Sie, man</vt:lpstr>
      <vt:lpstr>Frau Nowak</vt:lpstr>
      <vt:lpstr>Strong verbs</vt:lpstr>
      <vt:lpstr>Katrin ruft an</vt:lpstr>
      <vt:lpstr>eine Nachricht*</vt:lpstr>
      <vt:lpstr>Ihr bereitet eine Party vor! </vt:lpstr>
      <vt:lpstr>Auftakt</vt:lpstr>
      <vt:lpstr>Ditloids</vt:lpstr>
      <vt:lpstr>99 Luftballons</vt:lpstr>
      <vt:lpstr>Plural</vt:lpstr>
      <vt:lpstr>Was siehst du?</vt:lpstr>
      <vt:lpstr>PowerPoint Presentation</vt:lpstr>
      <vt:lpstr>Wir haben gefeiert!</vt:lpstr>
      <vt:lpstr>Julias Geburtstag</vt:lpstr>
      <vt:lpstr>Mein Geburtstag</vt:lpstr>
      <vt:lpstr>Gaming Grammar</vt:lpstr>
      <vt:lpstr>Hausaufgaben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Rachel Hawkes</dc:creator>
  <cp:lastModifiedBy>Mary Richardson</cp:lastModifiedBy>
  <cp:revision>142</cp:revision>
  <dcterms:created xsi:type="dcterms:W3CDTF">2020-07-18T21:51:12Z</dcterms:created>
  <dcterms:modified xsi:type="dcterms:W3CDTF">2021-12-20T15:47:22Z</dcterms:modified>
</cp:coreProperties>
</file>