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Lst>
  <p:notesMasterIdLst>
    <p:notesMasterId r:id="rId43"/>
  </p:notesMasterIdLst>
  <p:sldIdLst>
    <p:sldId id="258" r:id="rId5"/>
    <p:sldId id="274" r:id="rId6"/>
    <p:sldId id="387" r:id="rId7"/>
    <p:sldId id="388" r:id="rId8"/>
    <p:sldId id="522" r:id="rId9"/>
    <p:sldId id="389" r:id="rId10"/>
    <p:sldId id="390" r:id="rId11"/>
    <p:sldId id="507" r:id="rId12"/>
    <p:sldId id="508" r:id="rId13"/>
    <p:sldId id="509" r:id="rId14"/>
    <p:sldId id="316" r:id="rId15"/>
    <p:sldId id="413" r:id="rId16"/>
    <p:sldId id="409" r:id="rId17"/>
    <p:sldId id="410" r:id="rId18"/>
    <p:sldId id="411" r:id="rId19"/>
    <p:sldId id="412" r:id="rId20"/>
    <p:sldId id="349" r:id="rId21"/>
    <p:sldId id="350" r:id="rId22"/>
    <p:sldId id="351" r:id="rId23"/>
    <p:sldId id="332" r:id="rId24"/>
    <p:sldId id="521" r:id="rId25"/>
    <p:sldId id="333" r:id="rId26"/>
    <p:sldId id="277" r:id="rId27"/>
    <p:sldId id="512" r:id="rId28"/>
    <p:sldId id="506" r:id="rId29"/>
    <p:sldId id="513" r:id="rId30"/>
    <p:sldId id="400" r:id="rId31"/>
    <p:sldId id="401" r:id="rId32"/>
    <p:sldId id="402" r:id="rId33"/>
    <p:sldId id="415" r:id="rId34"/>
    <p:sldId id="353" r:id="rId35"/>
    <p:sldId id="355" r:id="rId36"/>
    <p:sldId id="403" r:id="rId37"/>
    <p:sldId id="357" r:id="rId38"/>
    <p:sldId id="358" r:id="rId39"/>
    <p:sldId id="356" r:id="rId40"/>
    <p:sldId id="448" r:id="rId41"/>
    <p:sldId id="3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1" autoAdjust="0"/>
    <p:restoredTop sz="75034" autoAdjust="0"/>
  </p:normalViewPr>
  <p:slideViewPr>
    <p:cSldViewPr snapToGrid="0">
      <p:cViewPr varScale="1">
        <p:scale>
          <a:sx n="50" d="100"/>
          <a:sy n="50" d="100"/>
        </p:scale>
        <p:origin x="1060" y="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flickr.com/photos/63234672@N04/36127738205" TargetMode="External"/><Relationship Id="rId13" Type="http://schemas.openxmlformats.org/officeDocument/2006/relationships/hyperlink" Target="https://creativecommons.org/licenses/by-sa/4.0?ref=ccsearch&amp;atype=rich" TargetMode="External"/><Relationship Id="rId3" Type="http://schemas.openxmlformats.org/officeDocument/2006/relationships/hyperlink" Target="https://www.flickr.com/photos/102670102@N04/14684020983" TargetMode="External"/><Relationship Id="rId7" Type="http://schemas.openxmlformats.org/officeDocument/2006/relationships/hyperlink" Target="https://www.flickr.com/photos/42310076@N04" TargetMode="External"/><Relationship Id="rId12" Type="http://schemas.openxmlformats.org/officeDocument/2006/relationships/hyperlink" Target="https://commons.wikimedia.org/w/index.php?title=User:Nchavance&amp;action=edit&amp;redlink=1"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flickr.com/photos/42310076@N04/35087624434" TargetMode="External"/><Relationship Id="rId11" Type="http://schemas.openxmlformats.org/officeDocument/2006/relationships/hyperlink" Target="https://commons.wikimedia.org/w/index.php?curid=64407703" TargetMode="External"/><Relationship Id="rId5" Type="http://schemas.openxmlformats.org/officeDocument/2006/relationships/hyperlink" Target="https://creativecommons.org/licenses/by/2.0/?ref=ccsearch&amp;atype=rich" TargetMode="External"/><Relationship Id="rId10" Type="http://schemas.openxmlformats.org/officeDocument/2006/relationships/hyperlink" Target="https://creativecommons.org/licenses/cc0/1.0/?ref=ccsearch&amp;atype=rich" TargetMode="External"/><Relationship Id="rId4" Type="http://schemas.openxmlformats.org/officeDocument/2006/relationships/hyperlink" Target="https://www.flickr.com/photos/102670102@N04" TargetMode="External"/><Relationship Id="rId9" Type="http://schemas.openxmlformats.org/officeDocument/2006/relationships/hyperlink" Target="https://www.flickr.com/photos/63234672@N04"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creativecommons.org/licenses/by-nd/2.0/?ref=ccsearch&amp;atype=rich" TargetMode="External"/><Relationship Id="rId3" Type="http://schemas.openxmlformats.org/officeDocument/2006/relationships/hyperlink" Target="https://www.flickr.com/photos/100161508@N02/30540896857" TargetMode="External"/><Relationship Id="rId7" Type="http://schemas.openxmlformats.org/officeDocument/2006/relationships/hyperlink" Target="https://www.flickr.com/photos/56581343@N04"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flickr.com/photos/56581343@N04/30126300982" TargetMode="External"/><Relationship Id="rId11" Type="http://schemas.openxmlformats.org/officeDocument/2006/relationships/hyperlink" Target="https://www.flickr.com/photos/100161508@N02/31607113158" TargetMode="External"/><Relationship Id="rId5" Type="http://schemas.openxmlformats.org/officeDocument/2006/relationships/hyperlink" Target="https://creativecommons.org/licenses/by/2.0/?ref=ccsearch&amp;atype=rich" TargetMode="External"/><Relationship Id="rId10" Type="http://schemas.openxmlformats.org/officeDocument/2006/relationships/hyperlink" Target="https://www.flickr.com/photos/100161508@N02/44755831224" TargetMode="External"/><Relationship Id="rId4" Type="http://schemas.openxmlformats.org/officeDocument/2006/relationships/hyperlink" Target="https://www.flickr.com/photos/100161508@N02" TargetMode="External"/><Relationship Id="rId9" Type="http://schemas.openxmlformats.org/officeDocument/2006/relationships/hyperlink" Target="https://www.flickr.com/photos/56581343@N04/5599859563"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latin typeface="+mn-lt"/>
              </a:rPr>
              <a:t>Learning outcomes (lesson 1):</a:t>
            </a:r>
            <a:endParaRPr lang="en-GB" b="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Introduction of SSC [om]</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Revision of possessive adjectives (1</a:t>
            </a:r>
            <a:r>
              <a:rPr lang="en-GB" b="0" baseline="30000" dirty="0">
                <a:latin typeface="+mn-lt"/>
              </a:rPr>
              <a:t>st</a:t>
            </a:r>
            <a:r>
              <a:rPr lang="en-GB" b="0" dirty="0">
                <a:latin typeface="+mn-lt"/>
              </a:rPr>
              <a:t>, 2</a:t>
            </a:r>
            <a:r>
              <a:rPr lang="en-GB" b="0" baseline="30000" dirty="0">
                <a:latin typeface="+mn-lt"/>
              </a:rPr>
              <a:t>nd</a:t>
            </a:r>
            <a:r>
              <a:rPr lang="en-GB" b="0" baseline="0" dirty="0">
                <a:latin typeface="+mn-lt"/>
              </a:rPr>
              <a:t> singular)</a:t>
            </a:r>
            <a:endParaRPr lang="en-GB"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Introduction</a:t>
            </a:r>
            <a:r>
              <a:rPr lang="en-GB" b="0" baseline="0" dirty="0">
                <a:latin typeface="+mn-lt"/>
              </a:rPr>
              <a:t> of possessive adjectives </a:t>
            </a:r>
            <a:r>
              <a:rPr lang="en-GB" b="0" i="1" baseline="0" dirty="0">
                <a:latin typeface="+mn-lt"/>
              </a:rPr>
              <a:t>son, </a:t>
            </a:r>
            <a:r>
              <a:rPr lang="en-GB" b="0" i="1" baseline="0" dirty="0" err="1">
                <a:latin typeface="+mn-lt"/>
              </a:rPr>
              <a:t>sa</a:t>
            </a:r>
            <a:r>
              <a:rPr lang="en-GB" b="0" i="1" baseline="0" dirty="0">
                <a:latin typeface="+mn-lt"/>
              </a:rPr>
              <a:t>, </a:t>
            </a:r>
            <a:r>
              <a:rPr lang="en-GB" b="0" i="1" baseline="0" dirty="0" err="1">
                <a:latin typeface="+mn-lt"/>
              </a:rPr>
              <a:t>ses</a:t>
            </a:r>
            <a:endParaRPr lang="en-GB" b="0" i="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(introduce) </a:t>
            </a:r>
            <a:r>
              <a:rPr lang="fr-FR" dirty="0">
                <a:solidFill>
                  <a:srgbClr val="000000"/>
                </a:solidFill>
                <a:latin typeface="+mn-lt"/>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frapper (à) [745], ressembler à [1398], cœur [568], temps [65], noir [572], blanc</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[708], blanche [708], pour</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[10], si</a:t>
            </a:r>
            <a:r>
              <a:rPr lang="fr-FR" sz="1200" b="0" i="0" u="none" strike="noStrike" kern="1200" baseline="30000" dirty="0">
                <a:solidFill>
                  <a:schemeClr val="tx1"/>
                </a:solidFill>
                <a:effectLst/>
                <a:latin typeface="+mn-lt"/>
                <a:ea typeface="+mn-ea"/>
                <a:cs typeface="+mn-cs"/>
              </a:rPr>
              <a:t>1 </a:t>
            </a:r>
            <a:r>
              <a:rPr lang="fr-FR" sz="1200" b="0" i="0" u="none" strike="noStrike" kern="1200" dirty="0">
                <a:solidFill>
                  <a:schemeClr val="tx1"/>
                </a:solidFill>
                <a:effectLst/>
                <a:latin typeface="+mn-lt"/>
                <a:ea typeface="+mn-ea"/>
                <a:cs typeface="+mn-cs"/>
              </a:rPr>
              <a:t>[34]</a:t>
            </a:r>
            <a:r>
              <a:rPr lang="fr-FR"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belle [393], bonne [94], haut [264], nouveau [52], nouvelle [52], vieille [671], vieux [671], bâtiment [1952], église [1782], jardin [2284], pont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4472C4">
                    <a:lumMod val="50000"/>
                  </a:srgbClr>
                </a:solidFill>
                <a:latin typeface="Century Gothic" panose="020F0302020204030204"/>
                <a:cs typeface="Arial"/>
                <a:sym typeface="Arial"/>
              </a:rPr>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of this week’s new vocabulary</a:t>
            </a:r>
            <a:endParaRPr lang="en-US" b="1" dirty="0"/>
          </a:p>
          <a:p>
            <a:endParaRPr lang="en-US" b="1" dirty="0"/>
          </a:p>
          <a:p>
            <a:r>
              <a:rPr lang="en-US" b="1" dirty="0"/>
              <a:t>Procedure:</a:t>
            </a:r>
          </a:p>
          <a:p>
            <a:r>
              <a:rPr lang="en-US" b="0" dirty="0"/>
              <a:t>1. Introduce the months one by one with the English equivalent. Teacher says the French, students repeat.</a:t>
            </a:r>
          </a:p>
          <a:p>
            <a:r>
              <a:rPr lang="en-US" b="0" dirty="0"/>
              <a:t>2. Click to remove the English and show the clues for each month.</a:t>
            </a:r>
          </a:p>
          <a:p>
            <a:r>
              <a:rPr lang="en-US" b="0" dirty="0"/>
              <a:t>3. Students write A-F and choose the month that meets the description. (F will be a process of elimination!)</a:t>
            </a:r>
          </a:p>
          <a:p>
            <a:r>
              <a:rPr lang="en-US" b="0" dirty="0"/>
              <a:t>4. Click to reveal the answers. Teacher to highlight that capital letters are not used for months in French.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fr-FR" dirty="0">
                <a:solidFill>
                  <a:srgbClr val="000000"/>
                </a:solidFill>
                <a:latin typeface="+mn-lt"/>
              </a:rPr>
              <a:t>organiser [701], chacun [323], anniversaire [2043], août [1445], décembre [891], juillet [1326], septembre [944], octobre [826], novembre [982], général [147], national [227], partout [581]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introducing the possessive adjectives </a:t>
            </a:r>
            <a:r>
              <a:rPr lang="en-US" b="0" i="1" dirty="0"/>
              <a:t>son </a:t>
            </a:r>
            <a:r>
              <a:rPr lang="en-US" b="0" i="0" dirty="0"/>
              <a:t>/ </a:t>
            </a:r>
            <a:r>
              <a:rPr lang="en-US" b="0" i="1" dirty="0" err="1"/>
              <a:t>sa</a:t>
            </a:r>
            <a:r>
              <a:rPr lang="en-US" b="0" i="1" dirty="0"/>
              <a:t> </a:t>
            </a:r>
            <a:r>
              <a:rPr lang="en-US" b="0" i="0" dirty="0"/>
              <a:t>/ </a:t>
            </a:r>
            <a:r>
              <a:rPr lang="en-US" b="0" i="1" dirty="0" err="1"/>
              <a:t>ses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70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that the 3</a:t>
            </a:r>
            <a:r>
              <a:rPr lang="en-US" b="0" baseline="30000" dirty="0"/>
              <a:t>rd</a:t>
            </a:r>
            <a:r>
              <a:rPr lang="en-US" b="0" dirty="0"/>
              <a:t> person singular possessive adjective provides information about the possessor in English, but not in French</a:t>
            </a:r>
            <a:endParaRPr lang="en-US" b="1" dirty="0"/>
          </a:p>
          <a:p>
            <a:endParaRPr lang="en-US" b="1" dirty="0"/>
          </a:p>
          <a:p>
            <a:r>
              <a:rPr lang="en-US" b="1" dirty="0"/>
              <a:t>Procedure:</a:t>
            </a:r>
          </a:p>
          <a:p>
            <a:pPr marL="0" indent="0">
              <a:buNone/>
            </a:pPr>
            <a:r>
              <a:rPr lang="en-US" b="0" dirty="0"/>
              <a:t>1. Write 1-4 and choose if each item belongs to Amir or </a:t>
            </a:r>
            <a:r>
              <a:rPr lang="en-US" b="0" dirty="0" err="1"/>
              <a:t>Léa</a:t>
            </a:r>
            <a:r>
              <a:rPr lang="en-US" b="0" dirty="0"/>
              <a:t>, or if it could belong to either of them.</a:t>
            </a:r>
          </a:p>
          <a:p>
            <a:pPr marL="0" indent="0">
              <a:buNone/>
            </a:pPr>
            <a:r>
              <a:rPr lang="en-US" b="0" dirty="0"/>
              <a:t>2. Click to reveal the answers.</a:t>
            </a:r>
          </a:p>
          <a:p>
            <a:r>
              <a:rPr lang="en-US" b="0" dirty="0"/>
              <a:t>3. Repeat steps 1-2 with the French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that the 3</a:t>
            </a:r>
            <a:r>
              <a:rPr lang="en-US" b="0" baseline="30000" dirty="0"/>
              <a:t>rd</a:t>
            </a:r>
            <a:r>
              <a:rPr lang="en-US" b="0" dirty="0"/>
              <a:t> person singular possessive adjective provides information about the possession in French, but not in English.</a:t>
            </a:r>
            <a:endParaRPr lang="en-US" b="1" dirty="0"/>
          </a:p>
          <a:p>
            <a:endParaRPr lang="en-US" b="1" dirty="0"/>
          </a:p>
          <a:p>
            <a:r>
              <a:rPr lang="en-US" b="1" dirty="0"/>
              <a:t>Procedure:</a:t>
            </a:r>
          </a:p>
          <a:p>
            <a:r>
              <a:rPr lang="en-US" b="0" dirty="0"/>
              <a:t>1. Click the numbers to play the audio. The ends of the sentences are obscured by beeps.</a:t>
            </a:r>
          </a:p>
          <a:p>
            <a:r>
              <a:rPr lang="en-US" b="0" dirty="0"/>
              <a:t>2. Write 1-4 and choose if the sentence refers to Amir/</a:t>
            </a:r>
            <a:r>
              <a:rPr lang="en-US" b="0" dirty="0" err="1"/>
              <a:t>Léa’s</a:t>
            </a:r>
            <a:r>
              <a:rPr lang="en-US" b="0" dirty="0"/>
              <a:t> mother, father or parents, or if it could refer to any of them. </a:t>
            </a:r>
          </a:p>
          <a:p>
            <a:r>
              <a:rPr lang="en-US" b="0" dirty="0"/>
              <a:t>3. Click to reveal the answers.</a:t>
            </a:r>
          </a:p>
          <a:p>
            <a:r>
              <a:rPr lang="en-US" b="0" dirty="0"/>
              <a:t>4. Repeat steps 1-3 with the English sentences.</a:t>
            </a:r>
          </a:p>
          <a:p>
            <a:endParaRPr lang="en-US" b="0" dirty="0"/>
          </a:p>
          <a:p>
            <a:r>
              <a:rPr lang="en-US" b="1" dirty="0"/>
              <a:t>Transcript (French):</a:t>
            </a:r>
          </a:p>
          <a:p>
            <a:pPr marL="228600" indent="-228600">
              <a:buAutoNum type="arabicPeriod"/>
            </a:pPr>
            <a:r>
              <a:rPr lang="en-US" b="0" dirty="0" err="1"/>
              <a:t>Léa</a:t>
            </a:r>
            <a:r>
              <a:rPr lang="en-US" b="0" dirty="0"/>
              <a:t> </a:t>
            </a:r>
            <a:r>
              <a:rPr lang="en-US" b="0" dirty="0" err="1"/>
              <a:t>parle</a:t>
            </a:r>
            <a:r>
              <a:rPr lang="en-US" b="0" dirty="0"/>
              <a:t> à </a:t>
            </a:r>
            <a:r>
              <a:rPr lang="en-US" b="0" dirty="0" err="1"/>
              <a:t>ses</a:t>
            </a:r>
            <a:r>
              <a:rPr lang="en-US" b="0" dirty="0"/>
              <a:t> […].</a:t>
            </a:r>
          </a:p>
          <a:p>
            <a:pPr marL="228600" indent="-228600">
              <a:buAutoNum type="arabicPeriod"/>
            </a:pPr>
            <a:r>
              <a:rPr lang="en-US" b="0" dirty="0"/>
              <a:t>Amir fait la cuisine avec </a:t>
            </a:r>
            <a:r>
              <a:rPr lang="en-US" b="0" dirty="0" err="1"/>
              <a:t>sa</a:t>
            </a:r>
            <a:r>
              <a:rPr lang="en-US" b="0" dirty="0"/>
              <a:t> […].</a:t>
            </a:r>
          </a:p>
          <a:p>
            <a:pPr marL="228600" indent="-228600">
              <a:buAutoNum type="arabicPeriod"/>
            </a:pPr>
            <a:r>
              <a:rPr lang="en-US" b="0" dirty="0" err="1"/>
              <a:t>Léa</a:t>
            </a:r>
            <a:r>
              <a:rPr lang="en-US" b="0" dirty="0"/>
              <a:t> a un </a:t>
            </a:r>
            <a:r>
              <a:rPr lang="en-US" b="0" dirty="0" err="1"/>
              <a:t>cadeau</a:t>
            </a:r>
            <a:r>
              <a:rPr lang="en-US" b="0" dirty="0"/>
              <a:t> pour son […].</a:t>
            </a:r>
          </a:p>
          <a:p>
            <a:pPr marL="228600" indent="-228600">
              <a:buAutoNum type="arabicPeriod"/>
            </a:pPr>
            <a:r>
              <a:rPr lang="en-US" b="0" dirty="0"/>
              <a:t>Amir </a:t>
            </a:r>
            <a:r>
              <a:rPr lang="en-US" b="0" dirty="0" err="1"/>
              <a:t>écoute</a:t>
            </a:r>
            <a:r>
              <a:rPr lang="en-US" b="0" dirty="0"/>
              <a:t> </a:t>
            </a:r>
            <a:r>
              <a:rPr lang="en-US" b="0" dirty="0" err="1"/>
              <a:t>ses</a:t>
            </a:r>
            <a:r>
              <a:rPr lang="en-US" b="0" dirty="0"/>
              <a:t> […].</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(English):</a:t>
            </a:r>
            <a:endParaRPr lang="en-US" b="0" dirty="0"/>
          </a:p>
          <a:p>
            <a:pPr marL="228600" indent="-228600">
              <a:buFont typeface="+mj-lt"/>
              <a:buAutoNum type="arabicPeriod"/>
            </a:pPr>
            <a:r>
              <a:rPr lang="en-US" b="0" dirty="0" err="1"/>
              <a:t>Léa</a:t>
            </a:r>
            <a:r>
              <a:rPr lang="en-US" b="0" dirty="0"/>
              <a:t> is speaking to her […].</a:t>
            </a:r>
          </a:p>
          <a:p>
            <a:pPr marL="228600" indent="-228600">
              <a:buFont typeface="+mj-lt"/>
              <a:buAutoNum type="arabicPeriod"/>
            </a:pPr>
            <a:r>
              <a:rPr lang="en-US" b="0" dirty="0"/>
              <a:t>Amir is doing the cooking with his […].</a:t>
            </a:r>
          </a:p>
          <a:p>
            <a:pPr marL="228600" indent="-228600">
              <a:buFont typeface="+mj-lt"/>
              <a:buAutoNum type="arabicPeriod"/>
            </a:pPr>
            <a:r>
              <a:rPr lang="en-US" b="0" dirty="0" err="1"/>
              <a:t>Léa</a:t>
            </a:r>
            <a:r>
              <a:rPr lang="en-US" b="0" dirty="0"/>
              <a:t> has a present for her […].</a:t>
            </a:r>
          </a:p>
          <a:p>
            <a:pPr marL="228600" indent="-228600">
              <a:buFont typeface="+mj-lt"/>
              <a:buAutoNum type="arabicPeriod"/>
            </a:pPr>
            <a:r>
              <a:rPr lang="en-US" b="0" dirty="0"/>
              <a:t>Amir listens to 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746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err="1"/>
              <a:t>practising</a:t>
            </a:r>
            <a:r>
              <a:rPr lang="en-US" b="0" dirty="0"/>
              <a:t> written recognition of nouns in agreement with </a:t>
            </a:r>
            <a:r>
              <a:rPr lang="en-US" b="0" i="1" u="none" dirty="0"/>
              <a:t>son </a:t>
            </a:r>
            <a:r>
              <a:rPr lang="en-US" b="0" i="0" u="none" dirty="0"/>
              <a:t>/</a:t>
            </a:r>
            <a:r>
              <a:rPr lang="en-US" b="0" i="1" u="none" dirty="0"/>
              <a:t> </a:t>
            </a:r>
            <a:r>
              <a:rPr lang="en-US" b="0" i="1" u="none" dirty="0" err="1"/>
              <a:t>sa</a:t>
            </a:r>
            <a:r>
              <a:rPr lang="en-US" b="0" i="1" u="none" dirty="0"/>
              <a:t> </a:t>
            </a:r>
            <a:r>
              <a:rPr lang="en-US" b="0" i="0" u="none" dirty="0"/>
              <a:t>/</a:t>
            </a:r>
            <a:r>
              <a:rPr lang="en-US" b="0" i="1" u="none" dirty="0"/>
              <a:t> </a:t>
            </a:r>
            <a:r>
              <a:rPr lang="en-US" b="0" i="1" u="none" dirty="0" err="1"/>
              <a:t>ses</a:t>
            </a:r>
            <a:endParaRPr lang="en-US" b="0" i="0" dirty="0"/>
          </a:p>
          <a:p>
            <a:endParaRPr lang="en-US" b="1" dirty="0"/>
          </a:p>
          <a:p>
            <a:r>
              <a:rPr lang="en-US" b="1" dirty="0"/>
              <a:t>Procedure:</a:t>
            </a:r>
          </a:p>
          <a:p>
            <a:r>
              <a:rPr lang="en-US" b="0" dirty="0"/>
              <a:t>1. Write 1-8 and choose </a:t>
            </a:r>
            <a:r>
              <a:rPr lang="en-US" b="0" i="0" dirty="0"/>
              <a:t>which noun agrees with the possessive adjective.</a:t>
            </a:r>
            <a:endParaRPr lang="en-US" b="0" dirty="0"/>
          </a:p>
          <a:p>
            <a:r>
              <a:rPr lang="en-US" b="0" dirty="0"/>
              <a:t>2. Click to reveal answers.</a:t>
            </a:r>
          </a:p>
          <a:p>
            <a:r>
              <a:rPr lang="en-US" b="0" dirty="0"/>
              <a:t>3. Oral translation into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parade [&gt;5000], </a:t>
            </a:r>
            <a:r>
              <a:rPr lang="en-GB" baseline="0" dirty="0" err="1"/>
              <a:t>militaire</a:t>
            </a:r>
            <a:r>
              <a:rPr lang="en-GB" baseline="0" dirty="0"/>
              <a:t> [690], video [2611], secret [796], feu [786], artifice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hlinkClick r:id="rId3"/>
              </a:rPr>
              <a:t>"</a:t>
            </a:r>
            <a:r>
              <a:rPr lang="en-GB" sz="1200" b="0" i="0" u="none" strike="noStrike" kern="1200" dirty="0" err="1">
                <a:solidFill>
                  <a:schemeClr val="tx1"/>
                </a:solidFill>
                <a:effectLst/>
                <a:latin typeface="+mn-lt"/>
                <a:ea typeface="+mn-ea"/>
                <a:cs typeface="+mn-cs"/>
                <a:hlinkClick r:id="rId3"/>
              </a:rPr>
              <a:t>Défilé</a:t>
            </a:r>
            <a:r>
              <a:rPr lang="en-GB" sz="1200" b="0" i="0" u="none" strike="noStrike" kern="1200" dirty="0">
                <a:solidFill>
                  <a:schemeClr val="tx1"/>
                </a:solidFill>
                <a:effectLst/>
                <a:latin typeface="+mn-lt"/>
                <a:ea typeface="+mn-ea"/>
                <a:cs typeface="+mn-cs"/>
                <a:hlinkClick r:id="rId3"/>
              </a:rPr>
              <a:t> 14 </a:t>
            </a:r>
            <a:r>
              <a:rPr lang="en-GB" sz="1200" b="0" i="0" u="none" strike="noStrike" kern="1200" dirty="0" err="1">
                <a:solidFill>
                  <a:schemeClr val="tx1"/>
                </a:solidFill>
                <a:effectLst/>
                <a:latin typeface="+mn-lt"/>
                <a:ea typeface="+mn-ea"/>
                <a:cs typeface="+mn-cs"/>
                <a:hlinkClick r:id="rId3"/>
              </a:rPr>
              <a:t>juillet</a:t>
            </a:r>
            <a:r>
              <a:rPr lang="en-GB" sz="1200" b="0" i="0" u="none" strike="noStrike" kern="1200" dirty="0">
                <a:solidFill>
                  <a:schemeClr val="tx1"/>
                </a:solidFill>
                <a:effectLst/>
                <a:latin typeface="+mn-lt"/>
                <a:ea typeface="+mn-ea"/>
                <a:cs typeface="+mn-cs"/>
                <a:hlinkClick r:id="rId3"/>
              </a:rPr>
              <a:t> 2014 Paris Champs </a:t>
            </a:r>
            <a:r>
              <a:rPr lang="en-GB" sz="1200" b="0" i="0" u="none" strike="noStrike" kern="1200" dirty="0" err="1">
                <a:solidFill>
                  <a:schemeClr val="tx1"/>
                </a:solidFill>
                <a:effectLst/>
                <a:latin typeface="+mn-lt"/>
                <a:ea typeface="+mn-ea"/>
                <a:cs typeface="+mn-cs"/>
                <a:hlinkClick r:id="rId3"/>
              </a:rPr>
              <a:t>Elysées</a:t>
            </a:r>
            <a:r>
              <a:rPr lang="en-GB" sz="1200" b="0" i="0" u="none" strike="noStrike" kern="1200" dirty="0">
                <a:solidFill>
                  <a:schemeClr val="tx1"/>
                </a:solidFill>
                <a:effectLst/>
                <a:latin typeface="+mn-lt"/>
                <a:ea typeface="+mn-ea"/>
                <a:cs typeface="+mn-cs"/>
                <a:hlinkClick r:id="rId3"/>
              </a:rPr>
              <a:t>"</a:t>
            </a:r>
            <a:r>
              <a:rPr lang="en-GB" sz="1200" b="0" i="0" kern="1200" dirty="0">
                <a:solidFill>
                  <a:schemeClr val="tx1"/>
                </a:solidFill>
                <a:effectLst/>
                <a:latin typeface="+mn-lt"/>
                <a:ea typeface="+mn-ea"/>
                <a:cs typeface="+mn-cs"/>
              </a:rPr>
              <a:t> by </a:t>
            </a:r>
            <a:r>
              <a:rPr lang="en-GB" sz="1200" b="0" i="0" u="none" strike="noStrike" kern="1200" dirty="0">
                <a:solidFill>
                  <a:schemeClr val="tx1"/>
                </a:solidFill>
                <a:effectLst/>
                <a:latin typeface="+mn-lt"/>
                <a:ea typeface="+mn-ea"/>
                <a:cs typeface="+mn-cs"/>
                <a:hlinkClick r:id="rId4"/>
              </a:rPr>
              <a:t>Vince11111</a:t>
            </a:r>
            <a:r>
              <a:rPr lang="en-GB" sz="1200" b="0" i="0" kern="1200" dirty="0">
                <a:solidFill>
                  <a:schemeClr val="tx1"/>
                </a:solidFill>
                <a:effectLst/>
                <a:latin typeface="+mn-lt"/>
                <a:ea typeface="+mn-ea"/>
                <a:cs typeface="+mn-cs"/>
              </a:rPr>
              <a:t> is licensed under </a:t>
            </a:r>
            <a:r>
              <a:rPr lang="en-GB" sz="1200" b="0" i="0" u="none" strike="noStrike" kern="1200" cap="all" dirty="0">
                <a:solidFill>
                  <a:schemeClr val="tx1"/>
                </a:solidFill>
                <a:effectLst/>
                <a:latin typeface="+mn-lt"/>
                <a:ea typeface="+mn-ea"/>
                <a:cs typeface="+mn-cs"/>
                <a:hlinkClick r:id="rId5"/>
              </a:rPr>
              <a:t>CC BY 2.0</a:t>
            </a:r>
            <a:endParaRPr lang="en-US" b="1" dirty="0"/>
          </a:p>
          <a:p>
            <a:r>
              <a:rPr lang="en-US" sz="1200" b="0" i="0" u="none" strike="noStrike" kern="1200" dirty="0">
                <a:solidFill>
                  <a:schemeClr val="tx1"/>
                </a:solidFill>
                <a:effectLst/>
                <a:latin typeface="+mn-lt"/>
                <a:ea typeface="+mn-ea"/>
                <a:cs typeface="+mn-cs"/>
                <a:hlinkClick r:id="rId6"/>
              </a:rPr>
              <a:t>"170714-D-PB383-005"</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7"/>
              </a:rPr>
              <a:t>Chairman of the Joint Chiefs of Staff</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a:rPr>
              <a:t>"Bastille Day, Paris, 2017"</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9"/>
              </a:rPr>
              <a:t>Mustang Joe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0"/>
              </a:rPr>
              <a:t>CC0 1.0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1"/>
              </a:rPr>
              <a:t>"File:Tour </a:t>
            </a:r>
            <a:r>
              <a:rPr lang="en-US" sz="1200" b="0" i="0" u="none" strike="noStrike" kern="1200" dirty="0" err="1">
                <a:solidFill>
                  <a:schemeClr val="tx1"/>
                </a:solidFill>
                <a:effectLst/>
                <a:latin typeface="+mn-lt"/>
                <a:ea typeface="+mn-ea"/>
                <a:cs typeface="+mn-cs"/>
                <a:hlinkClick r:id="rId11"/>
              </a:rPr>
              <a:t>eiffel</a:t>
            </a:r>
            <a:r>
              <a:rPr lang="en-US" sz="1200" b="0" i="0" u="none" strike="noStrike" kern="1200" dirty="0">
                <a:solidFill>
                  <a:schemeClr val="tx1"/>
                </a:solidFill>
                <a:effectLst/>
                <a:latin typeface="+mn-lt"/>
                <a:ea typeface="+mn-ea"/>
                <a:cs typeface="+mn-cs"/>
                <a:hlinkClick r:id="rId11"/>
              </a:rPr>
              <a:t> Groupe F Paris.jpg"</a:t>
            </a:r>
            <a:r>
              <a:rPr lang="en-US" sz="1200" b="0" i="0"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hlinkClick r:id="rId12"/>
              </a:rPr>
              <a:t>Nchavance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3"/>
              </a:rPr>
              <a:t>CC BY-SA 4.0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184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aural recognition of the possessor from the possessive adjective</a:t>
            </a:r>
            <a:endParaRPr lang="en-US" b="1" dirty="0"/>
          </a:p>
          <a:p>
            <a:endParaRPr lang="en-US" b="1" dirty="0"/>
          </a:p>
          <a:p>
            <a:r>
              <a:rPr lang="en-US" b="1" dirty="0"/>
              <a:t>Procedure:</a:t>
            </a:r>
          </a:p>
          <a:p>
            <a:r>
              <a:rPr lang="en-US" b="0" dirty="0"/>
              <a:t>1. Click the numbers to play the audio.</a:t>
            </a:r>
          </a:p>
          <a:p>
            <a:r>
              <a:rPr lang="en-US" b="0" dirty="0"/>
              <a:t>2. Click to reveal the answers.</a:t>
            </a:r>
          </a:p>
          <a:p>
            <a:r>
              <a:rPr lang="en-US" b="0" dirty="0"/>
              <a:t>3. English translations can also be elicited.</a:t>
            </a:r>
          </a:p>
          <a:p>
            <a:endParaRPr lang="en-US" b="0" dirty="0"/>
          </a:p>
          <a:p>
            <a:r>
              <a:rPr lang="en-US" b="1" dirty="0"/>
              <a:t>Transcript:</a:t>
            </a:r>
            <a:endParaRPr lang="en-US" b="0" dirty="0"/>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1. Nous allons visiter ton pays préféré.</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2. Nous allons faire un voyage dans ma ville préférée.</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3. Nous allons dormir dans mon hôtel préféré.</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4. Nous allons faire une promenade dans son parc préféré.</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5. Nous allons jouer sur ta plage préférée.</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6. Nous allons prendre le bateau pour ton île préférée.</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7. Nous allons préparer mon déjeuner préféré.</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8. Nous allons manger tes fruits préférés.</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9. Nous allons aller à mes cafés préférés.</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10. Nous allons écouter sa musique préférée.</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11. Nous allons lire son histoire préférée.</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12. Nous allons regarder ses films préférés.</a:t>
            </a:r>
            <a:endParaRPr lang="en-GB" sz="1200" b="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for 3 slides</a:t>
            </a:r>
          </a:p>
          <a:p>
            <a:endParaRPr lang="en-US" b="1" dirty="0"/>
          </a:p>
          <a:p>
            <a:r>
              <a:rPr lang="en-US" b="1" dirty="0"/>
              <a:t>Aim: </a:t>
            </a:r>
            <a:r>
              <a:rPr lang="en-US" b="0" dirty="0" err="1"/>
              <a:t>practising</a:t>
            </a:r>
            <a:r>
              <a:rPr lang="en-US" b="0" dirty="0"/>
              <a:t> aural production of agreement with </a:t>
            </a:r>
            <a:r>
              <a:rPr lang="en-US" b="0" i="1" dirty="0"/>
              <a:t>son / </a:t>
            </a:r>
            <a:r>
              <a:rPr lang="en-US" b="0" i="1" dirty="0" err="1"/>
              <a:t>sa</a:t>
            </a:r>
            <a:r>
              <a:rPr lang="en-US" b="0" i="1" dirty="0"/>
              <a:t> / </a:t>
            </a:r>
            <a:r>
              <a:rPr lang="en-US" b="0" i="1" dirty="0" err="1"/>
              <a:t>ses</a:t>
            </a:r>
            <a:endParaRPr lang="en-US" b="1" dirty="0"/>
          </a:p>
          <a:p>
            <a:endParaRPr lang="en-US" b="1" dirty="0"/>
          </a:p>
          <a:p>
            <a:r>
              <a:rPr lang="en-US" b="1" dirty="0"/>
              <a:t>Procedure:</a:t>
            </a:r>
          </a:p>
          <a:p>
            <a:r>
              <a:rPr lang="en-US" b="0" dirty="0"/>
              <a:t>1. Partner A starts by reading the first instalment of the story aloud.</a:t>
            </a:r>
          </a:p>
          <a:p>
            <a:r>
              <a:rPr lang="en-US" b="0" dirty="0"/>
              <a:t>2. Partner B chooses which noun completes the sentence, and reads the next instalment, using the role card on the next slide.</a:t>
            </a:r>
          </a:p>
          <a:p>
            <a:r>
              <a:rPr lang="en-US" b="0" dirty="0"/>
              <a:t>3. Continue until the story is complete.</a:t>
            </a:r>
          </a:p>
          <a:p>
            <a:r>
              <a:rPr lang="en-US" b="0" dirty="0"/>
              <a:t>4. Check answers on the </a:t>
            </a:r>
            <a:r>
              <a:rPr lang="en-US" b="0" i="1" dirty="0" err="1"/>
              <a:t>réponses</a:t>
            </a:r>
            <a:r>
              <a:rPr lang="en-US" b="0" i="0" dirty="0"/>
              <a:t> slide.</a:t>
            </a:r>
            <a:endParaRPr lang="en-US" b="0" dirty="0"/>
          </a:p>
          <a:p>
            <a:r>
              <a:rPr lang="en-US" b="0" dirty="0"/>
              <a:t>5. The story can also be translated into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rentrée</a:t>
            </a:r>
            <a:r>
              <a:rPr lang="en-GB" baseline="0" dirty="0"/>
              <a:t> [2971], </a:t>
            </a:r>
            <a:r>
              <a:rPr lang="en-GB" baseline="0" dirty="0" err="1"/>
              <a:t>nerveux</a:t>
            </a:r>
            <a:r>
              <a:rPr lang="en-GB" baseline="0" dirty="0"/>
              <a:t> [3735], </a:t>
            </a:r>
            <a:r>
              <a:rPr lang="en-GB" baseline="0" dirty="0" err="1"/>
              <a:t>compétition</a:t>
            </a:r>
            <a:r>
              <a:rPr lang="en-GB" baseline="0" dirty="0"/>
              <a:t> [2651]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67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52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08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[om]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at yourself.</a:t>
            </a:r>
            <a:br>
              <a:rPr lang="en-GB" baseline="0" dirty="0"/>
            </a:br>
            <a:r>
              <a:rPr lang="en-GB" baseline="0" dirty="0"/>
              <a:t>4. Roll back the animations and work through 1-3 again, but this time, dropping your voice completely to listen carefully to the students saying the </a:t>
            </a:r>
            <a:r>
              <a:rPr lang="en-GB" b="1" dirty="0"/>
              <a:t>[om] </a:t>
            </a:r>
            <a:r>
              <a:rPr lang="en-GB" baseline="0" dirty="0"/>
              <a:t>sound, pronouncing </a:t>
            </a:r>
            <a:r>
              <a:rPr lang="en-GB" b="0" baseline="0" dirty="0"/>
              <a:t>”</a:t>
            </a:r>
            <a:r>
              <a:rPr lang="en-GB" b="1" baseline="0" dirty="0"/>
              <a:t>nom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nom</a:t>
            </a:r>
            <a:r>
              <a:rPr lang="en-GB" baseline="0" dirty="0"/>
              <a:t>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5051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[om]</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possessive adjectives (1</a:t>
            </a:r>
            <a:r>
              <a:rPr lang="en-GB" b="0" baseline="30000" dirty="0"/>
              <a:t>st</a:t>
            </a:r>
            <a:r>
              <a:rPr lang="en-GB" b="0" dirty="0"/>
              <a:t>, 2</a:t>
            </a:r>
            <a:r>
              <a:rPr lang="en-GB" b="0" baseline="30000" dirty="0"/>
              <a:t>nd</a:t>
            </a:r>
            <a:r>
              <a:rPr lang="en-GB" b="0" baseline="0" dirty="0"/>
              <a:t>, 3</a:t>
            </a:r>
            <a:r>
              <a:rPr lang="en-GB" b="0" baseline="30000" dirty="0"/>
              <a:t>rd</a:t>
            </a:r>
            <a:r>
              <a:rPr lang="en-GB" b="0" baseline="0" dirty="0"/>
              <a:t> singular)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possessive adjective </a:t>
            </a:r>
            <a:r>
              <a:rPr lang="en-GB" b="0" i="1" baseline="0" dirty="0" err="1"/>
              <a:t>notre</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(introduce) </a:t>
            </a:r>
            <a:r>
              <a:rPr lang="fr-FR" dirty="0">
                <a:solidFill>
                  <a:srgbClr val="000000"/>
                </a:solidFill>
                <a:latin typeface="Century Gothic" panose="020B0502020202020204" pitchFamily="34" charset="0"/>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frapper (à) [745], ressembler à [1398], cœur [568], temps [65], noir [572], blanc</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[708], blanche [708], pour</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[10], si</a:t>
            </a:r>
            <a:r>
              <a:rPr lang="fr-FR" sz="1200" b="0" i="0" u="none" strike="noStrike" kern="1200" baseline="30000" dirty="0">
                <a:solidFill>
                  <a:schemeClr val="tx1"/>
                </a:solidFill>
                <a:effectLst/>
                <a:latin typeface="+mn-lt"/>
                <a:ea typeface="+mn-ea"/>
                <a:cs typeface="+mn-cs"/>
              </a:rPr>
              <a:t>1 </a:t>
            </a:r>
            <a:r>
              <a:rPr lang="fr-FR" sz="1200" b="0" i="0" u="none" strike="noStrike" kern="1200" dirty="0">
                <a:solidFill>
                  <a:schemeClr val="tx1"/>
                </a:solidFill>
                <a:effectLst/>
                <a:latin typeface="+mn-lt"/>
                <a:ea typeface="+mn-ea"/>
                <a:cs typeface="+mn-cs"/>
              </a:rPr>
              <a:t>[34]</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belle [393], bonne [94], haut [264], nouveau [52], nouvelle [52], vieille [671], vieux [671], bâtiment [1952], église [1782], jardin [2284], pont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061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identical sound in SSCs [</a:t>
            </a:r>
            <a:r>
              <a:rPr lang="en-US" b="0" dirty="0" err="1"/>
              <a:t>ain</a:t>
            </a:r>
            <a:r>
              <a:rPr lang="en-US" b="0" dirty="0"/>
              <a:t>/in], an [aim/</a:t>
            </a:r>
            <a:r>
              <a:rPr lang="en-US" b="0" dirty="0" err="1"/>
              <a:t>im</a:t>
            </a:r>
            <a:r>
              <a:rPr lang="en-US" b="0" dirty="0"/>
              <a:t>]</a:t>
            </a:r>
          </a:p>
          <a:p>
            <a:endParaRPr lang="en-US" b="0" dirty="0"/>
          </a:p>
          <a:p>
            <a:r>
              <a:rPr lang="en-US" b="0" dirty="0"/>
              <a:t>For a reminder of Year 7 SSC [</a:t>
            </a:r>
            <a:r>
              <a:rPr lang="en-US" b="0" dirty="0" err="1"/>
              <a:t>ain</a:t>
            </a:r>
            <a:r>
              <a:rPr lang="en-US" b="0" dirty="0"/>
              <a:t>/in],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20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demonstrate [om] and [on] in the same (highly appropriate!)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comparaison</a:t>
            </a:r>
            <a:r>
              <a:rPr lang="en-GB" b="1" baseline="0" dirty="0"/>
              <a:t> </a:t>
            </a:r>
            <a:r>
              <a:rPr lang="en-GB" b="0" baseline="0" dirty="0"/>
              <a:t>[2244]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8265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SSCs [on] and [om], and production of all four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[on] or [om] is needed.</a:t>
            </a:r>
          </a:p>
          <a:p>
            <a:pPr marL="228600" indent="-228600">
              <a:buAutoNum type="arabicPeriod"/>
            </a:pPr>
            <a:r>
              <a:rPr lang="en-US" b="0" dirty="0"/>
              <a:t>Click to check.</a:t>
            </a:r>
          </a:p>
          <a:p>
            <a:pPr marL="228600" indent="-228600">
              <a:buAutoNum type="arabicPeriod"/>
            </a:pPr>
            <a:r>
              <a:rPr lang="en-US" b="0" dirty="0"/>
              <a:t>Now, students are challenged to say all eight words and pronounce the SSCs in the same way each time. It will be tempting for students to add an ‘n’ or ‘m’ after the vowel!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tombe</a:t>
            </a:r>
            <a:endParaRPr lang="en-US" b="0" dirty="0"/>
          </a:p>
          <a:p>
            <a:pPr marL="228600" indent="-228600">
              <a:buAutoNum type="arabicPeriod"/>
            </a:pPr>
            <a:r>
              <a:rPr lang="en-US" b="0" dirty="0"/>
              <a:t>trompe</a:t>
            </a:r>
          </a:p>
          <a:p>
            <a:pPr marL="228600" indent="-228600">
              <a:buAutoNum type="arabicPeriod"/>
            </a:pPr>
            <a:r>
              <a:rPr lang="en-US" b="0" dirty="0" err="1"/>
              <a:t>concombre</a:t>
            </a:r>
            <a:endParaRPr lang="en-US" b="0" dirty="0"/>
          </a:p>
          <a:p>
            <a:pPr marL="228600" indent="-228600">
              <a:buAutoNum type="arabicPeriod"/>
            </a:pPr>
            <a:r>
              <a:rPr lang="en-US" b="0" dirty="0"/>
              <a:t>comfortable</a:t>
            </a:r>
          </a:p>
          <a:p>
            <a:pPr marL="228600" indent="-228600">
              <a:buAutoNum type="arabicPeriod"/>
            </a:pPr>
            <a:r>
              <a:rPr lang="en-US" b="0" dirty="0"/>
              <a:t>pompier</a:t>
            </a:r>
          </a:p>
          <a:p>
            <a:pPr marL="228600" indent="-228600">
              <a:buAutoNum type="arabicPeriod"/>
            </a:pPr>
            <a:r>
              <a:rPr lang="en-US" b="0" dirty="0" err="1"/>
              <a:t>honte</a:t>
            </a:r>
            <a:endParaRPr lang="en-US" b="0" dirty="0"/>
          </a:p>
          <a:p>
            <a:pPr marL="228600" indent="-228600">
              <a:buAutoNum type="arabicPeriod"/>
            </a:pPr>
            <a:r>
              <a:rPr lang="en-US" b="0" dirty="0" err="1"/>
              <a:t>interrompre</a:t>
            </a:r>
            <a:endParaRPr lang="en-US" b="0" dirty="0"/>
          </a:p>
          <a:p>
            <a:pPr marL="228600" indent="-228600">
              <a:buAutoNum type="arabicPeriod"/>
            </a:pPr>
            <a:r>
              <a:rPr lang="en-US" b="0" dirty="0" err="1"/>
              <a:t>combler</a:t>
            </a:r>
            <a:r>
              <a:rPr lang="en-US" b="0" dirty="0"/>
              <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tombe</a:t>
            </a:r>
            <a:r>
              <a:rPr lang="en-GB" sz="1200" b="0" i="0" u="none" strike="noStrike" kern="1200" dirty="0">
                <a:solidFill>
                  <a:schemeClr val="tx1"/>
                </a:solidFill>
                <a:effectLst/>
                <a:latin typeface="+mn-lt"/>
                <a:ea typeface="+mn-ea"/>
                <a:cs typeface="+mn-cs"/>
              </a:rPr>
              <a:t> [3426], trompe [&gt;5000] </a:t>
            </a:r>
            <a:r>
              <a:rPr lang="en-GB" sz="1200" b="0" i="0" u="none" strike="noStrike" kern="1200" dirty="0" err="1">
                <a:solidFill>
                  <a:schemeClr val="tx1"/>
                </a:solidFill>
                <a:effectLst/>
                <a:latin typeface="+mn-lt"/>
                <a:ea typeface="+mn-ea"/>
                <a:cs typeface="+mn-cs"/>
              </a:rPr>
              <a:t>concombre</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confortable</a:t>
            </a:r>
            <a:r>
              <a:rPr lang="en-GB" sz="1200" b="0" i="0" u="none" strike="noStrike" kern="1200" dirty="0">
                <a:solidFill>
                  <a:schemeClr val="tx1"/>
                </a:solidFill>
                <a:effectLst/>
                <a:latin typeface="+mn-lt"/>
                <a:ea typeface="+mn-ea"/>
                <a:cs typeface="+mn-cs"/>
              </a:rPr>
              <a:t> [3964], pompier [3295], bonbon [&gt;5000], </a:t>
            </a:r>
            <a:r>
              <a:rPr lang="en-GB" sz="1200" b="0" i="0" u="none" strike="noStrike" kern="1200" dirty="0" err="1">
                <a:solidFill>
                  <a:schemeClr val="tx1"/>
                </a:solidFill>
                <a:effectLst/>
                <a:latin typeface="+mn-lt"/>
                <a:ea typeface="+mn-ea"/>
                <a:cs typeface="+mn-cs"/>
              </a:rPr>
              <a:t>honte</a:t>
            </a:r>
            <a:r>
              <a:rPr lang="en-GB" sz="1200" b="0" i="0" u="none" strike="noStrike" kern="1200" dirty="0">
                <a:solidFill>
                  <a:schemeClr val="tx1"/>
                </a:solidFill>
                <a:effectLst/>
                <a:latin typeface="+mn-lt"/>
                <a:ea typeface="+mn-ea"/>
                <a:cs typeface="+mn-cs"/>
              </a:rPr>
              <a:t> [1943], </a:t>
            </a:r>
            <a:r>
              <a:rPr lang="en-GB" sz="1200" b="0" i="0" u="none" strike="noStrike" kern="1200" dirty="0" err="1">
                <a:solidFill>
                  <a:schemeClr val="tx1"/>
                </a:solidFill>
                <a:effectLst/>
                <a:latin typeface="+mn-lt"/>
                <a:ea typeface="+mn-ea"/>
                <a:cs typeface="+mn-cs"/>
              </a:rPr>
              <a:t>interrompre</a:t>
            </a:r>
            <a:r>
              <a:rPr lang="en-GB" sz="1200" b="0" i="0" u="none" strike="noStrike" kern="1200" dirty="0">
                <a:solidFill>
                  <a:schemeClr val="tx1"/>
                </a:solidFill>
                <a:effectLst/>
                <a:latin typeface="+mn-lt"/>
                <a:ea typeface="+mn-ea"/>
                <a:cs typeface="+mn-cs"/>
              </a:rPr>
              <a:t> [1479], </a:t>
            </a:r>
            <a:r>
              <a:rPr lang="en-GB" sz="1200" b="0" i="0" u="none" strike="noStrike" kern="1200" dirty="0" err="1">
                <a:solidFill>
                  <a:schemeClr val="tx1"/>
                </a:solidFill>
                <a:effectLst/>
                <a:latin typeface="+mn-lt"/>
                <a:ea typeface="+mn-ea"/>
                <a:cs typeface="+mn-cs"/>
              </a:rPr>
              <a:t>combler</a:t>
            </a:r>
            <a:r>
              <a:rPr lang="en-GB" sz="1200" b="0" i="0" u="none" strike="noStrike" kern="1200" dirty="0">
                <a:solidFill>
                  <a:schemeClr val="tx1"/>
                </a:solidFill>
                <a:effectLst/>
                <a:latin typeface="+mn-lt"/>
                <a:ea typeface="+mn-ea"/>
                <a:cs typeface="+mn-cs"/>
              </a:rPr>
              <a:t> [4976],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practice pronunciation of [om]</a:t>
            </a:r>
            <a:r>
              <a:rPr lang="en-US" b="0" baseline="0" dirty="0"/>
              <a:t> and [on] in words, both familiar and unfamiliar</a:t>
            </a:r>
            <a:endParaRPr lang="en-US" b="0" dirty="0"/>
          </a:p>
          <a:p>
            <a:endParaRPr lang="en-US" b="1" dirty="0"/>
          </a:p>
          <a:p>
            <a:r>
              <a:rPr lang="en-US" b="1" dirty="0"/>
              <a:t>Procedure:</a:t>
            </a:r>
          </a:p>
          <a:p>
            <a:r>
              <a:rPr lang="en-US" b="0" dirty="0"/>
              <a:t>1. Students say the pairs of words to a partner,</a:t>
            </a:r>
            <a:r>
              <a:rPr lang="en-US" b="0" baseline="0" dirty="0"/>
              <a:t> who closes his/her eyes and listens carefully.</a:t>
            </a:r>
            <a:endParaRPr lang="en-US" b="0" dirty="0"/>
          </a:p>
          <a:p>
            <a:r>
              <a:rPr lang="en-US" b="0" dirty="0"/>
              <a:t>2. Partners point out if they hear any</a:t>
            </a:r>
            <a:r>
              <a:rPr lang="en-US" b="0" baseline="0" dirty="0"/>
              <a:t> difference between the pronunciation of the [om] and the [on] sounds – of course, there should not be any difference in these words.</a:t>
            </a:r>
          </a:p>
          <a:p>
            <a:r>
              <a:rPr lang="en-US" b="0" dirty="0"/>
              <a:t>3. Swap</a:t>
            </a:r>
            <a:r>
              <a:rPr lang="en-US" b="0" baseline="0" dirty="0"/>
              <a:t> roles and repeat.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err="1"/>
              <a:t>onze</a:t>
            </a:r>
            <a:r>
              <a:rPr lang="en-GB" b="0" baseline="0" dirty="0"/>
              <a:t> [2447]; continuer [113] monde [77]; </a:t>
            </a:r>
            <a:r>
              <a:rPr lang="en-GB" b="0" baseline="0" dirty="0" err="1"/>
              <a:t>montrer</a:t>
            </a:r>
            <a:r>
              <a:rPr lang="en-GB" b="0" baseline="0" dirty="0"/>
              <a:t> [108]; au fond [553]; non [72] nom [171]; </a:t>
            </a:r>
            <a:r>
              <a:rPr lang="en-GB" b="0" baseline="0" dirty="0" err="1"/>
              <a:t>comprendre</a:t>
            </a:r>
            <a:r>
              <a:rPr lang="en-GB" b="0" baseline="0" dirty="0"/>
              <a:t> [95]; </a:t>
            </a:r>
            <a:r>
              <a:rPr lang="en-GB" b="0" baseline="0" dirty="0" err="1"/>
              <a:t>compte</a:t>
            </a:r>
            <a:r>
              <a:rPr lang="en-GB" b="0" baseline="0" dirty="0"/>
              <a:t> [254]; </a:t>
            </a:r>
            <a:r>
              <a:rPr lang="en-GB" b="0" baseline="0" dirty="0" err="1"/>
              <a:t>tomber</a:t>
            </a:r>
            <a:r>
              <a:rPr lang="en-GB" b="0" baseline="0" dirty="0"/>
              <a:t> [547]; combat [1062]; ombre [2001] </a:t>
            </a:r>
            <a:r>
              <a:rPr lang="en-GB" b="0" baseline="0" dirty="0" err="1"/>
              <a:t>correspondre</a:t>
            </a:r>
            <a:r>
              <a:rPr lang="en-GB" b="0" baseline="0" dirty="0"/>
              <a:t> </a:t>
            </a:r>
            <a:r>
              <a:rPr lang="en-GB" baseline="0" dirty="0"/>
              <a:t>[1415] </a:t>
            </a:r>
            <a:r>
              <a:rPr lang="en-GB" baseline="0" dirty="0" err="1"/>
              <a:t>interrompre</a:t>
            </a:r>
            <a:r>
              <a:rPr lang="en-GB" baseline="0" dirty="0"/>
              <a:t> [1479]</a:t>
            </a:r>
            <a:r>
              <a:rPr lang="en-US" sz="1200" dirty="0">
                <a:solidFill>
                  <a:schemeClr val="accent5">
                    <a:lumMod val="50000"/>
                  </a:schemeClr>
                </a:solidFill>
              </a:rPr>
              <a:t> </a:t>
            </a:r>
            <a:r>
              <a:rPr lang="en-US" sz="1200" dirty="0" err="1">
                <a:solidFill>
                  <a:schemeClr val="accent5">
                    <a:lumMod val="50000"/>
                  </a:schemeClr>
                </a:solidFill>
              </a:rPr>
              <a:t>accomplir</a:t>
            </a:r>
            <a:r>
              <a:rPr lang="en-US" sz="1200" dirty="0">
                <a:solidFill>
                  <a:schemeClr val="accent5">
                    <a:lumMod val="50000"/>
                  </a:schemeClr>
                </a:solidFill>
              </a:rPr>
              <a:t> [1301] </a:t>
            </a:r>
            <a:r>
              <a:rPr lang="en-US" sz="1200" dirty="0" err="1">
                <a:solidFill>
                  <a:schemeClr val="accent5">
                    <a:lumMod val="50000"/>
                  </a:schemeClr>
                </a:solidFill>
              </a:rPr>
              <a:t>contenir</a:t>
            </a:r>
            <a:r>
              <a:rPr lang="en-US" sz="1200" baseline="0" dirty="0">
                <a:solidFill>
                  <a:schemeClr val="accent5">
                    <a:lumMod val="50000"/>
                  </a:schemeClr>
                </a:solidFill>
              </a:rPr>
              <a:t> [1033] </a:t>
            </a:r>
            <a:r>
              <a:rPr lang="en-US" sz="1200" baseline="0" dirty="0" err="1">
                <a:solidFill>
                  <a:schemeClr val="accent5">
                    <a:lumMod val="50000"/>
                  </a:schemeClr>
                </a:solidFill>
              </a:rPr>
              <a:t>confiance</a:t>
            </a:r>
            <a:r>
              <a:rPr lang="en-US" sz="1200" baseline="0" dirty="0">
                <a:solidFill>
                  <a:schemeClr val="accent5">
                    <a:lumMod val="50000"/>
                  </a:schemeClr>
                </a:solidFill>
              </a:rPr>
              <a:t> [435] </a:t>
            </a:r>
            <a:r>
              <a:rPr lang="en-US" sz="1200" baseline="0" dirty="0" err="1">
                <a:solidFill>
                  <a:schemeClr val="accent5">
                    <a:lumMod val="50000"/>
                  </a:schemeClr>
                </a:solidFill>
              </a:rPr>
              <a:t>complet</a:t>
            </a:r>
            <a:r>
              <a:rPr lang="en-US" sz="1200" baseline="0" dirty="0">
                <a:solidFill>
                  <a:schemeClr val="accent5">
                    <a:lumMod val="50000"/>
                  </a:schemeClr>
                </a:solidFill>
              </a:rPr>
              <a:t> [965] construction [976] compagnie [775]</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678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2 slides</a:t>
            </a:r>
            <a:endParaRPr lang="en-US" b="1" dirty="0"/>
          </a:p>
          <a:p>
            <a:endParaRPr lang="en-US" b="1" dirty="0"/>
          </a:p>
          <a:p>
            <a:r>
              <a:rPr lang="en-US" b="1" dirty="0"/>
              <a:t>Aim: </a:t>
            </a:r>
            <a:r>
              <a:rPr lang="en-US" b="0" dirty="0" err="1"/>
              <a:t>practising</a:t>
            </a:r>
            <a:r>
              <a:rPr lang="en-US" b="0" dirty="0"/>
              <a:t> aural comprehension / oral production of this week’s new vocabulary</a:t>
            </a:r>
            <a:endParaRPr lang="en-US" b="1" dirty="0"/>
          </a:p>
          <a:p>
            <a:endParaRPr lang="en-US" b="1" dirty="0"/>
          </a:p>
          <a:p>
            <a:r>
              <a:rPr lang="en-US" b="1" dirty="0"/>
              <a:t>Procedure:</a:t>
            </a:r>
          </a:p>
          <a:p>
            <a:r>
              <a:rPr lang="en-US" b="0" dirty="0"/>
              <a:t>1. Partner B turns away from the board.</a:t>
            </a:r>
          </a:p>
          <a:p>
            <a:r>
              <a:rPr lang="en-US" b="0" dirty="0"/>
              <a:t>2. Click to reveal the birthdays.</a:t>
            </a:r>
          </a:p>
          <a:p>
            <a:r>
              <a:rPr lang="en-US" b="0" dirty="0"/>
              <a:t>3. Partner A says each date in French in a sentence using </a:t>
            </a:r>
            <a:r>
              <a:rPr lang="en-US" b="0" i="1" dirty="0"/>
              <a:t>le</a:t>
            </a:r>
            <a:r>
              <a:rPr lang="en-US" b="0" dirty="0"/>
              <a:t>, </a:t>
            </a:r>
            <a:r>
              <a:rPr lang="en-US" b="0" dirty="0" err="1"/>
              <a:t>eg.</a:t>
            </a:r>
            <a:r>
              <a:rPr lang="en-US" b="0" dirty="0"/>
              <a:t> </a:t>
            </a:r>
            <a:r>
              <a:rPr lang="en-US" b="0" i="1" dirty="0"/>
              <a:t>‘Coco Chanel célèbre son </a:t>
            </a:r>
            <a:r>
              <a:rPr lang="en-US" b="0" i="1" dirty="0" err="1"/>
              <a:t>anniversaire</a:t>
            </a:r>
            <a:r>
              <a:rPr lang="en-US" b="0" i="1" dirty="0"/>
              <a:t> le dix-</a:t>
            </a:r>
            <a:r>
              <a:rPr lang="en-US" b="0" i="1" dirty="0" err="1"/>
              <a:t>neuf</a:t>
            </a:r>
            <a:r>
              <a:rPr lang="en-US" b="0" i="1" dirty="0"/>
              <a:t> </a:t>
            </a:r>
            <a:r>
              <a:rPr lang="en-US" b="0" i="1" dirty="0" err="1"/>
              <a:t>août</a:t>
            </a:r>
            <a:r>
              <a:rPr lang="en-US" b="0" i="0" dirty="0"/>
              <a:t>’.</a:t>
            </a:r>
          </a:p>
          <a:p>
            <a:r>
              <a:rPr lang="en-US" b="0" dirty="0"/>
              <a:t>4. Partner B listens and writes down the dates they hear.</a:t>
            </a:r>
          </a:p>
          <a:p>
            <a:r>
              <a:rPr lang="en-US" b="0" dirty="0"/>
              <a:t>5. Partner B turns back to the board to check answers.</a:t>
            </a:r>
          </a:p>
          <a:p>
            <a:r>
              <a:rPr lang="en-US" b="0" dirty="0"/>
              <a:t>6. Partners swap roles (see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célébrité</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159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77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aural comprehension / oral and written production of this week’s vocabulary</a:t>
            </a:r>
            <a:endParaRPr lang="en-US" b="1" dirty="0"/>
          </a:p>
          <a:p>
            <a:endParaRPr lang="en-US" b="1" dirty="0"/>
          </a:p>
          <a:p>
            <a:r>
              <a:rPr lang="en-US" b="1" dirty="0"/>
              <a:t>Procedure:</a:t>
            </a:r>
          </a:p>
          <a:p>
            <a:r>
              <a:rPr lang="en-US" b="0" dirty="0"/>
              <a:t>1. Students ask each other when their birthday is using </a:t>
            </a:r>
            <a:r>
              <a:rPr lang="en-US" b="0" i="1" dirty="0"/>
              <a:t>‘</a:t>
            </a:r>
            <a:r>
              <a:rPr lang="en-US" b="0" i="1" dirty="0" err="1"/>
              <a:t>C’est</a:t>
            </a:r>
            <a:r>
              <a:rPr lang="en-US" b="0" i="1" dirty="0"/>
              <a:t> </a:t>
            </a:r>
            <a:r>
              <a:rPr lang="en-US" b="0" i="1" dirty="0" err="1"/>
              <a:t>quand</a:t>
            </a:r>
            <a:r>
              <a:rPr lang="en-US" b="0" i="1" dirty="0"/>
              <a:t> ton </a:t>
            </a:r>
            <a:r>
              <a:rPr lang="en-US" b="0" i="1" dirty="0" err="1"/>
              <a:t>anniversaire</a:t>
            </a:r>
            <a:r>
              <a:rPr lang="en-US" b="0" i="1" dirty="0"/>
              <a:t> ?’</a:t>
            </a:r>
            <a:r>
              <a:rPr lang="en-US" b="0" i="0" dirty="0"/>
              <a:t>.</a:t>
            </a:r>
            <a:endParaRPr lang="en-US" b="0" dirty="0"/>
          </a:p>
          <a:p>
            <a:r>
              <a:rPr lang="en-US" b="0" dirty="0"/>
              <a:t>2. They find one person in the class who has a birthday in each month.</a:t>
            </a:r>
          </a:p>
          <a:p>
            <a:r>
              <a:rPr lang="en-US" b="0" dirty="0"/>
              <a:t>3. They write a sentence using </a:t>
            </a:r>
            <a:r>
              <a:rPr lang="en-US" b="0" i="1" dirty="0"/>
              <a:t>le</a:t>
            </a:r>
            <a:r>
              <a:rPr lang="en-US" b="0" i="0" dirty="0"/>
              <a:t>, </a:t>
            </a:r>
            <a:r>
              <a:rPr lang="en-US" b="0" i="0" dirty="0" err="1"/>
              <a:t>eg.</a:t>
            </a:r>
            <a:r>
              <a:rPr lang="en-US" b="0" i="0" dirty="0"/>
              <a:t> </a:t>
            </a:r>
            <a:r>
              <a:rPr lang="en-US" b="0" i="1" dirty="0"/>
              <a:t>‘Charlie célèbre son </a:t>
            </a:r>
            <a:r>
              <a:rPr lang="en-US" b="0" i="1" dirty="0" err="1"/>
              <a:t>anniversaire</a:t>
            </a:r>
            <a:r>
              <a:rPr lang="en-US" b="0" i="1" dirty="0"/>
              <a:t> le 27 </a:t>
            </a:r>
            <a:r>
              <a:rPr lang="en-US" b="0" i="1" dirty="0" err="1"/>
              <a:t>octobre</a:t>
            </a:r>
            <a:r>
              <a:rPr lang="en-US" b="0" i="1" dirty="0"/>
              <a:t>’</a:t>
            </a:r>
            <a:r>
              <a:rPr lang="en-US" b="0" i="0" dirty="0"/>
              <a:t>.</a:t>
            </a:r>
            <a:endParaRPr lang="en-US" b="0" dirty="0"/>
          </a:p>
          <a:p>
            <a:endParaRPr lang="en-US" b="0" dirty="0"/>
          </a:p>
          <a:p>
            <a:r>
              <a:rPr lang="en-US" b="1" dirty="0"/>
              <a:t>Note: </a:t>
            </a:r>
            <a:r>
              <a:rPr lang="en-US" b="0" dirty="0"/>
              <a:t>For self-study, this could be done as a purely written activity, where students find a celebrity with a birthday in each month.</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5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902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the possessive adjectives </a:t>
            </a:r>
            <a:r>
              <a:rPr lang="en-US" b="0" i="1" dirty="0" err="1"/>
              <a:t>notre</a:t>
            </a:r>
            <a:r>
              <a:rPr lang="en-US" b="0" i="0" dirty="0"/>
              <a:t> / </a:t>
            </a:r>
            <a:r>
              <a:rPr lang="en-US" b="0" i="1" dirty="0" err="1"/>
              <a:t>nos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807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written recognition of possessive adjectives </a:t>
            </a:r>
            <a:r>
              <a:rPr lang="en-US" b="0" i="1" dirty="0"/>
              <a:t>son / </a:t>
            </a:r>
            <a:r>
              <a:rPr lang="en-US" b="0" i="1" dirty="0" err="1"/>
              <a:t>sa</a:t>
            </a:r>
            <a:r>
              <a:rPr lang="en-US" b="0" i="1" dirty="0"/>
              <a:t>/ </a:t>
            </a:r>
            <a:r>
              <a:rPr lang="en-US" b="0" i="1" dirty="0" err="1"/>
              <a:t>ses</a:t>
            </a:r>
            <a:r>
              <a:rPr lang="en-US" b="0" i="1" dirty="0"/>
              <a:t> </a:t>
            </a:r>
            <a:r>
              <a:rPr lang="en-US" b="0" i="0" dirty="0"/>
              <a:t>and</a:t>
            </a:r>
            <a:r>
              <a:rPr lang="en-US" b="0" dirty="0"/>
              <a:t>  </a:t>
            </a:r>
            <a:r>
              <a:rPr lang="en-US" b="0" i="1" dirty="0" err="1"/>
              <a:t>notre</a:t>
            </a:r>
            <a:r>
              <a:rPr lang="en-US" b="0" i="1" dirty="0"/>
              <a:t> </a:t>
            </a:r>
            <a:r>
              <a:rPr lang="en-US" b="0" i="0" dirty="0"/>
              <a:t>/ </a:t>
            </a:r>
            <a:r>
              <a:rPr lang="en-US" b="0" i="1" dirty="0" err="1"/>
              <a:t>nos</a:t>
            </a:r>
            <a:endParaRPr lang="en-US" b="0" dirty="0"/>
          </a:p>
          <a:p>
            <a:endParaRPr lang="en-US" b="1" dirty="0"/>
          </a:p>
          <a:p>
            <a:r>
              <a:rPr lang="en-US" b="1" dirty="0"/>
              <a:t>Procedure:</a:t>
            </a:r>
          </a:p>
          <a:p>
            <a:r>
              <a:rPr lang="en-US" b="0" dirty="0"/>
              <a:t>1. Write 1-8 and choose a noun phrase with </a:t>
            </a:r>
            <a:r>
              <a:rPr lang="en-US" b="0" i="1" dirty="0"/>
              <a:t>nous</a:t>
            </a:r>
            <a:r>
              <a:rPr lang="en-US" b="0" i="0" dirty="0"/>
              <a:t> or </a:t>
            </a:r>
            <a:r>
              <a:rPr lang="en-US" b="0" i="1" dirty="0"/>
              <a:t>on</a:t>
            </a:r>
            <a:r>
              <a:rPr lang="en-US" b="0" i="0" dirty="0"/>
              <a:t> to complete the sentence (using the adjective in bold to help you decide).</a:t>
            </a:r>
            <a:endParaRPr lang="en-US" b="0" i="1" dirty="0"/>
          </a:p>
          <a:p>
            <a:r>
              <a:rPr lang="en-US" b="0" dirty="0"/>
              <a:t>2. Click to reveal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goût</a:t>
            </a:r>
            <a:r>
              <a:rPr lang="en-GB" baseline="0" dirty="0"/>
              <a:t> [1829], chef [386], week-end [2475], </a:t>
            </a:r>
            <a:r>
              <a:rPr lang="en-GB" baseline="0" dirty="0" err="1"/>
              <a:t>éducation</a:t>
            </a:r>
            <a:r>
              <a:rPr lang="en-GB" baseline="0" dirty="0"/>
              <a:t> [995]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3"/>
              </a:rPr>
              <a:t>"Semaine du goût École Ste Marie (27)"</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4"/>
              </a:rPr>
              <a:t>mairievald'ajol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6"/>
              </a:rPr>
              <a:t>"Lancement de la Semaine du Goût au Collège de la Mauldre à Maule"</a:t>
            </a:r>
            <a:r>
              <a:rPr lang="fr-FR" sz="1200" b="0" i="0" kern="1200" dirty="0">
                <a:solidFill>
                  <a:schemeClr val="tx1"/>
                </a:solidFill>
                <a:effectLst/>
                <a:latin typeface="+mn-lt"/>
                <a:ea typeface="+mn-ea"/>
                <a:cs typeface="+mn-cs"/>
              </a:rPr>
              <a:t> by </a:t>
            </a:r>
            <a:r>
              <a:rPr lang="fr-FR" sz="1200" b="0" i="0" u="none" strike="noStrike" kern="1200" dirty="0">
                <a:solidFill>
                  <a:schemeClr val="tx1"/>
                </a:solidFill>
                <a:effectLst/>
                <a:latin typeface="+mn-lt"/>
                <a:ea typeface="+mn-ea"/>
                <a:cs typeface="+mn-cs"/>
                <a:hlinkClick r:id="rId7"/>
              </a:rPr>
              <a:t>Département des Yvelines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8"/>
              </a:rPr>
              <a:t>CC BY-ND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9"/>
              </a:rPr>
              <a:t>"Semaine du goût 2010"</a:t>
            </a:r>
            <a:r>
              <a:rPr lang="fr-FR" sz="1200" b="0" i="0" kern="1200" dirty="0">
                <a:solidFill>
                  <a:schemeClr val="tx1"/>
                </a:solidFill>
                <a:effectLst/>
                <a:latin typeface="+mn-lt"/>
                <a:ea typeface="+mn-ea"/>
                <a:cs typeface="+mn-cs"/>
              </a:rPr>
              <a:t> by </a:t>
            </a:r>
            <a:r>
              <a:rPr lang="fr-FR" sz="1200" b="0" i="0" u="none" strike="noStrike" kern="1200" dirty="0">
                <a:solidFill>
                  <a:schemeClr val="tx1"/>
                </a:solidFill>
                <a:effectLst/>
                <a:latin typeface="+mn-lt"/>
                <a:ea typeface="+mn-ea"/>
                <a:cs typeface="+mn-cs"/>
                <a:hlinkClick r:id="rId7"/>
              </a:rPr>
              <a:t>Département des Yvelines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8"/>
              </a:rPr>
              <a:t>CC BY-ND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10"/>
              </a:rPr>
              <a:t>"Semaine du goût École Ste Marie (47)"</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4"/>
              </a:rPr>
              <a:t>mairievald'ajol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11"/>
              </a:rPr>
              <a:t>"Semaine du goût École Ste Marie (22)"</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4"/>
              </a:rPr>
              <a:t>mairievald'ajol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 2.0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152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of possessive adjectives </a:t>
            </a:r>
            <a:r>
              <a:rPr lang="en-US" b="0" i="1" dirty="0"/>
              <a:t>son / </a:t>
            </a:r>
            <a:r>
              <a:rPr lang="en-US" b="0" i="1" dirty="0" err="1"/>
              <a:t>sa</a:t>
            </a:r>
            <a:r>
              <a:rPr lang="en-US" b="0" i="1" dirty="0"/>
              <a:t>/ </a:t>
            </a:r>
            <a:r>
              <a:rPr lang="en-US" b="0" i="1" dirty="0" err="1"/>
              <a:t>ses</a:t>
            </a:r>
            <a:r>
              <a:rPr lang="en-US" b="0" i="1" dirty="0"/>
              <a:t> </a:t>
            </a:r>
            <a:r>
              <a:rPr lang="en-US" b="0" i="0" dirty="0"/>
              <a:t>and</a:t>
            </a:r>
            <a:r>
              <a:rPr lang="en-US" b="0" dirty="0"/>
              <a:t> </a:t>
            </a:r>
            <a:r>
              <a:rPr lang="en-US" b="0" i="1" dirty="0" err="1"/>
              <a:t>notre</a:t>
            </a:r>
            <a:r>
              <a:rPr lang="en-US" b="0" i="1" dirty="0"/>
              <a:t> </a:t>
            </a:r>
            <a:r>
              <a:rPr lang="en-US" b="0" i="0" dirty="0"/>
              <a:t>/ </a:t>
            </a:r>
            <a:r>
              <a:rPr lang="en-US" b="0" i="1" dirty="0" err="1"/>
              <a:t>nos</a:t>
            </a:r>
            <a:endParaRPr lang="en-US" b="1" dirty="0"/>
          </a:p>
          <a:p>
            <a:endParaRPr lang="en-US" b="1" dirty="0"/>
          </a:p>
          <a:p>
            <a:r>
              <a:rPr lang="en-US" b="1" dirty="0"/>
              <a:t>Procedure:</a:t>
            </a:r>
          </a:p>
          <a:p>
            <a:r>
              <a:rPr lang="en-US" b="0" dirty="0"/>
              <a:t>1. Click the numbers to play the audio.</a:t>
            </a:r>
          </a:p>
          <a:p>
            <a:r>
              <a:rPr lang="en-US" b="0" dirty="0"/>
              <a:t>2. Write 1-8 and choose ‘a’ or ‘b’ to complete the sentence, or ‘c’ if either word could complete the sentence.</a:t>
            </a:r>
          </a:p>
          <a:p>
            <a:r>
              <a:rPr lang="en-US" b="0" dirty="0"/>
              <a:t>3. Click to reveal answers.</a:t>
            </a:r>
          </a:p>
          <a:p>
            <a:r>
              <a:rPr lang="en-US" b="0" dirty="0"/>
              <a:t>4. English translations can also be elicited.</a:t>
            </a:r>
          </a:p>
          <a:p>
            <a:r>
              <a:rPr lang="en-US" b="0" dirty="0"/>
              <a:t>5. The full audio (including pronouns) can be found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Pour Amir, le 14 juillet est sa […] nationale.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France, on célèbre son […] de révolution.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Algérie, c’est le premier jour de notre […] d’indépendance.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Normalement, Amir fait la fête avec ses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Dans ma famille, nous pensons à notre […] dans le pays.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À Nice, Amir aime partager des photos de son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Ici, nous aimons partager nos […] pour le pays.</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comparer [1560], </a:t>
            </a:r>
            <a:r>
              <a:rPr lang="en-GB" baseline="0" dirty="0" err="1"/>
              <a:t>révolution</a:t>
            </a:r>
            <a:r>
              <a:rPr lang="en-GB" baseline="0" dirty="0"/>
              <a:t> [1617], </a:t>
            </a:r>
            <a:r>
              <a:rPr lang="en-GB" baseline="0" dirty="0" err="1"/>
              <a:t>indépendance</a:t>
            </a:r>
            <a:r>
              <a:rPr lang="en-GB" baseline="0" dirty="0"/>
              <a:t> [1651],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426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Complete audio for the activity on the previous slide.</a:t>
            </a:r>
          </a:p>
          <a:p>
            <a:endParaRPr lang="en-US" b="0" dirty="0"/>
          </a:p>
          <a:p>
            <a:r>
              <a:rPr lang="en-US" b="1" dirty="0"/>
              <a:t>Transcript:</a:t>
            </a:r>
          </a:p>
          <a:p>
            <a:pPr lvl="0"/>
            <a:r>
              <a:rPr lang="fr-FR" sz="1200" kern="1200" dirty="0">
                <a:solidFill>
                  <a:schemeClr val="tx1"/>
                </a:solidFill>
                <a:effectLst/>
                <a:latin typeface="+mn-lt"/>
                <a:ea typeface="+mn-ea"/>
                <a:cs typeface="+mn-cs"/>
              </a:rPr>
              <a:t>1. Pour Amir, le 14 juillet est sa </a:t>
            </a:r>
            <a:r>
              <a:rPr lang="en-GB" sz="1200" kern="1200" dirty="0">
                <a:solidFill>
                  <a:schemeClr val="tx1"/>
                </a:solidFill>
                <a:effectLst/>
                <a:latin typeface="+mn-lt"/>
                <a:ea typeface="+mn-ea"/>
                <a:cs typeface="+mn-cs"/>
              </a:rPr>
              <a:t>fête</a:t>
            </a:r>
            <a:r>
              <a:rPr lang="fr-FR" sz="1200" kern="1200" dirty="0">
                <a:solidFill>
                  <a:schemeClr val="tx1"/>
                </a:solidFill>
                <a:effectLst/>
                <a:latin typeface="+mn-lt"/>
                <a:ea typeface="+mn-ea"/>
                <a:cs typeface="+mn-cs"/>
              </a:rPr>
              <a:t> nationale.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2. 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pays. /  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famille.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3. En France, on célèbre son </a:t>
            </a:r>
            <a:r>
              <a:rPr lang="en-GB" sz="1200" kern="1200" dirty="0" err="1">
                <a:solidFill>
                  <a:schemeClr val="tx1"/>
                </a:solidFill>
                <a:effectLst/>
                <a:latin typeface="+mn-lt"/>
                <a:ea typeface="+mn-ea"/>
                <a:cs typeface="+mn-cs"/>
              </a:rPr>
              <a:t>histoire</a:t>
            </a:r>
            <a:r>
              <a:rPr lang="fr-FR" sz="1200" kern="1200" dirty="0">
                <a:solidFill>
                  <a:schemeClr val="tx1"/>
                </a:solidFill>
                <a:effectLst/>
                <a:latin typeface="+mn-lt"/>
                <a:ea typeface="+mn-ea"/>
                <a:cs typeface="+mn-cs"/>
              </a:rPr>
              <a:t> de révolution.</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4. En Algérie, c’est le premier jour de notre </a:t>
            </a:r>
            <a:r>
              <a:rPr lang="en-GB" sz="1200" kern="1200" dirty="0">
                <a:solidFill>
                  <a:schemeClr val="tx1"/>
                </a:solidFill>
                <a:effectLst/>
                <a:latin typeface="+mn-lt"/>
                <a:ea typeface="+mn-ea"/>
                <a:cs typeface="+mn-cs"/>
              </a:rPr>
              <a:t>guerre</a:t>
            </a:r>
            <a:r>
              <a:rPr lang="fr-FR" sz="1200" kern="1200" dirty="0">
                <a:solidFill>
                  <a:schemeClr val="tx1"/>
                </a:solidFill>
                <a:effectLst/>
                <a:latin typeface="+mn-lt"/>
                <a:ea typeface="+mn-ea"/>
                <a:cs typeface="+mn-cs"/>
              </a:rPr>
              <a:t> d’indépendance.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Normalement, Amir fait la fête avec ses </a:t>
            </a:r>
            <a:r>
              <a:rPr lang="en-GB" sz="1200" kern="1200" dirty="0" err="1">
                <a:solidFill>
                  <a:schemeClr val="tx1"/>
                </a:solidFill>
                <a:effectLst/>
                <a:latin typeface="+mn-lt"/>
                <a:ea typeface="+mn-ea"/>
                <a:cs typeface="+mn-cs"/>
              </a:rPr>
              <a:t>amis</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Dans ma famille, nous pensons à notre </a:t>
            </a:r>
            <a:r>
              <a:rPr lang="en-GB" sz="1200" kern="1200" dirty="0" err="1">
                <a:solidFill>
                  <a:schemeClr val="tx1"/>
                </a:solidFill>
                <a:effectLst/>
                <a:latin typeface="+mn-lt"/>
                <a:ea typeface="+mn-ea"/>
                <a:cs typeface="+mn-cs"/>
              </a:rPr>
              <a:t>avenir</a:t>
            </a:r>
            <a:r>
              <a:rPr lang="fr-FR" sz="1200" kern="1200" dirty="0">
                <a:solidFill>
                  <a:schemeClr val="tx1"/>
                </a:solidFill>
                <a:effectLst/>
                <a:latin typeface="+mn-lt"/>
                <a:ea typeface="+mn-ea"/>
                <a:cs typeface="+mn-cs"/>
              </a:rPr>
              <a:t> dans le pays. / Dans ma famille, nous pensons à notre [</a:t>
            </a:r>
            <a:r>
              <a:rPr lang="en-GB" sz="1200" kern="1200" dirty="0">
                <a:solidFill>
                  <a:schemeClr val="tx1"/>
                </a:solidFill>
                <a:effectLst/>
                <a:latin typeface="+mn-lt"/>
                <a:ea typeface="+mn-ea"/>
                <a:cs typeface="+mn-cs"/>
              </a:rPr>
              <a:t>politique</a:t>
            </a:r>
            <a:r>
              <a:rPr lang="fr-FR" sz="1200" kern="1200" dirty="0">
                <a:solidFill>
                  <a:schemeClr val="tx1"/>
                </a:solidFill>
                <a:effectLst/>
                <a:latin typeface="+mn-lt"/>
                <a:ea typeface="+mn-ea"/>
                <a:cs typeface="+mn-cs"/>
              </a:rPr>
              <a:t>] dans le pays.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À Nice, Amir aime partager des photos de son </a:t>
            </a:r>
            <a:r>
              <a:rPr lang="en-GB" sz="1200" kern="1200" dirty="0" err="1">
                <a:solidFill>
                  <a:schemeClr val="tx1"/>
                </a:solidFill>
                <a:effectLst/>
                <a:latin typeface="+mn-lt"/>
                <a:ea typeface="+mn-ea"/>
                <a:cs typeface="+mn-cs"/>
              </a:rPr>
              <a:t>événement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préféré</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Ici, nous aimons partager nos </a:t>
            </a:r>
            <a:r>
              <a:rPr lang="en-GB" sz="1200" kern="1200" dirty="0" err="1">
                <a:solidFill>
                  <a:schemeClr val="tx1"/>
                </a:solidFill>
                <a:effectLst/>
                <a:latin typeface="+mn-lt"/>
                <a:ea typeface="+mn-ea"/>
                <a:cs typeface="+mn-cs"/>
              </a:rPr>
              <a:t>idées</a:t>
            </a:r>
            <a:r>
              <a:rPr lang="fr-FR" sz="1200" kern="1200" dirty="0">
                <a:solidFill>
                  <a:schemeClr val="tx1"/>
                </a:solidFill>
                <a:effectLst/>
                <a:latin typeface="+mn-lt"/>
                <a:ea typeface="+mn-ea"/>
                <a:cs typeface="+mn-cs"/>
              </a:rPr>
              <a:t> pour le pays.</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comparer [1560], </a:t>
            </a:r>
            <a:r>
              <a:rPr lang="en-GB" baseline="0" dirty="0" err="1"/>
              <a:t>révolution</a:t>
            </a:r>
            <a:r>
              <a:rPr lang="en-GB" baseline="0" dirty="0"/>
              <a:t> [1617], </a:t>
            </a:r>
            <a:r>
              <a:rPr lang="en-GB" baseline="0" dirty="0" err="1"/>
              <a:t>indépendance</a:t>
            </a:r>
            <a:r>
              <a:rPr lang="en-GB" baseline="0" dirty="0"/>
              <a:t> [1651],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613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for two slides</a:t>
            </a:r>
          </a:p>
          <a:p>
            <a:endParaRPr lang="en-US" b="1" dirty="0"/>
          </a:p>
          <a:p>
            <a:r>
              <a:rPr lang="en-US" b="1" dirty="0"/>
              <a:t>Aim: </a:t>
            </a:r>
            <a:r>
              <a:rPr lang="en-US" b="0" dirty="0" err="1"/>
              <a:t>practising</a:t>
            </a:r>
            <a:r>
              <a:rPr lang="en-US" b="0" dirty="0"/>
              <a:t> written production of agreement with </a:t>
            </a:r>
            <a:r>
              <a:rPr lang="en-US" b="0" i="1" dirty="0" err="1"/>
              <a:t>notre</a:t>
            </a:r>
            <a:r>
              <a:rPr lang="en-US" b="0" i="1" dirty="0"/>
              <a:t> </a:t>
            </a:r>
            <a:r>
              <a:rPr lang="en-US" b="0" i="0" dirty="0"/>
              <a:t>/ </a:t>
            </a:r>
            <a:r>
              <a:rPr lang="en-US" b="0" i="1" dirty="0" err="1"/>
              <a:t>nos</a:t>
            </a:r>
            <a:endParaRPr lang="en-US" b="1" dirty="0"/>
          </a:p>
          <a:p>
            <a:endParaRPr lang="en-US" b="1" dirty="0"/>
          </a:p>
          <a:p>
            <a:r>
              <a:rPr lang="en-US" b="1" dirty="0"/>
              <a:t>Procedure:</a:t>
            </a:r>
          </a:p>
          <a:p>
            <a:r>
              <a:rPr lang="en-US" b="0" dirty="0"/>
              <a:t>1. Write 1-8 and complete the sentences by translating the words in brackets into French.</a:t>
            </a:r>
          </a:p>
          <a:p>
            <a:r>
              <a:rPr lang="en-US" b="0" dirty="0"/>
              <a:t>2. Answers are provided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surprise [1815], intelligence [2788], </a:t>
            </a:r>
            <a:r>
              <a:rPr lang="en-GB" baseline="0" dirty="0" err="1"/>
              <a:t>succès</a:t>
            </a:r>
            <a:r>
              <a:rPr lang="en-GB" baseline="0" dirty="0"/>
              <a:t> [620], adolescent [2085]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633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085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production of agreement with possessive adjectives</a:t>
            </a:r>
            <a:endParaRPr lang="en-US" b="1" dirty="0"/>
          </a:p>
          <a:p>
            <a:endParaRPr lang="en-US" b="1" dirty="0"/>
          </a:p>
          <a:p>
            <a:r>
              <a:rPr lang="en-US" b="1" dirty="0"/>
              <a:t>Procedure:</a:t>
            </a:r>
          </a:p>
          <a:p>
            <a:r>
              <a:rPr lang="en-US" b="0" dirty="0"/>
              <a:t>1. Say the French for sentences 1-6.</a:t>
            </a:r>
          </a:p>
          <a:p>
            <a:r>
              <a:rPr lang="en-US" b="0" dirty="0"/>
              <a:t>2. Click to reveal answers.</a:t>
            </a:r>
          </a:p>
          <a:p>
            <a:endParaRPr lang="en-US" b="0" dirty="0"/>
          </a:p>
          <a:p>
            <a:r>
              <a:rPr lang="en-US" b="1" dirty="0"/>
              <a:t>Note: </a:t>
            </a:r>
            <a:r>
              <a:rPr lang="en-US" b="0" dirty="0"/>
              <a:t>To extend the activity, students create their own sentences from the picture prompts by rolling a dice to choose the possessive adjective: </a:t>
            </a:r>
          </a:p>
          <a:p>
            <a:r>
              <a:rPr lang="en-US" b="0" dirty="0"/>
              <a:t>1 = my, 2 = your, 3 = his, 4 = her, 5 = everyone’s/their, 6 = our.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1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531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[delete as appropriate]</a:t>
            </a:r>
            <a:r>
              <a:rPr lang="en-GB" b="0" baseline="0" dirty="0"/>
              <a:t>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[om] </a:t>
            </a:r>
            <a:r>
              <a:rPr lang="en-GB" baseline="0" dirty="0"/>
              <a:t>and then the </a:t>
            </a:r>
            <a:r>
              <a:rPr lang="en-GB" b="1" baseline="0" dirty="0"/>
              <a:t>source</a:t>
            </a:r>
            <a:r>
              <a:rPr lang="en-GB" baseline="0" dirty="0"/>
              <a:t> word again ‘</a:t>
            </a:r>
            <a:r>
              <a:rPr lang="en-GB" b="1" baseline="0" dirty="0"/>
              <a:t>nom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nom</a:t>
            </a:r>
            <a:r>
              <a:rPr lang="en-GB" baseline="0" dirty="0"/>
              <a:t> [171]; </a:t>
            </a:r>
            <a:r>
              <a:rPr lang="en-GB" b="1" baseline="0" dirty="0" err="1"/>
              <a:t>comprendre</a:t>
            </a:r>
            <a:r>
              <a:rPr lang="en-GB" b="1" baseline="0" dirty="0"/>
              <a:t> </a:t>
            </a:r>
            <a:r>
              <a:rPr lang="en-GB" b="0" baseline="0" dirty="0"/>
              <a:t>[95];</a:t>
            </a:r>
            <a:r>
              <a:rPr lang="en-GB" baseline="0" dirty="0"/>
              <a:t> </a:t>
            </a:r>
            <a:r>
              <a:rPr lang="en-GB" b="1" baseline="0" dirty="0" err="1"/>
              <a:t>compte</a:t>
            </a:r>
            <a:r>
              <a:rPr lang="en-GB" baseline="0" dirty="0"/>
              <a:t> [254]; </a:t>
            </a:r>
            <a:r>
              <a:rPr lang="en-GB" b="1" baseline="0" dirty="0" err="1"/>
              <a:t>tomber</a:t>
            </a:r>
            <a:r>
              <a:rPr lang="en-GB" baseline="0" dirty="0"/>
              <a:t> [547]; </a:t>
            </a:r>
            <a:r>
              <a:rPr lang="en-GB" b="1" baseline="0" dirty="0"/>
              <a:t>combat</a:t>
            </a:r>
            <a:r>
              <a:rPr lang="en-GB" baseline="0" dirty="0"/>
              <a:t> [1062]; </a:t>
            </a:r>
            <a:r>
              <a:rPr lang="en-GB" b="1" baseline="0" dirty="0" err="1"/>
              <a:t>ombre</a:t>
            </a:r>
            <a:r>
              <a:rPr lang="en-GB" b="1" baseline="0" dirty="0"/>
              <a:t> </a:t>
            </a:r>
            <a:r>
              <a:rPr lang="en-GB" baseline="0" dirty="0"/>
              <a:t>[2001].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960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138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442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r>
              <a:rPr lang="en-GB" b="0" dirty="0"/>
              <a:t>for 3 slides.</a:t>
            </a:r>
            <a:endParaRPr lang="en-GB" b="1" dirty="0"/>
          </a:p>
          <a:p>
            <a:endParaRPr lang="en-GB" b="1" dirty="0"/>
          </a:p>
          <a:p>
            <a:r>
              <a:rPr lang="en-GB" b="1" dirty="0"/>
              <a:t>Aim: </a:t>
            </a:r>
            <a:r>
              <a:rPr lang="en-GB" b="0" dirty="0"/>
              <a:t>Oral production of SSC [om/on]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cognates or previously taught words containing [om/on], starting with simple words and building up to more complex words. </a:t>
            </a:r>
            <a:r>
              <a:rPr lang="en-GB" b="0" i="0" baseline="0" dirty="0"/>
              <a:t>Starting with </a:t>
            </a:r>
            <a:r>
              <a:rPr lang="en-GB" b="0" i="1" baseline="0" dirty="0"/>
              <a:t>monde, </a:t>
            </a:r>
            <a:r>
              <a:rPr lang="en-GB" b="0" i="0" baseline="0" dirty="0"/>
              <a:t>Partner A works their way down the ladder. Partner B listens for correct pronunciation of [om/on]. If Partner A makes a mistake, </a:t>
            </a:r>
            <a:r>
              <a:rPr lang="en-GB" b="0" i="0" baseline="0" dirty="0" err="1"/>
              <a:t>e.g.tries</a:t>
            </a:r>
            <a:r>
              <a:rPr lang="en-GB" b="0" i="0" baseline="0" dirty="0"/>
              <a:t> to pronounce words the ‘English’ way by adding an ‘m’ after the vowel, they must return to the top of the ladder.</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tomber</a:t>
            </a:r>
            <a:r>
              <a:rPr lang="en-GB" baseline="0" dirty="0"/>
              <a:t> [547]; </a:t>
            </a:r>
            <a:r>
              <a:rPr lang="en-GB" b="1" baseline="0" dirty="0" err="1"/>
              <a:t>nombre</a:t>
            </a:r>
            <a:r>
              <a:rPr lang="en-GB" baseline="0" dirty="0"/>
              <a:t> [249]; </a:t>
            </a:r>
            <a:r>
              <a:rPr lang="en-GB" b="1" baseline="0" dirty="0" err="1"/>
              <a:t>comble</a:t>
            </a:r>
            <a:r>
              <a:rPr lang="en-GB" baseline="0" dirty="0"/>
              <a:t> [4976]; </a:t>
            </a:r>
            <a:r>
              <a:rPr lang="en-GB" b="1" baseline="0" dirty="0" err="1"/>
              <a:t>combien</a:t>
            </a:r>
            <a:r>
              <a:rPr lang="en-GB" b="1" baseline="0" dirty="0"/>
              <a:t> </a:t>
            </a:r>
            <a:r>
              <a:rPr lang="en-GB" b="0" baseline="0" dirty="0"/>
              <a:t>[800]; </a:t>
            </a:r>
            <a:r>
              <a:rPr lang="en-GB" b="1" baseline="0" dirty="0"/>
              <a:t>comparer </a:t>
            </a:r>
            <a:r>
              <a:rPr lang="en-GB" b="0" baseline="0" dirty="0"/>
              <a:t>[1560]; </a:t>
            </a:r>
            <a:r>
              <a:rPr lang="en-GB" b="1" baseline="0" dirty="0" err="1"/>
              <a:t>compléter</a:t>
            </a:r>
            <a:r>
              <a:rPr lang="en-GB" b="1" baseline="0" dirty="0"/>
              <a:t> </a:t>
            </a:r>
            <a:r>
              <a:rPr lang="en-GB" b="0" baseline="0" dirty="0"/>
              <a:t>[2034]; </a:t>
            </a:r>
            <a:r>
              <a:rPr lang="en-GB" b="1" baseline="0" dirty="0" err="1"/>
              <a:t>nombreux</a:t>
            </a:r>
            <a:r>
              <a:rPr lang="en-GB" b="1" baseline="0" dirty="0"/>
              <a:t> [</a:t>
            </a:r>
            <a:r>
              <a:rPr lang="en-GB" b="0" baseline="0" dirty="0"/>
              <a:t>366]; </a:t>
            </a:r>
            <a:r>
              <a:rPr lang="en-GB" sz="1200" b="1" dirty="0">
                <a:solidFill>
                  <a:srgbClr val="115076"/>
                </a:solidFill>
                <a:latin typeface="+mj-lt"/>
                <a:cs typeface="Calibri" panose="020F0502020204030204" pitchFamily="34" charset="0"/>
              </a:rPr>
              <a:t>c</a:t>
            </a:r>
            <a:r>
              <a:rPr lang="en-GB" sz="1200" b="1" dirty="0">
                <a:solidFill>
                  <a:srgbClr val="FF6600"/>
                </a:solidFill>
                <a:latin typeface="+mj-lt"/>
                <a:cs typeface="Calibri" panose="020F0502020204030204" pitchFamily="34" charset="0"/>
              </a:rPr>
              <a:t>om</a:t>
            </a:r>
            <a:r>
              <a:rPr lang="en-GB" sz="1200" b="1" dirty="0">
                <a:solidFill>
                  <a:srgbClr val="115076"/>
                </a:solidFill>
                <a:latin typeface="+mj-lt"/>
                <a:cs typeface="Calibri" panose="020F0502020204030204" pitchFamily="34" charset="0"/>
              </a:rPr>
              <a:t>pagnie</a:t>
            </a:r>
            <a:r>
              <a:rPr lang="en-GB" sz="1200" b="1" dirty="0">
                <a:solidFill>
                  <a:srgbClr val="FF6600"/>
                </a:solidFill>
                <a:latin typeface="+mj-lt"/>
                <a:cs typeface="Calibri" panose="020F0502020204030204" pitchFamily="34" charset="0"/>
              </a:rPr>
              <a:t> </a:t>
            </a:r>
            <a:r>
              <a:rPr lang="en-GB" sz="1200" b="0" dirty="0">
                <a:solidFill>
                  <a:srgbClr val="FF6600"/>
                </a:solidFill>
                <a:latin typeface="+mj-lt"/>
                <a:cs typeface="Calibri" panose="020F0502020204030204" pitchFamily="34" charset="0"/>
              </a:rPr>
              <a:t>[775]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4472C4">
                    <a:lumMod val="50000"/>
                  </a:srgbClr>
                </a:solidFill>
                <a:latin typeface="Century Gothic" panose="020F0302020204030204"/>
                <a:cs typeface="Arial"/>
                <a:sym typeface="Arial"/>
              </a:rPr>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19984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2604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52447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4266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6238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2285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19289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5487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55291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11982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6188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346293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8.png"/><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8.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image" Target="../media/image9.png"/><Relationship Id="rId9" Type="http://schemas.openxmlformats.org/officeDocument/2006/relationships/audio" Target="../media/audio20.wav"/></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15.png"/><Relationship Id="rId2" Type="http://schemas.openxmlformats.org/officeDocument/2006/relationships/notesSlide" Target="../notesSlides/notesSlide16.xml"/><Relationship Id="rId16" Type="http://schemas.openxmlformats.org/officeDocument/2006/relationships/audio" Target="../media/audio35.wav"/><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image" Target="../media/image9.png"/><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image" Target="../media/image17.png"/><Relationship Id="rId4" Type="http://schemas.openxmlformats.org/officeDocument/2006/relationships/audio" Target="../media/audio24.wav"/><Relationship Id="rId9" Type="http://schemas.openxmlformats.org/officeDocument/2006/relationships/audio" Target="../media/audio28.wav"/><Relationship Id="rId14" Type="http://schemas.openxmlformats.org/officeDocument/2006/relationships/audio" Target="../media/audio33.wav"/></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audio" Target="../media/audio37.wav"/></Relationships>
</file>

<file path=ppt/slides/_rels/slide23.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audio" Target="../media/audio40.wav"/><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audio" Target="../media/audio39.wav"/><Relationship Id="rId11" Type="http://schemas.openxmlformats.org/officeDocument/2006/relationships/image" Target="../media/image21.png"/><Relationship Id="rId5" Type="http://schemas.openxmlformats.org/officeDocument/2006/relationships/audio" Target="../media/audio37.wav"/><Relationship Id="rId10" Type="http://schemas.openxmlformats.org/officeDocument/2006/relationships/audio" Target="../media/audio43.wav"/><Relationship Id="rId4" Type="http://schemas.openxmlformats.org/officeDocument/2006/relationships/audio" Target="../media/audio38.wav"/><Relationship Id="rId9" Type="http://schemas.openxmlformats.org/officeDocument/2006/relationships/audio" Target="../media/audio42.wav"/></Relationships>
</file>

<file path=ppt/slides/_rels/slide24.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audio" Target="../media/audio45.wav"/></Relationships>
</file>

<file path=ppt/slides/_rels/slide25.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25.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audio" Target="../media/audio53.wav"/><Relationship Id="rId2" Type="http://schemas.openxmlformats.org/officeDocument/2006/relationships/notesSlide" Target="../notesSlides/notesSlide25.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audio" Target="../media/audio49.wav"/><Relationship Id="rId11" Type="http://schemas.openxmlformats.org/officeDocument/2006/relationships/image" Target="../media/image9.png"/><Relationship Id="rId5" Type="http://schemas.openxmlformats.org/officeDocument/2006/relationships/audio" Target="../media/audio48.wav"/><Relationship Id="rId15" Type="http://schemas.openxmlformats.org/officeDocument/2006/relationships/image" Target="../media/image27.png"/><Relationship Id="rId10" Type="http://schemas.openxmlformats.org/officeDocument/2006/relationships/image" Target="../media/image8.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3" Type="http://schemas.openxmlformats.org/officeDocument/2006/relationships/image" Target="../media/image8.png"/><Relationship Id="rId7" Type="http://schemas.openxmlformats.org/officeDocument/2006/relationships/audio" Target="../media/audio57.wav"/><Relationship Id="rId12" Type="http://schemas.openxmlformats.org/officeDocument/2006/relationships/audio" Target="../media/audio62.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8.png"/><Relationship Id="rId7"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audio" Target="../media/audio67.wav"/><Relationship Id="rId12"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0"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audio" Target="../media/audio75.wav"/><Relationship Id="rId12"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74.wav"/><Relationship Id="rId11" Type="http://schemas.openxmlformats.org/officeDocument/2006/relationships/audio" Target="../media/audio79.wav"/><Relationship Id="rId5" Type="http://schemas.openxmlformats.org/officeDocument/2006/relationships/audio" Target="../media/audio73.wav"/><Relationship Id="rId10" Type="http://schemas.openxmlformats.org/officeDocument/2006/relationships/audio" Target="../media/audio78.wav"/><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jpeg"/><Relationship Id="rId4" Type="http://schemas.openxmlformats.org/officeDocument/2006/relationships/image" Target="../media/image8.png"/><Relationship Id="rId9" Type="http://schemas.openxmlformats.org/officeDocument/2006/relationships/image" Target="../media/image54.gif"/></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quizlet.com/gb/516318346/year-8-french-term-11-week-5-y7-mashup-2-flash-cards/?new" TargetMode="Externa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jp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8.png"/><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8.png"/><Relationship Id="rId7"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371624" cy="1062010"/>
          </a:xfrm>
        </p:spPr>
        <p:txBody>
          <a:bodyPr>
            <a:normAutofit fontScale="90000"/>
          </a:bodyPr>
          <a:lstStyle/>
          <a:p>
            <a:pPr algn="l"/>
            <a:r>
              <a:rPr lang="en-GB" sz="4000" b="1" dirty="0">
                <a:solidFill>
                  <a:prstClr val="white"/>
                </a:solidFill>
              </a:rPr>
              <a:t>Talking about how people celebrate [2]</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fr-FR" sz="3000" dirty="0">
                <a:solidFill>
                  <a:prstClr val="white"/>
                </a:solidFill>
              </a:rPr>
              <a:t>possessive adjectives </a:t>
            </a:r>
            <a:r>
              <a:rPr lang="fr-FR" sz="3000" i="1" dirty="0">
                <a:solidFill>
                  <a:prstClr val="white"/>
                </a:solidFill>
              </a:rPr>
              <a:t>son, sa, ses </a:t>
            </a:r>
          </a:p>
          <a:p>
            <a:pPr algn="l"/>
            <a:r>
              <a:rPr lang="en-GB" sz="3000" dirty="0">
                <a:solidFill>
                  <a:prstClr val="white"/>
                </a:solidFill>
              </a:rPr>
              <a:t>SSC [om]</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11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3597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15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2" name="Down Arrow 3">
            <a:extLst>
              <a:ext uri="{FF2B5EF4-FFF2-40B4-BE49-F238E27FC236}">
                <a16:creationId xmlns:a16="http://schemas.microsoft.com/office/drawing/2014/main" id="{1F3E1FD7-0FBE-4CE7-A0C9-AA7391660A0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F21D803-C38E-4786-82A0-31F66262C824}"/>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36" name="TextBox 35">
            <a:extLst>
              <a:ext uri="{FF2B5EF4-FFF2-40B4-BE49-F238E27FC236}">
                <a16:creationId xmlns:a16="http://schemas.microsoft.com/office/drawing/2014/main" id="{C9ADC6F5-A003-4BA1-90AD-F286CD4BE145}"/>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2" name="TextBox 1">
            <a:hlinkClick r:id="" action="ppaction://noaction">
              <a:snd r:embed="rId4" name="tomber.wav"/>
            </a:hlinkClick>
            <a:extLst>
              <a:ext uri="{FF2B5EF4-FFF2-40B4-BE49-F238E27FC236}">
                <a16:creationId xmlns:a16="http://schemas.microsoft.com/office/drawing/2014/main" id="{D34C04C6-D27D-4662-B8DC-E133EF4FB269}"/>
              </a:ext>
            </a:extLst>
          </p:cNvPr>
          <p:cNvSpPr txBox="1"/>
          <p:nvPr/>
        </p:nvSpPr>
        <p:spPr>
          <a:xfrm>
            <a:off x="5747112" y="990536"/>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ber</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 name="TextBox 2">
            <a:hlinkClick r:id="" action="ppaction://noaction">
              <a:snd r:embed="rId5" name="comble.wav"/>
            </a:hlinkClick>
            <a:extLst>
              <a:ext uri="{FF2B5EF4-FFF2-40B4-BE49-F238E27FC236}">
                <a16:creationId xmlns:a16="http://schemas.microsoft.com/office/drawing/2014/main" id="{AF1FCB14-545E-454C-9D75-3073479FC766}"/>
              </a:ext>
            </a:extLst>
          </p:cNvPr>
          <p:cNvSpPr txBox="1"/>
          <p:nvPr/>
        </p:nvSpPr>
        <p:spPr>
          <a:xfrm>
            <a:off x="7048462" y="3721950"/>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ble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0" name="TextBox 19">
            <a:hlinkClick r:id="" action="ppaction://noaction">
              <a:snd r:embed="rId6" name="completer.wav"/>
            </a:hlinkClick>
            <a:extLst>
              <a:ext uri="{FF2B5EF4-FFF2-40B4-BE49-F238E27FC236}">
                <a16:creationId xmlns:a16="http://schemas.microsoft.com/office/drawing/2014/main" id="{76C01D89-FB23-40AF-83DD-434028B59976}"/>
              </a:ext>
            </a:extLst>
          </p:cNvPr>
          <p:cNvSpPr txBox="1"/>
          <p:nvPr/>
        </p:nvSpPr>
        <p:spPr>
          <a:xfrm>
            <a:off x="6728741" y="2038151"/>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pleter</a:t>
            </a:r>
            <a:endParaRPr kumimoji="0" lang="en-GB" sz="40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22" name="TextBox 21">
            <a:hlinkClick r:id="" action="ppaction://noaction">
              <a:snd r:embed="rId7" name="compagnie.wav"/>
            </a:hlinkClick>
            <a:extLst>
              <a:ext uri="{FF2B5EF4-FFF2-40B4-BE49-F238E27FC236}">
                <a16:creationId xmlns:a16="http://schemas.microsoft.com/office/drawing/2014/main" id="{9F3420C7-3F16-43E7-80C1-6F06D0444573}"/>
              </a:ext>
            </a:extLst>
          </p:cNvPr>
          <p:cNvSpPr txBox="1"/>
          <p:nvPr/>
        </p:nvSpPr>
        <p:spPr>
          <a:xfrm>
            <a:off x="3367243" y="5499223"/>
            <a:ext cx="42046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pagnie</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24" name="TextBox 23">
            <a:hlinkClick r:id="" action="ppaction://noaction">
              <a:snd r:embed="rId8" name="comparer.wav"/>
            </a:hlinkClick>
            <a:extLst>
              <a:ext uri="{FF2B5EF4-FFF2-40B4-BE49-F238E27FC236}">
                <a16:creationId xmlns:a16="http://schemas.microsoft.com/office/drawing/2014/main" id="{A35159AC-AE2B-46A7-827F-0AB282097CA0}"/>
              </a:ext>
            </a:extLst>
          </p:cNvPr>
          <p:cNvSpPr txBox="1"/>
          <p:nvPr/>
        </p:nvSpPr>
        <p:spPr>
          <a:xfrm>
            <a:off x="2498639" y="3898922"/>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parer</a:t>
            </a:r>
          </a:p>
        </p:txBody>
      </p:sp>
      <p:sp>
        <p:nvSpPr>
          <p:cNvPr id="26" name="TextBox 25">
            <a:hlinkClick r:id="" action="ppaction://noaction">
              <a:snd r:embed="rId9" name="combien.wav"/>
            </a:hlinkClick>
            <a:extLst>
              <a:ext uri="{FF2B5EF4-FFF2-40B4-BE49-F238E27FC236}">
                <a16:creationId xmlns:a16="http://schemas.microsoft.com/office/drawing/2014/main" id="{7AA7BBD8-B46C-40BC-BB54-E07B37AF5A78}"/>
              </a:ext>
            </a:extLst>
          </p:cNvPr>
          <p:cNvSpPr txBox="1"/>
          <p:nvPr/>
        </p:nvSpPr>
        <p:spPr>
          <a:xfrm>
            <a:off x="5052494" y="2870665"/>
            <a:ext cx="2446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bien</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8" name="TextBox 27">
            <a:hlinkClick r:id="" action="ppaction://noaction">
              <a:snd r:embed="rId10" name="nombre.wav"/>
            </a:hlinkClick>
            <a:extLst>
              <a:ext uri="{FF2B5EF4-FFF2-40B4-BE49-F238E27FC236}">
                <a16:creationId xmlns:a16="http://schemas.microsoft.com/office/drawing/2014/main" id="{DAB660E6-D6D4-4125-9990-A3CB14A6C9CF}"/>
              </a:ext>
            </a:extLst>
          </p:cNvPr>
          <p:cNvSpPr txBox="1"/>
          <p:nvPr/>
        </p:nvSpPr>
        <p:spPr>
          <a:xfrm>
            <a:off x="3051059" y="2112862"/>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bre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0" name="TextBox 29">
            <a:hlinkClick r:id="" action="ppaction://noaction">
              <a:snd r:embed="rId11" name="nombreux.wav"/>
            </a:hlinkClick>
            <a:extLst>
              <a:ext uri="{FF2B5EF4-FFF2-40B4-BE49-F238E27FC236}">
                <a16:creationId xmlns:a16="http://schemas.microsoft.com/office/drawing/2014/main" id="{80CBB867-6166-4802-BFC5-E4DD97F24F3C}"/>
              </a:ext>
            </a:extLst>
          </p:cNvPr>
          <p:cNvSpPr txBox="1"/>
          <p:nvPr/>
        </p:nvSpPr>
        <p:spPr>
          <a:xfrm>
            <a:off x="5306750" y="4573236"/>
            <a:ext cx="3479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b</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reux</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817627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6"/>
                                        </p:tgtEl>
                                      </p:cBhvr>
                                    </p:animEffect>
                                    <p:set>
                                      <p:cBhvr>
                                        <p:cTn id="7" dur="1" fill="hold">
                                          <p:stCondLst>
                                            <p:cond delay="1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971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a:t>
            </a:r>
            <a:r>
              <a:rPr lang="en-GB" sz="3600" b="1" dirty="0">
                <a:solidFill>
                  <a:schemeClr val="bg1"/>
                </a:solidFill>
              </a:rPr>
              <a:t> </a:t>
            </a:r>
            <a:r>
              <a:rPr lang="en-GB" sz="3600" b="1" dirty="0" err="1">
                <a:solidFill>
                  <a:schemeClr val="bg1"/>
                </a:solidFill>
              </a:rPr>
              <a:t>mois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836F5520-ED68-480B-8148-61CEB12116FE}"/>
              </a:ext>
            </a:extLst>
          </p:cNvPr>
          <p:cNvSpPr txBox="1"/>
          <p:nvPr/>
        </p:nvSpPr>
        <p:spPr>
          <a:xfrm>
            <a:off x="736924" y="1305265"/>
            <a:ext cx="1346844"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juillet</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4CD7E9D-AA90-4EC5-A73F-F0BB8FC83E01}"/>
              </a:ext>
            </a:extLst>
          </p:cNvPr>
          <p:cNvSpPr txBox="1"/>
          <p:nvPr/>
        </p:nvSpPr>
        <p:spPr>
          <a:xfrm>
            <a:off x="810662" y="2165828"/>
            <a:ext cx="1199367"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août</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9B43327-F278-465B-9C4B-2F24B6F6F365}"/>
              </a:ext>
            </a:extLst>
          </p:cNvPr>
          <p:cNvSpPr txBox="1"/>
          <p:nvPr/>
        </p:nvSpPr>
        <p:spPr>
          <a:xfrm>
            <a:off x="109348" y="3029633"/>
            <a:ext cx="2601995"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septembre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9E65F8B-BBE9-40EB-9C98-F224FAF08B67}"/>
              </a:ext>
            </a:extLst>
          </p:cNvPr>
          <p:cNvSpPr txBox="1"/>
          <p:nvPr/>
        </p:nvSpPr>
        <p:spPr>
          <a:xfrm>
            <a:off x="433150" y="3893508"/>
            <a:ext cx="1954382"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octobre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D8193138-0430-436F-B993-225C973C3692}"/>
              </a:ext>
            </a:extLst>
          </p:cNvPr>
          <p:cNvSpPr txBox="1"/>
          <p:nvPr/>
        </p:nvSpPr>
        <p:spPr>
          <a:xfrm>
            <a:off x="164648" y="4761270"/>
            <a:ext cx="2491388"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novembre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89A0183-2837-491D-8459-0FE9874E436F}"/>
              </a:ext>
            </a:extLst>
          </p:cNvPr>
          <p:cNvSpPr txBox="1"/>
          <p:nvPr/>
        </p:nvSpPr>
        <p:spPr>
          <a:xfrm>
            <a:off x="132586" y="5629032"/>
            <a:ext cx="2555508"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décembre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91A18AC-804C-4E61-9207-33317A2DF8B7}"/>
              </a:ext>
            </a:extLst>
          </p:cNvPr>
          <p:cNvSpPr txBox="1"/>
          <p:nvPr/>
        </p:nvSpPr>
        <p:spPr>
          <a:xfrm>
            <a:off x="3581610" y="1305265"/>
            <a:ext cx="1061509" cy="646331"/>
          </a:xfrm>
          <a:prstGeom prst="rect">
            <a:avLst/>
          </a:prstGeom>
          <a:noFill/>
          <a:ln w="38100">
            <a:solidFill>
              <a:srgbClr val="EE60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July</a:t>
            </a:r>
          </a:p>
        </p:txBody>
      </p:sp>
      <p:sp>
        <p:nvSpPr>
          <p:cNvPr id="16" name="TextBox 15">
            <a:extLst>
              <a:ext uri="{FF2B5EF4-FFF2-40B4-BE49-F238E27FC236}">
                <a16:creationId xmlns:a16="http://schemas.microsoft.com/office/drawing/2014/main" id="{DF81A29F-7AA3-4939-80BE-D6759E8A2DD5}"/>
              </a:ext>
            </a:extLst>
          </p:cNvPr>
          <p:cNvSpPr txBox="1"/>
          <p:nvPr/>
        </p:nvSpPr>
        <p:spPr>
          <a:xfrm>
            <a:off x="3248988" y="2165828"/>
            <a:ext cx="1726755" cy="646331"/>
          </a:xfrm>
          <a:prstGeom prst="rect">
            <a:avLst/>
          </a:prstGeom>
          <a:noFill/>
          <a:ln w="38100">
            <a:solidFill>
              <a:srgbClr val="EE60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August</a:t>
            </a:r>
          </a:p>
        </p:txBody>
      </p:sp>
      <p:sp>
        <p:nvSpPr>
          <p:cNvPr id="17" name="TextBox 16">
            <a:extLst>
              <a:ext uri="{FF2B5EF4-FFF2-40B4-BE49-F238E27FC236}">
                <a16:creationId xmlns:a16="http://schemas.microsoft.com/office/drawing/2014/main" id="{73487751-39D9-4859-A5ED-1DAF005C3724}"/>
              </a:ext>
            </a:extLst>
          </p:cNvPr>
          <p:cNvSpPr txBox="1"/>
          <p:nvPr/>
        </p:nvSpPr>
        <p:spPr>
          <a:xfrm>
            <a:off x="2792930" y="3041245"/>
            <a:ext cx="2638864" cy="646331"/>
          </a:xfrm>
          <a:prstGeom prst="rect">
            <a:avLst/>
          </a:prstGeom>
          <a:noFill/>
          <a:ln w="38100">
            <a:solidFill>
              <a:srgbClr val="EE60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September</a:t>
            </a:r>
          </a:p>
        </p:txBody>
      </p:sp>
      <p:sp>
        <p:nvSpPr>
          <p:cNvPr id="18" name="TextBox 17">
            <a:extLst>
              <a:ext uri="{FF2B5EF4-FFF2-40B4-BE49-F238E27FC236}">
                <a16:creationId xmlns:a16="http://schemas.microsoft.com/office/drawing/2014/main" id="{5C4539DF-3DBF-43E3-9934-60583DB3EF4B}"/>
              </a:ext>
            </a:extLst>
          </p:cNvPr>
          <p:cNvSpPr txBox="1"/>
          <p:nvPr/>
        </p:nvSpPr>
        <p:spPr>
          <a:xfrm>
            <a:off x="3088685" y="3898915"/>
            <a:ext cx="2047355" cy="646331"/>
          </a:xfrm>
          <a:prstGeom prst="rect">
            <a:avLst/>
          </a:prstGeom>
          <a:noFill/>
          <a:ln w="38100">
            <a:solidFill>
              <a:srgbClr val="EE60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October</a:t>
            </a:r>
          </a:p>
        </p:txBody>
      </p:sp>
      <p:sp>
        <p:nvSpPr>
          <p:cNvPr id="19" name="TextBox 18">
            <a:extLst>
              <a:ext uri="{FF2B5EF4-FFF2-40B4-BE49-F238E27FC236}">
                <a16:creationId xmlns:a16="http://schemas.microsoft.com/office/drawing/2014/main" id="{5B830815-1390-4960-BCA2-95FCD4BB6E2C}"/>
              </a:ext>
            </a:extLst>
          </p:cNvPr>
          <p:cNvSpPr txBox="1"/>
          <p:nvPr/>
        </p:nvSpPr>
        <p:spPr>
          <a:xfrm>
            <a:off x="2834610" y="4774332"/>
            <a:ext cx="2555508" cy="646331"/>
          </a:xfrm>
          <a:prstGeom prst="rect">
            <a:avLst/>
          </a:prstGeom>
          <a:noFill/>
          <a:ln w="38100">
            <a:solidFill>
              <a:srgbClr val="EE60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November</a:t>
            </a:r>
          </a:p>
        </p:txBody>
      </p:sp>
      <p:sp>
        <p:nvSpPr>
          <p:cNvPr id="20" name="TextBox 19">
            <a:extLst>
              <a:ext uri="{FF2B5EF4-FFF2-40B4-BE49-F238E27FC236}">
                <a16:creationId xmlns:a16="http://schemas.microsoft.com/office/drawing/2014/main" id="{DBEB3DF4-1B85-4729-A27B-D2D22CA87320}"/>
              </a:ext>
            </a:extLst>
          </p:cNvPr>
          <p:cNvSpPr txBox="1"/>
          <p:nvPr/>
        </p:nvSpPr>
        <p:spPr>
          <a:xfrm>
            <a:off x="2824992" y="5629032"/>
            <a:ext cx="2574744" cy="646331"/>
          </a:xfrm>
          <a:prstGeom prst="rect">
            <a:avLst/>
          </a:prstGeom>
          <a:noFill/>
          <a:ln w="38100">
            <a:solidFill>
              <a:srgbClr val="EE60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December</a:t>
            </a:r>
          </a:p>
        </p:txBody>
      </p:sp>
      <p:sp>
        <p:nvSpPr>
          <p:cNvPr id="5" name="TextBox 4">
            <a:extLst>
              <a:ext uri="{FF2B5EF4-FFF2-40B4-BE49-F238E27FC236}">
                <a16:creationId xmlns:a16="http://schemas.microsoft.com/office/drawing/2014/main" id="{8E3C14A5-6153-4805-881D-4D01111A86BF}"/>
              </a:ext>
            </a:extLst>
          </p:cNvPr>
          <p:cNvSpPr txBox="1"/>
          <p:nvPr/>
        </p:nvSpPr>
        <p:spPr>
          <a:xfrm>
            <a:off x="5568692" y="1305265"/>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lang="fr-FR" sz="2400" dirty="0">
                <a:solidFill>
                  <a:srgbClr val="4472C4">
                    <a:lumMod val="50000"/>
                  </a:srgbClr>
                </a:solidFill>
                <a:latin typeface="Century Gothic" panose="020F0302020204030204"/>
              </a:rPr>
              <a:t>On organise des fêtes partout… c’est Halloween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4902AD2-F16A-44C0-AA80-63E267F599AE}"/>
              </a:ext>
            </a:extLst>
          </p:cNvPr>
          <p:cNvSpPr txBox="1"/>
          <p:nvPr/>
        </p:nvSpPr>
        <p:spPr>
          <a:xfrm>
            <a:off x="5568692" y="2136262"/>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fr-FR"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ne vas pas à l’école… c’est les grandes vacances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5E3A8A7-432E-4844-943D-A0065D8321F7}"/>
              </a:ext>
            </a:extLst>
          </p:cNvPr>
          <p:cNvSpPr txBox="1"/>
          <p:nvPr/>
        </p:nvSpPr>
        <p:spPr>
          <a:xfrm>
            <a:off x="5568692" y="2967260"/>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fr-FR"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Angleterre, il y a une tradition nationale… la nuit de Guy Fawkes.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FF75203E-42FD-48A7-A5D5-7618851118CD}"/>
              </a:ext>
            </a:extLst>
          </p:cNvPr>
          <p:cNvSpPr txBox="1"/>
          <p:nvPr/>
        </p:nvSpPr>
        <p:spPr>
          <a:xfrm>
            <a:off x="5568692" y="3790777"/>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Saint Nicolas arriv</a:t>
            </a:r>
            <a:r>
              <a:rPr lang="fr-FR" sz="2400" noProof="0" dirty="0">
                <a:solidFill>
                  <a:srgbClr val="4472C4">
                    <a:lumMod val="50000"/>
                  </a:srgbClr>
                </a:solidFill>
                <a:latin typeface="Century Gothic" panose="020F0302020204030204"/>
              </a:rPr>
              <a:t>e… chacun a son cadeau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F2D035DD-F59B-488B-B197-98DAFBAE8660}"/>
              </a:ext>
            </a:extLst>
          </p:cNvPr>
          <p:cNvSpPr txBox="1"/>
          <p:nvPr/>
        </p:nvSpPr>
        <p:spPr>
          <a:xfrm>
            <a:off x="5568692" y="4625862"/>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lang="fr-FR" sz="2400" dirty="0">
                <a:solidFill>
                  <a:srgbClr val="4472C4">
                    <a:lumMod val="50000"/>
                  </a:srgbClr>
                </a:solidFill>
                <a:latin typeface="Century Gothic" panose="020F0302020204030204"/>
              </a:rPr>
              <a:t>En général, c’est le premier mois de </a:t>
            </a:r>
            <a:r>
              <a:rPr kumimoji="0" lang="fr-FR"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l’école.</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9BFDC20B-782C-4683-8756-A51B7AF4805A}"/>
              </a:ext>
            </a:extLst>
          </p:cNvPr>
          <p:cNvSpPr txBox="1"/>
          <p:nvPr/>
        </p:nvSpPr>
        <p:spPr>
          <a:xfrm>
            <a:off x="5568692" y="5444990"/>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l’anniversaire</a:t>
            </a:r>
            <a:r>
              <a:rPr kumimoji="0" lang="fr-FR"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d’Amir !</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C9227F4-257A-49A2-AA73-DBDADAC9C81C}"/>
              </a:ext>
            </a:extLst>
          </p:cNvPr>
          <p:cNvSpPr txBox="1"/>
          <p:nvPr/>
        </p:nvSpPr>
        <p:spPr>
          <a:xfrm>
            <a:off x="3589194" y="1390719"/>
            <a:ext cx="1954382"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octobre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D5D6EF0-0491-463D-BEA8-0C700FD71D94}"/>
              </a:ext>
            </a:extLst>
          </p:cNvPr>
          <p:cNvSpPr txBox="1"/>
          <p:nvPr/>
        </p:nvSpPr>
        <p:spPr>
          <a:xfrm>
            <a:off x="4369325" y="2228594"/>
            <a:ext cx="1199367"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août</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8352642-9C89-4EEC-B42F-60C6E4308423}"/>
              </a:ext>
            </a:extLst>
          </p:cNvPr>
          <p:cNvSpPr txBox="1"/>
          <p:nvPr/>
        </p:nvSpPr>
        <p:spPr>
          <a:xfrm>
            <a:off x="3052188" y="3093895"/>
            <a:ext cx="2491388"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novembre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A0AA707-94E6-473F-B8EE-899AC5BB1B4F}"/>
              </a:ext>
            </a:extLst>
          </p:cNvPr>
          <p:cNvSpPr txBox="1"/>
          <p:nvPr/>
        </p:nvSpPr>
        <p:spPr>
          <a:xfrm>
            <a:off x="2988068" y="3918218"/>
            <a:ext cx="2555508"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décembre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5DB6E34-08F9-41FE-B36F-6CAF261D8E77}"/>
              </a:ext>
            </a:extLst>
          </p:cNvPr>
          <p:cNvSpPr txBox="1"/>
          <p:nvPr/>
        </p:nvSpPr>
        <p:spPr>
          <a:xfrm>
            <a:off x="2935966" y="4756168"/>
            <a:ext cx="2601995"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septembre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3D9A786-036D-4D0D-A1E2-CD3338FBBC2E}"/>
              </a:ext>
            </a:extLst>
          </p:cNvPr>
          <p:cNvSpPr txBox="1"/>
          <p:nvPr/>
        </p:nvSpPr>
        <p:spPr>
          <a:xfrm>
            <a:off x="4196732" y="5572699"/>
            <a:ext cx="1346844"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juillet</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FE9960C4-6CE7-4096-B239-FCA0AD856A63}"/>
              </a:ext>
            </a:extLst>
          </p:cNvPr>
          <p:cNvSpPr txBox="1"/>
          <p:nvPr/>
        </p:nvSpPr>
        <p:spPr>
          <a:xfrm>
            <a:off x="2834610" y="5128707"/>
            <a:ext cx="3524250" cy="1123712"/>
          </a:xfrm>
          <a:prstGeom prst="wedgeRoundRectCallout">
            <a:avLst>
              <a:gd name="adj1" fmla="val -54347"/>
              <a:gd name="adj2" fmla="val 23509"/>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Notice the nasal </a:t>
            </a:r>
            <a:r>
              <a:rPr lang="en-GB" sz="2000" b="1" dirty="0">
                <a:solidFill>
                  <a:schemeClr val="bg1"/>
                </a:solidFill>
              </a:rPr>
              <a:t>[</a:t>
            </a:r>
            <a:r>
              <a:rPr lang="en-GB" sz="2000" b="1" dirty="0" err="1">
                <a:solidFill>
                  <a:schemeClr val="bg1"/>
                </a:solidFill>
              </a:rPr>
              <a:t>em</a:t>
            </a:r>
            <a:r>
              <a:rPr lang="en-GB" sz="2000" b="1" dirty="0">
                <a:solidFill>
                  <a:schemeClr val="bg1"/>
                </a:solidFill>
              </a:rPr>
              <a:t>]</a:t>
            </a:r>
            <a:r>
              <a:rPr lang="en-GB" sz="2000" b="1" i="1" dirty="0">
                <a:solidFill>
                  <a:schemeClr val="bg1"/>
                </a:solidFill>
              </a:rPr>
              <a:t> </a:t>
            </a:r>
            <a:r>
              <a:rPr lang="en-GB" sz="2000" dirty="0">
                <a:solidFill>
                  <a:schemeClr val="bg1"/>
                </a:solidFill>
              </a:rPr>
              <a:t>in </a:t>
            </a:r>
            <a:r>
              <a:rPr lang="en-GB" sz="2000" i="1" dirty="0" err="1">
                <a:solidFill>
                  <a:schemeClr val="bg1"/>
                </a:solidFill>
              </a:rPr>
              <a:t>septembre</a:t>
            </a:r>
            <a:r>
              <a:rPr lang="en-GB" sz="2000" dirty="0">
                <a:solidFill>
                  <a:schemeClr val="bg1"/>
                </a:solidFill>
              </a:rPr>
              <a:t>, </a:t>
            </a:r>
            <a:r>
              <a:rPr lang="en-GB" sz="2000" i="1" dirty="0" err="1">
                <a:solidFill>
                  <a:schemeClr val="bg1"/>
                </a:solidFill>
              </a:rPr>
              <a:t>novembre</a:t>
            </a:r>
            <a:r>
              <a:rPr lang="en-GB" sz="2000" dirty="0">
                <a:solidFill>
                  <a:schemeClr val="bg1"/>
                </a:solidFill>
              </a:rPr>
              <a:t> and </a:t>
            </a:r>
            <a:r>
              <a:rPr lang="en-GB" sz="2000" i="1" dirty="0" err="1">
                <a:solidFill>
                  <a:schemeClr val="bg1"/>
                </a:solidFill>
              </a:rPr>
              <a:t>décembre</a:t>
            </a:r>
            <a:r>
              <a:rPr lang="en-GB" sz="2000" dirty="0">
                <a:solidFill>
                  <a:schemeClr val="bg1"/>
                </a:solidFill>
              </a:rPr>
              <a:t>.</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ntr" presetSubtype="0"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13"/>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0"/>
                                        </p:tgtEl>
                                      </p:cBhvr>
                                    </p:animEffect>
                                    <p:set>
                                      <p:cBhvr>
                                        <p:cTn id="132" dur="1" fill="hold">
                                          <p:stCondLst>
                                            <p:cond delay="499"/>
                                          </p:stCondLst>
                                        </p:cTn>
                                        <p:tgtEl>
                                          <p:spTgt spid="10"/>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2"/>
                                        </p:tgtEl>
                                      </p:cBhvr>
                                    </p:animEffect>
                                    <p:set>
                                      <p:cBhvr>
                                        <p:cTn id="140" dur="1" fill="hold">
                                          <p:stCondLst>
                                            <p:cond delay="499"/>
                                          </p:stCondLst>
                                        </p:cTn>
                                        <p:tgtEl>
                                          <p:spTgt spid="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fade">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5" grpId="0" animBg="1"/>
      <p:bldP spid="21"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‘his’ and ‘her’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already know how to say ‘my’ and ‘your’ in French:</a:t>
            </a:r>
          </a:p>
        </p:txBody>
      </p:sp>
      <p:sp>
        <p:nvSpPr>
          <p:cNvPr id="2" name="Rectangle 1">
            <a:extLst>
              <a:ext uri="{FF2B5EF4-FFF2-40B4-BE49-F238E27FC236}">
                <a16:creationId xmlns:a16="http://schemas.microsoft.com/office/drawing/2014/main" id="{455628EC-E655-4A65-B261-77C695E474A8}"/>
              </a:ext>
            </a:extLst>
          </p:cNvPr>
          <p:cNvSpPr/>
          <p:nvPr/>
        </p:nvSpPr>
        <p:spPr>
          <a:xfrm>
            <a:off x="3013774" y="2411853"/>
            <a:ext cx="151195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sœur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BC330B1F-42BA-432D-AA07-123442F1D45B}"/>
              </a:ext>
            </a:extLst>
          </p:cNvPr>
          <p:cNvSpPr/>
          <p:nvPr/>
        </p:nvSpPr>
        <p:spPr>
          <a:xfrm>
            <a:off x="5715287" y="2404356"/>
            <a:ext cx="1938351"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3A3F0C9-B7E2-4ECB-8584-17C4EECA4935}"/>
              </a:ext>
            </a:extLst>
          </p:cNvPr>
          <p:cNvSpPr/>
          <p:nvPr/>
        </p:nvSpPr>
        <p:spPr>
          <a:xfrm>
            <a:off x="9408130" y="2403994"/>
            <a:ext cx="2023311"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8C452DC6-AFE8-49A1-9EDF-2DE2CF444551}"/>
              </a:ext>
            </a:extLst>
          </p:cNvPr>
          <p:cNvSpPr/>
          <p:nvPr/>
        </p:nvSpPr>
        <p:spPr>
          <a:xfrm>
            <a:off x="3017029" y="2773325"/>
            <a:ext cx="156485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A80DBE62-38DB-43AA-B3BA-F5FA33378DF2}"/>
              </a:ext>
            </a:extLst>
          </p:cNvPr>
          <p:cNvSpPr/>
          <p:nvPr/>
        </p:nvSpPr>
        <p:spPr>
          <a:xfrm>
            <a:off x="5715287" y="2792319"/>
            <a:ext cx="177324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 animal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4BC0A1BE-8179-427F-8206-B601B49C78BF}"/>
              </a:ext>
            </a:extLst>
          </p:cNvPr>
          <p:cNvSpPr/>
          <p:nvPr/>
        </p:nvSpPr>
        <p:spPr>
          <a:xfrm>
            <a:off x="9404361" y="2773326"/>
            <a:ext cx="1810111"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parents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40A69C05-BF4D-402B-8664-F6148DD25C81}"/>
              </a:ext>
            </a:extLst>
          </p:cNvPr>
          <p:cNvSpPr/>
          <p:nvPr/>
        </p:nvSpPr>
        <p:spPr>
          <a:xfrm>
            <a:off x="3013774" y="4200492"/>
            <a:ext cx="139012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mère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71B1805-2908-4BC4-9EB3-D12E30008B74}"/>
              </a:ext>
            </a:extLst>
          </p:cNvPr>
          <p:cNvSpPr/>
          <p:nvPr/>
        </p:nvSpPr>
        <p:spPr>
          <a:xfrm>
            <a:off x="5710825" y="4204488"/>
            <a:ext cx="1736373"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son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enfant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5CA19535-2FDB-4072-AF47-F0409AAB23C5}"/>
              </a:ext>
            </a:extLst>
          </p:cNvPr>
          <p:cNvSpPr/>
          <p:nvPr/>
        </p:nvSpPr>
        <p:spPr>
          <a:xfrm>
            <a:off x="9412744" y="4204488"/>
            <a:ext cx="182133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enfants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24744BC-B669-4C16-8F7E-3064EDEF8E76}"/>
              </a:ext>
            </a:extLst>
          </p:cNvPr>
          <p:cNvSpPr/>
          <p:nvPr/>
        </p:nvSpPr>
        <p:spPr>
          <a:xfrm>
            <a:off x="3013774" y="4575640"/>
            <a:ext cx="232948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his/her mother</a:t>
            </a:r>
          </a:p>
        </p:txBody>
      </p:sp>
      <p:sp>
        <p:nvSpPr>
          <p:cNvPr id="20" name="Rectangle 19">
            <a:extLst>
              <a:ext uri="{FF2B5EF4-FFF2-40B4-BE49-F238E27FC236}">
                <a16:creationId xmlns:a16="http://schemas.microsoft.com/office/drawing/2014/main" id="{BD1F20D6-B9DC-4E01-AFD7-E87F702C372F}"/>
              </a:ext>
            </a:extLst>
          </p:cNvPr>
          <p:cNvSpPr/>
          <p:nvPr/>
        </p:nvSpPr>
        <p:spPr>
          <a:xfrm>
            <a:off x="5710825" y="4572037"/>
            <a:ext cx="1973617"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his/her child</a:t>
            </a:r>
          </a:p>
        </p:txBody>
      </p:sp>
      <p:sp>
        <p:nvSpPr>
          <p:cNvPr id="21" name="Rectangle 20">
            <a:extLst>
              <a:ext uri="{FF2B5EF4-FFF2-40B4-BE49-F238E27FC236}">
                <a16:creationId xmlns:a16="http://schemas.microsoft.com/office/drawing/2014/main" id="{1C6FD125-0197-4627-987C-F4D1F144EE07}"/>
              </a:ext>
            </a:extLst>
          </p:cNvPr>
          <p:cNvSpPr/>
          <p:nvPr/>
        </p:nvSpPr>
        <p:spPr>
          <a:xfrm>
            <a:off x="9412744" y="4572037"/>
            <a:ext cx="2454518"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his/her children</a:t>
            </a:r>
          </a:p>
        </p:txBody>
      </p:sp>
      <p:sp>
        <p:nvSpPr>
          <p:cNvPr id="3" name="TextBox 2">
            <a:extLst>
              <a:ext uri="{FF2B5EF4-FFF2-40B4-BE49-F238E27FC236}">
                <a16:creationId xmlns:a16="http://schemas.microsoft.com/office/drawing/2014/main" id="{286B97B0-6A47-458C-8865-5D6E5088DC9B}"/>
              </a:ext>
            </a:extLst>
          </p:cNvPr>
          <p:cNvSpPr txBox="1"/>
          <p:nvPr/>
        </p:nvSpPr>
        <p:spPr>
          <a:xfrm>
            <a:off x="6075192" y="777969"/>
            <a:ext cx="5450058" cy="1123712"/>
          </a:xfrm>
          <a:prstGeom prst="wedgeRoundRectCallout">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 words for ‘my’ and ‘your’ match the gender of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noun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not the gender of the person it belongs to.</a:t>
            </a:r>
          </a:p>
        </p:txBody>
      </p:sp>
      <p:sp>
        <p:nvSpPr>
          <p:cNvPr id="22" name="TextBox 21">
            <a:extLst>
              <a:ext uri="{FF2B5EF4-FFF2-40B4-BE49-F238E27FC236}">
                <a16:creationId xmlns:a16="http://schemas.microsoft.com/office/drawing/2014/main" id="{17BA1666-B773-4BAE-9697-158DBA5917FB}"/>
              </a:ext>
            </a:extLst>
          </p:cNvPr>
          <p:cNvSpPr txBox="1"/>
          <p:nvPr/>
        </p:nvSpPr>
        <p:spPr>
          <a:xfrm>
            <a:off x="6457245" y="3319988"/>
            <a:ext cx="5452677" cy="783193"/>
          </a:xfrm>
          <a:prstGeom prst="wedgeRoundRectCallout">
            <a:avLst>
              <a:gd name="adj1" fmla="val -51413"/>
              <a:gd name="adj2" fmla="val 72802"/>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words for ‘his’ and ‘her’ are the same – we don’t know the possessor’s gender.</a:t>
            </a:r>
          </a:p>
        </p:txBody>
      </p:sp>
      <p:sp>
        <p:nvSpPr>
          <p:cNvPr id="23" name="Rectangle 22">
            <a:extLst>
              <a:ext uri="{FF2B5EF4-FFF2-40B4-BE49-F238E27FC236}">
                <a16:creationId xmlns:a16="http://schemas.microsoft.com/office/drawing/2014/main" id="{91D3E2F6-E5FD-4F42-8B4B-8C361FC417BE}"/>
              </a:ext>
            </a:extLst>
          </p:cNvPr>
          <p:cNvSpPr/>
          <p:nvPr/>
        </p:nvSpPr>
        <p:spPr>
          <a:xfrm>
            <a:off x="9404361" y="2036705"/>
            <a:ext cx="22220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pl)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C52E55A2-1374-423E-8453-C3D55F554AFD}"/>
              </a:ext>
            </a:extLst>
          </p:cNvPr>
          <p:cNvSpPr/>
          <p:nvPr/>
        </p:nvSpPr>
        <p:spPr>
          <a:xfrm>
            <a:off x="5710825" y="2036706"/>
            <a:ext cx="36776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before a vowel/h:</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3908D92F-A290-4BC7-9C39-E7551BEFB31A}"/>
              </a:ext>
            </a:extLst>
          </p:cNvPr>
          <p:cNvSpPr/>
          <p:nvPr/>
        </p:nvSpPr>
        <p:spPr>
          <a:xfrm>
            <a:off x="3016445" y="2036705"/>
            <a:ext cx="14285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(f)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18CD12E-48D5-4636-B695-AB77F0628673}"/>
              </a:ext>
            </a:extLst>
          </p:cNvPr>
          <p:cNvSpPr/>
          <p:nvPr/>
        </p:nvSpPr>
        <p:spPr>
          <a:xfrm>
            <a:off x="285582" y="2411853"/>
            <a:ext cx="1617751"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 frère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8B1F1983-D364-4F91-AAFA-BE9509C60E1E}"/>
              </a:ext>
            </a:extLst>
          </p:cNvPr>
          <p:cNvSpPr/>
          <p:nvPr/>
        </p:nvSpPr>
        <p:spPr>
          <a:xfrm>
            <a:off x="288837" y="2773325"/>
            <a:ext cx="158248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10C7370A-533A-4733-9334-2F518FCF2A76}"/>
              </a:ext>
            </a:extLst>
          </p:cNvPr>
          <p:cNvSpPr/>
          <p:nvPr/>
        </p:nvSpPr>
        <p:spPr>
          <a:xfrm>
            <a:off x="288253" y="2036705"/>
            <a:ext cx="16305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E8A3485D-3FA5-4D07-9CF4-05B76B4D1EE5}"/>
              </a:ext>
            </a:extLst>
          </p:cNvPr>
          <p:cNvSpPr txBox="1"/>
          <p:nvPr/>
        </p:nvSpPr>
        <p:spPr>
          <a:xfrm>
            <a:off x="180000" y="3491920"/>
            <a:ext cx="71705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‘his’ or ‘her’, we use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Rectangle 30">
            <a:extLst>
              <a:ext uri="{FF2B5EF4-FFF2-40B4-BE49-F238E27FC236}">
                <a16:creationId xmlns:a16="http://schemas.microsoft.com/office/drawing/2014/main" id="{77974C0C-F999-4F1F-87BE-26BF2484E1BB}"/>
              </a:ext>
            </a:extLst>
          </p:cNvPr>
          <p:cNvSpPr/>
          <p:nvPr/>
        </p:nvSpPr>
        <p:spPr>
          <a:xfrm>
            <a:off x="180000" y="4210515"/>
            <a:ext cx="1483098"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son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C6EE2DA5-F586-4907-AEFB-51A59827420F}"/>
              </a:ext>
            </a:extLst>
          </p:cNvPr>
          <p:cNvSpPr/>
          <p:nvPr/>
        </p:nvSpPr>
        <p:spPr>
          <a:xfrm>
            <a:off x="180000" y="4585663"/>
            <a:ext cx="2145139"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his/her father</a:t>
            </a:r>
          </a:p>
        </p:txBody>
      </p:sp>
      <p:sp>
        <p:nvSpPr>
          <p:cNvPr id="35" name="TextBox 34">
            <a:extLst>
              <a:ext uri="{FF2B5EF4-FFF2-40B4-BE49-F238E27FC236}">
                <a16:creationId xmlns:a16="http://schemas.microsoft.com/office/drawing/2014/main" id="{9D7449F9-E751-49C7-B8D5-BDB3EBAA13F7}"/>
              </a:ext>
            </a:extLst>
          </p:cNvPr>
          <p:cNvSpPr txBox="1"/>
          <p:nvPr/>
        </p:nvSpPr>
        <p:spPr>
          <a:xfrm>
            <a:off x="285582" y="5401251"/>
            <a:ext cx="118319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also mean ‘your’ or ‘their’ when talking about belonging to people in general (following words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chacun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‘one’ and ‘everyone’).</a:t>
            </a:r>
          </a:p>
        </p:txBody>
      </p:sp>
    </p:spTree>
    <p:extLst>
      <p:ext uri="{BB962C8B-B14F-4D97-AF65-F5344CB8AC3E}">
        <p14:creationId xmlns:p14="http://schemas.microsoft.com/office/powerpoint/2010/main" val="23403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17" grpId="0"/>
      <p:bldP spid="18" grpId="0"/>
      <p:bldP spid="19" grpId="0"/>
      <p:bldP spid="20" grpId="0"/>
      <p:bldP spid="21" grpId="0"/>
      <p:bldP spid="3" grpId="0" animBg="1"/>
      <p:bldP spid="22" grpId="0" animBg="1"/>
      <p:bldP spid="23" grpId="0"/>
      <p:bldP spid="25" grpId="0"/>
      <p:bldP spid="27" grpId="0"/>
      <p:bldP spid="26" grpId="0"/>
      <p:bldP spid="28" grpId="0"/>
      <p:bldP spid="30" grpId="0"/>
      <p:bldP spid="31" grpId="0"/>
      <p:bldP spid="32"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6">
            <a:extLst>
              <a:ext uri="{FF2B5EF4-FFF2-40B4-BE49-F238E27FC236}">
                <a16:creationId xmlns:a16="http://schemas.microsoft.com/office/drawing/2014/main" id="{5A7D3ECF-3AFD-4C91-BCBB-3763B64FB703}"/>
              </a:ext>
            </a:extLst>
          </p:cNvPr>
          <p:cNvGraphicFramePr>
            <a:graphicFrameLocks noGrp="1"/>
          </p:cNvGraphicFramePr>
          <p:nvPr/>
        </p:nvGraphicFramePr>
        <p:xfrm>
          <a:off x="561041" y="4336932"/>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Amir’s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Léa’s</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GB" sz="2000" b="0" dirty="0" err="1">
                          <a:solidFill>
                            <a:schemeClr val="accent1">
                              <a:lumMod val="50000"/>
                            </a:schemeClr>
                          </a:solidFill>
                        </a:rPr>
                        <a:t>C’est</a:t>
                      </a:r>
                      <a:r>
                        <a:rPr lang="en-GB" sz="2000" b="0" dirty="0">
                          <a:solidFill>
                            <a:schemeClr val="accent1">
                              <a:lumMod val="50000"/>
                            </a:schemeClr>
                          </a:solidFill>
                        </a:rPr>
                        <a:t> </a:t>
                      </a:r>
                      <a:r>
                        <a:rPr lang="en-GB" sz="2000" b="1" dirty="0">
                          <a:solidFill>
                            <a:schemeClr val="accent1">
                              <a:lumMod val="50000"/>
                            </a:schemeClr>
                          </a:solidFill>
                        </a:rPr>
                        <a:t>son</a:t>
                      </a:r>
                      <a:r>
                        <a:rPr lang="en-GB" sz="2000" b="0" dirty="0">
                          <a:solidFill>
                            <a:schemeClr val="accent1">
                              <a:lumMod val="50000"/>
                            </a:schemeClr>
                          </a:solidFill>
                        </a:rPr>
                        <a:t> portable.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err="1">
                          <a:solidFill>
                            <a:schemeClr val="accent1">
                              <a:lumMod val="50000"/>
                            </a:schemeClr>
                          </a:solidFill>
                        </a:rPr>
                        <a:t>sa</a:t>
                      </a:r>
                      <a:r>
                        <a:rPr lang="en-GB" sz="2000" b="0" dirty="0">
                          <a:solidFill>
                            <a:schemeClr val="accent1">
                              <a:lumMod val="50000"/>
                            </a:schemeClr>
                          </a:solidFill>
                        </a:rPr>
                        <a:t> </a:t>
                      </a:r>
                      <a:r>
                        <a:rPr lang="en-GB" sz="2000" b="0" dirty="0" err="1">
                          <a:solidFill>
                            <a:schemeClr val="accent1">
                              <a:lumMod val="50000"/>
                            </a:schemeClr>
                          </a:solidFill>
                        </a:rPr>
                        <a:t>maison</a:t>
                      </a:r>
                      <a:r>
                        <a:rPr lang="en-GB" sz="2000" b="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son</a:t>
                      </a:r>
                      <a:r>
                        <a:rPr lang="en-GB" sz="2000" b="0" dirty="0">
                          <a:solidFill>
                            <a:schemeClr val="accent1">
                              <a:lumMod val="50000"/>
                            </a:schemeClr>
                          </a:solidFill>
                        </a:rPr>
                        <a:t> </a:t>
                      </a:r>
                      <a:r>
                        <a:rPr lang="en-GB" sz="2000" b="0" dirty="0" err="1">
                          <a:solidFill>
                            <a:schemeClr val="accent1">
                              <a:lumMod val="50000"/>
                            </a:schemeClr>
                          </a:solidFill>
                        </a:rPr>
                        <a:t>ordinateur</a:t>
                      </a:r>
                      <a:r>
                        <a:rPr lang="en-GB" sz="2000" b="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Ce </a:t>
                      </a:r>
                      <a:r>
                        <a:rPr lang="en-GB" sz="2000" dirty="0" err="1">
                          <a:solidFill>
                            <a:schemeClr val="accent1">
                              <a:lumMod val="50000"/>
                            </a:schemeClr>
                          </a:solidFill>
                        </a:rPr>
                        <a:t>sont</a:t>
                      </a:r>
                      <a:r>
                        <a:rPr lang="en-GB" sz="2000" dirty="0">
                          <a:solidFill>
                            <a:schemeClr val="accent1">
                              <a:lumMod val="50000"/>
                            </a:schemeClr>
                          </a:solidFill>
                        </a:rPr>
                        <a:t> </a:t>
                      </a:r>
                      <a:r>
                        <a:rPr lang="en-GB" sz="2000" b="1" dirty="0" err="1">
                          <a:solidFill>
                            <a:schemeClr val="accent1">
                              <a:lumMod val="50000"/>
                            </a:schemeClr>
                          </a:solidFill>
                        </a:rPr>
                        <a:t>ses</a:t>
                      </a:r>
                      <a:r>
                        <a:rPr lang="en-GB" sz="2000" b="0" dirty="0">
                          <a:solidFill>
                            <a:schemeClr val="accent1">
                              <a:lumMod val="50000"/>
                            </a:schemeClr>
                          </a:solidFill>
                        </a:rPr>
                        <a:t> devoirs.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possessive adjective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about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possessor’s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gender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nvGraphicFramePr>
        <p:xfrm>
          <a:off x="561041" y="1757333"/>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Amir’s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Léa’s</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It’s </a:t>
                      </a:r>
                      <a:r>
                        <a:rPr lang="en-GB" sz="2000" b="1" dirty="0">
                          <a:solidFill>
                            <a:schemeClr val="accent1">
                              <a:lumMod val="50000"/>
                            </a:schemeClr>
                          </a:solidFill>
                        </a:rPr>
                        <a:t>her</a:t>
                      </a:r>
                      <a:r>
                        <a:rPr lang="en-GB" sz="2000" dirty="0">
                          <a:solidFill>
                            <a:schemeClr val="accent1">
                              <a:lumMod val="50000"/>
                            </a:schemeClr>
                          </a:solidFill>
                        </a:rPr>
                        <a:t> mobile phone.</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It’s </a:t>
                      </a:r>
                      <a:r>
                        <a:rPr lang="en-GB" sz="2000" b="1" dirty="0">
                          <a:solidFill>
                            <a:schemeClr val="accent1">
                              <a:lumMod val="50000"/>
                            </a:schemeClr>
                          </a:solidFill>
                        </a:rPr>
                        <a:t>his</a:t>
                      </a:r>
                      <a:r>
                        <a:rPr lang="en-GB" sz="2000" dirty="0">
                          <a:solidFill>
                            <a:schemeClr val="accent1">
                              <a:lumMod val="50000"/>
                            </a:schemeClr>
                          </a:solidFill>
                        </a:rPr>
                        <a:t> house.</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It’s </a:t>
                      </a:r>
                      <a:r>
                        <a:rPr lang="en-GB" sz="2000" b="1" dirty="0">
                          <a:solidFill>
                            <a:schemeClr val="accent1">
                              <a:lumMod val="50000"/>
                            </a:schemeClr>
                          </a:solidFill>
                        </a:rPr>
                        <a:t>his</a:t>
                      </a:r>
                      <a:r>
                        <a:rPr lang="en-GB" sz="2000" dirty="0">
                          <a:solidFill>
                            <a:schemeClr val="accent1">
                              <a:lumMod val="50000"/>
                            </a:schemeClr>
                          </a:solidFill>
                        </a:rPr>
                        <a:t> computer.</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It’s </a:t>
                      </a:r>
                      <a:r>
                        <a:rPr lang="en-GB" sz="2000" b="1" dirty="0">
                          <a:solidFill>
                            <a:schemeClr val="accent1">
                              <a:lumMod val="50000"/>
                            </a:schemeClr>
                          </a:solidFill>
                        </a:rPr>
                        <a:t>her</a:t>
                      </a:r>
                      <a:r>
                        <a:rPr lang="en-GB" sz="2000" b="0" dirty="0">
                          <a:solidFill>
                            <a:schemeClr val="accent1">
                              <a:lumMod val="50000"/>
                            </a:schemeClr>
                          </a:solidFill>
                        </a:rPr>
                        <a:t> homework.</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8996" y="2185540"/>
            <a:ext cx="282522" cy="294294"/>
          </a:xfrm>
          <a:prstGeom prst="rect">
            <a:avLst/>
          </a:prstGeom>
        </p:spPr>
      </p:pic>
      <p:pic>
        <p:nvPicPr>
          <p:cNvPr id="11" name="Picture 10" descr="green checkmark">
            <a:extLst>
              <a:ext uri="{FF2B5EF4-FFF2-40B4-BE49-F238E27FC236}">
                <a16:creationId xmlns:a16="http://schemas.microsoft.com/office/drawing/2014/main" id="{A7088C2A-7A46-4559-93DB-DAD7DE2A4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478" y="2581902"/>
            <a:ext cx="282522" cy="294294"/>
          </a:xfrm>
          <a:prstGeom prst="rect">
            <a:avLst/>
          </a:prstGeom>
        </p:spPr>
      </p:pic>
      <p:pic>
        <p:nvPicPr>
          <p:cNvPr id="12" name="Picture 11" descr="green checkmark">
            <a:extLst>
              <a:ext uri="{FF2B5EF4-FFF2-40B4-BE49-F238E27FC236}">
                <a16:creationId xmlns:a16="http://schemas.microsoft.com/office/drawing/2014/main" id="{375986A8-083F-4B45-B448-5BD0E087A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478" y="3010076"/>
            <a:ext cx="282522" cy="294294"/>
          </a:xfrm>
          <a:prstGeom prst="rect">
            <a:avLst/>
          </a:prstGeom>
        </p:spPr>
      </p:pic>
      <p:pic>
        <p:nvPicPr>
          <p:cNvPr id="13" name="Picture 12" descr="green checkmark">
            <a:extLst>
              <a:ext uri="{FF2B5EF4-FFF2-40B4-BE49-F238E27FC236}">
                <a16:creationId xmlns:a16="http://schemas.microsoft.com/office/drawing/2014/main" id="{75CB52D2-FAE2-48CF-B44B-934FF14D4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8996" y="3380799"/>
            <a:ext cx="282522" cy="294294"/>
          </a:xfrm>
          <a:prstGeom prst="rect">
            <a:avLst/>
          </a:prstGeom>
        </p:spPr>
      </p:pic>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4383" y="4767948"/>
            <a:ext cx="282522" cy="294294"/>
          </a:xfrm>
          <a:prstGeom prst="rect">
            <a:avLst/>
          </a:prstGeom>
        </p:spPr>
      </p:pic>
      <p:pic>
        <p:nvPicPr>
          <p:cNvPr id="16" name="Picture 15" descr="green checkmark">
            <a:extLst>
              <a:ext uri="{FF2B5EF4-FFF2-40B4-BE49-F238E27FC236}">
                <a16:creationId xmlns:a16="http://schemas.microsoft.com/office/drawing/2014/main" id="{7CE03959-B3DD-4B9B-8028-1C998DB92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4383" y="5180385"/>
            <a:ext cx="282522" cy="294294"/>
          </a:xfrm>
          <a:prstGeom prst="rect">
            <a:avLst/>
          </a:prstGeom>
        </p:spPr>
      </p:pic>
      <p:pic>
        <p:nvPicPr>
          <p:cNvPr id="17" name="Picture 16" descr="green checkmark">
            <a:extLst>
              <a:ext uri="{FF2B5EF4-FFF2-40B4-BE49-F238E27FC236}">
                <a16:creationId xmlns:a16="http://schemas.microsoft.com/office/drawing/2014/main" id="{7249AD95-39EA-4EC9-887B-A1DA91906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4383" y="5546861"/>
            <a:ext cx="282522" cy="294294"/>
          </a:xfrm>
          <a:prstGeom prst="rect">
            <a:avLst/>
          </a:prstGeom>
        </p:spPr>
      </p:pic>
      <p:pic>
        <p:nvPicPr>
          <p:cNvPr id="14" name="Picture 13" descr="green checkmark">
            <a:extLst>
              <a:ext uri="{FF2B5EF4-FFF2-40B4-BE49-F238E27FC236}">
                <a16:creationId xmlns:a16="http://schemas.microsoft.com/office/drawing/2014/main" id="{F493A2A6-2A1C-43D4-802E-9041B87FC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4383" y="5935763"/>
            <a:ext cx="282522" cy="294294"/>
          </a:xfrm>
          <a:prstGeom prst="rect">
            <a:avLst/>
          </a:prstGeom>
        </p:spPr>
      </p:pic>
      <p:sp>
        <p:nvSpPr>
          <p:cNvPr id="26" name="TextBox 25">
            <a:extLst>
              <a:ext uri="{FF2B5EF4-FFF2-40B4-BE49-F238E27FC236}">
                <a16:creationId xmlns:a16="http://schemas.microsoft.com/office/drawing/2014/main" id="{1CC1903A-23C7-4EFD-A37D-7856F2E3892E}"/>
              </a:ext>
            </a:extLst>
          </p:cNvPr>
          <p:cNvSpPr txBox="1"/>
          <p:nvPr/>
        </p:nvSpPr>
        <p:spPr>
          <a:xfrm>
            <a:off x="231040" y="3859943"/>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we don’t know what the possessor’s gender is: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6511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6">
            <a:extLst>
              <a:ext uri="{FF2B5EF4-FFF2-40B4-BE49-F238E27FC236}">
                <a16:creationId xmlns:a16="http://schemas.microsoft.com/office/drawing/2014/main" id="{C87FE04F-C42B-4CF4-A91F-36A40331773D}"/>
              </a:ext>
            </a:extLst>
          </p:cNvPr>
          <p:cNvGraphicFramePr>
            <a:graphicFrameLocks noGrp="1"/>
          </p:cNvGraphicFramePr>
          <p:nvPr/>
        </p:nvGraphicFramePr>
        <p:xfrm>
          <a:off x="1416000" y="4337264"/>
          <a:ext cx="936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gridCol w="2160000">
                  <a:extLst>
                    <a:ext uri="{9D8B030D-6E8A-4147-A177-3AD203B41FA5}">
                      <a16:colId xmlns:a16="http://schemas.microsoft.com/office/drawing/2014/main" val="232115541"/>
                    </a:ext>
                  </a:extLst>
                </a:gridCol>
              </a:tblGrid>
              <a:tr h="370840">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mother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father</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parents</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rPr>
                        <a:t>could be any</a:t>
                      </a:r>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 quoi ?</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possessive adjective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about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possessed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nvGraphicFramePr>
        <p:xfrm>
          <a:off x="1416000" y="1757665"/>
          <a:ext cx="936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gridCol w="2160000">
                  <a:extLst>
                    <a:ext uri="{9D8B030D-6E8A-4147-A177-3AD203B41FA5}">
                      <a16:colId xmlns:a16="http://schemas.microsoft.com/office/drawing/2014/main" val="232115541"/>
                    </a:ext>
                  </a:extLst>
                </a:gridCol>
              </a:tblGrid>
              <a:tr h="370840">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mother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father</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parents</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rPr>
                        <a:t>could be any</a:t>
                      </a:r>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4528" y="2200113"/>
            <a:ext cx="282522" cy="294294"/>
          </a:xfrm>
          <a:prstGeom prst="rect">
            <a:avLst/>
          </a:prstGeom>
        </p:spPr>
      </p:pic>
      <p:pic>
        <p:nvPicPr>
          <p:cNvPr id="11" name="Picture 10" descr="green checkmark">
            <a:extLst>
              <a:ext uri="{FF2B5EF4-FFF2-40B4-BE49-F238E27FC236}">
                <a16:creationId xmlns:a16="http://schemas.microsoft.com/office/drawing/2014/main" id="{A7088C2A-7A46-4559-93DB-DAD7DE2A4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728" y="2601118"/>
            <a:ext cx="282522" cy="294294"/>
          </a:xfrm>
          <a:prstGeom prst="rect">
            <a:avLst/>
          </a:prstGeom>
        </p:spPr>
      </p:pic>
      <p:pic>
        <p:nvPicPr>
          <p:cNvPr id="12" name="Picture 11" descr="green checkmark">
            <a:extLst>
              <a:ext uri="{FF2B5EF4-FFF2-40B4-BE49-F238E27FC236}">
                <a16:creationId xmlns:a16="http://schemas.microsoft.com/office/drawing/2014/main" id="{375986A8-083F-4B45-B448-5BD0E087A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123" y="3012790"/>
            <a:ext cx="282522" cy="294294"/>
          </a:xfrm>
          <a:prstGeom prst="rect">
            <a:avLst/>
          </a:prstGeom>
        </p:spPr>
      </p:pic>
      <p:pic>
        <p:nvPicPr>
          <p:cNvPr id="13" name="Picture 12" descr="green checkmark">
            <a:extLst>
              <a:ext uri="{FF2B5EF4-FFF2-40B4-BE49-F238E27FC236}">
                <a16:creationId xmlns:a16="http://schemas.microsoft.com/office/drawing/2014/main" id="{75CB52D2-FAE2-48CF-B44B-934FF14D4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4528" y="3388354"/>
            <a:ext cx="282522" cy="294294"/>
          </a:xfrm>
          <a:prstGeom prst="rect">
            <a:avLst/>
          </a:prstGeom>
        </p:spPr>
      </p:pic>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742" y="4834897"/>
            <a:ext cx="282522" cy="294294"/>
          </a:xfrm>
          <a:prstGeom prst="rect">
            <a:avLst/>
          </a:prstGeom>
        </p:spPr>
      </p:pic>
      <p:pic>
        <p:nvPicPr>
          <p:cNvPr id="16" name="Picture 15" descr="green checkmark">
            <a:extLst>
              <a:ext uri="{FF2B5EF4-FFF2-40B4-BE49-F238E27FC236}">
                <a16:creationId xmlns:a16="http://schemas.microsoft.com/office/drawing/2014/main" id="{7CE03959-B3DD-4B9B-8028-1C998DB92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742" y="5247334"/>
            <a:ext cx="282522" cy="294294"/>
          </a:xfrm>
          <a:prstGeom prst="rect">
            <a:avLst/>
          </a:prstGeom>
        </p:spPr>
      </p:pic>
      <p:pic>
        <p:nvPicPr>
          <p:cNvPr id="17" name="Picture 16" descr="green checkmark">
            <a:extLst>
              <a:ext uri="{FF2B5EF4-FFF2-40B4-BE49-F238E27FC236}">
                <a16:creationId xmlns:a16="http://schemas.microsoft.com/office/drawing/2014/main" id="{7249AD95-39EA-4EC9-887B-A1DA91906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742" y="5613810"/>
            <a:ext cx="282522" cy="294294"/>
          </a:xfrm>
          <a:prstGeom prst="rect">
            <a:avLst/>
          </a:prstGeom>
        </p:spPr>
      </p:pic>
      <p:pic>
        <p:nvPicPr>
          <p:cNvPr id="14" name="Picture 13" descr="green checkmark">
            <a:extLst>
              <a:ext uri="{FF2B5EF4-FFF2-40B4-BE49-F238E27FC236}">
                <a16:creationId xmlns:a16="http://schemas.microsoft.com/office/drawing/2014/main" id="{F493A2A6-2A1C-43D4-802E-9041B87FC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742" y="6002712"/>
            <a:ext cx="282522" cy="294294"/>
          </a:xfrm>
          <a:prstGeom prst="rect">
            <a:avLst/>
          </a:prstGeom>
        </p:spPr>
      </p:pic>
      <p:sp>
        <p:nvSpPr>
          <p:cNvPr id="26" name="TextBox 25">
            <a:extLst>
              <a:ext uri="{FF2B5EF4-FFF2-40B4-BE49-F238E27FC236}">
                <a16:creationId xmlns:a16="http://schemas.microsoft.com/office/drawing/2014/main" id="{1CC1903A-23C7-4EFD-A37D-7856F2E3892E}"/>
              </a:ext>
            </a:extLst>
          </p:cNvPr>
          <p:cNvSpPr txBox="1"/>
          <p:nvPr/>
        </p:nvSpPr>
        <p:spPr>
          <a:xfrm>
            <a:off x="180000" y="3859943"/>
            <a:ext cx="11870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 possessive adjective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does not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 us about what is possessed:</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1.wav"/>
            </a:hlinkClick>
            <a:extLst>
              <a:ext uri="{FF2B5EF4-FFF2-40B4-BE49-F238E27FC236}">
                <a16:creationId xmlns:a16="http://schemas.microsoft.com/office/drawing/2014/main" id="{A4B5F7B4-539F-4E7C-97BC-3C85DA4CEC98}"/>
              </a:ext>
            </a:extLst>
          </p:cNvPr>
          <p:cNvSpPr/>
          <p:nvPr/>
        </p:nvSpPr>
        <p:spPr>
          <a:xfrm>
            <a:off x="1585173" y="218868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2.wav"/>
            </a:hlinkClick>
            <a:extLst>
              <a:ext uri="{FF2B5EF4-FFF2-40B4-BE49-F238E27FC236}">
                <a16:creationId xmlns:a16="http://schemas.microsoft.com/office/drawing/2014/main" id="{F8982DCE-9F74-4EEA-A13B-D2A913127FF0}"/>
              </a:ext>
            </a:extLst>
          </p:cNvPr>
          <p:cNvSpPr/>
          <p:nvPr/>
        </p:nvSpPr>
        <p:spPr>
          <a:xfrm>
            <a:off x="1585173" y="257413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7" name="3.wav"/>
            </a:hlinkClick>
            <a:extLst>
              <a:ext uri="{FF2B5EF4-FFF2-40B4-BE49-F238E27FC236}">
                <a16:creationId xmlns:a16="http://schemas.microsoft.com/office/drawing/2014/main" id="{3A560E16-B950-44CD-ABA1-AC247714691A}"/>
              </a:ext>
            </a:extLst>
          </p:cNvPr>
          <p:cNvSpPr/>
          <p:nvPr/>
        </p:nvSpPr>
        <p:spPr>
          <a:xfrm>
            <a:off x="1585173" y="296850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8" name="4.wav"/>
            </a:hlinkClick>
            <a:extLst>
              <a:ext uri="{FF2B5EF4-FFF2-40B4-BE49-F238E27FC236}">
                <a16:creationId xmlns:a16="http://schemas.microsoft.com/office/drawing/2014/main" id="{E5007D1E-6DE1-487B-ABED-0F258BF25611}"/>
              </a:ext>
            </a:extLst>
          </p:cNvPr>
          <p:cNvSpPr/>
          <p:nvPr/>
        </p:nvSpPr>
        <p:spPr>
          <a:xfrm>
            <a:off x="1585173" y="336439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Rounded Rectangle 46">
            <a:extLst>
              <a:ext uri="{FF2B5EF4-FFF2-40B4-BE49-F238E27FC236}">
                <a16:creationId xmlns:a16="http://schemas.microsoft.com/office/drawing/2014/main" id="{C004A88C-B5AB-454D-8E06-A2EFCA98539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9" name="1.wav"/>
            </a:hlinkClick>
            <a:extLst>
              <a:ext uri="{FF2B5EF4-FFF2-40B4-BE49-F238E27FC236}">
                <a16:creationId xmlns:a16="http://schemas.microsoft.com/office/drawing/2014/main" id="{E969FB08-5D18-4386-ACE8-016840B5F9F0}"/>
              </a:ext>
            </a:extLst>
          </p:cNvPr>
          <p:cNvSpPr/>
          <p:nvPr/>
        </p:nvSpPr>
        <p:spPr>
          <a:xfrm>
            <a:off x="1585173" y="476919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Action Button: Custom 16">
            <a:hlinkClick r:id="" action="ppaction://noaction" highlightClick="1">
              <a:snd r:embed="rId10" name="2.wav"/>
            </a:hlinkClick>
            <a:extLst>
              <a:ext uri="{FF2B5EF4-FFF2-40B4-BE49-F238E27FC236}">
                <a16:creationId xmlns:a16="http://schemas.microsoft.com/office/drawing/2014/main" id="{8A9BACAC-6F91-4051-8E01-12049DED1C56}"/>
              </a:ext>
            </a:extLst>
          </p:cNvPr>
          <p:cNvSpPr/>
          <p:nvPr/>
        </p:nvSpPr>
        <p:spPr>
          <a:xfrm>
            <a:off x="1585173" y="515464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Action Button: Custom 16">
            <a:hlinkClick r:id="" action="ppaction://noaction" highlightClick="1">
              <a:snd r:embed="rId11" name="3.wav"/>
            </a:hlinkClick>
            <a:extLst>
              <a:ext uri="{FF2B5EF4-FFF2-40B4-BE49-F238E27FC236}">
                <a16:creationId xmlns:a16="http://schemas.microsoft.com/office/drawing/2014/main" id="{AB280819-A345-441A-B966-1877F21FA9FA}"/>
              </a:ext>
            </a:extLst>
          </p:cNvPr>
          <p:cNvSpPr/>
          <p:nvPr/>
        </p:nvSpPr>
        <p:spPr>
          <a:xfrm>
            <a:off x="1585173" y="554901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Action Button: Custom 16">
            <a:hlinkClick r:id="" action="ppaction://noaction" highlightClick="1">
              <a:snd r:embed="rId12" name="4.wav"/>
            </a:hlinkClick>
            <a:extLst>
              <a:ext uri="{FF2B5EF4-FFF2-40B4-BE49-F238E27FC236}">
                <a16:creationId xmlns:a16="http://schemas.microsoft.com/office/drawing/2014/main" id="{04B130A5-2F49-459E-957F-CC4FE6D93162}"/>
              </a:ext>
            </a:extLst>
          </p:cNvPr>
          <p:cNvSpPr/>
          <p:nvPr/>
        </p:nvSpPr>
        <p:spPr>
          <a:xfrm>
            <a:off x="1585173" y="594490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9891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animBg="1"/>
      <p:bldP spid="19" grpId="0" animBg="1"/>
      <p:bldP spid="20" grpId="0" animBg="1"/>
      <p:bldP spid="21"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14 </a:t>
            </a:r>
            <a:r>
              <a:rPr lang="en-GB" sz="3600" b="1" dirty="0" err="1">
                <a:solidFill>
                  <a:schemeClr val="bg1"/>
                </a:solidFill>
              </a:rPr>
              <a:t>juillet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Pourquoi</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important ? Que fait la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les phrases.</a:t>
            </a:r>
          </a:p>
        </p:txBody>
      </p:sp>
      <p:sp>
        <p:nvSpPr>
          <p:cNvPr id="3" name="Rectangle 2">
            <a:extLst>
              <a:ext uri="{FF2B5EF4-FFF2-40B4-BE49-F238E27FC236}">
                <a16:creationId xmlns:a16="http://schemas.microsoft.com/office/drawing/2014/main" id="{CF1CD54A-4B55-49DE-9F9E-204F38C428C3}"/>
              </a:ext>
            </a:extLst>
          </p:cNvPr>
          <p:cNvSpPr/>
          <p:nvPr/>
        </p:nvSpPr>
        <p:spPr>
          <a:xfrm>
            <a:off x="180000" y="1889672"/>
            <a:ext cx="11844000" cy="25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Le 14 juillet, la France célèbre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fête nationale / jour</a:t>
            </a:r>
            <a:r>
              <a:rPr kumimoji="0" lang="fr-FR"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national</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Partout dans le pays, on organise des fêtes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ses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enfant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amis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Chacun vient dans la rue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famille / parents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On célèbre l’histoire de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ville / pays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Pour Antoine, la parade militaire est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événement</a:t>
            </a:r>
            <a:r>
              <a:rPr kumimoji="0" lang="fr-FR"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préféré / tradition préférée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Il regarde des vidéos sur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télé /</a:t>
            </a:r>
            <a:r>
              <a:rPr kumimoji="0" lang="fr-FR"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portable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Élodie n’aime pas la parade – elle reste dans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chambre / lit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Mais en secret, elle regarde le feu d’artifice* de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bâtiment /</a:t>
            </a:r>
            <a:r>
              <a:rPr kumimoji="0" lang="fr-FR"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fenêtre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73BFD5D-1DE4-4835-BEBB-CDBFE595683A}"/>
              </a:ext>
            </a:extLst>
          </p:cNvPr>
          <p:cNvSpPr txBox="1"/>
          <p:nvPr/>
        </p:nvSpPr>
        <p:spPr>
          <a:xfrm>
            <a:off x="7686738" y="338831"/>
            <a:ext cx="2238717"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feu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d’artifice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fireworks</a:t>
            </a:r>
          </a:p>
        </p:txBody>
      </p:sp>
      <p:pic>
        <p:nvPicPr>
          <p:cNvPr id="21" name="Picture 20">
            <a:extLst>
              <a:ext uri="{FF2B5EF4-FFF2-40B4-BE49-F238E27FC236}">
                <a16:creationId xmlns:a16="http://schemas.microsoft.com/office/drawing/2014/main" id="{92843582-BFB2-48D6-88BD-5E1A4F42E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pic>
        <p:nvPicPr>
          <p:cNvPr id="1026" name="Picture 2" descr="Feu d'artifice du 14 juillet 2017 depuis le champ de Mars à Paris, devant la Tour Eiffel, Bastille day 2017">
            <a:extLst>
              <a:ext uri="{FF2B5EF4-FFF2-40B4-BE49-F238E27FC236}">
                <a16:creationId xmlns:a16="http://schemas.microsoft.com/office/drawing/2014/main" id="{C0E06F5D-6954-4CA3-8EAF-AAA2ADBE8F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0" y="4517351"/>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stille Day, Paris, 2017">
            <a:extLst>
              <a:ext uri="{FF2B5EF4-FFF2-40B4-BE49-F238E27FC236}">
                <a16:creationId xmlns:a16="http://schemas.microsoft.com/office/drawing/2014/main" id="{142C69C6-71C6-4108-92B9-EC5A9CB68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4000" y="4517351"/>
            <a:ext cx="32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éfilé 14 juillet 2014 Paris Champs Elysées">
            <a:extLst>
              <a:ext uri="{FF2B5EF4-FFF2-40B4-BE49-F238E27FC236}">
                <a16:creationId xmlns:a16="http://schemas.microsoft.com/office/drawing/2014/main" id="{4D4A8F00-2309-452B-8B8A-B897FC5097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000" y="4517351"/>
            <a:ext cx="31135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70714-D-PB383-005">
            <a:extLst>
              <a:ext uri="{FF2B5EF4-FFF2-40B4-BE49-F238E27FC236}">
                <a16:creationId xmlns:a16="http://schemas.microsoft.com/office/drawing/2014/main" id="{BE1EB77D-A7C7-4106-807B-49A45DCC85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5318" y="4517351"/>
            <a:ext cx="2698682"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AF3A46-210D-4D45-A9CF-A09E06E862ED}"/>
              </a:ext>
            </a:extLst>
          </p:cNvPr>
          <p:cNvSpPr/>
          <p:nvPr/>
        </p:nvSpPr>
        <p:spPr>
          <a:xfrm>
            <a:off x="6495345" y="1976782"/>
            <a:ext cx="1810455"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DE98889B-DE98-4A38-A6B7-506E10E35E65}"/>
              </a:ext>
            </a:extLst>
          </p:cNvPr>
          <p:cNvSpPr/>
          <p:nvPr/>
        </p:nvSpPr>
        <p:spPr>
          <a:xfrm>
            <a:off x="5843266" y="2597604"/>
            <a:ext cx="1134117"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384074B-4ABD-432B-B520-B216A6B89A6B}"/>
              </a:ext>
            </a:extLst>
          </p:cNvPr>
          <p:cNvSpPr/>
          <p:nvPr/>
        </p:nvSpPr>
        <p:spPr>
          <a:xfrm>
            <a:off x="7220000" y="2289413"/>
            <a:ext cx="1021821"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0A2B9810-00FB-4617-A0A4-C3FBD65EAC18}"/>
              </a:ext>
            </a:extLst>
          </p:cNvPr>
          <p:cNvSpPr/>
          <p:nvPr/>
        </p:nvSpPr>
        <p:spPr>
          <a:xfrm>
            <a:off x="4129545" y="2878554"/>
            <a:ext cx="785355"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606CEE3-3FD5-4554-AEC4-B2ABFEC2DABF}"/>
              </a:ext>
            </a:extLst>
          </p:cNvPr>
          <p:cNvSpPr/>
          <p:nvPr/>
        </p:nvSpPr>
        <p:spPr>
          <a:xfrm>
            <a:off x="8115000" y="3193227"/>
            <a:ext cx="2305350"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D67E333-72D0-44A3-90AF-1450829A9CB4}"/>
              </a:ext>
            </a:extLst>
          </p:cNvPr>
          <p:cNvSpPr/>
          <p:nvPr/>
        </p:nvSpPr>
        <p:spPr>
          <a:xfrm>
            <a:off x="4243545" y="3481881"/>
            <a:ext cx="671355"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9723CAEA-DFB9-4622-9ED8-1B1600F024A1}"/>
              </a:ext>
            </a:extLst>
          </p:cNvPr>
          <p:cNvSpPr/>
          <p:nvPr/>
        </p:nvSpPr>
        <p:spPr>
          <a:xfrm>
            <a:off x="7831275" y="3801449"/>
            <a:ext cx="455475"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532B5A5-CC22-4557-9D08-046D3DF970C0}"/>
              </a:ext>
            </a:extLst>
          </p:cNvPr>
          <p:cNvSpPr/>
          <p:nvPr/>
        </p:nvSpPr>
        <p:spPr>
          <a:xfrm>
            <a:off x="7014691" y="4085167"/>
            <a:ext cx="1291109" cy="305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216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2" grpId="0" animBg="1"/>
      <p:bldP spid="23"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a:t>
            </a:r>
            <a:r>
              <a:rPr lang="en-GB" sz="3600" b="1" dirty="0" err="1">
                <a:solidFill>
                  <a:schemeClr val="bg1"/>
                </a:solidFill>
              </a:rPr>
              <a:t>d’août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14062" y="2566629"/>
          <a:ext cx="5400000" cy="3683442"/>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620000">
                  <a:extLst>
                    <a:ext uri="{9D8B030D-6E8A-4147-A177-3AD203B41FA5}">
                      <a16:colId xmlns:a16="http://schemas.microsoft.com/office/drawing/2014/main" val="4128092149"/>
                    </a:ext>
                  </a:extLst>
                </a:gridCol>
                <a:gridCol w="162000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algn="ctr"/>
                      <a:r>
                        <a:rPr lang="en-GB" sz="2000" dirty="0">
                          <a:solidFill>
                            <a:schemeClr val="bg1"/>
                          </a:solidFill>
                        </a:rPr>
                        <a:t>Amandine</a:t>
                      </a:r>
                    </a:p>
                    <a:p>
                      <a:pPr algn="ctr"/>
                      <a:r>
                        <a:rPr lang="en-GB" sz="2000" b="0" dirty="0">
                          <a:solidFill>
                            <a:schemeClr val="bg1"/>
                          </a:solidFill>
                        </a:rPr>
                        <a:t>(my)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Amir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effectLst/>
                          <a:uLnTx/>
                          <a:uFillTx/>
                        </a:rPr>
                        <a:t>(your)</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Noura</a:t>
                      </a:r>
                      <a:endParaRPr lang="en-GB"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(her)</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480576" y="33134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6075" y="3342048"/>
            <a:ext cx="282522" cy="294294"/>
          </a:xfrm>
          <a:prstGeom prst="rect">
            <a:avLst/>
          </a:prstGeom>
        </p:spPr>
      </p:pic>
      <p:sp>
        <p:nvSpPr>
          <p:cNvPr id="26" name="Action Button: Custom 16">
            <a:hlinkClick r:id="" action="ppaction://noaction" highlightClick="1">
              <a:snd r:embed="rId6" name="2.wav"/>
            </a:hlinkClick>
            <a:extLst>
              <a:ext uri="{FF2B5EF4-FFF2-40B4-BE49-F238E27FC236}">
                <a16:creationId xmlns:a16="http://schemas.microsoft.com/office/drawing/2014/main" id="{5B92A95F-523A-4E36-B65E-94DAE9FBB368}"/>
              </a:ext>
            </a:extLst>
          </p:cNvPr>
          <p:cNvSpPr/>
          <p:nvPr/>
        </p:nvSpPr>
        <p:spPr>
          <a:xfrm>
            <a:off x="480576" y="38051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7" name="3.wav"/>
            </a:hlinkClick>
            <a:extLst>
              <a:ext uri="{FF2B5EF4-FFF2-40B4-BE49-F238E27FC236}">
                <a16:creationId xmlns:a16="http://schemas.microsoft.com/office/drawing/2014/main" id="{D4B491BE-DEE1-4BAB-B62E-08BEC8F84C2F}"/>
              </a:ext>
            </a:extLst>
          </p:cNvPr>
          <p:cNvSpPr/>
          <p:nvPr/>
        </p:nvSpPr>
        <p:spPr>
          <a:xfrm>
            <a:off x="478498" y="42967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8" name="4.wav"/>
            </a:hlinkClick>
            <a:extLst>
              <a:ext uri="{FF2B5EF4-FFF2-40B4-BE49-F238E27FC236}">
                <a16:creationId xmlns:a16="http://schemas.microsoft.com/office/drawing/2014/main" id="{7C5D1C98-B338-48C7-A0D6-9CC93C596CA9}"/>
              </a:ext>
            </a:extLst>
          </p:cNvPr>
          <p:cNvSpPr/>
          <p:nvPr/>
        </p:nvSpPr>
        <p:spPr>
          <a:xfrm>
            <a:off x="478498" y="47979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9" name="5.wav"/>
            </a:hlinkClick>
            <a:extLst>
              <a:ext uri="{FF2B5EF4-FFF2-40B4-BE49-F238E27FC236}">
                <a16:creationId xmlns:a16="http://schemas.microsoft.com/office/drawing/2014/main" id="{735F5EA0-D015-4C01-9444-94092DE5E112}"/>
              </a:ext>
            </a:extLst>
          </p:cNvPr>
          <p:cNvSpPr/>
          <p:nvPr/>
        </p:nvSpPr>
        <p:spPr>
          <a:xfrm>
            <a:off x="478498" y="52964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10" name="6.wav"/>
            </a:hlinkClick>
            <a:extLst>
              <a:ext uri="{FF2B5EF4-FFF2-40B4-BE49-F238E27FC236}">
                <a16:creationId xmlns:a16="http://schemas.microsoft.com/office/drawing/2014/main" id="{C85FFF45-DBEA-4B31-808F-B9B100F63A1A}"/>
              </a:ext>
            </a:extLst>
          </p:cNvPr>
          <p:cNvSpPr/>
          <p:nvPr/>
        </p:nvSpPr>
        <p:spPr>
          <a:xfrm>
            <a:off x="483292" y="5782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48" name="Table 6">
            <a:extLst>
              <a:ext uri="{FF2B5EF4-FFF2-40B4-BE49-F238E27FC236}">
                <a16:creationId xmlns:a16="http://schemas.microsoft.com/office/drawing/2014/main" id="{68169D48-E1E1-487F-985F-7D74DD9AC75D}"/>
              </a:ext>
            </a:extLst>
          </p:cNvPr>
          <p:cNvGraphicFramePr>
            <a:graphicFrameLocks noGrp="1"/>
          </p:cNvGraphicFramePr>
          <p:nvPr/>
        </p:nvGraphicFramePr>
        <p:xfrm>
          <a:off x="6383906" y="2566629"/>
          <a:ext cx="5400000" cy="3683442"/>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620000">
                  <a:extLst>
                    <a:ext uri="{9D8B030D-6E8A-4147-A177-3AD203B41FA5}">
                      <a16:colId xmlns:a16="http://schemas.microsoft.com/office/drawing/2014/main" val="4128092149"/>
                    </a:ext>
                  </a:extLst>
                </a:gridCol>
                <a:gridCol w="162000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algn="ctr"/>
                      <a:r>
                        <a:rPr lang="en-GB" sz="2000" dirty="0">
                          <a:solidFill>
                            <a:schemeClr val="bg1"/>
                          </a:solidFill>
                        </a:rPr>
                        <a:t>Amandine</a:t>
                      </a:r>
                    </a:p>
                    <a:p>
                      <a:pPr algn="ctr"/>
                      <a:r>
                        <a:rPr lang="en-GB" sz="2000" b="0" dirty="0">
                          <a:solidFill>
                            <a:schemeClr val="bg1"/>
                          </a:solidFill>
                        </a:rPr>
                        <a:t>(my)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Amir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effectLst/>
                          <a:uLnTx/>
                          <a:uFillTx/>
                        </a:rPr>
                        <a:t>(your)</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Noura</a:t>
                      </a:r>
                      <a:endParaRPr lang="en-GB"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(her)</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49" name="Action Button: Custom 16">
            <a:hlinkClick r:id="" action="ppaction://noaction" highlightClick="1">
              <a:snd r:embed="rId11" name="7.wav"/>
            </a:hlinkClick>
            <a:extLst>
              <a:ext uri="{FF2B5EF4-FFF2-40B4-BE49-F238E27FC236}">
                <a16:creationId xmlns:a16="http://schemas.microsoft.com/office/drawing/2014/main" id="{86A58766-EAA9-49F3-98A1-488F5DC2A25F}"/>
              </a:ext>
            </a:extLst>
          </p:cNvPr>
          <p:cNvSpPr/>
          <p:nvPr/>
        </p:nvSpPr>
        <p:spPr>
          <a:xfrm>
            <a:off x="6457245" y="33134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0" name="Action Button: Custom 16">
            <a:hlinkClick r:id="" action="ppaction://noaction" highlightClick="1">
              <a:snd r:embed="rId12" name="8.wav"/>
            </a:hlinkClick>
            <a:extLst>
              <a:ext uri="{FF2B5EF4-FFF2-40B4-BE49-F238E27FC236}">
                <a16:creationId xmlns:a16="http://schemas.microsoft.com/office/drawing/2014/main" id="{A5BA3C51-905C-425E-B0EC-2D8F61BA7D49}"/>
              </a:ext>
            </a:extLst>
          </p:cNvPr>
          <p:cNvSpPr/>
          <p:nvPr/>
        </p:nvSpPr>
        <p:spPr>
          <a:xfrm>
            <a:off x="6457245" y="38051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1" name="Action Button: Custom 16">
            <a:hlinkClick r:id="" action="ppaction://noaction" highlightClick="1">
              <a:snd r:embed="rId13" name="9.wav"/>
            </a:hlinkClick>
            <a:extLst>
              <a:ext uri="{FF2B5EF4-FFF2-40B4-BE49-F238E27FC236}">
                <a16:creationId xmlns:a16="http://schemas.microsoft.com/office/drawing/2014/main" id="{FD1C4C48-711D-4472-8797-B8582F0003A7}"/>
              </a:ext>
            </a:extLst>
          </p:cNvPr>
          <p:cNvSpPr/>
          <p:nvPr/>
        </p:nvSpPr>
        <p:spPr>
          <a:xfrm>
            <a:off x="6455167" y="42967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2" name="Action Button: Custom 16">
            <a:hlinkClick r:id="" action="ppaction://noaction" highlightClick="1">
              <a:snd r:embed="rId14" name="10.wav"/>
            </a:hlinkClick>
            <a:extLst>
              <a:ext uri="{FF2B5EF4-FFF2-40B4-BE49-F238E27FC236}">
                <a16:creationId xmlns:a16="http://schemas.microsoft.com/office/drawing/2014/main" id="{2180AC70-3C44-44EA-9FF5-C72161F5C876}"/>
              </a:ext>
            </a:extLst>
          </p:cNvPr>
          <p:cNvSpPr/>
          <p:nvPr/>
        </p:nvSpPr>
        <p:spPr>
          <a:xfrm>
            <a:off x="6455167" y="47979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3" name="Action Button: Custom 16">
            <a:hlinkClick r:id="" action="ppaction://noaction" highlightClick="1">
              <a:snd r:embed="rId15" name="11.wav"/>
            </a:hlinkClick>
            <a:extLst>
              <a:ext uri="{FF2B5EF4-FFF2-40B4-BE49-F238E27FC236}">
                <a16:creationId xmlns:a16="http://schemas.microsoft.com/office/drawing/2014/main" id="{0E0504FD-DFCC-428A-B964-471DA6583A47}"/>
              </a:ext>
            </a:extLst>
          </p:cNvPr>
          <p:cNvSpPr/>
          <p:nvPr/>
        </p:nvSpPr>
        <p:spPr>
          <a:xfrm>
            <a:off x="6455167" y="52964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4" name="Action Button: Custom 16">
            <a:hlinkClick r:id="" action="ppaction://noaction" highlightClick="1">
              <a:snd r:embed="rId16" name="12.wav"/>
            </a:hlinkClick>
            <a:extLst>
              <a:ext uri="{FF2B5EF4-FFF2-40B4-BE49-F238E27FC236}">
                <a16:creationId xmlns:a16="http://schemas.microsoft.com/office/drawing/2014/main" id="{38C5D272-BEB7-415A-8827-6DF53AD1A2B4}"/>
              </a:ext>
            </a:extLst>
          </p:cNvPr>
          <p:cNvSpPr/>
          <p:nvPr/>
        </p:nvSpPr>
        <p:spPr>
          <a:xfrm>
            <a:off x="6459961" y="5782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3" name="Picture 2">
            <a:extLst>
              <a:ext uri="{FF2B5EF4-FFF2-40B4-BE49-F238E27FC236}">
                <a16:creationId xmlns:a16="http://schemas.microsoft.com/office/drawing/2014/main" id="{785D4E78-1296-4277-A787-8B73CBE8253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19011" y="1494892"/>
            <a:ext cx="1080000" cy="1080000"/>
          </a:xfrm>
          <a:prstGeom prst="rect">
            <a:avLst/>
          </a:prstGeom>
        </p:spPr>
      </p:pic>
      <p:pic>
        <p:nvPicPr>
          <p:cNvPr id="62" name="Picture 61">
            <a:extLst>
              <a:ext uri="{FF2B5EF4-FFF2-40B4-BE49-F238E27FC236}">
                <a16:creationId xmlns:a16="http://schemas.microsoft.com/office/drawing/2014/main" id="{18669FB5-8C95-41E0-B004-B3455F2D769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97336" y="1494892"/>
            <a:ext cx="1080000" cy="1080000"/>
          </a:xfrm>
          <a:prstGeom prst="rect">
            <a:avLst/>
          </a:prstGeom>
        </p:spPr>
      </p:pic>
      <p:pic>
        <p:nvPicPr>
          <p:cNvPr id="64" name="Picture 63">
            <a:extLst>
              <a:ext uri="{FF2B5EF4-FFF2-40B4-BE49-F238E27FC236}">
                <a16:creationId xmlns:a16="http://schemas.microsoft.com/office/drawing/2014/main" id="{94573465-FC04-47D2-B29D-628EE91046D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47180" y="1494892"/>
            <a:ext cx="1080000" cy="1080000"/>
          </a:xfrm>
          <a:prstGeom prst="rect">
            <a:avLst/>
          </a:prstGeom>
        </p:spPr>
      </p:pic>
      <p:pic>
        <p:nvPicPr>
          <p:cNvPr id="65" name="Picture 64">
            <a:extLst>
              <a:ext uri="{FF2B5EF4-FFF2-40B4-BE49-F238E27FC236}">
                <a16:creationId xmlns:a16="http://schemas.microsoft.com/office/drawing/2014/main" id="{692EF1AD-7DDD-454F-8571-783AEF93564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04821" y="1494892"/>
            <a:ext cx="1080000" cy="1080000"/>
          </a:xfrm>
          <a:prstGeom prst="rect">
            <a:avLst/>
          </a:prstGeom>
        </p:spPr>
      </p:pic>
      <p:pic>
        <p:nvPicPr>
          <p:cNvPr id="66" name="Picture 65">
            <a:extLst>
              <a:ext uri="{FF2B5EF4-FFF2-40B4-BE49-F238E27FC236}">
                <a16:creationId xmlns:a16="http://schemas.microsoft.com/office/drawing/2014/main" id="{69C50E95-F378-4886-8753-8D80377B308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83146" y="1494892"/>
            <a:ext cx="1080000" cy="1080000"/>
          </a:xfrm>
          <a:prstGeom prst="rect">
            <a:avLst/>
          </a:prstGeom>
        </p:spPr>
      </p:pic>
      <p:pic>
        <p:nvPicPr>
          <p:cNvPr id="67" name="Picture 66">
            <a:extLst>
              <a:ext uri="{FF2B5EF4-FFF2-40B4-BE49-F238E27FC236}">
                <a16:creationId xmlns:a16="http://schemas.microsoft.com/office/drawing/2014/main" id="{27ABDD44-C23F-4981-9339-67E02EC6FF5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32990" y="1494892"/>
            <a:ext cx="1080000" cy="1080000"/>
          </a:xfrm>
          <a:prstGeom prst="rect">
            <a:avLst/>
          </a:prstGeom>
        </p:spPr>
      </p:pic>
      <p:pic>
        <p:nvPicPr>
          <p:cNvPr id="68" name="Picture 67" descr="green checkmark">
            <a:extLst>
              <a:ext uri="{FF2B5EF4-FFF2-40B4-BE49-F238E27FC236}">
                <a16:creationId xmlns:a16="http://schemas.microsoft.com/office/drawing/2014/main" id="{063D475E-0989-470E-8F03-C921EBE30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7750" y="3833732"/>
            <a:ext cx="282522" cy="294294"/>
          </a:xfrm>
          <a:prstGeom prst="rect">
            <a:avLst/>
          </a:prstGeom>
        </p:spPr>
      </p:pic>
      <p:pic>
        <p:nvPicPr>
          <p:cNvPr id="69" name="Picture 68" descr="green checkmark">
            <a:extLst>
              <a:ext uri="{FF2B5EF4-FFF2-40B4-BE49-F238E27FC236}">
                <a16:creationId xmlns:a16="http://schemas.microsoft.com/office/drawing/2014/main" id="{BF62F0DB-C734-49DC-8DDB-A92B8418F5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7750" y="4325377"/>
            <a:ext cx="282522" cy="294294"/>
          </a:xfrm>
          <a:prstGeom prst="rect">
            <a:avLst/>
          </a:prstGeom>
        </p:spPr>
      </p:pic>
      <p:pic>
        <p:nvPicPr>
          <p:cNvPr id="70" name="Picture 69" descr="green checkmark">
            <a:extLst>
              <a:ext uri="{FF2B5EF4-FFF2-40B4-BE49-F238E27FC236}">
                <a16:creationId xmlns:a16="http://schemas.microsoft.com/office/drawing/2014/main" id="{14E6B1EC-09F8-4180-8CB6-09908B5AAF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5919" y="4826590"/>
            <a:ext cx="282522" cy="294294"/>
          </a:xfrm>
          <a:prstGeom prst="rect">
            <a:avLst/>
          </a:prstGeom>
        </p:spPr>
      </p:pic>
      <p:pic>
        <p:nvPicPr>
          <p:cNvPr id="71" name="Picture 70" descr="green checkmark">
            <a:extLst>
              <a:ext uri="{FF2B5EF4-FFF2-40B4-BE49-F238E27FC236}">
                <a16:creationId xmlns:a16="http://schemas.microsoft.com/office/drawing/2014/main" id="{7C854F21-F043-41C9-B5D0-2A94CE49C8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6075" y="5325078"/>
            <a:ext cx="282522" cy="294294"/>
          </a:xfrm>
          <a:prstGeom prst="rect">
            <a:avLst/>
          </a:prstGeom>
        </p:spPr>
      </p:pic>
      <p:pic>
        <p:nvPicPr>
          <p:cNvPr id="72" name="Picture 71" descr="green checkmark">
            <a:extLst>
              <a:ext uri="{FF2B5EF4-FFF2-40B4-BE49-F238E27FC236}">
                <a16:creationId xmlns:a16="http://schemas.microsoft.com/office/drawing/2014/main" id="{5D3E5B0A-2DF7-4A1F-9621-666F6D7D42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6075" y="5811004"/>
            <a:ext cx="282522" cy="294294"/>
          </a:xfrm>
          <a:prstGeom prst="rect">
            <a:avLst/>
          </a:prstGeom>
        </p:spPr>
      </p:pic>
      <p:pic>
        <p:nvPicPr>
          <p:cNvPr id="73" name="Picture 72" descr="green checkmark">
            <a:extLst>
              <a:ext uri="{FF2B5EF4-FFF2-40B4-BE49-F238E27FC236}">
                <a16:creationId xmlns:a16="http://schemas.microsoft.com/office/drawing/2014/main" id="{B8B1CCEE-8301-4924-B1D5-9BCF4A7BF1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3560" y="3342048"/>
            <a:ext cx="282522" cy="294294"/>
          </a:xfrm>
          <a:prstGeom prst="rect">
            <a:avLst/>
          </a:prstGeom>
        </p:spPr>
      </p:pic>
      <p:pic>
        <p:nvPicPr>
          <p:cNvPr id="74" name="Picture 73" descr="green checkmark">
            <a:extLst>
              <a:ext uri="{FF2B5EF4-FFF2-40B4-BE49-F238E27FC236}">
                <a16:creationId xmlns:a16="http://schemas.microsoft.com/office/drawing/2014/main" id="{542CCE8F-303A-41BF-9575-956564564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885" y="3833732"/>
            <a:ext cx="282522" cy="294294"/>
          </a:xfrm>
          <a:prstGeom prst="rect">
            <a:avLst/>
          </a:prstGeom>
        </p:spPr>
      </p:pic>
      <p:pic>
        <p:nvPicPr>
          <p:cNvPr id="75" name="Picture 74" descr="green checkmark">
            <a:extLst>
              <a:ext uri="{FF2B5EF4-FFF2-40B4-BE49-F238E27FC236}">
                <a16:creationId xmlns:a16="http://schemas.microsoft.com/office/drawing/2014/main" id="{02766278-7D50-4701-898B-064C60D839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3560" y="4328422"/>
            <a:ext cx="282522" cy="294294"/>
          </a:xfrm>
          <a:prstGeom prst="rect">
            <a:avLst/>
          </a:prstGeom>
        </p:spPr>
      </p:pic>
      <p:pic>
        <p:nvPicPr>
          <p:cNvPr id="76" name="Picture 75" descr="green checkmark">
            <a:extLst>
              <a:ext uri="{FF2B5EF4-FFF2-40B4-BE49-F238E27FC236}">
                <a16:creationId xmlns:a16="http://schemas.microsoft.com/office/drawing/2014/main" id="{F9CAC283-F853-43B3-A4CB-FA696F3A50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1729" y="4826590"/>
            <a:ext cx="282522" cy="294294"/>
          </a:xfrm>
          <a:prstGeom prst="rect">
            <a:avLst/>
          </a:prstGeom>
        </p:spPr>
      </p:pic>
      <p:pic>
        <p:nvPicPr>
          <p:cNvPr id="77" name="Picture 76" descr="green checkmark">
            <a:extLst>
              <a:ext uri="{FF2B5EF4-FFF2-40B4-BE49-F238E27FC236}">
                <a16:creationId xmlns:a16="http://schemas.microsoft.com/office/drawing/2014/main" id="{E50AA5B4-E82F-460D-8F53-A17DBCC4B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1729" y="5325078"/>
            <a:ext cx="282522" cy="294294"/>
          </a:xfrm>
          <a:prstGeom prst="rect">
            <a:avLst/>
          </a:prstGeom>
        </p:spPr>
      </p:pic>
      <p:pic>
        <p:nvPicPr>
          <p:cNvPr id="78" name="Picture 77" descr="green checkmark">
            <a:extLst>
              <a:ext uri="{FF2B5EF4-FFF2-40B4-BE49-F238E27FC236}">
                <a16:creationId xmlns:a16="http://schemas.microsoft.com/office/drawing/2014/main" id="{D7AB11AE-7C61-49BB-8B73-451133597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1729" y="5809355"/>
            <a:ext cx="282522" cy="294294"/>
          </a:xfrm>
          <a:prstGeom prst="rect">
            <a:avLst/>
          </a:prstGeom>
        </p:spPr>
      </p:pic>
      <p:sp>
        <p:nvSpPr>
          <p:cNvPr id="6" name="TextBox 5">
            <a:extLst>
              <a:ext uri="{FF2B5EF4-FFF2-40B4-BE49-F238E27FC236}">
                <a16:creationId xmlns:a16="http://schemas.microsoft.com/office/drawing/2014/main" id="{AD51C940-ACE5-FD48-A09A-D04E7D00194B}"/>
              </a:ext>
            </a:extLst>
          </p:cNvPr>
          <p:cNvSpPr txBox="1"/>
          <p:nvPr/>
        </p:nvSpPr>
        <p:spPr>
          <a:xfrm>
            <a:off x="1" y="1296000"/>
            <a:ext cx="1219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Amandine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faire la chose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p>
        </p:txBody>
      </p:sp>
    </p:spTree>
    <p:extLst>
      <p:ext uri="{BB962C8B-B14F-4D97-AF65-F5344CB8AC3E}">
        <p14:creationId xmlns:p14="http://schemas.microsoft.com/office/powerpoint/2010/main" val="156530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rentrée</a:t>
            </a:r>
            <a:r>
              <a:rPr lang="en-GB" sz="3600" b="1" dirty="0">
                <a:solidFill>
                  <a:schemeClr val="bg1"/>
                </a:solidFill>
              </a:rPr>
              <a:t> des classes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C53895-3F05-4B99-8DDD-7A05DA810EF2}"/>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septembre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revient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Rectangle 9">
            <a:extLst>
              <a:ext uri="{FF2B5EF4-FFF2-40B4-BE49-F238E27FC236}">
                <a16:creationId xmlns:a16="http://schemas.microsoft.com/office/drawing/2014/main" id="{EBCABF6D-0DEB-482A-8B00-52A13EF0B61B}"/>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Océane est nerveuse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Aujourd’hui, c’est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premier…</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collège / école / matchs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frappe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père / mère / parents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et elle marche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ordinateur / salle de classe / livres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à Océane. Les élèves demandent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partenaire / professeure / amis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dit qu’elle ressemble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exercice / classe / professeurs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aussi. Au déjeuner, Océane ne regarde pas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année / classe / rêves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Elle joue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nouvelle…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match / guerre / compétitions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gagne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93A842D8-E8AD-4538-9610-1FBD61D732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4544" y="4409673"/>
            <a:ext cx="1800000" cy="1800000"/>
          </a:xfrm>
          <a:prstGeom prst="rect">
            <a:avLst/>
          </a:prstGeom>
        </p:spPr>
      </p:pic>
      <p:sp>
        <p:nvSpPr>
          <p:cNvPr id="15" name="Rectangle 14">
            <a:extLst>
              <a:ext uri="{FF2B5EF4-FFF2-40B4-BE49-F238E27FC236}">
                <a16:creationId xmlns:a16="http://schemas.microsoft.com/office/drawing/2014/main" id="{A9ADB163-6D6B-499A-96FD-57DDD410B849}"/>
              </a:ext>
            </a:extLst>
          </p:cNvPr>
          <p:cNvSpPr/>
          <p:nvPr/>
        </p:nvSpPr>
        <p:spPr>
          <a:xfrm>
            <a:off x="781148" y="2607359"/>
            <a:ext cx="2935419" cy="400110"/>
          </a:xfrm>
          <a:prstGeom prst="rect">
            <a:avLst/>
          </a:prstGeom>
          <a:solidFill>
            <a:schemeClr val="bg1"/>
          </a:solidFill>
        </p:spPr>
        <p:txBody>
          <a:bodyPr wrap="non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Océane est nerveuse.</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54409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rentrée</a:t>
            </a:r>
            <a:r>
              <a:rPr lang="en-GB" sz="3600" b="1" dirty="0">
                <a:solidFill>
                  <a:schemeClr val="bg1"/>
                </a:solidFill>
              </a:rPr>
              <a:t> des classes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C53895-3F05-4B99-8DDD-7A05DA810EF2}"/>
              </a:ext>
            </a:extLst>
          </p:cNvPr>
          <p:cNvSpPr txBox="1"/>
          <p:nvPr/>
        </p:nvSpPr>
        <p:spPr>
          <a:xfrm>
            <a:off x="180000" y="1296000"/>
            <a:ext cx="11729920" cy="461665"/>
          </a:xfrm>
          <a:prstGeom prst="rect">
            <a:avLst/>
          </a:prstGeom>
          <a:noFill/>
        </p:spPr>
        <p:txBody>
          <a:bodyPr wrap="square" rtlCol="0">
            <a:spAutoFit/>
          </a:bodyPr>
          <a:lstStyle/>
          <a:p>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septembre</a:t>
            </a:r>
            <a:r>
              <a:rPr lang="en-US" sz="2400" dirty="0">
                <a:solidFill>
                  <a:schemeClr val="accent5">
                    <a:lumMod val="50000"/>
                  </a:schemeClr>
                </a:solidFill>
              </a:rPr>
              <a:t>, on </a:t>
            </a:r>
            <a:r>
              <a:rPr lang="en-US" sz="2400" dirty="0" err="1">
                <a:solidFill>
                  <a:schemeClr val="accent5">
                    <a:lumMod val="50000"/>
                  </a:schemeClr>
                </a:solidFill>
              </a:rPr>
              <a:t>revient</a:t>
            </a:r>
            <a:r>
              <a:rPr lang="en-US" sz="2400" dirty="0">
                <a:solidFill>
                  <a:schemeClr val="accent5">
                    <a:lumMod val="50000"/>
                  </a:schemeClr>
                </a:solidFill>
              </a:rPr>
              <a:t> à </a:t>
            </a:r>
            <a:r>
              <a:rPr lang="en-US" sz="2400" dirty="0" err="1">
                <a:solidFill>
                  <a:schemeClr val="accent5">
                    <a:lumMod val="50000"/>
                  </a:schemeClr>
                </a:solidFill>
              </a:rPr>
              <a:t>l’école</a:t>
            </a:r>
            <a:r>
              <a:rPr lang="en-US" sz="2400" dirty="0">
                <a:solidFill>
                  <a:schemeClr val="accent5">
                    <a:lumMod val="50000"/>
                  </a:schemeClr>
                </a:solidFill>
              </a:rPr>
              <a:t>. </a:t>
            </a:r>
            <a:r>
              <a:rPr lang="en-US" sz="2400" dirty="0" err="1">
                <a:solidFill>
                  <a:schemeClr val="accent5">
                    <a:lumMod val="50000"/>
                  </a:schemeClr>
                </a:solidFill>
              </a:rPr>
              <a:t>Complète</a:t>
            </a:r>
            <a:r>
              <a:rPr lang="en-US" sz="2400" dirty="0">
                <a:solidFill>
                  <a:schemeClr val="accent5">
                    <a:lumMod val="50000"/>
                  </a:schemeClr>
                </a:solidFill>
              </a:rPr>
              <a:t> </a:t>
            </a:r>
            <a:r>
              <a:rPr lang="en-US" sz="2400" dirty="0" err="1">
                <a:solidFill>
                  <a:schemeClr val="accent5">
                    <a:lumMod val="50000"/>
                  </a:schemeClr>
                </a:solidFill>
              </a:rPr>
              <a:t>l’histoire</a:t>
            </a:r>
            <a:r>
              <a:rPr lang="en-US" sz="2400" dirty="0">
                <a:solidFill>
                  <a:schemeClr val="accent5">
                    <a:lumMod val="50000"/>
                  </a:schemeClr>
                </a:solidFill>
              </a:rPr>
              <a:t> avec un(e) </a:t>
            </a:r>
            <a:r>
              <a:rPr lang="en-US" sz="2400" dirty="0" err="1">
                <a:solidFill>
                  <a:schemeClr val="accent5">
                    <a:lumMod val="50000"/>
                  </a:schemeClr>
                </a:solidFill>
              </a:rPr>
              <a:t>partenaire</a:t>
            </a:r>
            <a:r>
              <a:rPr lang="en-US" sz="2400" dirty="0">
                <a:solidFill>
                  <a:schemeClr val="accent5">
                    <a:lumMod val="50000"/>
                  </a:schemeClr>
                </a:solidFill>
              </a:rPr>
              <a:t>. </a:t>
            </a:r>
          </a:p>
        </p:txBody>
      </p:sp>
      <p:sp>
        <p:nvSpPr>
          <p:cNvPr id="10" name="Rectangle 9">
            <a:extLst>
              <a:ext uri="{FF2B5EF4-FFF2-40B4-BE49-F238E27FC236}">
                <a16:creationId xmlns:a16="http://schemas.microsoft.com/office/drawing/2014/main" id="{EBCABF6D-0DEB-482A-8B00-52A13EF0B61B}"/>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800" b="1" dirty="0" err="1">
                <a:solidFill>
                  <a:srgbClr val="115076"/>
                </a:solidFill>
              </a:rPr>
              <a:t>Partenaire</a:t>
            </a:r>
            <a:r>
              <a:rPr lang="en-GB" sz="2800" b="1" dirty="0">
                <a:solidFill>
                  <a:srgbClr val="115076"/>
                </a:solidFill>
              </a:rPr>
              <a:t> B</a:t>
            </a:r>
          </a:p>
          <a:p>
            <a:pPr marL="457200" indent="-457200">
              <a:lnSpc>
                <a:spcPct val="150000"/>
              </a:lnSpc>
              <a:buFont typeface="+mj-lt"/>
              <a:buAutoNum type="arabicPeriod"/>
            </a:pPr>
            <a:r>
              <a:rPr lang="fr-FR" sz="2000" b="1" dirty="0">
                <a:solidFill>
                  <a:srgbClr val="EE6000"/>
                </a:solidFill>
              </a:rPr>
              <a:t>jour / semaine / classes</a:t>
            </a:r>
            <a:r>
              <a:rPr lang="fr-FR" sz="2000" dirty="0">
                <a:solidFill>
                  <a:srgbClr val="EE6000"/>
                </a:solidFill>
              </a:rPr>
              <a:t> </a:t>
            </a:r>
            <a:r>
              <a:rPr lang="fr-FR" sz="2000" dirty="0">
                <a:solidFill>
                  <a:srgbClr val="115076"/>
                </a:solidFill>
              </a:rPr>
              <a:t>à </a:t>
            </a:r>
            <a:r>
              <a:rPr lang="fr-FR" sz="2000" b="1" dirty="0">
                <a:solidFill>
                  <a:srgbClr val="115076"/>
                </a:solidFill>
              </a:rPr>
              <a:t>son</a:t>
            </a:r>
            <a:r>
              <a:rPr lang="fr-FR" sz="2000" dirty="0">
                <a:solidFill>
                  <a:srgbClr val="115076"/>
                </a:solidFill>
              </a:rPr>
              <a:t> nouveau…</a:t>
            </a:r>
          </a:p>
          <a:p>
            <a:pPr marL="457200" indent="-457200">
              <a:lnSpc>
                <a:spcPct val="150000"/>
              </a:lnSpc>
              <a:buFont typeface="+mj-lt"/>
              <a:buAutoNum type="arabicPeriod"/>
            </a:pPr>
            <a:r>
              <a:rPr lang="fr-FR" sz="2000" b="1" dirty="0">
                <a:solidFill>
                  <a:srgbClr val="EE6000"/>
                </a:solidFill>
              </a:rPr>
              <a:t>bâtiment / porte / fenêtres</a:t>
            </a:r>
            <a:r>
              <a:rPr lang="fr-FR" sz="2000" dirty="0">
                <a:solidFill>
                  <a:srgbClr val="115076"/>
                </a:solidFill>
              </a:rPr>
              <a:t>. Océane dit au revoir à </a:t>
            </a:r>
            <a:r>
              <a:rPr lang="fr-FR" sz="2000" b="1" dirty="0">
                <a:solidFill>
                  <a:srgbClr val="115076"/>
                </a:solidFill>
              </a:rPr>
              <a:t>ses</a:t>
            </a:r>
            <a:r>
              <a:rPr lang="fr-FR" sz="2000" dirty="0">
                <a:solidFill>
                  <a:srgbClr val="115076"/>
                </a:solidFill>
              </a:rPr>
              <a:t>…</a:t>
            </a:r>
          </a:p>
          <a:p>
            <a:pPr marL="457200" indent="-457200">
              <a:lnSpc>
                <a:spcPct val="150000"/>
              </a:lnSpc>
              <a:buFont typeface="+mj-lt"/>
              <a:buAutoNum type="arabicPeriod"/>
            </a:pPr>
            <a:r>
              <a:rPr lang="fr-FR" sz="2000" b="1" dirty="0">
                <a:solidFill>
                  <a:srgbClr val="EE6000"/>
                </a:solidFill>
              </a:rPr>
              <a:t>ami / sœur / cousins</a:t>
            </a:r>
            <a:r>
              <a:rPr lang="fr-FR" sz="2000" dirty="0">
                <a:solidFill>
                  <a:srgbClr val="115076"/>
                </a:solidFill>
              </a:rPr>
              <a:t>. Ils arrivent tôt et Amir montre </a:t>
            </a:r>
            <a:r>
              <a:rPr lang="fr-FR" sz="2000" b="1" dirty="0">
                <a:solidFill>
                  <a:srgbClr val="115076"/>
                </a:solidFill>
              </a:rPr>
              <a:t>sa</a:t>
            </a:r>
            <a:r>
              <a:rPr lang="fr-FR" sz="2000" dirty="0">
                <a:solidFill>
                  <a:srgbClr val="115076"/>
                </a:solidFill>
              </a:rPr>
              <a:t>…</a:t>
            </a:r>
            <a:endParaRPr lang="en-GB" sz="2000" b="1" dirty="0">
              <a:solidFill>
                <a:srgbClr val="EE6000"/>
              </a:solidFill>
            </a:endParaRPr>
          </a:p>
          <a:p>
            <a:pPr marL="457200" indent="-457200">
              <a:lnSpc>
                <a:spcPct val="150000"/>
              </a:lnSpc>
              <a:buFont typeface="+mj-lt"/>
              <a:buAutoNum type="arabicPeriod"/>
            </a:pPr>
            <a:r>
              <a:rPr lang="en-GB" sz="2000" b="1" dirty="0">
                <a:solidFill>
                  <a:srgbClr val="EE6000"/>
                </a:solidFill>
              </a:rPr>
              <a:t>nom / matière </a:t>
            </a:r>
            <a:r>
              <a:rPr lang="fr-FR" sz="2000" b="1" dirty="0">
                <a:solidFill>
                  <a:srgbClr val="EE6000"/>
                </a:solidFill>
              </a:rPr>
              <a:t>préférée</a:t>
            </a:r>
            <a:r>
              <a:rPr lang="en-GB" sz="2000" b="1" dirty="0">
                <a:solidFill>
                  <a:srgbClr val="EE6000"/>
                </a:solidFill>
              </a:rPr>
              <a:t> / devoirs</a:t>
            </a:r>
            <a:r>
              <a:rPr lang="en-GB" sz="2000" dirty="0">
                <a:solidFill>
                  <a:srgbClr val="115076"/>
                </a:solidFill>
              </a:rPr>
              <a:t>. </a:t>
            </a:r>
            <a:r>
              <a:rPr lang="en-GB" sz="2000" dirty="0" err="1">
                <a:solidFill>
                  <a:srgbClr val="115076"/>
                </a:solidFill>
              </a:rPr>
              <a:t>En</a:t>
            </a:r>
            <a:r>
              <a:rPr lang="en-GB" sz="2000" dirty="0">
                <a:solidFill>
                  <a:srgbClr val="115076"/>
                </a:solidFill>
              </a:rPr>
              <a:t> </a:t>
            </a:r>
            <a:r>
              <a:rPr lang="en-GB" sz="2000" dirty="0" err="1">
                <a:solidFill>
                  <a:srgbClr val="115076"/>
                </a:solidFill>
              </a:rPr>
              <a:t>classe</a:t>
            </a:r>
            <a:r>
              <a:rPr lang="en-GB" sz="2000" dirty="0">
                <a:solidFill>
                  <a:srgbClr val="115076"/>
                </a:solidFill>
              </a:rPr>
              <a:t>, </a:t>
            </a:r>
            <a:r>
              <a:rPr lang="en-GB" sz="2000" dirty="0" err="1">
                <a:solidFill>
                  <a:srgbClr val="115076"/>
                </a:solidFill>
              </a:rPr>
              <a:t>elle</a:t>
            </a:r>
            <a:r>
              <a:rPr lang="en-GB" sz="2000" dirty="0">
                <a:solidFill>
                  <a:srgbClr val="115076"/>
                </a:solidFill>
              </a:rPr>
              <a:t> </a:t>
            </a:r>
            <a:r>
              <a:rPr lang="en-GB" sz="2000" dirty="0" err="1">
                <a:solidFill>
                  <a:srgbClr val="115076"/>
                </a:solidFill>
              </a:rPr>
              <a:t>aime</a:t>
            </a:r>
            <a:r>
              <a:rPr lang="en-GB" sz="2000" dirty="0">
                <a:solidFill>
                  <a:srgbClr val="115076"/>
                </a:solidFill>
              </a:rPr>
              <a:t> </a:t>
            </a:r>
            <a:r>
              <a:rPr lang="en-GB" sz="2000" dirty="0" err="1">
                <a:solidFill>
                  <a:srgbClr val="115076"/>
                </a:solidFill>
              </a:rPr>
              <a:t>travailler</a:t>
            </a:r>
            <a:r>
              <a:rPr lang="en-GB" sz="2000" dirty="0">
                <a:solidFill>
                  <a:srgbClr val="115076"/>
                </a:solidFill>
              </a:rPr>
              <a:t> avec </a:t>
            </a:r>
            <a:r>
              <a:rPr lang="en-GB" sz="2000" b="1" dirty="0">
                <a:solidFill>
                  <a:srgbClr val="115076"/>
                </a:solidFill>
              </a:rPr>
              <a:t>son</a:t>
            </a:r>
            <a:r>
              <a:rPr lang="en-GB" sz="2000" dirty="0">
                <a:solidFill>
                  <a:srgbClr val="115076"/>
                </a:solidFill>
              </a:rPr>
              <a:t>…</a:t>
            </a:r>
          </a:p>
          <a:p>
            <a:pPr marL="457200" indent="-457200">
              <a:lnSpc>
                <a:spcPct val="150000"/>
              </a:lnSpc>
              <a:buFont typeface="+mj-lt"/>
              <a:buAutoNum type="arabicPeriod"/>
            </a:pPr>
            <a:r>
              <a:rPr lang="en-GB" sz="2000" b="1" dirty="0" err="1">
                <a:solidFill>
                  <a:srgbClr val="EE6000"/>
                </a:solidFill>
              </a:rPr>
              <a:t>acteur</a:t>
            </a:r>
            <a:r>
              <a:rPr lang="en-GB" sz="2000" b="1" dirty="0">
                <a:solidFill>
                  <a:srgbClr val="EE6000"/>
                </a:solidFill>
              </a:rPr>
              <a:t> </a:t>
            </a:r>
            <a:r>
              <a:rPr lang="en-GB" sz="2000" b="1" dirty="0" err="1">
                <a:solidFill>
                  <a:srgbClr val="EE6000"/>
                </a:solidFill>
              </a:rPr>
              <a:t>préféré</a:t>
            </a:r>
            <a:r>
              <a:rPr lang="en-GB" sz="2000" b="1" dirty="0">
                <a:solidFill>
                  <a:srgbClr val="EE6000"/>
                </a:solidFill>
              </a:rPr>
              <a:t> / chanteuse </a:t>
            </a:r>
            <a:r>
              <a:rPr lang="en-GB" sz="2000" b="1" dirty="0" err="1">
                <a:solidFill>
                  <a:srgbClr val="EE6000"/>
                </a:solidFill>
              </a:rPr>
              <a:t>préférée</a:t>
            </a:r>
            <a:r>
              <a:rPr lang="en-GB" sz="2000" b="1" dirty="0">
                <a:solidFill>
                  <a:srgbClr val="EE6000"/>
                </a:solidFill>
              </a:rPr>
              <a:t> / </a:t>
            </a:r>
            <a:r>
              <a:rPr lang="en-GB" sz="2000" b="1" dirty="0" err="1">
                <a:solidFill>
                  <a:srgbClr val="EE6000"/>
                </a:solidFill>
              </a:rPr>
              <a:t>sœurs</a:t>
            </a:r>
            <a:r>
              <a:rPr lang="en-GB" sz="2000" dirty="0">
                <a:solidFill>
                  <a:srgbClr val="115076"/>
                </a:solidFill>
              </a:rPr>
              <a:t>. Elle </a:t>
            </a:r>
            <a:r>
              <a:rPr lang="en-GB" sz="2000" dirty="0" err="1">
                <a:solidFill>
                  <a:srgbClr val="115076"/>
                </a:solidFill>
              </a:rPr>
              <a:t>aime</a:t>
            </a:r>
            <a:r>
              <a:rPr lang="en-GB" sz="2000" dirty="0">
                <a:solidFill>
                  <a:srgbClr val="115076"/>
                </a:solidFill>
              </a:rPr>
              <a:t> </a:t>
            </a:r>
            <a:r>
              <a:rPr lang="en-GB" sz="2000" b="1" dirty="0" err="1">
                <a:solidFill>
                  <a:srgbClr val="115076"/>
                </a:solidFill>
              </a:rPr>
              <a:t>ses</a:t>
            </a:r>
            <a:r>
              <a:rPr lang="en-GB" sz="2000" dirty="0">
                <a:solidFill>
                  <a:srgbClr val="115076"/>
                </a:solidFill>
              </a:rPr>
              <a:t>…</a:t>
            </a:r>
          </a:p>
          <a:p>
            <a:pPr marL="457200" indent="-457200">
              <a:lnSpc>
                <a:spcPct val="150000"/>
              </a:lnSpc>
              <a:buFont typeface="+mj-lt"/>
              <a:buAutoNum type="arabicPeriod"/>
            </a:pPr>
            <a:r>
              <a:rPr lang="en-GB" sz="2000" b="1" dirty="0">
                <a:solidFill>
                  <a:srgbClr val="EE6000"/>
                </a:solidFill>
              </a:rPr>
              <a:t>portable / cuisine / devoirs</a:t>
            </a:r>
            <a:r>
              <a:rPr lang="en-GB" sz="2000" dirty="0">
                <a:solidFill>
                  <a:srgbClr val="115076"/>
                </a:solidFill>
              </a:rPr>
              <a:t>. Elle </a:t>
            </a:r>
            <a:r>
              <a:rPr lang="en-GB" sz="2000" dirty="0" err="1">
                <a:solidFill>
                  <a:srgbClr val="115076"/>
                </a:solidFill>
              </a:rPr>
              <a:t>parle</a:t>
            </a:r>
            <a:r>
              <a:rPr lang="en-GB" sz="2000" dirty="0">
                <a:solidFill>
                  <a:srgbClr val="115076"/>
                </a:solidFill>
              </a:rPr>
              <a:t> aux </a:t>
            </a:r>
            <a:r>
              <a:rPr lang="en-GB" sz="2000" dirty="0" err="1">
                <a:solidFill>
                  <a:srgbClr val="115076"/>
                </a:solidFill>
              </a:rPr>
              <a:t>élèves</a:t>
            </a:r>
            <a:r>
              <a:rPr lang="en-GB" sz="2000" dirty="0">
                <a:solidFill>
                  <a:srgbClr val="115076"/>
                </a:solidFill>
              </a:rPr>
              <a:t> dans </a:t>
            </a:r>
            <a:r>
              <a:rPr lang="en-GB" sz="2000" b="1" dirty="0" err="1">
                <a:solidFill>
                  <a:srgbClr val="115076"/>
                </a:solidFill>
              </a:rPr>
              <a:t>sa</a:t>
            </a:r>
            <a:r>
              <a:rPr lang="en-GB" sz="2000" dirty="0">
                <a:solidFill>
                  <a:srgbClr val="115076"/>
                </a:solidFill>
              </a:rPr>
              <a:t>…</a:t>
            </a:r>
          </a:p>
          <a:p>
            <a:pPr marL="457200" indent="-457200">
              <a:lnSpc>
                <a:spcPct val="150000"/>
              </a:lnSpc>
              <a:buFont typeface="+mj-lt"/>
              <a:buAutoNum type="arabicPeriod"/>
            </a:pPr>
            <a:r>
              <a:rPr lang="en-GB" sz="2000" b="1" dirty="0" err="1">
                <a:solidFill>
                  <a:srgbClr val="EE6000"/>
                </a:solidFill>
              </a:rPr>
              <a:t>ami</a:t>
            </a:r>
            <a:r>
              <a:rPr lang="en-GB" sz="2000" b="1" dirty="0">
                <a:solidFill>
                  <a:srgbClr val="EE6000"/>
                </a:solidFill>
              </a:rPr>
              <a:t> / </a:t>
            </a:r>
            <a:r>
              <a:rPr lang="en-GB" sz="2000" b="1" dirty="0" err="1">
                <a:solidFill>
                  <a:srgbClr val="EE6000"/>
                </a:solidFill>
              </a:rPr>
              <a:t>équipe</a:t>
            </a:r>
            <a:r>
              <a:rPr lang="en-GB" sz="2000" b="1" dirty="0">
                <a:solidFill>
                  <a:srgbClr val="EE6000"/>
                </a:solidFill>
              </a:rPr>
              <a:t> de foot / </a:t>
            </a:r>
            <a:r>
              <a:rPr lang="en-GB" sz="2000" b="1" dirty="0" err="1">
                <a:solidFill>
                  <a:srgbClr val="EE6000"/>
                </a:solidFill>
              </a:rPr>
              <a:t>partenaires</a:t>
            </a:r>
            <a:r>
              <a:rPr lang="en-GB" sz="2000" dirty="0">
                <a:solidFill>
                  <a:srgbClr val="115076"/>
                </a:solidFill>
              </a:rPr>
              <a:t>. </a:t>
            </a:r>
            <a:r>
              <a:rPr lang="en-GB" sz="2000" dirty="0" err="1">
                <a:solidFill>
                  <a:srgbClr val="115076"/>
                </a:solidFill>
              </a:rPr>
              <a:t>Océane</a:t>
            </a:r>
            <a:r>
              <a:rPr lang="en-GB" sz="2000" dirty="0">
                <a:solidFill>
                  <a:srgbClr val="115076"/>
                </a:solidFill>
              </a:rPr>
              <a:t> </a:t>
            </a:r>
            <a:r>
              <a:rPr lang="en-GB" sz="2000" dirty="0" err="1">
                <a:solidFill>
                  <a:srgbClr val="115076"/>
                </a:solidFill>
              </a:rPr>
              <a:t>gagne</a:t>
            </a:r>
            <a:r>
              <a:rPr lang="en-GB" sz="2000" dirty="0">
                <a:solidFill>
                  <a:srgbClr val="115076"/>
                </a:solidFill>
              </a:rPr>
              <a:t> </a:t>
            </a:r>
            <a:r>
              <a:rPr lang="en-GB" sz="2000" b="1" dirty="0">
                <a:solidFill>
                  <a:srgbClr val="115076"/>
                </a:solidFill>
              </a:rPr>
              <a:t>son</a:t>
            </a:r>
            <a:r>
              <a:rPr lang="en-GB" sz="2000" dirty="0">
                <a:solidFill>
                  <a:srgbClr val="115076"/>
                </a:solidFill>
              </a:rPr>
              <a:t>…</a:t>
            </a:r>
          </a:p>
          <a:p>
            <a:pPr marL="457200" indent="-457200">
              <a:lnSpc>
                <a:spcPct val="150000"/>
              </a:lnSpc>
              <a:buFont typeface="+mj-lt"/>
              <a:buAutoNum type="arabicPeriod"/>
            </a:pPr>
            <a:r>
              <a:rPr lang="en-GB" sz="2000" b="1" dirty="0" err="1">
                <a:solidFill>
                  <a:srgbClr val="EE6000"/>
                </a:solidFill>
              </a:rPr>
              <a:t>cœur</a:t>
            </a:r>
            <a:r>
              <a:rPr lang="en-GB" sz="2000" b="1" dirty="0">
                <a:solidFill>
                  <a:srgbClr val="EE6000"/>
                </a:solidFill>
              </a:rPr>
              <a:t> / guerre / attentions</a:t>
            </a:r>
            <a:r>
              <a:rPr lang="en-GB" sz="2000" dirty="0">
                <a:solidFill>
                  <a:srgbClr val="115076"/>
                </a:solidFill>
              </a:rPr>
              <a:t>. Les deux enfants </a:t>
            </a:r>
            <a:r>
              <a:rPr lang="en-GB" sz="2000" dirty="0" err="1">
                <a:solidFill>
                  <a:srgbClr val="115076"/>
                </a:solidFill>
              </a:rPr>
              <a:t>sont</a:t>
            </a:r>
            <a:r>
              <a:rPr lang="en-GB" sz="2000" dirty="0">
                <a:solidFill>
                  <a:srgbClr val="115076"/>
                </a:solidFill>
              </a:rPr>
              <a:t> contents !</a:t>
            </a:r>
            <a:endParaRPr lang="fr-FR" sz="2000" b="1" dirty="0">
              <a:solidFill>
                <a:srgbClr val="115076"/>
              </a:solidFill>
            </a:endParaRPr>
          </a:p>
        </p:txBody>
      </p:sp>
      <p:pic>
        <p:nvPicPr>
          <p:cNvPr id="11" name="Picture 10">
            <a:extLst>
              <a:ext uri="{FF2B5EF4-FFF2-40B4-BE49-F238E27FC236}">
                <a16:creationId xmlns:a16="http://schemas.microsoft.com/office/drawing/2014/main" id="{AB3EDDDB-5DA7-40B4-9962-42D088EE4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4544" y="4409673"/>
            <a:ext cx="1800000" cy="1800000"/>
          </a:xfrm>
          <a:prstGeom prst="rect">
            <a:avLst/>
          </a:prstGeom>
        </p:spPr>
      </p:pic>
    </p:spTree>
    <p:extLst>
      <p:ext uri="{BB962C8B-B14F-4D97-AF65-F5344CB8AC3E}">
        <p14:creationId xmlns:p14="http://schemas.microsoft.com/office/powerpoint/2010/main" val="239600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rentrée</a:t>
            </a:r>
            <a:r>
              <a:rPr lang="en-GB" sz="3600" b="1" dirty="0">
                <a:solidFill>
                  <a:schemeClr val="bg1"/>
                </a:solidFill>
              </a:rPr>
              <a:t> des classes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C53895-3F05-4B99-8DDD-7A05DA810EF2}"/>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septembre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revient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Rectangle 9">
            <a:extLst>
              <a:ext uri="{FF2B5EF4-FFF2-40B4-BE49-F238E27FC236}">
                <a16:creationId xmlns:a16="http://schemas.microsoft.com/office/drawing/2014/main" id="{EBCABF6D-0DEB-482A-8B00-52A13EF0B61B}"/>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Océane est nerveuse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Aujourd’hui, c’est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premier</a:t>
            </a:r>
            <a:r>
              <a:rPr lang="fr-FR" sz="2000" dirty="0">
                <a:solidFill>
                  <a:srgbClr val="115076"/>
                </a:solidFill>
                <a:latin typeface="Century Gothic" panose="020F0302020204030204"/>
              </a:rPr>
              <a:t> </a:t>
            </a:r>
            <a:r>
              <a:rPr lang="fr-FR" sz="2000" b="1" dirty="0">
                <a:solidFill>
                  <a:srgbClr val="EE6000"/>
                </a:solidFill>
              </a:rPr>
              <a:t>jour</a:t>
            </a:r>
            <a:r>
              <a:rPr lang="fr-FR" sz="2000" b="1" dirty="0">
                <a:solidFill>
                  <a:srgbClr val="115076"/>
                </a:solidFill>
              </a:rPr>
              <a:t> </a:t>
            </a:r>
            <a:r>
              <a:rPr lang="fr-FR" sz="2000" dirty="0">
                <a:solidFill>
                  <a:srgbClr val="115076"/>
                </a:solidFill>
              </a:rPr>
              <a:t>à </a:t>
            </a:r>
            <a:r>
              <a:rPr lang="fr-FR" sz="2000" b="1" dirty="0">
                <a:solidFill>
                  <a:srgbClr val="115076"/>
                </a:solidFill>
              </a:rPr>
              <a:t>son</a:t>
            </a:r>
            <a:r>
              <a:rPr lang="fr-FR" sz="2000" dirty="0">
                <a:solidFill>
                  <a:srgbClr val="115076"/>
                </a:solidFill>
              </a:rPr>
              <a:t> nouveau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collège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frappe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lang="fr-FR" sz="2000" dirty="0">
                <a:solidFill>
                  <a:srgbClr val="115076"/>
                </a:solidFill>
                <a:latin typeface="Century Gothic" panose="020F0302020204030204"/>
              </a:rPr>
              <a:t> </a:t>
            </a:r>
            <a:r>
              <a:rPr lang="fr-FR" sz="2000" b="1" dirty="0">
                <a:solidFill>
                  <a:srgbClr val="EE6000"/>
                </a:solidFill>
              </a:rPr>
              <a:t>porte</a:t>
            </a:r>
            <a:r>
              <a:rPr lang="fr-FR" sz="2000" dirty="0">
                <a:solidFill>
                  <a:srgbClr val="115076"/>
                </a:solidFill>
              </a:rPr>
              <a:t>. Océane dit au revoir à </a:t>
            </a:r>
            <a:r>
              <a:rPr lang="fr-FR" sz="2000" b="1" dirty="0">
                <a:solidFill>
                  <a:srgbClr val="115076"/>
                </a:solidFill>
              </a:rPr>
              <a:t>ses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parents</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et elle marche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lang="fr-FR" sz="2000" dirty="0">
                <a:solidFill>
                  <a:srgbClr val="115076"/>
                </a:solidFill>
                <a:latin typeface="Century Gothic" panose="020F0302020204030204"/>
              </a:rPr>
              <a:t> </a:t>
            </a:r>
            <a:r>
              <a:rPr lang="fr-FR" sz="2000" b="1" dirty="0">
                <a:solidFill>
                  <a:srgbClr val="EE6000"/>
                </a:solidFill>
              </a:rPr>
              <a:t>ami</a:t>
            </a:r>
            <a:r>
              <a:rPr lang="fr-FR" sz="2000" dirty="0">
                <a:solidFill>
                  <a:srgbClr val="115076"/>
                </a:solidFill>
              </a:rPr>
              <a:t>. Ils arrivent tôt et Amir montre </a:t>
            </a:r>
            <a:r>
              <a:rPr lang="fr-FR" sz="2000" b="1" dirty="0">
                <a:solidFill>
                  <a:srgbClr val="115076"/>
                </a:solidFill>
              </a:rPr>
              <a:t>sa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salle de classe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à Océane. Les élèves demandent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 </a:t>
            </a:r>
            <a:r>
              <a:rPr lang="en-GB" sz="2000" b="1" dirty="0">
                <a:solidFill>
                  <a:srgbClr val="EE6000"/>
                </a:solidFill>
              </a:rPr>
              <a:t>nom</a:t>
            </a:r>
            <a:r>
              <a:rPr lang="en-GB" sz="2000" dirty="0">
                <a:solidFill>
                  <a:srgbClr val="115076"/>
                </a:solidFill>
              </a:rPr>
              <a:t>. </a:t>
            </a:r>
            <a:r>
              <a:rPr lang="en-GB" sz="2000" dirty="0" err="1">
                <a:solidFill>
                  <a:srgbClr val="115076"/>
                </a:solidFill>
              </a:rPr>
              <a:t>En</a:t>
            </a:r>
            <a:r>
              <a:rPr lang="en-GB" sz="2000" dirty="0">
                <a:solidFill>
                  <a:srgbClr val="115076"/>
                </a:solidFill>
              </a:rPr>
              <a:t> </a:t>
            </a:r>
            <a:r>
              <a:rPr lang="en-GB" sz="2000" dirty="0" err="1">
                <a:solidFill>
                  <a:srgbClr val="115076"/>
                </a:solidFill>
              </a:rPr>
              <a:t>classe</a:t>
            </a:r>
            <a:r>
              <a:rPr lang="en-GB" sz="2000" dirty="0">
                <a:solidFill>
                  <a:srgbClr val="115076"/>
                </a:solidFill>
              </a:rPr>
              <a:t>, </a:t>
            </a:r>
            <a:r>
              <a:rPr lang="en-GB" sz="2000" dirty="0" err="1">
                <a:solidFill>
                  <a:srgbClr val="115076"/>
                </a:solidFill>
              </a:rPr>
              <a:t>elle</a:t>
            </a:r>
            <a:r>
              <a:rPr lang="en-GB" sz="2000" dirty="0">
                <a:solidFill>
                  <a:srgbClr val="115076"/>
                </a:solidFill>
              </a:rPr>
              <a:t> </a:t>
            </a:r>
            <a:r>
              <a:rPr lang="en-GB" sz="2000" dirty="0" err="1">
                <a:solidFill>
                  <a:srgbClr val="115076"/>
                </a:solidFill>
              </a:rPr>
              <a:t>aime</a:t>
            </a:r>
            <a:r>
              <a:rPr lang="en-GB" sz="2000" dirty="0">
                <a:solidFill>
                  <a:srgbClr val="115076"/>
                </a:solidFill>
              </a:rPr>
              <a:t> </a:t>
            </a:r>
            <a:r>
              <a:rPr lang="en-GB" sz="2000" dirty="0" err="1">
                <a:solidFill>
                  <a:srgbClr val="115076"/>
                </a:solidFill>
              </a:rPr>
              <a:t>travailler</a:t>
            </a:r>
            <a:r>
              <a:rPr lang="en-GB" sz="2000" dirty="0">
                <a:solidFill>
                  <a:srgbClr val="115076"/>
                </a:solidFill>
              </a:rPr>
              <a:t> avec </a:t>
            </a:r>
            <a:r>
              <a:rPr lang="en-GB" sz="2000" b="1" dirty="0">
                <a:solidFill>
                  <a:srgbClr val="115076"/>
                </a:solidFill>
              </a:rPr>
              <a:t>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partenaire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dit qu’elle ressemble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lang="fr-FR" sz="2000" dirty="0">
                <a:solidFill>
                  <a:srgbClr val="115076"/>
                </a:solidFill>
                <a:latin typeface="Century Gothic" panose="020F0302020204030204"/>
              </a:rPr>
              <a:t> </a:t>
            </a:r>
            <a:r>
              <a:rPr lang="en-GB" sz="2000" b="1" dirty="0">
                <a:solidFill>
                  <a:srgbClr val="EE6000"/>
                </a:solidFill>
              </a:rPr>
              <a:t>chanteuse </a:t>
            </a:r>
            <a:r>
              <a:rPr lang="en-GB" sz="2000" b="1" dirty="0" err="1">
                <a:solidFill>
                  <a:srgbClr val="EE6000"/>
                </a:solidFill>
              </a:rPr>
              <a:t>préférée</a:t>
            </a:r>
            <a:r>
              <a:rPr lang="en-GB" sz="2000" dirty="0">
                <a:solidFill>
                  <a:srgbClr val="115076"/>
                </a:solidFill>
              </a:rPr>
              <a:t>. Elle </a:t>
            </a:r>
            <a:r>
              <a:rPr lang="en-GB" sz="2000" dirty="0" err="1">
                <a:solidFill>
                  <a:srgbClr val="115076"/>
                </a:solidFill>
              </a:rPr>
              <a:t>aime</a:t>
            </a:r>
            <a:r>
              <a:rPr lang="en-GB" sz="2000" dirty="0">
                <a:solidFill>
                  <a:srgbClr val="115076"/>
                </a:solidFill>
              </a:rPr>
              <a:t> </a:t>
            </a:r>
            <a:r>
              <a:rPr lang="en-GB" sz="2000" b="1" dirty="0" err="1">
                <a:solidFill>
                  <a:srgbClr val="115076"/>
                </a:solidFill>
              </a:rPr>
              <a:t>ses</a:t>
            </a:r>
            <a:r>
              <a:rPr lang="en-GB" sz="2000" b="1" dirty="0">
                <a:solidFill>
                  <a:srgbClr val="115076"/>
                </a:solidFill>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professeurs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aussi. Au déjeuner, Océane ne regarde pas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lang="fr-FR" sz="2000" dirty="0">
                <a:solidFill>
                  <a:srgbClr val="115076"/>
                </a:solidFill>
                <a:latin typeface="Century Gothic" panose="020F0302020204030204"/>
              </a:rPr>
              <a:t> </a:t>
            </a:r>
            <a:r>
              <a:rPr lang="en-GB" sz="2000" b="1" dirty="0">
                <a:solidFill>
                  <a:srgbClr val="EE6000"/>
                </a:solidFill>
              </a:rPr>
              <a:t>portable</a:t>
            </a:r>
            <a:r>
              <a:rPr lang="en-GB" sz="2000" dirty="0">
                <a:solidFill>
                  <a:srgbClr val="115076"/>
                </a:solidFill>
              </a:rPr>
              <a:t>. Elle </a:t>
            </a:r>
            <a:r>
              <a:rPr lang="en-GB" sz="2000" dirty="0" err="1">
                <a:solidFill>
                  <a:srgbClr val="115076"/>
                </a:solidFill>
              </a:rPr>
              <a:t>parle</a:t>
            </a:r>
            <a:r>
              <a:rPr lang="en-GB" sz="2000" dirty="0">
                <a:solidFill>
                  <a:srgbClr val="115076"/>
                </a:solidFill>
              </a:rPr>
              <a:t> aux </a:t>
            </a:r>
            <a:r>
              <a:rPr lang="en-GB" sz="2000" dirty="0" err="1">
                <a:solidFill>
                  <a:srgbClr val="115076"/>
                </a:solidFill>
              </a:rPr>
              <a:t>élèves</a:t>
            </a:r>
            <a:r>
              <a:rPr lang="en-GB" sz="2000" dirty="0">
                <a:solidFill>
                  <a:srgbClr val="115076"/>
                </a:solidFill>
              </a:rPr>
              <a:t> dans </a:t>
            </a:r>
            <a:r>
              <a:rPr lang="en-GB" sz="2000" b="1" dirty="0" err="1">
                <a:solidFill>
                  <a:srgbClr val="115076"/>
                </a:solidFill>
              </a:rPr>
              <a:t>sa</a:t>
            </a:r>
            <a:r>
              <a:rPr lang="en-GB" sz="2000" b="1" dirty="0">
                <a:solidFill>
                  <a:srgbClr val="115076"/>
                </a:solidFill>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classe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Elle joue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nouvelle </a:t>
            </a:r>
            <a:r>
              <a:rPr lang="en-GB" sz="2000" b="1" dirty="0" err="1">
                <a:solidFill>
                  <a:srgbClr val="EE6000"/>
                </a:solidFill>
              </a:rPr>
              <a:t>équipe</a:t>
            </a:r>
            <a:r>
              <a:rPr lang="en-GB" sz="2000" b="1" dirty="0">
                <a:solidFill>
                  <a:srgbClr val="EE6000"/>
                </a:solidFill>
              </a:rPr>
              <a:t> de foot</a:t>
            </a:r>
            <a:r>
              <a:rPr lang="en-GB" sz="2000" dirty="0">
                <a:solidFill>
                  <a:srgbClr val="115076"/>
                </a:solidFill>
              </a:rPr>
              <a:t>. </a:t>
            </a:r>
            <a:r>
              <a:rPr lang="en-GB" sz="2000" dirty="0" err="1">
                <a:solidFill>
                  <a:srgbClr val="115076"/>
                </a:solidFill>
              </a:rPr>
              <a:t>Océane</a:t>
            </a:r>
            <a:r>
              <a:rPr lang="en-GB" sz="2000" dirty="0">
                <a:solidFill>
                  <a:srgbClr val="115076"/>
                </a:solidFill>
              </a:rPr>
              <a:t> </a:t>
            </a:r>
            <a:r>
              <a:rPr lang="en-GB" sz="2000" dirty="0" err="1">
                <a:solidFill>
                  <a:srgbClr val="115076"/>
                </a:solidFill>
              </a:rPr>
              <a:t>gagne</a:t>
            </a:r>
            <a:r>
              <a:rPr lang="en-GB" sz="2000" dirty="0">
                <a:solidFill>
                  <a:srgbClr val="115076"/>
                </a:solidFill>
              </a:rPr>
              <a:t> </a:t>
            </a:r>
            <a:r>
              <a:rPr lang="en-GB" sz="2000" b="1" dirty="0">
                <a:solidFill>
                  <a:srgbClr val="115076"/>
                </a:solidFill>
              </a:rPr>
              <a:t>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match</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gagne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lang="fr-FR" sz="2000" dirty="0">
                <a:solidFill>
                  <a:srgbClr val="115076"/>
                </a:solidFill>
                <a:latin typeface="Century Gothic" panose="020F0302020204030204"/>
              </a:rPr>
              <a:t> </a:t>
            </a:r>
            <a:r>
              <a:rPr lang="en-GB" sz="2000" b="1" dirty="0" err="1">
                <a:solidFill>
                  <a:srgbClr val="EE6000"/>
                </a:solidFill>
              </a:rPr>
              <a:t>cœur</a:t>
            </a:r>
            <a:r>
              <a:rPr lang="en-GB" sz="2000" dirty="0">
                <a:solidFill>
                  <a:srgbClr val="115076"/>
                </a:solidFill>
              </a:rPr>
              <a:t>. Les deux enfants </a:t>
            </a:r>
            <a:r>
              <a:rPr lang="en-GB" sz="2000" dirty="0" err="1">
                <a:solidFill>
                  <a:srgbClr val="115076"/>
                </a:solidFill>
              </a:rPr>
              <a:t>sont</a:t>
            </a:r>
            <a:r>
              <a:rPr lang="en-GB" sz="2000" dirty="0">
                <a:solidFill>
                  <a:srgbClr val="115076"/>
                </a:solidFill>
              </a:rPr>
              <a:t> contents !</a:t>
            </a:r>
            <a:endParaRPr lang="fr-FR" sz="2000" b="1" dirty="0">
              <a:solidFill>
                <a:srgbClr val="115076"/>
              </a:solidFill>
            </a:endParaRPr>
          </a:p>
        </p:txBody>
      </p:sp>
      <p:pic>
        <p:nvPicPr>
          <p:cNvPr id="11" name="Picture 10">
            <a:extLst>
              <a:ext uri="{FF2B5EF4-FFF2-40B4-BE49-F238E27FC236}">
                <a16:creationId xmlns:a16="http://schemas.microsoft.com/office/drawing/2014/main" id="{6168FF43-FE92-4D02-BCFC-01C5823FC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4544" y="4409673"/>
            <a:ext cx="1800000" cy="1800000"/>
          </a:xfrm>
          <a:prstGeom prst="rect">
            <a:avLst/>
          </a:prstGeom>
        </p:spPr>
      </p:pic>
      <p:sp>
        <p:nvSpPr>
          <p:cNvPr id="12" name="TextBox 11">
            <a:extLst>
              <a:ext uri="{FF2B5EF4-FFF2-40B4-BE49-F238E27FC236}">
                <a16:creationId xmlns:a16="http://schemas.microsoft.com/office/drawing/2014/main" id="{130A9AC8-E49E-46B6-9BA5-C3D4E2EA4BA1}"/>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266918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9750" y="441017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grpSp>
        <p:nvGrpSpPr>
          <p:cNvPr id="5" name="Group 4" descr="name tag with the name Nathalie">
            <a:extLst>
              <a:ext uri="{FF2B5EF4-FFF2-40B4-BE49-F238E27FC236}">
                <a16:creationId xmlns:a16="http://schemas.microsoft.com/office/drawing/2014/main" id="{293E9216-89BF-48D5-B5FE-8D065F2D67BE}"/>
              </a:ext>
            </a:extLst>
          </p:cNvPr>
          <p:cNvGrpSpPr/>
          <p:nvPr/>
        </p:nvGrpSpPr>
        <p:grpSpPr>
          <a:xfrm>
            <a:off x="4747039" y="936242"/>
            <a:ext cx="2738448" cy="3942123"/>
            <a:chOff x="4747039" y="936242"/>
            <a:chExt cx="2738448" cy="3942123"/>
          </a:xfrm>
        </p:grpSpPr>
        <p:pic>
          <p:nvPicPr>
            <p:cNvPr id="10242" name="Picture 2" descr="name tag"/>
            <p:cNvPicPr>
              <a:picLocks noChangeAspect="1" noChangeArrowheads="1"/>
            </p:cNvPicPr>
            <p:nvPr/>
          </p:nvPicPr>
          <p:blipFill rotWithShape="1">
            <a:blip r:embed="rId5">
              <a:extLst>
                <a:ext uri="{28A0092B-C50C-407E-A947-70E740481C1C}">
                  <a14:useLocalDpi xmlns:a14="http://schemas.microsoft.com/office/drawing/2010/main" val="0"/>
                </a:ext>
              </a:extLst>
            </a:blip>
            <a:srcRect l="32526" r="32740"/>
            <a:stretch/>
          </p:blipFill>
          <p:spPr bwMode="auto">
            <a:xfrm>
              <a:off x="4747039" y="93624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BCEB46-D028-41E2-9122-8E31B79AE17C}"/>
                </a:ext>
              </a:extLst>
            </p:cNvPr>
            <p:cNvSpPr txBox="1"/>
            <p:nvPr/>
          </p:nvSpPr>
          <p:spPr>
            <a:xfrm>
              <a:off x="5109396" y="3178007"/>
              <a:ext cx="201373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Lefèvre</a:t>
              </a:r>
              <a:endPar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4970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m no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om n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288853" cy="1062010"/>
          </a:xfrm>
        </p:spPr>
        <p:txBody>
          <a:bodyPr>
            <a:normAutofit fontScale="90000"/>
          </a:bodyPr>
          <a:lstStyle/>
          <a:p>
            <a:pPr algn="l"/>
            <a:r>
              <a:rPr lang="en-GB" sz="4000" b="1" dirty="0">
                <a:solidFill>
                  <a:prstClr val="white"/>
                </a:solidFill>
              </a:rPr>
              <a:t>Talking about how people celebrate [2]</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fr-FR" sz="3000" dirty="0">
                <a:solidFill>
                  <a:prstClr val="white"/>
                </a:solidFill>
              </a:rPr>
              <a:t>possessive adjective </a:t>
            </a:r>
            <a:r>
              <a:rPr lang="fr-FR" sz="3000" i="1" dirty="0">
                <a:solidFill>
                  <a:prstClr val="white"/>
                </a:solidFill>
              </a:rPr>
              <a:t>notre</a:t>
            </a:r>
          </a:p>
          <a:p>
            <a:pPr algn="l"/>
            <a:r>
              <a:rPr lang="en-GB" sz="3000" dirty="0">
                <a:solidFill>
                  <a:prstClr val="white"/>
                </a:solidFill>
              </a:rPr>
              <a:t>SSCs [om], [on]</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6 - Lesson 12</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3597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31</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/08/21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307827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et [om]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28877" y="1676400"/>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grpSp>
        <p:nvGrpSpPr>
          <p:cNvPr id="19" name="Group 18">
            <a:extLst>
              <a:ext uri="{FF2B5EF4-FFF2-40B4-BE49-F238E27FC236}">
                <a16:creationId xmlns:a16="http://schemas.microsoft.com/office/drawing/2014/main" id="{1DB89125-1C42-48C0-B8FF-629970F729A3}"/>
              </a:ext>
            </a:extLst>
          </p:cNvPr>
          <p:cNvGrpSpPr/>
          <p:nvPr/>
        </p:nvGrpSpPr>
        <p:grpSpPr>
          <a:xfrm>
            <a:off x="3865898" y="1986378"/>
            <a:ext cx="2246513" cy="1442622"/>
            <a:chOff x="3865898" y="1986378"/>
            <a:chExt cx="2246513" cy="1442622"/>
          </a:xfrm>
        </p:grpSpPr>
        <p:sp>
          <p:nvSpPr>
            <p:cNvPr id="32" name="TextBox 31">
              <a:hlinkClick r:id="" action="ppaction://noaction">
                <a:snd r:embed="rId3" name="23. nom.wav"/>
              </a:hlinkClick>
              <a:extLst>
                <a:ext uri="{FF2B5EF4-FFF2-40B4-BE49-F238E27FC236}">
                  <a16:creationId xmlns:a16="http://schemas.microsoft.com/office/drawing/2014/main" id="{456E7790-71CC-47F2-9408-24000EB56996}"/>
                </a:ext>
              </a:extLst>
            </p:cNvPr>
            <p:cNvSpPr txBox="1"/>
            <p:nvPr/>
          </p:nvSpPr>
          <p:spPr>
            <a:xfrm rot="10800000" flipV="1">
              <a:off x="3865898" y="2721114"/>
              <a:ext cx="22465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p>
          </p:txBody>
        </p:sp>
        <p:pic>
          <p:nvPicPr>
            <p:cNvPr id="13" name="Picture 2" descr="forbidden sign">
              <a:extLst>
                <a:ext uri="{FF2B5EF4-FFF2-40B4-BE49-F238E27FC236}">
                  <a16:creationId xmlns:a16="http://schemas.microsoft.com/office/drawing/2014/main" id="{2DB456CE-6539-473C-A32E-3B68316A29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7024" y="1986378"/>
              <a:ext cx="824260" cy="8242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62E0412-1AA7-4FCB-9214-5ABC41FFBEA2}"/>
              </a:ext>
            </a:extLst>
          </p:cNvPr>
          <p:cNvGrpSpPr/>
          <p:nvPr/>
        </p:nvGrpSpPr>
        <p:grpSpPr>
          <a:xfrm>
            <a:off x="6215401" y="1015016"/>
            <a:ext cx="2013734" cy="2413984"/>
            <a:chOff x="6215401" y="1015016"/>
            <a:chExt cx="2013734" cy="2413984"/>
          </a:xfrm>
        </p:grpSpPr>
        <p:sp>
          <p:nvSpPr>
            <p:cNvPr id="34" name="TextBox 33">
              <a:hlinkClick r:id="" action="ppaction://noaction">
                <a:snd r:embed="rId3" name="23. nom.wav"/>
              </a:hlinkClick>
              <a:extLst>
                <a:ext uri="{FF2B5EF4-FFF2-40B4-BE49-F238E27FC236}">
                  <a16:creationId xmlns:a16="http://schemas.microsoft.com/office/drawing/2014/main" id="{065AB104-5EB5-4916-951A-ADBD973C4353}"/>
                </a:ext>
              </a:extLst>
            </p:cNvPr>
            <p:cNvSpPr txBox="1"/>
            <p:nvPr/>
          </p:nvSpPr>
          <p:spPr>
            <a:xfrm>
              <a:off x="6560804" y="2721114"/>
              <a:ext cx="13147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grpSp>
          <p:nvGrpSpPr>
            <p:cNvPr id="15" name="Group 14">
              <a:extLst>
                <a:ext uri="{FF2B5EF4-FFF2-40B4-BE49-F238E27FC236}">
                  <a16:creationId xmlns:a16="http://schemas.microsoft.com/office/drawing/2014/main" id="{034411EF-DF51-414F-8E14-B719143631A9}"/>
                </a:ext>
              </a:extLst>
            </p:cNvPr>
            <p:cNvGrpSpPr/>
            <p:nvPr/>
          </p:nvGrpSpPr>
          <p:grpSpPr>
            <a:xfrm>
              <a:off x="6215401" y="1015016"/>
              <a:ext cx="2013734" cy="1942723"/>
              <a:chOff x="5186597" y="2355309"/>
              <a:chExt cx="2013734" cy="1942723"/>
            </a:xfrm>
          </p:grpSpPr>
          <p:pic>
            <p:nvPicPr>
              <p:cNvPr id="9" name="Picture 2" descr="name tag">
                <a:extLst>
                  <a:ext uri="{FF2B5EF4-FFF2-40B4-BE49-F238E27FC236}">
                    <a16:creationId xmlns:a16="http://schemas.microsoft.com/office/drawing/2014/main" id="{5415234D-7A75-4B54-BE3D-9B430FF9D4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526" r="32740"/>
              <a:stretch/>
            </p:blipFill>
            <p:spPr bwMode="auto">
              <a:xfrm>
                <a:off x="5417157" y="2355309"/>
                <a:ext cx="1544469" cy="19427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71C59EB-D3C0-446C-941D-A99BA29E0315}"/>
                  </a:ext>
                </a:extLst>
              </p:cNvPr>
              <p:cNvSpPr txBox="1"/>
              <p:nvPr/>
            </p:nvSpPr>
            <p:spPr>
              <a:xfrm>
                <a:off x="5186597" y="3545374"/>
                <a:ext cx="20137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p:txBody>
          </p:sp>
        </p:grpSp>
      </p:grpSp>
      <p:sp>
        <p:nvSpPr>
          <p:cNvPr id="18" name="TextBox 17">
            <a:extLst>
              <a:ext uri="{FF2B5EF4-FFF2-40B4-BE49-F238E27FC236}">
                <a16:creationId xmlns:a16="http://schemas.microsoft.com/office/drawing/2014/main" id="{AF25719E-05C5-432F-8FFC-CE521B8F2A5A}"/>
              </a:ext>
            </a:extLst>
          </p:cNvPr>
          <p:cNvSpPr txBox="1"/>
          <p:nvPr/>
        </p:nvSpPr>
        <p:spPr>
          <a:xfrm>
            <a:off x="180000" y="3941781"/>
            <a:ext cx="114886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[on] is the same sound as SSC [om], which you already know.</a:t>
            </a:r>
          </a:p>
        </p:txBody>
      </p:sp>
      <p:sp>
        <p:nvSpPr>
          <p:cNvPr id="22" name="TextBox 21">
            <a:extLst>
              <a:ext uri="{FF2B5EF4-FFF2-40B4-BE49-F238E27FC236}">
                <a16:creationId xmlns:a16="http://schemas.microsoft.com/office/drawing/2014/main" id="{BE2FE4BE-B9AE-4369-A33B-3A5156FBB378}"/>
              </a:ext>
            </a:extLst>
          </p:cNvPr>
          <p:cNvSpPr txBox="1"/>
          <p:nvPr/>
        </p:nvSpPr>
        <p:spPr>
          <a:xfrm>
            <a:off x="180000" y="4685468"/>
            <a:ext cx="90025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[om] instead of [on].</a:t>
            </a:r>
          </a:p>
        </p:txBody>
      </p:sp>
      <p:sp>
        <p:nvSpPr>
          <p:cNvPr id="26" name="TextBox 25">
            <a:extLst>
              <a:ext uri="{FF2B5EF4-FFF2-40B4-BE49-F238E27FC236}">
                <a16:creationId xmlns:a16="http://schemas.microsoft.com/office/drawing/2014/main" id="{0476EDD6-5749-46C4-975B-57C22A769314}"/>
              </a:ext>
            </a:extLst>
          </p:cNvPr>
          <p:cNvSpPr txBox="1"/>
          <p:nvPr/>
        </p:nvSpPr>
        <p:spPr>
          <a:xfrm>
            <a:off x="180000" y="5663672"/>
            <a:ext cx="96598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BUT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fall],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[a shadow]</a:t>
            </a:r>
          </a:p>
        </p:txBody>
      </p:sp>
    </p:spTree>
    <p:extLst>
      <p:ext uri="{BB962C8B-B14F-4D97-AF65-F5344CB8AC3E}">
        <p14:creationId xmlns:p14="http://schemas.microsoft.com/office/powerpoint/2010/main" val="22355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3. n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3. n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22"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851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14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om/on</a:t>
            </a:r>
            <a:endParaRPr lang="en-US" sz="10000" dirty="0"/>
          </a:p>
        </p:txBody>
      </p:sp>
      <p:sp>
        <p:nvSpPr>
          <p:cNvPr id="4" name="TextBox 3"/>
          <p:cNvSpPr txBox="1"/>
          <p:nvPr/>
        </p:nvSpPr>
        <p:spPr>
          <a:xfrm>
            <a:off x="1094326" y="4267983"/>
            <a:ext cx="1009924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c</a:t>
            </a:r>
            <a:r>
              <a:rPr kumimoji="0" lang="en-GB" sz="12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parais</a:t>
            </a:r>
            <a:r>
              <a:rPr kumimoji="0" lang="en-GB" sz="12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pic>
        <p:nvPicPr>
          <p:cNvPr id="7" name="Picture 6" descr="A picture containing scale, device, table, boat&#10;&#10;Description automatically generated">
            <a:extLst>
              <a:ext uri="{FF2B5EF4-FFF2-40B4-BE49-F238E27FC236}">
                <a16:creationId xmlns:a16="http://schemas.microsoft.com/office/drawing/2014/main" id="{D7C99476-C9B7-4BFB-8E51-2951DA377C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87" r="23657"/>
          <a:stretch/>
        </p:blipFill>
        <p:spPr>
          <a:xfrm>
            <a:off x="4047392" y="887672"/>
            <a:ext cx="4097216" cy="3980057"/>
          </a:xfrm>
          <a:prstGeom prst="flowChartConnector">
            <a:avLst/>
          </a:prstGeom>
        </p:spPr>
      </p:pic>
    </p:spTree>
    <p:extLst>
      <p:ext uri="{BB962C8B-B14F-4D97-AF65-F5344CB8AC3E}">
        <p14:creationId xmlns:p14="http://schemas.microsoft.com/office/powerpoint/2010/main" val="4152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3. 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lide 26.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extLst>
              <p:ext uri="{D42A27DB-BD31-4B8C-83A1-F6EECF244321}">
                <p14:modId xmlns:p14="http://schemas.microsoft.com/office/powerpoint/2010/main" val="2882923699"/>
              </p:ext>
            </p:extLst>
          </p:nvPr>
        </p:nvGraphicFramePr>
        <p:xfrm>
          <a:off x="4303747" y="1121958"/>
          <a:ext cx="7606174" cy="4473603"/>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3438891">
                  <a:extLst>
                    <a:ext uri="{9D8B030D-6E8A-4147-A177-3AD203B41FA5}">
                      <a16:colId xmlns:a16="http://schemas.microsoft.com/office/drawing/2014/main" val="1600817978"/>
                    </a:ext>
                  </a:extLst>
                </a:gridCol>
                <a:gridCol w="1665703">
                  <a:extLst>
                    <a:ext uri="{9D8B030D-6E8A-4147-A177-3AD203B41FA5}">
                      <a16:colId xmlns:a16="http://schemas.microsoft.com/office/drawing/2014/main" val="4128092149"/>
                    </a:ext>
                  </a:extLst>
                </a:gridCol>
                <a:gridCol w="1665703">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[om]</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t</a:t>
                      </a:r>
                      <a:r>
                        <a:rPr lang="en-GB" sz="2000" b="1" dirty="0" err="1">
                          <a:solidFill>
                            <a:schemeClr val="accent1">
                              <a:lumMod val="50000"/>
                            </a:schemeClr>
                          </a:solidFill>
                        </a:rPr>
                        <a:t>om</a:t>
                      </a:r>
                      <a:r>
                        <a:rPr lang="en-GB" sz="2000" dirty="0" err="1">
                          <a:solidFill>
                            <a:schemeClr val="accent1">
                              <a:lumMod val="50000"/>
                            </a:schemeClr>
                          </a:solidFill>
                        </a:rPr>
                        <a:t>be</a:t>
                      </a:r>
                      <a:r>
                        <a:rPr lang="en-GB" sz="2000" dirty="0">
                          <a:solidFill>
                            <a:schemeClr val="accent1">
                              <a:lumMod val="50000"/>
                            </a:schemeClr>
                          </a:solidFill>
                        </a:rPr>
                        <a:t> </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tr</a:t>
                      </a:r>
                      <a:r>
                        <a:rPr lang="en-GB" sz="2000" b="1" dirty="0">
                          <a:solidFill>
                            <a:schemeClr val="accent1">
                              <a:lumMod val="50000"/>
                            </a:schemeClr>
                          </a:solidFill>
                        </a:rPr>
                        <a:t>om</a:t>
                      </a:r>
                      <a:r>
                        <a:rPr lang="en-GB" sz="2000" b="0" dirty="0">
                          <a:solidFill>
                            <a:schemeClr val="accent1">
                              <a:lumMod val="50000"/>
                            </a:schemeClr>
                          </a:solidFill>
                        </a:rPr>
                        <a:t>pe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on</a:t>
                      </a:r>
                      <a:r>
                        <a:rPr lang="en-GB" sz="2000" b="0" dirty="0" err="1">
                          <a:solidFill>
                            <a:schemeClr val="accent1">
                              <a:lumMod val="50000"/>
                            </a:schemeClr>
                          </a:solidFill>
                        </a:rPr>
                        <a:t>c</a:t>
                      </a:r>
                      <a:r>
                        <a:rPr lang="en-GB" sz="2000" b="1" dirty="0" err="1">
                          <a:solidFill>
                            <a:schemeClr val="accent1">
                              <a:lumMod val="50000"/>
                            </a:schemeClr>
                          </a:solidFill>
                        </a:rPr>
                        <a:t>om</a:t>
                      </a:r>
                      <a:r>
                        <a:rPr lang="en-GB" sz="2000" b="0" dirty="0" err="1">
                          <a:solidFill>
                            <a:schemeClr val="accent1">
                              <a:lumMod val="50000"/>
                            </a:schemeClr>
                          </a:solidFill>
                        </a:rPr>
                        <a:t>bre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a:t>
                      </a:r>
                      <a:r>
                        <a:rPr lang="en-GB" sz="2000" b="1" dirty="0" err="1">
                          <a:solidFill>
                            <a:schemeClr val="accent1">
                              <a:lumMod val="50000"/>
                            </a:schemeClr>
                          </a:solidFill>
                        </a:rPr>
                        <a:t>on</a:t>
                      </a:r>
                      <a:r>
                        <a:rPr lang="en-GB" sz="2000" b="0" dirty="0" err="1">
                          <a:solidFill>
                            <a:schemeClr val="accent1">
                              <a:lumMod val="50000"/>
                            </a:schemeClr>
                          </a:solidFill>
                        </a:rPr>
                        <a:t>fortable</a:t>
                      </a:r>
                      <a:r>
                        <a:rPr lang="en-GB" sz="2000" b="0" dirty="0">
                          <a:solidFill>
                            <a:schemeClr val="accent1">
                              <a:lumMod val="50000"/>
                            </a:schemeClr>
                          </a:solidFill>
                        </a:rPr>
                        <a:t> [comfortable]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p</a:t>
                      </a:r>
                      <a:r>
                        <a:rPr lang="en-GB" sz="2000" b="1" dirty="0">
                          <a:solidFill>
                            <a:schemeClr val="accent1">
                              <a:lumMod val="50000"/>
                            </a:schemeClr>
                          </a:solidFill>
                        </a:rPr>
                        <a:t>om</a:t>
                      </a:r>
                      <a:r>
                        <a:rPr lang="en-GB" sz="2000" b="0" dirty="0">
                          <a:solidFill>
                            <a:schemeClr val="accent1">
                              <a:lumMod val="50000"/>
                            </a:schemeClr>
                          </a:solidFill>
                        </a:rPr>
                        <a:t>pier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h</a:t>
                      </a:r>
                      <a:r>
                        <a:rPr lang="en-GB" sz="2000" b="1" dirty="0" err="1">
                          <a:solidFill>
                            <a:schemeClr val="accent1">
                              <a:lumMod val="50000"/>
                            </a:schemeClr>
                          </a:solidFill>
                        </a:rPr>
                        <a:t>on</a:t>
                      </a:r>
                      <a:r>
                        <a:rPr lang="en-GB" sz="2000" b="0" dirty="0" err="1">
                          <a:solidFill>
                            <a:schemeClr val="accent1">
                              <a:lumMod val="50000"/>
                            </a:schemeClr>
                          </a:solidFill>
                        </a:rPr>
                        <a:t>te</a:t>
                      </a:r>
                      <a:r>
                        <a:rPr lang="en-GB" sz="2000" b="0" dirty="0">
                          <a:solidFill>
                            <a:schemeClr val="accent1">
                              <a:lumMod val="50000"/>
                            </a:schemeClr>
                          </a:solidFill>
                        </a:rPr>
                        <a:t>                [shame]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interr</a:t>
                      </a:r>
                      <a:r>
                        <a:rPr lang="en-GB" sz="2000" b="1" dirty="0" err="1">
                          <a:solidFill>
                            <a:schemeClr val="accent1">
                              <a:lumMod val="50000"/>
                            </a:schemeClr>
                          </a:solidFill>
                        </a:rPr>
                        <a:t>om</a:t>
                      </a:r>
                      <a:r>
                        <a:rPr lang="en-GB" sz="2000" b="0" dirty="0" err="1">
                          <a:solidFill>
                            <a:schemeClr val="accent1">
                              <a:lumMod val="50000"/>
                            </a:schemeClr>
                          </a:solidFill>
                        </a:rPr>
                        <a:t>pre</a:t>
                      </a:r>
                      <a:r>
                        <a:rPr lang="en-GB" sz="2000" b="0" dirty="0">
                          <a:solidFill>
                            <a:schemeClr val="accent1">
                              <a:lumMod val="50000"/>
                            </a:schemeClr>
                          </a:solidFill>
                        </a:rPr>
                        <a:t>   [to interrupt]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om</a:t>
                      </a:r>
                      <a:r>
                        <a:rPr lang="en-GB" sz="2000" b="0" dirty="0" err="1">
                          <a:solidFill>
                            <a:schemeClr val="accent1">
                              <a:lumMod val="50000"/>
                            </a:schemeClr>
                          </a:solidFill>
                        </a:rPr>
                        <a:t>bler</a:t>
                      </a:r>
                      <a:r>
                        <a:rPr lang="en-GB" sz="2000" b="0" dirty="0">
                          <a:solidFill>
                            <a:schemeClr val="accent1">
                              <a:lumMod val="50000"/>
                            </a:schemeClr>
                          </a:solidFill>
                        </a:rPr>
                        <a:t>              [to fill]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bl>
          </a:graphicData>
        </a:graphic>
      </p:graphicFrame>
      <p:sp>
        <p:nvSpPr>
          <p:cNvPr id="31" name="Action Button: Custom 16">
            <a:hlinkClick r:id="" action="ppaction://noaction" highlightClick="1">
              <a:snd r:embed="rId3" name="tombe.wav"/>
            </a:hlinkClick>
            <a:extLst>
              <a:ext uri="{FF2B5EF4-FFF2-40B4-BE49-F238E27FC236}">
                <a16:creationId xmlns:a16="http://schemas.microsoft.com/office/drawing/2014/main" id="{CEB3128E-7BF2-4A65-B88B-60C148FACDCF}"/>
              </a:ext>
            </a:extLst>
          </p:cNvPr>
          <p:cNvSpPr/>
          <p:nvPr/>
        </p:nvSpPr>
        <p:spPr>
          <a:xfrm>
            <a:off x="4524196" y="16747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trompe.wav"/>
            </a:hlinkClick>
            <a:extLst>
              <a:ext uri="{FF2B5EF4-FFF2-40B4-BE49-F238E27FC236}">
                <a16:creationId xmlns:a16="http://schemas.microsoft.com/office/drawing/2014/main" id="{DB48506B-B3DB-4D58-8767-CFD8B059C065}"/>
              </a:ext>
            </a:extLst>
          </p:cNvPr>
          <p:cNvSpPr/>
          <p:nvPr/>
        </p:nvSpPr>
        <p:spPr>
          <a:xfrm>
            <a:off x="4524196" y="21680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concombre.wav"/>
            </a:hlinkClick>
            <a:extLst>
              <a:ext uri="{FF2B5EF4-FFF2-40B4-BE49-F238E27FC236}">
                <a16:creationId xmlns:a16="http://schemas.microsoft.com/office/drawing/2014/main" id="{8A1DE54B-4809-4B97-93E3-68BD32236018}"/>
              </a:ext>
            </a:extLst>
          </p:cNvPr>
          <p:cNvSpPr/>
          <p:nvPr/>
        </p:nvSpPr>
        <p:spPr>
          <a:xfrm>
            <a:off x="4522118" y="26613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onfortable.wav"/>
            </a:hlinkClick>
            <a:extLst>
              <a:ext uri="{FF2B5EF4-FFF2-40B4-BE49-F238E27FC236}">
                <a16:creationId xmlns:a16="http://schemas.microsoft.com/office/drawing/2014/main" id="{1AA001D9-A76E-4BA3-8BC0-CBABE0E655B2}"/>
              </a:ext>
            </a:extLst>
          </p:cNvPr>
          <p:cNvSpPr/>
          <p:nvPr/>
        </p:nvSpPr>
        <p:spPr>
          <a:xfrm>
            <a:off x="4522118" y="31545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pompier.wav"/>
            </a:hlinkClick>
            <a:extLst>
              <a:ext uri="{FF2B5EF4-FFF2-40B4-BE49-F238E27FC236}">
                <a16:creationId xmlns:a16="http://schemas.microsoft.com/office/drawing/2014/main" id="{308E3B9A-1B71-4AD2-A5C6-94D58343866D}"/>
              </a:ext>
            </a:extLst>
          </p:cNvPr>
          <p:cNvSpPr/>
          <p:nvPr/>
        </p:nvSpPr>
        <p:spPr>
          <a:xfrm>
            <a:off x="4522118" y="36478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8" name="honte.wav"/>
            </a:hlinkClick>
            <a:extLst>
              <a:ext uri="{FF2B5EF4-FFF2-40B4-BE49-F238E27FC236}">
                <a16:creationId xmlns:a16="http://schemas.microsoft.com/office/drawing/2014/main" id="{7BF854E3-63B4-4055-8855-C2F49C26F195}"/>
              </a:ext>
            </a:extLst>
          </p:cNvPr>
          <p:cNvSpPr/>
          <p:nvPr/>
        </p:nvSpPr>
        <p:spPr>
          <a:xfrm>
            <a:off x="4535531" y="41410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Action Button: Custom 16">
            <a:hlinkClick r:id="" action="ppaction://noaction" highlightClick="1">
              <a:snd r:embed="rId9" name="interrompre.wav"/>
            </a:hlinkClick>
            <a:extLst>
              <a:ext uri="{FF2B5EF4-FFF2-40B4-BE49-F238E27FC236}">
                <a16:creationId xmlns:a16="http://schemas.microsoft.com/office/drawing/2014/main" id="{69587073-1742-4651-96A6-1BC886786F14}"/>
              </a:ext>
            </a:extLst>
          </p:cNvPr>
          <p:cNvSpPr/>
          <p:nvPr/>
        </p:nvSpPr>
        <p:spPr>
          <a:xfrm>
            <a:off x="4534906" y="46343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[om] </a:t>
            </a:r>
            <a:r>
              <a:rPr lang="en-GB" sz="3600" b="1" dirty="0" err="1">
                <a:solidFill>
                  <a:schemeClr val="bg1"/>
                </a:solidFill>
              </a:rPr>
              <a:t>ou</a:t>
            </a:r>
            <a:r>
              <a:rPr lang="en-GB" sz="3600" b="1" dirty="0">
                <a:solidFill>
                  <a:schemeClr val="bg1"/>
                </a:solidFill>
              </a:rPr>
              <a:t> [on]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411119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ça</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s'écrit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[on]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974179" y="249869"/>
            <a:ext cx="193574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8572" y="1674797"/>
            <a:ext cx="282522" cy="294294"/>
          </a:xfrm>
          <a:prstGeom prst="rect">
            <a:avLst/>
          </a:prstGeom>
        </p:spPr>
      </p:pic>
      <p:sp>
        <p:nvSpPr>
          <p:cNvPr id="32" name="TextBox 31" descr="text box hiding answer">
            <a:extLst>
              <a:ext uri="{FF2B5EF4-FFF2-40B4-BE49-F238E27FC236}">
                <a16:creationId xmlns:a16="http://schemas.microsoft.com/office/drawing/2014/main" id="{5B6EE2A1-24C4-40DE-B2AC-314EE60E23BD}"/>
              </a:ext>
            </a:extLst>
          </p:cNvPr>
          <p:cNvSpPr txBox="1"/>
          <p:nvPr/>
        </p:nvSpPr>
        <p:spPr>
          <a:xfrm>
            <a:off x="5317687" y="1718907"/>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8572" y="2211016"/>
            <a:ext cx="282522" cy="294294"/>
          </a:xfrm>
          <a:prstGeom prst="rect">
            <a:avLst/>
          </a:prstGeom>
        </p:spPr>
      </p:pic>
      <p:sp>
        <p:nvSpPr>
          <p:cNvPr id="47" name="TextBox 46" descr="text box hiding answer">
            <a:extLst>
              <a:ext uri="{FF2B5EF4-FFF2-40B4-BE49-F238E27FC236}">
                <a16:creationId xmlns:a16="http://schemas.microsoft.com/office/drawing/2014/main" id="{A382E953-5C44-4409-A152-33F8D0D8B8AF}"/>
              </a:ext>
            </a:extLst>
          </p:cNvPr>
          <p:cNvSpPr txBox="1"/>
          <p:nvPr/>
        </p:nvSpPr>
        <p:spPr>
          <a:xfrm>
            <a:off x="5384239" y="2191542"/>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 name="Action Button: Custom 16">
            <a:hlinkClick r:id="" action="ppaction://noaction" highlightClick="1">
              <a:snd r:embed="rId12" name="combler.wav"/>
            </a:hlinkClick>
            <a:extLst>
              <a:ext uri="{FF2B5EF4-FFF2-40B4-BE49-F238E27FC236}">
                <a16:creationId xmlns:a16="http://schemas.microsoft.com/office/drawing/2014/main" id="{37B955FD-6D22-485E-B7A0-BAC782A7C7EB}"/>
              </a:ext>
            </a:extLst>
          </p:cNvPr>
          <p:cNvSpPr/>
          <p:nvPr/>
        </p:nvSpPr>
        <p:spPr>
          <a:xfrm>
            <a:off x="4539463" y="51276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4741" y="2717607"/>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4741" y="3254813"/>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8572" y="3681400"/>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4741" y="4732970"/>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8572" y="5186311"/>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8572" y="5690549"/>
            <a:ext cx="282522" cy="294294"/>
          </a:xfrm>
          <a:prstGeom prst="rect">
            <a:avLst/>
          </a:prstGeom>
        </p:spPr>
      </p:pic>
      <p:pic>
        <p:nvPicPr>
          <p:cNvPr id="2050" name="Picture 2" descr="Tombstone, Rip, Dead, Death, Funeral, Halloween, Mort">
            <a:extLst>
              <a:ext uri="{FF2B5EF4-FFF2-40B4-BE49-F238E27FC236}">
                <a16:creationId xmlns:a16="http://schemas.microsoft.com/office/drawing/2014/main" id="{83C931B3-A03B-4D65-ADA5-0B5313B385A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13884" y="1653479"/>
            <a:ext cx="357000" cy="438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cumber Clip Art">
            <a:extLst>
              <a:ext uri="{FF2B5EF4-FFF2-40B4-BE49-F238E27FC236}">
                <a16:creationId xmlns:a16="http://schemas.microsoft.com/office/drawing/2014/main" id="{14BFC0CA-FCA4-415E-8C49-D9D950791C9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167104">
            <a:off x="7230940" y="2623174"/>
            <a:ext cx="643896" cy="5398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refighter, Fire, Fireman, Hose, Rescue, Water, Helmet">
            <a:extLst>
              <a:ext uri="{FF2B5EF4-FFF2-40B4-BE49-F238E27FC236}">
                <a16:creationId xmlns:a16="http://schemas.microsoft.com/office/drawing/2014/main" id="{D5AAF66D-10E6-4827-BAB0-69735DD388E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75713" y="3619514"/>
            <a:ext cx="396000" cy="48325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green checkmark">
            <a:extLst>
              <a:ext uri="{FF2B5EF4-FFF2-40B4-BE49-F238E27FC236}">
                <a16:creationId xmlns:a16="http://schemas.microsoft.com/office/drawing/2014/main" id="{F322B2E4-6FA6-400B-BEE8-26A1BD080A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8572" y="2707731"/>
            <a:ext cx="282522" cy="294294"/>
          </a:xfrm>
          <a:prstGeom prst="rect">
            <a:avLst/>
          </a:prstGeom>
        </p:spPr>
      </p:pic>
      <p:grpSp>
        <p:nvGrpSpPr>
          <p:cNvPr id="11" name="Group 10">
            <a:extLst>
              <a:ext uri="{FF2B5EF4-FFF2-40B4-BE49-F238E27FC236}">
                <a16:creationId xmlns:a16="http://schemas.microsoft.com/office/drawing/2014/main" id="{6D0F42B4-868C-42BB-AAA8-46623C0BD68B}"/>
              </a:ext>
            </a:extLst>
          </p:cNvPr>
          <p:cNvGrpSpPr/>
          <p:nvPr/>
        </p:nvGrpSpPr>
        <p:grpSpPr>
          <a:xfrm>
            <a:off x="5384239" y="2700988"/>
            <a:ext cx="885188" cy="307778"/>
            <a:chOff x="5384240" y="2380132"/>
            <a:chExt cx="885188" cy="307778"/>
          </a:xfrm>
        </p:grpSpPr>
        <p:sp>
          <p:nvSpPr>
            <p:cNvPr id="53" name="TextBox 52" descr="text box hiding answer">
              <a:extLst>
                <a:ext uri="{FF2B5EF4-FFF2-40B4-BE49-F238E27FC236}">
                  <a16:creationId xmlns:a16="http://schemas.microsoft.com/office/drawing/2014/main" id="{E53DFBF7-3D9C-4D2C-911D-EC41E06CC81C}"/>
                </a:ext>
              </a:extLst>
            </p:cNvPr>
            <p:cNvSpPr txBox="1"/>
            <p:nvPr/>
          </p:nvSpPr>
          <p:spPr>
            <a:xfrm>
              <a:off x="5384240" y="2380133"/>
              <a:ext cx="32944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5" name="TextBox 54" descr="text box hiding answer">
              <a:extLst>
                <a:ext uri="{FF2B5EF4-FFF2-40B4-BE49-F238E27FC236}">
                  <a16:creationId xmlns:a16="http://schemas.microsoft.com/office/drawing/2014/main" id="{A2320566-A76F-451A-9EC2-AF7512C4E688}"/>
                </a:ext>
              </a:extLst>
            </p:cNvPr>
            <p:cNvSpPr txBox="1"/>
            <p:nvPr/>
          </p:nvSpPr>
          <p:spPr>
            <a:xfrm>
              <a:off x="5873429" y="2380132"/>
              <a:ext cx="39599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grpSp>
      <p:sp>
        <p:nvSpPr>
          <p:cNvPr id="56" name="TextBox 55" descr="text box hiding answer">
            <a:extLst>
              <a:ext uri="{FF2B5EF4-FFF2-40B4-BE49-F238E27FC236}">
                <a16:creationId xmlns:a16="http://schemas.microsoft.com/office/drawing/2014/main" id="{FB8AD01B-02C7-4996-B6C1-A57FDD476E00}"/>
              </a:ext>
            </a:extLst>
          </p:cNvPr>
          <p:cNvSpPr txBox="1"/>
          <p:nvPr/>
        </p:nvSpPr>
        <p:spPr>
          <a:xfrm>
            <a:off x="5384239" y="3205227"/>
            <a:ext cx="32944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7" name="TextBox 6" descr="text box hiding answer">
            <a:extLst>
              <a:ext uri="{FF2B5EF4-FFF2-40B4-BE49-F238E27FC236}">
                <a16:creationId xmlns:a16="http://schemas.microsoft.com/office/drawing/2014/main" id="{381AF470-3238-40A5-BF2C-56CB1C7F6328}"/>
              </a:ext>
            </a:extLst>
          </p:cNvPr>
          <p:cNvSpPr txBox="1"/>
          <p:nvPr/>
        </p:nvSpPr>
        <p:spPr>
          <a:xfrm>
            <a:off x="5403247" y="3684945"/>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60" name="TextBox 59" descr="text box hiding answer">
            <a:extLst>
              <a:ext uri="{FF2B5EF4-FFF2-40B4-BE49-F238E27FC236}">
                <a16:creationId xmlns:a16="http://schemas.microsoft.com/office/drawing/2014/main" id="{7E58DF84-FA10-4B15-A1AB-858964F24215}"/>
              </a:ext>
            </a:extLst>
          </p:cNvPr>
          <p:cNvSpPr txBox="1"/>
          <p:nvPr/>
        </p:nvSpPr>
        <p:spPr>
          <a:xfrm>
            <a:off x="5384239" y="4184209"/>
            <a:ext cx="32944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9" name="TextBox 8" descr="text box hiding answer">
            <a:extLst>
              <a:ext uri="{FF2B5EF4-FFF2-40B4-BE49-F238E27FC236}">
                <a16:creationId xmlns:a16="http://schemas.microsoft.com/office/drawing/2014/main" id="{31DB960C-2C64-4FFC-B61F-1577AB6F6E25}"/>
              </a:ext>
            </a:extLst>
          </p:cNvPr>
          <p:cNvSpPr txBox="1"/>
          <p:nvPr/>
        </p:nvSpPr>
        <p:spPr>
          <a:xfrm>
            <a:off x="5850506" y="4678462"/>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69" name="TextBox 68" descr="text box hiding answer">
            <a:extLst>
              <a:ext uri="{FF2B5EF4-FFF2-40B4-BE49-F238E27FC236}">
                <a16:creationId xmlns:a16="http://schemas.microsoft.com/office/drawing/2014/main" id="{E0F74C78-4343-4196-BADC-A38039C5D143}"/>
              </a:ext>
            </a:extLst>
          </p:cNvPr>
          <p:cNvSpPr txBox="1"/>
          <p:nvPr/>
        </p:nvSpPr>
        <p:spPr>
          <a:xfrm>
            <a:off x="5384239" y="5163191"/>
            <a:ext cx="39600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6" name="Picture 5" descr="A close up&#10;&#10;Description automatically generated">
            <a:extLst>
              <a:ext uri="{FF2B5EF4-FFF2-40B4-BE49-F238E27FC236}">
                <a16:creationId xmlns:a16="http://schemas.microsoft.com/office/drawing/2014/main" id="{9BD0C2FC-5A9C-4C14-A93D-08CF835EA3D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71941" y="2092805"/>
            <a:ext cx="786917" cy="535104"/>
          </a:xfrm>
          <a:prstGeom prst="rect">
            <a:avLst/>
          </a:prstGeom>
        </p:spPr>
      </p:pic>
      <p:cxnSp>
        <p:nvCxnSpPr>
          <p:cNvPr id="13" name="Straight Arrow Connector 12">
            <a:extLst>
              <a:ext uri="{FF2B5EF4-FFF2-40B4-BE49-F238E27FC236}">
                <a16:creationId xmlns:a16="http://schemas.microsoft.com/office/drawing/2014/main" id="{C695BBA5-9E48-4E72-B5BF-39DD6082A14A}"/>
              </a:ext>
            </a:extLst>
          </p:cNvPr>
          <p:cNvCxnSpPr>
            <a:cxnSpLocks/>
          </p:cNvCxnSpPr>
          <p:nvPr/>
        </p:nvCxnSpPr>
        <p:spPr>
          <a:xfrm>
            <a:off x="7409579" y="2337065"/>
            <a:ext cx="296228" cy="40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7" grpId="0" animBg="1"/>
      <p:bldP spid="56" grpId="0" animBg="1"/>
      <p:bldP spid="7" grpId="0" animBg="1"/>
      <p:bldP spid="60" grpId="0" animBg="1"/>
      <p:bldP spid="9" grpId="0" animBg="1"/>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24210" y="249868"/>
            <a:ext cx="10857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466864" y="2317278"/>
            <a:ext cx="499038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tinuer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m</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ectangle 2"/>
          <p:cNvSpPr/>
          <p:nvPr/>
        </p:nvSpPr>
        <p:spPr>
          <a:xfrm>
            <a:off x="6096000" y="2317278"/>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au 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corresp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interr</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fiance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struction –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pagnie</a:t>
            </a:r>
          </a:p>
        </p:txBody>
      </p:sp>
      <p:sp>
        <p:nvSpPr>
          <p:cNvPr id="2" name="Rectangle 1">
            <a:hlinkClick r:id="" action="ppaction://noaction">
              <a:snd r:embed="rId4" name="1.wav"/>
            </a:hlinkClick>
            <a:extLst>
              <a:ext uri="{FF2B5EF4-FFF2-40B4-BE49-F238E27FC236}">
                <a16:creationId xmlns:a16="http://schemas.microsoft.com/office/drawing/2014/main" id="{AA3D1BE9-B836-495C-81DE-95AF8ED6C360}"/>
              </a:ext>
            </a:extLst>
          </p:cNvPr>
          <p:cNvSpPr/>
          <p:nvPr/>
        </p:nvSpPr>
        <p:spPr>
          <a:xfrm>
            <a:off x="1383736" y="231727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hlinkClick r:id="" action="ppaction://noaction">
              <a:snd r:embed="rId5" name="2.wav"/>
            </a:hlinkClick>
            <a:extLst>
              <a:ext uri="{FF2B5EF4-FFF2-40B4-BE49-F238E27FC236}">
                <a16:creationId xmlns:a16="http://schemas.microsoft.com/office/drawing/2014/main" id="{67EC1995-60D1-4685-8A1A-32D73890E279}"/>
              </a:ext>
            </a:extLst>
          </p:cNvPr>
          <p:cNvSpPr/>
          <p:nvPr/>
        </p:nvSpPr>
        <p:spPr>
          <a:xfrm>
            <a:off x="1383736" y="306335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hlinkClick r:id="" action="ppaction://noaction">
              <a:snd r:embed="rId6" name="3.wav"/>
            </a:hlinkClick>
            <a:extLst>
              <a:ext uri="{FF2B5EF4-FFF2-40B4-BE49-F238E27FC236}">
                <a16:creationId xmlns:a16="http://schemas.microsoft.com/office/drawing/2014/main" id="{1EBF147D-2B20-472B-B854-9CCFE60797A5}"/>
              </a:ext>
            </a:extLst>
          </p:cNvPr>
          <p:cNvSpPr/>
          <p:nvPr/>
        </p:nvSpPr>
        <p:spPr>
          <a:xfrm>
            <a:off x="1383736" y="38094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7" name="4.wav"/>
            </a:hlinkClick>
            <a:extLst>
              <a:ext uri="{FF2B5EF4-FFF2-40B4-BE49-F238E27FC236}">
                <a16:creationId xmlns:a16="http://schemas.microsoft.com/office/drawing/2014/main" id="{6E6D99CD-22A9-401E-BE8A-6A528419D951}"/>
              </a:ext>
            </a:extLst>
          </p:cNvPr>
          <p:cNvSpPr/>
          <p:nvPr/>
        </p:nvSpPr>
        <p:spPr>
          <a:xfrm>
            <a:off x="1383736" y="4555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8" name="5.wav"/>
            </a:hlinkClick>
            <a:extLst>
              <a:ext uri="{FF2B5EF4-FFF2-40B4-BE49-F238E27FC236}">
                <a16:creationId xmlns:a16="http://schemas.microsoft.com/office/drawing/2014/main" id="{D89950F2-1627-4DD9-ADC1-42DF063CE3CE}"/>
              </a:ext>
            </a:extLst>
          </p:cNvPr>
          <p:cNvSpPr/>
          <p:nvPr/>
        </p:nvSpPr>
        <p:spPr>
          <a:xfrm>
            <a:off x="1383736" y="530159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9" name="6.wav"/>
            </a:hlinkClick>
            <a:extLst>
              <a:ext uri="{FF2B5EF4-FFF2-40B4-BE49-F238E27FC236}">
                <a16:creationId xmlns:a16="http://schemas.microsoft.com/office/drawing/2014/main" id="{40DDE29D-9191-413C-AC95-1887FBE4D651}"/>
              </a:ext>
            </a:extLst>
          </p:cNvPr>
          <p:cNvSpPr/>
          <p:nvPr/>
        </p:nvSpPr>
        <p:spPr>
          <a:xfrm>
            <a:off x="6023548" y="231727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21">
            <a:hlinkClick r:id="" action="ppaction://noaction">
              <a:snd r:embed="rId10" name="7.wav"/>
            </a:hlinkClick>
            <a:extLst>
              <a:ext uri="{FF2B5EF4-FFF2-40B4-BE49-F238E27FC236}">
                <a16:creationId xmlns:a16="http://schemas.microsoft.com/office/drawing/2014/main" id="{C8CA03B6-4738-4569-AC77-0AC423A3509F}"/>
              </a:ext>
            </a:extLst>
          </p:cNvPr>
          <p:cNvSpPr/>
          <p:nvPr/>
        </p:nvSpPr>
        <p:spPr>
          <a:xfrm>
            <a:off x="6025245" y="306335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ectangle 23">
            <a:hlinkClick r:id="" action="ppaction://noaction">
              <a:snd r:embed="rId11" name="8.wav"/>
            </a:hlinkClick>
            <a:extLst>
              <a:ext uri="{FF2B5EF4-FFF2-40B4-BE49-F238E27FC236}">
                <a16:creationId xmlns:a16="http://schemas.microsoft.com/office/drawing/2014/main" id="{963F401C-C5ED-4FEB-AB90-091C91C7FCC0}"/>
              </a:ext>
            </a:extLst>
          </p:cNvPr>
          <p:cNvSpPr/>
          <p:nvPr/>
        </p:nvSpPr>
        <p:spPr>
          <a:xfrm>
            <a:off x="6025245" y="38094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hlinkClick r:id="" action="ppaction://noaction">
              <a:snd r:embed="rId12" name="9.wav"/>
            </a:hlinkClick>
            <a:extLst>
              <a:ext uri="{FF2B5EF4-FFF2-40B4-BE49-F238E27FC236}">
                <a16:creationId xmlns:a16="http://schemas.microsoft.com/office/drawing/2014/main" id="{EEEB93AA-7134-4476-BAA8-FB4317AE5A31}"/>
              </a:ext>
            </a:extLst>
          </p:cNvPr>
          <p:cNvSpPr/>
          <p:nvPr/>
        </p:nvSpPr>
        <p:spPr>
          <a:xfrm>
            <a:off x="6025245" y="4555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27">
            <a:hlinkClick r:id="" action="ppaction://noaction">
              <a:snd r:embed="rId13" name="10.wav"/>
            </a:hlinkClick>
            <a:extLst>
              <a:ext uri="{FF2B5EF4-FFF2-40B4-BE49-F238E27FC236}">
                <a16:creationId xmlns:a16="http://schemas.microsoft.com/office/drawing/2014/main" id="{65000B79-B03E-40C8-B7EB-E4717BCDC9E4}"/>
              </a:ext>
            </a:extLst>
          </p:cNvPr>
          <p:cNvSpPr/>
          <p:nvPr/>
        </p:nvSpPr>
        <p:spPr>
          <a:xfrm>
            <a:off x="6031525" y="530159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BE2CDB52-B335-4B6C-9BBE-3DE3BBEEB4AE}"/>
              </a:ext>
            </a:extLst>
          </p:cNvPr>
          <p:cNvSpPr txBox="1"/>
          <p:nvPr/>
        </p:nvSpPr>
        <p:spPr>
          <a:xfrm>
            <a:off x="2828727" y="3329576"/>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shadow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455CF217-4892-4334-A730-DB9B4DAA4ED4}"/>
              </a:ext>
            </a:extLst>
          </p:cNvPr>
          <p:cNvSpPr txBox="1"/>
          <p:nvPr/>
        </p:nvSpPr>
        <p:spPr>
          <a:xfrm>
            <a:off x="1799825" y="4071894"/>
            <a:ext cx="1960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continue]</a:t>
            </a:r>
          </a:p>
        </p:txBody>
      </p:sp>
      <p:sp>
        <p:nvSpPr>
          <p:cNvPr id="33" name="TextBox 32">
            <a:extLst>
              <a:ext uri="{FF2B5EF4-FFF2-40B4-BE49-F238E27FC236}">
                <a16:creationId xmlns:a16="http://schemas.microsoft.com/office/drawing/2014/main" id="{BDB76FA9-1743-45DB-9F1A-0F3D6CB16E22}"/>
              </a:ext>
            </a:extLst>
          </p:cNvPr>
          <p:cNvSpPr txBox="1"/>
          <p:nvPr/>
        </p:nvSpPr>
        <p:spPr>
          <a:xfrm>
            <a:off x="1845370" y="4823034"/>
            <a:ext cx="1057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fight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C3559965-A5CA-458B-B9DE-86B3403E93E4}"/>
              </a:ext>
            </a:extLst>
          </p:cNvPr>
          <p:cNvSpPr txBox="1"/>
          <p:nvPr/>
        </p:nvSpPr>
        <p:spPr>
          <a:xfrm>
            <a:off x="1799825" y="5574174"/>
            <a:ext cx="1282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[count]</a:t>
            </a:r>
          </a:p>
        </p:txBody>
      </p:sp>
      <p:sp>
        <p:nvSpPr>
          <p:cNvPr id="37" name="TextBox 36">
            <a:extLst>
              <a:ext uri="{FF2B5EF4-FFF2-40B4-BE49-F238E27FC236}">
                <a16:creationId xmlns:a16="http://schemas.microsoft.com/office/drawing/2014/main" id="{6F41B8F7-EC01-4976-B89C-3D2EAE7CAC6B}"/>
              </a:ext>
            </a:extLst>
          </p:cNvPr>
          <p:cNvSpPr txBox="1"/>
          <p:nvPr/>
        </p:nvSpPr>
        <p:spPr>
          <a:xfrm>
            <a:off x="6444872" y="2640252"/>
            <a:ext cx="11756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84F2F3E9-80BF-4134-9E5E-3E46BFD923DC}"/>
              </a:ext>
            </a:extLst>
          </p:cNvPr>
          <p:cNvSpPr txBox="1"/>
          <p:nvPr/>
        </p:nvSpPr>
        <p:spPr>
          <a:xfrm>
            <a:off x="7750237" y="2640252"/>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essentially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17C21EC6-96EF-4ED9-BCC2-707A5A00AF19}"/>
              </a:ext>
            </a:extLst>
          </p:cNvPr>
          <p:cNvSpPr txBox="1"/>
          <p:nvPr/>
        </p:nvSpPr>
        <p:spPr>
          <a:xfrm>
            <a:off x="8750364" y="3379478"/>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interrupt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2E605064-0922-4052-92CC-D61BA61E50ED}"/>
              </a:ext>
            </a:extLst>
          </p:cNvPr>
          <p:cNvSpPr txBox="1"/>
          <p:nvPr/>
        </p:nvSpPr>
        <p:spPr>
          <a:xfrm>
            <a:off x="6444872" y="3376411"/>
            <a:ext cx="2297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correspond]</a:t>
            </a:r>
          </a:p>
        </p:txBody>
      </p:sp>
      <p:sp>
        <p:nvSpPr>
          <p:cNvPr id="45" name="TextBox 44">
            <a:extLst>
              <a:ext uri="{FF2B5EF4-FFF2-40B4-BE49-F238E27FC236}">
                <a16:creationId xmlns:a16="http://schemas.microsoft.com/office/drawing/2014/main" id="{AD01F0AD-63A8-48CF-AE1B-EAB2BE679B12}"/>
              </a:ext>
            </a:extLst>
          </p:cNvPr>
          <p:cNvSpPr txBox="1"/>
          <p:nvPr/>
        </p:nvSpPr>
        <p:spPr>
          <a:xfrm>
            <a:off x="6404498" y="4108723"/>
            <a:ext cx="22276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accomplish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6D772A0A-BE48-42AC-B16D-4CB5520682C1}"/>
              </a:ext>
            </a:extLst>
          </p:cNvPr>
          <p:cNvSpPr txBox="1"/>
          <p:nvPr/>
        </p:nvSpPr>
        <p:spPr>
          <a:xfrm>
            <a:off x="8442672" y="4123511"/>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9669F9EB-3E34-4807-9326-8AFDDAF57DCC}"/>
              </a:ext>
            </a:extLst>
          </p:cNvPr>
          <p:cNvSpPr txBox="1"/>
          <p:nvPr/>
        </p:nvSpPr>
        <p:spPr>
          <a:xfrm>
            <a:off x="6455548" y="4821737"/>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0A8D6099-31F0-4FCA-89A1-A1BC7EFF1930}"/>
              </a:ext>
            </a:extLst>
          </p:cNvPr>
          <p:cNvSpPr txBox="1"/>
          <p:nvPr/>
        </p:nvSpPr>
        <p:spPr>
          <a:xfrm>
            <a:off x="8219449" y="4818236"/>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[trust]</a:t>
            </a:r>
          </a:p>
        </p:txBody>
      </p:sp>
      <p:sp>
        <p:nvSpPr>
          <p:cNvPr id="53" name="TextBox 52">
            <a:extLst>
              <a:ext uri="{FF2B5EF4-FFF2-40B4-BE49-F238E27FC236}">
                <a16:creationId xmlns:a16="http://schemas.microsoft.com/office/drawing/2014/main" id="{E7CEEBD3-7352-4C58-A219-E503681DA13E}"/>
              </a:ext>
            </a:extLst>
          </p:cNvPr>
          <p:cNvSpPr txBox="1"/>
          <p:nvPr/>
        </p:nvSpPr>
        <p:spPr>
          <a:xfrm>
            <a:off x="8524197" y="5528912"/>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EC790929-5563-4D5E-855E-D8928412A8F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mots à ton/ta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attention à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prononciation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591795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quelle date ?</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F179C70-58C7-4976-A974-E28632E44431}"/>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Quand sont les anniversaires des célébrités ? Dis des phrases en français.</a:t>
            </a:r>
          </a:p>
        </p:txBody>
      </p:sp>
      <p:pic>
        <p:nvPicPr>
          <p:cNvPr id="11" name="Picture 10" descr="Gabrielle Chanel en marinière.jpg">
            <a:extLst>
              <a:ext uri="{FF2B5EF4-FFF2-40B4-BE49-F238E27FC236}">
                <a16:creationId xmlns:a16="http://schemas.microsoft.com/office/drawing/2014/main" id="{52238937-41B7-4F2D-8755-8FA5536587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200" y="1889673"/>
            <a:ext cx="1644650" cy="2159635"/>
          </a:xfrm>
          <a:prstGeom prst="rect">
            <a:avLst/>
          </a:prstGeom>
          <a:noFill/>
        </p:spPr>
      </p:pic>
      <p:pic>
        <p:nvPicPr>
          <p:cNvPr id="12" name="Picture 11" descr="https://upload.wikimedia.org/wikipedia/commons/7/7c/Didier_Drogba_%282019%29_%28cropped%29.jpg">
            <a:extLst>
              <a:ext uri="{FF2B5EF4-FFF2-40B4-BE49-F238E27FC236}">
                <a16:creationId xmlns:a16="http://schemas.microsoft.com/office/drawing/2014/main" id="{F3332A83-6EB6-46EC-ABFB-F368F2185C3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887141"/>
            <a:ext cx="1670685" cy="2159635"/>
          </a:xfrm>
          <a:prstGeom prst="rect">
            <a:avLst/>
          </a:prstGeom>
          <a:noFill/>
        </p:spPr>
      </p:pic>
      <p:pic>
        <p:nvPicPr>
          <p:cNvPr id="19" name="Picture 18" descr="https://upload.wikimedia.org/wikipedia/commons/5/5a/Bonnat_Hugo001z.jpg">
            <a:extLst>
              <a:ext uri="{FF2B5EF4-FFF2-40B4-BE49-F238E27FC236}">
                <a16:creationId xmlns:a16="http://schemas.microsoft.com/office/drawing/2014/main" id="{B8B5408C-5AE3-4E0D-ABA7-7BB2B312023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782" y="4181316"/>
            <a:ext cx="1721485" cy="2159635"/>
          </a:xfrm>
          <a:prstGeom prst="rect">
            <a:avLst/>
          </a:prstGeom>
          <a:noFill/>
        </p:spPr>
      </p:pic>
      <p:pic>
        <p:nvPicPr>
          <p:cNvPr id="20" name="Picture 19" descr="https://upload.wikimedia.org/wikipedia/commons/3/38/Celine_Dion_by_Linda_Bisset.jpg">
            <a:extLst>
              <a:ext uri="{FF2B5EF4-FFF2-40B4-BE49-F238E27FC236}">
                <a16:creationId xmlns:a16="http://schemas.microsoft.com/office/drawing/2014/main" id="{3762CE30-B9C1-4A44-8B28-5290C73F071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3162" y="4176252"/>
            <a:ext cx="1356360" cy="2159635"/>
          </a:xfrm>
          <a:prstGeom prst="rect">
            <a:avLst/>
          </a:prstGeom>
          <a:noFill/>
        </p:spPr>
      </p:pic>
      <p:sp>
        <p:nvSpPr>
          <p:cNvPr id="2" name="Rectangle 1">
            <a:extLst>
              <a:ext uri="{FF2B5EF4-FFF2-40B4-BE49-F238E27FC236}">
                <a16:creationId xmlns:a16="http://schemas.microsoft.com/office/drawing/2014/main"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203864"/>
                </a:solidFill>
                <a:effectLst/>
                <a:uLnTx/>
                <a:uFillTx/>
                <a:latin typeface="Century Gothic" panose="020F0302020204030204"/>
              </a:rPr>
              <a:t>Coco Chanel,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fashion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dirty="0">
              <a:ln>
                <a:noFill/>
              </a:ln>
              <a:solidFill>
                <a:srgbClr val="203864"/>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203864"/>
                </a:solidFill>
                <a:effectLst/>
                <a:uLnTx/>
                <a:uFillTx/>
                <a:latin typeface="Century Gothic" panose="020F0302020204030204"/>
              </a:rPr>
              <a:t>Birthday:</a:t>
            </a:r>
          </a:p>
        </p:txBody>
      </p:sp>
      <p:sp>
        <p:nvSpPr>
          <p:cNvPr id="22" name="Rectangle 21">
            <a:extLst>
              <a:ext uri="{FF2B5EF4-FFF2-40B4-BE49-F238E27FC236}">
                <a16:creationId xmlns:a16="http://schemas.microsoft.com/office/drawing/2014/main"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Victor Hugo,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poet and author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Birthday:</a:t>
            </a:r>
          </a:p>
        </p:txBody>
      </p:sp>
      <p:sp>
        <p:nvSpPr>
          <p:cNvPr id="23" name="Rectangle 22">
            <a:extLst>
              <a:ext uri="{FF2B5EF4-FFF2-40B4-BE49-F238E27FC236}">
                <a16:creationId xmlns:a16="http://schemas.microsoft.com/office/drawing/2014/main"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Didier Drogba,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footballer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Birthday:</a:t>
            </a:r>
          </a:p>
        </p:txBody>
      </p:sp>
      <p:sp>
        <p:nvSpPr>
          <p:cNvPr id="24" name="Rectangle 23">
            <a:extLst>
              <a:ext uri="{FF2B5EF4-FFF2-40B4-BE49-F238E27FC236}">
                <a16:creationId xmlns:a16="http://schemas.microsoft.com/office/drawing/2014/main"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Céline Dion,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singer</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Birthday:</a:t>
            </a:r>
          </a:p>
        </p:txBody>
      </p:sp>
      <p:sp>
        <p:nvSpPr>
          <p:cNvPr id="25" name="TextBox 24">
            <a:extLst>
              <a:ext uri="{FF2B5EF4-FFF2-40B4-BE49-F238E27FC236}">
                <a16:creationId xmlns:a16="http://schemas.microsoft.com/office/drawing/2014/main" id="{484FBCFB-08F3-485B-83AA-34A7932563B0}"/>
              </a:ext>
            </a:extLst>
          </p:cNvPr>
          <p:cNvSpPr txBox="1"/>
          <p:nvPr/>
        </p:nvSpPr>
        <p:spPr>
          <a:xfrm>
            <a:off x="6604425" y="358382"/>
            <a:ext cx="29338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203864"/>
                </a:solidFill>
                <a:effectLst/>
                <a:uLnTx/>
                <a:uFillTx/>
                <a:latin typeface="Century Gothic" panose="020F0302020204030204"/>
                <a:ea typeface="+mn-ea"/>
                <a:cs typeface="+mn-cs"/>
              </a:rPr>
              <a:t>Partenaire</a:t>
            </a:r>
            <a:r>
              <a:rPr kumimoji="0" lang="en-GB" sz="3600" b="1" i="0" u="none" strike="noStrike" kern="1200" cap="none" spc="0" normalizeH="0" baseline="0" noProof="0" dirty="0">
                <a:ln>
                  <a:noFill/>
                </a:ln>
                <a:solidFill>
                  <a:srgbClr val="203864"/>
                </a:solidFill>
                <a:effectLst/>
                <a:uLnTx/>
                <a:uFillTx/>
                <a:latin typeface="Century Gothic" panose="020F0302020204030204"/>
                <a:ea typeface="+mn-ea"/>
                <a:cs typeface="+mn-cs"/>
              </a:rPr>
              <a:t> A</a:t>
            </a:r>
          </a:p>
        </p:txBody>
      </p:sp>
      <p:sp>
        <p:nvSpPr>
          <p:cNvPr id="18" name="TextBox 17">
            <a:extLst>
              <a:ext uri="{FF2B5EF4-FFF2-40B4-BE49-F238E27FC236}">
                <a16:creationId xmlns:a16="http://schemas.microsoft.com/office/drawing/2014/main" id="{AD1BD9B2-AF28-469B-BA7B-15CC121D314E}"/>
              </a:ext>
            </a:extLst>
          </p:cNvPr>
          <p:cNvSpPr txBox="1"/>
          <p:nvPr/>
        </p:nvSpPr>
        <p:spPr>
          <a:xfrm>
            <a:off x="2244200" y="3429000"/>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19</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August</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1051F58-5DEA-4EE7-A711-6CFD345BCD2E}"/>
              </a:ext>
            </a:extLst>
          </p:cNvPr>
          <p:cNvSpPr txBox="1"/>
          <p:nvPr/>
        </p:nvSpPr>
        <p:spPr>
          <a:xfrm>
            <a:off x="8071333" y="3419016"/>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11</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March</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5CD8612E-25BB-47EA-95D3-AA69DE1148E3}"/>
              </a:ext>
            </a:extLst>
          </p:cNvPr>
          <p:cNvSpPr txBox="1"/>
          <p:nvPr/>
        </p:nvSpPr>
        <p:spPr>
          <a:xfrm>
            <a:off x="2244200" y="5727781"/>
            <a:ext cx="23079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203864"/>
                </a:solidFill>
                <a:latin typeface="Century Gothic" panose="020F0302020204030204"/>
              </a:rPr>
              <a:t>26</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February</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30E82E8-6354-46AA-82DD-1AFCD1272A52}"/>
              </a:ext>
            </a:extLst>
          </p:cNvPr>
          <p:cNvSpPr txBox="1"/>
          <p:nvPr/>
        </p:nvSpPr>
        <p:spPr>
          <a:xfrm>
            <a:off x="8110034" y="5727781"/>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30</a:t>
            </a:r>
            <a:r>
              <a:rPr kumimoji="0" lang="en-GB" sz="2400" b="1" i="0" u="none" strike="noStrike" kern="1200" cap="none" spc="0" normalizeH="0" baseline="30000" noProof="0" dirty="0" err="1">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March</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8844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quelle date ?</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Jean-Jacques Rousseau,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philosopher</a:t>
            </a:r>
            <a:endParaRPr kumimoji="0" lang="fr-FR"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Birthday</a:t>
            </a:r>
            <a:r>
              <a:rPr kumimoji="0" lang="fr-FR"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Marion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Cotillard</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actress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Birthday:</a:t>
            </a:r>
          </a:p>
        </p:txBody>
      </p:sp>
      <p:sp>
        <p:nvSpPr>
          <p:cNvPr id="23" name="Rectangle 22">
            <a:extLst>
              <a:ext uri="{FF2B5EF4-FFF2-40B4-BE49-F238E27FC236}">
                <a16:creationId xmlns:a16="http://schemas.microsoft.com/office/drawing/2014/main"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Marie Curie,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scientist</a:t>
            </a:r>
            <a:endPar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Birthday</a:t>
            </a:r>
            <a:r>
              <a:rPr kumimoji="0" lang="fr-FR"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4" name="Rectangle 23">
            <a:extLst>
              <a:ext uri="{FF2B5EF4-FFF2-40B4-BE49-F238E27FC236}">
                <a16:creationId xmlns:a16="http://schemas.microsoft.com/office/drawing/2014/main"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err="1">
                <a:ln>
                  <a:noFill/>
                </a:ln>
                <a:solidFill>
                  <a:srgbClr val="203864"/>
                </a:solidFill>
                <a:effectLst/>
                <a:uLnTx/>
                <a:uFillTx/>
                <a:latin typeface="Century Gothic" panose="020F0302020204030204"/>
                <a:ea typeface="+mn-ea"/>
                <a:cs typeface="+mn-cs"/>
              </a:rPr>
              <a:t>Stromae</a:t>
            </a:r>
            <a:r>
              <a:rPr kumimoji="0" lang="en-GB" sz="2400" b="1" i="0" u="none" strike="noStrike" kern="1200" cap="none" spc="0" normalizeH="0" baseline="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203864"/>
                </a:solidFill>
                <a:effectLst/>
                <a:uLnTx/>
                <a:uFillTx/>
                <a:latin typeface="Century Gothic" panose="020F0302020204030204"/>
                <a:ea typeface="+mn-ea"/>
                <a:cs typeface="+mn-cs"/>
              </a:rPr>
              <a:t>rapper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203864"/>
                </a:solidFill>
                <a:effectLst/>
                <a:uLnTx/>
                <a:uFillTx/>
                <a:latin typeface="Century Gothic" panose="020F0302020204030204"/>
                <a:ea typeface="+mn-ea"/>
                <a:cs typeface="+mn-cs"/>
              </a:rPr>
              <a:t>Birthday:</a:t>
            </a:r>
          </a:p>
        </p:txBody>
      </p:sp>
      <p:pic>
        <p:nvPicPr>
          <p:cNvPr id="14" name="Picture 13" descr="Portrait de face d'un homme à l'aspect bienveillant, soigneusement vêtu et perruqué, assis sur une chaise de paille.">
            <a:extLst>
              <a:ext uri="{FF2B5EF4-FFF2-40B4-BE49-F238E27FC236}">
                <a16:creationId xmlns:a16="http://schemas.microsoft.com/office/drawing/2014/main" id="{212B06F1-7632-4183-8856-98AC3D8F6F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8271" y="1887139"/>
            <a:ext cx="1551305" cy="2159635"/>
          </a:xfrm>
          <a:prstGeom prst="rect">
            <a:avLst/>
          </a:prstGeom>
          <a:noFill/>
        </p:spPr>
      </p:pic>
      <p:pic>
        <p:nvPicPr>
          <p:cNvPr id="15" name="Picture 14" descr="https://upload.wikimedia.org/wikipedia/commons/2/2d/Marion_Cotillard_1_%28July_2009%29.jpg">
            <a:extLst>
              <a:ext uri="{FF2B5EF4-FFF2-40B4-BE49-F238E27FC236}">
                <a16:creationId xmlns:a16="http://schemas.microsoft.com/office/drawing/2014/main" id="{96EE6F3F-E8F4-4B9A-A6D3-146AEB5364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068" y="4176252"/>
            <a:ext cx="1489710" cy="2159635"/>
          </a:xfrm>
          <a:prstGeom prst="rect">
            <a:avLst/>
          </a:prstGeom>
          <a:noFill/>
        </p:spPr>
      </p:pic>
      <p:pic>
        <p:nvPicPr>
          <p:cNvPr id="16" name="Picture 15" descr="https://upload.wikimedia.org/wikipedia/commons/7/71/Marie_Curie_c1920.png">
            <a:extLst>
              <a:ext uri="{FF2B5EF4-FFF2-40B4-BE49-F238E27FC236}">
                <a16:creationId xmlns:a16="http://schemas.microsoft.com/office/drawing/2014/main" id="{18C92D9D-7FD5-44DF-A811-C03E263B52E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4894" y="1887139"/>
            <a:ext cx="1572895" cy="2159635"/>
          </a:xfrm>
          <a:prstGeom prst="rect">
            <a:avLst/>
          </a:prstGeom>
          <a:noFill/>
        </p:spPr>
      </p:pic>
      <p:pic>
        <p:nvPicPr>
          <p:cNvPr id="17" name="Picture 16" descr="https://upload.wikimedia.org/wikipedia/commons/9/9c/Stromae_2011_cropped.jpg">
            <a:extLst>
              <a:ext uri="{FF2B5EF4-FFF2-40B4-BE49-F238E27FC236}">
                <a16:creationId xmlns:a16="http://schemas.microsoft.com/office/drawing/2014/main" id="{DA3DE375-E1C2-4FEA-884C-B4414A38C5D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4960" y="4176252"/>
            <a:ext cx="1768475" cy="2159635"/>
          </a:xfrm>
          <a:prstGeom prst="rect">
            <a:avLst/>
          </a:prstGeom>
          <a:noFill/>
        </p:spPr>
      </p:pic>
      <p:sp>
        <p:nvSpPr>
          <p:cNvPr id="18" name="TextBox 17">
            <a:extLst>
              <a:ext uri="{FF2B5EF4-FFF2-40B4-BE49-F238E27FC236}">
                <a16:creationId xmlns:a16="http://schemas.microsoft.com/office/drawing/2014/main" id="{7EEA7A23-BAA3-4CC4-BA96-CB13224E2243}"/>
              </a:ext>
            </a:extLst>
          </p:cNvPr>
          <p:cNvSpPr txBox="1"/>
          <p:nvPr/>
        </p:nvSpPr>
        <p:spPr>
          <a:xfrm>
            <a:off x="6604425" y="358382"/>
            <a:ext cx="29338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203864"/>
                </a:solidFill>
                <a:effectLst/>
                <a:uLnTx/>
                <a:uFillTx/>
                <a:latin typeface="Century Gothic" panose="020F0302020204030204"/>
                <a:ea typeface="+mn-ea"/>
                <a:cs typeface="+mn-cs"/>
              </a:rPr>
              <a:t>Partenaire</a:t>
            </a:r>
            <a:r>
              <a:rPr kumimoji="0" lang="en-GB" sz="3600" b="1" i="0" u="none" strike="noStrike" kern="1200" cap="none" spc="0" normalizeH="0" baseline="0" noProof="0" dirty="0">
                <a:ln>
                  <a:noFill/>
                </a:ln>
                <a:solidFill>
                  <a:srgbClr val="203864"/>
                </a:solidFill>
                <a:effectLst/>
                <a:uLnTx/>
                <a:uFillTx/>
                <a:latin typeface="Century Gothic" panose="020F0302020204030204"/>
                <a:ea typeface="+mn-ea"/>
                <a:cs typeface="+mn-cs"/>
              </a:rPr>
              <a:t> B</a:t>
            </a:r>
          </a:p>
        </p:txBody>
      </p:sp>
      <p:sp>
        <p:nvSpPr>
          <p:cNvPr id="19" name="TextBox 18">
            <a:extLst>
              <a:ext uri="{FF2B5EF4-FFF2-40B4-BE49-F238E27FC236}">
                <a16:creationId xmlns:a16="http://schemas.microsoft.com/office/drawing/2014/main" id="{DBBE262C-ECAA-4893-A096-1C94EA0ED17D}"/>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Quand sont les anniversaires des célébrités ? Dis les dates en français.</a:t>
            </a:r>
          </a:p>
        </p:txBody>
      </p:sp>
      <p:sp>
        <p:nvSpPr>
          <p:cNvPr id="20" name="TextBox 19">
            <a:extLst>
              <a:ext uri="{FF2B5EF4-FFF2-40B4-BE49-F238E27FC236}">
                <a16:creationId xmlns:a16="http://schemas.microsoft.com/office/drawing/2014/main" id="{23545E33-4BA5-40A0-8CBD-6858A040F04B}"/>
              </a:ext>
            </a:extLst>
          </p:cNvPr>
          <p:cNvSpPr txBox="1"/>
          <p:nvPr/>
        </p:nvSpPr>
        <p:spPr>
          <a:xfrm>
            <a:off x="2244200" y="3429000"/>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28</a:t>
            </a:r>
            <a:r>
              <a:rPr kumimoji="0" lang="en-GB" sz="2400" b="1" i="0" u="none" strike="noStrike" kern="1200" cap="none" spc="0" normalizeH="0" baseline="30000" noProof="0" dirty="0" err="1">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June</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4B860EC-D2A3-4986-AFC9-056BA30547E9}"/>
              </a:ext>
            </a:extLst>
          </p:cNvPr>
          <p:cNvSpPr txBox="1"/>
          <p:nvPr/>
        </p:nvSpPr>
        <p:spPr>
          <a:xfrm>
            <a:off x="8005415" y="3419016"/>
            <a:ext cx="22517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7</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November</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0DF1CC3-9C9A-4B0B-8679-C0BFFBDA2F7E}"/>
              </a:ext>
            </a:extLst>
          </p:cNvPr>
          <p:cNvSpPr txBox="1"/>
          <p:nvPr/>
        </p:nvSpPr>
        <p:spPr>
          <a:xfrm>
            <a:off x="2261132" y="5707904"/>
            <a:ext cx="2487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30</a:t>
            </a:r>
            <a:r>
              <a:rPr kumimoji="0" lang="en-GB" sz="2400" b="1" i="0" u="none" strike="noStrike" kern="1200" cap="none" spc="0" normalizeH="0" baseline="30000" noProof="0" dirty="0" err="1">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September</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A80A0E04-049B-4F24-8D08-23D5DF96DAF7}"/>
              </a:ext>
            </a:extLst>
          </p:cNvPr>
          <p:cNvSpPr txBox="1"/>
          <p:nvPr/>
        </p:nvSpPr>
        <p:spPr>
          <a:xfrm>
            <a:off x="8006797" y="5707904"/>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12</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March</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918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Ton anniversaire</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DBBE262C-ECAA-4893-A096-1C94EA0ED17D}"/>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quand ton anniversaire ? </a:t>
            </a:r>
            <a:r>
              <a:rPr lang="fr-FR" sz="2400" dirty="0">
                <a:solidFill>
                  <a:srgbClr val="4472C4">
                    <a:lumMod val="50000"/>
                  </a:srgbClr>
                </a:solidFill>
                <a:latin typeface="Century Gothic" panose="020F0302020204030204"/>
              </a:rPr>
              <a:t>Trouve une personne dans la classe qui célèbre son anniversaire dans chaque mois. Écris des phrases avec les dates.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1" name="Table 6">
            <a:extLst>
              <a:ext uri="{FF2B5EF4-FFF2-40B4-BE49-F238E27FC236}">
                <a16:creationId xmlns:a16="http://schemas.microsoft.com/office/drawing/2014/main" id="{5ABEED5C-8839-49A0-85E3-548D14ECDBC2}"/>
              </a:ext>
            </a:extLst>
          </p:cNvPr>
          <p:cNvGraphicFramePr>
            <a:graphicFrameLocks noGrp="1"/>
          </p:cNvGraphicFramePr>
          <p:nvPr>
            <p:extLst>
              <p:ext uri="{D42A27DB-BD31-4B8C-83A1-F6EECF244321}">
                <p14:modId xmlns:p14="http://schemas.microsoft.com/office/powerpoint/2010/main" val="2160324547"/>
              </p:ext>
            </p:extLst>
          </p:nvPr>
        </p:nvGraphicFramePr>
        <p:xfrm>
          <a:off x="414062" y="2566629"/>
          <a:ext cx="5400000" cy="3479469"/>
        </p:xfrm>
        <a:graphic>
          <a:graphicData uri="http://schemas.openxmlformats.org/drawingml/2006/table">
            <a:tbl>
              <a:tblPr firstRow="1" bandRow="1">
                <a:tableStyleId>{21E4AEA4-8DFA-4A89-87EB-49C32662AFE0}</a:tableStyleId>
              </a:tblPr>
              <a:tblGrid>
                <a:gridCol w="1800000">
                  <a:extLst>
                    <a:ext uri="{9D8B030D-6E8A-4147-A177-3AD203B41FA5}">
                      <a16:colId xmlns:a16="http://schemas.microsoft.com/office/drawing/2014/main" val="1600817978"/>
                    </a:ext>
                  </a:extLst>
                </a:gridCol>
                <a:gridCol w="3600000">
                  <a:extLst>
                    <a:ext uri="{9D8B030D-6E8A-4147-A177-3AD203B41FA5}">
                      <a16:colId xmlns:a16="http://schemas.microsoft.com/office/drawing/2014/main" val="4128092149"/>
                    </a:ext>
                  </a:extLst>
                </a:gridCol>
              </a:tblGrid>
              <a:tr h="497067">
                <a:tc>
                  <a:txBody>
                    <a:bodyPr/>
                    <a:lstStyle/>
                    <a:p>
                      <a:pPr algn="ctr"/>
                      <a:r>
                        <a:rPr lang="en-GB" sz="2000" b="1" dirty="0" err="1">
                          <a:solidFill>
                            <a:schemeClr val="bg1"/>
                          </a:solidFill>
                        </a:rPr>
                        <a:t>mois</a:t>
                      </a:r>
                      <a:endParaRPr lang="en-GB" sz="2000" b="1"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phrase</a:t>
                      </a:r>
                    </a:p>
                  </a:txBody>
                  <a:tcPr anchor="ctr"/>
                </a:tc>
                <a:extLst>
                  <a:ext uri="{0D108BD9-81ED-4DB2-BD59-A6C34878D82A}">
                    <a16:rowId xmlns:a16="http://schemas.microsoft.com/office/drawing/2014/main" val="1153431983"/>
                  </a:ext>
                </a:extLst>
              </a:tr>
              <a:tr h="497067">
                <a:tc>
                  <a:txBody>
                    <a:bodyPr/>
                    <a:lstStyle/>
                    <a:p>
                      <a:pPr algn="ctr"/>
                      <a:r>
                        <a:rPr lang="en-GB" sz="2000" b="1" dirty="0" err="1">
                          <a:solidFill>
                            <a:schemeClr val="accent1">
                              <a:lumMod val="50000"/>
                            </a:schemeClr>
                          </a:solidFill>
                        </a:rPr>
                        <a:t>janvier</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b="1" dirty="0" err="1">
                          <a:solidFill>
                            <a:schemeClr val="accent1">
                              <a:lumMod val="50000"/>
                            </a:schemeClr>
                          </a:solidFill>
                        </a:rPr>
                        <a:t>février</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r>
                        <a:rPr lang="en-GB" sz="2000" b="1" dirty="0">
                          <a:solidFill>
                            <a:schemeClr val="accent1">
                              <a:lumMod val="50000"/>
                            </a:schemeClr>
                          </a:solidFill>
                        </a:rPr>
                        <a:t>mars</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b="1" dirty="0" err="1">
                          <a:solidFill>
                            <a:schemeClr val="accent1">
                              <a:lumMod val="50000"/>
                            </a:schemeClr>
                          </a:solidFill>
                        </a:rPr>
                        <a:t>avril</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000" b="1" dirty="0" err="1">
                          <a:solidFill>
                            <a:schemeClr val="accent1">
                              <a:lumMod val="50000"/>
                            </a:schemeClr>
                          </a:solidFill>
                        </a:rPr>
                        <a:t>mai</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juin</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graphicFrame>
        <p:nvGraphicFramePr>
          <p:cNvPr id="25" name="Table 6">
            <a:extLst>
              <a:ext uri="{FF2B5EF4-FFF2-40B4-BE49-F238E27FC236}">
                <a16:creationId xmlns:a16="http://schemas.microsoft.com/office/drawing/2014/main" id="{9C320F9F-22A1-491E-B9A8-C4C4B3F6AD06}"/>
              </a:ext>
            </a:extLst>
          </p:cNvPr>
          <p:cNvGraphicFramePr>
            <a:graphicFrameLocks noGrp="1"/>
          </p:cNvGraphicFramePr>
          <p:nvPr>
            <p:extLst>
              <p:ext uri="{D42A27DB-BD31-4B8C-83A1-F6EECF244321}">
                <p14:modId xmlns:p14="http://schemas.microsoft.com/office/powerpoint/2010/main" val="573107794"/>
              </p:ext>
            </p:extLst>
          </p:nvPr>
        </p:nvGraphicFramePr>
        <p:xfrm>
          <a:off x="6377940" y="2566628"/>
          <a:ext cx="5400000" cy="3479469"/>
        </p:xfrm>
        <a:graphic>
          <a:graphicData uri="http://schemas.openxmlformats.org/drawingml/2006/table">
            <a:tbl>
              <a:tblPr firstRow="1" bandRow="1">
                <a:tableStyleId>{21E4AEA4-8DFA-4A89-87EB-49C32662AFE0}</a:tableStyleId>
              </a:tblPr>
              <a:tblGrid>
                <a:gridCol w="1800000">
                  <a:extLst>
                    <a:ext uri="{9D8B030D-6E8A-4147-A177-3AD203B41FA5}">
                      <a16:colId xmlns:a16="http://schemas.microsoft.com/office/drawing/2014/main" val="1600817978"/>
                    </a:ext>
                  </a:extLst>
                </a:gridCol>
                <a:gridCol w="3600000">
                  <a:extLst>
                    <a:ext uri="{9D8B030D-6E8A-4147-A177-3AD203B41FA5}">
                      <a16:colId xmlns:a16="http://schemas.microsoft.com/office/drawing/2014/main" val="4128092149"/>
                    </a:ext>
                  </a:extLst>
                </a:gridCol>
              </a:tblGrid>
              <a:tr h="497067">
                <a:tc>
                  <a:txBody>
                    <a:bodyPr/>
                    <a:lstStyle/>
                    <a:p>
                      <a:pPr algn="ctr"/>
                      <a:r>
                        <a:rPr lang="en-GB" sz="2000" b="1" dirty="0" err="1">
                          <a:solidFill>
                            <a:schemeClr val="bg1"/>
                          </a:solidFill>
                        </a:rPr>
                        <a:t>mois</a:t>
                      </a:r>
                      <a:endParaRPr lang="en-GB" sz="2000" b="1"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phrase</a:t>
                      </a:r>
                    </a:p>
                  </a:txBody>
                  <a:tcPr anchor="ctr"/>
                </a:tc>
                <a:extLst>
                  <a:ext uri="{0D108BD9-81ED-4DB2-BD59-A6C34878D82A}">
                    <a16:rowId xmlns:a16="http://schemas.microsoft.com/office/drawing/2014/main" val="1153431983"/>
                  </a:ext>
                </a:extLst>
              </a:tr>
              <a:tr h="497067">
                <a:tc>
                  <a:txBody>
                    <a:bodyPr/>
                    <a:lstStyle/>
                    <a:p>
                      <a:pPr algn="ctr"/>
                      <a:r>
                        <a:rPr lang="en-GB" sz="2000" b="1" dirty="0" err="1">
                          <a:solidFill>
                            <a:schemeClr val="accent1">
                              <a:lumMod val="50000"/>
                            </a:schemeClr>
                          </a:solidFill>
                        </a:rPr>
                        <a:t>juillet</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b="1" dirty="0" err="1">
                          <a:solidFill>
                            <a:schemeClr val="accent1">
                              <a:lumMod val="50000"/>
                            </a:schemeClr>
                          </a:solidFill>
                        </a:rPr>
                        <a:t>août</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r>
                        <a:rPr lang="en-GB" sz="2000" b="1" dirty="0" err="1">
                          <a:solidFill>
                            <a:schemeClr val="accent1">
                              <a:lumMod val="50000"/>
                            </a:schemeClr>
                          </a:solidFill>
                        </a:rPr>
                        <a:t>septembre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b="1" dirty="0" err="1">
                          <a:solidFill>
                            <a:schemeClr val="accent1">
                              <a:lumMod val="50000"/>
                            </a:schemeClr>
                          </a:solidFill>
                        </a:rPr>
                        <a:t>octobre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000" b="1" dirty="0" err="1">
                          <a:solidFill>
                            <a:schemeClr val="accent1">
                              <a:lumMod val="50000"/>
                            </a:schemeClr>
                          </a:solidFill>
                        </a:rPr>
                        <a:t>novembre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décembre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Tree>
    <p:extLst>
      <p:ext uri="{BB962C8B-B14F-4D97-AF65-F5344CB8AC3E}">
        <p14:creationId xmlns:p14="http://schemas.microsoft.com/office/powerpoint/2010/main" val="180975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8000" y="219275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spTree>
    <p:extLst>
      <p:ext uri="{BB962C8B-B14F-4D97-AF65-F5344CB8AC3E}">
        <p14:creationId xmlns:p14="http://schemas.microsoft.com/office/powerpoint/2010/main" val="48121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m n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‘our’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6D2772C-AB7D-42EF-B7BF-D0C2C97A7032}"/>
              </a:ext>
            </a:extLst>
          </p:cNvPr>
          <p:cNvSpPr txBox="1"/>
          <p:nvPr/>
        </p:nvSpPr>
        <p:spPr>
          <a:xfrm>
            <a:off x="180000" y="1296000"/>
            <a:ext cx="1183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We have already learnt how to say ‘my’, ‘your’ and ‘his’/’her’ in French:</a:t>
            </a:r>
          </a:p>
        </p:txBody>
      </p:sp>
      <p:sp>
        <p:nvSpPr>
          <p:cNvPr id="10" name="Rectangle 9">
            <a:extLst>
              <a:ext uri="{FF2B5EF4-FFF2-40B4-BE49-F238E27FC236}">
                <a16:creationId xmlns:a16="http://schemas.microsoft.com/office/drawing/2014/main" id="{E2E67B11-CFA0-4713-9249-F61DF62217F5}"/>
              </a:ext>
            </a:extLst>
          </p:cNvPr>
          <p:cNvSpPr/>
          <p:nvPr/>
        </p:nvSpPr>
        <p:spPr>
          <a:xfrm>
            <a:off x="3030591" y="2403994"/>
            <a:ext cx="1511952" cy="461665"/>
          </a:xfrm>
          <a:prstGeom prst="rect">
            <a:avLst/>
          </a:prstGeom>
        </p:spPr>
        <p:txBody>
          <a:bodyPr wrap="none" anchor="ctr">
            <a:spAutoFit/>
          </a:bodyPr>
          <a:lstStyle/>
          <a:p>
            <a:pPr lvl="0">
              <a:defRPr/>
            </a:pPr>
            <a:r>
              <a:rPr lang="en-US" sz="2400" b="1" dirty="0">
                <a:solidFill>
                  <a:srgbClr val="115076"/>
                </a:solidFill>
              </a:rPr>
              <a:t>ma </a:t>
            </a:r>
            <a:r>
              <a:rPr lang="en-US" sz="2400" b="1" dirty="0" err="1">
                <a:solidFill>
                  <a:srgbClr val="115076"/>
                </a:solidFill>
              </a:rPr>
              <a:t>sœur</a:t>
            </a:r>
            <a:endParaRPr lang="en-US" sz="2400" dirty="0">
              <a:solidFill>
                <a:srgbClr val="115076"/>
              </a:solidFill>
            </a:endParaRPr>
          </a:p>
        </p:txBody>
      </p:sp>
      <p:sp>
        <p:nvSpPr>
          <p:cNvPr id="11" name="Rectangle 10">
            <a:extLst>
              <a:ext uri="{FF2B5EF4-FFF2-40B4-BE49-F238E27FC236}">
                <a16:creationId xmlns:a16="http://schemas.microsoft.com/office/drawing/2014/main" id="{ED2ED277-CA75-4F80-8D1E-EAA8B9BF27B4}"/>
              </a:ext>
            </a:extLst>
          </p:cNvPr>
          <p:cNvSpPr/>
          <p:nvPr/>
        </p:nvSpPr>
        <p:spPr>
          <a:xfrm>
            <a:off x="5715287" y="2404356"/>
            <a:ext cx="1938351" cy="461665"/>
          </a:xfrm>
          <a:prstGeom prst="rect">
            <a:avLst/>
          </a:prstGeom>
        </p:spPr>
        <p:txBody>
          <a:bodyPr wrap="none" anchor="ctr">
            <a:spAutoFit/>
          </a:bodyPr>
          <a:lstStyle/>
          <a:p>
            <a:pPr lvl="0">
              <a:defRPr/>
            </a:pPr>
            <a:r>
              <a:rPr lang="en-US" sz="2400" b="1" dirty="0">
                <a:solidFill>
                  <a:srgbClr val="115076"/>
                </a:solidFill>
              </a:rPr>
              <a:t>mon </a:t>
            </a:r>
            <a:r>
              <a:rPr lang="en-US" sz="2400" b="1" dirty="0" err="1">
                <a:solidFill>
                  <a:srgbClr val="115076"/>
                </a:solidFill>
              </a:rPr>
              <a:t>ami</a:t>
            </a:r>
            <a:r>
              <a:rPr lang="en-US" sz="2400" b="1" dirty="0">
                <a:solidFill>
                  <a:srgbClr val="115076"/>
                </a:solidFill>
              </a:rPr>
              <a:t>(e)</a:t>
            </a:r>
            <a:endParaRPr lang="en-US" sz="2400" dirty="0">
              <a:solidFill>
                <a:srgbClr val="115076"/>
              </a:solidFill>
            </a:endParaRPr>
          </a:p>
        </p:txBody>
      </p:sp>
      <p:sp>
        <p:nvSpPr>
          <p:cNvPr id="12" name="Rectangle 11">
            <a:extLst>
              <a:ext uri="{FF2B5EF4-FFF2-40B4-BE49-F238E27FC236}">
                <a16:creationId xmlns:a16="http://schemas.microsoft.com/office/drawing/2014/main" id="{816EDE50-6448-4039-BFBF-FF31C1BC83FD}"/>
              </a:ext>
            </a:extLst>
          </p:cNvPr>
          <p:cNvSpPr/>
          <p:nvPr/>
        </p:nvSpPr>
        <p:spPr>
          <a:xfrm>
            <a:off x="9408130" y="2403994"/>
            <a:ext cx="2023311" cy="461665"/>
          </a:xfrm>
          <a:prstGeom prst="rect">
            <a:avLst/>
          </a:prstGeom>
        </p:spPr>
        <p:txBody>
          <a:bodyPr wrap="none" anchor="ctr">
            <a:spAutoFit/>
          </a:bodyPr>
          <a:lstStyle/>
          <a:p>
            <a:pPr lvl="0">
              <a:defRPr/>
            </a:pPr>
            <a:r>
              <a:rPr lang="en-US" sz="2400" b="1" dirty="0" err="1">
                <a:solidFill>
                  <a:srgbClr val="115076"/>
                </a:solidFill>
              </a:rPr>
              <a:t>mes</a:t>
            </a:r>
            <a:r>
              <a:rPr lang="en-US" sz="2400" b="1" dirty="0">
                <a:solidFill>
                  <a:srgbClr val="115076"/>
                </a:solidFill>
              </a:rPr>
              <a:t> </a:t>
            </a:r>
            <a:r>
              <a:rPr lang="en-US" sz="2400" b="1" dirty="0" err="1">
                <a:solidFill>
                  <a:srgbClr val="115076"/>
                </a:solidFill>
              </a:rPr>
              <a:t>ami</a:t>
            </a:r>
            <a:r>
              <a:rPr lang="en-US" sz="2400" b="1" dirty="0">
                <a:solidFill>
                  <a:srgbClr val="115076"/>
                </a:solidFill>
              </a:rPr>
              <a:t>(e)s</a:t>
            </a:r>
            <a:endParaRPr lang="en-US" sz="2400" dirty="0">
              <a:solidFill>
                <a:srgbClr val="115076"/>
              </a:solidFill>
            </a:endParaRPr>
          </a:p>
        </p:txBody>
      </p:sp>
      <p:sp>
        <p:nvSpPr>
          <p:cNvPr id="13" name="Rectangle 12">
            <a:extLst>
              <a:ext uri="{FF2B5EF4-FFF2-40B4-BE49-F238E27FC236}">
                <a16:creationId xmlns:a16="http://schemas.microsoft.com/office/drawing/2014/main" id="{B84113F2-6FC8-4E5E-93AB-A9020AF3677F}"/>
              </a:ext>
            </a:extLst>
          </p:cNvPr>
          <p:cNvSpPr/>
          <p:nvPr/>
        </p:nvSpPr>
        <p:spPr>
          <a:xfrm>
            <a:off x="3030591" y="2792319"/>
            <a:ext cx="1564852" cy="461665"/>
          </a:xfrm>
          <a:prstGeom prst="rect">
            <a:avLst/>
          </a:prstGeom>
        </p:spPr>
        <p:txBody>
          <a:bodyPr wrap="none" anchor="ctr">
            <a:spAutoFit/>
          </a:bodyPr>
          <a:lstStyle/>
          <a:p>
            <a:pPr lvl="0">
              <a:defRPr/>
            </a:pPr>
            <a:r>
              <a:rPr lang="en-US" sz="2400" b="1" dirty="0">
                <a:solidFill>
                  <a:srgbClr val="115076"/>
                </a:solidFill>
              </a:rPr>
              <a:t>ta </a:t>
            </a:r>
            <a:r>
              <a:rPr lang="en-US" sz="2400" b="1" dirty="0" err="1">
                <a:solidFill>
                  <a:srgbClr val="115076"/>
                </a:solidFill>
              </a:rPr>
              <a:t>famille</a:t>
            </a:r>
            <a:endParaRPr lang="en-US" sz="2400" dirty="0">
              <a:solidFill>
                <a:srgbClr val="115076"/>
              </a:solidFill>
            </a:endParaRPr>
          </a:p>
        </p:txBody>
      </p:sp>
      <p:sp>
        <p:nvSpPr>
          <p:cNvPr id="14" name="Rectangle 13">
            <a:extLst>
              <a:ext uri="{FF2B5EF4-FFF2-40B4-BE49-F238E27FC236}">
                <a16:creationId xmlns:a16="http://schemas.microsoft.com/office/drawing/2014/main" id="{2DD50ECA-63D9-4B29-95A4-B4F82CCD0181}"/>
              </a:ext>
            </a:extLst>
          </p:cNvPr>
          <p:cNvSpPr/>
          <p:nvPr/>
        </p:nvSpPr>
        <p:spPr>
          <a:xfrm>
            <a:off x="5715287" y="2792319"/>
            <a:ext cx="1773242" cy="461665"/>
          </a:xfrm>
          <a:prstGeom prst="rect">
            <a:avLst/>
          </a:prstGeom>
        </p:spPr>
        <p:txBody>
          <a:bodyPr wrap="none" anchor="ctr">
            <a:spAutoFit/>
          </a:bodyPr>
          <a:lstStyle/>
          <a:p>
            <a:pPr lvl="0">
              <a:defRPr/>
            </a:pPr>
            <a:r>
              <a:rPr lang="en-US" sz="2400" b="1" dirty="0">
                <a:solidFill>
                  <a:srgbClr val="115076"/>
                </a:solidFill>
              </a:rPr>
              <a:t>ton animal</a:t>
            </a:r>
            <a:endParaRPr lang="en-US" sz="2400" dirty="0">
              <a:solidFill>
                <a:srgbClr val="115076"/>
              </a:solidFill>
            </a:endParaRPr>
          </a:p>
        </p:txBody>
      </p:sp>
      <p:sp>
        <p:nvSpPr>
          <p:cNvPr id="15" name="Rectangle 14">
            <a:extLst>
              <a:ext uri="{FF2B5EF4-FFF2-40B4-BE49-F238E27FC236}">
                <a16:creationId xmlns:a16="http://schemas.microsoft.com/office/drawing/2014/main" id="{E5E2342E-5104-473A-9CBE-BDFCAF7D0784}"/>
              </a:ext>
            </a:extLst>
          </p:cNvPr>
          <p:cNvSpPr/>
          <p:nvPr/>
        </p:nvSpPr>
        <p:spPr>
          <a:xfrm>
            <a:off x="9404361" y="2773326"/>
            <a:ext cx="1810111" cy="461665"/>
          </a:xfrm>
          <a:prstGeom prst="rect">
            <a:avLst/>
          </a:prstGeom>
        </p:spPr>
        <p:txBody>
          <a:bodyPr wrap="none" anchor="ctr">
            <a:spAutoFit/>
          </a:bodyPr>
          <a:lstStyle/>
          <a:p>
            <a:pPr lvl="0">
              <a:defRPr/>
            </a:pPr>
            <a:r>
              <a:rPr lang="en-US" sz="2400" b="1" dirty="0" err="1">
                <a:solidFill>
                  <a:srgbClr val="115076"/>
                </a:solidFill>
              </a:rPr>
              <a:t>tes</a:t>
            </a:r>
            <a:r>
              <a:rPr lang="en-US" sz="2400" b="1" dirty="0">
                <a:solidFill>
                  <a:srgbClr val="115076"/>
                </a:solidFill>
              </a:rPr>
              <a:t> parents</a:t>
            </a:r>
            <a:endParaRPr lang="en-US" sz="2400" dirty="0">
              <a:solidFill>
                <a:srgbClr val="115076"/>
              </a:solidFill>
            </a:endParaRPr>
          </a:p>
        </p:txBody>
      </p:sp>
      <p:sp>
        <p:nvSpPr>
          <p:cNvPr id="16" name="Rectangle 15">
            <a:extLst>
              <a:ext uri="{FF2B5EF4-FFF2-40B4-BE49-F238E27FC236}">
                <a16:creationId xmlns:a16="http://schemas.microsoft.com/office/drawing/2014/main" id="{398ACE87-FF4D-4E4D-A240-94E1475991C1}"/>
              </a:ext>
            </a:extLst>
          </p:cNvPr>
          <p:cNvSpPr/>
          <p:nvPr/>
        </p:nvSpPr>
        <p:spPr>
          <a:xfrm>
            <a:off x="3010987" y="3140614"/>
            <a:ext cx="1390124" cy="461665"/>
          </a:xfrm>
          <a:prstGeom prst="rect">
            <a:avLst/>
          </a:prstGeom>
        </p:spPr>
        <p:txBody>
          <a:bodyPr wrap="none" anchor="ctr">
            <a:spAutoFit/>
          </a:bodyPr>
          <a:lstStyle/>
          <a:p>
            <a:pPr lvl="0">
              <a:defRPr/>
            </a:pPr>
            <a:r>
              <a:rPr lang="en-US" sz="2400" b="1" dirty="0" err="1">
                <a:solidFill>
                  <a:srgbClr val="115076"/>
                </a:solidFill>
              </a:rPr>
              <a:t>sa</a:t>
            </a:r>
            <a:r>
              <a:rPr lang="en-US" sz="2400" b="1" dirty="0">
                <a:solidFill>
                  <a:srgbClr val="115076"/>
                </a:solidFill>
              </a:rPr>
              <a:t> </a:t>
            </a:r>
            <a:r>
              <a:rPr lang="en-US" sz="2400" b="1" dirty="0" err="1">
                <a:solidFill>
                  <a:srgbClr val="115076"/>
                </a:solidFill>
              </a:rPr>
              <a:t>mère</a:t>
            </a:r>
            <a:endParaRPr lang="en-US" sz="2400" dirty="0">
              <a:solidFill>
                <a:srgbClr val="115076"/>
              </a:solidFill>
            </a:endParaRPr>
          </a:p>
        </p:txBody>
      </p:sp>
      <p:sp>
        <p:nvSpPr>
          <p:cNvPr id="17" name="Rectangle 16">
            <a:extLst>
              <a:ext uri="{FF2B5EF4-FFF2-40B4-BE49-F238E27FC236}">
                <a16:creationId xmlns:a16="http://schemas.microsoft.com/office/drawing/2014/main" id="{1E2731A7-D078-4787-8ED6-0DCEB3B79B8D}"/>
              </a:ext>
            </a:extLst>
          </p:cNvPr>
          <p:cNvSpPr/>
          <p:nvPr/>
        </p:nvSpPr>
        <p:spPr>
          <a:xfrm>
            <a:off x="5710825" y="3140615"/>
            <a:ext cx="1736373" cy="461665"/>
          </a:xfrm>
          <a:prstGeom prst="rect">
            <a:avLst/>
          </a:prstGeom>
        </p:spPr>
        <p:txBody>
          <a:bodyPr wrap="none" anchor="ctr">
            <a:spAutoFit/>
          </a:bodyPr>
          <a:lstStyle/>
          <a:p>
            <a:pPr lvl="0">
              <a:defRPr/>
            </a:pPr>
            <a:r>
              <a:rPr lang="en-US" sz="2400" b="1" dirty="0">
                <a:solidFill>
                  <a:srgbClr val="115076"/>
                </a:solidFill>
              </a:rPr>
              <a:t>son enfant</a:t>
            </a:r>
            <a:endParaRPr lang="en-US" sz="2400" dirty="0">
              <a:solidFill>
                <a:srgbClr val="115076"/>
              </a:solidFill>
            </a:endParaRPr>
          </a:p>
        </p:txBody>
      </p:sp>
      <p:sp>
        <p:nvSpPr>
          <p:cNvPr id="18" name="Rectangle 17">
            <a:extLst>
              <a:ext uri="{FF2B5EF4-FFF2-40B4-BE49-F238E27FC236}">
                <a16:creationId xmlns:a16="http://schemas.microsoft.com/office/drawing/2014/main" id="{5E7BA038-61E3-4333-B13C-ED385A891C4E}"/>
              </a:ext>
            </a:extLst>
          </p:cNvPr>
          <p:cNvSpPr/>
          <p:nvPr/>
        </p:nvSpPr>
        <p:spPr>
          <a:xfrm>
            <a:off x="9412744" y="3140615"/>
            <a:ext cx="1821332" cy="461665"/>
          </a:xfrm>
          <a:prstGeom prst="rect">
            <a:avLst/>
          </a:prstGeom>
        </p:spPr>
        <p:txBody>
          <a:bodyPr wrap="none" anchor="ctr">
            <a:spAutoFit/>
          </a:bodyPr>
          <a:lstStyle/>
          <a:p>
            <a:pPr lvl="0">
              <a:defRPr/>
            </a:pPr>
            <a:r>
              <a:rPr lang="en-US" sz="2400" b="1" dirty="0" err="1">
                <a:solidFill>
                  <a:srgbClr val="115076"/>
                </a:solidFill>
              </a:rPr>
              <a:t>ses</a:t>
            </a:r>
            <a:r>
              <a:rPr lang="en-US" sz="2400" b="1" dirty="0">
                <a:solidFill>
                  <a:srgbClr val="115076"/>
                </a:solidFill>
              </a:rPr>
              <a:t> enfants</a:t>
            </a:r>
            <a:endParaRPr lang="en-US" sz="2400" dirty="0">
              <a:solidFill>
                <a:srgbClr val="115076"/>
              </a:solidFill>
            </a:endParaRPr>
          </a:p>
        </p:txBody>
      </p:sp>
      <p:sp>
        <p:nvSpPr>
          <p:cNvPr id="23" name="Rectangle 22">
            <a:extLst>
              <a:ext uri="{FF2B5EF4-FFF2-40B4-BE49-F238E27FC236}">
                <a16:creationId xmlns:a16="http://schemas.microsoft.com/office/drawing/2014/main" id="{9CFDB7A3-A3F7-448B-8823-CE3EA5285CEF}"/>
              </a:ext>
            </a:extLst>
          </p:cNvPr>
          <p:cNvSpPr/>
          <p:nvPr/>
        </p:nvSpPr>
        <p:spPr>
          <a:xfrm>
            <a:off x="9404361" y="2036705"/>
            <a:ext cx="2222083" cy="461665"/>
          </a:xfrm>
          <a:prstGeom prst="rect">
            <a:avLst/>
          </a:prstGeom>
        </p:spPr>
        <p:txBody>
          <a:bodyPr wrap="none">
            <a:spAutoFit/>
          </a:bodyPr>
          <a:lstStyle/>
          <a:p>
            <a:r>
              <a:rPr lang="en-US" sz="2400" b="1" dirty="0">
                <a:solidFill>
                  <a:srgbClr val="EE6000"/>
                </a:solidFill>
              </a:rPr>
              <a:t>(m/f pl) noun:</a:t>
            </a:r>
            <a:endParaRPr lang="en-GB" dirty="0"/>
          </a:p>
        </p:txBody>
      </p:sp>
      <p:sp>
        <p:nvSpPr>
          <p:cNvPr id="24" name="Rectangle 23">
            <a:extLst>
              <a:ext uri="{FF2B5EF4-FFF2-40B4-BE49-F238E27FC236}">
                <a16:creationId xmlns:a16="http://schemas.microsoft.com/office/drawing/2014/main" id="{EDF56279-7270-436A-9C88-0469E10938AA}"/>
              </a:ext>
            </a:extLst>
          </p:cNvPr>
          <p:cNvSpPr/>
          <p:nvPr/>
        </p:nvSpPr>
        <p:spPr>
          <a:xfrm>
            <a:off x="5710825" y="2036706"/>
            <a:ext cx="3677610" cy="461665"/>
          </a:xfrm>
          <a:prstGeom prst="rect">
            <a:avLst/>
          </a:prstGeom>
        </p:spPr>
        <p:txBody>
          <a:bodyPr wrap="none">
            <a:spAutoFit/>
          </a:bodyPr>
          <a:lstStyle/>
          <a:p>
            <a:r>
              <a:rPr lang="en-US" sz="2400" b="1" dirty="0">
                <a:solidFill>
                  <a:srgbClr val="EE6000"/>
                </a:solidFill>
              </a:rPr>
              <a:t>(m/f) before a vowel/h:</a:t>
            </a:r>
            <a:endParaRPr lang="en-GB" dirty="0"/>
          </a:p>
        </p:txBody>
      </p:sp>
      <p:sp>
        <p:nvSpPr>
          <p:cNvPr id="25" name="Rectangle 24">
            <a:extLst>
              <a:ext uri="{FF2B5EF4-FFF2-40B4-BE49-F238E27FC236}">
                <a16:creationId xmlns:a16="http://schemas.microsoft.com/office/drawing/2014/main" id="{BA99A652-FFC8-4F19-9244-AB7EC6C076BC}"/>
              </a:ext>
            </a:extLst>
          </p:cNvPr>
          <p:cNvSpPr/>
          <p:nvPr/>
        </p:nvSpPr>
        <p:spPr>
          <a:xfrm>
            <a:off x="3016445" y="2036705"/>
            <a:ext cx="1428596" cy="461665"/>
          </a:xfrm>
          <a:prstGeom prst="rect">
            <a:avLst/>
          </a:prstGeom>
        </p:spPr>
        <p:txBody>
          <a:bodyPr wrap="none">
            <a:spAutoFit/>
          </a:bodyPr>
          <a:lstStyle/>
          <a:p>
            <a:r>
              <a:rPr lang="en-US" sz="2400" b="1" dirty="0">
                <a:solidFill>
                  <a:srgbClr val="EE6000"/>
                </a:solidFill>
              </a:rPr>
              <a:t>(f) noun:</a:t>
            </a:r>
            <a:endParaRPr lang="en-GB" dirty="0"/>
          </a:p>
        </p:txBody>
      </p:sp>
      <p:sp>
        <p:nvSpPr>
          <p:cNvPr id="26" name="TextBox 25">
            <a:extLst>
              <a:ext uri="{FF2B5EF4-FFF2-40B4-BE49-F238E27FC236}">
                <a16:creationId xmlns:a16="http://schemas.microsoft.com/office/drawing/2014/main" id="{6A8737D2-D2DA-42F7-859C-9C180CF597D2}"/>
              </a:ext>
            </a:extLst>
          </p:cNvPr>
          <p:cNvSpPr txBox="1"/>
          <p:nvPr/>
        </p:nvSpPr>
        <p:spPr>
          <a:xfrm>
            <a:off x="5919126" y="1162665"/>
            <a:ext cx="6087450" cy="783193"/>
          </a:xfrm>
          <a:prstGeom prst="wedgeRoundRectCallout">
            <a:avLst>
              <a:gd name="adj1" fmla="val 20347"/>
              <a:gd name="adj2" fmla="val 69798"/>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The words for ‘my’, ‘your’ and ‘his’/’her’ agree with the </a:t>
            </a:r>
            <a:r>
              <a:rPr lang="en-GB" sz="2000" b="1" dirty="0">
                <a:solidFill>
                  <a:schemeClr val="bg1"/>
                </a:solidFill>
              </a:rPr>
              <a:t>gender </a:t>
            </a:r>
            <a:r>
              <a:rPr lang="en-GB" sz="2000" dirty="0">
                <a:solidFill>
                  <a:schemeClr val="bg1"/>
                </a:solidFill>
              </a:rPr>
              <a:t>and </a:t>
            </a:r>
            <a:r>
              <a:rPr lang="en-GB" sz="2000" b="1" dirty="0">
                <a:solidFill>
                  <a:schemeClr val="bg1"/>
                </a:solidFill>
              </a:rPr>
              <a:t>number</a:t>
            </a:r>
            <a:r>
              <a:rPr lang="en-GB" sz="2000" dirty="0">
                <a:solidFill>
                  <a:schemeClr val="bg1"/>
                </a:solidFill>
              </a:rPr>
              <a:t> of the </a:t>
            </a:r>
            <a:r>
              <a:rPr lang="en-GB" sz="2000" b="1" dirty="0">
                <a:solidFill>
                  <a:schemeClr val="bg1"/>
                </a:solidFill>
              </a:rPr>
              <a:t>possession</a:t>
            </a:r>
            <a:r>
              <a:rPr lang="en-GB" sz="2000" dirty="0">
                <a:solidFill>
                  <a:schemeClr val="bg1"/>
                </a:solidFill>
              </a:rPr>
              <a:t>.</a:t>
            </a:r>
          </a:p>
        </p:txBody>
      </p:sp>
      <p:sp>
        <p:nvSpPr>
          <p:cNvPr id="28" name="Rectangle 27">
            <a:extLst>
              <a:ext uri="{FF2B5EF4-FFF2-40B4-BE49-F238E27FC236}">
                <a16:creationId xmlns:a16="http://schemas.microsoft.com/office/drawing/2014/main" id="{86964894-F9A4-4269-B868-290F81DC5B63}"/>
              </a:ext>
            </a:extLst>
          </p:cNvPr>
          <p:cNvSpPr/>
          <p:nvPr/>
        </p:nvSpPr>
        <p:spPr>
          <a:xfrm>
            <a:off x="3016445" y="4571447"/>
            <a:ext cx="2122697" cy="461665"/>
          </a:xfrm>
          <a:prstGeom prst="rect">
            <a:avLst/>
          </a:prstGeom>
        </p:spPr>
        <p:txBody>
          <a:bodyPr wrap="none" anchor="ctr">
            <a:spAutoFit/>
          </a:bodyPr>
          <a:lstStyle/>
          <a:p>
            <a:pPr lvl="0">
              <a:defRPr/>
            </a:pPr>
            <a:r>
              <a:rPr lang="en-US" sz="2400" b="1" dirty="0" err="1">
                <a:solidFill>
                  <a:srgbClr val="EE6000"/>
                </a:solidFill>
              </a:rPr>
              <a:t>notre</a:t>
            </a:r>
            <a:r>
              <a:rPr lang="en-US" sz="2400" b="1" dirty="0">
                <a:solidFill>
                  <a:srgbClr val="115076"/>
                </a:solidFill>
              </a:rPr>
              <a:t> </a:t>
            </a:r>
            <a:r>
              <a:rPr lang="en-US" sz="2400" b="1" dirty="0" err="1">
                <a:solidFill>
                  <a:srgbClr val="115076"/>
                </a:solidFill>
              </a:rPr>
              <a:t>maison</a:t>
            </a:r>
            <a:endParaRPr lang="en-US" sz="2400" dirty="0">
              <a:solidFill>
                <a:srgbClr val="115076"/>
              </a:solidFill>
            </a:endParaRPr>
          </a:p>
        </p:txBody>
      </p:sp>
      <p:sp>
        <p:nvSpPr>
          <p:cNvPr id="29" name="Rectangle 28">
            <a:extLst>
              <a:ext uri="{FF2B5EF4-FFF2-40B4-BE49-F238E27FC236}">
                <a16:creationId xmlns:a16="http://schemas.microsoft.com/office/drawing/2014/main" id="{0C0809A4-625C-4B82-A67D-34D8FF84FEB9}"/>
              </a:ext>
            </a:extLst>
          </p:cNvPr>
          <p:cNvSpPr/>
          <p:nvPr/>
        </p:nvSpPr>
        <p:spPr>
          <a:xfrm>
            <a:off x="5710825" y="4571447"/>
            <a:ext cx="2100255" cy="461665"/>
          </a:xfrm>
          <a:prstGeom prst="rect">
            <a:avLst/>
          </a:prstGeom>
        </p:spPr>
        <p:txBody>
          <a:bodyPr wrap="none" anchor="ctr">
            <a:spAutoFit/>
          </a:bodyPr>
          <a:lstStyle/>
          <a:p>
            <a:pPr lvl="0">
              <a:defRPr/>
            </a:pPr>
            <a:r>
              <a:rPr lang="en-US" sz="2400" b="1" dirty="0" err="1">
                <a:solidFill>
                  <a:srgbClr val="EE6000"/>
                </a:solidFill>
              </a:rPr>
              <a:t>notre</a:t>
            </a:r>
            <a:r>
              <a:rPr lang="en-US" sz="2400" b="1" dirty="0">
                <a:solidFill>
                  <a:srgbClr val="115076"/>
                </a:solidFill>
              </a:rPr>
              <a:t> </a:t>
            </a:r>
            <a:r>
              <a:rPr lang="en-US" sz="2400" b="1" dirty="0" err="1">
                <a:solidFill>
                  <a:srgbClr val="115076"/>
                </a:solidFill>
              </a:rPr>
              <a:t>équipe</a:t>
            </a:r>
            <a:endParaRPr lang="en-US" sz="2400" dirty="0">
              <a:solidFill>
                <a:srgbClr val="115076"/>
              </a:solidFill>
            </a:endParaRPr>
          </a:p>
        </p:txBody>
      </p:sp>
      <p:sp>
        <p:nvSpPr>
          <p:cNvPr id="30" name="Rectangle 29">
            <a:extLst>
              <a:ext uri="{FF2B5EF4-FFF2-40B4-BE49-F238E27FC236}">
                <a16:creationId xmlns:a16="http://schemas.microsoft.com/office/drawing/2014/main" id="{A51C4185-82AA-4EE2-87A8-44EE7D97D860}"/>
              </a:ext>
            </a:extLst>
          </p:cNvPr>
          <p:cNvSpPr/>
          <p:nvPr/>
        </p:nvSpPr>
        <p:spPr>
          <a:xfrm>
            <a:off x="9412744" y="4571447"/>
            <a:ext cx="1366080" cy="461665"/>
          </a:xfrm>
          <a:prstGeom prst="rect">
            <a:avLst/>
          </a:prstGeom>
        </p:spPr>
        <p:txBody>
          <a:bodyPr wrap="none" anchor="ctr">
            <a:spAutoFit/>
          </a:bodyPr>
          <a:lstStyle/>
          <a:p>
            <a:pPr lvl="0">
              <a:defRPr/>
            </a:pPr>
            <a:r>
              <a:rPr lang="en-US" sz="2400" b="1" dirty="0" err="1">
                <a:solidFill>
                  <a:srgbClr val="EE6000"/>
                </a:solidFill>
              </a:rPr>
              <a:t>nos</a:t>
            </a:r>
            <a:r>
              <a:rPr lang="en-US" sz="2400" b="1" dirty="0">
                <a:solidFill>
                  <a:srgbClr val="115076"/>
                </a:solidFill>
              </a:rPr>
              <a:t> vies</a:t>
            </a:r>
            <a:endParaRPr lang="en-US" sz="2400" dirty="0">
              <a:solidFill>
                <a:srgbClr val="115076"/>
              </a:solidFill>
            </a:endParaRPr>
          </a:p>
        </p:txBody>
      </p:sp>
      <p:sp>
        <p:nvSpPr>
          <p:cNvPr id="31" name="Rectangle 30">
            <a:extLst>
              <a:ext uri="{FF2B5EF4-FFF2-40B4-BE49-F238E27FC236}">
                <a16:creationId xmlns:a16="http://schemas.microsoft.com/office/drawing/2014/main" id="{A1450C8C-63F8-4021-9EF6-E5F9FE567F0F}"/>
              </a:ext>
            </a:extLst>
          </p:cNvPr>
          <p:cNvSpPr/>
          <p:nvPr/>
        </p:nvSpPr>
        <p:spPr>
          <a:xfrm>
            <a:off x="3010987" y="4938996"/>
            <a:ext cx="1649811" cy="461665"/>
          </a:xfrm>
          <a:prstGeom prst="rect">
            <a:avLst/>
          </a:prstGeom>
        </p:spPr>
        <p:txBody>
          <a:bodyPr wrap="none" anchor="ctr">
            <a:spAutoFit/>
          </a:bodyPr>
          <a:lstStyle/>
          <a:p>
            <a:pPr lvl="0">
              <a:defRPr/>
            </a:pPr>
            <a:r>
              <a:rPr lang="en-US" sz="2400" i="1" dirty="0">
                <a:solidFill>
                  <a:srgbClr val="115076"/>
                </a:solidFill>
              </a:rPr>
              <a:t>our house</a:t>
            </a:r>
          </a:p>
        </p:txBody>
      </p:sp>
      <p:sp>
        <p:nvSpPr>
          <p:cNvPr id="32" name="Rectangle 31">
            <a:extLst>
              <a:ext uri="{FF2B5EF4-FFF2-40B4-BE49-F238E27FC236}">
                <a16:creationId xmlns:a16="http://schemas.microsoft.com/office/drawing/2014/main" id="{D3387168-D050-4C32-B635-B0D88079698C}"/>
              </a:ext>
            </a:extLst>
          </p:cNvPr>
          <p:cNvSpPr/>
          <p:nvPr/>
        </p:nvSpPr>
        <p:spPr>
          <a:xfrm>
            <a:off x="5710825" y="4938996"/>
            <a:ext cx="1555234" cy="461665"/>
          </a:xfrm>
          <a:prstGeom prst="rect">
            <a:avLst/>
          </a:prstGeom>
        </p:spPr>
        <p:txBody>
          <a:bodyPr wrap="none" anchor="ctr">
            <a:spAutoFit/>
          </a:bodyPr>
          <a:lstStyle/>
          <a:p>
            <a:pPr lvl="0">
              <a:defRPr/>
            </a:pPr>
            <a:r>
              <a:rPr lang="en-US" sz="2400" i="1" dirty="0">
                <a:solidFill>
                  <a:srgbClr val="115076"/>
                </a:solidFill>
              </a:rPr>
              <a:t>our team</a:t>
            </a:r>
          </a:p>
        </p:txBody>
      </p:sp>
      <p:sp>
        <p:nvSpPr>
          <p:cNvPr id="33" name="Rectangle 32">
            <a:extLst>
              <a:ext uri="{FF2B5EF4-FFF2-40B4-BE49-F238E27FC236}">
                <a16:creationId xmlns:a16="http://schemas.microsoft.com/office/drawing/2014/main" id="{FA573414-BFCE-47CE-BD3E-EE3DFA98B42F}"/>
              </a:ext>
            </a:extLst>
          </p:cNvPr>
          <p:cNvSpPr/>
          <p:nvPr/>
        </p:nvSpPr>
        <p:spPr>
          <a:xfrm>
            <a:off x="9412744" y="4938996"/>
            <a:ext cx="1364476" cy="461665"/>
          </a:xfrm>
          <a:prstGeom prst="rect">
            <a:avLst/>
          </a:prstGeom>
        </p:spPr>
        <p:txBody>
          <a:bodyPr wrap="none" anchor="ctr">
            <a:spAutoFit/>
          </a:bodyPr>
          <a:lstStyle/>
          <a:p>
            <a:pPr lvl="0">
              <a:defRPr/>
            </a:pPr>
            <a:r>
              <a:rPr lang="en-US" sz="2400" i="1" dirty="0">
                <a:solidFill>
                  <a:srgbClr val="115076"/>
                </a:solidFill>
              </a:rPr>
              <a:t>our lives</a:t>
            </a:r>
          </a:p>
        </p:txBody>
      </p:sp>
      <p:sp>
        <p:nvSpPr>
          <p:cNvPr id="34" name="TextBox 33">
            <a:extLst>
              <a:ext uri="{FF2B5EF4-FFF2-40B4-BE49-F238E27FC236}">
                <a16:creationId xmlns:a16="http://schemas.microsoft.com/office/drawing/2014/main" id="{4B40435C-44B2-4968-8A6B-33F0B439831F}"/>
              </a:ext>
            </a:extLst>
          </p:cNvPr>
          <p:cNvSpPr txBox="1"/>
          <p:nvPr/>
        </p:nvSpPr>
        <p:spPr>
          <a:xfrm>
            <a:off x="7386450" y="3621533"/>
            <a:ext cx="4523471" cy="783193"/>
          </a:xfrm>
          <a:prstGeom prst="wedgeRoundRectCallout">
            <a:avLst>
              <a:gd name="adj1" fmla="val 20347"/>
              <a:gd name="adj2" fmla="val 67365"/>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The words for ‘our’ agree with the </a:t>
            </a:r>
            <a:r>
              <a:rPr lang="en-GB" sz="2000" b="1" dirty="0">
                <a:solidFill>
                  <a:schemeClr val="bg1"/>
                </a:solidFill>
              </a:rPr>
              <a:t>number</a:t>
            </a:r>
            <a:r>
              <a:rPr lang="en-GB" sz="2000" dirty="0">
                <a:solidFill>
                  <a:schemeClr val="bg1"/>
                </a:solidFill>
              </a:rPr>
              <a:t> of the </a:t>
            </a:r>
            <a:r>
              <a:rPr lang="en-GB" sz="2000" b="1" dirty="0">
                <a:solidFill>
                  <a:schemeClr val="bg1"/>
                </a:solidFill>
              </a:rPr>
              <a:t>possession</a:t>
            </a:r>
            <a:r>
              <a:rPr lang="en-GB" sz="2000" dirty="0">
                <a:solidFill>
                  <a:schemeClr val="bg1"/>
                </a:solidFill>
              </a:rPr>
              <a:t> only.</a:t>
            </a:r>
          </a:p>
        </p:txBody>
      </p:sp>
      <p:sp>
        <p:nvSpPr>
          <p:cNvPr id="27" name="Rectangle 26">
            <a:extLst>
              <a:ext uri="{FF2B5EF4-FFF2-40B4-BE49-F238E27FC236}">
                <a16:creationId xmlns:a16="http://schemas.microsoft.com/office/drawing/2014/main" id="{26696B65-2A8B-4201-9C98-4D3C0FBE5581}"/>
              </a:ext>
            </a:extLst>
          </p:cNvPr>
          <p:cNvSpPr/>
          <p:nvPr/>
        </p:nvSpPr>
        <p:spPr>
          <a:xfrm>
            <a:off x="496297" y="2403994"/>
            <a:ext cx="1617751" cy="461665"/>
          </a:xfrm>
          <a:prstGeom prst="rect">
            <a:avLst/>
          </a:prstGeom>
        </p:spPr>
        <p:txBody>
          <a:bodyPr wrap="none" anchor="ctr">
            <a:spAutoFit/>
          </a:bodyPr>
          <a:lstStyle/>
          <a:p>
            <a:pPr lvl="0">
              <a:defRPr/>
            </a:pPr>
            <a:r>
              <a:rPr lang="en-US" sz="2400" b="1" dirty="0">
                <a:solidFill>
                  <a:srgbClr val="115076"/>
                </a:solidFill>
              </a:rPr>
              <a:t>mon frère</a:t>
            </a:r>
            <a:endParaRPr lang="en-US" sz="2400" dirty="0">
              <a:solidFill>
                <a:srgbClr val="115076"/>
              </a:solidFill>
            </a:endParaRPr>
          </a:p>
        </p:txBody>
      </p:sp>
      <p:sp>
        <p:nvSpPr>
          <p:cNvPr id="35" name="Rectangle 34">
            <a:extLst>
              <a:ext uri="{FF2B5EF4-FFF2-40B4-BE49-F238E27FC236}">
                <a16:creationId xmlns:a16="http://schemas.microsoft.com/office/drawing/2014/main" id="{6A1EFAD5-CC00-4D2F-B17E-F069E60EDA52}"/>
              </a:ext>
            </a:extLst>
          </p:cNvPr>
          <p:cNvSpPr/>
          <p:nvPr/>
        </p:nvSpPr>
        <p:spPr>
          <a:xfrm>
            <a:off x="496297" y="2792319"/>
            <a:ext cx="1582484" cy="461665"/>
          </a:xfrm>
          <a:prstGeom prst="rect">
            <a:avLst/>
          </a:prstGeom>
        </p:spPr>
        <p:txBody>
          <a:bodyPr wrap="none" anchor="ctr">
            <a:spAutoFit/>
          </a:bodyPr>
          <a:lstStyle/>
          <a:p>
            <a:pPr lvl="0">
              <a:defRPr/>
            </a:pPr>
            <a:r>
              <a:rPr lang="en-US" sz="2400" b="1" dirty="0">
                <a:solidFill>
                  <a:srgbClr val="115076"/>
                </a:solidFill>
              </a:rPr>
              <a:t>ton </a:t>
            </a:r>
            <a:r>
              <a:rPr lang="en-US" sz="2400" b="1" dirty="0" err="1">
                <a:solidFill>
                  <a:srgbClr val="115076"/>
                </a:solidFill>
              </a:rPr>
              <a:t>chien</a:t>
            </a:r>
            <a:endParaRPr lang="en-US" sz="2400" dirty="0">
              <a:solidFill>
                <a:srgbClr val="115076"/>
              </a:solidFill>
            </a:endParaRPr>
          </a:p>
        </p:txBody>
      </p:sp>
      <p:sp>
        <p:nvSpPr>
          <p:cNvPr id="36" name="Rectangle 35">
            <a:extLst>
              <a:ext uri="{FF2B5EF4-FFF2-40B4-BE49-F238E27FC236}">
                <a16:creationId xmlns:a16="http://schemas.microsoft.com/office/drawing/2014/main" id="{DD138822-B22F-40B6-A7BC-8300784F3A2B}"/>
              </a:ext>
            </a:extLst>
          </p:cNvPr>
          <p:cNvSpPr/>
          <p:nvPr/>
        </p:nvSpPr>
        <p:spPr>
          <a:xfrm>
            <a:off x="476693" y="3140614"/>
            <a:ext cx="1483098" cy="461665"/>
          </a:xfrm>
          <a:prstGeom prst="rect">
            <a:avLst/>
          </a:prstGeom>
        </p:spPr>
        <p:txBody>
          <a:bodyPr wrap="none" anchor="ctr">
            <a:spAutoFit/>
          </a:bodyPr>
          <a:lstStyle/>
          <a:p>
            <a:pPr lvl="0">
              <a:defRPr/>
            </a:pPr>
            <a:r>
              <a:rPr lang="en-US" sz="2400" b="1" dirty="0">
                <a:solidFill>
                  <a:srgbClr val="115076"/>
                </a:solidFill>
              </a:rPr>
              <a:t>son </a:t>
            </a:r>
            <a:r>
              <a:rPr lang="en-US" sz="2400" b="1" dirty="0" err="1">
                <a:solidFill>
                  <a:srgbClr val="115076"/>
                </a:solidFill>
              </a:rPr>
              <a:t>père</a:t>
            </a:r>
            <a:endParaRPr lang="en-US" sz="2400" dirty="0">
              <a:solidFill>
                <a:srgbClr val="115076"/>
              </a:solidFill>
            </a:endParaRPr>
          </a:p>
        </p:txBody>
      </p:sp>
      <p:sp>
        <p:nvSpPr>
          <p:cNvPr id="37" name="Rectangle 36">
            <a:extLst>
              <a:ext uri="{FF2B5EF4-FFF2-40B4-BE49-F238E27FC236}">
                <a16:creationId xmlns:a16="http://schemas.microsoft.com/office/drawing/2014/main" id="{7F2998F8-4633-441B-9614-EC12E0CF53EF}"/>
              </a:ext>
            </a:extLst>
          </p:cNvPr>
          <p:cNvSpPr/>
          <p:nvPr/>
        </p:nvSpPr>
        <p:spPr>
          <a:xfrm>
            <a:off x="482151" y="2036705"/>
            <a:ext cx="1630575" cy="461665"/>
          </a:xfrm>
          <a:prstGeom prst="rect">
            <a:avLst/>
          </a:prstGeom>
        </p:spPr>
        <p:txBody>
          <a:bodyPr wrap="none">
            <a:spAutoFit/>
          </a:bodyPr>
          <a:lstStyle/>
          <a:p>
            <a:r>
              <a:rPr lang="en-US" sz="2400" b="1" dirty="0">
                <a:solidFill>
                  <a:srgbClr val="EE6000"/>
                </a:solidFill>
              </a:rPr>
              <a:t>(m) noun:</a:t>
            </a:r>
            <a:endParaRPr lang="en-GB" dirty="0"/>
          </a:p>
        </p:txBody>
      </p:sp>
      <p:sp>
        <p:nvSpPr>
          <p:cNvPr id="39" name="TextBox 38">
            <a:extLst>
              <a:ext uri="{FF2B5EF4-FFF2-40B4-BE49-F238E27FC236}">
                <a16:creationId xmlns:a16="http://schemas.microsoft.com/office/drawing/2014/main" id="{C634AFEB-2F9D-492D-94DA-F697D73B71BB}"/>
              </a:ext>
            </a:extLst>
          </p:cNvPr>
          <p:cNvSpPr txBox="1"/>
          <p:nvPr/>
        </p:nvSpPr>
        <p:spPr>
          <a:xfrm>
            <a:off x="180000" y="3954264"/>
            <a:ext cx="61920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say ‘our’, we use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notre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or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nos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0" name="Rectangle 39">
            <a:extLst>
              <a:ext uri="{FF2B5EF4-FFF2-40B4-BE49-F238E27FC236}">
                <a16:creationId xmlns:a16="http://schemas.microsoft.com/office/drawing/2014/main" id="{20FF02F5-1680-44F8-972D-022D3AAD9038}"/>
              </a:ext>
            </a:extLst>
          </p:cNvPr>
          <p:cNvSpPr/>
          <p:nvPr/>
        </p:nvSpPr>
        <p:spPr>
          <a:xfrm>
            <a:off x="501755" y="4565221"/>
            <a:ext cx="1409360" cy="461665"/>
          </a:xfrm>
          <a:prstGeom prst="rect">
            <a:avLst/>
          </a:prstGeom>
        </p:spPr>
        <p:txBody>
          <a:bodyPr wrap="none" anchor="ctr">
            <a:spAutoFit/>
          </a:bodyPr>
          <a:lstStyle/>
          <a:p>
            <a:pPr lvl="0">
              <a:defRPr/>
            </a:pPr>
            <a:r>
              <a:rPr lang="en-US" sz="2400" b="1" dirty="0" err="1">
                <a:solidFill>
                  <a:srgbClr val="EE6000"/>
                </a:solidFill>
              </a:rPr>
              <a:t>notre</a:t>
            </a:r>
            <a:r>
              <a:rPr lang="en-US" sz="2400" b="1" dirty="0">
                <a:solidFill>
                  <a:srgbClr val="115076"/>
                </a:solidFill>
              </a:rPr>
              <a:t> </a:t>
            </a:r>
            <a:r>
              <a:rPr lang="en-US" sz="2400" b="1" dirty="0" err="1">
                <a:solidFill>
                  <a:srgbClr val="115076"/>
                </a:solidFill>
              </a:rPr>
              <a:t>fils</a:t>
            </a:r>
            <a:endParaRPr lang="en-US" sz="2400" dirty="0">
              <a:solidFill>
                <a:srgbClr val="115076"/>
              </a:solidFill>
            </a:endParaRPr>
          </a:p>
        </p:txBody>
      </p:sp>
      <p:sp>
        <p:nvSpPr>
          <p:cNvPr id="41" name="Rectangle 40">
            <a:extLst>
              <a:ext uri="{FF2B5EF4-FFF2-40B4-BE49-F238E27FC236}">
                <a16:creationId xmlns:a16="http://schemas.microsoft.com/office/drawing/2014/main" id="{3A62B55D-D33F-478D-A9DC-90B3C9E5F8FF}"/>
              </a:ext>
            </a:extLst>
          </p:cNvPr>
          <p:cNvSpPr/>
          <p:nvPr/>
        </p:nvSpPr>
        <p:spPr>
          <a:xfrm>
            <a:off x="496297" y="4932770"/>
            <a:ext cx="1261884" cy="461665"/>
          </a:xfrm>
          <a:prstGeom prst="rect">
            <a:avLst/>
          </a:prstGeom>
        </p:spPr>
        <p:txBody>
          <a:bodyPr wrap="none" anchor="ctr">
            <a:spAutoFit/>
          </a:bodyPr>
          <a:lstStyle/>
          <a:p>
            <a:pPr lvl="0">
              <a:defRPr/>
            </a:pPr>
            <a:r>
              <a:rPr lang="en-US" sz="2400" i="1" dirty="0">
                <a:solidFill>
                  <a:srgbClr val="115076"/>
                </a:solidFill>
              </a:rPr>
              <a:t>our son</a:t>
            </a:r>
          </a:p>
        </p:txBody>
      </p:sp>
      <p:sp>
        <p:nvSpPr>
          <p:cNvPr id="43" name="TextBox 42">
            <a:extLst>
              <a:ext uri="{FF2B5EF4-FFF2-40B4-BE49-F238E27FC236}">
                <a16:creationId xmlns:a16="http://schemas.microsoft.com/office/drawing/2014/main" id="{C867C3A2-DA3D-46B6-A718-685AC5AD437B}"/>
              </a:ext>
            </a:extLst>
          </p:cNvPr>
          <p:cNvSpPr txBox="1"/>
          <p:nvPr/>
        </p:nvSpPr>
        <p:spPr>
          <a:xfrm>
            <a:off x="180000" y="5798878"/>
            <a:ext cx="121903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Notre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nos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are used with the pronoun </a:t>
            </a: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Remember, use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ses</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with </a:t>
            </a: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001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3" grpId="0"/>
      <p:bldP spid="24" grpId="0"/>
      <p:bldP spid="25" grpId="0"/>
      <p:bldP spid="26" grpId="0" animBg="1"/>
      <p:bldP spid="28" grpId="0"/>
      <p:bldP spid="29" grpId="0"/>
      <p:bldP spid="30" grpId="0"/>
      <p:bldP spid="31" grpId="0"/>
      <p:bldP spid="32" grpId="0"/>
      <p:bldP spid="33" grpId="0"/>
      <p:bldP spid="34" grpId="0" animBg="1"/>
      <p:bldP spid="35" grpId="0"/>
      <p:bldP spid="36" grpId="0"/>
      <p:bldP spid="37" grpId="0"/>
      <p:bldP spid="39" grpId="0"/>
      <p:bldP spid="40" grpId="0"/>
      <p:bldP spid="41"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semaine</a:t>
            </a:r>
            <a:r>
              <a:rPr lang="en-GB" sz="3600" b="1" dirty="0">
                <a:solidFill>
                  <a:schemeClr val="bg1"/>
                </a:solidFill>
              </a:rPr>
              <a:t> du </a:t>
            </a:r>
            <a:r>
              <a:rPr lang="en-GB" sz="3600" b="1" dirty="0" err="1">
                <a:solidFill>
                  <a:schemeClr val="bg1"/>
                </a:solidFill>
              </a:rPr>
              <a:t>goût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Que fait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Noura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avec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classe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nous</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 Que font les </a:t>
            </a:r>
            <a:r>
              <a:rPr kumimoji="0" lang="en-US"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personnes</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général</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en-US" sz="2400" dirty="0">
                <a:solidFill>
                  <a:schemeClr val="accent1">
                    <a:lumMod val="50000"/>
                  </a:schemeClr>
                </a:solidFill>
                <a:latin typeface="Century Gothic" panose="020F0302020204030204"/>
              </a:rPr>
              <a:t>(</a:t>
            </a:r>
            <a:r>
              <a:rPr lang="en-US" sz="2400" b="1" dirty="0">
                <a:solidFill>
                  <a:schemeClr val="accent1">
                    <a:lumMod val="50000"/>
                  </a:schemeClr>
                </a:solidFill>
                <a:latin typeface="Century Gothic" panose="020F0302020204030204"/>
              </a:rPr>
              <a:t>on</a:t>
            </a:r>
            <a:r>
              <a:rPr lang="en-US" sz="2400" dirty="0">
                <a:solidFill>
                  <a:schemeClr val="accent1">
                    <a:lumMod val="50000"/>
                  </a:schemeClr>
                </a:solidFill>
                <a:latin typeface="Century Gothic" panose="020F0302020204030204"/>
              </a:rPr>
              <a:t>)</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CF1CD54A-4B55-49DE-9F9E-204F38C428C3}"/>
              </a:ext>
            </a:extLst>
          </p:cNvPr>
          <p:cNvSpPr/>
          <p:nvPr/>
        </p:nvSpPr>
        <p:spPr>
          <a:xfrm>
            <a:off x="174000" y="1877508"/>
            <a:ext cx="11844000" cy="25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buFont typeface="+mj-lt"/>
              <a:buAutoNum type="arabicPeriod"/>
              <a:defRPr/>
            </a:pPr>
            <a:r>
              <a:rPr lang="fr-FR" sz="2000" dirty="0">
                <a:solidFill>
                  <a:srgbClr val="115076"/>
                </a:solidFill>
              </a:rPr>
              <a:t>Chaque octobre, </a:t>
            </a:r>
            <a:r>
              <a:rPr lang="fr-FR" sz="2000" b="1" dirty="0">
                <a:solidFill>
                  <a:srgbClr val="EE6000"/>
                </a:solidFill>
              </a:rPr>
              <a:t>nous faisons / on fait </a:t>
            </a:r>
            <a:r>
              <a:rPr lang="fr-FR" sz="2000" dirty="0">
                <a:solidFill>
                  <a:srgbClr val="115076"/>
                </a:solidFill>
              </a:rPr>
              <a:t>des activités avec des chefs dans </a:t>
            </a:r>
            <a:r>
              <a:rPr lang="fr-FR" sz="2000" b="1" dirty="0">
                <a:solidFill>
                  <a:srgbClr val="115076"/>
                </a:solidFill>
              </a:rPr>
              <a:t>notre</a:t>
            </a:r>
            <a:r>
              <a:rPr lang="fr-FR" sz="2000" dirty="0">
                <a:solidFill>
                  <a:srgbClr val="115076"/>
                </a:solidFill>
              </a:rPr>
              <a:t> école.</a:t>
            </a:r>
          </a:p>
          <a:p>
            <a:pPr marL="457200" lvl="0" indent="-457200">
              <a:buFont typeface="+mj-lt"/>
              <a:buAutoNum type="arabicPeriod"/>
              <a:defRPr/>
            </a:pPr>
            <a:r>
              <a:rPr lang="fr-FR" sz="2000" dirty="0">
                <a:solidFill>
                  <a:srgbClr val="115076"/>
                </a:solidFill>
              </a:rPr>
              <a:t>En France, </a:t>
            </a:r>
            <a:r>
              <a:rPr lang="fr-FR" sz="2000" b="1" dirty="0">
                <a:solidFill>
                  <a:srgbClr val="EE6000"/>
                </a:solidFill>
              </a:rPr>
              <a:t>nous pensons / on pense </a:t>
            </a:r>
            <a:r>
              <a:rPr lang="fr-FR" sz="2000" dirty="0">
                <a:solidFill>
                  <a:srgbClr val="115076"/>
                </a:solidFill>
              </a:rPr>
              <a:t>que bien manger est important dans </a:t>
            </a:r>
            <a:r>
              <a:rPr lang="fr-FR" sz="2000" b="1" dirty="0">
                <a:solidFill>
                  <a:srgbClr val="115076"/>
                </a:solidFill>
              </a:rPr>
              <a:t>sa</a:t>
            </a:r>
            <a:r>
              <a:rPr lang="fr-FR" sz="2000" dirty="0">
                <a:solidFill>
                  <a:srgbClr val="115076"/>
                </a:solidFill>
              </a:rPr>
              <a:t> culture.</a:t>
            </a:r>
          </a:p>
          <a:p>
            <a:pPr marL="457200" lvl="0" indent="-457200">
              <a:buFont typeface="+mj-lt"/>
              <a:buAutoNum type="arabicPeriod"/>
              <a:defRPr/>
            </a:pPr>
            <a:r>
              <a:rPr lang="fr-FR" sz="2000" dirty="0">
                <a:solidFill>
                  <a:srgbClr val="115076"/>
                </a:solidFill>
              </a:rPr>
              <a:t>Le week-end, </a:t>
            </a:r>
            <a:r>
              <a:rPr lang="fr-FR" sz="2000" b="1" dirty="0">
                <a:solidFill>
                  <a:srgbClr val="EE6000"/>
                </a:solidFill>
              </a:rPr>
              <a:t>nous aimons / on aime </a:t>
            </a:r>
            <a:r>
              <a:rPr lang="fr-FR" sz="2000" dirty="0">
                <a:solidFill>
                  <a:srgbClr val="115076"/>
                </a:solidFill>
              </a:rPr>
              <a:t>partager un grand déjeuner avec </a:t>
            </a:r>
            <a:r>
              <a:rPr lang="fr-FR" sz="2000" b="1" dirty="0">
                <a:solidFill>
                  <a:srgbClr val="115076"/>
                </a:solidFill>
              </a:rPr>
              <a:t>ses</a:t>
            </a:r>
            <a:r>
              <a:rPr lang="fr-FR" sz="2000" dirty="0">
                <a:solidFill>
                  <a:srgbClr val="115076"/>
                </a:solidFill>
              </a:rPr>
              <a:t> amis.</a:t>
            </a:r>
          </a:p>
          <a:p>
            <a:pPr marL="457200" lvl="0" indent="-457200">
              <a:buFont typeface="+mj-lt"/>
              <a:buAutoNum type="arabicPeriod"/>
              <a:defRPr/>
            </a:pPr>
            <a:r>
              <a:rPr lang="fr-FR" sz="2000" dirty="0">
                <a:solidFill>
                  <a:srgbClr val="115076"/>
                </a:solidFill>
              </a:rPr>
              <a:t>Souvent, </a:t>
            </a:r>
            <a:r>
              <a:rPr lang="fr-FR" sz="2000" b="1" dirty="0">
                <a:solidFill>
                  <a:srgbClr val="EE6000"/>
                </a:solidFill>
              </a:rPr>
              <a:t>nous préparons / on prépare </a:t>
            </a:r>
            <a:r>
              <a:rPr lang="fr-FR" sz="2000" dirty="0">
                <a:solidFill>
                  <a:srgbClr val="115076"/>
                </a:solidFill>
              </a:rPr>
              <a:t>le déjeuner avec </a:t>
            </a:r>
            <a:r>
              <a:rPr lang="fr-FR" sz="2000" b="1" dirty="0">
                <a:solidFill>
                  <a:srgbClr val="115076"/>
                </a:solidFill>
              </a:rPr>
              <a:t>sa</a:t>
            </a:r>
            <a:r>
              <a:rPr lang="fr-FR" sz="2000" dirty="0">
                <a:solidFill>
                  <a:srgbClr val="115076"/>
                </a:solidFill>
              </a:rPr>
              <a:t> famille.</a:t>
            </a:r>
          </a:p>
          <a:p>
            <a:pPr marL="457200" lvl="0" indent="-457200">
              <a:buFont typeface="+mj-lt"/>
              <a:buAutoNum type="arabicPeriod"/>
              <a:defRPr/>
            </a:pPr>
            <a:r>
              <a:rPr lang="fr-FR" sz="2000" dirty="0">
                <a:solidFill>
                  <a:srgbClr val="115076"/>
                </a:solidFill>
              </a:rPr>
              <a:t>Toute la semaine, </a:t>
            </a:r>
            <a:r>
              <a:rPr lang="fr-FR" sz="2000" b="1" dirty="0">
                <a:solidFill>
                  <a:srgbClr val="EE6000"/>
                </a:solidFill>
              </a:rPr>
              <a:t>nous mangeons / on mange </a:t>
            </a:r>
            <a:r>
              <a:rPr lang="fr-FR" sz="2000" dirty="0">
                <a:solidFill>
                  <a:srgbClr val="115076"/>
                </a:solidFill>
              </a:rPr>
              <a:t>des choses intéressantes dans </a:t>
            </a:r>
            <a:r>
              <a:rPr lang="fr-FR" sz="2000" b="1" dirty="0">
                <a:solidFill>
                  <a:srgbClr val="115076"/>
                </a:solidFill>
              </a:rPr>
              <a:t>notre</a:t>
            </a:r>
            <a:r>
              <a:rPr lang="fr-FR" sz="2000" dirty="0">
                <a:solidFill>
                  <a:srgbClr val="115076"/>
                </a:solidFill>
              </a:rPr>
              <a:t> classe.</a:t>
            </a:r>
          </a:p>
          <a:p>
            <a:pPr marL="457200" lvl="0" indent="-457200">
              <a:buFont typeface="+mj-lt"/>
              <a:buAutoNum type="arabicPeriod"/>
              <a:defRPr/>
            </a:pPr>
            <a:r>
              <a:rPr lang="fr-FR" sz="2000" dirty="0">
                <a:solidFill>
                  <a:srgbClr val="115076"/>
                </a:solidFill>
              </a:rPr>
              <a:t>Normalement, </a:t>
            </a:r>
            <a:r>
              <a:rPr lang="fr-FR" sz="2000" b="1" dirty="0">
                <a:solidFill>
                  <a:srgbClr val="EE6000"/>
                </a:solidFill>
              </a:rPr>
              <a:t>nous faisons / on fait </a:t>
            </a:r>
            <a:r>
              <a:rPr lang="fr-FR" sz="2000" dirty="0">
                <a:solidFill>
                  <a:srgbClr val="115076"/>
                </a:solidFill>
              </a:rPr>
              <a:t>la cuisine avec </a:t>
            </a:r>
            <a:r>
              <a:rPr lang="fr-FR" sz="2000" b="1" dirty="0">
                <a:solidFill>
                  <a:srgbClr val="115076"/>
                </a:solidFill>
              </a:rPr>
              <a:t>notre</a:t>
            </a:r>
            <a:r>
              <a:rPr lang="fr-FR" sz="2000" dirty="0">
                <a:solidFill>
                  <a:srgbClr val="115076"/>
                </a:solidFill>
              </a:rPr>
              <a:t> professeur.</a:t>
            </a:r>
          </a:p>
          <a:p>
            <a:pPr marL="457200" lvl="0" indent="-457200">
              <a:buFont typeface="+mj-lt"/>
              <a:buAutoNum type="arabicPeriod"/>
              <a:defRPr/>
            </a:pPr>
            <a:r>
              <a:rPr lang="fr-FR" sz="2000" dirty="0">
                <a:solidFill>
                  <a:srgbClr val="115076"/>
                </a:solidFill>
              </a:rPr>
              <a:t>Parfois, </a:t>
            </a:r>
            <a:r>
              <a:rPr lang="fr-FR" sz="2000" b="1" dirty="0">
                <a:solidFill>
                  <a:srgbClr val="EE6000"/>
                </a:solidFill>
              </a:rPr>
              <a:t>nous portons / on porte </a:t>
            </a:r>
            <a:r>
              <a:rPr lang="fr-FR" sz="2000" b="1" dirty="0">
                <a:solidFill>
                  <a:srgbClr val="115076"/>
                </a:solidFill>
              </a:rPr>
              <a:t>nos </a:t>
            </a:r>
            <a:r>
              <a:rPr lang="fr-FR" sz="2000" dirty="0">
                <a:solidFill>
                  <a:srgbClr val="115076"/>
                </a:solidFill>
              </a:rPr>
              <a:t>uniformes de chef.</a:t>
            </a:r>
          </a:p>
          <a:p>
            <a:pPr marL="457200" lvl="0" indent="-457200">
              <a:buFont typeface="+mj-lt"/>
              <a:buAutoNum type="arabicPeriod"/>
              <a:defRPr/>
            </a:pPr>
            <a:r>
              <a:rPr lang="fr-FR" sz="2000" dirty="0">
                <a:solidFill>
                  <a:srgbClr val="115076"/>
                </a:solidFill>
              </a:rPr>
              <a:t>Quand </a:t>
            </a:r>
            <a:r>
              <a:rPr lang="fr-FR" sz="2000" b="1" dirty="0">
                <a:solidFill>
                  <a:srgbClr val="EE6000"/>
                </a:solidFill>
              </a:rPr>
              <a:t>nous sommes / on est </a:t>
            </a:r>
            <a:r>
              <a:rPr lang="fr-FR" sz="2000" dirty="0">
                <a:solidFill>
                  <a:srgbClr val="115076"/>
                </a:solidFill>
              </a:rPr>
              <a:t>jeune, une éducation de goût est important pour </a:t>
            </a:r>
            <a:r>
              <a:rPr lang="fr-FR" sz="2000" b="1" dirty="0">
                <a:solidFill>
                  <a:srgbClr val="115076"/>
                </a:solidFill>
              </a:rPr>
              <a:t>son</a:t>
            </a:r>
            <a:r>
              <a:rPr lang="fr-FR" sz="2000" dirty="0">
                <a:solidFill>
                  <a:srgbClr val="115076"/>
                </a:solidFill>
              </a:rPr>
              <a:t> avenir.</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73BFD5D-1DE4-4835-BEBB-CDBFE595683A}"/>
              </a:ext>
            </a:extLst>
          </p:cNvPr>
          <p:cNvSpPr txBox="1"/>
          <p:nvPr/>
        </p:nvSpPr>
        <p:spPr>
          <a:xfrm>
            <a:off x="7697790" y="428133"/>
            <a:ext cx="2136448"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goût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taste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a:t>
            </a:r>
            <a:r>
              <a:rPr lang="en-GB" sz="2000" dirty="0" err="1">
                <a:solidFill>
                  <a:prstClr val="white"/>
                </a:solidFill>
                <a:latin typeface="Century Gothic" panose="020F0302020204030204"/>
              </a:rPr>
              <a:t>toute</a:t>
            </a:r>
            <a:r>
              <a:rPr lang="en-GB" sz="2000" dirty="0">
                <a:solidFill>
                  <a:prstClr val="white"/>
                </a:solidFill>
                <a:latin typeface="Century Gothic" panose="020F0302020204030204"/>
              </a:rPr>
              <a:t> = all (f)</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75F28123-5789-4D81-A1F3-649E9EEC2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910" y="-150300"/>
            <a:ext cx="1440000" cy="1440000"/>
          </a:xfrm>
          <a:prstGeom prst="rect">
            <a:avLst/>
          </a:prstGeom>
        </p:spPr>
      </p:pic>
      <p:sp>
        <p:nvSpPr>
          <p:cNvPr id="10" name="Rectangle 9">
            <a:extLst>
              <a:ext uri="{FF2B5EF4-FFF2-40B4-BE49-F238E27FC236}">
                <a16:creationId xmlns:a16="http://schemas.microsoft.com/office/drawing/2014/main" id="{BBF929F0-4798-4EC0-A5F2-13899627FF9F}"/>
              </a:ext>
            </a:extLst>
          </p:cNvPr>
          <p:cNvSpPr/>
          <p:nvPr/>
        </p:nvSpPr>
        <p:spPr>
          <a:xfrm>
            <a:off x="4514849" y="1939636"/>
            <a:ext cx="958463"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172E2A0-6DE5-4AE2-94B8-26ABF39DAB55}"/>
              </a:ext>
            </a:extLst>
          </p:cNvPr>
          <p:cNvSpPr/>
          <p:nvPr/>
        </p:nvSpPr>
        <p:spPr>
          <a:xfrm>
            <a:off x="2019299" y="2219522"/>
            <a:ext cx="1962151"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3EB047-34D0-4E6C-B3F5-DFEE61BC85C4}"/>
              </a:ext>
            </a:extLst>
          </p:cNvPr>
          <p:cNvSpPr/>
          <p:nvPr/>
        </p:nvSpPr>
        <p:spPr>
          <a:xfrm>
            <a:off x="2379113" y="2532996"/>
            <a:ext cx="1811887"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7673E82-FFAB-4ED0-925C-49FE1B3DDA29}"/>
              </a:ext>
            </a:extLst>
          </p:cNvPr>
          <p:cNvSpPr/>
          <p:nvPr/>
        </p:nvSpPr>
        <p:spPr>
          <a:xfrm>
            <a:off x="1780819" y="2846470"/>
            <a:ext cx="2200631"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376E6EE-3B62-4B57-BABB-6E0CA6FDC6A9}"/>
              </a:ext>
            </a:extLst>
          </p:cNvPr>
          <p:cNvSpPr/>
          <p:nvPr/>
        </p:nvSpPr>
        <p:spPr>
          <a:xfrm>
            <a:off x="4994080" y="3137508"/>
            <a:ext cx="1540297"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F326466-A28D-47D8-9F99-095D20001253}"/>
              </a:ext>
            </a:extLst>
          </p:cNvPr>
          <p:cNvSpPr/>
          <p:nvPr/>
        </p:nvSpPr>
        <p:spPr>
          <a:xfrm>
            <a:off x="4128682" y="3463315"/>
            <a:ext cx="958463"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C4C0C09-2DEB-4B47-AD00-F4E0FC416C6C}"/>
              </a:ext>
            </a:extLst>
          </p:cNvPr>
          <p:cNvSpPr/>
          <p:nvPr/>
        </p:nvSpPr>
        <p:spPr>
          <a:xfrm>
            <a:off x="3293514" y="3767229"/>
            <a:ext cx="1221335"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1874424-53E5-40E8-B04C-EDA645A66CBF}"/>
              </a:ext>
            </a:extLst>
          </p:cNvPr>
          <p:cNvSpPr/>
          <p:nvPr/>
        </p:nvSpPr>
        <p:spPr>
          <a:xfrm>
            <a:off x="1674229" y="4065129"/>
            <a:ext cx="1888121"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Lancement de la Semaine du Goût au Collège de la Mauldre à Maule">
            <a:extLst>
              <a:ext uri="{FF2B5EF4-FFF2-40B4-BE49-F238E27FC236}">
                <a16:creationId xmlns:a16="http://schemas.microsoft.com/office/drawing/2014/main" id="{6D419B21-D20D-41D2-9FB8-F774E658B3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5398" y="4517351"/>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maine du goût École Ste Marie (27)">
            <a:extLst>
              <a:ext uri="{FF2B5EF4-FFF2-40B4-BE49-F238E27FC236}">
                <a16:creationId xmlns:a16="http://schemas.microsoft.com/office/drawing/2014/main" id="{932304EC-5990-4852-88D4-9E3F4B93DE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000" y="4517351"/>
            <a:ext cx="247083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maine du goût École Ste Marie (47)">
            <a:extLst>
              <a:ext uri="{FF2B5EF4-FFF2-40B4-BE49-F238E27FC236}">
                <a16:creationId xmlns:a16="http://schemas.microsoft.com/office/drawing/2014/main" id="{1FFA2C5B-627D-4243-9CD3-816F04DAB95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37" r="3321"/>
          <a:stretch/>
        </p:blipFill>
        <p:spPr bwMode="auto">
          <a:xfrm>
            <a:off x="7327158" y="4517351"/>
            <a:ext cx="260518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maine du goût École Ste Marie (22)">
            <a:extLst>
              <a:ext uri="{FF2B5EF4-FFF2-40B4-BE49-F238E27FC236}">
                <a16:creationId xmlns:a16="http://schemas.microsoft.com/office/drawing/2014/main" id="{33128B8D-1ADE-4F2F-9AE3-D72A8E87F86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931" r="6003"/>
          <a:stretch/>
        </p:blipFill>
        <p:spPr bwMode="auto">
          <a:xfrm>
            <a:off x="9814158" y="4517351"/>
            <a:ext cx="220384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maine du goût 2010">
            <a:extLst>
              <a:ext uri="{FF2B5EF4-FFF2-40B4-BE49-F238E27FC236}">
                <a16:creationId xmlns:a16="http://schemas.microsoft.com/office/drawing/2014/main" id="{477BDC5E-B538-4602-AB50-1039664CC3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6659" y="4517351"/>
            <a:ext cx="2698682"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29" grpId="0" animBg="1"/>
      <p:bldP spid="30" grpId="0" animBg="1"/>
      <p:bldP spid="31" grpId="0" animBg="1"/>
      <p:bldP spid="32" grpId="0" animBg="1"/>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69200" y="1360852"/>
            <a:ext cx="34499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compare deux dates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fait Amir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732000" y="1761019"/>
          <a:ext cx="828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700000">
                  <a:extLst>
                    <a:ext uri="{9D8B030D-6E8A-4147-A177-3AD203B41FA5}">
                      <a16:colId xmlns:a16="http://schemas.microsoft.com/office/drawing/2014/main" val="1600817978"/>
                    </a:ext>
                  </a:extLst>
                </a:gridCol>
                <a:gridCol w="270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dirty="0"/>
                    </a:p>
                  </a:txBody>
                  <a:tcPr anchor="ctr">
                    <a:noFill/>
                  </a:tcPr>
                </a:tc>
                <a:tc>
                  <a:txBody>
                    <a:bodyPr/>
                    <a:lstStyle/>
                    <a:p>
                      <a:pPr algn="ctr"/>
                      <a:r>
                        <a:rPr lang="en-GB" sz="2000" dirty="0">
                          <a:solidFill>
                            <a:schemeClr val="bg1"/>
                          </a:solidFill>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b</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jour</a:t>
                      </a:r>
                    </a:p>
                  </a:txBody>
                  <a:tcPr anchor="ctr"/>
                </a:tc>
                <a:tc>
                  <a:txBody>
                    <a:bodyPr/>
                    <a:lstStyle/>
                    <a:p>
                      <a:r>
                        <a:rPr lang="en-GB" sz="2000" dirty="0">
                          <a:solidFill>
                            <a:schemeClr val="accent1">
                              <a:lumMod val="50000"/>
                            </a:schemeClr>
                          </a:solidFill>
                        </a:rPr>
                        <a:t>fête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pays</a:t>
                      </a: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histoire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guerre</a:t>
                      </a:r>
                    </a:p>
                  </a:txBody>
                  <a:tcPr anchor="ctr"/>
                </a:tc>
                <a:tc>
                  <a:txBody>
                    <a:bodyPr/>
                    <a:lstStyle/>
                    <a:p>
                      <a:r>
                        <a:rPr lang="en-GB" sz="2000" dirty="0" err="1">
                          <a:solidFill>
                            <a:schemeClr val="accent1">
                              <a:lumMod val="50000"/>
                            </a:schemeClr>
                          </a:solidFill>
                        </a:rPr>
                        <a:t>guerres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amis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avenir</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événement</a:t>
                      </a:r>
                      <a:r>
                        <a:rPr lang="en-GB" sz="2000" dirty="0">
                          <a:solidFill>
                            <a:schemeClr val="accent1">
                              <a:lumMod val="50000"/>
                            </a:schemeClr>
                          </a:solidFill>
                        </a:rPr>
                        <a:t> </a:t>
                      </a:r>
                      <a:r>
                        <a:rPr lang="en-GB" sz="2000" dirty="0" err="1">
                          <a:solidFill>
                            <a:schemeClr val="accent1">
                              <a:lumMod val="50000"/>
                            </a:schemeClr>
                          </a:solidFill>
                        </a:rPr>
                        <a:t>préféré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tradition </a:t>
                      </a:r>
                      <a:r>
                        <a:rPr lang="en-GB" sz="2000" dirty="0" err="1">
                          <a:solidFill>
                            <a:schemeClr val="accent1">
                              <a:lumMod val="50000"/>
                            </a:schemeClr>
                          </a:solidFill>
                        </a:rPr>
                        <a:t>préférée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projet</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idées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3905528" y="2308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3905528" y="2780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3903450" y="32915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3903450" y="37737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3903450" y="42912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3908244" y="47771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3913644" y="52835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3903450" y="57706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 name="Picture 4">
            <a:extLst>
              <a:ext uri="{FF2B5EF4-FFF2-40B4-BE49-F238E27FC236}">
                <a16:creationId xmlns:a16="http://schemas.microsoft.com/office/drawing/2014/main" id="{90ED7E56-9B32-4582-8FDE-498E8D580E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000" y="4726678"/>
            <a:ext cx="1440000" cy="1440000"/>
          </a:xfrm>
          <a:prstGeom prst="rect">
            <a:avLst/>
          </a:prstGeom>
        </p:spPr>
      </p:pic>
      <p:pic>
        <p:nvPicPr>
          <p:cNvPr id="11" name="Picture 10">
            <a:extLst>
              <a:ext uri="{FF2B5EF4-FFF2-40B4-BE49-F238E27FC236}">
                <a16:creationId xmlns:a16="http://schemas.microsoft.com/office/drawing/2014/main" id="{C5F0E838-E737-4785-B686-6D2CA66B13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4960" y="4723724"/>
            <a:ext cx="1440000" cy="1440000"/>
          </a:xfrm>
          <a:prstGeom prst="rect">
            <a:avLst/>
          </a:prstGeom>
        </p:spPr>
      </p:pic>
      <p:pic>
        <p:nvPicPr>
          <p:cNvPr id="3074" name="Picture 2" descr="Calendar Png Download Image Calendar Png Hd - Clip Art Library">
            <a:extLst>
              <a:ext uri="{FF2B5EF4-FFF2-40B4-BE49-F238E27FC236}">
                <a16:creationId xmlns:a16="http://schemas.microsoft.com/office/drawing/2014/main" id="{6CEBB616-7B77-45B8-A8F7-63B19939732B}"/>
              </a:ext>
            </a:extLst>
          </p:cNvPr>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33308" y="5200448"/>
            <a:ext cx="659705"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ADD9223-B1F5-4C78-90EE-B3BC1029E72E}"/>
              </a:ext>
            </a:extLst>
          </p:cNvPr>
          <p:cNvSpPr/>
          <p:nvPr/>
        </p:nvSpPr>
        <p:spPr>
          <a:xfrm>
            <a:off x="7162800" y="2308216"/>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B32FB811-8211-452D-A38B-2B8D1B9569F2}"/>
              </a:ext>
            </a:extLst>
          </p:cNvPr>
          <p:cNvSpPr/>
          <p:nvPr/>
        </p:nvSpPr>
        <p:spPr>
          <a:xfrm>
            <a:off x="4462800" y="330124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5483A576-BA4B-4B66-BA67-97FA5E849EB2}"/>
              </a:ext>
            </a:extLst>
          </p:cNvPr>
          <p:cNvSpPr/>
          <p:nvPr/>
        </p:nvSpPr>
        <p:spPr>
          <a:xfrm>
            <a:off x="4462800" y="3773708"/>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126AFB7B-1700-43F9-B444-9578FB752C55}"/>
              </a:ext>
            </a:extLst>
          </p:cNvPr>
          <p:cNvSpPr/>
          <p:nvPr/>
        </p:nvSpPr>
        <p:spPr>
          <a:xfrm>
            <a:off x="7162800" y="429400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39EAD26-282A-4CC3-988A-A4D7598A5313}"/>
              </a:ext>
            </a:extLst>
          </p:cNvPr>
          <p:cNvSpPr/>
          <p:nvPr/>
        </p:nvSpPr>
        <p:spPr>
          <a:xfrm>
            <a:off x="4462800" y="528676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662BE9F7-1EC8-47E9-8D78-05414F59F55A}"/>
              </a:ext>
            </a:extLst>
          </p:cNvPr>
          <p:cNvSpPr/>
          <p:nvPr/>
        </p:nvSpPr>
        <p:spPr>
          <a:xfrm>
            <a:off x="7162800" y="5759495"/>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93409458-32B8-4D24-BC97-DDBE5AC07467}"/>
              </a:ext>
            </a:extLst>
          </p:cNvPr>
          <p:cNvSpPr/>
          <p:nvPr/>
        </p:nvSpPr>
        <p:spPr>
          <a:xfrm>
            <a:off x="9862800" y="278085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022EE79B-932F-4926-9F20-3415424E203E}"/>
              </a:ext>
            </a:extLst>
          </p:cNvPr>
          <p:cNvSpPr/>
          <p:nvPr/>
        </p:nvSpPr>
        <p:spPr>
          <a:xfrm>
            <a:off x="9862800" y="4777172"/>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16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4" grpId="0" animBg="1"/>
      <p:bldP spid="25" grpId="0" animBg="1"/>
      <p:bldP spid="35" grpId="0" animBg="1"/>
      <p:bldP spid="36" grpId="0" animBg="1"/>
      <p:bldP spid="37"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69200" y="1360852"/>
            <a:ext cx="34499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compare deux dates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fait Amir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732000" y="1761019"/>
          <a:ext cx="828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700000">
                  <a:extLst>
                    <a:ext uri="{9D8B030D-6E8A-4147-A177-3AD203B41FA5}">
                      <a16:colId xmlns:a16="http://schemas.microsoft.com/office/drawing/2014/main" val="1600817978"/>
                    </a:ext>
                  </a:extLst>
                </a:gridCol>
                <a:gridCol w="270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dirty="0"/>
                    </a:p>
                  </a:txBody>
                  <a:tcPr anchor="ctr">
                    <a:noFill/>
                  </a:tcPr>
                </a:tc>
                <a:tc>
                  <a:txBody>
                    <a:bodyPr/>
                    <a:lstStyle/>
                    <a:p>
                      <a:pPr algn="ctr"/>
                      <a:r>
                        <a:rPr lang="en-GB" sz="2000" dirty="0">
                          <a:solidFill>
                            <a:schemeClr val="bg1"/>
                          </a:solidFill>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b</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jour</a:t>
                      </a:r>
                    </a:p>
                  </a:txBody>
                  <a:tcPr anchor="ctr"/>
                </a:tc>
                <a:tc>
                  <a:txBody>
                    <a:bodyPr/>
                    <a:lstStyle/>
                    <a:p>
                      <a:r>
                        <a:rPr lang="en-GB" sz="2000" dirty="0">
                          <a:solidFill>
                            <a:schemeClr val="accent1">
                              <a:lumMod val="50000"/>
                            </a:schemeClr>
                          </a:solidFill>
                        </a:rPr>
                        <a:t>fête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pays</a:t>
                      </a: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histoire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guerre</a:t>
                      </a:r>
                    </a:p>
                  </a:txBody>
                  <a:tcPr anchor="ctr"/>
                </a:tc>
                <a:tc>
                  <a:txBody>
                    <a:bodyPr/>
                    <a:lstStyle/>
                    <a:p>
                      <a:r>
                        <a:rPr lang="en-GB" sz="2000" dirty="0" err="1">
                          <a:solidFill>
                            <a:schemeClr val="accent1">
                              <a:lumMod val="50000"/>
                            </a:schemeClr>
                          </a:solidFill>
                        </a:rPr>
                        <a:t>guerres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amis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avenir</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événement</a:t>
                      </a:r>
                      <a:r>
                        <a:rPr lang="en-GB" sz="2000" dirty="0">
                          <a:solidFill>
                            <a:schemeClr val="accent1">
                              <a:lumMod val="50000"/>
                            </a:schemeClr>
                          </a:solidFill>
                        </a:rPr>
                        <a:t> </a:t>
                      </a:r>
                      <a:r>
                        <a:rPr lang="en-GB" sz="2000" dirty="0" err="1">
                          <a:solidFill>
                            <a:schemeClr val="accent1">
                              <a:lumMod val="50000"/>
                            </a:schemeClr>
                          </a:solidFill>
                        </a:rPr>
                        <a:t>préféré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tradition </a:t>
                      </a:r>
                      <a:r>
                        <a:rPr lang="en-GB" sz="2000" dirty="0" err="1">
                          <a:solidFill>
                            <a:schemeClr val="accent1">
                              <a:lumMod val="50000"/>
                            </a:schemeClr>
                          </a:solidFill>
                        </a:rPr>
                        <a:t>préférée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projet</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idées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1A.wav"/>
            </a:hlinkClick>
            <a:extLst>
              <a:ext uri="{FF2B5EF4-FFF2-40B4-BE49-F238E27FC236}">
                <a16:creationId xmlns:a16="http://schemas.microsoft.com/office/drawing/2014/main" id="{00B3E4C1-DFF4-46C3-8013-784275E7AA6B}"/>
              </a:ext>
            </a:extLst>
          </p:cNvPr>
          <p:cNvSpPr/>
          <p:nvPr/>
        </p:nvSpPr>
        <p:spPr>
          <a:xfrm>
            <a:off x="3905528" y="2308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A.wav"/>
            </a:hlinkClick>
            <a:extLst>
              <a:ext uri="{FF2B5EF4-FFF2-40B4-BE49-F238E27FC236}">
                <a16:creationId xmlns:a16="http://schemas.microsoft.com/office/drawing/2014/main" id="{5B92A95F-523A-4E36-B65E-94DAE9FBB368}"/>
              </a:ext>
            </a:extLst>
          </p:cNvPr>
          <p:cNvSpPr/>
          <p:nvPr/>
        </p:nvSpPr>
        <p:spPr>
          <a:xfrm>
            <a:off x="3905528" y="2780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A.wav"/>
            </a:hlinkClick>
            <a:extLst>
              <a:ext uri="{FF2B5EF4-FFF2-40B4-BE49-F238E27FC236}">
                <a16:creationId xmlns:a16="http://schemas.microsoft.com/office/drawing/2014/main" id="{D4B491BE-DEE1-4BAB-B62E-08BEC8F84C2F}"/>
              </a:ext>
            </a:extLst>
          </p:cNvPr>
          <p:cNvSpPr/>
          <p:nvPr/>
        </p:nvSpPr>
        <p:spPr>
          <a:xfrm>
            <a:off x="3903450" y="32915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A.wav"/>
            </a:hlinkClick>
            <a:extLst>
              <a:ext uri="{FF2B5EF4-FFF2-40B4-BE49-F238E27FC236}">
                <a16:creationId xmlns:a16="http://schemas.microsoft.com/office/drawing/2014/main" id="{7C5D1C98-B338-48C7-A0D6-9CC93C596CA9}"/>
              </a:ext>
            </a:extLst>
          </p:cNvPr>
          <p:cNvSpPr/>
          <p:nvPr/>
        </p:nvSpPr>
        <p:spPr>
          <a:xfrm>
            <a:off x="3903450" y="37737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A.wav"/>
            </a:hlinkClick>
            <a:extLst>
              <a:ext uri="{FF2B5EF4-FFF2-40B4-BE49-F238E27FC236}">
                <a16:creationId xmlns:a16="http://schemas.microsoft.com/office/drawing/2014/main" id="{735F5EA0-D015-4C01-9444-94092DE5E112}"/>
              </a:ext>
            </a:extLst>
          </p:cNvPr>
          <p:cNvSpPr/>
          <p:nvPr/>
        </p:nvSpPr>
        <p:spPr>
          <a:xfrm>
            <a:off x="3903450" y="42912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6A.wav"/>
            </a:hlinkClick>
            <a:extLst>
              <a:ext uri="{FF2B5EF4-FFF2-40B4-BE49-F238E27FC236}">
                <a16:creationId xmlns:a16="http://schemas.microsoft.com/office/drawing/2014/main" id="{C85FFF45-DBEA-4B31-808F-B9B100F63A1A}"/>
              </a:ext>
            </a:extLst>
          </p:cNvPr>
          <p:cNvSpPr/>
          <p:nvPr/>
        </p:nvSpPr>
        <p:spPr>
          <a:xfrm>
            <a:off x="3908244" y="47771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7A.wav"/>
            </a:hlinkClick>
            <a:extLst>
              <a:ext uri="{FF2B5EF4-FFF2-40B4-BE49-F238E27FC236}">
                <a16:creationId xmlns:a16="http://schemas.microsoft.com/office/drawing/2014/main" id="{C30A216B-AEBB-4E5C-9D72-F3186157431E}"/>
              </a:ext>
            </a:extLst>
          </p:cNvPr>
          <p:cNvSpPr/>
          <p:nvPr/>
        </p:nvSpPr>
        <p:spPr>
          <a:xfrm>
            <a:off x="3913644" y="52835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8A.wav"/>
            </a:hlinkClick>
            <a:extLst>
              <a:ext uri="{FF2B5EF4-FFF2-40B4-BE49-F238E27FC236}">
                <a16:creationId xmlns:a16="http://schemas.microsoft.com/office/drawing/2014/main" id="{B283615F-33BB-4FCE-934D-0B85B4100205}"/>
              </a:ext>
            </a:extLst>
          </p:cNvPr>
          <p:cNvSpPr/>
          <p:nvPr/>
        </p:nvSpPr>
        <p:spPr>
          <a:xfrm>
            <a:off x="3903450" y="57706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 name="Picture 4">
            <a:extLst>
              <a:ext uri="{FF2B5EF4-FFF2-40B4-BE49-F238E27FC236}">
                <a16:creationId xmlns:a16="http://schemas.microsoft.com/office/drawing/2014/main" id="{90ED7E56-9B32-4582-8FDE-498E8D580E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000" y="4726678"/>
            <a:ext cx="1440000" cy="1440000"/>
          </a:xfrm>
          <a:prstGeom prst="rect">
            <a:avLst/>
          </a:prstGeom>
        </p:spPr>
      </p:pic>
      <p:pic>
        <p:nvPicPr>
          <p:cNvPr id="11" name="Picture 10">
            <a:extLst>
              <a:ext uri="{FF2B5EF4-FFF2-40B4-BE49-F238E27FC236}">
                <a16:creationId xmlns:a16="http://schemas.microsoft.com/office/drawing/2014/main" id="{C5F0E838-E737-4785-B686-6D2CA66B13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4960" y="4723724"/>
            <a:ext cx="1440000" cy="1440000"/>
          </a:xfrm>
          <a:prstGeom prst="rect">
            <a:avLst/>
          </a:prstGeom>
        </p:spPr>
      </p:pic>
      <p:pic>
        <p:nvPicPr>
          <p:cNvPr id="3074" name="Picture 2" descr="Calendar Png Download Image Calendar Png Hd - Clip Art Library">
            <a:extLst>
              <a:ext uri="{FF2B5EF4-FFF2-40B4-BE49-F238E27FC236}">
                <a16:creationId xmlns:a16="http://schemas.microsoft.com/office/drawing/2014/main" id="{6CEBB616-7B77-45B8-A8F7-63B19939732B}"/>
              </a:ext>
            </a:extLst>
          </p:cNvPr>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33308" y="5200448"/>
            <a:ext cx="659705"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ADD9223-B1F5-4C78-90EE-B3BC1029E72E}"/>
              </a:ext>
            </a:extLst>
          </p:cNvPr>
          <p:cNvSpPr/>
          <p:nvPr/>
        </p:nvSpPr>
        <p:spPr>
          <a:xfrm>
            <a:off x="7162800" y="2308216"/>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32FB811-8211-452D-A38B-2B8D1B9569F2}"/>
              </a:ext>
            </a:extLst>
          </p:cNvPr>
          <p:cNvSpPr/>
          <p:nvPr/>
        </p:nvSpPr>
        <p:spPr>
          <a:xfrm>
            <a:off x="4462800" y="330124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5483A576-BA4B-4B66-BA67-97FA5E849EB2}"/>
              </a:ext>
            </a:extLst>
          </p:cNvPr>
          <p:cNvSpPr/>
          <p:nvPr/>
        </p:nvSpPr>
        <p:spPr>
          <a:xfrm>
            <a:off x="4462800" y="3773708"/>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126AFB7B-1700-43F9-B444-9578FB752C55}"/>
              </a:ext>
            </a:extLst>
          </p:cNvPr>
          <p:cNvSpPr/>
          <p:nvPr/>
        </p:nvSpPr>
        <p:spPr>
          <a:xfrm>
            <a:off x="7162800" y="429400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739EAD26-282A-4CC3-988A-A4D7598A5313}"/>
              </a:ext>
            </a:extLst>
          </p:cNvPr>
          <p:cNvSpPr/>
          <p:nvPr/>
        </p:nvSpPr>
        <p:spPr>
          <a:xfrm>
            <a:off x="4462800" y="528676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662BE9F7-1EC8-47E9-8D78-05414F59F55A}"/>
              </a:ext>
            </a:extLst>
          </p:cNvPr>
          <p:cNvSpPr/>
          <p:nvPr/>
        </p:nvSpPr>
        <p:spPr>
          <a:xfrm>
            <a:off x="7162800" y="5759495"/>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93409458-32B8-4D24-BC97-DDBE5AC07467}"/>
              </a:ext>
            </a:extLst>
          </p:cNvPr>
          <p:cNvSpPr/>
          <p:nvPr/>
        </p:nvSpPr>
        <p:spPr>
          <a:xfrm>
            <a:off x="9862800" y="278085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022EE79B-932F-4926-9F20-3415424E203E}"/>
              </a:ext>
            </a:extLst>
          </p:cNvPr>
          <p:cNvSpPr/>
          <p:nvPr/>
        </p:nvSpPr>
        <p:spPr>
          <a:xfrm>
            <a:off x="9862800" y="4777172"/>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40501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L’anniversaire</a:t>
            </a:r>
            <a:r>
              <a:rPr lang="en-GB" sz="3600" b="1" dirty="0">
                <a:solidFill>
                  <a:schemeClr val="bg1"/>
                </a:solidFill>
              </a:rPr>
              <a:t> de </a:t>
            </a:r>
            <a:r>
              <a:rPr lang="en-GB" sz="3600" b="1" dirty="0" err="1">
                <a:solidFill>
                  <a:schemeClr val="bg1"/>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lvl="0">
              <a:defRPr/>
            </a:pPr>
            <a:r>
              <a:rPr lang="fr-FR" sz="2400" dirty="0">
                <a:solidFill>
                  <a:srgbClr val="4472C4">
                    <a:lumMod val="50000"/>
                  </a:srgbClr>
                </a:solidFill>
              </a:rPr>
              <a:t>Léa célèbre son anniversaire en décembre.</a:t>
            </a:r>
          </a:p>
          <a:p>
            <a:pPr lvl="0">
              <a:defRPr/>
            </a:pPr>
            <a:r>
              <a:rPr lang="fr-FR" sz="2400" dirty="0">
                <a:solidFill>
                  <a:srgbClr val="4472C4">
                    <a:lumMod val="50000"/>
                  </a:srgbClr>
                </a:solidFill>
              </a:rPr>
              <a:t>Que va faire sa famille ? Complète les phrases en français.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nSpc>
                <a:spcPct val="150000"/>
              </a:lnSpc>
              <a:buFontTx/>
              <a:buAutoNum type="arabicPeriod"/>
            </a:pPr>
            <a:r>
              <a:rPr lang="fr-FR" sz="2000" dirty="0">
                <a:solidFill>
                  <a:srgbClr val="203864"/>
                </a:solidFill>
              </a:rPr>
              <a:t>__________ Sophie a une bonne idée pour l’anniversaire de Léa.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friend</a:t>
            </a:r>
            <a:r>
              <a:rPr lang="fr-FR" sz="2000" b="1" dirty="0">
                <a:solidFill>
                  <a:srgbClr val="203864"/>
                </a:solidFill>
              </a:rPr>
              <a:t> (f))</a:t>
            </a:r>
            <a:r>
              <a:rPr lang="fr-FR" sz="2000" dirty="0">
                <a:solidFill>
                  <a:srgbClr val="203864"/>
                </a:solidFill>
              </a:rPr>
              <a:t>.</a:t>
            </a:r>
          </a:p>
          <a:p>
            <a:pPr marL="457200" lvl="0" indent="-457200">
              <a:lnSpc>
                <a:spcPct val="150000"/>
              </a:lnSpc>
              <a:buFontTx/>
              <a:buAutoNum type="arabicPeriod"/>
            </a:pPr>
            <a:r>
              <a:rPr lang="fr-FR" sz="2000" dirty="0">
                <a:solidFill>
                  <a:srgbClr val="203864"/>
                </a:solidFill>
              </a:rPr>
              <a:t>__________ va être une surprise. </a:t>
            </a:r>
            <a:r>
              <a:rPr lang="fr-FR" sz="2000" b="1" dirty="0">
                <a:solidFill>
                  <a:srgbClr val="203864"/>
                </a:solidFill>
              </a:rPr>
              <a:t>(</a:t>
            </a:r>
            <a:r>
              <a:rPr lang="fr-FR" sz="2000" b="1" dirty="0" err="1">
                <a:solidFill>
                  <a:srgbClr val="203864"/>
                </a:solidFill>
              </a:rPr>
              <a:t>her</a:t>
            </a:r>
            <a:r>
              <a:rPr lang="fr-FR" sz="2000" b="1" dirty="0">
                <a:solidFill>
                  <a:srgbClr val="203864"/>
                </a:solidFill>
              </a:rPr>
              <a:t> party)</a:t>
            </a:r>
          </a:p>
          <a:p>
            <a:pPr marL="457200" lvl="0" indent="-457200">
              <a:lnSpc>
                <a:spcPct val="150000"/>
              </a:lnSpc>
              <a:buFontTx/>
              <a:buAutoNum type="arabicPeriod"/>
            </a:pPr>
            <a:r>
              <a:rPr lang="fr-FR" sz="2000" dirty="0">
                <a:solidFill>
                  <a:srgbClr val="203864"/>
                </a:solidFill>
              </a:rPr>
              <a:t>Ça ne va pas être facile : __________est d’une très haute intelligence ! </a:t>
            </a:r>
            <a:r>
              <a:rPr lang="fr-FR" sz="2000" b="1" dirty="0">
                <a:solidFill>
                  <a:srgbClr val="203864"/>
                </a:solidFill>
              </a:rPr>
              <a:t>(</a:t>
            </a:r>
            <a:r>
              <a:rPr lang="fr-FR" sz="2000" b="1" dirty="0" err="1">
                <a:solidFill>
                  <a:srgbClr val="203864"/>
                </a:solidFill>
              </a:rPr>
              <a:t>our</a:t>
            </a:r>
            <a:r>
              <a:rPr lang="fr-FR" sz="2000" b="1" dirty="0">
                <a:solidFill>
                  <a:srgbClr val="203864"/>
                </a:solidFill>
              </a:rPr>
              <a:t> girl)</a:t>
            </a:r>
          </a:p>
          <a:p>
            <a:pPr marL="457200" lvl="0" indent="-457200">
              <a:lnSpc>
                <a:spcPct val="150000"/>
              </a:lnSpc>
              <a:buFontTx/>
              <a:buAutoNum type="arabicPeriod"/>
            </a:pPr>
            <a:r>
              <a:rPr lang="fr-FR" sz="2000" dirty="0">
                <a:solidFill>
                  <a:srgbClr val="203864"/>
                </a:solidFill>
              </a:rPr>
              <a:t>Nous allons organiser _________ pour faire la surprise. </a:t>
            </a:r>
            <a:r>
              <a:rPr lang="fr-FR" sz="2000" b="1" dirty="0">
                <a:solidFill>
                  <a:srgbClr val="203864"/>
                </a:solidFill>
              </a:rPr>
              <a:t>(</a:t>
            </a:r>
            <a:r>
              <a:rPr lang="fr-FR" sz="2000" b="1" dirty="0" err="1">
                <a:solidFill>
                  <a:srgbClr val="203864"/>
                </a:solidFill>
              </a:rPr>
              <a:t>our</a:t>
            </a:r>
            <a:r>
              <a:rPr lang="fr-FR" sz="2000" b="1" dirty="0">
                <a:solidFill>
                  <a:srgbClr val="203864"/>
                </a:solidFill>
              </a:rPr>
              <a:t> time)</a:t>
            </a:r>
          </a:p>
          <a:p>
            <a:pPr marL="457200" lvl="0" indent="-457200">
              <a:lnSpc>
                <a:spcPct val="150000"/>
              </a:lnSpc>
              <a:buFontTx/>
              <a:buAutoNum type="arabicPeriod"/>
            </a:pPr>
            <a:r>
              <a:rPr lang="fr-FR" sz="2000" dirty="0">
                <a:solidFill>
                  <a:srgbClr val="203864"/>
                </a:solidFill>
              </a:rPr>
              <a:t>Si nous arrivons en retard, __________ ne vont pas être un succès. </a:t>
            </a:r>
            <a:r>
              <a:rPr lang="fr-FR" sz="2000" b="1" dirty="0">
                <a:solidFill>
                  <a:srgbClr val="203864"/>
                </a:solidFill>
              </a:rPr>
              <a:t>(</a:t>
            </a:r>
            <a:r>
              <a:rPr lang="fr-FR" sz="2000" b="1" dirty="0" err="1">
                <a:solidFill>
                  <a:srgbClr val="203864"/>
                </a:solidFill>
              </a:rPr>
              <a:t>our</a:t>
            </a:r>
            <a:r>
              <a:rPr lang="fr-FR" sz="2000" b="1" dirty="0">
                <a:solidFill>
                  <a:srgbClr val="203864"/>
                </a:solidFill>
              </a:rPr>
              <a:t> plans)</a:t>
            </a:r>
          </a:p>
          <a:p>
            <a:pPr marL="457200" lvl="0" indent="-457200">
              <a:lnSpc>
                <a:spcPct val="150000"/>
              </a:lnSpc>
              <a:buFontTx/>
              <a:buAutoNum type="arabicPeriod"/>
            </a:pPr>
            <a:r>
              <a:rPr lang="fr-FR" sz="2000" dirty="0">
                <a:solidFill>
                  <a:srgbClr val="203864"/>
                </a:solidFill>
              </a:rPr>
              <a:t>Nous allons regarder __________ en noir et blanc.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favourite</a:t>
            </a:r>
            <a:r>
              <a:rPr lang="fr-FR" sz="2000" b="1" dirty="0">
                <a:solidFill>
                  <a:srgbClr val="203864"/>
                </a:solidFill>
              </a:rPr>
              <a:t> </a:t>
            </a:r>
            <a:r>
              <a:rPr lang="fr-FR" sz="2000" b="1" dirty="0" err="1">
                <a:solidFill>
                  <a:srgbClr val="203864"/>
                </a:solidFill>
              </a:rPr>
              <a:t>old</a:t>
            </a:r>
            <a:r>
              <a:rPr lang="fr-FR" sz="2000" b="1" dirty="0">
                <a:solidFill>
                  <a:srgbClr val="203864"/>
                </a:solidFill>
              </a:rPr>
              <a:t> films)</a:t>
            </a:r>
          </a:p>
          <a:p>
            <a:pPr marL="457200" lvl="0" indent="-457200">
              <a:lnSpc>
                <a:spcPct val="150000"/>
              </a:lnSpc>
              <a:buFontTx/>
              <a:buAutoNum type="arabicPeriod"/>
            </a:pPr>
            <a:r>
              <a:rPr lang="fr-FR" sz="2000" dirty="0">
                <a:solidFill>
                  <a:srgbClr val="203864"/>
                </a:solidFill>
              </a:rPr>
              <a:t>Pour __________, elle demande une belle chemise blanche.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present</a:t>
            </a:r>
            <a:r>
              <a:rPr lang="fr-FR" sz="2000" b="1" dirty="0">
                <a:solidFill>
                  <a:srgbClr val="203864"/>
                </a:solidFill>
              </a:rPr>
              <a:t>)</a:t>
            </a:r>
          </a:p>
          <a:p>
            <a:pPr marL="457200" lvl="0" indent="-457200">
              <a:lnSpc>
                <a:spcPct val="150000"/>
              </a:lnSpc>
              <a:buFontTx/>
              <a:buAutoNum type="arabicPeriod"/>
            </a:pPr>
            <a:r>
              <a:rPr lang="fr-FR" sz="2000" dirty="0">
                <a:solidFill>
                  <a:srgbClr val="203864"/>
                </a:solidFill>
              </a:rPr>
              <a:t>__________ va être une adolescente. Elle devient vielle ! </a:t>
            </a:r>
            <a:r>
              <a:rPr lang="fr-FR" sz="2000" b="1" dirty="0">
                <a:solidFill>
                  <a:srgbClr val="203864"/>
                </a:solidFill>
              </a:rPr>
              <a:t>(</a:t>
            </a:r>
            <a:r>
              <a:rPr lang="fr-FR" sz="2000" b="1" dirty="0" err="1">
                <a:solidFill>
                  <a:srgbClr val="203864"/>
                </a:solidFill>
              </a:rPr>
              <a:t>our</a:t>
            </a:r>
            <a:r>
              <a:rPr lang="fr-FR" sz="2000" b="1" dirty="0">
                <a:solidFill>
                  <a:srgbClr val="203864"/>
                </a:solidFill>
              </a:rPr>
              <a:t> </a:t>
            </a:r>
            <a:r>
              <a:rPr lang="fr-FR" sz="2000" b="1" dirty="0" err="1">
                <a:solidFill>
                  <a:srgbClr val="203864"/>
                </a:solidFill>
              </a:rPr>
              <a:t>child</a:t>
            </a:r>
            <a:r>
              <a:rPr lang="fr-FR" sz="2000" b="1" dirty="0">
                <a:solidFill>
                  <a:srgbClr val="203864"/>
                </a:solidFill>
              </a:rPr>
              <a:t>)</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35D73D04-B475-446F-AFEE-AA72A7D04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093" y="819075"/>
            <a:ext cx="1440000" cy="1440000"/>
          </a:xfrm>
          <a:prstGeom prst="rect">
            <a:avLst/>
          </a:prstGeom>
        </p:spPr>
      </p:pic>
      <p:pic>
        <p:nvPicPr>
          <p:cNvPr id="12" name="Picture 11">
            <a:extLst>
              <a:ext uri="{FF2B5EF4-FFF2-40B4-BE49-F238E27FC236}">
                <a16:creationId xmlns:a16="http://schemas.microsoft.com/office/drawing/2014/main" id="{93D30004-2C2C-4A2D-AC5E-A6A41AC27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9920" y="819075"/>
            <a:ext cx="1440000" cy="1440000"/>
          </a:xfrm>
          <a:prstGeom prst="rect">
            <a:avLst/>
          </a:prstGeom>
        </p:spPr>
      </p:pic>
      <p:pic>
        <p:nvPicPr>
          <p:cNvPr id="5" name="Picture 4">
            <a:extLst>
              <a:ext uri="{FF2B5EF4-FFF2-40B4-BE49-F238E27FC236}">
                <a16:creationId xmlns:a16="http://schemas.microsoft.com/office/drawing/2014/main" id="{2A90CF11-21AA-4362-B99C-029620119D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053" y="819075"/>
            <a:ext cx="1440000" cy="1440000"/>
          </a:xfrm>
          <a:prstGeom prst="rect">
            <a:avLst/>
          </a:prstGeom>
        </p:spPr>
      </p:pic>
      <p:pic>
        <p:nvPicPr>
          <p:cNvPr id="5122" name="Picture 2" descr="Birthday Party hat Clip art - Cartoon birthday hat png download ...">
            <a:extLst>
              <a:ext uri="{FF2B5EF4-FFF2-40B4-BE49-F238E27FC236}">
                <a16:creationId xmlns:a16="http://schemas.microsoft.com/office/drawing/2014/main" id="{2E6CE5F3-F53C-4141-9FD4-6633DDD774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07997">
            <a:off x="9955053" y="729040"/>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895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L’anniversaire</a:t>
            </a:r>
            <a:r>
              <a:rPr lang="en-GB" sz="3600" b="1" dirty="0">
                <a:solidFill>
                  <a:schemeClr val="bg1"/>
                </a:solidFill>
              </a:rPr>
              <a:t> de </a:t>
            </a:r>
            <a:r>
              <a:rPr lang="en-GB" sz="3600" b="1" dirty="0" err="1">
                <a:solidFill>
                  <a:schemeClr val="bg1"/>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lvl="0">
              <a:defRPr/>
            </a:pPr>
            <a:r>
              <a:rPr lang="fr-FR" sz="2400" dirty="0">
                <a:solidFill>
                  <a:srgbClr val="4472C4">
                    <a:lumMod val="50000"/>
                  </a:srgbClr>
                </a:solidFill>
              </a:rPr>
              <a:t>Léa célèbre son anniversaire en décembre.</a:t>
            </a:r>
          </a:p>
          <a:p>
            <a:pPr lvl="0">
              <a:defRPr/>
            </a:pPr>
            <a:r>
              <a:rPr lang="fr-FR" sz="2400" dirty="0">
                <a:solidFill>
                  <a:srgbClr val="4472C4">
                    <a:lumMod val="50000"/>
                  </a:srgbClr>
                </a:solidFill>
              </a:rPr>
              <a:t>Que va faire sa famille ? Complète les phrases en français.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nSpc>
                <a:spcPct val="150000"/>
              </a:lnSpc>
              <a:buFontTx/>
              <a:buAutoNum type="arabicPeriod"/>
            </a:pPr>
            <a:r>
              <a:rPr lang="fr-FR" sz="2000" dirty="0">
                <a:solidFill>
                  <a:srgbClr val="115076"/>
                </a:solidFill>
              </a:rPr>
              <a:t>Son amie </a:t>
            </a:r>
            <a:r>
              <a:rPr lang="fr-FR" sz="2000" dirty="0">
                <a:solidFill>
                  <a:srgbClr val="203864"/>
                </a:solidFill>
              </a:rPr>
              <a:t>Sophie a une bonne idée pour l’anniversaire de Léa.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friend</a:t>
            </a:r>
            <a:r>
              <a:rPr lang="fr-FR" sz="2000" b="1" dirty="0">
                <a:solidFill>
                  <a:srgbClr val="203864"/>
                </a:solidFill>
              </a:rPr>
              <a:t> (f))</a:t>
            </a:r>
            <a:r>
              <a:rPr lang="fr-FR" sz="2000" dirty="0">
                <a:solidFill>
                  <a:srgbClr val="203864"/>
                </a:solidFill>
              </a:rPr>
              <a:t>.</a:t>
            </a:r>
          </a:p>
          <a:p>
            <a:pPr marL="457200" lvl="0" indent="-457200">
              <a:lnSpc>
                <a:spcPct val="150000"/>
              </a:lnSpc>
              <a:buFontTx/>
              <a:buAutoNum type="arabicPeriod"/>
            </a:pPr>
            <a:r>
              <a:rPr lang="fr-FR" sz="2000" dirty="0">
                <a:solidFill>
                  <a:srgbClr val="115076"/>
                </a:solidFill>
              </a:rPr>
              <a:t>Sa fête </a:t>
            </a:r>
            <a:r>
              <a:rPr lang="fr-FR" sz="2000" dirty="0">
                <a:solidFill>
                  <a:srgbClr val="203864"/>
                </a:solidFill>
              </a:rPr>
              <a:t>va être une surprise. </a:t>
            </a:r>
            <a:r>
              <a:rPr lang="fr-FR" sz="2000" b="1" dirty="0">
                <a:solidFill>
                  <a:srgbClr val="203864"/>
                </a:solidFill>
              </a:rPr>
              <a:t>(</a:t>
            </a:r>
            <a:r>
              <a:rPr lang="fr-FR" sz="2000" b="1" dirty="0" err="1">
                <a:solidFill>
                  <a:srgbClr val="203864"/>
                </a:solidFill>
              </a:rPr>
              <a:t>her</a:t>
            </a:r>
            <a:r>
              <a:rPr lang="fr-FR" sz="2000" b="1" dirty="0">
                <a:solidFill>
                  <a:srgbClr val="203864"/>
                </a:solidFill>
              </a:rPr>
              <a:t> party)</a:t>
            </a:r>
          </a:p>
          <a:p>
            <a:pPr marL="457200" lvl="0" indent="-457200">
              <a:lnSpc>
                <a:spcPct val="150000"/>
              </a:lnSpc>
              <a:buFontTx/>
              <a:buAutoNum type="arabicPeriod"/>
            </a:pPr>
            <a:r>
              <a:rPr lang="fr-FR" sz="2000" dirty="0">
                <a:solidFill>
                  <a:srgbClr val="203864"/>
                </a:solidFill>
              </a:rPr>
              <a:t>Ça ne va pas être facile : </a:t>
            </a:r>
            <a:r>
              <a:rPr lang="fr-FR" sz="2000" b="1" dirty="0">
                <a:solidFill>
                  <a:srgbClr val="EE6000"/>
                </a:solidFill>
              </a:rPr>
              <a:t>notre fille </a:t>
            </a:r>
            <a:r>
              <a:rPr lang="fr-FR" sz="2000" dirty="0">
                <a:solidFill>
                  <a:srgbClr val="203864"/>
                </a:solidFill>
              </a:rPr>
              <a:t>est d’une très haute intelligence ! </a:t>
            </a:r>
            <a:r>
              <a:rPr lang="fr-FR" sz="2000" b="1" dirty="0">
                <a:solidFill>
                  <a:srgbClr val="203864"/>
                </a:solidFill>
              </a:rPr>
              <a:t>(</a:t>
            </a:r>
            <a:r>
              <a:rPr lang="fr-FR" sz="2000" b="1" dirty="0" err="1">
                <a:solidFill>
                  <a:srgbClr val="203864"/>
                </a:solidFill>
              </a:rPr>
              <a:t>our</a:t>
            </a:r>
            <a:r>
              <a:rPr lang="fr-FR" sz="2000" b="1" dirty="0">
                <a:solidFill>
                  <a:srgbClr val="203864"/>
                </a:solidFill>
              </a:rPr>
              <a:t> girl)</a:t>
            </a:r>
          </a:p>
          <a:p>
            <a:pPr marL="457200" lvl="0" indent="-457200">
              <a:lnSpc>
                <a:spcPct val="150000"/>
              </a:lnSpc>
              <a:buFontTx/>
              <a:buAutoNum type="arabicPeriod"/>
            </a:pPr>
            <a:r>
              <a:rPr lang="fr-FR" sz="2000" dirty="0">
                <a:solidFill>
                  <a:srgbClr val="203864"/>
                </a:solidFill>
              </a:rPr>
              <a:t>Nous allons organiser </a:t>
            </a:r>
            <a:r>
              <a:rPr lang="fr-FR" sz="2000" b="1" dirty="0">
                <a:solidFill>
                  <a:srgbClr val="EE6000"/>
                </a:solidFill>
              </a:rPr>
              <a:t>notre temps </a:t>
            </a:r>
            <a:r>
              <a:rPr lang="fr-FR" sz="2000" dirty="0">
                <a:solidFill>
                  <a:srgbClr val="203864"/>
                </a:solidFill>
              </a:rPr>
              <a:t>pour faire la surprise. </a:t>
            </a:r>
            <a:r>
              <a:rPr lang="fr-FR" sz="2000" b="1" dirty="0">
                <a:solidFill>
                  <a:srgbClr val="203864"/>
                </a:solidFill>
              </a:rPr>
              <a:t>(</a:t>
            </a:r>
            <a:r>
              <a:rPr lang="fr-FR" sz="2000" b="1" dirty="0" err="1">
                <a:solidFill>
                  <a:srgbClr val="203864"/>
                </a:solidFill>
              </a:rPr>
              <a:t>our</a:t>
            </a:r>
            <a:r>
              <a:rPr lang="fr-FR" sz="2000" b="1" dirty="0">
                <a:solidFill>
                  <a:srgbClr val="203864"/>
                </a:solidFill>
              </a:rPr>
              <a:t> time)</a:t>
            </a:r>
          </a:p>
          <a:p>
            <a:pPr marL="457200" lvl="0" indent="-457200">
              <a:lnSpc>
                <a:spcPct val="150000"/>
              </a:lnSpc>
              <a:buFontTx/>
              <a:buAutoNum type="arabicPeriod"/>
            </a:pPr>
            <a:r>
              <a:rPr lang="fr-FR" sz="2000" dirty="0">
                <a:solidFill>
                  <a:srgbClr val="203864"/>
                </a:solidFill>
              </a:rPr>
              <a:t>Si nous arrivons en retard, </a:t>
            </a:r>
            <a:r>
              <a:rPr lang="fr-FR" sz="2000" b="1" dirty="0">
                <a:solidFill>
                  <a:srgbClr val="EE6000"/>
                </a:solidFill>
              </a:rPr>
              <a:t>nos projets </a:t>
            </a:r>
            <a:r>
              <a:rPr lang="fr-FR" sz="2000" dirty="0">
                <a:solidFill>
                  <a:srgbClr val="203864"/>
                </a:solidFill>
              </a:rPr>
              <a:t>ne vont pas être un succès. </a:t>
            </a:r>
            <a:r>
              <a:rPr lang="fr-FR" sz="2000" b="1" dirty="0">
                <a:solidFill>
                  <a:srgbClr val="203864"/>
                </a:solidFill>
              </a:rPr>
              <a:t>(</a:t>
            </a:r>
            <a:r>
              <a:rPr lang="fr-FR" sz="2000" b="1" dirty="0" err="1">
                <a:solidFill>
                  <a:srgbClr val="203864"/>
                </a:solidFill>
              </a:rPr>
              <a:t>our</a:t>
            </a:r>
            <a:r>
              <a:rPr lang="fr-FR" sz="2000" b="1" dirty="0">
                <a:solidFill>
                  <a:srgbClr val="203864"/>
                </a:solidFill>
              </a:rPr>
              <a:t> plans)</a:t>
            </a:r>
          </a:p>
          <a:p>
            <a:pPr marL="457200" lvl="0" indent="-457200">
              <a:lnSpc>
                <a:spcPct val="150000"/>
              </a:lnSpc>
              <a:buFontTx/>
              <a:buAutoNum type="arabicPeriod"/>
            </a:pPr>
            <a:r>
              <a:rPr lang="fr-FR" sz="2000" dirty="0">
                <a:solidFill>
                  <a:srgbClr val="203864"/>
                </a:solidFill>
              </a:rPr>
              <a:t>Nous allons regarder </a:t>
            </a:r>
            <a:r>
              <a:rPr lang="fr-FR" sz="2000" b="1" dirty="0">
                <a:solidFill>
                  <a:srgbClr val="EE6000"/>
                </a:solidFill>
              </a:rPr>
              <a:t>ses vieux films préférés </a:t>
            </a:r>
            <a:r>
              <a:rPr lang="fr-FR" sz="2000" dirty="0">
                <a:solidFill>
                  <a:srgbClr val="203864"/>
                </a:solidFill>
              </a:rPr>
              <a:t>en noir et blanc.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favourite</a:t>
            </a:r>
            <a:r>
              <a:rPr lang="fr-FR" sz="2000" b="1" dirty="0">
                <a:solidFill>
                  <a:srgbClr val="203864"/>
                </a:solidFill>
              </a:rPr>
              <a:t> </a:t>
            </a:r>
            <a:r>
              <a:rPr lang="fr-FR" sz="2000" b="1" dirty="0" err="1">
                <a:solidFill>
                  <a:srgbClr val="203864"/>
                </a:solidFill>
              </a:rPr>
              <a:t>old</a:t>
            </a:r>
            <a:r>
              <a:rPr lang="fr-FR" sz="2000" b="1" dirty="0">
                <a:solidFill>
                  <a:srgbClr val="203864"/>
                </a:solidFill>
              </a:rPr>
              <a:t> films)</a:t>
            </a:r>
          </a:p>
          <a:p>
            <a:pPr marL="457200" lvl="0" indent="-457200">
              <a:lnSpc>
                <a:spcPct val="150000"/>
              </a:lnSpc>
              <a:buFontTx/>
              <a:buAutoNum type="arabicPeriod"/>
            </a:pPr>
            <a:r>
              <a:rPr lang="fr-FR" sz="2000" dirty="0">
                <a:solidFill>
                  <a:srgbClr val="203864"/>
                </a:solidFill>
              </a:rPr>
              <a:t>Pour </a:t>
            </a:r>
            <a:r>
              <a:rPr lang="fr-FR" sz="2000" b="1" dirty="0">
                <a:solidFill>
                  <a:srgbClr val="EE6000"/>
                </a:solidFill>
              </a:rPr>
              <a:t>son cadeau</a:t>
            </a:r>
            <a:r>
              <a:rPr lang="fr-FR" sz="2000" dirty="0">
                <a:solidFill>
                  <a:srgbClr val="203864"/>
                </a:solidFill>
              </a:rPr>
              <a:t>, elle demande une belle chemise blanche.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present</a:t>
            </a:r>
            <a:r>
              <a:rPr lang="fr-FR" sz="2000" b="1" dirty="0">
                <a:solidFill>
                  <a:srgbClr val="203864"/>
                </a:solidFill>
              </a:rPr>
              <a:t>)</a:t>
            </a:r>
          </a:p>
          <a:p>
            <a:pPr marL="457200" lvl="0" indent="-457200">
              <a:lnSpc>
                <a:spcPct val="150000"/>
              </a:lnSpc>
              <a:buFontTx/>
              <a:buAutoNum type="arabicPeriod"/>
            </a:pPr>
            <a:r>
              <a:rPr lang="fr-FR" sz="2000" dirty="0">
                <a:solidFill>
                  <a:srgbClr val="115076"/>
                </a:solidFill>
              </a:rPr>
              <a:t>Notre </a:t>
            </a:r>
            <a:r>
              <a:rPr lang="fr-FR" sz="2000" dirty="0" err="1">
                <a:solidFill>
                  <a:srgbClr val="115076"/>
                </a:solidFill>
              </a:rPr>
              <a:t>enfan</a:t>
            </a:r>
            <a:r>
              <a:rPr lang="fr-FR" sz="2000" dirty="0">
                <a:solidFill>
                  <a:srgbClr val="115076"/>
                </a:solidFill>
              </a:rPr>
              <a:t> </a:t>
            </a:r>
            <a:r>
              <a:rPr lang="fr-FR" sz="2000" dirty="0">
                <a:solidFill>
                  <a:srgbClr val="203864"/>
                </a:solidFill>
              </a:rPr>
              <a:t>va être une adolescente. Elle est vielle ! </a:t>
            </a:r>
            <a:r>
              <a:rPr lang="fr-FR" sz="2000" b="1" dirty="0">
                <a:solidFill>
                  <a:srgbClr val="203864"/>
                </a:solidFill>
              </a:rPr>
              <a:t>(</a:t>
            </a:r>
            <a:r>
              <a:rPr lang="fr-FR" sz="2000" b="1" dirty="0" err="1">
                <a:solidFill>
                  <a:srgbClr val="203864"/>
                </a:solidFill>
              </a:rPr>
              <a:t>our</a:t>
            </a:r>
            <a:r>
              <a:rPr lang="fr-FR" sz="2000" b="1" dirty="0">
                <a:solidFill>
                  <a:srgbClr val="203864"/>
                </a:solidFill>
              </a:rPr>
              <a:t> </a:t>
            </a:r>
            <a:r>
              <a:rPr lang="fr-FR" sz="2000" b="1" dirty="0" err="1">
                <a:solidFill>
                  <a:srgbClr val="203864"/>
                </a:solidFill>
              </a:rPr>
              <a:t>child</a:t>
            </a:r>
            <a:r>
              <a:rPr lang="fr-FR" sz="2000" b="1" dirty="0">
                <a:solidFill>
                  <a:srgbClr val="203864"/>
                </a:solidFill>
              </a:rPr>
              <a:t>)</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35D73D04-B475-446F-AFEE-AA72A7D04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093" y="819075"/>
            <a:ext cx="1440000" cy="1440000"/>
          </a:xfrm>
          <a:prstGeom prst="rect">
            <a:avLst/>
          </a:prstGeom>
        </p:spPr>
      </p:pic>
      <p:pic>
        <p:nvPicPr>
          <p:cNvPr id="12" name="Picture 11">
            <a:extLst>
              <a:ext uri="{FF2B5EF4-FFF2-40B4-BE49-F238E27FC236}">
                <a16:creationId xmlns:a16="http://schemas.microsoft.com/office/drawing/2014/main" id="{93D30004-2C2C-4A2D-AC5E-A6A41AC27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9920" y="819075"/>
            <a:ext cx="1440000" cy="1440000"/>
          </a:xfrm>
          <a:prstGeom prst="rect">
            <a:avLst/>
          </a:prstGeom>
        </p:spPr>
      </p:pic>
      <p:pic>
        <p:nvPicPr>
          <p:cNvPr id="5" name="Picture 4">
            <a:extLst>
              <a:ext uri="{FF2B5EF4-FFF2-40B4-BE49-F238E27FC236}">
                <a16:creationId xmlns:a16="http://schemas.microsoft.com/office/drawing/2014/main" id="{2A90CF11-21AA-4362-B99C-029620119D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053" y="819075"/>
            <a:ext cx="1440000" cy="1440000"/>
          </a:xfrm>
          <a:prstGeom prst="rect">
            <a:avLst/>
          </a:prstGeom>
        </p:spPr>
      </p:pic>
      <p:pic>
        <p:nvPicPr>
          <p:cNvPr id="5122" name="Picture 2" descr="Birthday Party hat Clip art - Cartoon birthday hat png download ...">
            <a:extLst>
              <a:ext uri="{FF2B5EF4-FFF2-40B4-BE49-F238E27FC236}">
                <a16:creationId xmlns:a16="http://schemas.microsoft.com/office/drawing/2014/main" id="{2E6CE5F3-F53C-4141-9FD4-6633DDD774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07997">
            <a:off x="9955053" y="72904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B306B5-2B11-4033-9056-9DA6C660612C}"/>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
        <p:nvSpPr>
          <p:cNvPr id="14" name="Rectangle 13">
            <a:extLst>
              <a:ext uri="{FF2B5EF4-FFF2-40B4-BE49-F238E27FC236}">
                <a16:creationId xmlns:a16="http://schemas.microsoft.com/office/drawing/2014/main" id="{F4B1E87A-A3D0-49F3-915C-3348A41A22AF}"/>
              </a:ext>
            </a:extLst>
          </p:cNvPr>
          <p:cNvSpPr/>
          <p:nvPr/>
        </p:nvSpPr>
        <p:spPr>
          <a:xfrm>
            <a:off x="741527" y="2352585"/>
            <a:ext cx="1342034" cy="400110"/>
          </a:xfrm>
          <a:prstGeom prst="rect">
            <a:avLst/>
          </a:prstGeom>
          <a:solidFill>
            <a:schemeClr val="bg1"/>
          </a:solidFill>
        </p:spPr>
        <p:txBody>
          <a:bodyPr wrap="none">
            <a:spAutoFit/>
          </a:bodyPr>
          <a:lstStyle/>
          <a:p>
            <a:r>
              <a:rPr lang="fr-FR" sz="2000" b="1" dirty="0">
                <a:solidFill>
                  <a:srgbClr val="EE6000"/>
                </a:solidFill>
              </a:rPr>
              <a:t>Son amie</a:t>
            </a:r>
            <a:endParaRPr lang="en-GB" dirty="0"/>
          </a:p>
        </p:txBody>
      </p:sp>
      <p:sp>
        <p:nvSpPr>
          <p:cNvPr id="15" name="Rectangle 14">
            <a:extLst>
              <a:ext uri="{FF2B5EF4-FFF2-40B4-BE49-F238E27FC236}">
                <a16:creationId xmlns:a16="http://schemas.microsoft.com/office/drawing/2014/main" id="{CE6EB93E-7F49-41A6-85EC-34971737E7D6}"/>
              </a:ext>
            </a:extLst>
          </p:cNvPr>
          <p:cNvSpPr/>
          <p:nvPr/>
        </p:nvSpPr>
        <p:spPr>
          <a:xfrm>
            <a:off x="741527" y="2796950"/>
            <a:ext cx="1035861" cy="400110"/>
          </a:xfrm>
          <a:prstGeom prst="rect">
            <a:avLst/>
          </a:prstGeom>
          <a:solidFill>
            <a:schemeClr val="bg1"/>
          </a:solidFill>
        </p:spPr>
        <p:txBody>
          <a:bodyPr wrap="none">
            <a:spAutoFit/>
          </a:bodyPr>
          <a:lstStyle/>
          <a:p>
            <a:r>
              <a:rPr lang="fr-FR" sz="2000" b="1" dirty="0">
                <a:solidFill>
                  <a:srgbClr val="EE6000"/>
                </a:solidFill>
              </a:rPr>
              <a:t>Sa fête</a:t>
            </a:r>
            <a:endParaRPr lang="en-GB" dirty="0"/>
          </a:p>
        </p:txBody>
      </p:sp>
      <p:sp>
        <p:nvSpPr>
          <p:cNvPr id="17" name="Rectangle 16">
            <a:extLst>
              <a:ext uri="{FF2B5EF4-FFF2-40B4-BE49-F238E27FC236}">
                <a16:creationId xmlns:a16="http://schemas.microsoft.com/office/drawing/2014/main" id="{6A9D9FCD-2272-4284-9638-2B20846C269D}"/>
              </a:ext>
            </a:extLst>
          </p:cNvPr>
          <p:cNvSpPr/>
          <p:nvPr/>
        </p:nvSpPr>
        <p:spPr>
          <a:xfrm>
            <a:off x="741527" y="5542950"/>
            <a:ext cx="1616662" cy="400110"/>
          </a:xfrm>
          <a:prstGeom prst="rect">
            <a:avLst/>
          </a:prstGeom>
          <a:solidFill>
            <a:schemeClr val="bg1"/>
          </a:solidFill>
        </p:spPr>
        <p:txBody>
          <a:bodyPr wrap="square" rIns="0">
            <a:spAutoFit/>
          </a:bodyPr>
          <a:lstStyle/>
          <a:p>
            <a:r>
              <a:rPr lang="fr-FR" sz="2000" b="1" dirty="0">
                <a:solidFill>
                  <a:srgbClr val="EE6000"/>
                </a:solidFill>
              </a:rPr>
              <a:t>Notre enfant</a:t>
            </a:r>
            <a:endParaRPr lang="en-GB" dirty="0"/>
          </a:p>
        </p:txBody>
      </p:sp>
    </p:spTree>
    <p:extLst>
      <p:ext uri="{BB962C8B-B14F-4D97-AF65-F5344CB8AC3E}">
        <p14:creationId xmlns:p14="http://schemas.microsoft.com/office/powerpoint/2010/main" val="306270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4" grpId="0" animBg="1"/>
      <p:bldP spid="15"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32BF8A-4A57-4515-90DD-8618B666CAD4}"/>
              </a:ext>
            </a:extLst>
          </p:cNvPr>
          <p:cNvGraphicFramePr>
            <a:graphicFrameLocks noGrp="1"/>
          </p:cNvGraphicFramePr>
          <p:nvPr>
            <p:extLst>
              <p:ext uri="{D42A27DB-BD31-4B8C-83A1-F6EECF244321}">
                <p14:modId xmlns:p14="http://schemas.microsoft.com/office/powerpoint/2010/main" val="1169682415"/>
              </p:ext>
            </p:extLst>
          </p:nvPr>
        </p:nvGraphicFramePr>
        <p:xfrm>
          <a:off x="156000" y="1205661"/>
          <a:ext cx="11880000" cy="5040000"/>
        </p:xfrm>
        <a:graphic>
          <a:graphicData uri="http://schemas.openxmlformats.org/drawingml/2006/table">
            <a:tbl>
              <a:tblPr firstRow="1" bandRow="1">
                <a:tableStyleId>{5940675A-B579-460E-94D1-54222C63F5DA}</a:tableStyleId>
              </a:tblPr>
              <a:tblGrid>
                <a:gridCol w="3960000">
                  <a:extLst>
                    <a:ext uri="{9D8B030D-6E8A-4147-A177-3AD203B41FA5}">
                      <a16:colId xmlns:a16="http://schemas.microsoft.com/office/drawing/2014/main" val="784749290"/>
                    </a:ext>
                  </a:extLst>
                </a:gridCol>
                <a:gridCol w="3960000">
                  <a:extLst>
                    <a:ext uri="{9D8B030D-6E8A-4147-A177-3AD203B41FA5}">
                      <a16:colId xmlns:a16="http://schemas.microsoft.com/office/drawing/2014/main" val="250661263"/>
                    </a:ext>
                  </a:extLst>
                </a:gridCol>
                <a:gridCol w="3960000">
                  <a:extLst>
                    <a:ext uri="{9D8B030D-6E8A-4147-A177-3AD203B41FA5}">
                      <a16:colId xmlns:a16="http://schemas.microsoft.com/office/drawing/2014/main" val="3375880114"/>
                    </a:ext>
                  </a:extLst>
                </a:gridCol>
              </a:tblGrid>
              <a:tr h="1980000">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6306757"/>
                  </a:ext>
                </a:extLst>
              </a:tr>
              <a:tr h="540000">
                <a:tc>
                  <a:txBody>
                    <a:bodyPr/>
                    <a:lstStyle/>
                    <a:p>
                      <a:pPr algn="ctr"/>
                      <a:r>
                        <a:rPr lang="en-GB" sz="2000" b="1" dirty="0">
                          <a:solidFill>
                            <a:srgbClr val="115076"/>
                          </a:solidFill>
                        </a:rPr>
                        <a:t>1. I’m staying in my house.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2. Everyone is on their bridge.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3. He’s going to his church.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9516544"/>
                  </a:ext>
                </a:extLst>
              </a:tr>
              <a:tr h="1980000">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9350487"/>
                  </a:ext>
                </a:extLst>
              </a:tr>
              <a:tr h="540000">
                <a:tc>
                  <a:txBody>
                    <a:bodyPr/>
                    <a:lstStyle/>
                    <a:p>
                      <a:pPr algn="ctr"/>
                      <a:r>
                        <a:rPr lang="en-GB" sz="2000" b="1" dirty="0">
                          <a:solidFill>
                            <a:srgbClr val="115076"/>
                          </a:solidFill>
                        </a:rPr>
                        <a:t>4. She’s working in her garden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5. We’re behind our buildings.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6. You’re singing on your boat.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285394"/>
                  </a:ext>
                </a:extLst>
              </a:tr>
            </a:tbl>
          </a:graphicData>
        </a:graphic>
      </p:graphicFrame>
      <p:pic>
        <p:nvPicPr>
          <p:cNvPr id="4112" name="Picture 16" descr="Bridge cliparts - Clip Art Library">
            <a:extLst>
              <a:ext uri="{FF2B5EF4-FFF2-40B4-BE49-F238E27FC236}">
                <a16:creationId xmlns:a16="http://schemas.microsoft.com/office/drawing/2014/main" id="{27018AAE-D494-4900-B0F7-8C87363BD9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414" y="1300911"/>
            <a:ext cx="185117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Dis le </a:t>
            </a:r>
            <a:r>
              <a:rPr lang="en-GB" sz="3600" b="1" dirty="0" err="1">
                <a:solidFill>
                  <a:schemeClr val="bg1"/>
                </a:solidFill>
              </a:rPr>
              <a:t>français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100" name="Picture 4" descr="Free Cliparts Outdoor Backyard, Download Free Clip Art, Free Clip ...">
            <a:extLst>
              <a:ext uri="{FF2B5EF4-FFF2-40B4-BE49-F238E27FC236}">
                <a16:creationId xmlns:a16="http://schemas.microsoft.com/office/drawing/2014/main" id="{1E78147F-CA6B-4736-992A-F2EB257DBD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903" y="3852339"/>
            <a:ext cx="32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hurch clip art free - Clip Art Library">
            <a:extLst>
              <a:ext uri="{FF2B5EF4-FFF2-40B4-BE49-F238E27FC236}">
                <a16:creationId xmlns:a16="http://schemas.microsoft.com/office/drawing/2014/main" id="{3C1C1499-EA21-4106-82AD-293389C2AD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3002" y="130091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artoon colorful fishes - Clip Art Library">
            <a:extLst>
              <a:ext uri="{FF2B5EF4-FFF2-40B4-BE49-F238E27FC236}">
                <a16:creationId xmlns:a16="http://schemas.microsoft.com/office/drawing/2014/main" id="{0AE52D65-C49B-4FD7-A5DF-AE388B78B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3002" y="3852339"/>
            <a:ext cx="216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Free City Buildings Clipart, Download Free Clip Art, Free Clip Art ...">
            <a:extLst>
              <a:ext uri="{FF2B5EF4-FFF2-40B4-BE49-F238E27FC236}">
                <a16:creationId xmlns:a16="http://schemas.microsoft.com/office/drawing/2014/main" id="{0D6C0EC8-5CDD-4B17-BAA9-3C8056BC63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8901" y="3852339"/>
            <a:ext cx="295419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Free Old House Clipart, Download Free Clip Art, Free Clip Art on ...">
            <a:extLst>
              <a:ext uri="{FF2B5EF4-FFF2-40B4-BE49-F238E27FC236}">
                <a16:creationId xmlns:a16="http://schemas.microsoft.com/office/drawing/2014/main" id="{76321D01-304D-4F19-AC01-2C560396BA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8998" y="1312358"/>
            <a:ext cx="2054795"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61D0E7D-0CCC-4FEA-9B84-516954959B0C}"/>
              </a:ext>
            </a:extLst>
          </p:cNvPr>
          <p:cNvSpPr/>
          <p:nvPr/>
        </p:nvSpPr>
        <p:spPr>
          <a:xfrm>
            <a:off x="282080" y="3241859"/>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1. Je </a:t>
            </a:r>
            <a:r>
              <a:rPr lang="en-GB" sz="2000" b="1" dirty="0" err="1">
                <a:solidFill>
                  <a:srgbClr val="EE6000"/>
                </a:solidFill>
              </a:rPr>
              <a:t>reste</a:t>
            </a:r>
            <a:r>
              <a:rPr lang="en-GB" sz="2000" b="1" dirty="0">
                <a:solidFill>
                  <a:srgbClr val="EE6000"/>
                </a:solidFill>
              </a:rPr>
              <a:t> dans ma </a:t>
            </a:r>
            <a:r>
              <a:rPr lang="en-GB" sz="2000" b="1" dirty="0" err="1">
                <a:solidFill>
                  <a:srgbClr val="EE6000"/>
                </a:solidFill>
              </a:rPr>
              <a:t>maison</a:t>
            </a:r>
            <a:r>
              <a:rPr lang="en-GB" sz="2000" b="1" dirty="0">
                <a:solidFill>
                  <a:srgbClr val="EE6000"/>
                </a:solidFill>
              </a:rPr>
              <a:t>.</a:t>
            </a:r>
          </a:p>
        </p:txBody>
      </p:sp>
      <p:sp>
        <p:nvSpPr>
          <p:cNvPr id="22" name="Rectangle 21">
            <a:extLst>
              <a:ext uri="{FF2B5EF4-FFF2-40B4-BE49-F238E27FC236}">
                <a16:creationId xmlns:a16="http://schemas.microsoft.com/office/drawing/2014/main" id="{B15F1D9D-9F9F-400A-9C9C-7FD977061835}"/>
              </a:ext>
            </a:extLst>
          </p:cNvPr>
          <p:cNvSpPr/>
          <p:nvPr/>
        </p:nvSpPr>
        <p:spPr>
          <a:xfrm>
            <a:off x="4230699" y="3241859"/>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2. </a:t>
            </a:r>
            <a:r>
              <a:rPr lang="en-GB" sz="2000" b="1" dirty="0" err="1">
                <a:solidFill>
                  <a:srgbClr val="EE6000"/>
                </a:solidFill>
              </a:rPr>
              <a:t>Chacun</a:t>
            </a:r>
            <a:r>
              <a:rPr lang="en-GB" sz="2000" b="1" dirty="0">
                <a:solidFill>
                  <a:srgbClr val="EE6000"/>
                </a:solidFill>
              </a:rPr>
              <a:t> </a:t>
            </a:r>
            <a:r>
              <a:rPr lang="en-GB" sz="2000" b="1" dirty="0" err="1">
                <a:solidFill>
                  <a:srgbClr val="EE6000"/>
                </a:solidFill>
              </a:rPr>
              <a:t>est</a:t>
            </a:r>
            <a:r>
              <a:rPr lang="en-GB" sz="2000" b="1" dirty="0">
                <a:solidFill>
                  <a:srgbClr val="EE6000"/>
                </a:solidFill>
              </a:rPr>
              <a:t> sur son </a:t>
            </a:r>
            <a:r>
              <a:rPr lang="en-GB" sz="2000" b="1" dirty="0" err="1">
                <a:solidFill>
                  <a:srgbClr val="EE6000"/>
                </a:solidFill>
              </a:rPr>
              <a:t>pont</a:t>
            </a:r>
            <a:r>
              <a:rPr lang="en-GB" sz="2000" b="1" dirty="0">
                <a:solidFill>
                  <a:srgbClr val="EE6000"/>
                </a:solidFill>
              </a:rPr>
              <a:t>.</a:t>
            </a:r>
          </a:p>
        </p:txBody>
      </p:sp>
      <p:sp>
        <p:nvSpPr>
          <p:cNvPr id="23" name="Rectangle 22">
            <a:extLst>
              <a:ext uri="{FF2B5EF4-FFF2-40B4-BE49-F238E27FC236}">
                <a16:creationId xmlns:a16="http://schemas.microsoft.com/office/drawing/2014/main" id="{F76FABC3-A43A-490B-A018-0982A9BDEA16}"/>
              </a:ext>
            </a:extLst>
          </p:cNvPr>
          <p:cNvSpPr/>
          <p:nvPr/>
        </p:nvSpPr>
        <p:spPr>
          <a:xfrm>
            <a:off x="8257702" y="3241859"/>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3. Il </a:t>
            </a:r>
            <a:r>
              <a:rPr lang="en-GB" sz="2000" b="1" dirty="0" err="1">
                <a:solidFill>
                  <a:srgbClr val="EE6000"/>
                </a:solidFill>
              </a:rPr>
              <a:t>va</a:t>
            </a:r>
            <a:r>
              <a:rPr lang="en-GB" sz="2000" b="1" dirty="0">
                <a:solidFill>
                  <a:srgbClr val="EE6000"/>
                </a:solidFill>
              </a:rPr>
              <a:t> à son </a:t>
            </a:r>
            <a:r>
              <a:rPr lang="en-GB" sz="2000" b="1" dirty="0" err="1">
                <a:solidFill>
                  <a:srgbClr val="EE6000"/>
                </a:solidFill>
              </a:rPr>
              <a:t>église</a:t>
            </a:r>
            <a:r>
              <a:rPr lang="en-GB" sz="2000" b="1" dirty="0">
                <a:solidFill>
                  <a:srgbClr val="EE6000"/>
                </a:solidFill>
              </a:rPr>
              <a:t>.</a:t>
            </a:r>
          </a:p>
        </p:txBody>
      </p:sp>
      <p:sp>
        <p:nvSpPr>
          <p:cNvPr id="24" name="Rectangle 23">
            <a:extLst>
              <a:ext uri="{FF2B5EF4-FFF2-40B4-BE49-F238E27FC236}">
                <a16:creationId xmlns:a16="http://schemas.microsoft.com/office/drawing/2014/main" id="{656709F3-60D0-4897-845E-AA026FF94E73}"/>
              </a:ext>
            </a:extLst>
          </p:cNvPr>
          <p:cNvSpPr/>
          <p:nvPr/>
        </p:nvSpPr>
        <p:spPr>
          <a:xfrm>
            <a:off x="175051" y="5769453"/>
            <a:ext cx="385668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4. Elle </a:t>
            </a:r>
            <a:r>
              <a:rPr lang="en-GB" sz="2000" b="1" dirty="0" err="1">
                <a:solidFill>
                  <a:srgbClr val="EE6000"/>
                </a:solidFill>
              </a:rPr>
              <a:t>travaille</a:t>
            </a:r>
            <a:r>
              <a:rPr lang="en-GB" sz="2000" b="1" dirty="0">
                <a:solidFill>
                  <a:srgbClr val="EE6000"/>
                </a:solidFill>
              </a:rPr>
              <a:t> dans son </a:t>
            </a:r>
            <a:r>
              <a:rPr lang="en-GB" sz="2000" b="1" dirty="0" err="1">
                <a:solidFill>
                  <a:srgbClr val="EE6000"/>
                </a:solidFill>
              </a:rPr>
              <a:t>jardin</a:t>
            </a:r>
            <a:r>
              <a:rPr lang="en-GB" sz="2000" b="1" dirty="0">
                <a:solidFill>
                  <a:srgbClr val="EE6000"/>
                </a:solidFill>
              </a:rPr>
              <a:t>.</a:t>
            </a:r>
          </a:p>
        </p:txBody>
      </p:sp>
      <p:sp>
        <p:nvSpPr>
          <p:cNvPr id="25" name="Rectangle 24">
            <a:extLst>
              <a:ext uri="{FF2B5EF4-FFF2-40B4-BE49-F238E27FC236}">
                <a16:creationId xmlns:a16="http://schemas.microsoft.com/office/drawing/2014/main" id="{443B64AB-FE14-48E4-8112-EAB7F7F7181F}"/>
              </a:ext>
            </a:extLst>
          </p:cNvPr>
          <p:cNvSpPr/>
          <p:nvPr/>
        </p:nvSpPr>
        <p:spPr>
          <a:xfrm>
            <a:off x="4232380" y="5769453"/>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5. Nous </a:t>
            </a:r>
            <a:r>
              <a:rPr lang="en-GB" sz="2000" b="1" dirty="0" err="1">
                <a:solidFill>
                  <a:srgbClr val="EE6000"/>
                </a:solidFill>
              </a:rPr>
              <a:t>sommes</a:t>
            </a:r>
            <a:r>
              <a:rPr lang="en-GB" sz="2000" b="1" dirty="0">
                <a:solidFill>
                  <a:srgbClr val="EE6000"/>
                </a:solidFill>
              </a:rPr>
              <a:t> derrière </a:t>
            </a:r>
            <a:r>
              <a:rPr lang="en-GB" sz="2000" b="1" dirty="0" err="1">
                <a:solidFill>
                  <a:srgbClr val="EE6000"/>
                </a:solidFill>
              </a:rPr>
              <a:t>nos</a:t>
            </a:r>
            <a:r>
              <a:rPr lang="en-GB" sz="2000" b="1" dirty="0">
                <a:solidFill>
                  <a:srgbClr val="EE6000"/>
                </a:solidFill>
              </a:rPr>
              <a:t> </a:t>
            </a:r>
            <a:r>
              <a:rPr lang="en-GB" sz="2000" b="1" dirty="0" err="1">
                <a:solidFill>
                  <a:srgbClr val="EE6000"/>
                </a:solidFill>
              </a:rPr>
              <a:t>bâtiments</a:t>
            </a:r>
            <a:r>
              <a:rPr lang="en-GB" sz="2000" b="1" dirty="0">
                <a:solidFill>
                  <a:srgbClr val="EE6000"/>
                </a:solidFill>
              </a:rPr>
              <a:t>.</a:t>
            </a:r>
          </a:p>
        </p:txBody>
      </p:sp>
      <p:sp>
        <p:nvSpPr>
          <p:cNvPr id="26" name="Rectangle 25">
            <a:extLst>
              <a:ext uri="{FF2B5EF4-FFF2-40B4-BE49-F238E27FC236}">
                <a16:creationId xmlns:a16="http://schemas.microsoft.com/office/drawing/2014/main" id="{D102A388-1FA6-4E52-9FB8-B922A90ADB11}"/>
              </a:ext>
            </a:extLst>
          </p:cNvPr>
          <p:cNvSpPr/>
          <p:nvPr/>
        </p:nvSpPr>
        <p:spPr>
          <a:xfrm>
            <a:off x="8160271" y="5750887"/>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rPr>
              <a:t>6. Tu </a:t>
            </a:r>
            <a:r>
              <a:rPr lang="en-GB" sz="2000" b="1" dirty="0" err="1">
                <a:solidFill>
                  <a:srgbClr val="EE6000"/>
                </a:solidFill>
              </a:rPr>
              <a:t>chantes</a:t>
            </a:r>
            <a:r>
              <a:rPr lang="en-GB" sz="2000" b="1" dirty="0">
                <a:solidFill>
                  <a:srgbClr val="EE6000"/>
                </a:solidFill>
              </a:rPr>
              <a:t> sur ton bateau.</a:t>
            </a:r>
          </a:p>
        </p:txBody>
      </p:sp>
    </p:spTree>
    <p:extLst>
      <p:ext uri="{BB962C8B-B14F-4D97-AF65-F5344CB8AC3E}">
        <p14:creationId xmlns:p14="http://schemas.microsoft.com/office/powerpoint/2010/main" val="152794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4" grpId="0" animBg="1"/>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rPr>
              <a:t>Possessive adjectives: 1st person gender (Possessive adjective agreement)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rPr>
              <a:t>Possessive adjectives: Number (Possessive adjective agreement)</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397891" y="2445432"/>
            <a:ext cx="7396218" cy="3949036"/>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2400" i="0" u="none" strike="noStrike" kern="1200" cap="none" spc="0" normalizeH="0" baseline="0" noProof="0">
                <a:ln>
                  <a:noFill/>
                </a:ln>
                <a:solidFill>
                  <a:srgbClr val="115076"/>
                </a:solidFill>
                <a:effectLst/>
                <a:uLnTx/>
                <a:uFillTx/>
                <a:latin typeface="Century Gothic" panose="020B0502020202020204" pitchFamily="34" charset="0"/>
                <a:hlinkClick r:id="rId5"/>
              </a:rPr>
              <a:t>Y8 Term 1.1 Week 7 (Y7 Mashup 2)</a:t>
            </a:r>
            <a:endPar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4237636" y="2916228"/>
            <a:ext cx="1275434" cy="127543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9750" y="441017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grpSp>
        <p:nvGrpSpPr>
          <p:cNvPr id="6" name="Group 5" descr="Name tag with the name Nathalie Lefevre">
            <a:extLst>
              <a:ext uri="{FF2B5EF4-FFF2-40B4-BE49-F238E27FC236}">
                <a16:creationId xmlns:a16="http://schemas.microsoft.com/office/drawing/2014/main" id="{F6CF6824-55F4-AB4A-9577-6A853095FAF0}"/>
              </a:ext>
            </a:extLst>
          </p:cNvPr>
          <p:cNvGrpSpPr/>
          <p:nvPr/>
        </p:nvGrpSpPr>
        <p:grpSpPr>
          <a:xfrm>
            <a:off x="4747039" y="936242"/>
            <a:ext cx="2738448" cy="3942123"/>
            <a:chOff x="4747039" y="936242"/>
            <a:chExt cx="2738448" cy="3942123"/>
          </a:xfrm>
        </p:grpSpPr>
        <p:pic>
          <p:nvPicPr>
            <p:cNvPr id="10242" name="Picture 2" descr="name tag"/>
            <p:cNvPicPr>
              <a:picLocks noChangeAspect="1" noChangeArrowheads="1"/>
            </p:cNvPicPr>
            <p:nvPr/>
          </p:nvPicPr>
          <p:blipFill rotWithShape="1">
            <a:blip r:embed="rId3">
              <a:extLst>
                <a:ext uri="{28A0092B-C50C-407E-A947-70E740481C1C}">
                  <a14:useLocalDpi xmlns:a14="http://schemas.microsoft.com/office/drawing/2010/main" val="0"/>
                </a:ext>
              </a:extLst>
            </a:blip>
            <a:srcRect l="32526" r="32740"/>
            <a:stretch/>
          </p:blipFill>
          <p:spPr bwMode="auto">
            <a:xfrm>
              <a:off x="4747039" y="93624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D42530-7A7D-424B-8709-89988AD67A8F}"/>
                </a:ext>
              </a:extLst>
            </p:cNvPr>
            <p:cNvSpPr txBox="1"/>
            <p:nvPr/>
          </p:nvSpPr>
          <p:spPr>
            <a:xfrm>
              <a:off x="5109396" y="3178007"/>
              <a:ext cx="201373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Lefèvre</a:t>
              </a:r>
              <a:endPar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9793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people fighting">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3370" y="1770051"/>
            <a:ext cx="2774695" cy="1387347"/>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42937" y="4798028"/>
            <a:ext cx="40463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understand]</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4793561" y="5611180"/>
            <a:ext cx="269336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[account]</a:t>
            </a:r>
          </a:p>
        </p:txBody>
      </p:sp>
      <p:grpSp>
        <p:nvGrpSpPr>
          <p:cNvPr id="23" name="Group 22" descr="shadow of a dog"/>
          <p:cNvGrpSpPr/>
          <p:nvPr/>
        </p:nvGrpSpPr>
        <p:grpSpPr>
          <a:xfrm>
            <a:off x="1040622" y="1770051"/>
            <a:ext cx="2350745" cy="1932332"/>
            <a:chOff x="1076447" y="1574642"/>
            <a:chExt cx="2718020" cy="2306012"/>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447" y="1574642"/>
              <a:ext cx="2036977" cy="2306012"/>
            </a:xfrm>
            <a:prstGeom prst="rect">
              <a:avLst/>
            </a:prstGeom>
          </p:spPr>
        </p:pic>
        <p:sp>
          <p:nvSpPr>
            <p:cNvPr id="14" name="Right Arrow 13"/>
            <p:cNvSpPr/>
            <p:nvPr/>
          </p:nvSpPr>
          <p:spPr>
            <a:xfrm rot="8500885">
              <a:off x="2670222" y="2644811"/>
              <a:ext cx="1124245" cy="4536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2" name="Rectangle 21">
            <a:extLst>
              <a:ext uri="{FF2B5EF4-FFF2-40B4-BE49-F238E27FC236}">
                <a16:creationId xmlns:a16="http://schemas.microsoft.com/office/drawing/2014/main" id="{6C70D5E9-D171-FB4C-B44F-3112BADFC250}"/>
              </a:ext>
            </a:extLst>
          </p:cNvPr>
          <p:cNvSpPr/>
          <p:nvPr/>
        </p:nvSpPr>
        <p:spPr>
          <a:xfrm>
            <a:off x="9224318" y="4906954"/>
            <a:ext cx="126028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[fall]</a:t>
            </a:r>
          </a:p>
        </p:txBody>
      </p:sp>
      <p:grpSp>
        <p:nvGrpSpPr>
          <p:cNvPr id="11" name="Group 10" descr="Name tag with the name Nathalie Lefevre">
            <a:extLst>
              <a:ext uri="{FF2B5EF4-FFF2-40B4-BE49-F238E27FC236}">
                <a16:creationId xmlns:a16="http://schemas.microsoft.com/office/drawing/2014/main" id="{99C8DEEE-7FAA-2140-9D01-80E123085E22}"/>
              </a:ext>
            </a:extLst>
          </p:cNvPr>
          <p:cNvGrpSpPr/>
          <p:nvPr/>
        </p:nvGrpSpPr>
        <p:grpSpPr>
          <a:xfrm>
            <a:off x="5110391" y="2005480"/>
            <a:ext cx="2013734" cy="1991604"/>
            <a:chOff x="5110391" y="2005480"/>
            <a:chExt cx="2013734" cy="1991604"/>
          </a:xfrm>
        </p:grpSpPr>
        <p:pic>
          <p:nvPicPr>
            <p:cNvPr id="21" name="Picture 2" descr="name ta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A71293A-187F-434C-B7BD-CE820C38A8AB}"/>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7390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om omb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m comba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om comba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om comprendr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om comprendr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om comp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om comp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om tom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F00C3680-BCA4-3F4F-967A-126279055A23}"/>
              </a:ext>
            </a:extLst>
          </p:cNvPr>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grpSp>
        <p:nvGrpSpPr>
          <p:cNvPr id="5" name="Group 4" descr="Name tag with the name Nathalie Lefevre">
            <a:extLst>
              <a:ext uri="{FF2B5EF4-FFF2-40B4-BE49-F238E27FC236}">
                <a16:creationId xmlns:a16="http://schemas.microsoft.com/office/drawing/2014/main" id="{5BFDC971-4689-F04B-8455-320BCD58A1C5}"/>
              </a:ext>
            </a:extLst>
          </p:cNvPr>
          <p:cNvGrpSpPr/>
          <p:nvPr/>
        </p:nvGrpSpPr>
        <p:grpSpPr>
          <a:xfrm>
            <a:off x="5110391" y="2005480"/>
            <a:ext cx="2013734" cy="1991604"/>
            <a:chOff x="5110391" y="2005480"/>
            <a:chExt cx="2013734" cy="1991604"/>
          </a:xfrm>
        </p:grpSpPr>
        <p:pic>
          <p:nvPicPr>
            <p:cNvPr id="13" name="Picture 2" descr="name tag">
              <a:extLst>
                <a:ext uri="{FF2B5EF4-FFF2-40B4-BE49-F238E27FC236}">
                  <a16:creationId xmlns:a16="http://schemas.microsoft.com/office/drawing/2014/main" id="{A28C7A9F-9794-4D07-8EAA-43FE0CE5083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EACA89D-ED79-834C-A76E-6BD3C16EA8FA}"/>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1286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om comba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om comprend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om comp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grpSp>
        <p:nvGrpSpPr>
          <p:cNvPr id="3" name="Group 2" descr="name tag">
            <a:extLst>
              <a:ext uri="{FF2B5EF4-FFF2-40B4-BE49-F238E27FC236}">
                <a16:creationId xmlns:a16="http://schemas.microsoft.com/office/drawing/2014/main" id="{83C82082-8E68-A548-A2CA-082AAF4D5342}"/>
              </a:ext>
            </a:extLst>
          </p:cNvPr>
          <p:cNvGrpSpPr/>
          <p:nvPr/>
        </p:nvGrpSpPr>
        <p:grpSpPr>
          <a:xfrm>
            <a:off x="5110391" y="2005480"/>
            <a:ext cx="2013734" cy="1991604"/>
            <a:chOff x="5110391" y="2005480"/>
            <a:chExt cx="2013734" cy="1991604"/>
          </a:xfrm>
        </p:grpSpPr>
        <p:pic>
          <p:nvPicPr>
            <p:cNvPr id="11" name="Picture 2" descr="name tag">
              <a:extLst>
                <a:ext uri="{FF2B5EF4-FFF2-40B4-BE49-F238E27FC236}">
                  <a16:creationId xmlns:a16="http://schemas.microsoft.com/office/drawing/2014/main" id="{4C240078-14DD-48BE-BC0C-812163BD53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EC664D-B9C4-45F8-AEB3-C926B15869A4}"/>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7766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2" name="Down Arrow 3">
            <a:extLst>
              <a:ext uri="{FF2B5EF4-FFF2-40B4-BE49-F238E27FC236}">
                <a16:creationId xmlns:a16="http://schemas.microsoft.com/office/drawing/2014/main" id="{1F3E1FD7-0FBE-4CE7-A0C9-AA7391660A0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F21D803-C38E-4786-82A0-31F66262C824}"/>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36" name="TextBox 35">
            <a:extLst>
              <a:ext uri="{FF2B5EF4-FFF2-40B4-BE49-F238E27FC236}">
                <a16:creationId xmlns:a16="http://schemas.microsoft.com/office/drawing/2014/main" id="{C9ADC6F5-A003-4BA1-90AD-F286CD4BE145}"/>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76" name="TextBox 75">
            <a:hlinkClick r:id="" action="ppaction://noaction">
              <a:snd r:embed="rId4" name="tomber.wav"/>
            </a:hlinkClick>
            <a:extLst>
              <a:ext uri="{FF2B5EF4-FFF2-40B4-BE49-F238E27FC236}">
                <a16:creationId xmlns:a16="http://schemas.microsoft.com/office/drawing/2014/main" id="{57D45ED2-9A89-44C7-B30D-2EB53B91C9D8}"/>
              </a:ext>
            </a:extLst>
          </p:cNvPr>
          <p:cNvSpPr txBox="1"/>
          <p:nvPr/>
        </p:nvSpPr>
        <p:spPr>
          <a:xfrm>
            <a:off x="5747112" y="990536"/>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ber</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78" name="TextBox 77">
            <a:hlinkClick r:id="" action="ppaction://noaction">
              <a:snd r:embed="rId5" name="comble.wav"/>
            </a:hlinkClick>
            <a:extLst>
              <a:ext uri="{FF2B5EF4-FFF2-40B4-BE49-F238E27FC236}">
                <a16:creationId xmlns:a16="http://schemas.microsoft.com/office/drawing/2014/main" id="{9256EFD5-FDD3-4744-8EFD-067E0A077DB6}"/>
              </a:ext>
            </a:extLst>
          </p:cNvPr>
          <p:cNvSpPr txBox="1"/>
          <p:nvPr/>
        </p:nvSpPr>
        <p:spPr>
          <a:xfrm>
            <a:off x="7048462" y="3721950"/>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ble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80" name="TextBox 79">
            <a:hlinkClick r:id="" action="ppaction://noaction">
              <a:snd r:embed="rId6" name="completer.wav"/>
            </a:hlinkClick>
            <a:extLst>
              <a:ext uri="{FF2B5EF4-FFF2-40B4-BE49-F238E27FC236}">
                <a16:creationId xmlns:a16="http://schemas.microsoft.com/office/drawing/2014/main" id="{6C912F2C-C31D-4799-B985-8E7AA3317577}"/>
              </a:ext>
            </a:extLst>
          </p:cNvPr>
          <p:cNvSpPr txBox="1"/>
          <p:nvPr/>
        </p:nvSpPr>
        <p:spPr>
          <a:xfrm>
            <a:off x="6728741" y="2038151"/>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pléter</a:t>
            </a:r>
            <a:endParaRPr kumimoji="0" lang="en-GB" sz="40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82" name="TextBox 81">
            <a:hlinkClick r:id="" action="ppaction://noaction">
              <a:snd r:embed="rId7" name="compagnie.wav"/>
            </a:hlinkClick>
            <a:extLst>
              <a:ext uri="{FF2B5EF4-FFF2-40B4-BE49-F238E27FC236}">
                <a16:creationId xmlns:a16="http://schemas.microsoft.com/office/drawing/2014/main" id="{1A0BF37F-3048-48A6-BF58-C771F5FB5B4D}"/>
              </a:ext>
            </a:extLst>
          </p:cNvPr>
          <p:cNvSpPr txBox="1"/>
          <p:nvPr/>
        </p:nvSpPr>
        <p:spPr>
          <a:xfrm>
            <a:off x="3367243" y="5499223"/>
            <a:ext cx="42046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pagnie</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84" name="TextBox 83">
            <a:hlinkClick r:id="" action="ppaction://noaction">
              <a:snd r:embed="rId8" name="comparer.wav"/>
            </a:hlinkClick>
            <a:extLst>
              <a:ext uri="{FF2B5EF4-FFF2-40B4-BE49-F238E27FC236}">
                <a16:creationId xmlns:a16="http://schemas.microsoft.com/office/drawing/2014/main" id="{8440489A-D0DA-4F47-99D8-2FEFE086B7EA}"/>
              </a:ext>
            </a:extLst>
          </p:cNvPr>
          <p:cNvSpPr txBox="1"/>
          <p:nvPr/>
        </p:nvSpPr>
        <p:spPr>
          <a:xfrm>
            <a:off x="2498639" y="3898922"/>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parer</a:t>
            </a:r>
          </a:p>
        </p:txBody>
      </p:sp>
      <p:sp>
        <p:nvSpPr>
          <p:cNvPr id="86" name="TextBox 85">
            <a:hlinkClick r:id="" action="ppaction://noaction">
              <a:snd r:embed="rId9" name="combien.wav"/>
            </a:hlinkClick>
            <a:extLst>
              <a:ext uri="{FF2B5EF4-FFF2-40B4-BE49-F238E27FC236}">
                <a16:creationId xmlns:a16="http://schemas.microsoft.com/office/drawing/2014/main" id="{48C6914A-851B-4182-82BD-E6ED7CFE48BB}"/>
              </a:ext>
            </a:extLst>
          </p:cNvPr>
          <p:cNvSpPr txBox="1"/>
          <p:nvPr/>
        </p:nvSpPr>
        <p:spPr>
          <a:xfrm>
            <a:off x="5052494" y="2870665"/>
            <a:ext cx="2446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bien</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88" name="TextBox 87">
            <a:hlinkClick r:id="" action="ppaction://noaction">
              <a:snd r:embed="rId10" name="nombre.wav"/>
            </a:hlinkClick>
            <a:extLst>
              <a:ext uri="{FF2B5EF4-FFF2-40B4-BE49-F238E27FC236}">
                <a16:creationId xmlns:a16="http://schemas.microsoft.com/office/drawing/2014/main" id="{D57ECB68-DAA3-403C-9D49-065E2653612B}"/>
              </a:ext>
            </a:extLst>
          </p:cNvPr>
          <p:cNvSpPr txBox="1"/>
          <p:nvPr/>
        </p:nvSpPr>
        <p:spPr>
          <a:xfrm>
            <a:off x="3051059" y="2112862"/>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bre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0" name="TextBox 89">
            <a:hlinkClick r:id="" action="ppaction://noaction">
              <a:snd r:embed="rId11" name="nombreux.wav"/>
            </a:hlinkClick>
            <a:extLst>
              <a:ext uri="{FF2B5EF4-FFF2-40B4-BE49-F238E27FC236}">
                <a16:creationId xmlns:a16="http://schemas.microsoft.com/office/drawing/2014/main" id="{9D8B16C5-0E16-4C42-BBFF-5290B7D9A5B6}"/>
              </a:ext>
            </a:extLst>
          </p:cNvPr>
          <p:cNvSpPr txBox="1"/>
          <p:nvPr/>
        </p:nvSpPr>
        <p:spPr>
          <a:xfrm>
            <a:off x="5306750" y="4573236"/>
            <a:ext cx="3479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b</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reux</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806661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2" name="Down Arrow 3">
            <a:extLst>
              <a:ext uri="{FF2B5EF4-FFF2-40B4-BE49-F238E27FC236}">
                <a16:creationId xmlns:a16="http://schemas.microsoft.com/office/drawing/2014/main" id="{1F3E1FD7-0FBE-4CE7-A0C9-AA7391660A0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F21D803-C38E-4786-82A0-31F66262C824}"/>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36" name="TextBox 35">
            <a:extLst>
              <a:ext uri="{FF2B5EF4-FFF2-40B4-BE49-F238E27FC236}">
                <a16:creationId xmlns:a16="http://schemas.microsoft.com/office/drawing/2014/main" id="{C9ADC6F5-A003-4BA1-90AD-F286CD4BE145}"/>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16" name="TextBox 15">
            <a:hlinkClick r:id="" action="ppaction://noaction">
              <a:snd r:embed="rId4" name="tomber.wav"/>
            </a:hlinkClick>
            <a:extLst>
              <a:ext uri="{FF2B5EF4-FFF2-40B4-BE49-F238E27FC236}">
                <a16:creationId xmlns:a16="http://schemas.microsoft.com/office/drawing/2014/main" id="{70C1EEA4-9604-44F6-96B7-2D858615964C}"/>
              </a:ext>
            </a:extLst>
          </p:cNvPr>
          <p:cNvSpPr txBox="1"/>
          <p:nvPr/>
        </p:nvSpPr>
        <p:spPr>
          <a:xfrm>
            <a:off x="5747112" y="990536"/>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ber</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7" name="TextBox 16">
            <a:hlinkClick r:id="" action="ppaction://noaction">
              <a:snd r:embed="rId5" name="comble.wav"/>
            </a:hlinkClick>
            <a:extLst>
              <a:ext uri="{FF2B5EF4-FFF2-40B4-BE49-F238E27FC236}">
                <a16:creationId xmlns:a16="http://schemas.microsoft.com/office/drawing/2014/main" id="{46F4E98D-49B9-477F-9EBE-0DD0A930BE48}"/>
              </a:ext>
            </a:extLst>
          </p:cNvPr>
          <p:cNvSpPr txBox="1"/>
          <p:nvPr/>
        </p:nvSpPr>
        <p:spPr>
          <a:xfrm>
            <a:off x="7048462" y="3721950"/>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ble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8" name="TextBox 17">
            <a:hlinkClick r:id="" action="ppaction://noaction">
              <a:snd r:embed="rId6" name="completer.wav"/>
            </a:hlinkClick>
            <a:extLst>
              <a:ext uri="{FF2B5EF4-FFF2-40B4-BE49-F238E27FC236}">
                <a16:creationId xmlns:a16="http://schemas.microsoft.com/office/drawing/2014/main" id="{0C71045A-960D-4A0E-94C3-A3D0205D75D6}"/>
              </a:ext>
            </a:extLst>
          </p:cNvPr>
          <p:cNvSpPr txBox="1"/>
          <p:nvPr/>
        </p:nvSpPr>
        <p:spPr>
          <a:xfrm>
            <a:off x="6728741" y="2038151"/>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pleter</a:t>
            </a:r>
            <a:endParaRPr kumimoji="0" lang="en-GB" sz="40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19" name="TextBox 18">
            <a:hlinkClick r:id="" action="ppaction://noaction">
              <a:snd r:embed="rId7" name="compagnie.wav"/>
            </a:hlinkClick>
            <a:extLst>
              <a:ext uri="{FF2B5EF4-FFF2-40B4-BE49-F238E27FC236}">
                <a16:creationId xmlns:a16="http://schemas.microsoft.com/office/drawing/2014/main" id="{B38837DA-0894-4A2C-B24F-517A8E814352}"/>
              </a:ext>
            </a:extLst>
          </p:cNvPr>
          <p:cNvSpPr txBox="1"/>
          <p:nvPr/>
        </p:nvSpPr>
        <p:spPr>
          <a:xfrm>
            <a:off x="3367243" y="5499223"/>
            <a:ext cx="42046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pagnie</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21" name="TextBox 20">
            <a:hlinkClick r:id="" action="ppaction://noaction">
              <a:snd r:embed="rId8" name="comparer.wav"/>
            </a:hlinkClick>
            <a:extLst>
              <a:ext uri="{FF2B5EF4-FFF2-40B4-BE49-F238E27FC236}">
                <a16:creationId xmlns:a16="http://schemas.microsoft.com/office/drawing/2014/main" id="{753D18B7-BFD6-4DE0-B505-2A7EC3F96058}"/>
              </a:ext>
            </a:extLst>
          </p:cNvPr>
          <p:cNvSpPr txBox="1"/>
          <p:nvPr/>
        </p:nvSpPr>
        <p:spPr>
          <a:xfrm>
            <a:off x="2498639" y="3898922"/>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parer</a:t>
            </a:r>
          </a:p>
        </p:txBody>
      </p:sp>
      <p:sp>
        <p:nvSpPr>
          <p:cNvPr id="23" name="TextBox 22">
            <a:hlinkClick r:id="" action="ppaction://noaction">
              <a:snd r:embed="rId9" name="combien.wav"/>
            </a:hlinkClick>
            <a:extLst>
              <a:ext uri="{FF2B5EF4-FFF2-40B4-BE49-F238E27FC236}">
                <a16:creationId xmlns:a16="http://schemas.microsoft.com/office/drawing/2014/main" id="{ED0B28BB-B16B-4825-89AA-CFCA6DBBBA36}"/>
              </a:ext>
            </a:extLst>
          </p:cNvPr>
          <p:cNvSpPr txBox="1"/>
          <p:nvPr/>
        </p:nvSpPr>
        <p:spPr>
          <a:xfrm>
            <a:off x="5052494" y="2870665"/>
            <a:ext cx="2446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bien</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8" name="TextBox 37">
            <a:hlinkClick r:id="" action="ppaction://noaction">
              <a:snd r:embed="rId10" name="nombre.wav"/>
            </a:hlinkClick>
            <a:extLst>
              <a:ext uri="{FF2B5EF4-FFF2-40B4-BE49-F238E27FC236}">
                <a16:creationId xmlns:a16="http://schemas.microsoft.com/office/drawing/2014/main" id="{E665C5B8-7FAC-465F-BD44-C649B363F0C7}"/>
              </a:ext>
            </a:extLst>
          </p:cNvPr>
          <p:cNvSpPr txBox="1"/>
          <p:nvPr/>
        </p:nvSpPr>
        <p:spPr>
          <a:xfrm>
            <a:off x="3051059" y="2112862"/>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bre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40" name="TextBox 39">
            <a:hlinkClick r:id="" action="ppaction://noaction">
              <a:snd r:embed="rId11" name="nombreux.wav"/>
            </a:hlinkClick>
            <a:extLst>
              <a:ext uri="{FF2B5EF4-FFF2-40B4-BE49-F238E27FC236}">
                <a16:creationId xmlns:a16="http://schemas.microsoft.com/office/drawing/2014/main" id="{92A3AFA3-EDC5-4061-8783-1F26E5DCA84D}"/>
              </a:ext>
            </a:extLst>
          </p:cNvPr>
          <p:cNvSpPr txBox="1"/>
          <p:nvPr/>
        </p:nvSpPr>
        <p:spPr>
          <a:xfrm>
            <a:off x="5306750" y="4573236"/>
            <a:ext cx="3479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b</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reux</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958344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9816</TotalTime>
  <Words>7078</Words>
  <Application>Microsoft Office PowerPoint</Application>
  <PresentationFormat>Widescreen</PresentationFormat>
  <Paragraphs>998</Paragraphs>
  <Slides>38</Slides>
  <Notes>38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38</vt:i4>
      </vt:variant>
    </vt:vector>
  </HeadingPairs>
  <TitlesOfParts>
    <vt:vector size="48" baseType="lpstr">
      <vt:lpstr>Arial</vt:lpstr>
      <vt:lpstr>Calibri</vt:lpstr>
      <vt:lpstr>Calibri Light</vt:lpstr>
      <vt:lpstr>Century Gothic</vt:lpstr>
      <vt:lpstr>Times New Roman</vt:lpstr>
      <vt:lpstr>Tw Cen MT</vt:lpstr>
      <vt:lpstr>1_Office Theme</vt:lpstr>
      <vt:lpstr>NCELP Theme</vt:lpstr>
      <vt:lpstr>2_Office Theme</vt:lpstr>
      <vt:lpstr>5_Office Theme</vt:lpstr>
      <vt:lpstr>Talking about how people celebrate [2] </vt:lpstr>
      <vt:lpstr>om</vt:lpstr>
      <vt:lpstr>om</vt:lpstr>
      <vt:lpstr>om</vt:lpstr>
      <vt:lpstr>om</vt:lpstr>
      <vt:lpstr>om</vt:lpstr>
      <vt:lpstr>om</vt:lpstr>
      <vt:lpstr>Phonétique  </vt:lpstr>
      <vt:lpstr>Phonétique  </vt:lpstr>
      <vt:lpstr>Phonétique  </vt:lpstr>
      <vt:lpstr>C’est quel mois ?</vt:lpstr>
      <vt:lpstr>Saying ‘his’ and ‘her’</vt:lpstr>
      <vt:lpstr>Qui a quoi ?</vt:lpstr>
      <vt:lpstr>Qui a quoi ?</vt:lpstr>
      <vt:lpstr>Le 14 juillet</vt:lpstr>
      <vt:lpstr>Les vacances d’août</vt:lpstr>
      <vt:lpstr>La rentrée des classes</vt:lpstr>
      <vt:lpstr>La rentrée des classes</vt:lpstr>
      <vt:lpstr>La rentrée des classes</vt:lpstr>
      <vt:lpstr>Talking about how people celebrate [2] </vt:lpstr>
      <vt:lpstr>[on] et [om]  </vt:lpstr>
      <vt:lpstr>on</vt:lpstr>
      <vt:lpstr>on</vt:lpstr>
      <vt:lpstr>om/on</vt:lpstr>
      <vt:lpstr>[om] ou [on] ?</vt:lpstr>
      <vt:lpstr>Phonétique</vt:lpstr>
      <vt:lpstr>C’est quelle date ?</vt:lpstr>
      <vt:lpstr>C’est quelle date ?</vt:lpstr>
      <vt:lpstr>Ton anniversaire</vt:lpstr>
      <vt:lpstr>Saying ‘our’</vt:lpstr>
      <vt:lpstr>La semaine du goût</vt:lpstr>
      <vt:lpstr>Qui fait quoi ?</vt:lpstr>
      <vt:lpstr>Qui fait quoi ?</vt:lpstr>
      <vt:lpstr>L’anniversaire de Léa</vt:lpstr>
      <vt:lpstr>L’anniversaire de Léa</vt:lpstr>
      <vt:lpstr>Dis le français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Natalie Finlayson</cp:lastModifiedBy>
  <cp:revision>237</cp:revision>
  <dcterms:created xsi:type="dcterms:W3CDTF">2020-06-12T14:19:03Z</dcterms:created>
  <dcterms:modified xsi:type="dcterms:W3CDTF">2021-08-31T08:41:27Z</dcterms:modified>
</cp:coreProperties>
</file>