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4"/>
  </p:notesMasterIdLst>
  <p:sldIdLst>
    <p:sldId id="481" r:id="rId3"/>
    <p:sldId id="366" r:id="rId4"/>
    <p:sldId id="407" r:id="rId5"/>
    <p:sldId id="483" r:id="rId6"/>
    <p:sldId id="374" r:id="rId7"/>
    <p:sldId id="376" r:id="rId8"/>
    <p:sldId id="386" r:id="rId9"/>
    <p:sldId id="460" r:id="rId10"/>
    <p:sldId id="462" r:id="rId11"/>
    <p:sldId id="463" r:id="rId12"/>
    <p:sldId id="464" r:id="rId13"/>
    <p:sldId id="465" r:id="rId14"/>
    <p:sldId id="466" r:id="rId15"/>
    <p:sldId id="264" r:id="rId16"/>
    <p:sldId id="265" r:id="rId17"/>
    <p:sldId id="277" r:id="rId18"/>
    <p:sldId id="267" r:id="rId19"/>
    <p:sldId id="259" r:id="rId20"/>
    <p:sldId id="394" r:id="rId21"/>
    <p:sldId id="479" r:id="rId22"/>
    <p:sldId id="280" r:id="rId23"/>
    <p:sldId id="470" r:id="rId24"/>
    <p:sldId id="482" r:id="rId25"/>
    <p:sldId id="480" r:id="rId26"/>
    <p:sldId id="396" r:id="rId27"/>
    <p:sldId id="278" r:id="rId28"/>
    <p:sldId id="273" r:id="rId29"/>
    <p:sldId id="397" r:id="rId30"/>
    <p:sldId id="403" r:id="rId31"/>
    <p:sldId id="430" r:id="rId32"/>
    <p:sldId id="432" r:id="rId33"/>
    <p:sldId id="434" r:id="rId34"/>
    <p:sldId id="436" r:id="rId35"/>
    <p:sldId id="438" r:id="rId36"/>
    <p:sldId id="440" r:id="rId37"/>
    <p:sldId id="442" r:id="rId38"/>
    <p:sldId id="444" r:id="rId39"/>
    <p:sldId id="446" r:id="rId40"/>
    <p:sldId id="448" r:id="rId41"/>
    <p:sldId id="450" r:id="rId42"/>
    <p:sldId id="452" r:id="rId43"/>
    <p:sldId id="454" r:id="rId44"/>
    <p:sldId id="474" r:id="rId45"/>
    <p:sldId id="276" r:id="rId46"/>
    <p:sldId id="427" r:id="rId47"/>
    <p:sldId id="476" r:id="rId48"/>
    <p:sldId id="467" r:id="rId49"/>
    <p:sldId id="468" r:id="rId50"/>
    <p:sldId id="469" r:id="rId51"/>
    <p:sldId id="478" r:id="rId52"/>
    <p:sldId id="47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104F75"/>
    <a:srgbClr val="203864"/>
    <a:srgbClr val="EE6000"/>
    <a:srgbClr val="0070C0"/>
    <a:srgbClr val="FBF0D5"/>
    <a:srgbClr val="113C66"/>
    <a:srgbClr val="115076"/>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6" autoAdjust="0"/>
    <p:restoredTop sz="87661" autoAdjust="0"/>
  </p:normalViewPr>
  <p:slideViewPr>
    <p:cSldViewPr snapToGrid="0">
      <p:cViewPr varScale="1">
        <p:scale>
          <a:sx n="63" d="100"/>
          <a:sy n="63" d="100"/>
        </p:scale>
        <p:origin x="498" y="78"/>
      </p:cViewPr>
      <p:guideLst>
        <p:guide orient="horz" pos="2160"/>
        <p:guide pos="3840"/>
      </p:guideLst>
    </p:cSldViewPr>
  </p:slideViewPr>
  <p:outlineViewPr>
    <p:cViewPr>
      <p:scale>
        <a:sx n="33" d="100"/>
        <a:sy n="33" d="100"/>
      </p:scale>
      <p:origin x="0" y="-808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baseline="0" dirty="0">
                <a:solidFill>
                  <a:schemeClr val="dk1"/>
                </a:solidFill>
                <a:latin typeface="+mn-lt"/>
                <a:ea typeface="Calibri"/>
                <a:cs typeface="Calibri"/>
                <a:sym typeface="Calibri"/>
              </a:rPr>
              <a:t>Consolidation </a:t>
            </a:r>
            <a:r>
              <a:rPr lang="en-GB" b="0" dirty="0"/>
              <a:t>of SSC [</a:t>
            </a:r>
            <a:r>
              <a:rPr lang="en-GB" b="0"/>
              <a:t>silent</a:t>
            </a:r>
            <a:r>
              <a:rPr lang="en-GB" b="0" baseline="0"/>
              <a:t> h</a:t>
            </a:r>
            <a:r>
              <a:rPr lang="en-GB" b="0"/>
              <a:t>]</a:t>
            </a:r>
            <a:endParaRPr lang="en-GB" b="0" dirty="0"/>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a:t>
            </a:r>
            <a:r>
              <a:rPr lang="en-GB" sz="1200" b="0" i="0" baseline="0" dirty="0" err="1">
                <a:solidFill>
                  <a:schemeClr val="dk1"/>
                </a:solidFill>
                <a:latin typeface="+mn-lt"/>
                <a:ea typeface="Calibri"/>
                <a:cs typeface="Calibri"/>
                <a:sym typeface="Calibri"/>
              </a:rPr>
              <a:t>ar</a:t>
            </a:r>
            <a:r>
              <a:rPr lang="en-GB" sz="1200" b="0" i="0" baseline="0" dirty="0">
                <a:solidFill>
                  <a:schemeClr val="dk1"/>
                </a:solidFill>
                <a:latin typeface="+mn-lt"/>
                <a:ea typeface="Calibri"/>
                <a:cs typeface="Calibri"/>
                <a:sym typeface="Calibri"/>
              </a:rPr>
              <a:t> verbs in 1</a:t>
            </a:r>
            <a:r>
              <a:rPr lang="en-GB" sz="1200" b="0" i="0" baseline="30000" dirty="0">
                <a:solidFill>
                  <a:schemeClr val="dk1"/>
                </a:solidFill>
                <a:latin typeface="+mn-lt"/>
                <a:ea typeface="Calibri"/>
                <a:cs typeface="Calibri"/>
                <a:sym typeface="Calibri"/>
              </a:rPr>
              <a:t>st</a:t>
            </a:r>
            <a:r>
              <a:rPr lang="en-GB" sz="1200" b="0" i="0" baseline="0" dirty="0">
                <a:solidFill>
                  <a:schemeClr val="dk1"/>
                </a:solidFill>
                <a:latin typeface="+mn-lt"/>
                <a:ea typeface="Calibri"/>
                <a:cs typeface="Calibri"/>
                <a:sym typeface="Calibri"/>
              </a:rPr>
              <a:t> person plural present (-</a:t>
            </a:r>
            <a:r>
              <a:rPr lang="en-GB" sz="1200" b="0" i="0" baseline="0" dirty="0" err="1">
                <a:solidFill>
                  <a:schemeClr val="dk1"/>
                </a:solidFill>
                <a:latin typeface="+mn-lt"/>
                <a:ea typeface="Calibri"/>
                <a:cs typeface="Calibri"/>
                <a:sym typeface="Calibri"/>
              </a:rPr>
              <a:t>amos</a:t>
            </a:r>
            <a:r>
              <a:rPr lang="en-GB" sz="1200" b="0" i="0" baseline="0" dirty="0">
                <a:solidFill>
                  <a:schemeClr val="dk1"/>
                </a:solidFill>
                <a:latin typeface="+mn-lt"/>
                <a:ea typeface="Calibri"/>
                <a:cs typeface="Calibri"/>
                <a:sym typeface="Calibri"/>
              </a:rPr>
              <a:t>) and 3</a:t>
            </a:r>
            <a:r>
              <a:rPr lang="en-GB" sz="1200" b="0" i="0" baseline="30000" dirty="0">
                <a:solidFill>
                  <a:schemeClr val="dk1"/>
                </a:solidFill>
                <a:latin typeface="+mn-lt"/>
                <a:ea typeface="Calibri"/>
                <a:cs typeface="Calibri"/>
                <a:sym typeface="Calibri"/>
              </a:rPr>
              <a:t>rd</a:t>
            </a:r>
            <a:r>
              <a:rPr lang="en-GB" sz="1200" b="0" i="0" baseline="0" dirty="0">
                <a:solidFill>
                  <a:schemeClr val="dk1"/>
                </a:solidFill>
                <a:latin typeface="+mn-lt"/>
                <a:ea typeface="Calibri"/>
                <a:cs typeface="Calibri"/>
                <a:sym typeface="Calibri"/>
              </a:rPr>
              <a:t> person plural present (-an)</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p>
          <a:p>
            <a:pPr marL="0" lvl="0" indent="0" algn="l" rtl="0">
              <a:spcBef>
                <a:spcPts val="0"/>
              </a:spcBef>
              <a:spcAft>
                <a:spcPts val="0"/>
              </a:spcAft>
              <a:buNone/>
            </a:pPr>
            <a:r>
              <a:rPr lang="es-ES" sz="1200" b="1" i="0">
                <a:solidFill>
                  <a:schemeClr val="dk1"/>
                </a:solidFill>
                <a:latin typeface="+mn-lt"/>
                <a:ea typeface="Calibri"/>
                <a:cs typeface="Calibri"/>
                <a:sym typeface="Calibri"/>
              </a:rPr>
              <a:t>7.3.2.6 </a:t>
            </a:r>
            <a:r>
              <a:rPr lang="es-ES" sz="1200" b="1" i="0" dirty="0">
                <a:solidFill>
                  <a:schemeClr val="dk1"/>
                </a:solidFill>
                <a:latin typeface="+mn-lt"/>
                <a:ea typeface="Calibri"/>
                <a:cs typeface="Calibri"/>
                <a:sym typeface="Calibri"/>
              </a:rPr>
              <a:t>(introduce</a:t>
            </a:r>
            <a:r>
              <a:rPr lang="es-ES" sz="1200" b="1" i="0">
                <a:solidFill>
                  <a:schemeClr val="dk1"/>
                </a:solidFill>
                <a:latin typeface="+mn-lt"/>
                <a:ea typeface="Calibri"/>
                <a:cs typeface="Calibri"/>
                <a:sym typeface="Calibri"/>
              </a:rPr>
              <a:t>) </a:t>
            </a:r>
            <a:r>
              <a:rPr lang="es-ES" sz="1200" b="0" i="0" baseline="0">
                <a:solidFill>
                  <a:schemeClr val="dk1"/>
                </a:solidFill>
                <a:latin typeface="+mn-lt"/>
                <a:ea typeface="Calibri"/>
                <a:cs typeface="Calibri"/>
                <a:sym typeface="Calibri"/>
              </a:rPr>
              <a:t>cielo </a:t>
            </a:r>
            <a:r>
              <a:rPr lang="es-ES" sz="1200" b="0" i="0" baseline="0" dirty="0">
                <a:solidFill>
                  <a:schemeClr val="dk1"/>
                </a:solidFill>
                <a:latin typeface="+mn-lt"/>
                <a:ea typeface="Calibri"/>
                <a:cs typeface="Calibri"/>
                <a:sym typeface="Calibri"/>
              </a:rPr>
              <a:t>[620</a:t>
            </a:r>
            <a:r>
              <a:rPr lang="es-ES" sz="1200" b="0" i="0" baseline="0">
                <a:solidFill>
                  <a:schemeClr val="dk1"/>
                </a:solidFill>
                <a:latin typeface="+mn-lt"/>
                <a:ea typeface="Calibri"/>
                <a:cs typeface="Calibri"/>
                <a:sym typeface="Calibri"/>
              </a:rPr>
              <a:t>]; cenar </a:t>
            </a:r>
            <a:r>
              <a:rPr lang="es-ES" sz="1200" b="0" i="0" baseline="0" dirty="0">
                <a:solidFill>
                  <a:schemeClr val="dk1"/>
                </a:solidFill>
                <a:latin typeface="+mn-lt"/>
                <a:ea typeface="Calibri"/>
                <a:cs typeface="Calibri"/>
                <a:sym typeface="Calibri"/>
              </a:rPr>
              <a:t>[3087</a:t>
            </a:r>
            <a:r>
              <a:rPr lang="es-ES" sz="1200" b="0" i="0" baseline="0">
                <a:solidFill>
                  <a:schemeClr val="dk1"/>
                </a:solidFill>
                <a:latin typeface="+mn-lt"/>
                <a:ea typeface="Calibri"/>
                <a:cs typeface="Calibri"/>
                <a:sym typeface="Calibri"/>
              </a:rPr>
              <a:t>]; su [12], dormir </a:t>
            </a:r>
            <a:r>
              <a:rPr lang="es-ES" sz="1200" b="0" i="0" baseline="0" dirty="0">
                <a:solidFill>
                  <a:schemeClr val="dk1"/>
                </a:solidFill>
                <a:latin typeface="+mn-lt"/>
                <a:ea typeface="Calibri"/>
                <a:cs typeface="Calibri"/>
                <a:sym typeface="Calibri"/>
              </a:rPr>
              <a:t>[</a:t>
            </a:r>
            <a:r>
              <a:rPr lang="es-ES" sz="1200" b="0" i="0" baseline="0">
                <a:solidFill>
                  <a:schemeClr val="dk1"/>
                </a:solidFill>
                <a:latin typeface="+mn-lt"/>
                <a:ea typeface="Calibri"/>
                <a:cs typeface="Calibri"/>
                <a:sym typeface="Calibri"/>
              </a:rPr>
              <a:t>403]; pelo [873] (other high-frequency words in the poem include arena [1672]; verano [1139]; papá [865]; paseo [2126])</a:t>
            </a:r>
            <a:endParaRPr lang="es-ES" sz="1200" b="0" i="0">
              <a:solidFill>
                <a:schemeClr val="dk1"/>
              </a:solidFill>
              <a:latin typeface="+mn-lt"/>
              <a:ea typeface="Calibri"/>
              <a:cs typeface="Calibri"/>
              <a:sym typeface="Calibri"/>
            </a:endParaRPr>
          </a:p>
          <a:p>
            <a:pPr marL="0" lvl="0" indent="0" algn="l" rtl="0">
              <a:spcBef>
                <a:spcPts val="0"/>
              </a:spcBef>
              <a:spcAft>
                <a:spcPts val="0"/>
              </a:spcAft>
              <a:buNone/>
            </a:pPr>
            <a:r>
              <a:rPr lang="en-GB" sz="1200" b="1" i="0">
                <a:solidFill>
                  <a:schemeClr val="dk1"/>
                </a:solidFill>
                <a:latin typeface="+mn-lt"/>
                <a:ea typeface="Calibri"/>
                <a:cs typeface="Calibri"/>
                <a:sym typeface="Calibri"/>
              </a:rPr>
              <a:t>7.3.2.3 (revisit) </a:t>
            </a:r>
            <a:r>
              <a:rPr lang="es-ES" sz="1200" b="0" i="0" baseline="0">
                <a:solidFill>
                  <a:schemeClr val="dk1"/>
                </a:solidFill>
                <a:latin typeface="+mn-lt"/>
                <a:ea typeface="Calibri"/>
                <a:cs typeface="Calibri"/>
                <a:sym typeface="Calibri"/>
              </a:rPr>
              <a:t>mi [37]; tu [53]; móvil [2143]; llave [1853]; perdido [1899]; completamente [1185]; calle [269]; niño [173]</a:t>
            </a:r>
          </a:p>
          <a:p>
            <a:pPr marL="0" lvl="0" indent="0" algn="l" rtl="0">
              <a:spcBef>
                <a:spcPts val="0"/>
              </a:spcBef>
              <a:spcAft>
                <a:spcPts val="0"/>
              </a:spcAft>
              <a:buNone/>
            </a:pPr>
            <a:r>
              <a:rPr lang="en-GB" sz="1200" b="1" i="0">
                <a:solidFill>
                  <a:schemeClr val="dk1"/>
                </a:solidFill>
                <a:latin typeface="+mn-lt"/>
                <a:ea typeface="Calibri"/>
                <a:cs typeface="Calibri"/>
                <a:sym typeface="Calibri"/>
              </a:rPr>
              <a:t>7.3.1.1 </a:t>
            </a:r>
            <a:r>
              <a:rPr lang="en-GB" sz="1200" b="1" i="0" dirty="0">
                <a:solidFill>
                  <a:schemeClr val="dk1"/>
                </a:solidFill>
                <a:latin typeface="+mn-lt"/>
                <a:ea typeface="Calibri"/>
                <a:cs typeface="Calibri"/>
                <a:sym typeface="Calibri"/>
              </a:rPr>
              <a:t>(revisit) </a:t>
            </a:r>
            <a:r>
              <a:rPr lang="en-GB" sz="1200" b="0" i="0" dirty="0" err="1">
                <a:solidFill>
                  <a:schemeClr val="dk1"/>
                </a:solidFill>
                <a:latin typeface="+mn-lt"/>
                <a:ea typeface="Calibri"/>
                <a:cs typeface="Calibri"/>
                <a:sym typeface="Calibri"/>
              </a:rPr>
              <a:t>viajar</a:t>
            </a:r>
            <a:r>
              <a:rPr lang="en-GB" sz="1200" b="0" i="0" dirty="0">
                <a:solidFill>
                  <a:schemeClr val="dk1"/>
                </a:solidFill>
                <a:latin typeface="+mn-lt"/>
                <a:ea typeface="Calibri"/>
                <a:cs typeface="Calibri"/>
                <a:sym typeface="Calibri"/>
              </a:rPr>
              <a:t> (a) [902]; </a:t>
            </a:r>
            <a:r>
              <a:rPr lang="en-GB" sz="1200" b="0" i="0" dirty="0" err="1">
                <a:solidFill>
                  <a:schemeClr val="dk1"/>
                </a:solidFill>
                <a:latin typeface="+mn-lt"/>
                <a:ea typeface="Calibri"/>
                <a:cs typeface="Calibri"/>
                <a:sym typeface="Calibri"/>
              </a:rPr>
              <a:t>disfrutar</a:t>
            </a:r>
            <a:r>
              <a:rPr lang="en-GB" sz="1200" b="0" i="0" dirty="0">
                <a:solidFill>
                  <a:schemeClr val="dk1"/>
                </a:solidFill>
                <a:latin typeface="+mn-lt"/>
                <a:ea typeface="Calibri"/>
                <a:cs typeface="Calibri"/>
                <a:sym typeface="Calibri"/>
              </a:rPr>
              <a:t> [939]; </a:t>
            </a:r>
            <a:r>
              <a:rPr lang="en-GB" sz="1200" b="0" i="0" dirty="0" err="1">
                <a:solidFill>
                  <a:schemeClr val="dk1"/>
                </a:solidFill>
                <a:latin typeface="+mn-lt"/>
                <a:ea typeface="Calibri"/>
                <a:cs typeface="Calibri"/>
                <a:sym typeface="Calibri"/>
              </a:rPr>
              <a:t>montar</a:t>
            </a:r>
            <a:r>
              <a:rPr lang="en-GB" sz="1200" b="0" i="0" dirty="0">
                <a:solidFill>
                  <a:schemeClr val="dk1"/>
                </a:solidFill>
                <a:latin typeface="+mn-lt"/>
                <a:ea typeface="Calibri"/>
                <a:cs typeface="Calibri"/>
                <a:sym typeface="Calibri"/>
              </a:rPr>
              <a:t> [1446]; </a:t>
            </a:r>
            <a:r>
              <a:rPr lang="en-GB" sz="1200" b="0" i="0" dirty="0" err="1">
                <a:solidFill>
                  <a:schemeClr val="dk1"/>
                </a:solidFill>
                <a:latin typeface="+mn-lt"/>
                <a:ea typeface="Calibri"/>
                <a:cs typeface="Calibri"/>
                <a:sym typeface="Calibri"/>
              </a:rPr>
              <a:t>vacaciones</a:t>
            </a:r>
            <a:r>
              <a:rPr lang="en-GB" sz="1200" b="0" i="0" dirty="0">
                <a:solidFill>
                  <a:schemeClr val="dk1"/>
                </a:solidFill>
                <a:latin typeface="+mn-lt"/>
                <a:ea typeface="Calibri"/>
                <a:cs typeface="Calibri"/>
                <a:sym typeface="Calibri"/>
              </a:rPr>
              <a:t> [2641]; </a:t>
            </a:r>
            <a:r>
              <a:rPr lang="en-GB" sz="1200" b="0" i="0" dirty="0" err="1">
                <a:solidFill>
                  <a:schemeClr val="dk1"/>
                </a:solidFill>
                <a:latin typeface="+mn-lt"/>
                <a:ea typeface="Calibri"/>
                <a:cs typeface="Calibri"/>
                <a:sym typeface="Calibri"/>
              </a:rPr>
              <a:t>montaña</a:t>
            </a:r>
            <a:r>
              <a:rPr lang="en-GB" sz="1200" b="0" i="0" dirty="0">
                <a:solidFill>
                  <a:schemeClr val="dk1"/>
                </a:solidFill>
                <a:latin typeface="+mn-lt"/>
                <a:ea typeface="Calibri"/>
                <a:cs typeface="Calibri"/>
                <a:sym typeface="Calibri"/>
              </a:rPr>
              <a:t> [1464]; alto² [231]; </a:t>
            </a:r>
            <a:r>
              <a:rPr lang="en-GB" sz="1200" b="0" i="0" dirty="0" err="1">
                <a:solidFill>
                  <a:schemeClr val="dk1"/>
                </a:solidFill>
                <a:latin typeface="+mn-lt"/>
                <a:ea typeface="Calibri"/>
                <a:cs typeface="Calibri"/>
                <a:sym typeface="Calibri"/>
              </a:rPr>
              <a:t>julio</a:t>
            </a:r>
            <a:r>
              <a:rPr lang="en-GB" sz="1200" b="0" i="0" dirty="0">
                <a:solidFill>
                  <a:schemeClr val="dk1"/>
                </a:solidFill>
                <a:latin typeface="+mn-lt"/>
                <a:ea typeface="Calibri"/>
                <a:cs typeface="Calibri"/>
                <a:sym typeface="Calibri"/>
              </a:rPr>
              <a:t> [659]; </a:t>
            </a:r>
            <a:r>
              <a:rPr lang="en-GB" sz="1200" b="0" i="0" dirty="0" err="1">
                <a:solidFill>
                  <a:schemeClr val="dk1"/>
                </a:solidFill>
                <a:latin typeface="+mn-lt"/>
                <a:ea typeface="Calibri"/>
                <a:cs typeface="Calibri"/>
                <a:sym typeface="Calibri"/>
              </a:rPr>
              <a:t>agosto</a:t>
            </a:r>
            <a:r>
              <a:rPr lang="en-GB" sz="1200" b="0" i="0" dirty="0">
                <a:solidFill>
                  <a:schemeClr val="dk1"/>
                </a:solidFill>
                <a:latin typeface="+mn-lt"/>
                <a:ea typeface="Calibri"/>
                <a:cs typeface="Calibri"/>
                <a:sym typeface="Calibri"/>
              </a:rPr>
              <a:t> [931]; de² [2]; </a:t>
            </a:r>
            <a:r>
              <a:rPr lang="en-GB" sz="1200" b="0" i="0" dirty="0" err="1">
                <a:solidFill>
                  <a:schemeClr val="dk1"/>
                </a:solidFill>
                <a:latin typeface="+mn-lt"/>
                <a:ea typeface="Calibri"/>
                <a:cs typeface="Calibri"/>
                <a:sym typeface="Calibri"/>
              </a:rPr>
              <a:t>Francia</a:t>
            </a:r>
            <a:r>
              <a:rPr lang="en-GB" sz="1200" b="0" i="0" dirty="0">
                <a:solidFill>
                  <a:schemeClr val="dk1"/>
                </a:solidFill>
                <a:latin typeface="+mn-lt"/>
                <a:ea typeface="Calibri"/>
                <a:cs typeface="Calibri"/>
                <a:sym typeface="Calibri"/>
              </a:rPr>
              <a:t> [N/A]; mar [480]; </a:t>
            </a:r>
            <a:r>
              <a:rPr lang="en-GB" sz="1200" b="0" i="0" dirty="0" err="1">
                <a:solidFill>
                  <a:schemeClr val="dk1"/>
                </a:solidFill>
                <a:latin typeface="+mn-lt"/>
                <a:ea typeface="Calibri"/>
                <a:cs typeface="Calibri"/>
                <a:sym typeface="Calibri"/>
              </a:rPr>
              <a:t>durante</a:t>
            </a:r>
            <a:r>
              <a:rPr lang="en-GB" sz="1200" b="0" i="0" dirty="0">
                <a:solidFill>
                  <a:schemeClr val="dk1"/>
                </a:solidFill>
                <a:latin typeface="+mn-lt"/>
                <a:ea typeface="Calibri"/>
                <a:cs typeface="Calibri"/>
                <a:sym typeface="Calibri"/>
              </a:rPr>
              <a:t> [139]; </a:t>
            </a:r>
            <a:r>
              <a:rPr lang="en-GB" sz="1200" b="0" i="0" dirty="0" err="1">
                <a:solidFill>
                  <a:schemeClr val="dk1"/>
                </a:solidFill>
                <a:latin typeface="+mn-lt"/>
                <a:ea typeface="Calibri"/>
                <a:cs typeface="Calibri"/>
                <a:sym typeface="Calibri"/>
              </a:rPr>
              <a:t>normalmente</a:t>
            </a:r>
            <a:r>
              <a:rPr lang="en-GB" sz="1200" b="0" i="0" dirty="0">
                <a:solidFill>
                  <a:schemeClr val="dk1"/>
                </a:solidFill>
                <a:latin typeface="+mn-lt"/>
                <a:ea typeface="Calibri"/>
                <a:cs typeface="Calibri"/>
                <a:sym typeface="Calibri"/>
              </a:rPr>
              <a:t> [1696]; </a:t>
            </a:r>
            <a:r>
              <a:rPr lang="en-GB" sz="1200" b="0" i="0" dirty="0" err="1">
                <a:solidFill>
                  <a:schemeClr val="dk1"/>
                </a:solidFill>
                <a:latin typeface="+mn-lt"/>
                <a:ea typeface="Calibri"/>
                <a:cs typeface="Calibri"/>
                <a:sym typeface="Calibri"/>
              </a:rPr>
              <a:t>cada</a:t>
            </a:r>
            <a:r>
              <a:rPr lang="en-GB" sz="1200" b="0" i="0" dirty="0">
                <a:solidFill>
                  <a:schemeClr val="dk1"/>
                </a:solidFill>
                <a:latin typeface="+mn-lt"/>
                <a:ea typeface="Calibri"/>
                <a:cs typeface="Calibri"/>
                <a:sym typeface="Calibri"/>
              </a:rPr>
              <a:t> [107]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a:p>
            <a:r>
              <a:rPr lang="en-GB" dirty="0"/>
              <a:t>Poem</a:t>
            </a:r>
            <a:r>
              <a:rPr lang="en-GB" baseline="0" dirty="0"/>
              <a:t> source: </a:t>
            </a:r>
            <a:r>
              <a:rPr lang="en-GB" dirty="0"/>
              <a:t>«El Príncipe Z»,  Juan Guinea </a:t>
            </a:r>
            <a:r>
              <a:rPr lang="en-GB" dirty="0" err="1"/>
              <a:t>Díaz</a:t>
            </a:r>
            <a:r>
              <a:rPr lang="en-GB" dirty="0"/>
              <a:t>. A Fortiori Editorial, 2010.</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544752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30 seconds per slide</a:t>
            </a:r>
          </a:p>
          <a:p>
            <a:endParaRPr lang="en-US" b="1" dirty="0"/>
          </a:p>
          <a:p>
            <a:r>
              <a:rPr lang="en-US" b="1" dirty="0"/>
              <a:t>Aim</a:t>
            </a:r>
            <a:r>
              <a:rPr lang="en-US" b="1"/>
              <a:t>: </a:t>
            </a:r>
            <a:r>
              <a:rPr lang="en-US"/>
              <a:t>to </a:t>
            </a:r>
            <a:r>
              <a:rPr lang="en-US" dirty="0"/>
              <a:t>revise SSC knowledge and </a:t>
            </a:r>
            <a:r>
              <a:rPr lang="en-US" dirty="0" err="1"/>
              <a:t>practise</a:t>
            </a:r>
            <a:r>
              <a:rPr lang="en-US" dirty="0"/>
              <a:t> vocabulary at the same time.</a:t>
            </a:r>
          </a:p>
          <a:p>
            <a:endParaRPr lang="en-US" dirty="0"/>
          </a:p>
          <a:p>
            <a:r>
              <a:rPr lang="en-US" b="1" dirty="0"/>
              <a:t>Procedure:</a:t>
            </a:r>
            <a:br>
              <a:rPr lang="en-US" dirty="0"/>
            </a:br>
            <a:r>
              <a:rPr lang="en-US" dirty="0"/>
              <a:t>1. Write down both words in Spanish. Say them aloud and decide which one contains the target SSC.</a:t>
            </a:r>
            <a:br>
              <a:rPr lang="en-US" dirty="0"/>
            </a:br>
            <a:r>
              <a:rPr lang="en-US" dirty="0"/>
              <a:t>2. Answers are animated to show the word with the SSC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557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30 seconds per slide</a:t>
            </a:r>
          </a:p>
          <a:p>
            <a:endParaRPr lang="en-US" b="1" dirty="0"/>
          </a:p>
          <a:p>
            <a:r>
              <a:rPr lang="en-US" b="0"/>
              <a:t>Aim:</a:t>
            </a:r>
            <a:r>
              <a:rPr lang="en-US" b="0" baseline="0"/>
              <a:t> to </a:t>
            </a:r>
            <a:r>
              <a:rPr lang="en-US" b="0"/>
              <a:t>revise</a:t>
            </a:r>
            <a:r>
              <a:rPr lang="en-US"/>
              <a:t> </a:t>
            </a:r>
            <a:r>
              <a:rPr lang="en-US" dirty="0"/>
              <a:t>SSC knowledge and </a:t>
            </a:r>
            <a:r>
              <a:rPr lang="en-US" dirty="0" err="1"/>
              <a:t>practise</a:t>
            </a:r>
            <a:r>
              <a:rPr lang="en-US" dirty="0"/>
              <a:t> vocabulary at the same time.</a:t>
            </a:r>
          </a:p>
          <a:p>
            <a:endParaRPr lang="en-US" dirty="0"/>
          </a:p>
          <a:p>
            <a:r>
              <a:rPr lang="en-US" b="1" dirty="0"/>
              <a:t>Procedure:</a:t>
            </a:r>
            <a:br>
              <a:rPr lang="en-US" dirty="0"/>
            </a:br>
            <a:r>
              <a:rPr lang="en-US" dirty="0"/>
              <a:t>1. Write down both words in Spanish. Say them aloud and decide which one contains the target SSC.</a:t>
            </a:r>
            <a:br>
              <a:rPr lang="en-US" dirty="0"/>
            </a:br>
            <a:r>
              <a:rPr lang="en-US" dirty="0"/>
              <a:t>2. Answers are animated to show the word with the SSC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73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30 seconds per slide</a:t>
            </a:r>
          </a:p>
          <a:p>
            <a:endParaRPr lang="en-US" b="1" dirty="0"/>
          </a:p>
          <a:p>
            <a:r>
              <a:rPr lang="en-US" b="1" dirty="0"/>
              <a:t>Aim</a:t>
            </a:r>
            <a:r>
              <a:rPr lang="en-US" b="1"/>
              <a:t>: </a:t>
            </a:r>
            <a:r>
              <a:rPr lang="en-US"/>
              <a:t>to </a:t>
            </a:r>
            <a:r>
              <a:rPr lang="en-US" dirty="0"/>
              <a:t>revise SSC knowledge and </a:t>
            </a:r>
            <a:r>
              <a:rPr lang="en-US" dirty="0" err="1"/>
              <a:t>practise</a:t>
            </a:r>
            <a:r>
              <a:rPr lang="en-US" dirty="0"/>
              <a:t> vocabulary at the same time.</a:t>
            </a:r>
          </a:p>
          <a:p>
            <a:endParaRPr lang="en-US" dirty="0"/>
          </a:p>
          <a:p>
            <a:r>
              <a:rPr lang="en-US" b="1" dirty="0"/>
              <a:t>Procedure:</a:t>
            </a:r>
            <a:br>
              <a:rPr lang="en-US" dirty="0"/>
            </a:br>
            <a:r>
              <a:rPr lang="en-US" dirty="0"/>
              <a:t>1. Write down both words in Spanish. Say them aloud and decide which one contains the target SSC.</a:t>
            </a:r>
            <a:br>
              <a:rPr lang="en-US" dirty="0"/>
            </a:br>
            <a:r>
              <a:rPr lang="en-US" dirty="0"/>
              <a:t>2. Answers are animated to show the word with the SSC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363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30 seconds per slide</a:t>
            </a:r>
          </a:p>
          <a:p>
            <a:endParaRPr lang="en-US" b="1" dirty="0"/>
          </a:p>
          <a:p>
            <a:r>
              <a:rPr lang="en-US" b="1" dirty="0"/>
              <a:t>Aim</a:t>
            </a:r>
            <a:r>
              <a:rPr lang="en-US" b="1"/>
              <a:t>: </a:t>
            </a:r>
            <a:r>
              <a:rPr lang="en-US"/>
              <a:t>to </a:t>
            </a:r>
            <a:r>
              <a:rPr lang="en-US" dirty="0"/>
              <a:t>revise SSC knowledge and </a:t>
            </a:r>
            <a:r>
              <a:rPr lang="en-US" dirty="0" err="1"/>
              <a:t>practise</a:t>
            </a:r>
            <a:r>
              <a:rPr lang="en-US" dirty="0"/>
              <a:t> vocabulary at the same time.</a:t>
            </a:r>
          </a:p>
          <a:p>
            <a:endParaRPr lang="en-US" dirty="0"/>
          </a:p>
          <a:p>
            <a:r>
              <a:rPr lang="en-US" b="1" dirty="0"/>
              <a:t>Procedure:</a:t>
            </a:r>
            <a:br>
              <a:rPr lang="en-US" dirty="0"/>
            </a:br>
            <a:r>
              <a:rPr lang="en-US" dirty="0"/>
              <a:t>1. Write down both words in Spanish. Say them aloud and decide which one contains the target SSC.</a:t>
            </a:r>
            <a:br>
              <a:rPr lang="en-US" dirty="0"/>
            </a:br>
            <a:r>
              <a:rPr lang="en-US" dirty="0"/>
              <a:t>2. Answers are animated to show the word with the SSC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183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Introduction/scene-setting</a:t>
            </a:r>
          </a:p>
          <a:p>
            <a:endParaRPr lang="en-GB" b="1" dirty="0"/>
          </a:p>
          <a:p>
            <a:r>
              <a:rPr lang="en-GB" b="1" dirty="0"/>
              <a:t>Timing</a:t>
            </a:r>
            <a:r>
              <a:rPr lang="en-GB" b="0" dirty="0"/>
              <a:t>: 2 min </a:t>
            </a:r>
          </a:p>
          <a:p>
            <a:endParaRPr lang="en-GB" b="1" dirty="0"/>
          </a:p>
          <a:p>
            <a:r>
              <a:rPr lang="en-GB" b="1" dirty="0"/>
              <a:t>Aim: </a:t>
            </a:r>
          </a:p>
          <a:p>
            <a:r>
              <a:rPr lang="en-GB" b="0" dirty="0"/>
              <a:t>To engage</a:t>
            </a:r>
            <a:r>
              <a:rPr lang="en-GB" b="0" baseline="0" dirty="0"/>
              <a:t> students’ interest in the theme of the poem </a:t>
            </a:r>
            <a:r>
              <a:rPr lang="en-GB" b="0" baseline="0"/>
              <a:t>and check </a:t>
            </a:r>
            <a:r>
              <a:rPr lang="en-GB" b="0" baseline="0" dirty="0"/>
              <a:t>understanding of several previously taught words.</a:t>
            </a:r>
          </a:p>
          <a:p>
            <a:endParaRPr lang="en-GB" b="0" baseline="0" dirty="0"/>
          </a:p>
          <a:p>
            <a:r>
              <a:rPr lang="en-GB" b="1" baseline="0" dirty="0"/>
              <a:t>Procedure:</a:t>
            </a:r>
          </a:p>
          <a:p>
            <a:r>
              <a:rPr lang="en-GB" baseline="0" dirty="0"/>
              <a:t>1. Teachers click on the orange sound icon to hear a ‘beach/sea/coast’ sound effect.  Elicit from students which word best matches what they hear.</a:t>
            </a:r>
            <a:br>
              <a:rPr lang="en-GB" baseline="0" dirty="0"/>
            </a:br>
            <a:br>
              <a:rPr lang="en-GB" baseline="0" dirty="0"/>
            </a:br>
            <a:r>
              <a:rPr lang="en-GB" b="1" i="0" baseline="0" dirty="0"/>
              <a:t>Note: </a:t>
            </a:r>
          </a:p>
          <a:p>
            <a:r>
              <a:rPr lang="en-GB" i="0" baseline="0" dirty="0"/>
              <a:t>All four words are recycled from the SOW , but clarify their meanings with students, as necessary.</a:t>
            </a:r>
          </a:p>
          <a:p>
            <a:endParaRPr lang="en-GB" i="0" baseline="0" dirty="0"/>
          </a:p>
          <a:p>
            <a:r>
              <a:rPr lang="en-GB" b="0" dirty="0"/>
              <a:t>Word frequencies: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playa [1475]; campo [342]; </a:t>
            </a:r>
            <a:r>
              <a:rPr lang="en-GB" b="1" dirty="0" err="1"/>
              <a:t>montaña</a:t>
            </a:r>
            <a:r>
              <a:rPr lang="en-GB" dirty="0"/>
              <a:t> [1464]; </a:t>
            </a:r>
            <a:r>
              <a:rPr lang="en-GB" b="1" dirty="0" err="1"/>
              <a:t>calle</a:t>
            </a:r>
            <a:r>
              <a:rPr lang="en-GB" dirty="0"/>
              <a:t> [269] (those in bold were taught </a:t>
            </a:r>
            <a:r>
              <a:rPr lang="en-GB" baseline="0" dirty="0"/>
              <a:t>in Term 3.2, Week 3, which </a:t>
            </a:r>
            <a:r>
              <a:rPr lang="en-GB" dirty="0"/>
              <a:t>is revisited in the scheme of work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610270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Introduction/identification of text type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a:t>
            </a:r>
            <a:r>
              <a:rPr lang="en-GB" b="0" baseline="0" dirty="0"/>
              <a:t> minutes</a:t>
            </a:r>
            <a:endParaRPr lang="en-GB" b="0" dirty="0"/>
          </a:p>
          <a:p>
            <a:endParaRPr lang="fr-FR" sz="1200" kern="1200" dirty="0">
              <a:solidFill>
                <a:schemeClr val="tx1"/>
              </a:solidFill>
              <a:effectLst/>
              <a:latin typeface="+mn-lt"/>
              <a:ea typeface="+mn-ea"/>
              <a:cs typeface="+mn-cs"/>
            </a:endParaRPr>
          </a:p>
          <a:p>
            <a:r>
              <a:rPr lang="fr-FR" sz="1200" b="1" kern="1200" dirty="0" err="1">
                <a:solidFill>
                  <a:schemeClr val="tx1"/>
                </a:solidFill>
                <a:effectLst/>
                <a:latin typeface="+mn-lt"/>
                <a:ea typeface="+mn-ea"/>
                <a:cs typeface="+mn-cs"/>
              </a:rPr>
              <a:t>Aim</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to </a:t>
            </a:r>
            <a:r>
              <a:rPr lang="fr-FR" sz="1200" kern="1200" dirty="0" err="1">
                <a:solidFill>
                  <a:schemeClr val="tx1"/>
                </a:solidFill>
                <a:effectLst/>
                <a:latin typeface="+mn-lt"/>
                <a:ea typeface="+mn-ea"/>
                <a:cs typeface="+mn-cs"/>
              </a:rPr>
              <a:t>reactivate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students</a:t>
            </a:r>
            <a:r>
              <a:rPr lang="fr-FR" sz="1200" kern="120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knowledge</a:t>
            </a:r>
            <a:r>
              <a:rPr lang="fr-FR" sz="1200" kern="1200" baseline="0" dirty="0">
                <a:solidFill>
                  <a:schemeClr val="tx1"/>
                </a:solidFill>
                <a:effectLst/>
                <a:latin typeface="+mn-lt"/>
                <a:ea typeface="+mn-ea"/>
                <a:cs typeface="+mn-cs"/>
              </a:rPr>
              <a:t> of </a:t>
            </a:r>
            <a:r>
              <a:rPr lang="fr-FR" sz="1200" kern="1200" baseline="0" dirty="0" err="1">
                <a:solidFill>
                  <a:schemeClr val="tx1"/>
                </a:solidFill>
                <a:effectLst/>
                <a:latin typeface="+mn-lt"/>
                <a:ea typeface="+mn-ea"/>
                <a:cs typeface="+mn-cs"/>
              </a:rPr>
              <a:t>text</a:t>
            </a:r>
            <a:r>
              <a:rPr lang="fr-FR" sz="1200" kern="1200" baseline="0" dirty="0">
                <a:solidFill>
                  <a:schemeClr val="tx1"/>
                </a:solidFill>
                <a:effectLst/>
                <a:latin typeface="+mn-lt"/>
                <a:ea typeface="+mn-ea"/>
                <a:cs typeface="+mn-cs"/>
              </a:rPr>
              <a:t> types and engage </a:t>
            </a:r>
            <a:r>
              <a:rPr lang="fr-FR" sz="1200" kern="1200" baseline="0" dirty="0" err="1">
                <a:solidFill>
                  <a:schemeClr val="tx1"/>
                </a:solidFill>
                <a:effectLst/>
                <a:latin typeface="+mn-lt"/>
                <a:ea typeface="+mn-ea"/>
                <a:cs typeface="+mn-cs"/>
              </a:rPr>
              <a:t>their</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interest</a:t>
            </a:r>
            <a:r>
              <a:rPr lang="fr-FR" sz="1200" kern="1200" baseline="0" dirty="0">
                <a:solidFill>
                  <a:schemeClr val="tx1"/>
                </a:solidFill>
                <a:effectLst/>
                <a:latin typeface="+mn-lt"/>
                <a:ea typeface="+mn-ea"/>
                <a:cs typeface="+mn-cs"/>
              </a:rPr>
              <a:t> in </a:t>
            </a:r>
            <a:r>
              <a:rPr lang="fr-FR" sz="1200" kern="1200" baseline="0" dirty="0" err="1">
                <a:solidFill>
                  <a:schemeClr val="tx1"/>
                </a:solidFill>
                <a:effectLst/>
                <a:latin typeface="+mn-lt"/>
                <a:ea typeface="+mn-ea"/>
                <a:cs typeface="+mn-cs"/>
              </a:rPr>
              <a:t>today’s</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text</a:t>
            </a:r>
            <a:r>
              <a:rPr lang="fr-FR" sz="1200" kern="1200" baseline="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b="1" kern="1200" dirty="0" err="1">
                <a:solidFill>
                  <a:schemeClr val="tx1"/>
                </a:solidFill>
                <a:effectLst/>
                <a:latin typeface="+mn-lt"/>
                <a:ea typeface="+mn-ea"/>
                <a:cs typeface="+mn-cs"/>
              </a:rPr>
              <a:t>Procedure</a:t>
            </a:r>
            <a:r>
              <a:rPr lang="fr-FR" sz="1200" b="1" kern="1200" dirty="0">
                <a:solidFill>
                  <a:schemeClr val="tx1"/>
                </a:solidFill>
                <a:effectLst/>
                <a:latin typeface="+mn-lt"/>
                <a:ea typeface="+mn-ea"/>
                <a:cs typeface="+mn-cs"/>
              </a:rPr>
              <a:t>: </a:t>
            </a:r>
          </a:p>
          <a:p>
            <a:pPr marL="228600" indent="-228600">
              <a:buAutoNum type="arabicPeriod"/>
            </a:pPr>
            <a:r>
              <a:rPr lang="fr-FR" sz="1200" b="0" kern="1200" baseline="0" dirty="0" err="1">
                <a:solidFill>
                  <a:schemeClr val="tx1"/>
                </a:solidFill>
                <a:effectLst/>
                <a:latin typeface="+mn-lt"/>
                <a:ea typeface="+mn-ea"/>
                <a:cs typeface="+mn-cs"/>
              </a:rPr>
              <a:t>Teachers</a:t>
            </a:r>
            <a:r>
              <a:rPr lang="fr-FR" sz="1200" b="0" kern="1200" baseline="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ask</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students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listen</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then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read</a:t>
            </a:r>
            <a:r>
              <a:rPr lang="fr-FR" sz="1200" kern="1200" dirty="0">
                <a:solidFill>
                  <a:schemeClr val="tx1"/>
                </a:solidFill>
                <a:effectLst/>
                <a:latin typeface="+mn-lt"/>
                <a:ea typeface="+mn-ea"/>
                <a:cs typeface="+mn-cs"/>
              </a:rPr>
              <a:t> the first four </a:t>
            </a:r>
            <a:r>
              <a:rPr lang="fr-FR" sz="1200" kern="1200" dirty="0" err="1">
                <a:solidFill>
                  <a:schemeClr val="tx1"/>
                </a:solidFill>
                <a:effectLst/>
                <a:latin typeface="+mn-lt"/>
                <a:ea typeface="+mn-ea"/>
                <a:cs typeface="+mn-cs"/>
              </a:rPr>
              <a:t>lines</a:t>
            </a:r>
            <a:r>
              <a:rPr lang="fr-FR" sz="1200" kern="1200" dirty="0">
                <a:solidFill>
                  <a:schemeClr val="tx1"/>
                </a:solidFill>
                <a:effectLst/>
                <a:latin typeface="+mn-lt"/>
                <a:ea typeface="+mn-ea"/>
                <a:cs typeface="+mn-cs"/>
              </a:rPr>
              <a:t> of the </a:t>
            </a:r>
            <a:r>
              <a:rPr lang="fr-FR" sz="1200" kern="1200" dirty="0" err="1">
                <a:solidFill>
                  <a:schemeClr val="tx1"/>
                </a:solidFill>
                <a:effectLst/>
                <a:latin typeface="+mn-lt"/>
                <a:ea typeface="+mn-ea"/>
                <a:cs typeface="+mn-cs"/>
              </a:rPr>
              <a:t>text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ask</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them</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identify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type</a:t>
            </a:r>
            <a:r>
              <a:rPr lang="fr-FR" sz="1200" kern="1200" baseline="0" dirty="0">
                <a:solidFill>
                  <a:schemeClr val="tx1"/>
                </a:solidFill>
                <a:effectLst/>
                <a:latin typeface="+mn-lt"/>
                <a:ea typeface="+mn-ea"/>
                <a:cs typeface="+mn-cs"/>
              </a:rPr>
              <a:t> and </a:t>
            </a:r>
            <a:r>
              <a:rPr lang="fr-FR" sz="1200" kern="1200" baseline="0" dirty="0" err="1">
                <a:solidFill>
                  <a:schemeClr val="tx1"/>
                </a:solidFill>
                <a:effectLst/>
                <a:latin typeface="+mn-lt"/>
                <a:ea typeface="+mn-ea"/>
                <a:cs typeface="+mn-cs"/>
              </a:rPr>
              <a:t>why</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they</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think</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so</a:t>
            </a:r>
            <a:r>
              <a:rPr lang="fr-FR" sz="1200" kern="1200" baseline="0" dirty="0">
                <a:solidFill>
                  <a:schemeClr val="tx1"/>
                </a:solidFill>
                <a:effectLst/>
                <a:latin typeface="+mn-lt"/>
                <a:ea typeface="+mn-ea"/>
                <a:cs typeface="+mn-cs"/>
              </a:rPr>
              <a:t>.</a:t>
            </a:r>
          </a:p>
          <a:p>
            <a:pPr marL="228600" indent="-228600">
              <a:buAutoNum type="arabicPeriod"/>
            </a:pPr>
            <a:r>
              <a:rPr lang="fr-FR" sz="1200" kern="1200" dirty="0" err="1">
                <a:solidFill>
                  <a:schemeClr val="tx1"/>
                </a:solidFill>
                <a:effectLst/>
                <a:latin typeface="+mn-lt"/>
                <a:ea typeface="+mn-ea"/>
                <a:cs typeface="+mn-cs"/>
              </a:rPr>
              <a:t>Teachers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can</a:t>
            </a:r>
            <a:r>
              <a:rPr lang="fr-FR" sz="1200" kern="1200" dirty="0">
                <a:solidFill>
                  <a:schemeClr val="tx1"/>
                </a:solidFill>
                <a:effectLst/>
                <a:latin typeface="+mn-lt"/>
                <a:ea typeface="+mn-ea"/>
                <a:cs typeface="+mn-cs"/>
              </a:rPr>
              <a:t> show a </a:t>
            </a:r>
            <a:r>
              <a:rPr lang="fr-FR" sz="1200" kern="1200" dirty="0" err="1">
                <a:solidFill>
                  <a:schemeClr val="tx1"/>
                </a:solidFill>
                <a:effectLst/>
                <a:latin typeface="+mn-lt"/>
                <a:ea typeface="+mn-ea"/>
                <a:cs typeface="+mn-cs"/>
              </a:rPr>
              <a:t>suggested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answer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further</a:t>
            </a:r>
            <a:r>
              <a:rPr lang="fr-FR" sz="1200" kern="1200" dirty="0">
                <a:solidFill>
                  <a:schemeClr val="tx1"/>
                </a:solidFill>
                <a:effectLst/>
                <a:latin typeface="+mn-lt"/>
                <a:ea typeface="+mn-ea"/>
                <a:cs typeface="+mn-cs"/>
              </a:rPr>
              <a:t> click. </a:t>
            </a:r>
          </a:p>
          <a:p>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Notes: </a:t>
            </a:r>
          </a:p>
          <a:p>
            <a:r>
              <a:rPr lang="fr-FR" sz="1200" kern="1200" dirty="0">
                <a:solidFill>
                  <a:schemeClr val="tx1"/>
                </a:solidFill>
                <a:effectLst/>
                <a:latin typeface="+mn-lt"/>
                <a:ea typeface="+mn-ea"/>
                <a:cs typeface="+mn-cs"/>
              </a:rPr>
              <a:t>This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an </a:t>
            </a:r>
            <a:r>
              <a:rPr lang="fr-FR" sz="1200" kern="1200" dirty="0" err="1">
                <a:solidFill>
                  <a:schemeClr val="tx1"/>
                </a:solidFill>
                <a:effectLst/>
                <a:latin typeface="+mn-lt"/>
                <a:ea typeface="+mn-ea"/>
                <a:cs typeface="+mn-cs"/>
              </a:rPr>
              <a:t>opportunity</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reuse</a:t>
            </a:r>
            <a:r>
              <a:rPr lang="fr-FR" sz="1200" kern="1200" dirty="0">
                <a:solidFill>
                  <a:schemeClr val="tx1"/>
                </a:solidFill>
                <a:effectLst/>
                <a:latin typeface="+mn-lt"/>
                <a:ea typeface="+mn-ea"/>
                <a:cs typeface="+mn-cs"/>
              </a:rPr>
              <a:t> the</a:t>
            </a:r>
            <a:r>
              <a:rPr lang="fr-FR" sz="1200" kern="1200" baseline="0" dirty="0">
                <a:solidFill>
                  <a:schemeClr val="tx1"/>
                </a:solidFill>
                <a:effectLst/>
                <a:latin typeface="+mn-lt"/>
                <a:ea typeface="+mn-ea"/>
                <a:cs typeface="+mn-cs"/>
              </a:rPr>
              <a:t> question </a:t>
            </a:r>
            <a:r>
              <a:rPr lang="fr-FR" sz="1200" kern="1200" baseline="0" dirty="0" err="1">
                <a:solidFill>
                  <a:schemeClr val="tx1"/>
                </a:solidFill>
                <a:effectLst/>
                <a:latin typeface="+mn-lt"/>
                <a:ea typeface="+mn-ea"/>
                <a:cs typeface="+mn-cs"/>
              </a:rPr>
              <a:t>word</a:t>
            </a:r>
            <a:r>
              <a:rPr lang="fr-FR" sz="1200" kern="1200" baseline="0" dirty="0">
                <a:solidFill>
                  <a:schemeClr val="tx1"/>
                </a:solidFill>
                <a:effectLst/>
                <a:latin typeface="+mn-lt"/>
                <a:ea typeface="+mn-ea"/>
                <a:cs typeface="+mn-cs"/>
              </a:rPr>
              <a:t> ‘</a:t>
            </a:r>
            <a:r>
              <a:rPr lang="en-GB" sz="1200" b="0" dirty="0">
                <a:solidFill>
                  <a:srgbClr val="002060"/>
                </a:solidFill>
                <a:latin typeface="Century Gothic" panose="020B0502020202020204" pitchFamily="34" charset="0"/>
              </a:rPr>
              <a:t>¿Por </a:t>
            </a:r>
            <a:r>
              <a:rPr lang="en-GB" sz="1200" b="0" dirty="0" err="1">
                <a:solidFill>
                  <a:srgbClr val="002060"/>
                </a:solidFill>
                <a:latin typeface="Century Gothic" panose="020B0502020202020204" pitchFamily="34" charset="0"/>
              </a:rPr>
              <a:t>qué</a:t>
            </a:r>
            <a:r>
              <a:rPr lang="en-GB" sz="1200" b="0" dirty="0">
                <a:solidFill>
                  <a:srgbClr val="002060"/>
                </a:solidFill>
                <a:latin typeface="Century Gothic" panose="020B0502020202020204" pitchFamily="34" charset="0"/>
              </a:rPr>
              <a:t>?’,</a:t>
            </a:r>
            <a:r>
              <a:rPr lang="en-GB" sz="1200" b="0" baseline="0" dirty="0">
                <a:solidFill>
                  <a:srgbClr val="002060"/>
                </a:solidFill>
                <a:latin typeface="Century Gothic" panose="020B0502020202020204" pitchFamily="34" charset="0"/>
              </a:rPr>
              <a:t> which was introduced the previous week (3.2.5).</a:t>
            </a:r>
          </a:p>
          <a:p>
            <a:r>
              <a:rPr lang="en-GB" sz="1200" b="0" baseline="0" dirty="0">
                <a:solidFill>
                  <a:srgbClr val="002060"/>
                </a:solidFill>
                <a:latin typeface="Century Gothic" panose="020B0502020202020204" pitchFamily="34" charset="0"/>
              </a:rPr>
              <a:t>Revisited vocabulary from 3.1.1: ‘de’ [2]</a:t>
            </a:r>
            <a:endParaRPr lang="en-GB" sz="1200" b="0" dirty="0">
              <a:solidFill>
                <a:srgbClr val="002060"/>
              </a:solidFill>
              <a:latin typeface="Century Gothic" panose="020B0502020202020204" pitchFamily="34" charset="0"/>
            </a:endParaRPr>
          </a:p>
          <a:p>
            <a:endParaRPr lang="fr-F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2669525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introduction/prediction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a:t>
            </a:r>
            <a:r>
              <a:rPr lang="en-GB" baseline="0" dirty="0"/>
              <a:t>introduce some of the new vocabulary, prompting students to think about the meaning of the words by considering whether or not they will be in the poem.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it is not important whether they get the answers right! This is a first step to learning these new words and another way of engaging their interest in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1"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Teachers tell students ‘E</a:t>
            </a:r>
            <a:r>
              <a:rPr lang="en-GB" dirty="0"/>
              <a:t>l </a:t>
            </a:r>
            <a:r>
              <a:rPr lang="en-GB" dirty="0" err="1"/>
              <a:t>título</a:t>
            </a:r>
            <a:r>
              <a:rPr lang="en-GB" dirty="0"/>
              <a:t> del poema </a:t>
            </a:r>
            <a:r>
              <a:rPr lang="en-GB" dirty="0" err="1"/>
              <a:t>es</a:t>
            </a:r>
            <a:r>
              <a:rPr lang="en-GB" dirty="0"/>
              <a:t> ‘la playa’.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15076"/>
                </a:solidFill>
                <a:latin typeface="Century Gothic" panose="020B0502020202020204" pitchFamily="34" charset="0"/>
              </a:rPr>
              <a:t>The teachers ask ¿</a:t>
            </a:r>
            <a:r>
              <a:rPr lang="en-GB" sz="1200" b="0" dirty="0" err="1">
                <a:solidFill>
                  <a:srgbClr val="115076"/>
                </a:solidFill>
                <a:latin typeface="Century Gothic" panose="020B0502020202020204" pitchFamily="34" charset="0"/>
              </a:rPr>
              <a:t>Estas</a:t>
            </a:r>
            <a:r>
              <a:rPr lang="en-GB" sz="1200" b="0" dirty="0">
                <a:solidFill>
                  <a:srgbClr val="115076"/>
                </a:solidFill>
                <a:latin typeface="Century Gothic" panose="020B0502020202020204" pitchFamily="34" charset="0"/>
              </a:rPr>
              <a:t> palabras </a:t>
            </a:r>
            <a:r>
              <a:rPr lang="en-GB" sz="1200" b="0" dirty="0" err="1">
                <a:solidFill>
                  <a:srgbClr val="115076"/>
                </a:solidFill>
                <a:latin typeface="Century Gothic" panose="020B0502020202020204" pitchFamily="34" charset="0"/>
              </a:rPr>
              <a:t>están</a:t>
            </a:r>
            <a:r>
              <a:rPr lang="en-GB" sz="1200" b="0" dirty="0">
                <a:solidFill>
                  <a:srgbClr val="115076"/>
                </a:solidFill>
                <a:latin typeface="Century Gothic" panose="020B0502020202020204" pitchFamily="34" charset="0"/>
              </a:rPr>
              <a:t> en el poema? ¿</a:t>
            </a:r>
            <a:r>
              <a:rPr lang="en-GB" sz="1200" b="0" dirty="0" err="1">
                <a:solidFill>
                  <a:srgbClr val="115076"/>
                </a:solidFill>
                <a:latin typeface="Century Gothic" panose="020B0502020202020204" pitchFamily="34" charset="0"/>
              </a:rPr>
              <a:t>Sí</a:t>
            </a:r>
            <a:r>
              <a:rPr lang="en-GB" sz="1200" b="0" dirty="0">
                <a:solidFill>
                  <a:srgbClr val="115076"/>
                </a:solidFill>
                <a:latin typeface="Century Gothic" panose="020B0502020202020204" pitchFamily="34" charset="0"/>
              </a:rPr>
              <a:t>/No?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15076"/>
                </a:solidFill>
                <a:latin typeface="Century Gothic" panose="020B0502020202020204" pitchFamily="34" charset="0"/>
              </a:rPr>
              <a:t>Teachers then ask students, in pairs, to ask each other </a:t>
            </a:r>
            <a:r>
              <a:rPr lang="en-GB" b="0" baseline="0" dirty="0"/>
              <a:t>¿Qué </a:t>
            </a:r>
            <a:r>
              <a:rPr lang="en-GB" b="0" baseline="0" dirty="0" err="1"/>
              <a:t>significa</a:t>
            </a:r>
            <a:r>
              <a:rPr lang="en-GB" b="0" baseline="0" dirty="0"/>
              <a:t>? to check each other’s understanding of each word.</a:t>
            </a:r>
            <a:r>
              <a:rPr lang="en-GB" b="1" baseline="0" dirty="0"/>
              <a:t> </a:t>
            </a:r>
            <a:r>
              <a:rPr lang="en-GB" b="0" baseline="0" dirty="0"/>
              <a:t>Where there is any doubt, students should be in the habit of checking with the teacher, asking ‘¿</a:t>
            </a:r>
            <a:r>
              <a:rPr lang="en-GB" b="0" baseline="0" dirty="0" err="1"/>
              <a:t>Cómo</a:t>
            </a:r>
            <a:r>
              <a:rPr lang="en-GB" b="0" baseline="0" dirty="0"/>
              <a:t> se dice ‘</a:t>
            </a:r>
            <a:r>
              <a:rPr lang="en-GB" b="0" baseline="0" dirty="0" err="1"/>
              <a:t>ola</a:t>
            </a:r>
            <a:r>
              <a:rPr lang="en-GB" b="0" baseline="0" dirty="0"/>
              <a:t>’ en </a:t>
            </a:r>
            <a:r>
              <a:rPr lang="en-GB" b="0" baseline="0" dirty="0" err="1"/>
              <a:t>inglés</a:t>
            </a:r>
            <a:r>
              <a:rPr lang="en-GB" b="0" baseline="0" dirty="0"/>
              <a:t>? or ¿Qué </a:t>
            </a:r>
            <a:r>
              <a:rPr lang="en-GB" b="0" baseline="0" dirty="0" err="1"/>
              <a:t>significa</a:t>
            </a:r>
            <a:r>
              <a:rPr lang="en-GB" b="0" baseline="0" dirty="0"/>
              <a:t> ‘</a:t>
            </a:r>
            <a:r>
              <a:rPr lang="en-GB" b="0" baseline="0" dirty="0" err="1"/>
              <a:t>ola</a:t>
            </a:r>
            <a:r>
              <a:rPr lang="en-GB" b="0" baseline="0" dirty="0"/>
              <a:t>’ en </a:t>
            </a:r>
            <a:r>
              <a:rPr lang="en-GB" b="0" baseline="0" dirty="0" err="1"/>
              <a:t>inglés</a:t>
            </a:r>
            <a:r>
              <a:rPr lang="en-GB" b="0" baseline="0" dirty="0"/>
              <a:t>? </a:t>
            </a:r>
            <a:endParaRPr lang="en-GB" sz="1200" b="0" dirty="0">
              <a:solidFill>
                <a:srgbClr val="115076"/>
              </a:solidFill>
              <a:latin typeface="Century Gothic" panose="020B0502020202020204" pitchFamily="34"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kern="1200" dirty="0">
                <a:solidFill>
                  <a:schemeClr val="tx1"/>
                </a:solidFill>
                <a:effectLst/>
                <a:latin typeface="+mn-lt"/>
                <a:ea typeface="+mn-ea"/>
                <a:cs typeface="+mn-cs"/>
              </a:rPr>
              <a:t>Notes:</a:t>
            </a:r>
            <a:r>
              <a:rPr lang="es-ES" sz="1200" b="1" i="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‘El cielo’ </a:t>
            </a:r>
            <a:r>
              <a:rPr lang="es-ES" sz="1200" b="0" i="0" kern="1200" dirty="0" err="1">
                <a:solidFill>
                  <a:schemeClr val="tx1"/>
                </a:solidFill>
                <a:effectLst/>
                <a:latin typeface="+mn-lt"/>
                <a:ea typeface="+mn-ea"/>
                <a:cs typeface="+mn-cs"/>
              </a:rPr>
              <a:t>hasn’t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been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taught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but</a:t>
            </a:r>
            <a:r>
              <a:rPr lang="es-ES" sz="1200" b="0" i="0" kern="1200" dirty="0">
                <a:solidFill>
                  <a:schemeClr val="tx1"/>
                </a:solidFill>
                <a:effectLst/>
                <a:latin typeface="+mn-lt"/>
                <a:ea typeface="+mn-ea"/>
                <a:cs typeface="+mn-cs"/>
              </a:rPr>
              <a:t> has </a:t>
            </a:r>
            <a:r>
              <a:rPr lang="es-ES" sz="1200" b="0" i="0" kern="1200" dirty="0" err="1">
                <a:solidFill>
                  <a:schemeClr val="tx1"/>
                </a:solidFill>
                <a:effectLst/>
                <a:latin typeface="+mn-lt"/>
                <a:ea typeface="+mn-ea"/>
                <a:cs typeface="+mn-cs"/>
              </a:rPr>
              <a:t>appeared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with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gloss</a:t>
            </a:r>
            <a:r>
              <a:rPr lang="es-ES" sz="1200" b="0" i="0" kern="1200" dirty="0">
                <a:solidFill>
                  <a:schemeClr val="tx1"/>
                </a:solidFill>
                <a:effectLst/>
                <a:latin typeface="+mn-lt"/>
                <a:ea typeface="+mn-ea"/>
                <a:cs typeface="+mn-cs"/>
              </a:rPr>
              <a:t> in 2.2.5. ‘Costa’ </a:t>
            </a:r>
            <a:r>
              <a:rPr lang="es-ES" sz="1200" b="0" i="0" kern="1200" dirty="0" err="1">
                <a:solidFill>
                  <a:schemeClr val="tx1"/>
                </a:solidFill>
                <a:effectLst/>
                <a:latin typeface="+mn-lt"/>
                <a:ea typeface="+mn-ea"/>
                <a:cs typeface="+mn-cs"/>
              </a:rPr>
              <a:t>may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already</a:t>
            </a:r>
            <a:r>
              <a:rPr lang="es-ES" sz="1200" b="0" i="0" kern="1200" dirty="0">
                <a:solidFill>
                  <a:schemeClr val="tx1"/>
                </a:solidFill>
                <a:effectLst/>
                <a:latin typeface="+mn-lt"/>
                <a:ea typeface="+mn-ea"/>
                <a:cs typeface="+mn-cs"/>
              </a:rPr>
              <a:t> be</a:t>
            </a:r>
            <a:r>
              <a:rPr lang="es-ES" sz="1200" b="0" i="0" kern="1200" baseline="0" dirty="0">
                <a:solidFill>
                  <a:schemeClr val="tx1"/>
                </a:solidFill>
                <a:effectLst/>
                <a:latin typeface="+mn-lt"/>
                <a:ea typeface="+mn-ea"/>
                <a:cs typeface="+mn-cs"/>
              </a:rPr>
              <a:t> familiar as </a:t>
            </a:r>
            <a:r>
              <a:rPr lang="es-ES" sz="1200" b="0" i="0" kern="1200" baseline="0" dirty="0" err="1">
                <a:solidFill>
                  <a:schemeClr val="tx1"/>
                </a:solidFill>
                <a:effectLst/>
                <a:latin typeface="+mn-lt"/>
                <a:ea typeface="+mn-ea"/>
                <a:cs typeface="+mn-cs"/>
              </a:rPr>
              <a:t>it</a:t>
            </a:r>
            <a:r>
              <a:rPr lang="es-ES" sz="1200" b="0" i="0" kern="1200" baseline="0" dirty="0">
                <a:solidFill>
                  <a:schemeClr val="tx1"/>
                </a:solidFill>
                <a:effectLst/>
                <a:latin typeface="+mn-lt"/>
                <a:ea typeface="+mn-ea"/>
                <a:cs typeface="+mn-cs"/>
              </a:rPr>
              <a:t> has </a:t>
            </a:r>
            <a:r>
              <a:rPr lang="es-ES" sz="1200" b="0" i="0" kern="1200" baseline="0" dirty="0" err="1">
                <a:solidFill>
                  <a:schemeClr val="tx1"/>
                </a:solidFill>
                <a:effectLst/>
                <a:latin typeface="+mn-lt"/>
                <a:ea typeface="+mn-ea"/>
                <a:cs typeface="+mn-cs"/>
              </a:rPr>
              <a:t>been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used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for</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phonics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practice</a:t>
            </a:r>
            <a:r>
              <a:rPr lang="es-ES" sz="1200" b="0" i="0" kern="1200" dirty="0">
                <a:solidFill>
                  <a:schemeClr val="tx1"/>
                </a:solidFill>
                <a:effectLst/>
                <a:latin typeface="+mn-lt"/>
                <a:ea typeface="+mn-ea"/>
                <a:cs typeface="+mn-cs"/>
              </a:rPr>
              <a:t>. </a:t>
            </a:r>
            <a:r>
              <a:rPr lang="en-GB" b="0" dirty="0"/>
              <a:t>The completely new words here are: ‘arena’ and ‘</a:t>
            </a:r>
            <a:r>
              <a:rPr lang="en-GB" b="0" dirty="0" err="1"/>
              <a:t>ola</a:t>
            </a:r>
            <a:r>
              <a:rPr lang="en-GB" b="0" dirty="0"/>
              <a:t>’.</a:t>
            </a:r>
            <a:br>
              <a:rPr lang="en-GB" b="1" dirty="0"/>
            </a:br>
            <a:r>
              <a:rPr lang="en-GB" b="0" dirty="0"/>
              <a:t>Vocabulary</a:t>
            </a:r>
            <a:r>
              <a:rPr lang="en-GB" b="0" baseline="0" dirty="0"/>
              <a:t> frequencies: </a:t>
            </a:r>
            <a:r>
              <a:rPr lang="pt-BR" b="0" dirty="0"/>
              <a:t>sol [383]; </a:t>
            </a:r>
            <a:r>
              <a:rPr lang="en-GB" dirty="0"/>
              <a:t>playa [1475]; </a:t>
            </a:r>
            <a:r>
              <a:rPr lang="pt-BR" dirty="0"/>
              <a:t>costa [896]; </a:t>
            </a:r>
            <a:r>
              <a:rPr lang="en-GB" dirty="0"/>
              <a:t>mar [480];</a:t>
            </a:r>
            <a:r>
              <a:rPr lang="en-GB" baseline="0" dirty="0"/>
              <a:t> arena [1672]; cielo [620], </a:t>
            </a:r>
            <a:r>
              <a:rPr lang="en-GB" baseline="0" dirty="0" err="1"/>
              <a:t>ola</a:t>
            </a:r>
            <a:r>
              <a:rPr lang="en-GB" baseline="0" dirty="0"/>
              <a:t> [2425]</a:t>
            </a:r>
            <a:endParaRPr lang="en-GB" dirty="0"/>
          </a:p>
          <a:p>
            <a:endParaRPr lang="en-GB" b="1" dirty="0"/>
          </a:p>
          <a:p>
            <a:r>
              <a:rPr lang="en-GB" b="0" baseline="0" dirty="0"/>
              <a:t>Note on use of pictures: pictures (even of concrete nouns) can be misleading, and one of the key aspects of the teacher role in target language use in the classroom is to ensure comprehensibility and to establish the ethos of the importance of clarity – i.e. if students don’t know they must ask.  Teachers will never want to take this for granted, of course – they can elicit meanings to check, BUT the teacher is not always there, and they should instil in students the urge to know meaning and curiosity to ask!</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592307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Transcription and vocabulary</a:t>
            </a:r>
            <a:r>
              <a:rPr lang="en-GB" b="1" baseline="0" dirty="0"/>
              <a:t>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10 min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consolidate existing SSC</a:t>
            </a:r>
            <a:r>
              <a:rPr lang="en-GB" baseline="0" dirty="0"/>
              <a:t> knowledge with  ‘v’, ‘a/o’, ‘silent h’, ‘e/i’  and further embed the meaning of new vocabulary.</a:t>
            </a:r>
          </a:p>
          <a:p>
            <a:endParaRPr lang="en-GB" dirty="0"/>
          </a:p>
          <a:p>
            <a:r>
              <a:rPr lang="en-GB" b="1" dirty="0"/>
              <a:t>Procedure: </a:t>
            </a:r>
          </a:p>
          <a:p>
            <a:pPr marL="228600" indent="-228600">
              <a:buAutoNum type="arabicPeriod"/>
            </a:pPr>
            <a:r>
              <a:rPr lang="en-GB" b="0" baseline="0"/>
              <a:t>Play the audio.</a:t>
            </a:r>
            <a:endParaRPr lang="en-GB" b="0" baseline="0" dirty="0"/>
          </a:p>
          <a:p>
            <a:pPr marL="228600" indent="-228600">
              <a:buAutoNum type="arabicPeriod"/>
            </a:pPr>
            <a:r>
              <a:rPr lang="en-GB" b="0" baseline="0"/>
              <a:t>Ask </a:t>
            </a:r>
            <a:r>
              <a:rPr lang="en-GB" b="0" baseline="0" dirty="0"/>
              <a:t>students to write the missing words.</a:t>
            </a:r>
          </a:p>
          <a:p>
            <a:pPr marL="228600" indent="-228600">
              <a:buAutoNum type="arabicPeriod"/>
            </a:pPr>
            <a:r>
              <a:rPr lang="en-GB" baseline="0"/>
              <a:t>Elicit </a:t>
            </a:r>
            <a:r>
              <a:rPr lang="en-GB" baseline="0" dirty="0"/>
              <a:t>the answers from students, to ascertain if they can decode their own written answers confidently</a:t>
            </a:r>
            <a:r>
              <a:rPr lang="en-GB" baseline="0"/>
              <a:t>, too.</a:t>
            </a:r>
            <a:endParaRPr lang="en-GB" b="0" baseline="0" dirty="0"/>
          </a:p>
          <a:p>
            <a:pPr marL="228600" indent="-228600">
              <a:buAutoNum type="arabicPeriod"/>
            </a:pPr>
            <a:r>
              <a:rPr lang="en-GB" baseline="0"/>
              <a:t>Then </a:t>
            </a:r>
            <a:r>
              <a:rPr lang="en-GB" baseline="0" dirty="0"/>
              <a:t>provide the meaning after each answer. The pictures are to support understanding, but as always, ensure that students are clear what the new </a:t>
            </a:r>
            <a:r>
              <a:rPr lang="en-GB" baseline="0"/>
              <a:t>words mean.</a:t>
            </a:r>
          </a:p>
          <a:p>
            <a:pPr marL="228600" indent="-228600">
              <a:buAutoNum type="arabicPeriod"/>
            </a:pPr>
            <a:r>
              <a:rPr lang="en-GB" sz="1200" baseline="0">
                <a:solidFill>
                  <a:srgbClr val="000000"/>
                </a:solidFill>
                <a:latin typeface="Century Gothic" panose="020B0502020202020204" pitchFamily="34" charset="0"/>
              </a:rPr>
              <a:t>Give </a:t>
            </a:r>
            <a:r>
              <a:rPr lang="es-ES" sz="1200" baseline="0">
                <a:solidFill>
                  <a:srgbClr val="000000"/>
                </a:solidFill>
                <a:latin typeface="Century Gothic" panose="020B0502020202020204" pitchFamily="34" charset="0"/>
              </a:rPr>
              <a:t>students </a:t>
            </a:r>
            <a:r>
              <a:rPr lang="es-ES" sz="1200" baseline="0" dirty="0" err="1">
                <a:solidFill>
                  <a:srgbClr val="000000"/>
                </a:solidFill>
                <a:latin typeface="Century Gothic" panose="020B0502020202020204" pitchFamily="34" charset="0"/>
              </a:rPr>
              <a:t>the</a:t>
            </a:r>
            <a:r>
              <a:rPr lang="es-ES" sz="1200" baseline="0" dirty="0">
                <a:solidFill>
                  <a:srgbClr val="000000"/>
                </a:solidFill>
                <a:latin typeface="Century Gothic" panose="020B0502020202020204" pitchFamily="34" charset="0"/>
              </a:rPr>
              <a:t> </a:t>
            </a:r>
            <a:r>
              <a:rPr lang="es-ES" sz="1200" baseline="0" dirty="0" err="1">
                <a:solidFill>
                  <a:srgbClr val="000000"/>
                </a:solidFill>
                <a:latin typeface="Century Gothic" panose="020B0502020202020204" pitchFamily="34" charset="0"/>
              </a:rPr>
              <a:t>opportunity</a:t>
            </a:r>
            <a:r>
              <a:rPr lang="es-ES" sz="1200" baseline="0" dirty="0">
                <a:solidFill>
                  <a:srgbClr val="000000"/>
                </a:solidFill>
                <a:latin typeface="Century Gothic" panose="020B0502020202020204" pitchFamily="34" charset="0"/>
              </a:rPr>
              <a:t> to </a:t>
            </a:r>
            <a:r>
              <a:rPr lang="es-ES" sz="1200" baseline="0" dirty="0" err="1">
                <a:solidFill>
                  <a:srgbClr val="000000"/>
                </a:solidFill>
                <a:latin typeface="Century Gothic" panose="020B0502020202020204" pitchFamily="34" charset="0"/>
              </a:rPr>
              <a:t>read</a:t>
            </a:r>
            <a:r>
              <a:rPr lang="es-ES" sz="1200" baseline="0" dirty="0">
                <a:solidFill>
                  <a:srgbClr val="000000"/>
                </a:solidFill>
                <a:latin typeface="Century Gothic" panose="020B0502020202020204" pitchFamily="34" charset="0"/>
              </a:rPr>
              <a:t> </a:t>
            </a:r>
            <a:r>
              <a:rPr lang="es-ES" sz="1200" baseline="0" dirty="0" err="1">
                <a:solidFill>
                  <a:srgbClr val="000000"/>
                </a:solidFill>
                <a:latin typeface="Century Gothic" panose="020B0502020202020204" pitchFamily="34" charset="0"/>
              </a:rPr>
              <a:t>it</a:t>
            </a:r>
            <a:r>
              <a:rPr lang="es-ES" sz="1200" baseline="0" dirty="0">
                <a:solidFill>
                  <a:srgbClr val="000000"/>
                </a:solidFill>
                <a:latin typeface="Century Gothic" panose="020B0502020202020204" pitchFamily="34" charset="0"/>
              </a:rPr>
              <a:t> </a:t>
            </a:r>
            <a:r>
              <a:rPr lang="es-ES" sz="1200" baseline="0" dirty="0" err="1">
                <a:solidFill>
                  <a:srgbClr val="000000"/>
                </a:solidFill>
                <a:latin typeface="Century Gothic" panose="020B0502020202020204" pitchFamily="34" charset="0"/>
              </a:rPr>
              <a:t>through</a:t>
            </a:r>
            <a:r>
              <a:rPr lang="es-ES" sz="1200" baseline="0" dirty="0">
                <a:solidFill>
                  <a:srgbClr val="000000"/>
                </a:solidFill>
                <a:latin typeface="Century Gothic" panose="020B0502020202020204" pitchFamily="34" charset="0"/>
              </a:rPr>
              <a:t> in </a:t>
            </a:r>
            <a:r>
              <a:rPr lang="es-ES" sz="1200" baseline="0" dirty="0" err="1">
                <a:solidFill>
                  <a:srgbClr val="000000"/>
                </a:solidFill>
                <a:latin typeface="Century Gothic" panose="020B0502020202020204" pitchFamily="34" charset="0"/>
              </a:rPr>
              <a:t>pairs</a:t>
            </a:r>
            <a:r>
              <a:rPr lang="es-ES" sz="1200" baseline="0" dirty="0">
                <a:solidFill>
                  <a:srgbClr val="000000"/>
                </a:solidFill>
                <a:latin typeface="Century Gothic" panose="020B0502020202020204" pitchFamily="34" charset="0"/>
              </a:rPr>
              <a:t>, line </a:t>
            </a:r>
            <a:r>
              <a:rPr lang="es-ES" sz="1200" baseline="0" dirty="0" err="1">
                <a:solidFill>
                  <a:srgbClr val="000000"/>
                </a:solidFill>
                <a:latin typeface="Century Gothic" panose="020B0502020202020204" pitchFamily="34" charset="0"/>
              </a:rPr>
              <a:t>by</a:t>
            </a:r>
            <a:r>
              <a:rPr lang="es-ES" sz="1200" baseline="0" dirty="0">
                <a:solidFill>
                  <a:srgbClr val="000000"/>
                </a:solidFill>
                <a:latin typeface="Century Gothic" panose="020B0502020202020204" pitchFamily="34" charset="0"/>
              </a:rPr>
              <a:t> line, and to </a:t>
            </a:r>
            <a:r>
              <a:rPr lang="es-ES" sz="1200" baseline="0" dirty="0" err="1">
                <a:solidFill>
                  <a:srgbClr val="000000"/>
                </a:solidFill>
                <a:latin typeface="Century Gothic" panose="020B0502020202020204" pitchFamily="34" charset="0"/>
              </a:rPr>
              <a:t>orally</a:t>
            </a:r>
            <a:r>
              <a:rPr lang="es-ES" sz="1200" baseline="0" dirty="0">
                <a:solidFill>
                  <a:srgbClr val="000000"/>
                </a:solidFill>
                <a:latin typeface="Century Gothic" panose="020B0502020202020204" pitchFamily="34" charset="0"/>
              </a:rPr>
              <a:t> </a:t>
            </a:r>
            <a:r>
              <a:rPr lang="es-ES" sz="1200" baseline="0" dirty="0" err="1">
                <a:solidFill>
                  <a:srgbClr val="000000"/>
                </a:solidFill>
                <a:latin typeface="Century Gothic" panose="020B0502020202020204" pitchFamily="34" charset="0"/>
              </a:rPr>
              <a:t>translate</a:t>
            </a:r>
            <a:r>
              <a:rPr lang="es-ES" sz="1200" baseline="0" dirty="0">
                <a:solidFill>
                  <a:srgbClr val="000000"/>
                </a:solidFill>
                <a:latin typeface="Century Gothic" panose="020B0502020202020204" pitchFamily="34" charset="0"/>
              </a:rPr>
              <a:t> </a:t>
            </a:r>
            <a:r>
              <a:rPr lang="es-ES" sz="1200" baseline="0" dirty="0" err="1">
                <a:solidFill>
                  <a:srgbClr val="000000"/>
                </a:solidFill>
                <a:latin typeface="Century Gothic" panose="020B0502020202020204" pitchFamily="34" charset="0"/>
              </a:rPr>
              <a:t>it</a:t>
            </a:r>
            <a:r>
              <a:rPr lang="es-ES" sz="1200" baseline="0" dirty="0">
                <a:solidFill>
                  <a:srgbClr val="000000"/>
                </a:solidFill>
                <a:latin typeface="Century Gothic" panose="020B0502020202020204" pitchFamily="34" charset="0"/>
              </a:rPr>
              <a:t> to </a:t>
            </a:r>
            <a:r>
              <a:rPr lang="es-ES" sz="1200" baseline="0" dirty="0" err="1">
                <a:solidFill>
                  <a:srgbClr val="000000"/>
                </a:solidFill>
                <a:latin typeface="Century Gothic" panose="020B0502020202020204" pitchFamily="34" charset="0"/>
              </a:rPr>
              <a:t>each</a:t>
            </a:r>
            <a:r>
              <a:rPr lang="es-ES" sz="1200" baseline="0" dirty="0">
                <a:solidFill>
                  <a:srgbClr val="000000"/>
                </a:solidFill>
                <a:latin typeface="Century Gothic" panose="020B0502020202020204" pitchFamily="34" charset="0"/>
              </a:rPr>
              <a:t> </a:t>
            </a:r>
            <a:r>
              <a:rPr lang="es-ES" sz="1200" baseline="0" dirty="0" err="1">
                <a:solidFill>
                  <a:srgbClr val="000000"/>
                </a:solidFill>
                <a:latin typeface="Century Gothic" panose="020B0502020202020204" pitchFamily="34" charset="0"/>
              </a:rPr>
              <a:t>other</a:t>
            </a:r>
            <a:r>
              <a:rPr lang="es-ES" sz="1200" baseline="0" dirty="0">
                <a:solidFill>
                  <a:srgbClr val="000000"/>
                </a:solidFill>
                <a:latin typeface="Century Gothic" panose="020B0502020202020204" pitchFamily="34" charset="0"/>
              </a:rPr>
              <a:t>, line </a:t>
            </a:r>
            <a:r>
              <a:rPr lang="es-ES" sz="1200" baseline="0" err="1">
                <a:solidFill>
                  <a:srgbClr val="000000"/>
                </a:solidFill>
                <a:latin typeface="Century Gothic" panose="020B0502020202020204" pitchFamily="34" charset="0"/>
              </a:rPr>
              <a:t>by</a:t>
            </a:r>
            <a:r>
              <a:rPr lang="es-ES" sz="1200" baseline="0">
                <a:solidFill>
                  <a:srgbClr val="000000"/>
                </a:solidFill>
                <a:latin typeface="Century Gothic" panose="020B0502020202020204" pitchFamily="34" charset="0"/>
              </a:rPr>
              <a:t> line.</a:t>
            </a:r>
            <a:endParaRPr lang="en-GB" sz="1200" baseline="0">
              <a:solidFill>
                <a:schemeClr val="tx1"/>
              </a:solidFill>
              <a:latin typeface="+mn-lt"/>
            </a:endParaRPr>
          </a:p>
          <a:p>
            <a:pPr marL="228600" indent="-228600">
              <a:buAutoNum type="arabicPeriod"/>
            </a:pPr>
            <a:r>
              <a:rPr lang="en-GB"/>
              <a:t>Ask </a:t>
            </a:r>
            <a:r>
              <a:rPr lang="en-GB" dirty="0"/>
              <a:t>them</a:t>
            </a:r>
            <a:r>
              <a:rPr lang="en-GB" baseline="0" dirty="0"/>
              <a:t> what they notice about the type of words in this poem.  Are the majority nouns, adjectives or verbs? See if they can identify the only two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Transcript: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000000"/>
                </a:solidFill>
                <a:latin typeface="Century Gothic" panose="020B0502020202020204" pitchFamily="34" charset="0"/>
              </a:rPr>
              <a:t>La playa en verano</a:t>
            </a:r>
            <a:br>
              <a:rPr lang="es-ES" sz="1200" dirty="0">
                <a:solidFill>
                  <a:srgbClr val="000000"/>
                </a:solidFill>
                <a:latin typeface="Century Gothic" panose="020B0502020202020204" pitchFamily="34" charset="0"/>
              </a:rPr>
            </a:br>
            <a:r>
              <a:rPr lang="es-ES" sz="1200" dirty="0">
                <a:solidFill>
                  <a:srgbClr val="000000"/>
                </a:solidFill>
                <a:latin typeface="Century Gothic" panose="020B0502020202020204" pitchFamily="34" charset="0"/>
              </a:rPr>
              <a:t>Las olas del mar</a:t>
            </a:r>
            <a:br>
              <a:rPr lang="es-ES" sz="1200" dirty="0">
                <a:solidFill>
                  <a:srgbClr val="000000"/>
                </a:solidFill>
                <a:latin typeface="Century Gothic" panose="020B0502020202020204" pitchFamily="34" charset="0"/>
              </a:rPr>
            </a:br>
            <a:r>
              <a:rPr lang="es-ES" sz="1200" dirty="0">
                <a:solidFill>
                  <a:srgbClr val="000000"/>
                </a:solidFill>
                <a:latin typeface="Century Gothic" panose="020B0502020202020204" pitchFamily="34" charset="0"/>
              </a:rPr>
              <a:t>La brisa, un helado</a:t>
            </a:r>
            <a:br>
              <a:rPr lang="es-ES" sz="1200" dirty="0">
                <a:solidFill>
                  <a:srgbClr val="000000"/>
                </a:solidFill>
                <a:latin typeface="Century Gothic" panose="020B0502020202020204" pitchFamily="34" charset="0"/>
              </a:rPr>
            </a:br>
            <a:r>
              <a:rPr lang="es-ES" sz="1200" dirty="0">
                <a:solidFill>
                  <a:srgbClr val="000000"/>
                </a:solidFill>
                <a:latin typeface="Century Gothic" panose="020B0502020202020204" pitchFamily="34" charset="0"/>
              </a:rPr>
              <a:t>Saltar y nadar</a:t>
            </a:r>
            <a:br>
              <a:rPr lang="es-ES" sz="1200" dirty="0">
                <a:solidFill>
                  <a:srgbClr val="000000"/>
                </a:solidFill>
                <a:latin typeface="Century Gothic" panose="020B0502020202020204" pitchFamily="34" charset="0"/>
              </a:rPr>
            </a:br>
            <a:br>
              <a:rPr lang="es-ES" sz="1200" dirty="0">
                <a:solidFill>
                  <a:srgbClr val="000000"/>
                </a:solidFill>
                <a:latin typeface="Century Gothic" panose="020B0502020202020204" pitchFamily="34" charset="0"/>
              </a:rPr>
            </a:br>
            <a:r>
              <a:rPr lang="es-ES" sz="1200" dirty="0">
                <a:solidFill>
                  <a:srgbClr val="000000"/>
                </a:solidFill>
                <a:latin typeface="Century Gothic" panose="020B0502020202020204" pitchFamily="34" charset="0"/>
              </a:rPr>
              <a:t>Comida en el patio</a:t>
            </a:r>
            <a:br>
              <a:rPr lang="es-ES" sz="1200" dirty="0">
                <a:solidFill>
                  <a:srgbClr val="000000"/>
                </a:solidFill>
                <a:latin typeface="Century Gothic" panose="020B0502020202020204" pitchFamily="34" charset="0"/>
              </a:rPr>
            </a:br>
            <a:r>
              <a:rPr lang="es-ES" sz="1200" dirty="0">
                <a:solidFill>
                  <a:srgbClr val="000000"/>
                </a:solidFill>
                <a:latin typeface="Century Gothic" panose="020B0502020202020204" pitchFamily="34" charset="0"/>
              </a:rPr>
              <a:t>Melón y sandía</a:t>
            </a:r>
            <a:br>
              <a:rPr lang="es-ES" sz="1200" dirty="0">
                <a:solidFill>
                  <a:srgbClr val="000000"/>
                </a:solidFill>
                <a:latin typeface="Century Gothic" panose="020B0502020202020204" pitchFamily="34" charset="0"/>
              </a:rPr>
            </a:br>
            <a:r>
              <a:rPr lang="es-ES" sz="1200" dirty="0">
                <a:solidFill>
                  <a:srgbClr val="000000"/>
                </a:solidFill>
                <a:latin typeface="Century Gothic" panose="020B0502020202020204" pitchFamily="34" charset="0"/>
              </a:rPr>
              <a:t>Papá con su radio</a:t>
            </a:r>
            <a:br>
              <a:rPr lang="es-ES" sz="1200" dirty="0">
                <a:solidFill>
                  <a:srgbClr val="000000"/>
                </a:solidFill>
                <a:latin typeface="Century Gothic" panose="020B0502020202020204" pitchFamily="34" charset="0"/>
              </a:rPr>
            </a:br>
            <a:r>
              <a:rPr lang="es-ES" sz="1200" dirty="0">
                <a:solidFill>
                  <a:srgbClr val="000000"/>
                </a:solidFill>
                <a:latin typeface="Century Gothic" panose="020B0502020202020204" pitchFamily="34" charset="0"/>
              </a:rPr>
              <a:t>Siesta al mediodía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err="1">
                <a:solidFill>
                  <a:srgbClr val="000000"/>
                </a:solidFill>
                <a:latin typeface="Century Gothic" panose="020B0502020202020204" pitchFamily="34" charset="0"/>
              </a:rPr>
              <a:t>Additional</a:t>
            </a:r>
            <a:r>
              <a:rPr lang="es-ES" sz="1200" b="1" dirty="0">
                <a:solidFill>
                  <a:srgbClr val="000000"/>
                </a:solidFill>
                <a:latin typeface="Century Gothic" panose="020B0502020202020204" pitchFamily="34" charset="0"/>
              </a:rPr>
              <a:t> </a:t>
            </a:r>
            <a:r>
              <a:rPr lang="es-ES" sz="1200" b="1" dirty="0" err="1">
                <a:solidFill>
                  <a:srgbClr val="000000"/>
                </a:solidFill>
                <a:latin typeface="Century Gothic" panose="020B0502020202020204" pitchFamily="34" charset="0"/>
              </a:rPr>
              <a:t>word</a:t>
            </a:r>
            <a:r>
              <a:rPr lang="es-ES" sz="1200" b="1" dirty="0">
                <a:solidFill>
                  <a:srgbClr val="000000"/>
                </a:solidFill>
                <a:latin typeface="Century Gothic" panose="020B0502020202020204" pitchFamily="34" charset="0"/>
              </a:rPr>
              <a:t> </a:t>
            </a:r>
            <a:r>
              <a:rPr lang="es-ES" sz="1200" b="1" dirty="0" err="1">
                <a:solidFill>
                  <a:srgbClr val="000000"/>
                </a:solidFill>
                <a:latin typeface="Century Gothic" panose="020B0502020202020204" pitchFamily="34" charset="0"/>
              </a:rPr>
              <a:t>frequencies</a:t>
            </a:r>
            <a:r>
              <a:rPr lang="es-ES" sz="1200" b="1" dirty="0">
                <a:solidFill>
                  <a:srgbClr val="000000"/>
                </a:solidFill>
                <a:latin typeface="Century Gothic" panose="020B0502020202020204" pitchFamily="34" charset="0"/>
              </a:rPr>
              <a:t>: </a:t>
            </a:r>
            <a:r>
              <a:rPr lang="es-ES" sz="1200" dirty="0">
                <a:solidFill>
                  <a:srgbClr val="000000"/>
                </a:solidFill>
                <a:latin typeface="Century Gothic" panose="020B0502020202020204" pitchFamily="34" charset="0"/>
              </a:rPr>
              <a:t>verano [1139]; brisa [3805]; helado [3024]; saltar [1140]; nadar [3604]; comida [906]; patio [1197]; papá [865];  melón [&gt;5000] sandía [&gt;5000]; radio [933]; siesta [3410]; mediodía [2647]</a:t>
            </a:r>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916321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Text-level</a:t>
            </a:r>
            <a:r>
              <a:rPr lang="en-GB" b="1" baseline="0" dirty="0"/>
              <a:t> reading comprehension (with audio to check answers)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8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understand the gist</a:t>
            </a:r>
            <a:r>
              <a:rPr lang="en-GB" b="0" baseline="0" dirty="0"/>
              <a:t> of the stanzas by deciding what time of day each stanza refers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GB" b="1" baseline="0" dirty="0"/>
              <a:t>Procedure:</a:t>
            </a:r>
          </a:p>
          <a:p>
            <a:r>
              <a:rPr lang="en-GB" baseline="0" dirty="0"/>
              <a:t>1</a:t>
            </a:r>
            <a:r>
              <a:rPr lang="en-GB" baseline="0"/>
              <a:t>. Tell </a:t>
            </a:r>
            <a:r>
              <a:rPr lang="en-GB" baseline="0" dirty="0"/>
              <a:t>students that the poem describes a day on the beach. They need to put the verses in chronological order. </a:t>
            </a:r>
          </a:p>
          <a:p>
            <a:r>
              <a:rPr lang="en-GB" baseline="0" dirty="0"/>
              <a:t>2</a:t>
            </a:r>
            <a:r>
              <a:rPr lang="en-GB" baseline="0"/>
              <a:t>. Make </a:t>
            </a:r>
            <a:r>
              <a:rPr lang="en-GB" baseline="0" dirty="0"/>
              <a:t>sure that the meaning of time phrases is understood (particularly ‘E’ as ‘cenar’ [3087] has not been previously taught). </a:t>
            </a:r>
            <a:r>
              <a:rPr lang="es-ES" baseline="0" dirty="0" err="1"/>
              <a:t>Students</a:t>
            </a:r>
            <a:r>
              <a:rPr lang="es-ES" baseline="0" dirty="0"/>
              <a:t> </a:t>
            </a:r>
            <a:r>
              <a:rPr lang="es-ES" baseline="0" dirty="0" err="1"/>
              <a:t>have</a:t>
            </a:r>
            <a:r>
              <a:rPr lang="es-ES" baseline="0" dirty="0"/>
              <a:t> </a:t>
            </a:r>
            <a:r>
              <a:rPr lang="es-ES" baseline="0" dirty="0" err="1"/>
              <a:t>not</a:t>
            </a:r>
            <a:r>
              <a:rPr lang="es-ES" baseline="0" dirty="0"/>
              <a:t> </a:t>
            </a:r>
            <a:r>
              <a:rPr lang="es-ES" baseline="0" dirty="0" err="1"/>
              <a:t>yet</a:t>
            </a:r>
            <a:r>
              <a:rPr lang="es-ES" baseline="0" dirty="0"/>
              <a:t> </a:t>
            </a:r>
            <a:r>
              <a:rPr lang="es-ES" baseline="0" dirty="0" err="1"/>
              <a:t>met</a:t>
            </a:r>
            <a:r>
              <a:rPr lang="es-ES" baseline="0" dirty="0"/>
              <a:t> ‘hora’ [160], so </a:t>
            </a:r>
            <a:r>
              <a:rPr lang="es-ES" baseline="0" dirty="0" err="1"/>
              <a:t>its</a:t>
            </a:r>
            <a:r>
              <a:rPr lang="es-ES" baseline="0" dirty="0"/>
              <a:t> </a:t>
            </a:r>
            <a:r>
              <a:rPr lang="es-ES" baseline="0" dirty="0" err="1"/>
              <a:t>meaning</a:t>
            </a:r>
            <a:r>
              <a:rPr lang="es-ES" baseline="0" dirty="0"/>
              <a:t> </a:t>
            </a:r>
            <a:r>
              <a:rPr lang="es-ES" baseline="0" dirty="0" err="1"/>
              <a:t>is</a:t>
            </a:r>
            <a:r>
              <a:rPr lang="es-ES" baseline="0" dirty="0"/>
              <a:t> </a:t>
            </a:r>
            <a:r>
              <a:rPr lang="es-ES" baseline="0" dirty="0" err="1"/>
              <a:t>explained</a:t>
            </a:r>
            <a:r>
              <a:rPr lang="es-ES" baseline="0" dirty="0"/>
              <a:t>.</a:t>
            </a:r>
            <a:endParaRPr lang="en-GB" baseline="0" dirty="0"/>
          </a:p>
          <a:p>
            <a:r>
              <a:rPr lang="en-GB" baseline="0" dirty="0"/>
              <a:t>3</a:t>
            </a:r>
            <a:r>
              <a:rPr lang="en-GB" baseline="0"/>
              <a:t>. G</a:t>
            </a:r>
            <a:r>
              <a:rPr lang="es-ES" baseline="0"/>
              <a:t>ive </a:t>
            </a:r>
            <a:r>
              <a:rPr lang="es-ES" baseline="0" dirty="0" err="1"/>
              <a:t>students</a:t>
            </a:r>
            <a:r>
              <a:rPr lang="es-ES" baseline="0" dirty="0"/>
              <a:t> time to </a:t>
            </a:r>
            <a:r>
              <a:rPr lang="es-ES" baseline="0" dirty="0" err="1"/>
              <a:t>make</a:t>
            </a:r>
            <a:r>
              <a:rPr lang="es-ES" baseline="0" dirty="0"/>
              <a:t> </a:t>
            </a:r>
            <a:r>
              <a:rPr lang="es-ES" baseline="0" dirty="0" err="1"/>
              <a:t>their</a:t>
            </a:r>
            <a:r>
              <a:rPr lang="es-ES" baseline="0" dirty="0"/>
              <a:t> </a:t>
            </a:r>
            <a:r>
              <a:rPr lang="es-ES" baseline="0" dirty="0" err="1"/>
              <a:t>decisions</a:t>
            </a:r>
            <a:r>
              <a:rPr lang="es-ES" baseline="0" dirty="0"/>
              <a:t>, and </a:t>
            </a:r>
            <a:r>
              <a:rPr lang="es-ES" baseline="0" dirty="0" err="1"/>
              <a:t>then</a:t>
            </a:r>
            <a:r>
              <a:rPr lang="es-ES" baseline="0" dirty="0"/>
              <a:t> </a:t>
            </a:r>
            <a:r>
              <a:rPr lang="es-ES" baseline="0" dirty="0" err="1"/>
              <a:t>play</a:t>
            </a:r>
            <a:r>
              <a:rPr lang="es-ES" baseline="0" dirty="0"/>
              <a:t> </a:t>
            </a:r>
            <a:r>
              <a:rPr lang="es-ES" baseline="0" dirty="0" err="1"/>
              <a:t>the</a:t>
            </a:r>
            <a:r>
              <a:rPr lang="es-ES" baseline="0" dirty="0"/>
              <a:t> </a:t>
            </a:r>
            <a:r>
              <a:rPr lang="es-ES" baseline="0" dirty="0" err="1"/>
              <a:t>whole</a:t>
            </a:r>
            <a:r>
              <a:rPr lang="es-ES" baseline="0" dirty="0"/>
              <a:t> </a:t>
            </a:r>
            <a:r>
              <a:rPr lang="es-ES" baseline="0" dirty="0" err="1"/>
              <a:t>poem</a:t>
            </a:r>
            <a:r>
              <a:rPr lang="es-ES" baseline="0" dirty="0"/>
              <a:t> so </a:t>
            </a:r>
            <a:r>
              <a:rPr lang="es-ES" baseline="0" dirty="0" err="1"/>
              <a:t>that</a:t>
            </a:r>
            <a:r>
              <a:rPr lang="es-ES" baseline="0" dirty="0"/>
              <a:t> </a:t>
            </a:r>
            <a:r>
              <a:rPr lang="es-ES" baseline="0" dirty="0" err="1"/>
              <a:t>students</a:t>
            </a:r>
            <a:r>
              <a:rPr lang="es-ES" baseline="0" dirty="0"/>
              <a:t> can </a:t>
            </a:r>
            <a:r>
              <a:rPr lang="es-ES" baseline="0" dirty="0" err="1"/>
              <a:t>check</a:t>
            </a:r>
            <a:r>
              <a:rPr lang="es-ES" baseline="0" dirty="0"/>
              <a:t> </a:t>
            </a:r>
            <a:r>
              <a:rPr lang="es-ES" baseline="0" dirty="0" err="1"/>
              <a:t>their</a:t>
            </a:r>
            <a:r>
              <a:rPr lang="es-ES" baseline="0" dirty="0"/>
              <a:t> </a:t>
            </a:r>
            <a:r>
              <a:rPr lang="es-ES" baseline="0" dirty="0" err="1"/>
              <a:t>answers</a:t>
            </a:r>
            <a:r>
              <a:rPr lang="es-ES" baseline="0" dirty="0"/>
              <a:t>.</a:t>
            </a:r>
            <a:endParaRPr lang="en-GB" baseline="0" dirty="0"/>
          </a:p>
          <a:p>
            <a:endParaRPr lang="en-GB" baseline="0" dirty="0"/>
          </a:p>
          <a:p>
            <a:r>
              <a:rPr lang="en-GB" b="1" baseline="0" dirty="0"/>
              <a:t>Notes:</a:t>
            </a:r>
          </a:p>
          <a:p>
            <a:r>
              <a:rPr lang="en-GB" baseline="0" dirty="0"/>
              <a:t>Note 1: remember that students have worked intensively with the first two verses before (A and D). They do not need to understand the new stanzas fully, they just need to get the gist of them. They will be able to study the vocabulary in these three other stanzas in lesson 2 in more detail. </a:t>
            </a:r>
            <a:br>
              <a:rPr lang="en-GB" baseline="0" dirty="0"/>
            </a:br>
            <a:endParaRPr lang="en-GB" baseline="0" dirty="0"/>
          </a:p>
          <a:p>
            <a:r>
              <a:rPr lang="en-GB" baseline="0" dirty="0"/>
              <a:t>Note 2: Students should already be familiar with these previously taught vocabulary items: </a:t>
            </a:r>
            <a:r>
              <a:rPr lang="es-ES" dirty="0"/>
              <a:t>mañana [402]; tarde [392]; noche [164]; comer [347]; cama [609]; día [65]; comida [906], ventana</a:t>
            </a:r>
            <a:r>
              <a:rPr lang="es-ES" baseline="0" dirty="0"/>
              <a:t> [725]; amarillo [1381]; playa [1475]. </a:t>
            </a:r>
          </a:p>
          <a:p>
            <a:endParaRPr lang="es-ES" baseline="0" dirty="0"/>
          </a:p>
          <a:p>
            <a:r>
              <a:rPr lang="es-ES" baseline="0" dirty="0"/>
              <a:t>Note 3: a </a:t>
            </a:r>
            <a:r>
              <a:rPr lang="es-ES" baseline="0" dirty="0" err="1"/>
              <a:t>gloss</a:t>
            </a:r>
            <a:r>
              <a:rPr lang="es-ES" baseline="0" dirty="0"/>
              <a:t> </a:t>
            </a:r>
            <a:r>
              <a:rPr lang="es-ES" baseline="0" dirty="0" err="1"/>
              <a:t>is</a:t>
            </a:r>
            <a:r>
              <a:rPr lang="es-ES" baseline="0" dirty="0"/>
              <a:t> </a:t>
            </a:r>
            <a:r>
              <a:rPr lang="es-ES" baseline="0" dirty="0" err="1"/>
              <a:t>given</a:t>
            </a:r>
            <a:r>
              <a:rPr lang="es-ES" baseline="0" dirty="0"/>
              <a:t> </a:t>
            </a:r>
            <a:r>
              <a:rPr lang="es-ES" baseline="0" dirty="0" err="1"/>
              <a:t>for</a:t>
            </a:r>
            <a:r>
              <a:rPr lang="es-ES" baseline="0" dirty="0"/>
              <a:t> ‘estrella’ [974] as </a:t>
            </a:r>
            <a:r>
              <a:rPr lang="es-ES" baseline="0" dirty="0" err="1"/>
              <a:t>there</a:t>
            </a:r>
            <a:r>
              <a:rPr lang="es-ES" baseline="0" dirty="0"/>
              <a:t> </a:t>
            </a:r>
            <a:r>
              <a:rPr lang="es-ES" baseline="0" dirty="0" err="1"/>
              <a:t>is</a:t>
            </a:r>
            <a:r>
              <a:rPr lang="es-ES" baseline="0" dirty="0"/>
              <a:t> no </a:t>
            </a:r>
            <a:r>
              <a:rPr lang="es-ES" baseline="0" dirty="0" err="1"/>
              <a:t>other</a:t>
            </a:r>
            <a:r>
              <a:rPr lang="es-ES" baseline="0" dirty="0"/>
              <a:t> familiar </a:t>
            </a:r>
            <a:r>
              <a:rPr lang="es-ES" baseline="0" dirty="0" err="1"/>
              <a:t>word</a:t>
            </a:r>
            <a:r>
              <a:rPr lang="es-ES" baseline="0" dirty="0"/>
              <a:t> in </a:t>
            </a:r>
            <a:r>
              <a:rPr lang="es-ES" baseline="0" dirty="0" err="1"/>
              <a:t>the</a:t>
            </a:r>
            <a:r>
              <a:rPr lang="es-ES" baseline="0" dirty="0"/>
              <a:t> </a:t>
            </a:r>
            <a:r>
              <a:rPr lang="es-ES" baseline="0" dirty="0" err="1"/>
              <a:t>stanza</a:t>
            </a:r>
            <a:r>
              <a:rPr lang="es-ES" baseline="0" dirty="0"/>
              <a:t> </a:t>
            </a:r>
            <a:r>
              <a:rPr lang="es-ES" baseline="0" dirty="0" err="1"/>
              <a:t>that</a:t>
            </a:r>
            <a:r>
              <a:rPr lang="es-ES" baseline="0" dirty="0"/>
              <a:t> connotes ‘</a:t>
            </a:r>
            <a:r>
              <a:rPr lang="es-ES" baseline="0" dirty="0" err="1"/>
              <a:t>bed</a:t>
            </a:r>
            <a:r>
              <a:rPr lang="es-ES" baseline="0" dirty="0"/>
              <a:t> time’.</a:t>
            </a:r>
            <a:br>
              <a:rPr lang="es-ES" dirty="0"/>
            </a:br>
            <a:br>
              <a:rPr lang="es-ES" dirty="0"/>
            </a:br>
            <a:r>
              <a:rPr lang="es-ES" b="1" baseline="0" dirty="0" err="1"/>
              <a:t>Transcript</a:t>
            </a:r>
            <a:r>
              <a:rPr lang="es-ES"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115076"/>
                </a:solidFill>
                <a:latin typeface="Century Gothic" panose="020B0502020202020204" pitchFamily="34" charset="0"/>
              </a:rPr>
              <a:t>La playa en verano</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Las olas del mar</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La brisa, un helado</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Saltar y nadar</a:t>
            </a:r>
            <a:br>
              <a:rPr lang="es-ES" dirty="0">
                <a:solidFill>
                  <a:srgbClr val="115076"/>
                </a:solidFill>
                <a:latin typeface="Century Gothic" panose="020B0502020202020204" pitchFamily="34" charset="0"/>
              </a:rPr>
            </a:b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Comida en el patio</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Melón y sandía</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Papá con su radio</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Siesta al mediodía</a:t>
            </a:r>
            <a:br>
              <a:rPr lang="es-ES" dirty="0">
                <a:solidFill>
                  <a:srgbClr val="115076"/>
                </a:solidFill>
                <a:latin typeface="Century Gothic" panose="020B0502020202020204" pitchFamily="34" charset="0"/>
              </a:rPr>
            </a:b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El cubo y la pala</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Enormes castillos</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Paseo por la playa</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El cielo amarillo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115076"/>
                </a:solidFill>
                <a:latin typeface="Century Gothic" panose="020B0502020202020204" pitchFamily="34" charset="0"/>
              </a:rPr>
              <a:t>El pelo enredado </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La arena y la sal</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Dedos arrugados</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Cenar en el bar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115076"/>
                </a:solidFill>
                <a:latin typeface="Century Gothic" panose="020B0502020202020204" pitchFamily="34" charset="0"/>
              </a:rPr>
              <a:t>La ventana abierta</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Dormir con la abuela</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La playa desierta</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Cubierta de estrellas.</a:t>
            </a:r>
            <a:endParaRPr lang="en-GB" dirty="0">
              <a:solidFill>
                <a:srgbClr val="115076"/>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2 minutes </a:t>
            </a:r>
          </a:p>
          <a:p>
            <a:endParaRPr lang="en-GB" dirty="0"/>
          </a:p>
          <a:p>
            <a:r>
              <a:rPr lang="en-GB" b="1" dirty="0"/>
              <a:t>Aim: </a:t>
            </a:r>
            <a:r>
              <a:rPr lang="en-GB" dirty="0"/>
              <a:t>to </a:t>
            </a:r>
            <a:r>
              <a:rPr lang="x-none" sz="1200" kern="1200" dirty="0">
                <a:solidFill>
                  <a:schemeClr val="tx1"/>
                </a:solidFill>
                <a:effectLst/>
                <a:latin typeface="+mn-lt"/>
                <a:ea typeface="+mn-ea"/>
                <a:cs typeface="+mn-cs"/>
              </a:rPr>
              <a:t>give students a quick recap of these endings and their meanings</a:t>
            </a:r>
            <a:r>
              <a:rPr lang="en-GB" sz="1200" kern="1200" dirty="0">
                <a:solidFill>
                  <a:schemeClr val="tx1"/>
                </a:solidFill>
                <a:effectLst/>
                <a:latin typeface="+mn-lt"/>
                <a:ea typeface="+mn-ea"/>
                <a:cs typeface="+mn-cs"/>
              </a:rPr>
              <a:t> ahead</a:t>
            </a:r>
            <a:r>
              <a:rPr lang="en-GB" sz="1200" kern="1200" baseline="0" dirty="0">
                <a:solidFill>
                  <a:schemeClr val="tx1"/>
                </a:solidFill>
                <a:effectLst/>
                <a:latin typeface="+mn-lt"/>
                <a:ea typeface="+mn-ea"/>
                <a:cs typeface="+mn-cs"/>
              </a:rPr>
              <a:t> of the </a:t>
            </a:r>
            <a:r>
              <a:rPr lang="en-GB" sz="1200" kern="1200" baseline="0">
                <a:solidFill>
                  <a:schemeClr val="tx1"/>
                </a:solidFill>
                <a:effectLst/>
                <a:latin typeface="+mn-lt"/>
                <a:ea typeface="+mn-ea"/>
                <a:cs typeface="+mn-cs"/>
              </a:rPr>
              <a:t>next activity.</a:t>
            </a:r>
            <a:endParaRPr lang="en-GB" dirty="0"/>
          </a:p>
          <a:p>
            <a:endParaRPr lang="en-GB" dirty="0"/>
          </a:p>
          <a:p>
            <a:r>
              <a:rPr lang="en-GB" b="1" dirty="0"/>
              <a:t>Procedure:</a:t>
            </a:r>
          </a:p>
          <a:p>
            <a:pPr marL="228600" indent="-228600">
              <a:buAutoNum type="arabicPeriod"/>
            </a:pPr>
            <a:r>
              <a:rPr lang="en-GB" baseline="0"/>
              <a:t>Elicit </a:t>
            </a:r>
            <a:r>
              <a:rPr lang="en-GB" baseline="0" dirty="0"/>
              <a:t>the verb forms and Spanish translations </a:t>
            </a:r>
            <a:r>
              <a:rPr lang="en-GB" baseline="0"/>
              <a:t>from students.</a:t>
            </a:r>
            <a:endParaRPr lang="en-GB" baseline="0" dirty="0"/>
          </a:p>
          <a:p>
            <a:pPr marL="228600" indent="-228600">
              <a:buAutoNum type="arabicPeriod"/>
            </a:pPr>
            <a:endParaRPr lang="en-GB" dirty="0"/>
          </a:p>
          <a:p>
            <a:r>
              <a:rPr lang="en-GB" sz="1200" b="1" kern="1200" dirty="0">
                <a:solidFill>
                  <a:schemeClr val="tx1"/>
                </a:solidFill>
                <a:effectLst/>
                <a:latin typeface="+mn-lt"/>
                <a:ea typeface="+mn-ea"/>
                <a:cs typeface="+mn-cs"/>
              </a:rPr>
              <a:t>Notes:</a:t>
            </a:r>
            <a:r>
              <a:rPr lang="en-GB" sz="1200" kern="1200" baseline="0" dirty="0">
                <a:solidFill>
                  <a:schemeClr val="tx1"/>
                </a:solidFill>
                <a:effectLst/>
                <a:latin typeface="+mn-lt"/>
                <a:ea typeface="+mn-ea"/>
                <a:cs typeface="+mn-cs"/>
              </a:rPr>
              <a:t> </a:t>
            </a:r>
          </a:p>
          <a:p>
            <a:r>
              <a:rPr lang="en-GB" sz="1200" kern="1200" baseline="0" dirty="0">
                <a:solidFill>
                  <a:schemeClr val="tx1"/>
                </a:solidFill>
                <a:effectLst/>
                <a:latin typeface="+mn-lt"/>
                <a:ea typeface="+mn-ea"/>
                <a:cs typeface="+mn-cs"/>
              </a:rPr>
              <a:t>I</a:t>
            </a:r>
            <a:r>
              <a:rPr lang="x-none" sz="1200" kern="1200" dirty="0">
                <a:solidFill>
                  <a:schemeClr val="tx1"/>
                </a:solidFill>
                <a:effectLst/>
                <a:latin typeface="+mn-lt"/>
                <a:ea typeface="+mn-ea"/>
                <a:cs typeface="+mn-cs"/>
              </a:rPr>
              <a:t>n the examples, the English phrases will appear first to elicit the Spanish translation from the students. </a:t>
            </a:r>
            <a:r>
              <a:rPr lang="en-GB" sz="1200" kern="1200" dirty="0">
                <a:solidFill>
                  <a:schemeClr val="tx1"/>
                </a:solidFill>
                <a:effectLst/>
                <a:latin typeface="+mn-lt"/>
                <a:ea typeface="+mn-ea"/>
                <a:cs typeface="+mn-cs"/>
              </a:rPr>
              <a:t>The target words</a:t>
            </a:r>
            <a:r>
              <a:rPr lang="en-GB" sz="1200" kern="1200" baseline="0" dirty="0">
                <a:solidFill>
                  <a:schemeClr val="tx1"/>
                </a:solidFill>
                <a:effectLst/>
                <a:latin typeface="+mn-lt"/>
                <a:ea typeface="+mn-ea"/>
                <a:cs typeface="+mn-cs"/>
              </a:rPr>
              <a:t> to elicit</a:t>
            </a:r>
            <a:r>
              <a:rPr lang="en-GB" sz="1200" kern="1200" dirty="0">
                <a:solidFill>
                  <a:schemeClr val="tx1"/>
                </a:solidFill>
                <a:effectLst/>
                <a:latin typeface="+mn-lt"/>
                <a:ea typeface="+mn-ea"/>
                <a:cs typeface="+mn-cs"/>
              </a:rPr>
              <a:t> include some of</a:t>
            </a:r>
            <a:r>
              <a:rPr lang="en-GB" sz="1200" kern="1200" baseline="0" dirty="0">
                <a:solidFill>
                  <a:schemeClr val="tx1"/>
                </a:solidFill>
                <a:effectLst/>
                <a:latin typeface="+mn-lt"/>
                <a:ea typeface="+mn-ea"/>
                <a:cs typeface="+mn-cs"/>
              </a:rPr>
              <a:t> the words from the poem (</a:t>
            </a:r>
            <a:r>
              <a:rPr lang="en-GB" sz="1200" kern="1200" baseline="0" dirty="0" err="1">
                <a:solidFill>
                  <a:schemeClr val="tx1"/>
                </a:solidFill>
                <a:effectLst/>
                <a:latin typeface="+mn-lt"/>
                <a:ea typeface="+mn-ea"/>
                <a:cs typeface="+mn-cs"/>
              </a:rPr>
              <a:t>helado</a:t>
            </a:r>
            <a:r>
              <a:rPr lang="en-GB" sz="1200" kern="1200" baseline="0" dirty="0">
                <a:solidFill>
                  <a:schemeClr val="tx1"/>
                </a:solidFill>
                <a:effectLst/>
                <a:latin typeface="+mn-lt"/>
                <a:ea typeface="+mn-ea"/>
                <a:cs typeface="+mn-cs"/>
              </a:rPr>
              <a:t>, mar, radio) to encourage further consolidation. These words will also appear in </a:t>
            </a:r>
            <a:r>
              <a:rPr lang="en-GB" baseline="0" dirty="0"/>
              <a:t>the next activity.</a:t>
            </a:r>
          </a:p>
          <a:p>
            <a:endParaRPr lang="en-GB" baseline="0" dirty="0"/>
          </a:p>
          <a:p>
            <a:r>
              <a:rPr lang="en-GB" baseline="0" dirty="0"/>
              <a:t>Words from 3.1.1: </a:t>
            </a:r>
            <a:r>
              <a:rPr lang="en-GB" baseline="0" dirty="0" err="1"/>
              <a:t>montar</a:t>
            </a:r>
            <a:r>
              <a:rPr lang="en-GB" baseline="0" dirty="0"/>
              <a:t> [1446], </a:t>
            </a:r>
            <a:r>
              <a:rPr lang="en-GB" baseline="0" dirty="0" err="1"/>
              <a:t>normalmente</a:t>
            </a:r>
            <a:r>
              <a:rPr lang="en-GB" baseline="0" dirty="0"/>
              <a:t> [1696]; mar [480]</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401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Recap</a:t>
            </a:r>
            <a:r>
              <a:rPr lang="en-GB" sz="1200" baseline="0" dirty="0"/>
              <a:t> and elicit the pronunciation of the individual </a:t>
            </a:r>
            <a:r>
              <a:rPr lang="en-GB" sz="1200" b="1" baseline="0" dirty="0"/>
              <a:t>SSC ‘</a:t>
            </a:r>
            <a:r>
              <a:rPr lang="en-GB" sz="1200" b="1" baseline="0" dirty="0">
                <a:solidFill>
                  <a:srgbClr val="115076"/>
                </a:solidFill>
                <a:latin typeface="Century Gothic" panose="020B0502020202020204" pitchFamily="34" charset="0"/>
                <a:cs typeface="Calibri" panose="020F0502020204030204" pitchFamily="34" charset="0"/>
              </a:rPr>
              <a:t>h</a:t>
            </a:r>
            <a:r>
              <a:rPr lang="en-GB" sz="1200" b="1" baseline="0" dirty="0"/>
              <a:t>’ </a:t>
            </a:r>
            <a:br>
              <a:rPr lang="en-GB" sz="1200" b="1" baseline="0" dirty="0"/>
            </a:br>
            <a:r>
              <a:rPr lang="en-GB" sz="1200" b="1" baseline="0" dirty="0"/>
              <a:t>In this case, there is no sound, which can be demonstrated by producing an English ‘h’ and then immediately shaking your head ‘no’ and putting your fingers to your lips for ‘</a:t>
            </a:r>
            <a:r>
              <a:rPr lang="en-GB" sz="1200" b="1" baseline="0" dirty="0" err="1"/>
              <a:t>shhh</a:t>
            </a:r>
            <a:r>
              <a:rPr lang="en-GB" sz="1200" b="1" baseline="0" dirty="0"/>
              <a:t>’…</a:t>
            </a:r>
            <a:br>
              <a:rPr lang="en-GB" sz="1200" b="1" baseline="0" dirty="0"/>
            </a:br>
            <a:r>
              <a:rPr lang="en-GB" sz="1200" baseline="0" dirty="0"/>
              <a:t>and then present and practise the pronunciation of the </a:t>
            </a:r>
            <a:r>
              <a:rPr lang="en-GB" sz="1200" b="1" baseline="0" dirty="0"/>
              <a:t>source word ‘</a:t>
            </a:r>
            <a:r>
              <a:rPr lang="en-GB" sz="1200" b="1" dirty="0" err="1">
                <a:solidFill>
                  <a:srgbClr val="115076"/>
                </a:solidFill>
                <a:latin typeface="Century Gothic" panose="020B0502020202020204" pitchFamily="34" charset="0"/>
                <a:cs typeface="Calibri" panose="020F0502020204030204" pitchFamily="34" charset="0"/>
              </a:rPr>
              <a:t>hablar</a:t>
            </a:r>
            <a:r>
              <a:rPr lang="en-GB" sz="1200" b="1" baseline="0" dirty="0"/>
              <a:t>’.</a:t>
            </a:r>
          </a:p>
          <a:p>
            <a:endParaRPr lang="en-GB" sz="1200" dirty="0"/>
          </a:p>
          <a:p>
            <a:r>
              <a:rPr lang="en-GB" sz="1200" dirty="0"/>
              <a:t>A possible gesture for this source word would be to open your mouth and your</a:t>
            </a:r>
            <a:r>
              <a:rPr lang="en-GB" sz="1200" baseline="0" dirty="0"/>
              <a:t> hand</a:t>
            </a:r>
            <a:endParaRPr lang="en-GB"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34685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10-12 minutes</a:t>
            </a:r>
            <a:r>
              <a:rPr lang="en-GB" b="0" baseline="0" dirty="0"/>
              <a:t> (all slides in the activity)</a:t>
            </a:r>
            <a:endParaRPr lang="en-GB" b="0" dirty="0"/>
          </a:p>
          <a:p>
            <a:endParaRPr lang="en-GB" dirty="0"/>
          </a:p>
          <a:p>
            <a:r>
              <a:rPr lang="en-GB" b="1" dirty="0"/>
              <a:t>Aims: </a:t>
            </a:r>
            <a:r>
              <a:rPr lang="en-GB" dirty="0"/>
              <a:t>to practise</a:t>
            </a:r>
            <a:r>
              <a:rPr lang="en-GB" baseline="0" dirty="0"/>
              <a:t> distinguishing the ‘we’ and ‘they’ forms of –ar verbs in listening and to knowledge of 9 regular –ar verbs</a:t>
            </a:r>
          </a:p>
          <a:p>
            <a:endParaRPr lang="en-GB" dirty="0"/>
          </a:p>
          <a:p>
            <a:r>
              <a:rPr lang="en-GB" b="1" dirty="0"/>
              <a:t>Procedure: </a:t>
            </a:r>
          </a:p>
          <a:p>
            <a:pPr marL="228600" indent="-228600">
              <a:buAutoNum type="arabicPeriod"/>
            </a:pPr>
            <a:r>
              <a:rPr lang="en-GB" dirty="0"/>
              <a:t>Explain that</a:t>
            </a:r>
            <a:r>
              <a:rPr lang="en-GB" baseline="0" dirty="0"/>
              <a:t> students will now hear a version of the poem with some different verbs (e.g., ‘</a:t>
            </a:r>
            <a:r>
              <a:rPr lang="en-GB" baseline="0" dirty="0" err="1"/>
              <a:t>Vamos</a:t>
            </a:r>
            <a:r>
              <a:rPr lang="en-GB" baseline="0" dirty="0"/>
              <a:t> a escuchar </a:t>
            </a:r>
            <a:r>
              <a:rPr lang="en-GB" baseline="0" dirty="0" err="1"/>
              <a:t>otra</a:t>
            </a:r>
            <a:r>
              <a:rPr lang="en-GB" baseline="0" dirty="0"/>
              <a:t> version del poema / </a:t>
            </a:r>
            <a:r>
              <a:rPr lang="en-GB" baseline="0" dirty="0" err="1"/>
              <a:t>vamos</a:t>
            </a:r>
            <a:r>
              <a:rPr lang="en-GB" baseline="0" dirty="0"/>
              <a:t> a </a:t>
            </a:r>
            <a:r>
              <a:rPr lang="en-GB" baseline="0" dirty="0" err="1"/>
              <a:t>cambiar</a:t>
            </a:r>
            <a:r>
              <a:rPr lang="en-GB" baseline="0" dirty="0"/>
              <a:t> los </a:t>
            </a:r>
            <a:r>
              <a:rPr lang="en-GB" baseline="0" dirty="0" err="1"/>
              <a:t>verbos</a:t>
            </a:r>
            <a:r>
              <a:rPr lang="en-GB" baseline="0" dirty="0"/>
              <a:t> del poema.’).</a:t>
            </a:r>
            <a:endParaRPr lang="en-GB" dirty="0"/>
          </a:p>
          <a:p>
            <a:pPr marL="228600" indent="-228600">
              <a:buAutoNum type="arabicPeriod"/>
            </a:pPr>
            <a:r>
              <a:rPr lang="en-GB" dirty="0"/>
              <a:t>Students write 1-8 in their books. </a:t>
            </a:r>
          </a:p>
          <a:p>
            <a:pPr marL="228600" indent="-228600">
              <a:buAutoNum type="arabicPeriod"/>
            </a:pPr>
            <a:r>
              <a:rPr lang="en-GB" dirty="0"/>
              <a:t>Students listen to each line and decide whether the verb means ’we’ or ‘they’. </a:t>
            </a:r>
          </a:p>
          <a:p>
            <a:r>
              <a:rPr lang="en-GB" dirty="0"/>
              <a:t>3.   After going through the answers on the table, students listen to the poem again and write the verbs in Spanish.</a:t>
            </a:r>
          </a:p>
          <a:p>
            <a:r>
              <a:rPr lang="en-GB" dirty="0"/>
              <a:t>4.   They can then check answers by clicking on the blue boxes.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Finally, translate each line into English (see answers</a:t>
            </a:r>
            <a:r>
              <a:rPr lang="en-GB" baseline="0" dirty="0"/>
              <a:t> on next slide)</a:t>
            </a:r>
            <a:r>
              <a:rPr lang="en-GB" dirty="0"/>
              <a:t>.</a:t>
            </a:r>
            <a:r>
              <a:rPr lang="en-GB" baseline="0" dirty="0"/>
              <a:t> Given that this task is recycling verbs from some time ago, plus using newly encountered language, it would make sense for students to have some time to translate these 8 lines of text into English.  This will ensure that they have to make sure they know the meanings of all of the verbs.</a:t>
            </a:r>
          </a:p>
          <a:p>
            <a:endParaRPr lang="en-GB" dirty="0"/>
          </a:p>
          <a:p>
            <a:r>
              <a:rPr lang="en-GB" b="1" baseline="0" dirty="0"/>
              <a:t>Notes:</a:t>
            </a:r>
          </a:p>
          <a:p>
            <a:r>
              <a:rPr lang="en-GB" baseline="0" dirty="0"/>
              <a:t>1. All verbs are recycled from the Y7 scheme of work: Word frequency: </a:t>
            </a:r>
            <a:r>
              <a:rPr lang="en-GB" baseline="0" dirty="0" err="1"/>
              <a:t>llegar</a:t>
            </a:r>
            <a:r>
              <a:rPr lang="en-GB" baseline="0" dirty="0"/>
              <a:t> [75]; </a:t>
            </a:r>
            <a:r>
              <a:rPr lang="en-GB" baseline="0" dirty="0" err="1"/>
              <a:t>jugar</a:t>
            </a:r>
            <a:r>
              <a:rPr lang="en-GB" baseline="0" dirty="0"/>
              <a:t> [356]; escuchar [281]; </a:t>
            </a:r>
            <a:r>
              <a:rPr lang="en-GB" baseline="0" dirty="0" err="1"/>
              <a:t>comprar</a:t>
            </a:r>
            <a:r>
              <a:rPr lang="en-GB" baseline="0" dirty="0"/>
              <a:t> [361]; </a:t>
            </a:r>
            <a:r>
              <a:rPr lang="en-GB" baseline="0" dirty="0" err="1"/>
              <a:t>querer</a:t>
            </a:r>
            <a:r>
              <a:rPr lang="en-GB" baseline="0" dirty="0"/>
              <a:t> [58]; </a:t>
            </a:r>
            <a:r>
              <a:rPr lang="en-GB" baseline="0" dirty="0" err="1"/>
              <a:t>preparar</a:t>
            </a:r>
            <a:r>
              <a:rPr lang="en-GB" baseline="0" dirty="0"/>
              <a:t> [570]; </a:t>
            </a:r>
            <a:r>
              <a:rPr lang="en-GB" baseline="0" dirty="0" err="1"/>
              <a:t>sacar</a:t>
            </a:r>
            <a:r>
              <a:rPr lang="en-GB" baseline="0" dirty="0"/>
              <a:t> [273]; </a:t>
            </a:r>
            <a:r>
              <a:rPr lang="en-GB" baseline="0" dirty="0" err="1"/>
              <a:t>mirar</a:t>
            </a:r>
            <a:r>
              <a:rPr lang="en-GB" baseline="0" dirty="0"/>
              <a:t> [125]; </a:t>
            </a:r>
            <a:r>
              <a:rPr lang="en-GB" baseline="0" dirty="0" err="1"/>
              <a:t>necesitar</a:t>
            </a:r>
            <a:r>
              <a:rPr lang="en-GB" baseline="0" dirty="0"/>
              <a:t> [276];</a:t>
            </a:r>
            <a:br>
              <a:rPr lang="en-GB" baseline="0" dirty="0"/>
            </a:br>
            <a:r>
              <a:rPr lang="en-GB" baseline="0" dirty="0"/>
              <a:t>2. A</a:t>
            </a:r>
            <a:r>
              <a:rPr lang="en-GB" dirty="0"/>
              <a:t> very few additional words</a:t>
            </a:r>
            <a:r>
              <a:rPr lang="en-GB" baseline="0" dirty="0"/>
              <a:t> have been needed – ‘a’ / ‘en’ / ‘una’.  Draw students attention to these during feedback. </a:t>
            </a:r>
          </a:p>
          <a:p>
            <a:r>
              <a:rPr lang="en-GB" baseline="0" dirty="0"/>
              <a:t>3. ‘</a:t>
            </a:r>
            <a:r>
              <a:rPr lang="en-GB" baseline="0" dirty="0" err="1"/>
              <a:t>Querer</a:t>
            </a:r>
            <a:r>
              <a:rPr lang="en-GB" baseline="0" dirty="0"/>
              <a:t>’ has been included in one item. Although it isn’t an –ar verb, it allows two new –ar verbs (</a:t>
            </a:r>
            <a:r>
              <a:rPr lang="en-GB" baseline="0" dirty="0" err="1"/>
              <a:t>saltar</a:t>
            </a:r>
            <a:r>
              <a:rPr lang="en-GB" baseline="0" dirty="0"/>
              <a:t>, </a:t>
            </a:r>
            <a:r>
              <a:rPr lang="en-GB" baseline="0" dirty="0" err="1"/>
              <a:t>nadar</a:t>
            </a:r>
            <a:r>
              <a:rPr lang="en-GB" baseline="0" dirty="0"/>
              <a:t>) to be included in the activity. See if students notice the –en ending and, if not, draw their attention to it, asking them which type of verb ends in –en.</a:t>
            </a:r>
          </a:p>
          <a:p>
            <a:br>
              <a:rPr lang="en-GB" baseline="0" dirty="0"/>
            </a:br>
            <a:r>
              <a:rPr lang="en-GB" b="1" baseline="0" dirty="0"/>
              <a:t>Transcript:</a:t>
            </a:r>
          </a:p>
          <a:p>
            <a:pPr marL="228600" indent="-228600">
              <a:buAutoNum type="arabicPeriod"/>
            </a:pPr>
            <a:r>
              <a:rPr lang="en-GB" baseline="0" dirty="0" err="1"/>
              <a:t>Llegan</a:t>
            </a:r>
            <a:r>
              <a:rPr lang="en-GB" baseline="0" dirty="0"/>
              <a:t> a la playa en </a:t>
            </a:r>
            <a:r>
              <a:rPr lang="en-GB" baseline="0" dirty="0" err="1"/>
              <a:t>verano</a:t>
            </a:r>
            <a:r>
              <a:rPr lang="en-GB" baseline="0" dirty="0"/>
              <a:t>.</a:t>
            </a:r>
          </a:p>
          <a:p>
            <a:pPr marL="228600" indent="-228600">
              <a:buAutoNum type="arabicPeriod"/>
            </a:pPr>
            <a:r>
              <a:rPr lang="en-GB" baseline="0" dirty="0" err="1"/>
              <a:t>Jugamos</a:t>
            </a:r>
            <a:r>
              <a:rPr lang="en-GB" baseline="0" dirty="0"/>
              <a:t> en las </a:t>
            </a:r>
            <a:r>
              <a:rPr lang="en-GB" baseline="0" dirty="0" err="1"/>
              <a:t>olas</a:t>
            </a:r>
            <a:r>
              <a:rPr lang="en-GB" baseline="0" dirty="0"/>
              <a:t> del mar.</a:t>
            </a:r>
          </a:p>
          <a:p>
            <a:pPr marL="228600" indent="-228600">
              <a:buAutoNum type="arabicPeriod"/>
            </a:pPr>
            <a:r>
              <a:rPr lang="en-GB" baseline="0" dirty="0" err="1"/>
              <a:t>Escuchamos</a:t>
            </a:r>
            <a:r>
              <a:rPr lang="en-GB" baseline="0" dirty="0"/>
              <a:t> la </a:t>
            </a:r>
            <a:r>
              <a:rPr lang="en-GB" baseline="0" dirty="0" err="1"/>
              <a:t>brisa</a:t>
            </a:r>
            <a:r>
              <a:rPr lang="en-GB" baseline="0" dirty="0"/>
              <a:t>, </a:t>
            </a:r>
          </a:p>
          <a:p>
            <a:pPr marL="228600" indent="-228600">
              <a:buAutoNum type="arabicPeriod"/>
            </a:pPr>
            <a:r>
              <a:rPr lang="en-GB" baseline="0" dirty="0" err="1"/>
              <a:t>Compran</a:t>
            </a:r>
            <a:r>
              <a:rPr lang="en-GB" baseline="0" dirty="0"/>
              <a:t> un </a:t>
            </a:r>
            <a:r>
              <a:rPr lang="en-GB" baseline="0" dirty="0" err="1"/>
              <a:t>helado</a:t>
            </a:r>
            <a:endParaRPr lang="en-GB" baseline="0" dirty="0"/>
          </a:p>
          <a:p>
            <a:pPr marL="228600" indent="-228600">
              <a:buAutoNum type="arabicPeriod"/>
            </a:pPr>
            <a:r>
              <a:rPr lang="en-GB" baseline="0" dirty="0" err="1"/>
              <a:t>Quieren</a:t>
            </a:r>
            <a:r>
              <a:rPr lang="en-GB" baseline="0" dirty="0"/>
              <a:t> </a:t>
            </a:r>
            <a:r>
              <a:rPr lang="en-GB" baseline="0" dirty="0" err="1"/>
              <a:t>saltar</a:t>
            </a:r>
            <a:r>
              <a:rPr lang="en-GB" baseline="0" dirty="0"/>
              <a:t> y </a:t>
            </a:r>
            <a:r>
              <a:rPr lang="en-GB" baseline="0" dirty="0" err="1"/>
              <a:t>nadar</a:t>
            </a:r>
            <a:endParaRPr lang="en-GB" baseline="0" dirty="0"/>
          </a:p>
          <a:p>
            <a:pPr marL="228600" indent="-228600">
              <a:buAutoNum type="arabicPeriod"/>
            </a:pPr>
            <a:r>
              <a:rPr lang="en-GB" baseline="0" dirty="0" err="1"/>
              <a:t>Preparan</a:t>
            </a:r>
            <a:r>
              <a:rPr lang="en-GB" baseline="0" dirty="0"/>
              <a:t> comida en el patio</a:t>
            </a:r>
          </a:p>
          <a:p>
            <a:pPr marL="228600" indent="-228600">
              <a:buAutoNum type="arabicPeriod"/>
            </a:pPr>
            <a:r>
              <a:rPr lang="en-GB" baseline="0" dirty="0" err="1"/>
              <a:t>Sacamos</a:t>
            </a:r>
            <a:r>
              <a:rPr lang="en-GB" baseline="0" dirty="0"/>
              <a:t> </a:t>
            </a:r>
            <a:r>
              <a:rPr lang="en-GB" baseline="0" dirty="0" err="1"/>
              <a:t>melón</a:t>
            </a:r>
            <a:r>
              <a:rPr lang="en-GB" baseline="0" dirty="0"/>
              <a:t> y </a:t>
            </a:r>
            <a:r>
              <a:rPr lang="en-GB" baseline="0" dirty="0" err="1"/>
              <a:t>sandía</a:t>
            </a:r>
            <a:endParaRPr lang="en-GB" baseline="0" dirty="0"/>
          </a:p>
          <a:p>
            <a:pPr marL="228600" indent="-228600">
              <a:buAutoNum type="arabicPeriod"/>
            </a:pPr>
            <a:r>
              <a:rPr lang="en-GB" baseline="0" dirty="0" err="1"/>
              <a:t>Miramos</a:t>
            </a:r>
            <a:r>
              <a:rPr lang="en-GB" baseline="0" dirty="0"/>
              <a:t> a </a:t>
            </a:r>
            <a:r>
              <a:rPr lang="en-GB" baseline="0" dirty="0" err="1"/>
              <a:t>Papá</a:t>
            </a:r>
            <a:r>
              <a:rPr lang="en-GB" baseline="0" dirty="0"/>
              <a:t> con </a:t>
            </a:r>
            <a:r>
              <a:rPr lang="en-GB" baseline="0" dirty="0" err="1"/>
              <a:t>su</a:t>
            </a:r>
            <a:r>
              <a:rPr lang="en-GB" baseline="0" dirty="0"/>
              <a:t> radio</a:t>
            </a:r>
          </a:p>
          <a:p>
            <a:pPr marL="228600" indent="-228600">
              <a:buAutoNum type="arabicPeriod"/>
            </a:pPr>
            <a:r>
              <a:rPr lang="en-GB" baseline="0" dirty="0" err="1"/>
              <a:t>Necesitan</a:t>
            </a:r>
            <a:r>
              <a:rPr lang="en-GB" baseline="0" dirty="0"/>
              <a:t> una siesta al </a:t>
            </a:r>
            <a:r>
              <a:rPr lang="en-GB" baseline="0" dirty="0" err="1"/>
              <a:t>mediodía</a:t>
            </a:r>
            <a:endParaRPr lang="en-GB" baseline="0" dirty="0"/>
          </a:p>
          <a:p>
            <a:pPr marL="0" indent="0">
              <a:buNone/>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955664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noProof="0" dirty="0">
                <a:solidFill>
                  <a:schemeClr val="tx1"/>
                </a:solidFill>
                <a:effectLst/>
                <a:latin typeface="+mn-lt"/>
                <a:ea typeface="+mn-ea"/>
                <a:cs typeface="+mn-cs"/>
              </a:rPr>
              <a:t>Answer slide for the L2-&gt;</a:t>
            </a:r>
            <a:r>
              <a:rPr lang="en-GB" sz="1200" b="1" i="0" kern="1200" baseline="0" noProof="0" dirty="0">
                <a:solidFill>
                  <a:schemeClr val="tx1"/>
                </a:solidFill>
                <a:effectLst/>
                <a:latin typeface="+mn-lt"/>
                <a:ea typeface="+mn-ea"/>
                <a:cs typeface="+mn-cs"/>
              </a:rPr>
              <a:t>L1</a:t>
            </a:r>
            <a:r>
              <a:rPr lang="en-GB" sz="1200" b="1" i="0" kern="1200" noProof="0" dirty="0">
                <a:solidFill>
                  <a:schemeClr val="tx1"/>
                </a:solidFill>
                <a:effectLst/>
                <a:latin typeface="+mn-lt"/>
                <a:ea typeface="+mn-ea"/>
                <a:cs typeface="+mn-cs"/>
              </a:rPr>
              <a:t> translation activity</a:t>
            </a:r>
            <a:r>
              <a:rPr lang="en-GB" sz="1200" b="1" i="0" kern="1200" baseline="0" noProof="0" dirty="0">
                <a:solidFill>
                  <a:schemeClr val="tx1"/>
                </a:solidFill>
                <a:effectLst/>
                <a:latin typeface="+mn-lt"/>
                <a:ea typeface="+mn-ea"/>
                <a:cs typeface="+mn-cs"/>
              </a:rPr>
              <a:t> suggested on previous slide.</a:t>
            </a:r>
          </a:p>
          <a:p>
            <a:endParaRPr lang="en-GB" sz="1200" b="1" i="0" kern="1200" noProof="0" dirty="0">
              <a:solidFill>
                <a:schemeClr val="tx1"/>
              </a:solidFill>
              <a:effectLst/>
              <a:latin typeface="+mn-lt"/>
              <a:ea typeface="+mn-ea"/>
              <a:cs typeface="+mn-cs"/>
            </a:endParaRPr>
          </a:p>
          <a:p>
            <a:r>
              <a:rPr lang="en-GB" sz="1200" b="1" i="0" kern="1200" noProof="0" dirty="0">
                <a:solidFill>
                  <a:schemeClr val="tx1"/>
                </a:solidFill>
                <a:effectLst/>
                <a:latin typeface="+mn-lt"/>
                <a:ea typeface="+mn-ea"/>
                <a:cs typeface="+mn-cs"/>
              </a:rPr>
              <a:t>Notes:</a:t>
            </a:r>
          </a:p>
          <a:p>
            <a:r>
              <a:rPr lang="en-GB" sz="1200" b="0" i="0" kern="1200" noProof="0" dirty="0">
                <a:solidFill>
                  <a:schemeClr val="tx1"/>
                </a:solidFill>
                <a:effectLst/>
                <a:latin typeface="+mn-lt"/>
                <a:ea typeface="+mn-ea"/>
                <a:cs typeface="+mn-cs"/>
              </a:rPr>
              <a:t>Audio</a:t>
            </a:r>
            <a:r>
              <a:rPr lang="en-GB" sz="1200" b="0" i="0" kern="1200" baseline="0" noProof="0" dirty="0">
                <a:solidFill>
                  <a:schemeClr val="tx1"/>
                </a:solidFill>
                <a:effectLst/>
                <a:latin typeface="+mn-lt"/>
                <a:ea typeface="+mn-ea"/>
                <a:cs typeface="+mn-cs"/>
              </a:rPr>
              <a:t> is included for further reinforcement, if needed.</a:t>
            </a:r>
            <a:endParaRPr lang="en-GB"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2938425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a:t>
            </a:r>
            <a:r>
              <a:rPr lang="en-GB" b="0" baseline="0" dirty="0"/>
              <a:t> Teachers ask students to write their favourite five words from today’s lesson. </a:t>
            </a:r>
            <a:endParaRPr lang="en-GB" b="0" dirty="0"/>
          </a:p>
          <a:p>
            <a:endParaRPr lang="en-GB" dirty="0"/>
          </a:p>
          <a:p>
            <a:r>
              <a:rPr lang="en-GB" b="1" dirty="0"/>
              <a:t>Notes:</a:t>
            </a:r>
          </a:p>
          <a:p>
            <a:r>
              <a:rPr lang="en-GB" dirty="0"/>
              <a:t>1. There is no expectation that students will now have understood</a:t>
            </a:r>
            <a:r>
              <a:rPr lang="en-GB" baseline="0" dirty="0"/>
              <a:t> all of the words in the poem – their engagement with the last 3 verses in particular has been shallow so far.</a:t>
            </a:r>
            <a:br>
              <a:rPr lang="en-GB" baseline="0" dirty="0"/>
            </a:br>
            <a:r>
              <a:rPr lang="en-GB" baseline="0" dirty="0"/>
              <a:t>However, it’s useful to conclude this first lesson by seeing which words have stuck in their mind. The reason they recall a word might be because it’s something that they associate particularly with trips to the beach/beach holidays. A follow up question would be to ask them to think of their top five words that they associate with going to the beach – in Spanish or English.</a:t>
            </a:r>
          </a:p>
          <a:p>
            <a:r>
              <a:rPr lang="en-GB" baseline="0" dirty="0"/>
              <a:t>The words they only know in English could then be homework to look up in preparation for the next lesson.</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4014826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a:t>
            </a:r>
            <a:r>
              <a:rPr lang="en-GB" b="1"/>
              <a:t>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baseline="0">
                <a:solidFill>
                  <a:schemeClr val="dk1"/>
                </a:solidFill>
                <a:latin typeface="+mn-lt"/>
                <a:ea typeface="Calibri"/>
                <a:cs typeface="Calibri"/>
                <a:sym typeface="Calibri"/>
              </a:rPr>
              <a:t>Consolidation </a:t>
            </a:r>
            <a:r>
              <a:rPr lang="en-GB" b="0" dirty="0"/>
              <a:t>of SSC [</a:t>
            </a:r>
            <a:r>
              <a:rPr lang="en-GB" b="0"/>
              <a:t>silent</a:t>
            </a:r>
            <a:r>
              <a:rPr lang="en-GB" b="0" baseline="0"/>
              <a:t> h</a:t>
            </a:r>
            <a:r>
              <a:rPr lang="en-GB" b="0"/>
              <a:t>]</a:t>
            </a:r>
            <a:endParaRPr lang="en-GB" b="0" dirty="0"/>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a:t>
            </a:r>
            <a:r>
              <a:rPr lang="en-GB" sz="1200" b="0" i="0" baseline="0" dirty="0" err="1">
                <a:solidFill>
                  <a:schemeClr val="dk1"/>
                </a:solidFill>
                <a:latin typeface="+mn-lt"/>
                <a:ea typeface="Calibri"/>
                <a:cs typeface="Calibri"/>
                <a:sym typeface="Calibri"/>
              </a:rPr>
              <a:t>ar</a:t>
            </a:r>
            <a:r>
              <a:rPr lang="en-GB" sz="1200" b="0" i="0" baseline="0" dirty="0">
                <a:solidFill>
                  <a:schemeClr val="dk1"/>
                </a:solidFill>
                <a:latin typeface="+mn-lt"/>
                <a:ea typeface="Calibri"/>
                <a:cs typeface="Calibri"/>
                <a:sym typeface="Calibri"/>
              </a:rPr>
              <a:t> verbs in 1</a:t>
            </a:r>
            <a:r>
              <a:rPr lang="en-GB" sz="1200" b="0" i="0" baseline="30000" dirty="0">
                <a:solidFill>
                  <a:schemeClr val="dk1"/>
                </a:solidFill>
                <a:latin typeface="+mn-lt"/>
                <a:ea typeface="Calibri"/>
                <a:cs typeface="Calibri"/>
                <a:sym typeface="Calibri"/>
              </a:rPr>
              <a:t>st</a:t>
            </a:r>
            <a:r>
              <a:rPr lang="en-GB" sz="1200" b="0" i="0" baseline="0" dirty="0">
                <a:solidFill>
                  <a:schemeClr val="dk1"/>
                </a:solidFill>
                <a:latin typeface="+mn-lt"/>
                <a:ea typeface="Calibri"/>
                <a:cs typeface="Calibri"/>
                <a:sym typeface="Calibri"/>
              </a:rPr>
              <a:t> person plural present (-</a:t>
            </a:r>
            <a:r>
              <a:rPr lang="en-GB" sz="1200" b="0" i="0" baseline="0" dirty="0" err="1">
                <a:solidFill>
                  <a:schemeClr val="dk1"/>
                </a:solidFill>
                <a:latin typeface="+mn-lt"/>
                <a:ea typeface="Calibri"/>
                <a:cs typeface="Calibri"/>
                <a:sym typeface="Calibri"/>
              </a:rPr>
              <a:t>amos</a:t>
            </a:r>
            <a:r>
              <a:rPr lang="en-GB" sz="1200" b="0" i="0" baseline="0" dirty="0">
                <a:solidFill>
                  <a:schemeClr val="dk1"/>
                </a:solidFill>
                <a:latin typeface="+mn-lt"/>
                <a:ea typeface="Calibri"/>
                <a:cs typeface="Calibri"/>
                <a:sym typeface="Calibri"/>
              </a:rPr>
              <a:t>) and 3</a:t>
            </a:r>
            <a:r>
              <a:rPr lang="en-GB" sz="1200" b="0" i="0" baseline="30000" dirty="0">
                <a:solidFill>
                  <a:schemeClr val="dk1"/>
                </a:solidFill>
                <a:latin typeface="+mn-lt"/>
                <a:ea typeface="Calibri"/>
                <a:cs typeface="Calibri"/>
                <a:sym typeface="Calibri"/>
              </a:rPr>
              <a:t>rd</a:t>
            </a:r>
            <a:r>
              <a:rPr lang="en-GB" sz="1200" b="0" i="0" baseline="0" dirty="0">
                <a:solidFill>
                  <a:schemeClr val="dk1"/>
                </a:solidFill>
                <a:latin typeface="+mn-lt"/>
                <a:ea typeface="Calibri"/>
                <a:cs typeface="Calibri"/>
                <a:sym typeface="Calibri"/>
              </a:rPr>
              <a:t> person plural present (-an)</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p>
          <a:p>
            <a:pPr marL="0" lvl="0" indent="0" algn="l" rtl="0">
              <a:spcBef>
                <a:spcPts val="0"/>
              </a:spcBef>
              <a:spcAft>
                <a:spcPts val="0"/>
              </a:spcAft>
              <a:buNone/>
            </a:pPr>
            <a:r>
              <a:rPr lang="es-ES" sz="1200" b="1" i="0">
                <a:solidFill>
                  <a:schemeClr val="dk1"/>
                </a:solidFill>
                <a:latin typeface="+mn-lt"/>
                <a:ea typeface="Calibri"/>
                <a:cs typeface="Calibri"/>
                <a:sym typeface="Calibri"/>
              </a:rPr>
              <a:t>7.3.2.6 (introduce) </a:t>
            </a:r>
            <a:r>
              <a:rPr lang="es-ES" sz="1200" b="0" i="0" baseline="0">
                <a:solidFill>
                  <a:schemeClr val="dk1"/>
                </a:solidFill>
                <a:latin typeface="+mn-lt"/>
                <a:ea typeface="Calibri"/>
                <a:cs typeface="Calibri"/>
                <a:sym typeface="Calibri"/>
              </a:rPr>
              <a:t>cielo [620]; cenar [3087]; su [12], dormir [403]; pelo [873] (other high-frequency words in the poem include arena [1672]; verano [1139]; papá [865]; paseo [2126])</a:t>
            </a:r>
            <a:endParaRPr lang="es-ES" sz="1200" b="0" i="0">
              <a:solidFill>
                <a:schemeClr val="dk1"/>
              </a:solidFill>
              <a:latin typeface="+mn-lt"/>
              <a:ea typeface="Calibri"/>
              <a:cs typeface="Calibri"/>
              <a:sym typeface="Calibri"/>
            </a:endParaRPr>
          </a:p>
          <a:p>
            <a:pPr marL="0" lvl="0" indent="0" algn="l" rtl="0">
              <a:spcBef>
                <a:spcPts val="0"/>
              </a:spcBef>
              <a:spcAft>
                <a:spcPts val="0"/>
              </a:spcAft>
              <a:buNone/>
            </a:pPr>
            <a:r>
              <a:rPr lang="en-GB" sz="1200" b="1" i="0">
                <a:solidFill>
                  <a:schemeClr val="dk1"/>
                </a:solidFill>
                <a:latin typeface="+mn-lt"/>
                <a:ea typeface="Calibri"/>
                <a:cs typeface="Calibri"/>
                <a:sym typeface="Calibri"/>
              </a:rPr>
              <a:t>7.3.2.3 </a:t>
            </a:r>
            <a:r>
              <a:rPr lang="en-GB" sz="1200" b="1" i="0" dirty="0">
                <a:solidFill>
                  <a:schemeClr val="dk1"/>
                </a:solidFill>
                <a:latin typeface="+mn-lt"/>
                <a:ea typeface="Calibri"/>
                <a:cs typeface="Calibri"/>
                <a:sym typeface="Calibri"/>
              </a:rPr>
              <a:t>(revisit) </a:t>
            </a:r>
            <a:r>
              <a:rPr lang="es-ES" sz="1200" b="0" i="0" baseline="0" dirty="0">
                <a:solidFill>
                  <a:schemeClr val="dk1"/>
                </a:solidFill>
                <a:latin typeface="+mn-lt"/>
                <a:ea typeface="Calibri"/>
                <a:cs typeface="Calibri"/>
                <a:sym typeface="Calibri"/>
              </a:rPr>
              <a:t>mi [37]; tu [53]; móvil [2143]; llave [1853]; perdido [1899]; completamente [1185]; calle [269]; niño [173]</a:t>
            </a: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7.3.1.1 (revisit) </a:t>
            </a:r>
            <a:r>
              <a:rPr lang="en-GB" sz="1200" b="0" i="0" dirty="0" err="1">
                <a:solidFill>
                  <a:schemeClr val="dk1"/>
                </a:solidFill>
                <a:latin typeface="+mn-lt"/>
                <a:ea typeface="Calibri"/>
                <a:cs typeface="Calibri"/>
                <a:sym typeface="Calibri"/>
              </a:rPr>
              <a:t>viajar</a:t>
            </a:r>
            <a:r>
              <a:rPr lang="en-GB" sz="1200" b="0" i="0" dirty="0">
                <a:solidFill>
                  <a:schemeClr val="dk1"/>
                </a:solidFill>
                <a:latin typeface="+mn-lt"/>
                <a:ea typeface="Calibri"/>
                <a:cs typeface="Calibri"/>
                <a:sym typeface="Calibri"/>
              </a:rPr>
              <a:t> (a) [902]; </a:t>
            </a:r>
            <a:r>
              <a:rPr lang="en-GB" sz="1200" b="0" i="0" dirty="0" err="1">
                <a:solidFill>
                  <a:schemeClr val="dk1"/>
                </a:solidFill>
                <a:latin typeface="+mn-lt"/>
                <a:ea typeface="Calibri"/>
                <a:cs typeface="Calibri"/>
                <a:sym typeface="Calibri"/>
              </a:rPr>
              <a:t>disfrutar</a:t>
            </a:r>
            <a:r>
              <a:rPr lang="en-GB" sz="1200" b="0" i="0" dirty="0">
                <a:solidFill>
                  <a:schemeClr val="dk1"/>
                </a:solidFill>
                <a:latin typeface="+mn-lt"/>
                <a:ea typeface="Calibri"/>
                <a:cs typeface="Calibri"/>
                <a:sym typeface="Calibri"/>
              </a:rPr>
              <a:t> [939]; </a:t>
            </a:r>
            <a:r>
              <a:rPr lang="en-GB" sz="1200" b="0" i="0" dirty="0" err="1">
                <a:solidFill>
                  <a:schemeClr val="dk1"/>
                </a:solidFill>
                <a:latin typeface="+mn-lt"/>
                <a:ea typeface="Calibri"/>
                <a:cs typeface="Calibri"/>
                <a:sym typeface="Calibri"/>
              </a:rPr>
              <a:t>montar</a:t>
            </a:r>
            <a:r>
              <a:rPr lang="en-GB" sz="1200" b="0" i="0" dirty="0">
                <a:solidFill>
                  <a:schemeClr val="dk1"/>
                </a:solidFill>
                <a:latin typeface="+mn-lt"/>
                <a:ea typeface="Calibri"/>
                <a:cs typeface="Calibri"/>
                <a:sym typeface="Calibri"/>
              </a:rPr>
              <a:t> [1446]; </a:t>
            </a:r>
            <a:r>
              <a:rPr lang="en-GB" sz="1200" b="0" i="0" dirty="0" err="1">
                <a:solidFill>
                  <a:schemeClr val="dk1"/>
                </a:solidFill>
                <a:latin typeface="+mn-lt"/>
                <a:ea typeface="Calibri"/>
                <a:cs typeface="Calibri"/>
                <a:sym typeface="Calibri"/>
              </a:rPr>
              <a:t>vacaciones</a:t>
            </a:r>
            <a:r>
              <a:rPr lang="en-GB" sz="1200" b="0" i="0" dirty="0">
                <a:solidFill>
                  <a:schemeClr val="dk1"/>
                </a:solidFill>
                <a:latin typeface="+mn-lt"/>
                <a:ea typeface="Calibri"/>
                <a:cs typeface="Calibri"/>
                <a:sym typeface="Calibri"/>
              </a:rPr>
              <a:t> [2641]; </a:t>
            </a:r>
            <a:r>
              <a:rPr lang="en-GB" sz="1200" b="0" i="0" dirty="0" err="1">
                <a:solidFill>
                  <a:schemeClr val="dk1"/>
                </a:solidFill>
                <a:latin typeface="+mn-lt"/>
                <a:ea typeface="Calibri"/>
                <a:cs typeface="Calibri"/>
                <a:sym typeface="Calibri"/>
              </a:rPr>
              <a:t>montaña</a:t>
            </a:r>
            <a:r>
              <a:rPr lang="en-GB" sz="1200" b="0" i="0" dirty="0">
                <a:solidFill>
                  <a:schemeClr val="dk1"/>
                </a:solidFill>
                <a:latin typeface="+mn-lt"/>
                <a:ea typeface="Calibri"/>
                <a:cs typeface="Calibri"/>
                <a:sym typeface="Calibri"/>
              </a:rPr>
              <a:t> [1464]; alto² [231]; </a:t>
            </a:r>
            <a:r>
              <a:rPr lang="en-GB" sz="1200" b="0" i="0" dirty="0" err="1">
                <a:solidFill>
                  <a:schemeClr val="dk1"/>
                </a:solidFill>
                <a:latin typeface="+mn-lt"/>
                <a:ea typeface="Calibri"/>
                <a:cs typeface="Calibri"/>
                <a:sym typeface="Calibri"/>
              </a:rPr>
              <a:t>julio</a:t>
            </a:r>
            <a:r>
              <a:rPr lang="en-GB" sz="1200" b="0" i="0" dirty="0">
                <a:solidFill>
                  <a:schemeClr val="dk1"/>
                </a:solidFill>
                <a:latin typeface="+mn-lt"/>
                <a:ea typeface="Calibri"/>
                <a:cs typeface="Calibri"/>
                <a:sym typeface="Calibri"/>
              </a:rPr>
              <a:t> [659]; </a:t>
            </a:r>
            <a:r>
              <a:rPr lang="en-GB" sz="1200" b="0" i="0" dirty="0" err="1">
                <a:solidFill>
                  <a:schemeClr val="dk1"/>
                </a:solidFill>
                <a:latin typeface="+mn-lt"/>
                <a:ea typeface="Calibri"/>
                <a:cs typeface="Calibri"/>
                <a:sym typeface="Calibri"/>
              </a:rPr>
              <a:t>agosto</a:t>
            </a:r>
            <a:r>
              <a:rPr lang="en-GB" sz="1200" b="0" i="0" dirty="0">
                <a:solidFill>
                  <a:schemeClr val="dk1"/>
                </a:solidFill>
                <a:latin typeface="+mn-lt"/>
                <a:ea typeface="Calibri"/>
                <a:cs typeface="Calibri"/>
                <a:sym typeface="Calibri"/>
              </a:rPr>
              <a:t> [931]; de² [2]; </a:t>
            </a:r>
            <a:r>
              <a:rPr lang="en-GB" sz="1200" b="0" i="0" dirty="0" err="1">
                <a:solidFill>
                  <a:schemeClr val="dk1"/>
                </a:solidFill>
                <a:latin typeface="+mn-lt"/>
                <a:ea typeface="Calibri"/>
                <a:cs typeface="Calibri"/>
                <a:sym typeface="Calibri"/>
              </a:rPr>
              <a:t>Francia</a:t>
            </a:r>
            <a:r>
              <a:rPr lang="en-GB" sz="1200" b="0" i="0" dirty="0">
                <a:solidFill>
                  <a:schemeClr val="dk1"/>
                </a:solidFill>
                <a:latin typeface="+mn-lt"/>
                <a:ea typeface="Calibri"/>
                <a:cs typeface="Calibri"/>
                <a:sym typeface="Calibri"/>
              </a:rPr>
              <a:t> [N/A]; mar [480]; </a:t>
            </a:r>
            <a:r>
              <a:rPr lang="en-GB" sz="1200" b="0" i="0" dirty="0" err="1">
                <a:solidFill>
                  <a:schemeClr val="dk1"/>
                </a:solidFill>
                <a:latin typeface="+mn-lt"/>
                <a:ea typeface="Calibri"/>
                <a:cs typeface="Calibri"/>
                <a:sym typeface="Calibri"/>
              </a:rPr>
              <a:t>durante</a:t>
            </a:r>
            <a:r>
              <a:rPr lang="en-GB" sz="1200" b="0" i="0" dirty="0">
                <a:solidFill>
                  <a:schemeClr val="dk1"/>
                </a:solidFill>
                <a:latin typeface="+mn-lt"/>
                <a:ea typeface="Calibri"/>
                <a:cs typeface="Calibri"/>
                <a:sym typeface="Calibri"/>
              </a:rPr>
              <a:t> [139]; </a:t>
            </a:r>
            <a:r>
              <a:rPr lang="en-GB" sz="1200" b="0" i="0" dirty="0" err="1">
                <a:solidFill>
                  <a:schemeClr val="dk1"/>
                </a:solidFill>
                <a:latin typeface="+mn-lt"/>
                <a:ea typeface="Calibri"/>
                <a:cs typeface="Calibri"/>
                <a:sym typeface="Calibri"/>
              </a:rPr>
              <a:t>normalmente</a:t>
            </a:r>
            <a:r>
              <a:rPr lang="en-GB" sz="1200" b="0" i="0" dirty="0">
                <a:solidFill>
                  <a:schemeClr val="dk1"/>
                </a:solidFill>
                <a:latin typeface="+mn-lt"/>
                <a:ea typeface="Calibri"/>
                <a:cs typeface="Calibri"/>
                <a:sym typeface="Calibri"/>
              </a:rPr>
              <a:t> [1696]; </a:t>
            </a:r>
            <a:r>
              <a:rPr lang="en-GB" sz="1200" b="0" i="0" dirty="0" err="1">
                <a:solidFill>
                  <a:schemeClr val="dk1"/>
                </a:solidFill>
                <a:latin typeface="+mn-lt"/>
                <a:ea typeface="Calibri"/>
                <a:cs typeface="Calibri"/>
                <a:sym typeface="Calibri"/>
              </a:rPr>
              <a:t>cada</a:t>
            </a:r>
            <a:r>
              <a:rPr lang="en-GB" sz="1200" b="0" i="0" dirty="0">
                <a:solidFill>
                  <a:schemeClr val="dk1"/>
                </a:solidFill>
                <a:latin typeface="+mn-lt"/>
                <a:ea typeface="Calibri"/>
                <a:cs typeface="Calibri"/>
                <a:sym typeface="Calibri"/>
              </a:rPr>
              <a:t> [107]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a:p>
            <a:r>
              <a:rPr lang="en-GB" dirty="0"/>
              <a:t>Poem</a:t>
            </a:r>
            <a:r>
              <a:rPr lang="en-GB" baseline="0" dirty="0"/>
              <a:t> source: </a:t>
            </a:r>
            <a:r>
              <a:rPr lang="en-GB" dirty="0"/>
              <a:t>«El Príncipe Z»,  Juan Guinea </a:t>
            </a:r>
            <a:r>
              <a:rPr lang="en-GB" dirty="0" err="1"/>
              <a:t>Díaz</a:t>
            </a:r>
            <a:r>
              <a:rPr lang="en-GB" dirty="0"/>
              <a:t>. A Fortiori Editorial, 2010.</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627206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Phonics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x-none" dirty="0"/>
              <a:t>7 min.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recall</a:t>
            </a:r>
            <a:r>
              <a:rPr lang="en-GB" baseline="0" dirty="0"/>
              <a:t> which words require a ‘silent h’ and give students practise in decoding </a:t>
            </a:r>
            <a:r>
              <a:rPr lang="en-GB" baseline="0"/>
              <a:t>these words (for oral production).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Ask </a:t>
            </a:r>
            <a:r>
              <a:rPr lang="en-GB" baseline="0" dirty="0"/>
              <a:t>students to read the text and write the missing ‘h’, </a:t>
            </a:r>
            <a:r>
              <a:rPr lang="en-GB" baseline="0"/>
              <a:t>where necessary.</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x-none" sz="1200" kern="1200" dirty="0">
                <a:solidFill>
                  <a:schemeClr val="tx1"/>
                </a:solidFill>
                <a:effectLst/>
                <a:latin typeface="+mn-lt"/>
                <a:ea typeface="+mn-ea"/>
                <a:cs typeface="+mn-cs"/>
              </a:rPr>
              <a:t>Once students have done this, they can read out this dialogue in pairs as if it was a spoken dialogue in order to </a:t>
            </a:r>
            <a:r>
              <a:rPr lang="en-GB" sz="1200" kern="1200" dirty="0">
                <a:solidFill>
                  <a:schemeClr val="tx1"/>
                </a:solidFill>
                <a:effectLst/>
                <a:latin typeface="+mn-lt"/>
                <a:ea typeface="+mn-ea"/>
                <a:cs typeface="+mn-cs"/>
              </a:rPr>
              <a:t>practise pronouncing</a:t>
            </a:r>
            <a:r>
              <a:rPr lang="en-GB" sz="1200" kern="1200" baseline="0" dirty="0">
                <a:solidFill>
                  <a:schemeClr val="tx1"/>
                </a:solidFill>
                <a:effectLst/>
                <a:latin typeface="+mn-lt"/>
                <a:ea typeface="+mn-ea"/>
                <a:cs typeface="+mn-cs"/>
              </a:rPr>
              <a:t> the vowel sound when they read </a:t>
            </a:r>
            <a:r>
              <a:rPr lang="x-none" sz="1200" kern="1200" dirty="0">
                <a:solidFill>
                  <a:schemeClr val="tx1"/>
                </a:solidFill>
                <a:effectLst/>
                <a:latin typeface="+mn-lt"/>
                <a:ea typeface="+mn-ea"/>
                <a:cs typeface="+mn-cs"/>
              </a:rPr>
              <a:t>silent ‘h’.</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Teachers should check with</a:t>
            </a:r>
            <a:r>
              <a:rPr lang="en-GB" sz="1200" kern="1200" baseline="0" dirty="0">
                <a:solidFill>
                  <a:schemeClr val="tx1"/>
                </a:solidFill>
                <a:effectLst/>
                <a:latin typeface="+mn-lt"/>
                <a:ea typeface="+mn-ea"/>
                <a:cs typeface="+mn-cs"/>
              </a:rPr>
              <a:t> students the meaning of the following: </a:t>
            </a:r>
            <a:r>
              <a:rPr lang="en-GB" sz="1200" kern="1200" baseline="0" dirty="0" err="1">
                <a:solidFill>
                  <a:schemeClr val="tx1"/>
                </a:solidFill>
                <a:effectLst/>
                <a:latin typeface="+mn-lt"/>
                <a:ea typeface="+mn-ea"/>
                <a:cs typeface="+mn-cs"/>
              </a:rPr>
              <a:t>ola</a:t>
            </a:r>
            <a:r>
              <a:rPr lang="en-GB" sz="1200" kern="1200" baseline="0" dirty="0">
                <a:solidFill>
                  <a:schemeClr val="tx1"/>
                </a:solidFill>
                <a:effectLst/>
                <a:latin typeface="+mn-lt"/>
                <a:ea typeface="+mn-ea"/>
                <a:cs typeface="+mn-cs"/>
              </a:rPr>
              <a:t>, arena, playa, </a:t>
            </a:r>
            <a:r>
              <a:rPr lang="en-GB" sz="1200" kern="1200" baseline="0" dirty="0" err="1">
                <a:solidFill>
                  <a:schemeClr val="tx1"/>
                </a:solidFill>
                <a:effectLst/>
                <a:latin typeface="+mn-lt"/>
                <a:ea typeface="+mn-ea"/>
                <a:cs typeface="+mn-cs"/>
              </a:rPr>
              <a:t>nadar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helado</a:t>
            </a:r>
            <a:r>
              <a:rPr lang="en-GB" sz="1200" kern="1200" baseline="0" dirty="0">
                <a:solidFill>
                  <a:schemeClr val="tx1"/>
                </a:solidFill>
                <a:effectLst/>
                <a:latin typeface="+mn-lt"/>
                <a:ea typeface="+mn-ea"/>
                <a:cs typeface="+mn-cs"/>
              </a:rPr>
              <a:t> – these words will be used in production tasks later this lesson.</a:t>
            </a:r>
            <a:endParaRPr lang="x-non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The</a:t>
            </a:r>
            <a:r>
              <a:rPr lang="en-GB" baseline="0" dirty="0"/>
              <a:t> activity is designed to include </a:t>
            </a:r>
            <a:r>
              <a:rPr lang="x-none" sz="1200" kern="1200" dirty="0">
                <a:solidFill>
                  <a:schemeClr val="tx1"/>
                </a:solidFill>
                <a:effectLst/>
                <a:latin typeface="+mn-lt"/>
                <a:ea typeface="+mn-ea"/>
                <a:cs typeface="+mn-cs"/>
              </a:rPr>
              <a:t>words that contrast silent 'h' with other Spanish words that begin with a vowel but don't have ‘h’. This will help students to see that it is word knowledge (rather than individual SSC knowledge) that is needed for correct spelling.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a:t>
            </a:r>
            <a:r>
              <a:rPr lang="x-none" dirty="0"/>
              <a:t>Some common discourse markers are given in a gloss.</a:t>
            </a:r>
            <a:r>
              <a:rPr lang="en-GB" dirty="0"/>
              <a:t> The frequency</a:t>
            </a:r>
            <a:r>
              <a:rPr lang="en-GB" baseline="0" dirty="0"/>
              <a:t> of ‘vale’ is 571 </a:t>
            </a:r>
            <a:r>
              <a:rPr lang="en-GB" dirty="0"/>
              <a:t>[valer-571].</a:t>
            </a:r>
            <a:r>
              <a:rPr lang="x-none" dirty="0"/>
              <a:t> ‘Quedar’ has been seen as a SCC word</a:t>
            </a:r>
            <a:r>
              <a:rPr lang="en-GB" baseline="0" dirty="0"/>
              <a:t> and will be taught in the first week of year 8, along with ‘</a:t>
            </a:r>
            <a:r>
              <a:rPr lang="en-GB" baseline="0" dirty="0" err="1"/>
              <a:t>ayudar</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 couple of the sentences would be translated using the present continuous (¿Qué </a:t>
            </a:r>
            <a:r>
              <a:rPr lang="en-GB" baseline="0" dirty="0" err="1"/>
              <a:t>haces</a:t>
            </a:r>
            <a:r>
              <a:rPr lang="en-GB" baseline="0" dirty="0"/>
              <a:t>?, ¿Cuándo </a:t>
            </a:r>
            <a:r>
              <a:rPr lang="en-GB" baseline="0" dirty="0" err="1"/>
              <a:t>quedamos</a:t>
            </a:r>
            <a:r>
              <a:rPr lang="en-GB" baseline="0" dirty="0"/>
              <a:t>?). This might be learnt incidentally here. The use of present simple to express this will be a focus in Year 8 Term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Words revisited from 3.2, Week 3: móvil [2143] and 3.1, Week 1: julio [659]</a:t>
            </a:r>
          </a:p>
        </p:txBody>
      </p:sp>
      <p:sp>
        <p:nvSpPr>
          <p:cNvPr id="4" name="Marcador de número de diapositiva 3"/>
          <p:cNvSpPr>
            <a:spLocks noGrp="1"/>
          </p:cNvSpPr>
          <p:nvPr>
            <p:ph type="sldNum" sz="quarter" idx="5"/>
          </p:nvPr>
        </p:nvSpPr>
        <p:spPr/>
        <p:txBody>
          <a:bodyPr/>
          <a:lstStyle/>
          <a:p>
            <a:fld id="{051212F4-EB5A-464B-92EC-DACFCB1CC2CD}" type="slidenum">
              <a:rPr lang="en-GB">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4084992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Vocabulary recall activity</a:t>
            </a:r>
          </a:p>
          <a:p>
            <a:endParaRPr lang="en-GB" dirty="0"/>
          </a:p>
          <a:p>
            <a:r>
              <a:rPr lang="en-GB" b="1" dirty="0"/>
              <a:t>Timing</a:t>
            </a:r>
            <a:r>
              <a:rPr lang="x-none" b="1" dirty="0"/>
              <a:t>: </a:t>
            </a:r>
            <a:r>
              <a:rPr lang="en-GB" dirty="0"/>
              <a:t>5</a:t>
            </a:r>
            <a:r>
              <a:rPr lang="x-none" dirty="0"/>
              <a:t> min.</a:t>
            </a:r>
            <a:endParaRPr lang="en-GB" dirty="0"/>
          </a:p>
          <a:p>
            <a:endParaRPr lang="en-GB" dirty="0"/>
          </a:p>
          <a:p>
            <a:r>
              <a:rPr lang="en-GB" b="1" dirty="0"/>
              <a:t>Aim</a:t>
            </a:r>
            <a:r>
              <a:rPr lang="en-GB" b="1"/>
              <a:t>: </a:t>
            </a:r>
            <a:r>
              <a:rPr lang="en-GB"/>
              <a:t>to </a:t>
            </a:r>
            <a:r>
              <a:rPr lang="en-GB" dirty="0"/>
              <a:t>recall previously taught vocabulary, including words from lesson 1,</a:t>
            </a:r>
            <a:r>
              <a:rPr lang="en-GB" baseline="0" dirty="0"/>
              <a:t> that will be used in this lesson.</a:t>
            </a:r>
            <a:endParaRPr lang="en-GB" dirty="0"/>
          </a:p>
          <a:p>
            <a:endParaRPr lang="en-GB" dirty="0"/>
          </a:p>
          <a:p>
            <a:r>
              <a:rPr lang="en-GB" b="1" dirty="0"/>
              <a:t>Procedure:</a:t>
            </a:r>
          </a:p>
          <a:p>
            <a:r>
              <a:rPr lang="en-GB" dirty="0"/>
              <a:t>1. Teachers ask students</a:t>
            </a:r>
            <a:r>
              <a:rPr lang="en-GB" baseline="0" dirty="0"/>
              <a:t> to </a:t>
            </a:r>
            <a:r>
              <a:rPr lang="x-none" dirty="0"/>
              <a:t>try to say the word in Spanish represented by each image. To encourage learners to recall this vocabulary only the first letter of each word is provided.</a:t>
            </a:r>
          </a:p>
          <a:p>
            <a:endParaRPr lang="en-GB" dirty="0"/>
          </a:p>
          <a:p>
            <a:r>
              <a:rPr lang="en-GB" b="1" dirty="0"/>
              <a:t>Words from revisited vocabulary sets: </a:t>
            </a:r>
          </a:p>
          <a:p>
            <a:r>
              <a:rPr lang="en-GB" dirty="0"/>
              <a:t>3.2, Week 3: </a:t>
            </a:r>
            <a:r>
              <a:rPr lang="en-GB" dirty="0" err="1"/>
              <a:t>llave</a:t>
            </a:r>
            <a:r>
              <a:rPr lang="en-GB" dirty="0"/>
              <a:t> [1853], </a:t>
            </a:r>
            <a:r>
              <a:rPr lang="en-GB" dirty="0" err="1"/>
              <a:t>perdido</a:t>
            </a:r>
            <a:r>
              <a:rPr lang="en-GB" dirty="0"/>
              <a:t> [1899]</a:t>
            </a:r>
          </a:p>
          <a:p>
            <a:r>
              <a:rPr lang="en-GB" dirty="0"/>
              <a:t>3.1,</a:t>
            </a:r>
            <a:r>
              <a:rPr lang="en-GB" baseline="0" dirty="0"/>
              <a:t> week 1: </a:t>
            </a:r>
            <a:r>
              <a:rPr lang="en-GB" baseline="0" dirty="0" err="1"/>
              <a:t>vacaciones</a:t>
            </a:r>
            <a:r>
              <a:rPr lang="en-GB" baseline="0" dirty="0"/>
              <a:t> [2641]; </a:t>
            </a:r>
            <a:r>
              <a:rPr lang="en-GB" baseline="0" dirty="0" err="1"/>
              <a:t>durante</a:t>
            </a:r>
            <a:r>
              <a:rPr lang="en-GB" baseline="0" dirty="0"/>
              <a:t> [2641]; </a:t>
            </a:r>
            <a:r>
              <a:rPr lang="en-GB" baseline="0" dirty="0" err="1"/>
              <a:t>niño</a:t>
            </a:r>
            <a:r>
              <a:rPr lang="en-GB" baseline="0" dirty="0"/>
              <a:t> [173], </a:t>
            </a:r>
            <a:r>
              <a:rPr lang="en-GB" baseline="0" dirty="0" err="1"/>
              <a:t>agosto</a:t>
            </a:r>
            <a:r>
              <a:rPr lang="en-GB" baseline="0" dirty="0"/>
              <a:t> [931]</a:t>
            </a:r>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1555151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0" dirty="0"/>
              <a:t>: 5 min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further</a:t>
            </a:r>
            <a:r>
              <a:rPr lang="en-GB" b="0" baseline="0" dirty="0"/>
              <a:t> practise understanding and recalling </a:t>
            </a:r>
            <a:r>
              <a:rPr lang="en-GB" b="0" dirty="0"/>
              <a:t>vocabulary from the poem, along with other previously </a:t>
            </a:r>
            <a:r>
              <a:rPr lang="en-GB" b="0"/>
              <a:t>taught words.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 asks whole class the following questions (words from poem or revisited in previous activity are in </a:t>
            </a:r>
            <a:r>
              <a:rPr lang="en-GB" b="1" baseline="0" dirty="0"/>
              <a:t>bold</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a:t>
            </a:r>
            <a:r>
              <a:rPr lang="en-GB" baseline="0" dirty="0" err="1"/>
              <a:t>Dónde</a:t>
            </a:r>
            <a:r>
              <a:rPr lang="en-GB" baseline="0" dirty="0"/>
              <a:t> </a:t>
            </a:r>
            <a:r>
              <a:rPr lang="en-GB" baseline="0" dirty="0" err="1"/>
              <a:t>están</a:t>
            </a:r>
            <a:r>
              <a:rPr lang="en-GB" baseline="0" dirty="0"/>
              <a:t> </a:t>
            </a:r>
            <a:r>
              <a:rPr lang="en-GB" baseline="0" dirty="0" err="1"/>
              <a:t>los</a:t>
            </a:r>
            <a:r>
              <a:rPr lang="en-GB" baseline="0" dirty="0"/>
              <a:t> </a:t>
            </a:r>
            <a:r>
              <a:rPr lang="en-GB" b="0" baseline="0" dirty="0" err="1"/>
              <a:t>pájaros</a:t>
            </a:r>
            <a:r>
              <a:rPr lang="en-GB" baseline="0" dirty="0"/>
              <a:t>? (anticipate – ‘en el </a:t>
            </a:r>
            <a:r>
              <a:rPr lang="en-GB" b="1" baseline="0" dirty="0" err="1"/>
              <a:t>cielo</a:t>
            </a:r>
            <a:r>
              <a:rPr lang="en-GB" baseline="0" dirty="0"/>
              <a:t>’)</a:t>
            </a:r>
          </a:p>
          <a:p>
            <a:pPr marL="171450" indent="-171450">
              <a:buFont typeface="Arial" panose="020B0604020202020204" pitchFamily="34" charset="0"/>
              <a:buChar char="•"/>
            </a:pPr>
            <a:r>
              <a:rPr lang="en-GB" baseline="0" dirty="0"/>
              <a:t>¿</a:t>
            </a:r>
            <a:r>
              <a:rPr lang="en-GB" baseline="0" dirty="0" err="1"/>
              <a:t>Cuántas</a:t>
            </a:r>
            <a:r>
              <a:rPr lang="en-GB" baseline="0" dirty="0"/>
              <a:t> </a:t>
            </a:r>
            <a:r>
              <a:rPr lang="en-GB" b="1" baseline="0" dirty="0"/>
              <a:t>radios</a:t>
            </a:r>
            <a:r>
              <a:rPr lang="en-GB" baseline="0" dirty="0"/>
              <a:t> hay? (anticipate – ‘dos’)</a:t>
            </a:r>
          </a:p>
          <a:p>
            <a:pPr marL="171450" indent="-171450">
              <a:buFont typeface="Arial" panose="020B0604020202020204" pitchFamily="34" charset="0"/>
              <a:buChar char="•"/>
            </a:pPr>
            <a:r>
              <a:rPr lang="en-GB" baseline="0" dirty="0"/>
              <a:t>¿Quién tiene la </a:t>
            </a:r>
            <a:r>
              <a:rPr lang="en-GB" b="1" baseline="0" dirty="0" err="1"/>
              <a:t>llave</a:t>
            </a:r>
            <a:r>
              <a:rPr lang="en-GB" baseline="0" dirty="0"/>
              <a:t>? (anticipate – ‘el </a:t>
            </a:r>
            <a:r>
              <a:rPr lang="en-GB" baseline="0" dirty="0" err="1"/>
              <a:t>chico</a:t>
            </a:r>
            <a:r>
              <a:rPr lang="en-GB"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¿Qué va a comer la </a:t>
            </a:r>
            <a:r>
              <a:rPr lang="en-GB" baseline="0" dirty="0" err="1"/>
              <a:t>mujer</a:t>
            </a:r>
            <a:r>
              <a:rPr lang="en-GB" baseline="0" dirty="0"/>
              <a:t>? (anticipate – ‘un </a:t>
            </a:r>
            <a:r>
              <a:rPr lang="en-GB" b="1" baseline="0" dirty="0" err="1"/>
              <a:t>helado</a:t>
            </a:r>
            <a:r>
              <a:rPr lang="en-GB"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¿Quién tiene la </a:t>
            </a:r>
            <a:r>
              <a:rPr lang="en-GB" b="1" baseline="0" dirty="0" err="1"/>
              <a:t>sandía</a:t>
            </a:r>
            <a:r>
              <a:rPr lang="en-GB" baseline="0" dirty="0"/>
              <a:t>? (anticipate – ‘el hombre, el </a:t>
            </a:r>
            <a:r>
              <a:rPr lang="en-GB" baseline="0" dirty="0" err="1"/>
              <a:t>señor</a:t>
            </a:r>
            <a:r>
              <a:rPr lang="en-GB" baseline="0" dirty="0"/>
              <a:t>’)</a:t>
            </a:r>
          </a:p>
          <a:p>
            <a:pPr marL="171450" indent="-171450">
              <a:buFont typeface="Arial" panose="020B0604020202020204" pitchFamily="34" charset="0"/>
              <a:buChar char="•"/>
            </a:pPr>
            <a:r>
              <a:rPr lang="en-GB" baseline="0" dirty="0"/>
              <a:t>¿</a:t>
            </a:r>
            <a:r>
              <a:rPr lang="en-GB" baseline="0" dirty="0" err="1"/>
              <a:t>Cómo</a:t>
            </a:r>
            <a:r>
              <a:rPr lang="en-GB" baseline="0" dirty="0"/>
              <a:t> </a:t>
            </a:r>
            <a:r>
              <a:rPr lang="en-GB" baseline="0" dirty="0" err="1"/>
              <a:t>es</a:t>
            </a:r>
            <a:r>
              <a:rPr lang="en-GB" baseline="0" dirty="0"/>
              <a:t> el </a:t>
            </a:r>
            <a:r>
              <a:rPr lang="en-GB" b="1" baseline="0" dirty="0"/>
              <a:t>mar</a:t>
            </a:r>
            <a:r>
              <a:rPr lang="en-GB" baseline="0" dirty="0"/>
              <a:t>? (anticipate – </a:t>
            </a:r>
            <a:r>
              <a:rPr lang="en-GB" baseline="0" dirty="0" err="1"/>
              <a:t>es</a:t>
            </a:r>
            <a:r>
              <a:rPr lang="en-GB" baseline="0" dirty="0"/>
              <a:t> </a:t>
            </a:r>
            <a:r>
              <a:rPr lang="en-GB" baseline="0" dirty="0" err="1"/>
              <a:t>azul</a:t>
            </a:r>
            <a:r>
              <a:rPr lang="en-GB" baseline="0" dirty="0"/>
              <a:t>)</a:t>
            </a:r>
          </a:p>
          <a:p>
            <a:pPr marL="171450" indent="-171450">
              <a:buFont typeface="Arial" panose="020B0604020202020204" pitchFamily="34" charset="0"/>
              <a:buChar char="•"/>
            </a:pPr>
            <a:r>
              <a:rPr lang="en-GB" baseline="0" dirty="0"/>
              <a:t>¿</a:t>
            </a:r>
            <a:r>
              <a:rPr lang="en-GB" baseline="0" dirty="0" err="1"/>
              <a:t>Dónde</a:t>
            </a:r>
            <a:r>
              <a:rPr lang="en-GB" baseline="0" dirty="0"/>
              <a:t> </a:t>
            </a:r>
            <a:r>
              <a:rPr lang="en-GB" baseline="0" dirty="0" err="1"/>
              <a:t>están</a:t>
            </a:r>
            <a:r>
              <a:rPr lang="en-GB" baseline="0" dirty="0"/>
              <a:t> </a:t>
            </a:r>
            <a:r>
              <a:rPr lang="en-GB" b="1" baseline="0" dirty="0"/>
              <a:t>las radios</a:t>
            </a:r>
            <a:r>
              <a:rPr lang="en-GB" baseline="0" dirty="0"/>
              <a:t>? (anticipate – </a:t>
            </a:r>
            <a:r>
              <a:rPr lang="en-GB" baseline="0" dirty="0" err="1"/>
              <a:t>debajo</a:t>
            </a:r>
            <a:r>
              <a:rPr lang="en-GB" baseline="0" dirty="0"/>
              <a:t> del </a:t>
            </a:r>
            <a:r>
              <a:rPr lang="en-GB" b="1" baseline="0" dirty="0" err="1"/>
              <a:t>perro</a:t>
            </a:r>
            <a:r>
              <a:rPr lang="en-GB" baseline="0" dirty="0"/>
              <a:t>, en la </a:t>
            </a:r>
            <a:r>
              <a:rPr lang="en-GB" b="1" baseline="0" dirty="0"/>
              <a:t>arena, en la playa</a:t>
            </a:r>
            <a:r>
              <a:rPr lang="en-GB" baseline="0" dirty="0"/>
              <a:t>)</a:t>
            </a:r>
          </a:p>
          <a:p>
            <a:pPr marL="171450" indent="-171450">
              <a:buFont typeface="Arial" panose="020B0604020202020204" pitchFamily="34" charset="0"/>
              <a:buChar char="•"/>
            </a:pPr>
            <a:r>
              <a:rPr lang="en-GB" baseline="0" dirty="0"/>
              <a:t>¿Quién </a:t>
            </a:r>
            <a:r>
              <a:rPr lang="en-GB" baseline="0" dirty="0" err="1"/>
              <a:t>está</a:t>
            </a:r>
            <a:r>
              <a:rPr lang="en-GB" baseline="0" dirty="0"/>
              <a:t> </a:t>
            </a:r>
            <a:r>
              <a:rPr lang="en-GB" baseline="0" dirty="0" err="1"/>
              <a:t>cerca</a:t>
            </a:r>
            <a:r>
              <a:rPr lang="en-GB" baseline="0" dirty="0"/>
              <a:t> de </a:t>
            </a:r>
            <a:r>
              <a:rPr lang="en-GB" baseline="0" dirty="0" err="1"/>
              <a:t>los</a:t>
            </a:r>
            <a:r>
              <a:rPr lang="en-GB" baseline="0" dirty="0"/>
              <a:t> </a:t>
            </a:r>
            <a:r>
              <a:rPr lang="en-GB" b="1" baseline="0" dirty="0" err="1"/>
              <a:t>castillos</a:t>
            </a:r>
            <a:r>
              <a:rPr lang="en-GB" baseline="0" dirty="0"/>
              <a:t>? (anticipate – </a:t>
            </a:r>
            <a:r>
              <a:rPr lang="en-GB" b="1" baseline="0" dirty="0"/>
              <a:t>el </a:t>
            </a:r>
            <a:r>
              <a:rPr lang="en-GB" b="1" baseline="0" dirty="0" err="1"/>
              <a:t>niño</a:t>
            </a:r>
            <a:r>
              <a:rPr lang="en-GB" baseline="0" dirty="0"/>
              <a:t>)</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Differentiation</a:t>
            </a:r>
            <a:r>
              <a:rPr lang="en-GB" baseline="0" dirty="0"/>
              <a:t>: to increase the level of difficulty, remove the question words and arrows.</a:t>
            </a: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2324350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10 min </a:t>
            </a:r>
          </a:p>
          <a:p>
            <a:endParaRPr lang="en-GB" dirty="0"/>
          </a:p>
          <a:p>
            <a:r>
              <a:rPr lang="en-GB" b="1" dirty="0"/>
              <a:t>Aim: </a:t>
            </a:r>
            <a:r>
              <a:rPr lang="en-GB" dirty="0"/>
              <a:t>to understand other verses of the poem in</a:t>
            </a:r>
            <a:r>
              <a:rPr lang="en-GB" baseline="0" dirty="0"/>
              <a:t> more detail, focusing in particular on the adjectives and nouns they describe.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Ask </a:t>
            </a:r>
            <a:r>
              <a:rPr lang="en-GB" baseline="0" dirty="0"/>
              <a:t>students to work out what each of the adjectives means, and then share the strategies box with them, also bringing up the </a:t>
            </a:r>
            <a:r>
              <a:rPr lang="en-GB" baseline="0"/>
              <a:t>extension opportunity.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Then </a:t>
            </a:r>
            <a:r>
              <a:rPr lang="en-GB" baseline="0" dirty="0"/>
              <a:t>feed </a:t>
            </a:r>
            <a:r>
              <a:rPr lang="en-GB" baseline="0"/>
              <a:t>answers 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Ask </a:t>
            </a:r>
            <a:r>
              <a:rPr lang="en-GB" baseline="0" dirty="0"/>
              <a:t>for any contributions from the extension work to be shared with the class.</a:t>
            </a:r>
          </a:p>
          <a:p>
            <a:endParaRPr lang="en-GB" dirty="0"/>
          </a:p>
          <a:p>
            <a:r>
              <a:rPr lang="en-GB" b="1" dirty="0"/>
              <a:t>Notes:</a:t>
            </a:r>
          </a:p>
          <a:p>
            <a:r>
              <a:rPr lang="en-GB" dirty="0"/>
              <a:t>1.</a:t>
            </a:r>
            <a:r>
              <a:rPr lang="en-GB" baseline="0" dirty="0"/>
              <a:t> </a:t>
            </a:r>
            <a:r>
              <a:rPr lang="en-GB" dirty="0"/>
              <a:t>Students have learnt</a:t>
            </a:r>
            <a:r>
              <a:rPr lang="en-GB" baseline="0" dirty="0"/>
              <a:t> adjectival agreement and usual position after noun.  All of these adjectives follow the agreement pattern except </a:t>
            </a:r>
            <a:r>
              <a:rPr lang="en-GB" b="1" baseline="0" dirty="0" err="1"/>
              <a:t>enorme</a:t>
            </a:r>
            <a:r>
              <a:rPr lang="en-GB" baseline="0" dirty="0"/>
              <a:t> and students have encountered ‘</a:t>
            </a:r>
            <a:r>
              <a:rPr lang="en-GB" b="1" baseline="0" dirty="0" err="1"/>
              <a:t>alegre</a:t>
            </a:r>
            <a:r>
              <a:rPr lang="en-GB" b="1" baseline="0" dirty="0"/>
              <a:t>’ </a:t>
            </a:r>
            <a:r>
              <a:rPr lang="en-GB" baseline="0" dirty="0"/>
              <a:t>already as an exception.  </a:t>
            </a:r>
          </a:p>
          <a:p>
            <a:r>
              <a:rPr lang="en-GB" baseline="0" dirty="0"/>
              <a:t>2. If time allows, ask students to </a:t>
            </a:r>
            <a:r>
              <a:rPr lang="en-GB" sz="1200" kern="1200" dirty="0">
                <a:solidFill>
                  <a:schemeClr val="tx1"/>
                </a:solidFill>
                <a:effectLst/>
                <a:latin typeface="+mn-lt"/>
                <a:ea typeface="+mn-ea"/>
                <a:cs typeface="+mn-cs"/>
              </a:rPr>
              <a:t>notice that in line 10 the adjective is in front of the noun.  Ask them to suggest why this is.  Elicit the understanding that grammatical rules are stretched in poetry, e.g. in sentence structure (missing verbs) and adjectival position. Here it may have been to achieve</a:t>
            </a:r>
            <a:r>
              <a:rPr lang="en-GB" sz="1200" kern="1200" baseline="0" dirty="0">
                <a:solidFill>
                  <a:schemeClr val="tx1"/>
                </a:solidFill>
                <a:effectLst/>
                <a:latin typeface="+mn-lt"/>
                <a:ea typeface="+mn-ea"/>
                <a:cs typeface="+mn-cs"/>
              </a:rPr>
              <a:t> the rhyme – </a:t>
            </a:r>
            <a:r>
              <a:rPr lang="en-GB" sz="1200" kern="1200" baseline="0" dirty="0" err="1">
                <a:solidFill>
                  <a:schemeClr val="tx1"/>
                </a:solidFill>
                <a:effectLst/>
                <a:latin typeface="+mn-lt"/>
                <a:ea typeface="+mn-ea"/>
                <a:cs typeface="+mn-cs"/>
              </a:rPr>
              <a:t>castillos</a:t>
            </a:r>
            <a:r>
              <a:rPr lang="en-GB" sz="1200" kern="1200" baseline="0" dirty="0">
                <a:solidFill>
                  <a:schemeClr val="tx1"/>
                </a:solidFill>
                <a:effectLst/>
                <a:latin typeface="+mn-lt"/>
                <a:ea typeface="+mn-ea"/>
                <a:cs typeface="+mn-cs"/>
              </a:rPr>
              <a:t> / </a:t>
            </a:r>
            <a:r>
              <a:rPr lang="en-GB" sz="1200" kern="1200" baseline="0" dirty="0" err="1">
                <a:solidFill>
                  <a:schemeClr val="tx1"/>
                </a:solidFill>
                <a:effectLst/>
                <a:latin typeface="+mn-lt"/>
                <a:ea typeface="+mn-ea"/>
                <a:cs typeface="+mn-cs"/>
              </a:rPr>
              <a:t>amarillo</a:t>
            </a:r>
            <a:r>
              <a:rPr lang="en-GB" sz="1200" kern="1200" baseline="0" dirty="0">
                <a:solidFill>
                  <a:schemeClr val="tx1"/>
                </a:solidFill>
                <a:effectLst/>
                <a:latin typeface="+mn-lt"/>
                <a:ea typeface="+mn-ea"/>
                <a:cs typeface="+mn-cs"/>
              </a:rPr>
              <a:t>.</a:t>
            </a:r>
            <a:endParaRPr lang="en-GB" dirty="0"/>
          </a:p>
          <a:p>
            <a:endParaRPr lang="en-GB" dirty="0"/>
          </a:p>
          <a:p>
            <a:r>
              <a:rPr lang="en-GB" dirty="0"/>
              <a:t>Additional vocabulary frequencies:  </a:t>
            </a:r>
            <a:r>
              <a:rPr lang="en-GB" dirty="0" err="1"/>
              <a:t>cubo</a:t>
            </a:r>
            <a:r>
              <a:rPr lang="en-GB" baseline="0" dirty="0"/>
              <a:t> [&gt;5000]; </a:t>
            </a:r>
            <a:r>
              <a:rPr lang="en-GB" baseline="0" dirty="0" err="1"/>
              <a:t>pala</a:t>
            </a:r>
            <a:r>
              <a:rPr lang="en-GB" baseline="0" dirty="0"/>
              <a:t> [&gt;5000] </a:t>
            </a:r>
            <a:r>
              <a:rPr lang="en-GB" baseline="0" dirty="0" err="1"/>
              <a:t>castillo</a:t>
            </a:r>
            <a:r>
              <a:rPr lang="en-GB" baseline="0" dirty="0"/>
              <a:t> [2545]; </a:t>
            </a:r>
            <a:r>
              <a:rPr lang="en-GB" baseline="0" dirty="0" err="1"/>
              <a:t>paseo</a:t>
            </a:r>
            <a:r>
              <a:rPr lang="en-GB" baseline="0" dirty="0"/>
              <a:t> [2126]; </a:t>
            </a:r>
            <a:r>
              <a:rPr lang="en-GB" baseline="0" dirty="0" err="1"/>
              <a:t>pelo</a:t>
            </a:r>
            <a:r>
              <a:rPr lang="en-GB" baseline="0" dirty="0"/>
              <a:t> [873]; </a:t>
            </a:r>
            <a:r>
              <a:rPr lang="en-GB" baseline="0" dirty="0" err="1"/>
              <a:t>sal</a:t>
            </a:r>
            <a:r>
              <a:rPr lang="en-GB" baseline="0" dirty="0"/>
              <a:t> [4232]; </a:t>
            </a:r>
            <a:r>
              <a:rPr lang="en-GB" b="1" baseline="0" dirty="0" err="1"/>
              <a:t>dedo</a:t>
            </a:r>
            <a:r>
              <a:rPr lang="en-GB" baseline="0" dirty="0"/>
              <a:t> [716]; cenar [3087]; bar [1938]; </a:t>
            </a:r>
            <a:r>
              <a:rPr lang="en-GB" b="1" baseline="0" dirty="0" err="1"/>
              <a:t>ventana</a:t>
            </a:r>
            <a:r>
              <a:rPr lang="en-GB" b="1" baseline="0" dirty="0"/>
              <a:t> </a:t>
            </a:r>
            <a:r>
              <a:rPr lang="en-GB" baseline="0" dirty="0"/>
              <a:t>[725]; </a:t>
            </a:r>
            <a:r>
              <a:rPr lang="en-GB" baseline="0" dirty="0" err="1"/>
              <a:t>abierto</a:t>
            </a:r>
            <a:r>
              <a:rPr lang="en-GB" baseline="0" dirty="0"/>
              <a:t> [654]; </a:t>
            </a:r>
            <a:r>
              <a:rPr lang="en-GB" baseline="0" dirty="0" err="1"/>
              <a:t>dormir</a:t>
            </a:r>
            <a:r>
              <a:rPr lang="en-GB" baseline="0" dirty="0"/>
              <a:t> [403]; </a:t>
            </a:r>
            <a:r>
              <a:rPr lang="en-GB" b="1" baseline="0" dirty="0"/>
              <a:t>abuela</a:t>
            </a:r>
            <a:r>
              <a:rPr lang="en-GB" baseline="0" dirty="0"/>
              <a:t> [783]; </a:t>
            </a:r>
            <a:r>
              <a:rPr lang="en-GB" baseline="0" dirty="0" err="1"/>
              <a:t>desierto</a:t>
            </a:r>
            <a:r>
              <a:rPr lang="en-GB" baseline="0" dirty="0"/>
              <a:t> [4544]; </a:t>
            </a:r>
            <a:r>
              <a:rPr lang="en-GB" baseline="0" dirty="0" err="1"/>
              <a:t>cubierto</a:t>
            </a:r>
            <a:r>
              <a:rPr lang="en-GB" baseline="0" dirty="0"/>
              <a:t> [3775]; estrella [974]</a:t>
            </a:r>
            <a:br>
              <a:rPr lang="en-GB" baseline="0" dirty="0"/>
            </a:br>
            <a:r>
              <a:rPr lang="en-GB" baseline="0" dirty="0"/>
              <a:t>Words in bold have already been encountered.</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1792647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Vocabulary practice slide (receptive</a:t>
            </a:r>
            <a:r>
              <a:rPr lang="en-GB" b="1" baseline="0" dirty="0"/>
              <a:t> mode)</a:t>
            </a:r>
            <a:endParaRPr lang="en-GB" b="1" dirty="0"/>
          </a:p>
          <a:p>
            <a:endParaRPr lang="en-GB" b="1" dirty="0"/>
          </a:p>
          <a:p>
            <a:r>
              <a:rPr lang="en-GB" b="1" dirty="0"/>
              <a:t>Timing: </a:t>
            </a:r>
            <a:r>
              <a:rPr lang="en-GB" dirty="0"/>
              <a:t>5</a:t>
            </a:r>
            <a:r>
              <a:rPr lang="x-none" dirty="0"/>
              <a:t> min</a:t>
            </a:r>
            <a:r>
              <a:rPr lang="en-GB" baseline="0" dirty="0" err="1"/>
              <a:t>utes</a:t>
            </a:r>
            <a:r>
              <a:rPr lang="en-GB" baseline="0" dirty="0"/>
              <a:t> (</a:t>
            </a:r>
            <a:r>
              <a:rPr lang="en-GB" b="0" baseline="0" dirty="0"/>
              <a:t>all slides in this activity</a:t>
            </a:r>
            <a:r>
              <a:rPr lang="en-GB" b="0" dirty="0"/>
              <a:t>)</a:t>
            </a:r>
            <a:endParaRPr lang="en-GB" dirty="0"/>
          </a:p>
          <a:p>
            <a:endParaRPr lang="en-GB" dirty="0"/>
          </a:p>
          <a:p>
            <a:r>
              <a:rPr lang="en-GB" b="1" dirty="0"/>
              <a:t>Aim: </a:t>
            </a:r>
            <a:r>
              <a:rPr lang="en-GB" dirty="0"/>
              <a:t>t</a:t>
            </a:r>
            <a:r>
              <a:rPr lang="x-none"/>
              <a:t>his activity </a:t>
            </a:r>
            <a:r>
              <a:rPr lang="en-GB" dirty="0"/>
              <a:t>is</a:t>
            </a:r>
            <a:r>
              <a:rPr lang="en-GB" baseline="0" dirty="0"/>
              <a:t> a quick recap of</a:t>
            </a:r>
            <a:r>
              <a:rPr lang="en-GB" dirty="0"/>
              <a:t> 15</a:t>
            </a:r>
            <a:r>
              <a:rPr lang="x-none" dirty="0"/>
              <a:t> of the </a:t>
            </a:r>
            <a:r>
              <a:rPr lang="en-GB" dirty="0"/>
              <a:t>–ar </a:t>
            </a:r>
            <a:r>
              <a:rPr lang="x-none" dirty="0"/>
              <a:t>verbs that they have studied before. This </a:t>
            </a:r>
            <a:r>
              <a:rPr lang="en-GB" dirty="0"/>
              <a:t>is a gentle step towards subsequent, more challenging activities in the lesson they will</a:t>
            </a:r>
            <a:r>
              <a:rPr lang="x-none" dirty="0"/>
              <a:t> </a:t>
            </a:r>
            <a:r>
              <a:rPr lang="en-GB" dirty="0"/>
              <a:t>have to recall the same</a:t>
            </a:r>
            <a:r>
              <a:rPr lang="en-GB" baseline="0" dirty="0"/>
              <a:t> verbs under time pressure and manipulate them in production.</a:t>
            </a:r>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3454397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3433929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gesture for silent ‘h’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1486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2145845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1191254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4252572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947810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2615882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977716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146715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2505401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325638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419923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gesture for silent ‘h’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9988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3656880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18341759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408927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Vocabulary/grammar</a:t>
            </a:r>
            <a:r>
              <a:rPr lang="en-US" b="1" baseline="0" dirty="0"/>
              <a:t> </a:t>
            </a:r>
            <a:r>
              <a:rPr lang="en-US" b="1" dirty="0"/>
              <a:t>practice slide (productive</a:t>
            </a:r>
            <a:r>
              <a:rPr lang="en-US" b="1" baseline="0" dirty="0"/>
              <a:t> mode</a:t>
            </a:r>
            <a:r>
              <a:rPr lang="en-US" b="1"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a:t>
            </a:r>
          </a:p>
          <a:p>
            <a:endParaRPr lang="en-GB" b="1" baseline="0" dirty="0"/>
          </a:p>
          <a:p>
            <a:pPr marL="0"/>
            <a:r>
              <a:rPr lang="en-GB" b="1" baseline="0" dirty="0"/>
              <a:t>Aim:  </a:t>
            </a:r>
            <a:r>
              <a:rPr lang="en-GB" b="0" baseline="0" dirty="0"/>
              <a:t>To revise in productive mode/written modality the same 15 verbs as in the previous activity, this time within a limited time frame and with verb manipulation. </a:t>
            </a:r>
          </a:p>
          <a:p>
            <a:pPr marL="0"/>
            <a:r>
              <a:rPr lang="en-GB" b="0" baseline="0" dirty="0"/>
              <a:t>This activity builds on receptive practice of the same grammar features in lesson 1 and leads into the final oral production activity.</a:t>
            </a:r>
            <a:br>
              <a:rPr lang="en-GB" b="0" baseline="0" dirty="0"/>
            </a:br>
            <a:endParaRPr lang="en-GB" b="0" baseline="0" dirty="0"/>
          </a:p>
          <a:p>
            <a:r>
              <a:rPr lang="en-GB" b="1" baseline="0" dirty="0"/>
              <a:t>Procedure:</a:t>
            </a:r>
          </a:p>
          <a:p>
            <a:r>
              <a:rPr lang="en-GB" baseline="0" dirty="0"/>
              <a:t>1. Students write A-O in books.</a:t>
            </a:r>
          </a:p>
          <a:p>
            <a:r>
              <a:rPr lang="en-GB" baseline="0" dirty="0"/>
              <a:t>2</a:t>
            </a:r>
            <a:r>
              <a:rPr lang="en-GB" baseline="0"/>
              <a:t>. Click </a:t>
            </a:r>
            <a:r>
              <a:rPr lang="en-GB" baseline="0" dirty="0"/>
              <a:t>/ press enter to flash an English prompt (e.g. we need). It will disappear after 3 seconds. Note that the pictures do not appear in alphabetical order to increase the challenge.</a:t>
            </a:r>
          </a:p>
          <a:p>
            <a:r>
              <a:rPr lang="en-GB" baseline="0" dirty="0"/>
              <a:t>3. Students should write down the conjugated Spanish verb before it has faded away.</a:t>
            </a:r>
          </a:p>
          <a:p>
            <a:endParaRPr lang="en-GB" baseline="0" dirty="0"/>
          </a:p>
          <a:p>
            <a:r>
              <a:rPr lang="en-GB" b="1" baseline="0" dirty="0"/>
              <a:t>Notes: </a:t>
            </a:r>
          </a:p>
          <a:p>
            <a:pPr marL="228600" indent="-228600">
              <a:buAutoNum type="arabicPeriod"/>
            </a:pPr>
            <a:r>
              <a:rPr lang="en-GB" baseline="0" dirty="0"/>
              <a:t>Teachers can remove the rules during the activity to increase the challenge, if appropriate.</a:t>
            </a:r>
          </a:p>
          <a:p>
            <a:pPr marL="228600" indent="-228600">
              <a:buAutoNum type="arabicPeriod"/>
            </a:pPr>
            <a:r>
              <a:rPr lang="en-GB" baseline="0" dirty="0"/>
              <a:t>This activity could also be done in oral production with a higher-proficiency group.</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6492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There</a:t>
            </a:r>
            <a:r>
              <a:rPr lang="en-GB" b="1" baseline="0" dirty="0"/>
              <a:t> are two options for the final activity. We recommend doing ONE of the these. The two options are summarised below.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First 3 slides: Paired speaking/listening/writing, using an scaffolded text that allows for a new, alternative version of the poem in Spanish to be written. This poem is designed to elicit –ar verbs in 1st person plural and 3</a:t>
            </a:r>
            <a:r>
              <a:rPr lang="en-GB" b="0" baseline="30000" dirty="0"/>
              <a:t>rd</a:t>
            </a:r>
            <a:r>
              <a:rPr lang="en-GB" b="0" baseline="0" dirty="0"/>
              <a:t> person plural, plus vocabulary items from the poem.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Second 4 slides: Paired speaking/listening/writing, using speaking cards. This activity focuses on the same grammar features and also allows for productive practice of vocabulary from the poem.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850633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10-12mins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a:t>
            </a:r>
            <a:r>
              <a:rPr lang="en-GB" dirty="0"/>
              <a:t>for</a:t>
            </a:r>
            <a:r>
              <a:rPr lang="en-GB" baseline="0" dirty="0"/>
              <a:t> students to a) produce the target grammar features (-ar verbs with –amos and –an) and vocabulary in oral production; b) write the Spanish they hear accurately.</a:t>
            </a:r>
            <a:endParaRPr lang="en-GB" dirty="0"/>
          </a:p>
          <a:p>
            <a:endParaRPr lang="en-GB" dirty="0"/>
          </a:p>
          <a:p>
            <a:r>
              <a:rPr lang="en-GB" b="1" dirty="0"/>
              <a:t>Procedure: </a:t>
            </a:r>
          </a:p>
          <a:p>
            <a:pPr marL="228600" indent="-228600">
              <a:buAutoNum type="arabicPeriod"/>
            </a:pPr>
            <a:r>
              <a:rPr lang="en-GB" b="0" dirty="0"/>
              <a:t>Person</a:t>
            </a:r>
            <a:r>
              <a:rPr lang="en-GB" b="0" baseline="0" dirty="0"/>
              <a:t> A first reads out his/her 10 lines of the poem, using the English words and images as prompts to say the Spanish. These include –ar verbs in the 1</a:t>
            </a:r>
            <a:r>
              <a:rPr lang="en-GB" b="0" baseline="30000" dirty="0"/>
              <a:t>st</a:t>
            </a:r>
            <a:r>
              <a:rPr lang="en-GB" b="0" baseline="0" dirty="0"/>
              <a:t> person and 3</a:t>
            </a:r>
            <a:r>
              <a:rPr lang="en-GB" b="0" baseline="30000" dirty="0"/>
              <a:t>rd</a:t>
            </a:r>
            <a:r>
              <a:rPr lang="en-GB" b="0" baseline="0" dirty="0"/>
              <a:t> person plural. Person B listens and writes.</a:t>
            </a:r>
          </a:p>
          <a:p>
            <a:pPr marL="228600" indent="-228600">
              <a:buAutoNum type="arabicPeriod"/>
            </a:pPr>
            <a:r>
              <a:rPr lang="en-GB" b="0" baseline="0" dirty="0"/>
              <a:t>The two students swap roles. Person B reads out lines 11-20. Person A listens and writes.</a:t>
            </a:r>
          </a:p>
          <a:p>
            <a:pPr marL="228600" indent="-228600">
              <a:buAutoNum type="arabicPeriod"/>
            </a:pPr>
            <a:r>
              <a:rPr lang="en-GB" b="0" baseline="0"/>
              <a:t>Check </a:t>
            </a:r>
            <a:r>
              <a:rPr lang="en-GB" b="0" baseline="0" dirty="0"/>
              <a:t>against the answers on </a:t>
            </a:r>
            <a:r>
              <a:rPr lang="en-GB" b="0" baseline="0"/>
              <a:t>slide 48</a:t>
            </a:r>
            <a:r>
              <a:rPr lang="en-GB" b="0" baseline="0" dirty="0"/>
              <a:t>.</a:t>
            </a:r>
          </a:p>
          <a:p>
            <a:pPr marL="228600" indent="-228600">
              <a:buAutoNum type="arabicPeriod"/>
            </a:pPr>
            <a:endParaRPr lang="en-GB" b="0" baseline="0" dirty="0"/>
          </a:p>
          <a:p>
            <a:pPr marL="0" indent="0">
              <a:buNone/>
            </a:pPr>
            <a:r>
              <a:rPr lang="en-GB" b="1" baseline="0" dirty="0"/>
              <a:t>Notes: </a:t>
            </a:r>
          </a:p>
          <a:p>
            <a:pPr marL="0" indent="0">
              <a:buNone/>
            </a:pPr>
            <a:r>
              <a:rPr lang="en-GB" sz="1200" b="0" i="0" kern="1200" baseline="0" dirty="0">
                <a:solidFill>
                  <a:schemeClr val="tx1"/>
                </a:solidFill>
                <a:effectLst/>
                <a:latin typeface="+mn-lt"/>
                <a:ea typeface="+mn-ea"/>
                <a:cs typeface="+mn-cs"/>
              </a:rPr>
              <a:t>I</a:t>
            </a:r>
            <a:r>
              <a:rPr lang="en-GB" sz="1200" i="0" kern="1200" dirty="0">
                <a:solidFill>
                  <a:schemeClr val="tx1"/>
                </a:solidFill>
                <a:effectLst/>
                <a:latin typeface="+mn-lt"/>
                <a:ea typeface="+mn-ea"/>
                <a:cs typeface="+mn-cs"/>
              </a:rPr>
              <a:t>n this task students can see the English so it works to consolidate their understanding of the sound of the word and its meaning.  This prepares students for the more challenging listening and speaking task that follows (if these are both done).  However, should teachers want to increase the challenge for students, they could print and cut this slide, so that students additionally have to translate into English (orally, back to their partner) the lines they have written down.</a:t>
            </a:r>
            <a:endParaRPr lang="en-GB" b="0" i="0" dirty="0"/>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3813246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p>
        </p:txBody>
      </p:sp>
      <p:sp>
        <p:nvSpPr>
          <p:cNvPr id="4" name="Slide Number Placeholder 3"/>
          <p:cNvSpPr>
            <a:spLocks noGrp="1"/>
          </p:cNvSpPr>
          <p:nvPr>
            <p:ph type="sldNum" sz="quarter" idx="10"/>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13342595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10-12mins</a:t>
            </a:r>
          </a:p>
          <a:p>
            <a:endParaRPr lang="en-GB" dirty="0"/>
          </a:p>
          <a:p>
            <a:r>
              <a:rPr lang="en-GB" b="1" dirty="0"/>
              <a:t>Aim: </a:t>
            </a:r>
            <a:r>
              <a:rPr lang="en-GB" dirty="0"/>
              <a:t>for</a:t>
            </a:r>
            <a:r>
              <a:rPr lang="en-GB" baseline="0" dirty="0"/>
              <a:t> students to produce the target grammar features (-ar verbs with –amos and –an) and vocabulary in oral production and understand them in listening</a:t>
            </a:r>
          </a:p>
          <a:p>
            <a:endParaRPr lang="en-GB" baseline="0" dirty="0"/>
          </a:p>
          <a:p>
            <a:r>
              <a:rPr lang="en-GB" b="1" baseline="0" dirty="0"/>
              <a:t>Procedure: </a:t>
            </a:r>
          </a:p>
          <a:p>
            <a:pPr marL="228600" indent="-228600">
              <a:buAutoNum type="arabicPeriod"/>
            </a:pPr>
            <a:r>
              <a:rPr lang="en-GB" baseline="0" dirty="0"/>
              <a:t>Student A speaks; Student B listens and writes down notes in English in the correct column of the speaking grid (see </a:t>
            </a:r>
            <a:r>
              <a:rPr lang="en-GB" baseline="0"/>
              <a:t>slide 47)</a:t>
            </a:r>
            <a:endParaRPr lang="en-GB" baseline="0" dirty="0"/>
          </a:p>
          <a:p>
            <a:pPr marL="228600" indent="-228600">
              <a:buAutoNum type="arabicPeriod"/>
            </a:pPr>
            <a:r>
              <a:rPr lang="en-GB" baseline="0" dirty="0"/>
              <a:t>Students A and B swap roles.</a:t>
            </a:r>
          </a:p>
          <a:p>
            <a:pPr marL="228600" indent="-228600">
              <a:buAutoNum type="arabicPeriod"/>
            </a:pPr>
            <a:endParaRPr lang="en-GB" baseline="0" dirty="0"/>
          </a:p>
          <a:p>
            <a:pPr marL="0" indent="0">
              <a:buNone/>
            </a:pPr>
            <a:r>
              <a:rPr lang="en-GB" baseline="0" dirty="0"/>
              <a:t>See slide 47 to do this activity individually from home (remote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Revisited vocabulary</a:t>
            </a:r>
            <a:r>
              <a:rPr lang="en-GB" b="1" baseline="0" dirty="0"/>
              <a:t> </a:t>
            </a:r>
            <a:r>
              <a:rPr lang="en-GB" b="0" baseline="0" dirty="0"/>
              <a:t>from</a:t>
            </a:r>
            <a:r>
              <a:rPr lang="en-GB" b="1" baseline="0" dirty="0"/>
              <a:t> </a:t>
            </a:r>
            <a:r>
              <a:rPr lang="en-GB" b="0" dirty="0"/>
              <a:t>3.2, Week 3:</a:t>
            </a:r>
            <a:r>
              <a:rPr lang="en-GB" b="0" baseline="0" dirty="0"/>
              <a:t> </a:t>
            </a:r>
            <a:r>
              <a:rPr lang="en-GB" baseline="0" dirty="0"/>
              <a:t>mi [37]; tu [53]; Francia [N/A], cada [107], julio [659]</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3754153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dirty="0"/>
            </a:br>
            <a:r>
              <a:rPr lang="en-GB" dirty="0"/>
              <a:t>Student A speaking</a:t>
            </a:r>
            <a:r>
              <a:rPr lang="en-GB" baseline="0" dirty="0"/>
              <a:t> cards</a:t>
            </a:r>
            <a:br>
              <a:rPr lang="en-GB" baseline="0" dirty="0"/>
            </a:br>
            <a:r>
              <a:rPr lang="en-GB" baseline="0" dirty="0"/>
              <a:t>Note: Cards are labelled with letters for additional alphabet practice.</a:t>
            </a:r>
          </a:p>
          <a:p>
            <a:endParaRPr lang="en-GB" baseline="0" dirty="0"/>
          </a:p>
          <a:p>
            <a:r>
              <a:rPr lang="en-GB" b="1" baseline="0" dirty="0"/>
              <a:t>Transcript:</a:t>
            </a:r>
          </a:p>
          <a:p>
            <a:pPr marL="228600" indent="-228600">
              <a:buAutoNum type="alphaUcPeriod"/>
            </a:pPr>
            <a:r>
              <a:rPr lang="en-GB" baseline="0" dirty="0" err="1"/>
              <a:t>Llegan</a:t>
            </a:r>
            <a:r>
              <a:rPr lang="en-GB" baseline="0" dirty="0"/>
              <a:t> al patio.</a:t>
            </a:r>
          </a:p>
          <a:p>
            <a:pPr marL="228600" indent="-228600">
              <a:buAutoNum type="alphaUcPeriod"/>
            </a:pPr>
            <a:r>
              <a:rPr lang="en-GB" baseline="0" dirty="0" err="1"/>
              <a:t>Jugamos</a:t>
            </a:r>
            <a:r>
              <a:rPr lang="en-GB" baseline="0" dirty="0"/>
              <a:t> en las </a:t>
            </a:r>
            <a:r>
              <a:rPr lang="en-GB" baseline="0" dirty="0" err="1"/>
              <a:t>olas</a:t>
            </a:r>
            <a:r>
              <a:rPr lang="en-GB" baseline="0" dirty="0"/>
              <a:t>.</a:t>
            </a:r>
          </a:p>
          <a:p>
            <a:pPr marL="228600" indent="-228600">
              <a:buAutoNum type="alphaUcPeriod"/>
            </a:pPr>
            <a:r>
              <a:rPr lang="en-GB" baseline="0" dirty="0" err="1"/>
              <a:t>Compran</a:t>
            </a:r>
            <a:r>
              <a:rPr lang="en-GB" baseline="0" dirty="0"/>
              <a:t> una </a:t>
            </a:r>
            <a:r>
              <a:rPr lang="en-GB" baseline="0" dirty="0" err="1"/>
              <a:t>sandía</a:t>
            </a:r>
            <a:r>
              <a:rPr lang="en-GB" baseline="0" dirty="0"/>
              <a:t>.</a:t>
            </a:r>
          </a:p>
          <a:p>
            <a:pPr marL="228600" indent="-228600">
              <a:buAutoNum type="alphaUcPeriod"/>
            </a:pPr>
            <a:r>
              <a:rPr lang="en-GB" baseline="0" dirty="0" err="1"/>
              <a:t>Escuchamos</a:t>
            </a:r>
            <a:r>
              <a:rPr lang="en-GB" baseline="0" dirty="0"/>
              <a:t> mi radio.</a:t>
            </a:r>
          </a:p>
          <a:p>
            <a:pPr marL="228600" indent="-228600">
              <a:buAutoNum type="alphaUcPeriod"/>
            </a:pPr>
            <a:r>
              <a:rPr lang="en-GB" baseline="0" dirty="0" err="1"/>
              <a:t>Sacan</a:t>
            </a:r>
            <a:r>
              <a:rPr lang="en-GB" baseline="0" dirty="0"/>
              <a:t> el </a:t>
            </a:r>
            <a:r>
              <a:rPr lang="en-GB" baseline="0" dirty="0" err="1"/>
              <a:t>melón</a:t>
            </a:r>
            <a:r>
              <a:rPr lang="en-GB" baseline="0" dirty="0"/>
              <a:t>.</a:t>
            </a:r>
          </a:p>
          <a:p>
            <a:pPr marL="228600" indent="-228600">
              <a:buAutoNum type="alphaUcPeriod"/>
            </a:pPr>
            <a:r>
              <a:rPr lang="en-GB" baseline="0" dirty="0" err="1"/>
              <a:t>Miran</a:t>
            </a:r>
            <a:r>
              <a:rPr lang="en-GB" baseline="0" dirty="0"/>
              <a:t> la playa.</a:t>
            </a:r>
          </a:p>
          <a:p>
            <a:pPr marL="228600" indent="-228600">
              <a:buAutoNum type="alphaUcPeriod"/>
            </a:pPr>
            <a:r>
              <a:rPr lang="en-GB" baseline="0" dirty="0" err="1"/>
              <a:t>Saltamos</a:t>
            </a:r>
            <a:r>
              <a:rPr lang="en-GB" baseline="0" dirty="0"/>
              <a:t> en el mar.</a:t>
            </a:r>
          </a:p>
          <a:p>
            <a:pPr marL="228600" indent="-228600">
              <a:buAutoNum type="alphaUcPeriod"/>
            </a:pPr>
            <a:r>
              <a:rPr lang="en-GB" baseline="0" dirty="0" err="1"/>
              <a:t>Necesitamos</a:t>
            </a:r>
            <a:r>
              <a:rPr lang="en-GB" baseline="0" dirty="0"/>
              <a:t> un </a:t>
            </a:r>
            <a:r>
              <a:rPr lang="en-GB" baseline="0" dirty="0" err="1"/>
              <a:t>helado</a:t>
            </a:r>
            <a:r>
              <a:rPr lang="en-GB" baseline="0"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29915631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b="1" dirty="0"/>
            </a:br>
            <a:r>
              <a:rPr lang="en-GB" dirty="0"/>
              <a:t>Student</a:t>
            </a:r>
            <a:r>
              <a:rPr lang="en-GB" baseline="0" dirty="0"/>
              <a:t> B speaking cards</a:t>
            </a:r>
            <a:br>
              <a:rPr lang="en-GB" baseline="0" dirty="0"/>
            </a:br>
            <a:r>
              <a:rPr lang="en-GB" baseline="0" dirty="0"/>
              <a:t>Note: Cards are labelled with letters for additional alphabet practice.  </a:t>
            </a:r>
          </a:p>
          <a:p>
            <a:endParaRPr lang="en-GB" baseline="0" dirty="0"/>
          </a:p>
          <a:p>
            <a:r>
              <a:rPr lang="en-GB" b="1" baseline="0" dirty="0"/>
              <a:t>Transcript:</a:t>
            </a:r>
          </a:p>
          <a:p>
            <a:pPr marL="228600" indent="-228600">
              <a:buAutoNum type="alphaUcPeriod"/>
            </a:pPr>
            <a:r>
              <a:rPr lang="en-GB" baseline="0" dirty="0" err="1"/>
              <a:t>Miramos</a:t>
            </a:r>
            <a:r>
              <a:rPr lang="en-GB" baseline="0" dirty="0"/>
              <a:t> la playa.</a:t>
            </a:r>
          </a:p>
          <a:p>
            <a:pPr marL="228600" indent="-228600">
              <a:buAutoNum type="alphaUcPeriod"/>
            </a:pPr>
            <a:r>
              <a:rPr lang="en-GB" baseline="0" dirty="0" err="1"/>
              <a:t>Sacan</a:t>
            </a:r>
            <a:r>
              <a:rPr lang="en-GB" baseline="0" dirty="0"/>
              <a:t> el </a:t>
            </a:r>
            <a:r>
              <a:rPr lang="en-GB" baseline="0" dirty="0" err="1"/>
              <a:t>melón</a:t>
            </a:r>
            <a:r>
              <a:rPr lang="en-GB" baseline="0" dirty="0"/>
              <a:t>.</a:t>
            </a:r>
          </a:p>
          <a:p>
            <a:pPr marL="228600" indent="-228600">
              <a:buAutoNum type="alphaUcPeriod"/>
            </a:pPr>
            <a:r>
              <a:rPr lang="en-GB" baseline="0" dirty="0" err="1"/>
              <a:t>Necesitan</a:t>
            </a:r>
            <a:r>
              <a:rPr lang="en-GB" baseline="0" dirty="0"/>
              <a:t> un </a:t>
            </a:r>
            <a:r>
              <a:rPr lang="en-GB" baseline="0" dirty="0" err="1"/>
              <a:t>helado</a:t>
            </a:r>
            <a:r>
              <a:rPr lang="en-GB" baseline="0" dirty="0"/>
              <a:t>.</a:t>
            </a:r>
          </a:p>
          <a:p>
            <a:pPr marL="228600" indent="-228600">
              <a:buAutoNum type="alphaUcPeriod"/>
            </a:pPr>
            <a:r>
              <a:rPr lang="en-GB" baseline="0" dirty="0" err="1"/>
              <a:t>Jugamos</a:t>
            </a:r>
            <a:r>
              <a:rPr lang="en-GB" baseline="0" dirty="0"/>
              <a:t> en las </a:t>
            </a:r>
            <a:r>
              <a:rPr lang="en-GB" baseline="0" dirty="0" err="1"/>
              <a:t>olas</a:t>
            </a:r>
            <a:r>
              <a:rPr lang="en-GB" baseline="0" dirty="0"/>
              <a:t>.</a:t>
            </a:r>
          </a:p>
          <a:p>
            <a:pPr marL="228600" indent="-228600">
              <a:buAutoNum type="alphaUcPeriod"/>
            </a:pPr>
            <a:r>
              <a:rPr lang="en-GB" baseline="0" dirty="0" err="1"/>
              <a:t>Llegamos</a:t>
            </a:r>
            <a:r>
              <a:rPr lang="en-GB" baseline="0" dirty="0"/>
              <a:t> al patio.</a:t>
            </a:r>
          </a:p>
          <a:p>
            <a:pPr marL="228600" indent="-228600">
              <a:buAutoNum type="alphaUcPeriod"/>
            </a:pPr>
            <a:r>
              <a:rPr lang="en-GB" baseline="0" dirty="0" err="1"/>
              <a:t>Compramos</a:t>
            </a:r>
            <a:r>
              <a:rPr lang="en-GB" baseline="0" dirty="0"/>
              <a:t> una </a:t>
            </a:r>
            <a:r>
              <a:rPr lang="en-GB" baseline="0" dirty="0" err="1"/>
              <a:t>sandía</a:t>
            </a:r>
            <a:endParaRPr lang="en-GB" baseline="0" dirty="0"/>
          </a:p>
          <a:p>
            <a:pPr marL="228600" indent="-228600">
              <a:buAutoNum type="alphaUcPeriod"/>
            </a:pPr>
            <a:r>
              <a:rPr lang="en-GB" baseline="0" dirty="0" err="1"/>
              <a:t>Escuchan</a:t>
            </a:r>
            <a:r>
              <a:rPr lang="en-GB" baseline="0" dirty="0"/>
              <a:t> mi radio.</a:t>
            </a:r>
          </a:p>
          <a:p>
            <a:pPr marL="228600" indent="-228600">
              <a:buAutoNum type="alphaUcPeriod"/>
            </a:pPr>
            <a:r>
              <a:rPr lang="en-GB" baseline="0" dirty="0" err="1"/>
              <a:t>Saltan</a:t>
            </a:r>
            <a:r>
              <a:rPr lang="en-GB" baseline="0" dirty="0"/>
              <a:t> en el mar.</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516513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Recap</a:t>
            </a:r>
            <a:r>
              <a:rPr lang="en-GB" baseline="0" dirty="0"/>
              <a:t> and elicit the pronunciation of the </a:t>
            </a:r>
            <a:r>
              <a:rPr lang="en-GB" b="1" baseline="0" dirty="0"/>
              <a:t>individual SSC ‘h’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33802872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Blank</a:t>
            </a:r>
            <a:r>
              <a:rPr lang="en-GB" b="1" baseline="0" dirty="0"/>
              <a:t> grid</a:t>
            </a:r>
          </a:p>
          <a:p>
            <a:endParaRPr lang="en-GB" b="1" baseline="0" dirty="0"/>
          </a:p>
          <a:p>
            <a:r>
              <a:rPr lang="en-GB" b="0" baseline="0" dirty="0"/>
              <a:t>The action buttons are provided to give audio input to students doing this on their own from home.</a:t>
            </a:r>
          </a:p>
          <a:p>
            <a:r>
              <a:rPr lang="en-GB" b="0" baseline="0" dirty="0"/>
              <a:t>1. Click on each number to the listen to the sentence. </a:t>
            </a:r>
          </a:p>
          <a:p>
            <a:r>
              <a:rPr lang="en-GB" b="0" baseline="0" dirty="0"/>
              <a:t>2. Complete the ‘Person A’ grid at the top of the page.</a:t>
            </a:r>
          </a:p>
          <a:p>
            <a:r>
              <a:rPr lang="en-GB" b="0" baseline="0" dirty="0"/>
              <a:t>3. Check your answers on the next slide</a:t>
            </a:r>
          </a:p>
          <a:p>
            <a:endParaRPr lang="en-GB" b="0" baseline="0" dirty="0"/>
          </a:p>
          <a:p>
            <a:r>
              <a:rPr lang="en-GB" b="1" baseline="0" dirty="0"/>
              <a:t>Procedure:</a:t>
            </a:r>
          </a:p>
          <a:p>
            <a:r>
              <a:rPr lang="en-GB" b="0" baseline="0" dirty="0"/>
              <a:t>For students doing this task as part of remote learning, click on the numbered action buttons (1-8). Once you have completed the task, check your answers on the next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28623589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Completed grid – use after activity for feedback</a:t>
            </a:r>
          </a:p>
          <a:p>
            <a:r>
              <a:rPr lang="en-GB" b="0" dirty="0"/>
              <a:t>Answers appear column</a:t>
            </a:r>
            <a:r>
              <a:rPr lang="en-GB" b="0" baseline="0" dirty="0"/>
              <a:t> by column.</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3113406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4055194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Without the images or sound, students have to pronounce the words themselves.</a:t>
            </a:r>
            <a:endParaRPr lang="en-GB" sz="1200" kern="120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3392017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30 seconds per slide (activity total</a:t>
            </a:r>
            <a:r>
              <a:rPr lang="en-US" sz="1200" b="0" kern="1200" baseline="0" dirty="0">
                <a:solidFill>
                  <a:schemeClr val="tx1"/>
                </a:solidFill>
                <a:effectLst/>
                <a:latin typeface="+mn-lt"/>
                <a:ea typeface="+mn-ea"/>
                <a:cs typeface="+mn-cs"/>
              </a:rPr>
              <a:t>: 3 minutes)</a:t>
            </a:r>
            <a:endParaRPr lang="en-US" sz="1200" b="0" kern="1200" dirty="0">
              <a:solidFill>
                <a:schemeClr val="tx1"/>
              </a:solidFill>
              <a:effectLst/>
              <a:latin typeface="+mn-lt"/>
              <a:ea typeface="+mn-ea"/>
              <a:cs typeface="+mn-cs"/>
            </a:endParaRPr>
          </a:p>
          <a:p>
            <a:endParaRPr lang="en-US" b="1" dirty="0"/>
          </a:p>
          <a:p>
            <a:r>
              <a:rPr lang="en-US" b="1" dirty="0"/>
              <a:t>Aim</a:t>
            </a:r>
            <a:r>
              <a:rPr lang="en-US" b="1"/>
              <a:t>: </a:t>
            </a:r>
            <a:r>
              <a:rPr lang="en-US"/>
              <a:t>to </a:t>
            </a:r>
            <a:r>
              <a:rPr lang="en-US" dirty="0"/>
              <a:t>revise SSC knowledge and practise vocabulary at the same time.</a:t>
            </a:r>
          </a:p>
          <a:p>
            <a:endParaRPr lang="en-US" dirty="0"/>
          </a:p>
          <a:p>
            <a:r>
              <a:rPr lang="en-US" b="1" dirty="0"/>
              <a:t>Procedure:</a:t>
            </a:r>
            <a:br>
              <a:rPr lang="en-US" dirty="0"/>
            </a:br>
            <a:r>
              <a:rPr lang="en-US" dirty="0"/>
              <a:t>1. Write down both words in Spanish. Say them aloud and decide which one contains the target SSC.</a:t>
            </a:r>
            <a:br>
              <a:rPr lang="en-US" dirty="0"/>
            </a:br>
            <a:r>
              <a:rPr lang="en-US" dirty="0"/>
              <a:t>2. Answers are animated to show the word with the SSC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973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30 seconds per slide</a:t>
            </a:r>
          </a:p>
          <a:p>
            <a:endParaRPr lang="en-US" b="1" dirty="0"/>
          </a:p>
          <a:p>
            <a:r>
              <a:rPr lang="en-US" b="1" dirty="0"/>
              <a:t>Aim</a:t>
            </a:r>
            <a:r>
              <a:rPr lang="en-US" b="1"/>
              <a:t>: </a:t>
            </a:r>
            <a:r>
              <a:rPr lang="en-US"/>
              <a:t>to </a:t>
            </a:r>
            <a:r>
              <a:rPr lang="en-US" dirty="0"/>
              <a:t>revise SSC knowledge and </a:t>
            </a:r>
            <a:r>
              <a:rPr lang="en-US" dirty="0" err="1"/>
              <a:t>practise</a:t>
            </a:r>
            <a:r>
              <a:rPr lang="en-US" dirty="0"/>
              <a:t> vocabulary at the same time.</a:t>
            </a:r>
          </a:p>
          <a:p>
            <a:endParaRPr lang="en-US" dirty="0"/>
          </a:p>
          <a:p>
            <a:r>
              <a:rPr lang="en-US" b="1" dirty="0"/>
              <a:t>Procedure:</a:t>
            </a:r>
            <a:br>
              <a:rPr lang="en-US" dirty="0"/>
            </a:br>
            <a:r>
              <a:rPr lang="en-US" dirty="0"/>
              <a:t>1. Write down both words in Spanish. Say them aloud and decide which one contains the target SSC.</a:t>
            </a:r>
            <a:br>
              <a:rPr lang="en-US" dirty="0"/>
            </a:br>
            <a:r>
              <a:rPr lang="en-US" dirty="0"/>
              <a:t>2. Answers are animated to show the word with the SSC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662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0157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1808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79551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596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9736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4268813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72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20693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15188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762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8717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73981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notesSlide" Target="../notesSlides/notesSlide17.xml"/><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9.wav"/><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image" Target="../media/image27.png"/><Relationship Id="rId9" Type="http://schemas.openxmlformats.org/officeDocument/2006/relationships/audio" Target="../media/audio14.wav"/></Relationships>
</file>

<file path=ppt/slides/_rels/slide21.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10.wav"/><Relationship Id="rId7" Type="http://schemas.openxmlformats.org/officeDocument/2006/relationships/audio" Target="../media/audio13.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7.wav"/><Relationship Id="rId5" Type="http://schemas.openxmlformats.org/officeDocument/2006/relationships/audio" Target="../media/audio12.wav"/><Relationship Id="rId10" Type="http://schemas.openxmlformats.org/officeDocument/2006/relationships/audio" Target="../media/audio16.wav"/><Relationship Id="rId4" Type="http://schemas.openxmlformats.org/officeDocument/2006/relationships/audio" Target="../media/audio11.wav"/><Relationship Id="rId9" Type="http://schemas.openxmlformats.org/officeDocument/2006/relationships/audio" Target="../media/audio15.wav"/></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tiff"/><Relationship Id="rId4" Type="http://schemas.openxmlformats.org/officeDocument/2006/relationships/image" Target="../media/image31.tiff"/></Relationships>
</file>

<file path=ppt/slides/_rels/slide25.xml.rels><?xml version="1.0" encoding="UTF-8" standalone="yes"?>
<Relationships xmlns="http://schemas.openxmlformats.org/package/2006/relationships"><Relationship Id="rId8" Type="http://schemas.openxmlformats.org/officeDocument/2006/relationships/image" Target="../media/image38.tiff"/><Relationship Id="rId13" Type="http://schemas.openxmlformats.org/officeDocument/2006/relationships/image" Target="../media/image42.tiff"/><Relationship Id="rId3" Type="http://schemas.openxmlformats.org/officeDocument/2006/relationships/image" Target="../media/image12.png"/><Relationship Id="rId7" Type="http://schemas.openxmlformats.org/officeDocument/2006/relationships/image" Target="../media/image37.tiff"/><Relationship Id="rId12" Type="http://schemas.openxmlformats.org/officeDocument/2006/relationships/image" Target="../media/image22.png"/><Relationship Id="rId2" Type="http://schemas.openxmlformats.org/officeDocument/2006/relationships/notesSlide" Target="../notesSlides/notesSlide25.xml"/><Relationship Id="rId16" Type="http://schemas.openxmlformats.org/officeDocument/2006/relationships/image" Target="../media/image44.tiff"/><Relationship Id="rId1" Type="http://schemas.openxmlformats.org/officeDocument/2006/relationships/slideLayout" Target="../slideLayouts/slideLayout2.xml"/><Relationship Id="rId6" Type="http://schemas.openxmlformats.org/officeDocument/2006/relationships/image" Target="../media/image36.tiff"/><Relationship Id="rId11" Type="http://schemas.openxmlformats.org/officeDocument/2006/relationships/image" Target="../media/image41.tiff"/><Relationship Id="rId5" Type="http://schemas.openxmlformats.org/officeDocument/2006/relationships/image" Target="../media/image35.tiff"/><Relationship Id="rId15" Type="http://schemas.openxmlformats.org/officeDocument/2006/relationships/image" Target="../media/image43.png"/><Relationship Id="rId10" Type="http://schemas.openxmlformats.org/officeDocument/2006/relationships/image" Target="../media/image40.tiff"/><Relationship Id="rId4" Type="http://schemas.openxmlformats.org/officeDocument/2006/relationships/image" Target="../media/image34.tiff"/><Relationship Id="rId9" Type="http://schemas.openxmlformats.org/officeDocument/2006/relationships/image" Target="../media/image39.tiff"/><Relationship Id="rId1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6.tiff"/><Relationship Id="rId5" Type="http://schemas.openxmlformats.org/officeDocument/2006/relationships/image" Target="../media/image42.tiff"/><Relationship Id="rId4" Type="http://schemas.openxmlformats.org/officeDocument/2006/relationships/image" Target="../media/image40.tiff"/></Relationships>
</file>

<file path=ppt/slides/_rels/slide27.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48.png"/><Relationship Id="rId7" Type="http://schemas.openxmlformats.org/officeDocument/2006/relationships/image" Target="../media/image52.tiff"/><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1.tiff"/><Relationship Id="rId5" Type="http://schemas.openxmlformats.org/officeDocument/2006/relationships/image" Target="../media/image50.tiff"/><Relationship Id="rId10" Type="http://schemas.openxmlformats.org/officeDocument/2006/relationships/image" Target="../media/image55.tiff"/><Relationship Id="rId4" Type="http://schemas.openxmlformats.org/officeDocument/2006/relationships/image" Target="../media/image49.tiff"/><Relationship Id="rId9" Type="http://schemas.openxmlformats.org/officeDocument/2006/relationships/image" Target="../media/image54.tiff"/></Relationships>
</file>

<file path=ppt/slides/_rels/slide2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72.tiff"/><Relationship Id="rId13" Type="http://schemas.openxmlformats.org/officeDocument/2006/relationships/image" Target="../media/image75.tiff"/><Relationship Id="rId3" Type="http://schemas.openxmlformats.org/officeDocument/2006/relationships/image" Target="../media/image68.tiff"/><Relationship Id="rId7" Type="http://schemas.openxmlformats.org/officeDocument/2006/relationships/image" Target="../media/image71.tiff"/><Relationship Id="rId12" Type="http://schemas.openxmlformats.org/officeDocument/2006/relationships/image" Target="../media/image74.tiff"/><Relationship Id="rId17" Type="http://schemas.openxmlformats.org/officeDocument/2006/relationships/image" Target="../media/image78.png"/><Relationship Id="rId2" Type="http://schemas.openxmlformats.org/officeDocument/2006/relationships/notesSlide" Target="../notesSlides/notesSlide45.xml"/><Relationship Id="rId16"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70.tiff"/><Relationship Id="rId11" Type="http://schemas.openxmlformats.org/officeDocument/2006/relationships/image" Target="../media/image73.tiff"/><Relationship Id="rId5" Type="http://schemas.openxmlformats.org/officeDocument/2006/relationships/image" Target="../media/image41.tiff"/><Relationship Id="rId15" Type="http://schemas.openxmlformats.org/officeDocument/2006/relationships/image" Target="../media/image42.tiff"/><Relationship Id="rId10" Type="http://schemas.openxmlformats.org/officeDocument/2006/relationships/image" Target="../media/image51.tiff"/><Relationship Id="rId4" Type="http://schemas.openxmlformats.org/officeDocument/2006/relationships/image" Target="../media/image69.tiff"/><Relationship Id="rId9" Type="http://schemas.openxmlformats.org/officeDocument/2006/relationships/image" Target="../media/image49.tiff"/><Relationship Id="rId14" Type="http://schemas.openxmlformats.org/officeDocument/2006/relationships/image" Target="../media/image76.tif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audio" Target="../media/audio18.wav"/><Relationship Id="rId7" Type="http://schemas.openxmlformats.org/officeDocument/2006/relationships/image" Target="../media/image42.tiff"/><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40.tiff"/><Relationship Id="rId11" Type="http://schemas.openxmlformats.org/officeDocument/2006/relationships/image" Target="../media/image46.tiff"/><Relationship Id="rId5" Type="http://schemas.openxmlformats.org/officeDocument/2006/relationships/image" Target="../media/image81.tiff"/><Relationship Id="rId10" Type="http://schemas.openxmlformats.org/officeDocument/2006/relationships/image" Target="../media/image83.tiff"/><Relationship Id="rId4" Type="http://schemas.openxmlformats.org/officeDocument/2006/relationships/image" Target="../media/image80.png"/><Relationship Id="rId9" Type="http://schemas.openxmlformats.org/officeDocument/2006/relationships/image" Target="../media/image82.tiff"/></Relationships>
</file>

<file path=ppt/slides/_rels/slide49.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audio" Target="../media/audio18.wav"/><Relationship Id="rId7" Type="http://schemas.openxmlformats.org/officeDocument/2006/relationships/image" Target="../media/image44.tiff"/><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40.tiff"/><Relationship Id="rId11" Type="http://schemas.openxmlformats.org/officeDocument/2006/relationships/image" Target="../media/image46.tiff"/><Relationship Id="rId5" Type="http://schemas.openxmlformats.org/officeDocument/2006/relationships/image" Target="../media/image81.tiff"/><Relationship Id="rId10" Type="http://schemas.openxmlformats.org/officeDocument/2006/relationships/image" Target="../media/image83.tiff"/><Relationship Id="rId4" Type="http://schemas.openxmlformats.org/officeDocument/2006/relationships/image" Target="../media/image80.png"/><Relationship Id="rId9" Type="http://schemas.openxmlformats.org/officeDocument/2006/relationships/image" Target="../media/image82.tiff"/></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audio" Target="../media/audio19.wav"/><Relationship Id="rId7" Type="http://schemas.openxmlformats.org/officeDocument/2006/relationships/audio" Target="../media/audio23.wav"/><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audio" Target="../media/audio22.wav"/><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7534809" cy="879475"/>
          </a:xfrm>
        </p:spPr>
        <p:txBody>
          <a:bodyPr>
            <a:normAutofit fontScale="90000"/>
          </a:bodyPr>
          <a:lstStyle/>
          <a:p>
            <a:pPr algn="l"/>
            <a:r>
              <a:rPr lang="en-GB" sz="4000" b="1" dirty="0">
                <a:solidFill>
                  <a:prstClr val="white"/>
                </a:solidFill>
              </a:rPr>
              <a:t>Work with challenging text:</a:t>
            </a:r>
            <a:br>
              <a:rPr lang="en-GB" sz="4000" b="1" dirty="0">
                <a:solidFill>
                  <a:prstClr val="white"/>
                </a:solidFill>
              </a:rPr>
            </a:br>
            <a:r>
              <a:rPr lang="en-GB" sz="4000" b="1" dirty="0">
                <a:solidFill>
                  <a:prstClr val="white"/>
                </a:solidFill>
              </a:rPr>
              <a:t>La Playa (Juan Guinea </a:t>
            </a:r>
            <a:r>
              <a:rPr lang="en-GB" sz="4000" b="1" dirty="0" err="1">
                <a:solidFill>
                  <a:prstClr val="white"/>
                </a:solidFill>
              </a:rPr>
              <a:t>Díaz</a:t>
            </a:r>
            <a:r>
              <a:rPr lang="en-GB" sz="4000" b="1" dirty="0">
                <a:solidFill>
                  <a:prstClr val="white"/>
                </a:solidFill>
              </a:rPr>
              <a:t>)</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rmAutofit/>
          </a:bodyPr>
          <a:lstStyle/>
          <a:p>
            <a:pPr algn="l"/>
            <a:r>
              <a:rPr lang="en-GB" sz="3200" dirty="0">
                <a:solidFill>
                  <a:schemeClr val="bg1"/>
                </a:solidFill>
              </a:rPr>
              <a:t>Present tense –</a:t>
            </a:r>
            <a:r>
              <a:rPr lang="en-GB" sz="3200" dirty="0" err="1">
                <a:solidFill>
                  <a:schemeClr val="bg1"/>
                </a:solidFill>
              </a:rPr>
              <a:t>ar</a:t>
            </a:r>
            <a:r>
              <a:rPr lang="en-GB" sz="3200" dirty="0">
                <a:solidFill>
                  <a:schemeClr val="bg1"/>
                </a:solidFill>
              </a:rPr>
              <a:t> verbs [revisited]</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6" y="3683248"/>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t>
            </a:r>
            <a:r>
              <a:rPr lang="en-GB" sz="3000">
                <a:solidFill>
                  <a:prstClr val="white"/>
                </a:solidFill>
              </a:rPr>
              <a:t>silent h] </a:t>
            </a:r>
            <a:r>
              <a:rPr lang="en-GB" sz="3000" dirty="0">
                <a:solidFill>
                  <a:prstClr val="white"/>
                </a:solidFill>
              </a:rPr>
              <a:t>[revisited]</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3.2 - Week 6 - Lesson 69</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990230"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Rachel Hawkes / Nick Avery / Amanda </a:t>
            </a:r>
            <a:r>
              <a:rPr lang="en-GB" sz="1400" dirty="0" err="1">
                <a:solidFill>
                  <a:prstClr val="white"/>
                </a:solidFill>
                <a:latin typeface="Century Gothic" panose="020B0502020202020204" pitchFamily="34" charset="0"/>
              </a:rPr>
              <a:t>Izquierdo</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11/08/22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642283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10346102"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1">
                    <a:lumMod val="50000"/>
                  </a:schemeClr>
                </a:solidFill>
                <a:latin typeface="Century Gothic" panose="020F0302020204030204"/>
              </a:rPr>
              <a:t>Escribe</a:t>
            </a:r>
            <a:r>
              <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las palabras en español.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¿Cuál tiene un vocal y cuál tiene [silent h] + vocal?</a:t>
            </a:r>
          </a:p>
        </p:txBody>
      </p:sp>
      <p:sp>
        <p:nvSpPr>
          <p:cNvPr id="3" name="TextBox 2"/>
          <p:cNvSpPr txBox="1"/>
          <p:nvPr/>
        </p:nvSpPr>
        <p:spPr>
          <a:xfrm>
            <a:off x="1720028" y="3174725"/>
            <a:ext cx="2952179"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[ice cream]</a:t>
            </a:r>
          </a:p>
        </p:txBody>
      </p:sp>
      <p:sp>
        <p:nvSpPr>
          <p:cNvPr id="13" name="TextBox 12"/>
          <p:cNvSpPr txBox="1"/>
          <p:nvPr/>
        </p:nvSpPr>
        <p:spPr>
          <a:xfrm>
            <a:off x="7465512" y="3174725"/>
            <a:ext cx="3995803"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[between]</a:t>
            </a:r>
          </a:p>
        </p:txBody>
      </p:sp>
      <p:sp>
        <p:nvSpPr>
          <p:cNvPr id="14" name="TextBox 13">
            <a:extLst>
              <a:ext uri="{FF2B5EF4-FFF2-40B4-BE49-F238E27FC236}">
                <a16:creationId xmlns:a16="http://schemas.microsoft.com/office/drawing/2014/main" id="{131869A7-507C-4FBC-A54D-096F96E32D57}"/>
              </a:ext>
            </a:extLst>
          </p:cNvPr>
          <p:cNvSpPr txBox="1"/>
          <p:nvPr/>
        </p:nvSpPr>
        <p:spPr>
          <a:xfrm>
            <a:off x="8379175" y="5161445"/>
            <a:ext cx="13580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25B00"/>
                </a:solidFill>
                <a:effectLst/>
                <a:uLnTx/>
                <a:uFillTx/>
                <a:latin typeface="Century Gothic" panose="020F0302020204030204"/>
                <a:ea typeface="+mn-ea"/>
                <a:cs typeface="Arial"/>
                <a:sym typeface="Arial"/>
              </a:rPr>
              <a:t>e</a:t>
            </a:r>
            <a:r>
              <a:rPr kumimoji="0" lang="en-GB" sz="3600" i="0" u="none" strike="noStrike" kern="0" cap="none" spc="0" normalizeH="0" baseline="0" noProof="0" dirty="0">
                <a:ln>
                  <a:noFill/>
                </a:ln>
                <a:solidFill>
                  <a:srgbClr val="E25B00"/>
                </a:solidFill>
                <a:effectLst/>
                <a:uLnTx/>
                <a:uFillTx/>
                <a:latin typeface="Century Gothic" panose="020F0302020204030204"/>
                <a:ea typeface="+mn-ea"/>
                <a:cs typeface="Arial"/>
                <a:sym typeface="Arial"/>
              </a:rPr>
              <a:t>ntre</a:t>
            </a:r>
          </a:p>
        </p:txBody>
      </p:sp>
      <p:sp>
        <p:nvSpPr>
          <p:cNvPr id="15" name="TextBox 14">
            <a:extLst>
              <a:ext uri="{FF2B5EF4-FFF2-40B4-BE49-F238E27FC236}">
                <a16:creationId xmlns:a16="http://schemas.microsoft.com/office/drawing/2014/main" id="{131869A7-507C-4FBC-A54D-096F96E32D57}"/>
              </a:ext>
            </a:extLst>
          </p:cNvPr>
          <p:cNvSpPr txBox="1"/>
          <p:nvPr/>
        </p:nvSpPr>
        <p:spPr>
          <a:xfrm>
            <a:off x="1899661" y="5161446"/>
            <a:ext cx="178446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strike="noStrike" kern="0" cap="none" spc="0" normalizeH="0" baseline="0" noProof="0" dirty="0" err="1">
                <a:ln>
                  <a:noFill/>
                </a:ln>
                <a:solidFill>
                  <a:srgbClr val="E25B00"/>
                </a:solidFill>
                <a:effectLst/>
                <a:uLnTx/>
                <a:uFillTx/>
                <a:latin typeface="Century Gothic" panose="020F0302020204030204"/>
                <a:ea typeface="+mn-ea"/>
                <a:cs typeface="Arial"/>
                <a:sym typeface="Arial"/>
              </a:rPr>
              <a:t>he</a:t>
            </a:r>
            <a:r>
              <a:rPr kumimoji="0" lang="en-GB" sz="3600" i="0" strike="noStrike" kern="0" cap="none" spc="0" normalizeH="0" baseline="0" noProof="0" dirty="0" err="1">
                <a:ln>
                  <a:noFill/>
                </a:ln>
                <a:solidFill>
                  <a:srgbClr val="E25B00"/>
                </a:solidFill>
                <a:effectLst/>
                <a:uLnTx/>
                <a:uFillTx/>
                <a:latin typeface="Century Gothic" panose="020F0302020204030204"/>
                <a:ea typeface="+mn-ea"/>
                <a:cs typeface="Arial"/>
                <a:sym typeface="Arial"/>
              </a:rPr>
              <a:t>lado</a:t>
            </a:r>
            <a:endParaRPr kumimoji="0" lang="en-GB" sz="3600" i="0" strike="noStrike" kern="0" cap="none" spc="0" normalizeH="0" baseline="0" noProof="0" dirty="0">
              <a:ln>
                <a:noFill/>
              </a:ln>
              <a:solidFill>
                <a:srgbClr val="E25B00"/>
              </a:solidFill>
              <a:effectLst/>
              <a:uLnTx/>
              <a:uFillTx/>
              <a:latin typeface="Century Gothic" panose="020F0302020204030204"/>
              <a:ea typeface="+mn-ea"/>
              <a:cs typeface="Arial"/>
              <a:sym typeface="Arial"/>
            </a:endParaRPr>
          </a:p>
        </p:txBody>
      </p:sp>
      <p:grpSp>
        <p:nvGrpSpPr>
          <p:cNvPr id="12" name="Group 11"/>
          <p:cNvGrpSpPr/>
          <p:nvPr/>
        </p:nvGrpSpPr>
        <p:grpSpPr>
          <a:xfrm>
            <a:off x="1965913" y="5195944"/>
            <a:ext cx="576001" cy="585259"/>
            <a:chOff x="1988991" y="5191480"/>
            <a:chExt cx="576001" cy="585259"/>
          </a:xfrm>
        </p:grpSpPr>
        <p:sp>
          <p:nvSpPr>
            <p:cNvPr id="18" name="Rectangle 17"/>
            <p:cNvSpPr/>
            <p:nvPr/>
          </p:nvSpPr>
          <p:spPr>
            <a:xfrm>
              <a:off x="1988992" y="5191480"/>
              <a:ext cx="576000" cy="58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1988991" y="5699159"/>
              <a:ext cx="576000" cy="36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p:cNvGrpSpPr/>
          <p:nvPr/>
        </p:nvGrpSpPr>
        <p:grpSpPr>
          <a:xfrm>
            <a:off x="8189599" y="5191980"/>
            <a:ext cx="576001" cy="585259"/>
            <a:chOff x="1988991" y="5191480"/>
            <a:chExt cx="576001" cy="585259"/>
          </a:xfrm>
        </p:grpSpPr>
        <p:sp>
          <p:nvSpPr>
            <p:cNvPr id="21" name="Rectangle 20"/>
            <p:cNvSpPr/>
            <p:nvPr/>
          </p:nvSpPr>
          <p:spPr>
            <a:xfrm>
              <a:off x="1988992" y="5191480"/>
              <a:ext cx="576000" cy="58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988991" y="5699159"/>
              <a:ext cx="576000" cy="36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Rounded Rectangle 11">
            <a:extLst>
              <a:ext uri="{FF2B5EF4-FFF2-40B4-BE49-F238E27FC236}">
                <a16:creationId xmlns:a16="http://schemas.microsoft.com/office/drawing/2014/main" id="{A316DD52-7894-4A75-969C-CA0645DA2978}"/>
              </a:ext>
            </a:extLst>
          </p:cNvPr>
          <p:cNvSpPr/>
          <p:nvPr/>
        </p:nvSpPr>
        <p:spPr>
          <a:xfrm>
            <a:off x="9486900" y="258166"/>
            <a:ext cx="2441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6477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10346102"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1">
                    <a:lumMod val="50000"/>
                  </a:schemeClr>
                </a:solidFill>
                <a:latin typeface="Century Gothic" panose="020F0302020204030204"/>
              </a:rPr>
              <a:t>Escribe</a:t>
            </a:r>
            <a:r>
              <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las palabras en español.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¿Cuál tiene un vocal y cuál tiene [silent h] + vocal?</a:t>
            </a:r>
          </a:p>
        </p:txBody>
      </p:sp>
      <p:sp>
        <p:nvSpPr>
          <p:cNvPr id="3" name="TextBox 2"/>
          <p:cNvSpPr txBox="1"/>
          <p:nvPr/>
        </p:nvSpPr>
        <p:spPr>
          <a:xfrm>
            <a:off x="1720028" y="3174725"/>
            <a:ext cx="2952179"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[dark]</a:t>
            </a:r>
          </a:p>
        </p:txBody>
      </p:sp>
      <p:sp>
        <p:nvSpPr>
          <p:cNvPr id="13" name="TextBox 12"/>
          <p:cNvSpPr txBox="1"/>
          <p:nvPr/>
        </p:nvSpPr>
        <p:spPr>
          <a:xfrm>
            <a:off x="7465512" y="3174725"/>
            <a:ext cx="3995803"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[hospital]</a:t>
            </a:r>
          </a:p>
        </p:txBody>
      </p:sp>
      <p:sp>
        <p:nvSpPr>
          <p:cNvPr id="14" name="TextBox 13">
            <a:extLst>
              <a:ext uri="{FF2B5EF4-FFF2-40B4-BE49-F238E27FC236}">
                <a16:creationId xmlns:a16="http://schemas.microsoft.com/office/drawing/2014/main" id="{131869A7-507C-4FBC-A54D-096F96E32D57}"/>
              </a:ext>
            </a:extLst>
          </p:cNvPr>
          <p:cNvSpPr txBox="1"/>
          <p:nvPr/>
        </p:nvSpPr>
        <p:spPr>
          <a:xfrm>
            <a:off x="7765399" y="5161443"/>
            <a:ext cx="19094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25B00"/>
                </a:solidFill>
                <a:effectLst/>
                <a:uLnTx/>
                <a:uFillTx/>
                <a:latin typeface="Century Gothic" panose="020F0302020204030204"/>
                <a:ea typeface="+mn-ea"/>
                <a:cs typeface="Arial"/>
                <a:sym typeface="Arial"/>
              </a:rPr>
              <a:t>ho</a:t>
            </a:r>
            <a:r>
              <a:rPr kumimoji="0" lang="en-GB" sz="3600" i="0" u="none" strike="noStrike" kern="0" cap="none" spc="0" normalizeH="0" baseline="0" noProof="0" dirty="0">
                <a:ln>
                  <a:noFill/>
                </a:ln>
                <a:solidFill>
                  <a:srgbClr val="E25B00"/>
                </a:solidFill>
                <a:effectLst/>
                <a:uLnTx/>
                <a:uFillTx/>
                <a:latin typeface="Century Gothic" panose="020F0302020204030204"/>
                <a:ea typeface="+mn-ea"/>
                <a:cs typeface="Arial"/>
                <a:sym typeface="Arial"/>
              </a:rPr>
              <a:t>spital</a:t>
            </a:r>
          </a:p>
        </p:txBody>
      </p:sp>
      <p:sp>
        <p:nvSpPr>
          <p:cNvPr id="15" name="TextBox 14">
            <a:extLst>
              <a:ext uri="{FF2B5EF4-FFF2-40B4-BE49-F238E27FC236}">
                <a16:creationId xmlns:a16="http://schemas.microsoft.com/office/drawing/2014/main" id="{131869A7-507C-4FBC-A54D-096F96E32D57}"/>
              </a:ext>
            </a:extLst>
          </p:cNvPr>
          <p:cNvSpPr txBox="1"/>
          <p:nvPr/>
        </p:nvSpPr>
        <p:spPr>
          <a:xfrm>
            <a:off x="1723473" y="5198278"/>
            <a:ext cx="16802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strike="noStrike" kern="0" cap="none" spc="0" normalizeH="0" baseline="0" noProof="0" dirty="0" err="1">
                <a:ln>
                  <a:noFill/>
                </a:ln>
                <a:solidFill>
                  <a:srgbClr val="E25B00"/>
                </a:solidFill>
                <a:effectLst/>
                <a:uLnTx/>
                <a:uFillTx/>
                <a:latin typeface="Century Gothic" panose="020F0302020204030204"/>
                <a:ea typeface="+mn-ea"/>
                <a:cs typeface="Arial"/>
                <a:sym typeface="Arial"/>
              </a:rPr>
              <a:t>o</a:t>
            </a:r>
            <a:r>
              <a:rPr kumimoji="0" lang="en-GB" sz="3600" i="0" strike="noStrike" kern="0" cap="none" spc="0" normalizeH="0" baseline="0" noProof="0" dirty="0" err="1">
                <a:ln>
                  <a:noFill/>
                </a:ln>
                <a:solidFill>
                  <a:srgbClr val="E25B00"/>
                </a:solidFill>
                <a:effectLst/>
                <a:uLnTx/>
                <a:uFillTx/>
                <a:latin typeface="Century Gothic" panose="020F0302020204030204"/>
                <a:ea typeface="+mn-ea"/>
                <a:cs typeface="Arial"/>
                <a:sym typeface="Arial"/>
              </a:rPr>
              <a:t>scuro</a:t>
            </a:r>
            <a:endParaRPr kumimoji="0" lang="en-GB" sz="3600" i="0" strike="noStrike" kern="0" cap="none" spc="0" normalizeH="0" baseline="0" noProof="0" dirty="0">
              <a:ln>
                <a:noFill/>
              </a:ln>
              <a:solidFill>
                <a:srgbClr val="E25B00"/>
              </a:solidFill>
              <a:effectLst/>
              <a:uLnTx/>
              <a:uFillTx/>
              <a:latin typeface="Century Gothic" panose="020F0302020204030204"/>
              <a:ea typeface="+mn-ea"/>
              <a:cs typeface="Arial"/>
              <a:sym typeface="Arial"/>
            </a:endParaRPr>
          </a:p>
        </p:txBody>
      </p:sp>
      <p:grpSp>
        <p:nvGrpSpPr>
          <p:cNvPr id="12" name="Group 11"/>
          <p:cNvGrpSpPr/>
          <p:nvPr/>
        </p:nvGrpSpPr>
        <p:grpSpPr>
          <a:xfrm>
            <a:off x="1531016" y="5218246"/>
            <a:ext cx="576001" cy="585259"/>
            <a:chOff x="1988991" y="5191480"/>
            <a:chExt cx="576001" cy="585259"/>
          </a:xfrm>
        </p:grpSpPr>
        <p:sp>
          <p:nvSpPr>
            <p:cNvPr id="18" name="Rectangle 17"/>
            <p:cNvSpPr/>
            <p:nvPr/>
          </p:nvSpPr>
          <p:spPr>
            <a:xfrm>
              <a:off x="1988992" y="5191480"/>
              <a:ext cx="576000" cy="58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1988991" y="5699159"/>
              <a:ext cx="576000" cy="36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p:cNvGrpSpPr/>
          <p:nvPr/>
        </p:nvGrpSpPr>
        <p:grpSpPr>
          <a:xfrm>
            <a:off x="7855064" y="5191980"/>
            <a:ext cx="576001" cy="585259"/>
            <a:chOff x="1988991" y="5191480"/>
            <a:chExt cx="576001" cy="585259"/>
          </a:xfrm>
        </p:grpSpPr>
        <p:sp>
          <p:nvSpPr>
            <p:cNvPr id="21" name="Rectangle 20"/>
            <p:cNvSpPr/>
            <p:nvPr/>
          </p:nvSpPr>
          <p:spPr>
            <a:xfrm>
              <a:off x="1988992" y="5191480"/>
              <a:ext cx="576000" cy="58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988991" y="5699159"/>
              <a:ext cx="576000" cy="36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Rounded Rectangle 11">
            <a:extLst>
              <a:ext uri="{FF2B5EF4-FFF2-40B4-BE49-F238E27FC236}">
                <a16:creationId xmlns:a16="http://schemas.microsoft.com/office/drawing/2014/main" id="{A316DD52-7894-4A75-969C-CA0645DA2978}"/>
              </a:ext>
            </a:extLst>
          </p:cNvPr>
          <p:cNvSpPr/>
          <p:nvPr/>
        </p:nvSpPr>
        <p:spPr>
          <a:xfrm>
            <a:off x="9486900" y="258166"/>
            <a:ext cx="2441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2306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10346102"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1">
                    <a:lumMod val="50000"/>
                  </a:schemeClr>
                </a:solidFill>
                <a:latin typeface="Century Gothic" panose="020F0302020204030204"/>
              </a:rPr>
              <a:t>Escribe</a:t>
            </a:r>
            <a:r>
              <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las palabras en español.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¿Cuál tiene un vocal y cuál tiene [silent h] + vocal?</a:t>
            </a:r>
          </a:p>
        </p:txBody>
      </p:sp>
      <p:sp>
        <p:nvSpPr>
          <p:cNvPr id="3" name="TextBox 2"/>
          <p:cNvSpPr txBox="1"/>
          <p:nvPr/>
        </p:nvSpPr>
        <p:spPr>
          <a:xfrm>
            <a:off x="1720028" y="3174725"/>
            <a:ext cx="2952179"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[cheerful]</a:t>
            </a:r>
          </a:p>
        </p:txBody>
      </p:sp>
      <p:sp>
        <p:nvSpPr>
          <p:cNvPr id="13" name="TextBox 12"/>
          <p:cNvSpPr txBox="1"/>
          <p:nvPr/>
        </p:nvSpPr>
        <p:spPr>
          <a:xfrm>
            <a:off x="6739004" y="3174725"/>
            <a:ext cx="4722312"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[to speak, to talk]</a:t>
            </a:r>
          </a:p>
        </p:txBody>
      </p:sp>
      <p:sp>
        <p:nvSpPr>
          <p:cNvPr id="14" name="TextBox 13">
            <a:extLst>
              <a:ext uri="{FF2B5EF4-FFF2-40B4-BE49-F238E27FC236}">
                <a16:creationId xmlns:a16="http://schemas.microsoft.com/office/drawing/2014/main" id="{131869A7-507C-4FBC-A54D-096F96E32D57}"/>
              </a:ext>
            </a:extLst>
          </p:cNvPr>
          <p:cNvSpPr txBox="1"/>
          <p:nvPr/>
        </p:nvSpPr>
        <p:spPr>
          <a:xfrm>
            <a:off x="7765399" y="5161443"/>
            <a:ext cx="16289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err="1">
                <a:ln>
                  <a:noFill/>
                </a:ln>
                <a:solidFill>
                  <a:srgbClr val="E25B00"/>
                </a:solidFill>
                <a:effectLst/>
                <a:uLnTx/>
                <a:uFillTx/>
                <a:latin typeface="Century Gothic" panose="020F0302020204030204"/>
                <a:ea typeface="+mn-ea"/>
                <a:cs typeface="Arial"/>
                <a:sym typeface="Arial"/>
              </a:rPr>
              <a:t>ha</a:t>
            </a:r>
            <a:r>
              <a:rPr kumimoji="0" lang="en-GB" sz="3600" i="0" u="none" strike="noStrike" kern="0" cap="none" spc="0" normalizeH="0" baseline="0" noProof="0" dirty="0" err="1">
                <a:ln>
                  <a:noFill/>
                </a:ln>
                <a:solidFill>
                  <a:srgbClr val="E25B00"/>
                </a:solidFill>
                <a:effectLst/>
                <a:uLnTx/>
                <a:uFillTx/>
                <a:latin typeface="Century Gothic" panose="020F0302020204030204"/>
                <a:ea typeface="+mn-ea"/>
                <a:cs typeface="Arial"/>
                <a:sym typeface="Arial"/>
              </a:rPr>
              <a:t>blar</a:t>
            </a:r>
            <a:endParaRPr kumimoji="0" lang="en-GB" sz="3600" i="0" u="none" strike="noStrike" kern="0" cap="none" spc="0" normalizeH="0" baseline="0" noProof="0" dirty="0">
              <a:ln>
                <a:noFill/>
              </a:ln>
              <a:solidFill>
                <a:srgbClr val="E25B00"/>
              </a:solidFill>
              <a:effectLst/>
              <a:uLnTx/>
              <a:uFillTx/>
              <a:latin typeface="Century Gothic" panose="020F0302020204030204"/>
              <a:ea typeface="+mn-ea"/>
              <a:cs typeface="Arial"/>
              <a:sym typeface="Arial"/>
            </a:endParaRPr>
          </a:p>
        </p:txBody>
      </p:sp>
      <p:sp>
        <p:nvSpPr>
          <p:cNvPr id="15" name="TextBox 14">
            <a:extLst>
              <a:ext uri="{FF2B5EF4-FFF2-40B4-BE49-F238E27FC236}">
                <a16:creationId xmlns:a16="http://schemas.microsoft.com/office/drawing/2014/main" id="{131869A7-507C-4FBC-A54D-096F96E32D57}"/>
              </a:ext>
            </a:extLst>
          </p:cNvPr>
          <p:cNvSpPr txBox="1"/>
          <p:nvPr/>
        </p:nvSpPr>
        <p:spPr>
          <a:xfrm>
            <a:off x="1723473" y="5198278"/>
            <a:ext cx="16321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err="1">
                <a:ln>
                  <a:noFill/>
                </a:ln>
                <a:solidFill>
                  <a:srgbClr val="E25B00"/>
                </a:solidFill>
                <a:effectLst/>
                <a:uLnTx/>
                <a:uFillTx/>
                <a:latin typeface="Century Gothic" panose="020F0302020204030204"/>
                <a:ea typeface="+mn-ea"/>
                <a:cs typeface="Arial"/>
                <a:sym typeface="Arial"/>
              </a:rPr>
              <a:t>a</a:t>
            </a:r>
            <a:r>
              <a:rPr kumimoji="0" lang="en-GB" sz="3600" i="0" u="none" strike="noStrike" kern="0" cap="none" spc="0" normalizeH="0" baseline="0" noProof="0" dirty="0" err="1">
                <a:ln>
                  <a:noFill/>
                </a:ln>
                <a:solidFill>
                  <a:srgbClr val="E25B00"/>
                </a:solidFill>
                <a:effectLst/>
                <a:uLnTx/>
                <a:uFillTx/>
                <a:latin typeface="Century Gothic" panose="020F0302020204030204"/>
                <a:ea typeface="+mn-ea"/>
                <a:cs typeface="Arial"/>
                <a:sym typeface="Arial"/>
              </a:rPr>
              <a:t>legre</a:t>
            </a:r>
            <a:endParaRPr kumimoji="0" lang="en-GB" sz="3600" i="0" u="none" strike="noStrike" kern="0" cap="none" spc="0" normalizeH="0" baseline="0" noProof="0" dirty="0">
              <a:ln>
                <a:noFill/>
              </a:ln>
              <a:solidFill>
                <a:srgbClr val="E25B00"/>
              </a:solidFill>
              <a:effectLst/>
              <a:uLnTx/>
              <a:uFillTx/>
              <a:latin typeface="Century Gothic" panose="020F0302020204030204"/>
              <a:ea typeface="+mn-ea"/>
              <a:cs typeface="Arial"/>
              <a:sym typeface="Arial"/>
            </a:endParaRPr>
          </a:p>
        </p:txBody>
      </p:sp>
      <p:grpSp>
        <p:nvGrpSpPr>
          <p:cNvPr id="12" name="Group 11"/>
          <p:cNvGrpSpPr/>
          <p:nvPr/>
        </p:nvGrpSpPr>
        <p:grpSpPr>
          <a:xfrm>
            <a:off x="1531018" y="5207095"/>
            <a:ext cx="576001" cy="585259"/>
            <a:chOff x="1988991" y="5191480"/>
            <a:chExt cx="576001" cy="585259"/>
          </a:xfrm>
        </p:grpSpPr>
        <p:sp>
          <p:nvSpPr>
            <p:cNvPr id="18" name="Rectangle 17"/>
            <p:cNvSpPr/>
            <p:nvPr/>
          </p:nvSpPr>
          <p:spPr>
            <a:xfrm>
              <a:off x="1988992" y="5191480"/>
              <a:ext cx="576000" cy="58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1988991" y="5699159"/>
              <a:ext cx="576000" cy="36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p:cNvGrpSpPr/>
          <p:nvPr/>
        </p:nvGrpSpPr>
        <p:grpSpPr>
          <a:xfrm>
            <a:off x="7866219" y="5191980"/>
            <a:ext cx="576001" cy="585259"/>
            <a:chOff x="1988991" y="5191480"/>
            <a:chExt cx="576001" cy="585259"/>
          </a:xfrm>
        </p:grpSpPr>
        <p:sp>
          <p:nvSpPr>
            <p:cNvPr id="21" name="Rectangle 20"/>
            <p:cNvSpPr/>
            <p:nvPr/>
          </p:nvSpPr>
          <p:spPr>
            <a:xfrm>
              <a:off x="1988992" y="5191480"/>
              <a:ext cx="576000" cy="58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988991" y="5699159"/>
              <a:ext cx="576000" cy="36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Rounded Rectangle 11">
            <a:extLst>
              <a:ext uri="{FF2B5EF4-FFF2-40B4-BE49-F238E27FC236}">
                <a16:creationId xmlns:a16="http://schemas.microsoft.com/office/drawing/2014/main" id="{A316DD52-7894-4A75-969C-CA0645DA2978}"/>
              </a:ext>
            </a:extLst>
          </p:cNvPr>
          <p:cNvSpPr/>
          <p:nvPr/>
        </p:nvSpPr>
        <p:spPr>
          <a:xfrm>
            <a:off x="9486900" y="258166"/>
            <a:ext cx="2441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700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10346102"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1">
                    <a:lumMod val="50000"/>
                  </a:schemeClr>
                </a:solidFill>
                <a:latin typeface="Century Gothic" panose="020F0302020204030204"/>
              </a:rPr>
              <a:t>Escribe</a:t>
            </a:r>
            <a:r>
              <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las palabras en español.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¿Cuál tiene un vocal y cuál tiene [silent h] + vocal?</a:t>
            </a:r>
          </a:p>
        </p:txBody>
      </p:sp>
      <p:sp>
        <p:nvSpPr>
          <p:cNvPr id="3" name="TextBox 2"/>
          <p:cNvSpPr txBox="1"/>
          <p:nvPr/>
        </p:nvSpPr>
        <p:spPr>
          <a:xfrm>
            <a:off x="1720028" y="3174725"/>
            <a:ext cx="2952179"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[sister]</a:t>
            </a:r>
          </a:p>
        </p:txBody>
      </p:sp>
      <p:sp>
        <p:nvSpPr>
          <p:cNvPr id="13" name="TextBox 12"/>
          <p:cNvSpPr txBox="1"/>
          <p:nvPr/>
        </p:nvSpPr>
        <p:spPr>
          <a:xfrm>
            <a:off x="6739004" y="3174725"/>
            <a:ext cx="4722312"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[I understand]</a:t>
            </a:r>
          </a:p>
        </p:txBody>
      </p:sp>
      <p:sp>
        <p:nvSpPr>
          <p:cNvPr id="14" name="TextBox 13">
            <a:extLst>
              <a:ext uri="{FF2B5EF4-FFF2-40B4-BE49-F238E27FC236}">
                <a16:creationId xmlns:a16="http://schemas.microsoft.com/office/drawing/2014/main" id="{131869A7-507C-4FBC-A54D-096F96E32D57}"/>
              </a:ext>
            </a:extLst>
          </p:cNvPr>
          <p:cNvSpPr txBox="1"/>
          <p:nvPr/>
        </p:nvSpPr>
        <p:spPr>
          <a:xfrm>
            <a:off x="7275462" y="5198278"/>
            <a:ext cx="22124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err="1">
                <a:ln>
                  <a:noFill/>
                </a:ln>
                <a:solidFill>
                  <a:srgbClr val="E25B00"/>
                </a:solidFill>
                <a:effectLst/>
                <a:uLnTx/>
                <a:uFillTx/>
                <a:latin typeface="Century Gothic" panose="020F0302020204030204"/>
                <a:ea typeface="+mn-ea"/>
                <a:cs typeface="Arial"/>
                <a:sym typeface="Arial"/>
              </a:rPr>
              <a:t>e</a:t>
            </a:r>
            <a:r>
              <a:rPr kumimoji="0" lang="en-GB" sz="3600" i="0" u="none" strike="noStrike" kern="0" cap="none" spc="0" normalizeH="0" baseline="0" noProof="0" dirty="0" err="1">
                <a:ln>
                  <a:noFill/>
                </a:ln>
                <a:solidFill>
                  <a:srgbClr val="E25B00"/>
                </a:solidFill>
                <a:effectLst/>
                <a:uLnTx/>
                <a:uFillTx/>
                <a:latin typeface="Century Gothic" panose="020F0302020204030204"/>
                <a:ea typeface="+mn-ea"/>
                <a:cs typeface="Arial"/>
                <a:sym typeface="Arial"/>
              </a:rPr>
              <a:t>ntiendo</a:t>
            </a:r>
            <a:endParaRPr kumimoji="0" lang="en-GB" sz="3600" i="0" u="none" strike="noStrike" kern="0" cap="none" spc="0" normalizeH="0" baseline="0" noProof="0" dirty="0">
              <a:ln>
                <a:noFill/>
              </a:ln>
              <a:solidFill>
                <a:srgbClr val="E25B00"/>
              </a:solidFill>
              <a:effectLst/>
              <a:uLnTx/>
              <a:uFillTx/>
              <a:latin typeface="Century Gothic" panose="020F0302020204030204"/>
              <a:ea typeface="+mn-ea"/>
              <a:cs typeface="Arial"/>
              <a:sym typeface="Arial"/>
            </a:endParaRPr>
          </a:p>
        </p:txBody>
      </p:sp>
      <p:sp>
        <p:nvSpPr>
          <p:cNvPr id="15" name="TextBox 14">
            <a:extLst>
              <a:ext uri="{FF2B5EF4-FFF2-40B4-BE49-F238E27FC236}">
                <a16:creationId xmlns:a16="http://schemas.microsoft.com/office/drawing/2014/main" id="{131869A7-507C-4FBC-A54D-096F96E32D57}"/>
              </a:ext>
            </a:extLst>
          </p:cNvPr>
          <p:cNvSpPr txBox="1"/>
          <p:nvPr/>
        </p:nvSpPr>
        <p:spPr>
          <a:xfrm>
            <a:off x="1723473" y="5198278"/>
            <a:ext cx="22429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err="1">
                <a:ln>
                  <a:noFill/>
                </a:ln>
                <a:solidFill>
                  <a:srgbClr val="E25B00"/>
                </a:solidFill>
                <a:effectLst/>
                <a:uLnTx/>
                <a:uFillTx/>
                <a:latin typeface="Century Gothic" panose="020F0302020204030204"/>
                <a:ea typeface="+mn-ea"/>
                <a:cs typeface="Arial"/>
                <a:sym typeface="Arial"/>
              </a:rPr>
              <a:t>he</a:t>
            </a:r>
            <a:r>
              <a:rPr kumimoji="0" lang="en-GB" sz="3600" i="0" u="none" strike="noStrike" kern="0" cap="none" spc="0" normalizeH="0" baseline="0" noProof="0" dirty="0" err="1">
                <a:ln>
                  <a:noFill/>
                </a:ln>
                <a:solidFill>
                  <a:srgbClr val="E25B00"/>
                </a:solidFill>
                <a:effectLst/>
                <a:uLnTx/>
                <a:uFillTx/>
                <a:latin typeface="Century Gothic" panose="020F0302020204030204"/>
                <a:ea typeface="+mn-ea"/>
                <a:cs typeface="Arial"/>
                <a:sym typeface="Arial"/>
              </a:rPr>
              <a:t>rmana</a:t>
            </a:r>
            <a:endParaRPr kumimoji="0" lang="en-GB" sz="3600" i="0" u="none" strike="noStrike" kern="0" cap="none" spc="0" normalizeH="0" baseline="0" noProof="0" dirty="0">
              <a:ln>
                <a:noFill/>
              </a:ln>
              <a:solidFill>
                <a:srgbClr val="E25B00"/>
              </a:solidFill>
              <a:effectLst/>
              <a:uLnTx/>
              <a:uFillTx/>
              <a:latin typeface="Century Gothic" panose="020F0302020204030204"/>
              <a:ea typeface="+mn-ea"/>
              <a:cs typeface="Arial"/>
              <a:sym typeface="Arial"/>
            </a:endParaRPr>
          </a:p>
        </p:txBody>
      </p:sp>
      <p:grpSp>
        <p:nvGrpSpPr>
          <p:cNvPr id="12" name="Group 11"/>
          <p:cNvGrpSpPr/>
          <p:nvPr/>
        </p:nvGrpSpPr>
        <p:grpSpPr>
          <a:xfrm>
            <a:off x="1798645" y="5218246"/>
            <a:ext cx="576001" cy="585259"/>
            <a:chOff x="1988991" y="5191480"/>
            <a:chExt cx="576001" cy="585259"/>
          </a:xfrm>
        </p:grpSpPr>
        <p:sp>
          <p:nvSpPr>
            <p:cNvPr id="18" name="Rectangle 17"/>
            <p:cNvSpPr/>
            <p:nvPr/>
          </p:nvSpPr>
          <p:spPr>
            <a:xfrm>
              <a:off x="1988992" y="5191480"/>
              <a:ext cx="576000" cy="58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1988991" y="5699159"/>
              <a:ext cx="576000" cy="36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p:cNvGrpSpPr/>
          <p:nvPr/>
        </p:nvGrpSpPr>
        <p:grpSpPr>
          <a:xfrm>
            <a:off x="7096782" y="5225433"/>
            <a:ext cx="576001" cy="585259"/>
            <a:chOff x="1988991" y="5191480"/>
            <a:chExt cx="576001" cy="585259"/>
          </a:xfrm>
        </p:grpSpPr>
        <p:sp>
          <p:nvSpPr>
            <p:cNvPr id="21" name="Rectangle 20"/>
            <p:cNvSpPr/>
            <p:nvPr/>
          </p:nvSpPr>
          <p:spPr>
            <a:xfrm>
              <a:off x="1988992" y="5191480"/>
              <a:ext cx="576000" cy="58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988991" y="5699159"/>
              <a:ext cx="576000" cy="36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Rounded Rectangle 11">
            <a:extLst>
              <a:ext uri="{FF2B5EF4-FFF2-40B4-BE49-F238E27FC236}">
                <a16:creationId xmlns:a16="http://schemas.microsoft.com/office/drawing/2014/main" id="{A316DD52-7894-4A75-969C-CA0645DA2978}"/>
              </a:ext>
            </a:extLst>
          </p:cNvPr>
          <p:cNvSpPr/>
          <p:nvPr/>
        </p:nvSpPr>
        <p:spPr>
          <a:xfrm>
            <a:off x="9486900" y="258166"/>
            <a:ext cx="2441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5845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918" y="443071"/>
            <a:ext cx="10892883" cy="1325563"/>
          </a:xfrm>
        </p:spPr>
        <p:txBody>
          <a:bodyPr/>
          <a:lstStyle/>
          <a:p>
            <a:r>
              <a:rPr lang="en-GB" dirty="0">
                <a:solidFill>
                  <a:schemeClr val="accent1">
                    <a:lumMod val="50000"/>
                  </a:schemeClr>
                </a:solidFill>
              </a:rPr>
              <a:t>Escucha: ¿</a:t>
            </a:r>
            <a:r>
              <a:rPr lang="en-GB" dirty="0" err="1">
                <a:solidFill>
                  <a:schemeClr val="accent1">
                    <a:lumMod val="50000"/>
                  </a:schemeClr>
                </a:solidFill>
              </a:rPr>
              <a:t>qué</a:t>
            </a:r>
            <a:r>
              <a:rPr lang="en-GB" dirty="0">
                <a:solidFill>
                  <a:schemeClr val="accent1">
                    <a:lumMod val="50000"/>
                  </a:schemeClr>
                </a:solidFill>
              </a:rPr>
              <a:t> palabra </a:t>
            </a:r>
            <a:r>
              <a:rPr lang="en-GB" dirty="0" err="1">
                <a:solidFill>
                  <a:schemeClr val="accent1">
                    <a:lumMod val="50000"/>
                  </a:schemeClr>
                </a:solidFill>
              </a:rPr>
              <a:t>corresponde</a:t>
            </a:r>
            <a:r>
              <a:rPr lang="en-GB" dirty="0">
                <a:solidFill>
                  <a:schemeClr val="accent1">
                    <a:lumMod val="50000"/>
                  </a:schemeClr>
                </a:solidFill>
              </a:rPr>
              <a:t>?</a:t>
            </a:r>
          </a:p>
        </p:txBody>
      </p:sp>
      <p:graphicFrame>
        <p:nvGraphicFramePr>
          <p:cNvPr id="4" name="Table 3"/>
          <p:cNvGraphicFramePr>
            <a:graphicFrameLocks noGrp="1"/>
          </p:cNvGraphicFramePr>
          <p:nvPr>
            <p:extLst>
              <p:ext uri="{D42A27DB-BD31-4B8C-83A1-F6EECF244321}">
                <p14:modId xmlns:p14="http://schemas.microsoft.com/office/powerpoint/2010/main" val="2964350270"/>
              </p:ext>
            </p:extLst>
          </p:nvPr>
        </p:nvGraphicFramePr>
        <p:xfrm>
          <a:off x="838199" y="1768634"/>
          <a:ext cx="10491440" cy="4297628"/>
        </p:xfrm>
        <a:graphic>
          <a:graphicData uri="http://schemas.openxmlformats.org/drawingml/2006/table">
            <a:tbl>
              <a:tblPr firstRow="1" bandRow="1">
                <a:tableStyleId>{5940675A-B579-460E-94D1-54222C63F5DA}</a:tableStyleId>
              </a:tblPr>
              <a:tblGrid>
                <a:gridCol w="5245720">
                  <a:extLst>
                    <a:ext uri="{9D8B030D-6E8A-4147-A177-3AD203B41FA5}">
                      <a16:colId xmlns:a16="http://schemas.microsoft.com/office/drawing/2014/main" val="20000"/>
                    </a:ext>
                  </a:extLst>
                </a:gridCol>
                <a:gridCol w="5245720">
                  <a:extLst>
                    <a:ext uri="{9D8B030D-6E8A-4147-A177-3AD203B41FA5}">
                      <a16:colId xmlns:a16="http://schemas.microsoft.com/office/drawing/2014/main" val="20001"/>
                    </a:ext>
                  </a:extLst>
                </a:gridCol>
              </a:tblGrid>
              <a:tr h="2148814">
                <a:tc>
                  <a:txBody>
                    <a:bodyPr/>
                    <a:lstStyle/>
                    <a:p>
                      <a:pPr algn="ctr"/>
                      <a:r>
                        <a:rPr lang="en-GB" sz="5400" b="1" dirty="0">
                          <a:solidFill>
                            <a:schemeClr val="accent1">
                              <a:lumMod val="50000"/>
                            </a:schemeClr>
                          </a:solidFill>
                          <a:latin typeface="Century Gothic" panose="020B0502020202020204" pitchFamily="34" charset="0"/>
                        </a:rPr>
                        <a:t>la </a:t>
                      </a:r>
                      <a:r>
                        <a:rPr lang="en-GB" sz="5400" b="1" dirty="0" err="1">
                          <a:solidFill>
                            <a:schemeClr val="accent1">
                              <a:lumMod val="50000"/>
                            </a:schemeClr>
                          </a:solidFill>
                          <a:latin typeface="Century Gothic" panose="020B0502020202020204" pitchFamily="34" charset="0"/>
                        </a:rPr>
                        <a:t>calle</a:t>
                      </a:r>
                      <a:endParaRPr lang="en-GB" sz="5400" b="1"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5400" b="1" dirty="0">
                          <a:solidFill>
                            <a:schemeClr val="accent1">
                              <a:lumMod val="50000"/>
                            </a:schemeClr>
                          </a:solidFill>
                          <a:latin typeface="Century Gothic" panose="020B0502020202020204" pitchFamily="34" charset="0"/>
                        </a:rPr>
                        <a:t>la </a:t>
                      </a:r>
                      <a:r>
                        <a:rPr lang="en-GB" sz="5400" b="1" dirty="0" err="1">
                          <a:solidFill>
                            <a:schemeClr val="accent1">
                              <a:lumMod val="50000"/>
                            </a:schemeClr>
                          </a:solidFill>
                          <a:latin typeface="Century Gothic" panose="020B0502020202020204" pitchFamily="34" charset="0"/>
                        </a:rPr>
                        <a:t>montaña</a:t>
                      </a:r>
                      <a:endParaRPr lang="en-GB" sz="5400" b="1"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2148814">
                <a:tc>
                  <a:txBody>
                    <a:bodyPr/>
                    <a:lstStyle/>
                    <a:p>
                      <a:pPr algn="ctr"/>
                      <a:r>
                        <a:rPr lang="en-GB" sz="5400" b="1" dirty="0">
                          <a:solidFill>
                            <a:schemeClr val="accent1">
                              <a:lumMod val="50000"/>
                            </a:schemeClr>
                          </a:solidFill>
                          <a:latin typeface="Century Gothic" panose="020B0502020202020204" pitchFamily="34" charset="0"/>
                        </a:rPr>
                        <a:t>la playa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5400" b="1" dirty="0">
                          <a:solidFill>
                            <a:schemeClr val="accent1">
                              <a:lumMod val="50000"/>
                            </a:schemeClr>
                          </a:solidFill>
                          <a:latin typeface="Century Gothic" panose="020B0502020202020204" pitchFamily="34" charset="0"/>
                        </a:rPr>
                        <a:t>el campo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Action Button: Sound 4">
            <a:hlinkClick r:id="" action="ppaction://noaction" highlightClick="1">
              <a:snd r:embed="rId3" name="playa.wav"/>
            </a:hlinkClick>
          </p:cNvPr>
          <p:cNvSpPr/>
          <p:nvPr/>
        </p:nvSpPr>
        <p:spPr>
          <a:xfrm>
            <a:off x="11151220" y="804770"/>
            <a:ext cx="579862" cy="602166"/>
          </a:xfrm>
          <a:prstGeom prst="actionButtonSound">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8991" y="4439548"/>
            <a:ext cx="757452" cy="789012"/>
          </a:xfrm>
          <a:prstGeom prst="rect">
            <a:avLst/>
          </a:prstGeom>
        </p:spPr>
      </p:pic>
    </p:spTree>
    <p:extLst>
      <p:ext uri="{BB962C8B-B14F-4D97-AF65-F5344CB8AC3E}">
        <p14:creationId xmlns:p14="http://schemas.microsoft.com/office/powerpoint/2010/main" val="297718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98636895-85DA-AE44-8559-AEB7EA2058A6}"/>
              </a:ext>
            </a:extLst>
          </p:cNvPr>
          <p:cNvSpPr>
            <a:spLocks noGrp="1"/>
          </p:cNvSpPr>
          <p:nvPr>
            <p:ph type="title"/>
          </p:nvPr>
        </p:nvSpPr>
        <p:spPr>
          <a:xfrm>
            <a:off x="1156309" y="659085"/>
            <a:ext cx="11002505" cy="1325563"/>
          </a:xfrm>
        </p:spPr>
        <p:txBody>
          <a:bodyPr>
            <a:normAutofit/>
          </a:bodyPr>
          <a:lstStyle/>
          <a:p>
            <a:r>
              <a:rPr lang="en-GB" dirty="0">
                <a:solidFill>
                  <a:schemeClr val="accent1">
                    <a:lumMod val="50000"/>
                  </a:schemeClr>
                </a:solidFill>
              </a:rPr>
              <a:t>Lee y escucha. ¿Qué tipo de texto </a:t>
            </a:r>
            <a:r>
              <a:rPr lang="en-GB" dirty="0" err="1">
                <a:solidFill>
                  <a:schemeClr val="accent1">
                    <a:lumMod val="50000"/>
                  </a:schemeClr>
                </a:solidFill>
              </a:rPr>
              <a:t>es</a:t>
            </a:r>
            <a:r>
              <a:rPr lang="en-GB" dirty="0">
                <a:solidFill>
                  <a:schemeClr val="accent1">
                    <a:lumMod val="50000"/>
                  </a:schemeClr>
                </a:solidFill>
              </a:rPr>
              <a:t>?</a:t>
            </a:r>
            <a:endParaRPr lang="x-none" dirty="0">
              <a:solidFill>
                <a:schemeClr val="accent1">
                  <a:lumMod val="50000"/>
                </a:schemeClr>
              </a:solidFill>
            </a:endParaRPr>
          </a:p>
        </p:txBody>
      </p:sp>
      <p:sp>
        <p:nvSpPr>
          <p:cNvPr id="8" name="Rectangle 5">
            <a:extLst>
              <a:ext uri="{FF2B5EF4-FFF2-40B4-BE49-F238E27FC236}">
                <a16:creationId xmlns:a16="http://schemas.microsoft.com/office/drawing/2014/main" id="{9DBCC794-3E2B-7E46-AF8F-D192F2674E2A}"/>
              </a:ext>
            </a:extLst>
          </p:cNvPr>
          <p:cNvSpPr/>
          <p:nvPr/>
        </p:nvSpPr>
        <p:spPr>
          <a:xfrm>
            <a:off x="1156309" y="2457151"/>
            <a:ext cx="5405982" cy="1200329"/>
          </a:xfrm>
          <a:prstGeom prst="rect">
            <a:avLst/>
          </a:prstGeom>
        </p:spPr>
        <p:txBody>
          <a:bodyPr wrap="square">
            <a:spAutoFit/>
          </a:bodyPr>
          <a:lstStyle/>
          <a:p>
            <a:r>
              <a:rPr lang="en-GB" sz="3600" b="1" dirty="0">
                <a:solidFill>
                  <a:schemeClr val="accent1">
                    <a:lumMod val="50000"/>
                  </a:schemeClr>
                </a:solidFill>
                <a:latin typeface="Century Gothic" panose="020B0502020202020204" pitchFamily="34" charset="0"/>
              </a:rPr>
              <a:t>La playa en </a:t>
            </a:r>
            <a:r>
              <a:rPr lang="en-GB" sz="3600" b="1" dirty="0" err="1">
                <a:solidFill>
                  <a:schemeClr val="accent1">
                    <a:lumMod val="50000"/>
                  </a:schemeClr>
                </a:solidFill>
                <a:latin typeface="Century Gothic" panose="020B0502020202020204" pitchFamily="34" charset="0"/>
              </a:rPr>
              <a:t>verano</a:t>
            </a:r>
            <a:br>
              <a:rPr lang="en-GB" sz="3600" b="1" dirty="0">
                <a:solidFill>
                  <a:schemeClr val="accent1">
                    <a:lumMod val="50000"/>
                  </a:schemeClr>
                </a:solidFill>
                <a:latin typeface="Century Gothic" panose="020B0502020202020204" pitchFamily="34" charset="0"/>
              </a:rPr>
            </a:br>
            <a:r>
              <a:rPr lang="en-GB" sz="3600" b="1" dirty="0">
                <a:solidFill>
                  <a:schemeClr val="accent1">
                    <a:lumMod val="50000"/>
                  </a:schemeClr>
                </a:solidFill>
                <a:latin typeface="Century Gothic" panose="020B0502020202020204" pitchFamily="34" charset="0"/>
              </a:rPr>
              <a:t>Las </a:t>
            </a:r>
            <a:r>
              <a:rPr lang="en-GB" sz="3600" b="1" dirty="0" err="1">
                <a:solidFill>
                  <a:schemeClr val="accent1">
                    <a:lumMod val="50000"/>
                  </a:schemeClr>
                </a:solidFill>
                <a:latin typeface="Century Gothic" panose="020B0502020202020204" pitchFamily="34" charset="0"/>
              </a:rPr>
              <a:t>olas</a:t>
            </a:r>
            <a:r>
              <a:rPr lang="en-GB" sz="3600" b="1" dirty="0">
                <a:solidFill>
                  <a:schemeClr val="accent1">
                    <a:lumMod val="50000"/>
                  </a:schemeClr>
                </a:solidFill>
                <a:latin typeface="Century Gothic" panose="020B0502020202020204" pitchFamily="34" charset="0"/>
              </a:rPr>
              <a:t> del mar</a:t>
            </a:r>
          </a:p>
        </p:txBody>
      </p:sp>
      <p:sp>
        <p:nvSpPr>
          <p:cNvPr id="9" name="Rectangle 7">
            <a:extLst>
              <a:ext uri="{FF2B5EF4-FFF2-40B4-BE49-F238E27FC236}">
                <a16:creationId xmlns:a16="http://schemas.microsoft.com/office/drawing/2014/main" id="{664CB483-DC33-8B41-92A4-A147AAA592C5}"/>
              </a:ext>
            </a:extLst>
          </p:cNvPr>
          <p:cNvSpPr/>
          <p:nvPr/>
        </p:nvSpPr>
        <p:spPr>
          <a:xfrm>
            <a:off x="1156309" y="3940635"/>
            <a:ext cx="5581347" cy="1200329"/>
          </a:xfrm>
          <a:prstGeom prst="rect">
            <a:avLst/>
          </a:prstGeom>
        </p:spPr>
        <p:txBody>
          <a:bodyPr wrap="square">
            <a:spAutoFit/>
          </a:bodyPr>
          <a:lstStyle/>
          <a:p>
            <a:r>
              <a:rPr lang="en-GB" sz="3600" b="1" dirty="0">
                <a:solidFill>
                  <a:schemeClr val="accent1">
                    <a:lumMod val="50000"/>
                  </a:schemeClr>
                </a:solidFill>
                <a:latin typeface="Century Gothic" panose="020B0502020202020204" pitchFamily="34" charset="0"/>
              </a:rPr>
              <a:t>La </a:t>
            </a:r>
            <a:r>
              <a:rPr lang="en-GB" sz="3600" b="1" dirty="0" err="1">
                <a:solidFill>
                  <a:schemeClr val="accent1">
                    <a:lumMod val="50000"/>
                  </a:schemeClr>
                </a:solidFill>
                <a:latin typeface="Century Gothic" panose="020B0502020202020204" pitchFamily="34" charset="0"/>
              </a:rPr>
              <a:t>brisa</a:t>
            </a:r>
            <a:r>
              <a:rPr lang="en-GB" sz="3600" b="1" dirty="0">
                <a:solidFill>
                  <a:schemeClr val="accent1">
                    <a:lumMod val="50000"/>
                  </a:schemeClr>
                </a:solidFill>
                <a:latin typeface="Century Gothic" panose="020B0502020202020204" pitchFamily="34" charset="0"/>
              </a:rPr>
              <a:t>, un </a:t>
            </a:r>
            <a:r>
              <a:rPr lang="en-GB" sz="3600" b="1" dirty="0" err="1">
                <a:solidFill>
                  <a:schemeClr val="accent1">
                    <a:lumMod val="50000"/>
                  </a:schemeClr>
                </a:solidFill>
                <a:latin typeface="Century Gothic" panose="020B0502020202020204" pitchFamily="34" charset="0"/>
              </a:rPr>
              <a:t>helado</a:t>
            </a:r>
            <a:br>
              <a:rPr lang="en-GB" sz="3600" b="1" dirty="0">
                <a:solidFill>
                  <a:schemeClr val="accent1">
                    <a:lumMod val="50000"/>
                  </a:schemeClr>
                </a:solidFill>
                <a:latin typeface="Century Gothic" panose="020B0502020202020204" pitchFamily="34" charset="0"/>
              </a:rPr>
            </a:br>
            <a:r>
              <a:rPr lang="en-GB" sz="3600" b="1" dirty="0" err="1">
                <a:solidFill>
                  <a:schemeClr val="accent1">
                    <a:lumMod val="50000"/>
                  </a:schemeClr>
                </a:solidFill>
                <a:latin typeface="Century Gothic" panose="020B0502020202020204" pitchFamily="34" charset="0"/>
              </a:rPr>
              <a:t>Saltar</a:t>
            </a:r>
            <a:r>
              <a:rPr lang="en-GB" sz="3600" b="1" dirty="0">
                <a:solidFill>
                  <a:schemeClr val="accent1">
                    <a:lumMod val="50000"/>
                  </a:schemeClr>
                </a:solidFill>
                <a:latin typeface="Century Gothic" panose="020B0502020202020204" pitchFamily="34" charset="0"/>
              </a:rPr>
              <a:t> y </a:t>
            </a:r>
            <a:r>
              <a:rPr lang="en-GB" sz="3600" b="1" dirty="0" err="1">
                <a:solidFill>
                  <a:schemeClr val="accent1">
                    <a:lumMod val="50000"/>
                  </a:schemeClr>
                </a:solidFill>
                <a:latin typeface="Century Gothic" panose="020B0502020202020204" pitchFamily="34" charset="0"/>
              </a:rPr>
              <a:t>nadar</a:t>
            </a:r>
            <a:endParaRPr lang="en-GB" sz="3600" b="1" dirty="0">
              <a:solidFill>
                <a:schemeClr val="accent1">
                  <a:lumMod val="50000"/>
                </a:schemeClr>
              </a:solidFill>
              <a:latin typeface="Century Gothic" panose="020B0502020202020204" pitchFamily="34" charset="0"/>
            </a:endParaRPr>
          </a:p>
        </p:txBody>
      </p:sp>
      <p:sp>
        <p:nvSpPr>
          <p:cNvPr id="16" name="Rectangle 17">
            <a:extLst>
              <a:ext uri="{FF2B5EF4-FFF2-40B4-BE49-F238E27FC236}">
                <a16:creationId xmlns:a16="http://schemas.microsoft.com/office/drawing/2014/main" id="{B77B8493-AFCF-824C-9038-3245AAE7CF18}"/>
              </a:ext>
            </a:extLst>
          </p:cNvPr>
          <p:cNvSpPr/>
          <p:nvPr/>
        </p:nvSpPr>
        <p:spPr>
          <a:xfrm>
            <a:off x="8420087" y="2370975"/>
            <a:ext cx="3141649" cy="1569660"/>
          </a:xfrm>
          <a:prstGeom prst="rect">
            <a:avLst/>
          </a:prstGeom>
        </p:spPr>
        <p:txBody>
          <a:bodyPr wrap="square">
            <a:spAutoFit/>
          </a:bodyPr>
          <a:lstStyle/>
          <a:p>
            <a:r>
              <a:rPr lang="en-GB" sz="3200" dirty="0">
                <a:solidFill>
                  <a:schemeClr val="accent1">
                    <a:lumMod val="50000"/>
                  </a:schemeClr>
                </a:solidFill>
                <a:latin typeface="Century Gothic" panose="020B0502020202020204" pitchFamily="34" charset="0"/>
              </a:rPr>
              <a:t>¿Un artículo?</a:t>
            </a:r>
          </a:p>
          <a:p>
            <a:r>
              <a:rPr lang="en-GB" sz="3200" dirty="0">
                <a:solidFill>
                  <a:schemeClr val="accent1">
                    <a:lumMod val="50000"/>
                  </a:schemeClr>
                </a:solidFill>
                <a:latin typeface="Century Gothic" panose="020B0502020202020204" pitchFamily="34" charset="0"/>
              </a:rPr>
              <a:t>¿Una novela?</a:t>
            </a:r>
          </a:p>
          <a:p>
            <a:r>
              <a:rPr lang="en-GB" sz="3200" dirty="0">
                <a:solidFill>
                  <a:schemeClr val="accent1">
                    <a:lumMod val="50000"/>
                  </a:schemeClr>
                </a:solidFill>
                <a:latin typeface="Century Gothic" panose="020B0502020202020204" pitchFamily="34" charset="0"/>
              </a:rPr>
              <a:t>¿Un poema?</a:t>
            </a:r>
          </a:p>
        </p:txBody>
      </p:sp>
      <p:pic>
        <p:nvPicPr>
          <p:cNvPr id="17" name="Poem La playa - intro.wav" descr="Poem La playa - intro.wav">
            <a:hlinkClick r:id="" action="ppaction://media"/>
            <a:extLst>
              <a:ext uri="{FF2B5EF4-FFF2-40B4-BE49-F238E27FC236}">
                <a16:creationId xmlns:a16="http://schemas.microsoft.com/office/drawing/2014/main" id="{D228DEB0-5DFC-0444-BECD-F087193ADE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39834" y="3194168"/>
            <a:ext cx="812800" cy="812800"/>
          </a:xfrm>
          <a:prstGeom prst="rect">
            <a:avLst/>
          </a:prstGeom>
        </p:spPr>
      </p:pic>
      <p:sp>
        <p:nvSpPr>
          <p:cNvPr id="18" name="Rectangle 17">
            <a:extLst>
              <a:ext uri="{FF2B5EF4-FFF2-40B4-BE49-F238E27FC236}">
                <a16:creationId xmlns:a16="http://schemas.microsoft.com/office/drawing/2014/main" id="{74D8668A-2D88-F345-B4DD-88ADBFFAAC07}"/>
              </a:ext>
            </a:extLst>
          </p:cNvPr>
          <p:cNvSpPr/>
          <p:nvPr/>
        </p:nvSpPr>
        <p:spPr>
          <a:xfrm>
            <a:off x="8212149" y="4248411"/>
            <a:ext cx="3141649" cy="646331"/>
          </a:xfrm>
          <a:prstGeom prst="rect">
            <a:avLst/>
          </a:prstGeom>
        </p:spPr>
        <p:txBody>
          <a:bodyPr wrap="square">
            <a:spAutoFit/>
          </a:bodyPr>
          <a:lstStyle/>
          <a:p>
            <a:pPr algn="ctr"/>
            <a:r>
              <a:rPr lang="en-GB" sz="3600" b="1" dirty="0">
                <a:solidFill>
                  <a:schemeClr val="accent1">
                    <a:lumMod val="50000"/>
                  </a:schemeClr>
                </a:solidFill>
                <a:latin typeface="Century Gothic" panose="020B0502020202020204" pitchFamily="34" charset="0"/>
              </a:rPr>
              <a:t>¿Por </a:t>
            </a:r>
            <a:r>
              <a:rPr lang="en-GB" sz="3600" b="1" dirty="0" err="1">
                <a:solidFill>
                  <a:schemeClr val="accent1">
                    <a:lumMod val="50000"/>
                  </a:schemeClr>
                </a:solidFill>
                <a:latin typeface="Century Gothic" panose="020B0502020202020204" pitchFamily="34" charset="0"/>
              </a:rPr>
              <a:t>qué</a:t>
            </a:r>
            <a:r>
              <a:rPr lang="en-GB" sz="3600" b="1" dirty="0">
                <a:solidFill>
                  <a:schemeClr val="accent1">
                    <a:lumMod val="50000"/>
                  </a:schemeClr>
                </a:solidFill>
                <a:latin typeface="Century Gothic" panose="020B0502020202020204" pitchFamily="34" charset="0"/>
              </a:rPr>
              <a:t>?</a:t>
            </a:r>
          </a:p>
        </p:txBody>
      </p:sp>
      <p:sp>
        <p:nvSpPr>
          <p:cNvPr id="19" name="Rectangle 17">
            <a:extLst>
              <a:ext uri="{FF2B5EF4-FFF2-40B4-BE49-F238E27FC236}">
                <a16:creationId xmlns:a16="http://schemas.microsoft.com/office/drawing/2014/main" id="{35986489-9B9D-C142-A411-50CD711BD4C9}"/>
              </a:ext>
            </a:extLst>
          </p:cNvPr>
          <p:cNvSpPr/>
          <p:nvPr/>
        </p:nvSpPr>
        <p:spPr>
          <a:xfrm>
            <a:off x="8521790" y="5140964"/>
            <a:ext cx="2938241" cy="1077218"/>
          </a:xfrm>
          <a:prstGeom prst="rect">
            <a:avLst/>
          </a:prstGeom>
        </p:spPr>
        <p:txBody>
          <a:bodyPr wrap="square">
            <a:spAutoFit/>
          </a:bodyPr>
          <a:lstStyle/>
          <a:p>
            <a:r>
              <a:rPr lang="en-GB" sz="3200" dirty="0" err="1">
                <a:solidFill>
                  <a:schemeClr val="accent1">
                    <a:lumMod val="50000"/>
                  </a:schemeClr>
                </a:solidFill>
                <a:latin typeface="Century Gothic" panose="020B0502020202020204" pitchFamily="34" charset="0"/>
              </a:rPr>
              <a:t>Porque</a:t>
            </a:r>
            <a:r>
              <a:rPr lang="en-GB" sz="3200" dirty="0">
                <a:solidFill>
                  <a:schemeClr val="accent1">
                    <a:lumMod val="50000"/>
                  </a:schemeClr>
                </a:solidFill>
                <a:latin typeface="Century Gothic" panose="020B0502020202020204" pitchFamily="34" charset="0"/>
              </a:rPr>
              <a:t> tiene </a:t>
            </a:r>
            <a:r>
              <a:rPr lang="en-GB" sz="3200" dirty="0" err="1">
                <a:solidFill>
                  <a:schemeClr val="accent1">
                    <a:lumMod val="50000"/>
                  </a:schemeClr>
                </a:solidFill>
                <a:latin typeface="Century Gothic" panose="020B0502020202020204" pitchFamily="34" charset="0"/>
              </a:rPr>
              <a:t>rima</a:t>
            </a:r>
            <a:r>
              <a:rPr lang="en-GB" sz="3200" dirty="0">
                <a:solidFill>
                  <a:schemeClr val="accent1">
                    <a:lumMod val="50000"/>
                  </a:schemeClr>
                </a:solidFill>
                <a:latin typeface="Century Gothic" panose="020B0502020202020204" pitchFamily="34" charset="0"/>
              </a:rPr>
              <a:t> y </a:t>
            </a:r>
            <a:r>
              <a:rPr lang="en-GB" sz="3200" dirty="0" err="1">
                <a:solidFill>
                  <a:schemeClr val="accent1">
                    <a:lumMod val="50000"/>
                  </a:schemeClr>
                </a:solidFill>
                <a:latin typeface="Century Gothic" panose="020B0502020202020204" pitchFamily="34" charset="0"/>
              </a:rPr>
              <a:t>ritmo</a:t>
            </a:r>
            <a:r>
              <a:rPr lang="en-GB" sz="3200" dirty="0">
                <a:solidFill>
                  <a:schemeClr val="accent1">
                    <a:lumMod val="50000"/>
                  </a:schemeClr>
                </a:solidFill>
                <a:latin typeface="Century Gothic" panose="020B0502020202020204" pitchFamily="34" charset="0"/>
              </a:rPr>
              <a:t>.</a:t>
            </a:r>
          </a:p>
        </p:txBody>
      </p:sp>
      <p:sp>
        <p:nvSpPr>
          <p:cNvPr id="10" name="Rounded Rectangle 11">
            <a:extLst>
              <a:ext uri="{FF2B5EF4-FFF2-40B4-BE49-F238E27FC236}">
                <a16:creationId xmlns:a16="http://schemas.microsoft.com/office/drawing/2014/main" id="{A316DD52-7894-4A75-969C-CA0645DA2978}"/>
              </a:ext>
            </a:extLst>
          </p:cNvPr>
          <p:cNvSpPr/>
          <p:nvPr/>
        </p:nvSpPr>
        <p:spPr>
          <a:xfrm>
            <a:off x="9813471" y="258166"/>
            <a:ext cx="211467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3848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985" fill="hold"/>
                                        <p:tgtEl>
                                          <p:spTgt spid="17"/>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7"/>
                </p:tgtEl>
              </p:cMediaNode>
            </p:audio>
          </p:childTnLst>
        </p:cTn>
      </p:par>
    </p:tnLst>
    <p:bldLst>
      <p:bldP spid="8" grpId="0"/>
      <p:bldP spid="9"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62" y="-74953"/>
            <a:ext cx="10515600" cy="1325563"/>
          </a:xfrm>
        </p:spPr>
        <p:txBody>
          <a:bodyPr/>
          <a:lstStyle/>
          <a:p>
            <a:r>
              <a:rPr lang="en-GB" dirty="0">
                <a:solidFill>
                  <a:schemeClr val="accent1">
                    <a:lumMod val="50000"/>
                  </a:schemeClr>
                </a:solidFill>
              </a:rPr>
              <a:t>La playa</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94062" y="995352"/>
            <a:ext cx="7326087" cy="4875231"/>
          </a:xfrm>
        </p:spPr>
      </p:pic>
      <p:sp>
        <p:nvSpPr>
          <p:cNvPr id="6" name="TextBox 5"/>
          <p:cNvSpPr txBox="1"/>
          <p:nvPr/>
        </p:nvSpPr>
        <p:spPr>
          <a:xfrm>
            <a:off x="7942217" y="995352"/>
            <a:ext cx="3997234" cy="830997"/>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Estas</a:t>
            </a:r>
            <a:r>
              <a:rPr lang="en-GB" sz="2400" dirty="0">
                <a:solidFill>
                  <a:schemeClr val="accent1">
                    <a:lumMod val="50000"/>
                  </a:schemeClr>
                </a:solidFill>
                <a:latin typeface="Century Gothic" panose="020B0502020202020204" pitchFamily="34" charset="0"/>
              </a:rPr>
              <a:t> palabras </a:t>
            </a:r>
            <a:r>
              <a:rPr lang="en-GB" sz="2400" dirty="0" err="1">
                <a:solidFill>
                  <a:schemeClr val="accent1">
                    <a:lumMod val="50000"/>
                  </a:schemeClr>
                </a:solidFill>
                <a:latin typeface="Century Gothic" panose="020B0502020202020204" pitchFamily="34" charset="0"/>
              </a:rPr>
              <a:t>están</a:t>
            </a:r>
            <a:r>
              <a:rPr lang="en-GB" sz="2400" dirty="0">
                <a:solidFill>
                  <a:schemeClr val="accent1">
                    <a:lumMod val="50000"/>
                  </a:schemeClr>
                </a:solidFill>
                <a:latin typeface="Century Gothic" panose="020B0502020202020204" pitchFamily="34" charset="0"/>
              </a:rPr>
              <a:t> en el poema</a:t>
            </a:r>
            <a:r>
              <a:rPr lang="en-GB" sz="2400" b="1" dirty="0">
                <a:solidFill>
                  <a:schemeClr val="accent1">
                    <a:lumMod val="50000"/>
                  </a:schemeClr>
                </a:solidFill>
                <a:latin typeface="Century Gothic" panose="020B0502020202020204" pitchFamily="34" charset="0"/>
              </a:rPr>
              <a:t>?</a:t>
            </a:r>
            <a:r>
              <a:rPr lang="en-GB" sz="240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Sí</a:t>
            </a:r>
            <a:r>
              <a:rPr lang="en-GB" sz="2400" dirty="0">
                <a:solidFill>
                  <a:schemeClr val="accent1">
                    <a:lumMod val="50000"/>
                  </a:schemeClr>
                </a:solidFill>
                <a:latin typeface="Century Gothic" panose="020B0502020202020204" pitchFamily="34" charset="0"/>
              </a:rPr>
              <a:t>/No</a:t>
            </a:r>
            <a:r>
              <a:rPr lang="en-GB" sz="2400" b="1" dirty="0">
                <a:solidFill>
                  <a:schemeClr val="accent1">
                    <a:lumMod val="50000"/>
                  </a:schemeClr>
                </a:solidFill>
                <a:latin typeface="Century Gothic" panose="020B0502020202020204" pitchFamily="34" charset="0"/>
              </a:rPr>
              <a:t>?</a:t>
            </a:r>
          </a:p>
        </p:txBody>
      </p:sp>
      <p:cxnSp>
        <p:nvCxnSpPr>
          <p:cNvPr id="9" name="Straight Arrow Connector 8"/>
          <p:cNvCxnSpPr/>
          <p:nvPr/>
        </p:nvCxnSpPr>
        <p:spPr>
          <a:xfrm flipH="1">
            <a:off x="3168013" y="601998"/>
            <a:ext cx="2004061" cy="1078279"/>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08318" y="64608"/>
            <a:ext cx="1588227" cy="523220"/>
          </a:xfrm>
          <a:prstGeom prst="rect">
            <a:avLst/>
          </a:prstGeom>
          <a:noFill/>
        </p:spPr>
        <p:txBody>
          <a:bodyPr wrap="square" rtlCol="0">
            <a:spAutoFit/>
          </a:bodyPr>
          <a:lstStyle/>
          <a:p>
            <a:pPr algn="ctr"/>
            <a:r>
              <a:rPr lang="en-GB" sz="2800" b="1" dirty="0">
                <a:solidFill>
                  <a:schemeClr val="accent1">
                    <a:lumMod val="50000"/>
                  </a:schemeClr>
                </a:solidFill>
                <a:latin typeface="Century Gothic" panose="020B0502020202020204" pitchFamily="34" charset="0"/>
              </a:rPr>
              <a:t>el cielo</a:t>
            </a:r>
          </a:p>
        </p:txBody>
      </p:sp>
      <p:cxnSp>
        <p:nvCxnSpPr>
          <p:cNvPr id="11" name="Straight Arrow Connector 10"/>
          <p:cNvCxnSpPr/>
          <p:nvPr/>
        </p:nvCxnSpPr>
        <p:spPr>
          <a:xfrm flipH="1" flipV="1">
            <a:off x="6309360" y="4911634"/>
            <a:ext cx="1731507" cy="809897"/>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42217" y="5534447"/>
            <a:ext cx="1801041" cy="523220"/>
          </a:xfrm>
          <a:prstGeom prst="rect">
            <a:avLst/>
          </a:prstGeom>
          <a:noFill/>
        </p:spPr>
        <p:txBody>
          <a:bodyPr wrap="square" rtlCol="0">
            <a:spAutoFit/>
          </a:bodyPr>
          <a:lstStyle/>
          <a:p>
            <a:pPr algn="ctr"/>
            <a:r>
              <a:rPr lang="en-GB" sz="2800" b="1" dirty="0">
                <a:solidFill>
                  <a:schemeClr val="accent1">
                    <a:lumMod val="50000"/>
                  </a:schemeClr>
                </a:solidFill>
                <a:latin typeface="Century Gothic" panose="020B0502020202020204" pitchFamily="34" charset="0"/>
              </a:rPr>
              <a:t>la arena</a:t>
            </a:r>
          </a:p>
        </p:txBody>
      </p:sp>
      <p:cxnSp>
        <p:nvCxnSpPr>
          <p:cNvPr id="14" name="Straight Arrow Connector 13"/>
          <p:cNvCxnSpPr/>
          <p:nvPr/>
        </p:nvCxnSpPr>
        <p:spPr>
          <a:xfrm flipH="1">
            <a:off x="3660865" y="1895669"/>
            <a:ext cx="2004061" cy="1078279"/>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569131" y="1532689"/>
            <a:ext cx="1588227"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el mar</a:t>
            </a:r>
          </a:p>
        </p:txBody>
      </p:sp>
      <p:cxnSp>
        <p:nvCxnSpPr>
          <p:cNvPr id="16" name="Straight Arrow Connector 15"/>
          <p:cNvCxnSpPr/>
          <p:nvPr/>
        </p:nvCxnSpPr>
        <p:spPr>
          <a:xfrm flipH="1" flipV="1">
            <a:off x="1075869" y="3398059"/>
            <a:ext cx="60601" cy="1513576"/>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6208" y="4911634"/>
            <a:ext cx="1273222"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la </a:t>
            </a:r>
            <a:r>
              <a:rPr lang="en-GB" sz="2800" b="1" dirty="0" err="1">
                <a:solidFill>
                  <a:prstClr val="white"/>
                </a:solidFill>
                <a:latin typeface="Century Gothic" panose="020B0502020202020204" pitchFamily="34" charset="0"/>
              </a:rPr>
              <a:t>ola</a:t>
            </a:r>
            <a:endParaRPr lang="en-GB" sz="2800" b="1" dirty="0">
              <a:solidFill>
                <a:prstClr val="white"/>
              </a:solidFill>
              <a:latin typeface="Century Gothic" panose="020B0502020202020204" pitchFamily="34" charset="0"/>
            </a:endParaRPr>
          </a:p>
        </p:txBody>
      </p:sp>
      <p:cxnSp>
        <p:nvCxnSpPr>
          <p:cNvPr id="20" name="Straight Arrow Connector 19"/>
          <p:cNvCxnSpPr/>
          <p:nvPr/>
        </p:nvCxnSpPr>
        <p:spPr>
          <a:xfrm flipH="1" flipV="1">
            <a:off x="1075869" y="2526753"/>
            <a:ext cx="2981237" cy="2384882"/>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714205" y="4824143"/>
            <a:ext cx="1588227"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el sol</a:t>
            </a:r>
          </a:p>
        </p:txBody>
      </p:sp>
      <p:graphicFrame>
        <p:nvGraphicFramePr>
          <p:cNvPr id="23" name="Table 22"/>
          <p:cNvGraphicFramePr>
            <a:graphicFrameLocks noGrp="1"/>
          </p:cNvGraphicFramePr>
          <p:nvPr>
            <p:extLst>
              <p:ext uri="{D42A27DB-BD31-4B8C-83A1-F6EECF244321}">
                <p14:modId xmlns:p14="http://schemas.microsoft.com/office/powerpoint/2010/main" val="4075615247"/>
              </p:ext>
            </p:extLst>
          </p:nvPr>
        </p:nvGraphicFramePr>
        <p:xfrm>
          <a:off x="8065226" y="1978901"/>
          <a:ext cx="3743596" cy="3474720"/>
        </p:xfrm>
        <a:graphic>
          <a:graphicData uri="http://schemas.openxmlformats.org/drawingml/2006/table">
            <a:tbl>
              <a:tblPr firstRow="1" bandRow="1">
                <a:tableStyleId>{5940675A-B579-460E-94D1-54222C63F5DA}</a:tableStyleId>
              </a:tblPr>
              <a:tblGrid>
                <a:gridCol w="2763883">
                  <a:extLst>
                    <a:ext uri="{9D8B030D-6E8A-4147-A177-3AD203B41FA5}">
                      <a16:colId xmlns:a16="http://schemas.microsoft.com/office/drawing/2014/main" val="20000"/>
                    </a:ext>
                  </a:extLst>
                </a:gridCol>
                <a:gridCol w="979713">
                  <a:extLst>
                    <a:ext uri="{9D8B030D-6E8A-4147-A177-3AD203B41FA5}">
                      <a16:colId xmlns:a16="http://schemas.microsoft.com/office/drawing/2014/main" val="20001"/>
                    </a:ext>
                  </a:extLst>
                </a:gridCol>
              </a:tblGrid>
              <a:tr h="544143">
                <a:tc>
                  <a:txBody>
                    <a:bodyPr/>
                    <a:lstStyle/>
                    <a:p>
                      <a:r>
                        <a:rPr lang="en-GB" sz="3000" dirty="0">
                          <a:solidFill>
                            <a:schemeClr val="accent1">
                              <a:lumMod val="50000"/>
                            </a:schemeClr>
                          </a:solidFill>
                          <a:latin typeface="Century Gothic" panose="020B0502020202020204" pitchFamily="34" charset="0"/>
                        </a:rPr>
                        <a:t>el cielo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44143">
                <a:tc>
                  <a:txBody>
                    <a:bodyPr/>
                    <a:lstStyle/>
                    <a:p>
                      <a:r>
                        <a:rPr lang="en-GB" sz="3000" dirty="0">
                          <a:solidFill>
                            <a:schemeClr val="accent1">
                              <a:lumMod val="50000"/>
                            </a:schemeClr>
                          </a:solidFill>
                          <a:latin typeface="Century Gothic" panose="020B0502020202020204" pitchFamily="34" charset="0"/>
                        </a:rPr>
                        <a:t>la costa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441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1">
                              <a:lumMod val="50000"/>
                            </a:schemeClr>
                          </a:solidFill>
                          <a:latin typeface="Century Gothic" panose="020B0502020202020204" pitchFamily="34" charset="0"/>
                        </a:rPr>
                        <a:t>la arena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441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1">
                              <a:lumMod val="50000"/>
                            </a:schemeClr>
                          </a:solidFill>
                          <a:latin typeface="Century Gothic" panose="020B0502020202020204" pitchFamily="34" charset="0"/>
                        </a:rPr>
                        <a:t>el mar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441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1">
                              <a:lumMod val="50000"/>
                            </a:schemeClr>
                          </a:solidFill>
                          <a:latin typeface="Century Gothic" panose="020B0502020202020204" pitchFamily="34" charset="0"/>
                        </a:rPr>
                        <a:t>la </a:t>
                      </a:r>
                      <a:r>
                        <a:rPr lang="en-GB" sz="3000" dirty="0" err="1">
                          <a:solidFill>
                            <a:schemeClr val="accent1">
                              <a:lumMod val="50000"/>
                            </a:schemeClr>
                          </a:solidFill>
                          <a:latin typeface="Century Gothic" panose="020B0502020202020204" pitchFamily="34" charset="0"/>
                        </a:rPr>
                        <a:t>ola</a:t>
                      </a:r>
                      <a:endParaRPr lang="en-GB" sz="3000"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441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1">
                              <a:lumMod val="50000"/>
                            </a:schemeClr>
                          </a:solidFill>
                          <a:latin typeface="Century Gothic" panose="020B0502020202020204" pitchFamily="34" charset="0"/>
                        </a:rPr>
                        <a:t>el sol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04518" y="1978901"/>
            <a:ext cx="534488" cy="556758"/>
          </a:xfrm>
          <a:prstGeom prst="rect">
            <a:avLst/>
          </a:prstGeom>
        </p:spPr>
      </p:pic>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04518" y="3119680"/>
            <a:ext cx="534488" cy="556758"/>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13996" y="3676438"/>
            <a:ext cx="534488" cy="556758"/>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13996" y="4233196"/>
            <a:ext cx="534488" cy="556758"/>
          </a:xfrm>
          <a:prstGeom prst="rect">
            <a:avLst/>
          </a:prstGeom>
        </p:spPr>
      </p:pic>
      <p:pic>
        <p:nvPicPr>
          <p:cNvPr id="28" name="Picture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57071" y="4847760"/>
            <a:ext cx="581935" cy="663667"/>
          </a:xfrm>
          <a:prstGeom prst="rect">
            <a:avLst/>
          </a:prstGeom>
        </p:spPr>
      </p:pic>
      <p:pic>
        <p:nvPicPr>
          <p:cNvPr id="29"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0828" y="2554311"/>
            <a:ext cx="581935" cy="663667"/>
          </a:xfrm>
          <a:prstGeom prst="rect">
            <a:avLst/>
          </a:prstGeom>
        </p:spPr>
      </p:pic>
      <p:cxnSp>
        <p:nvCxnSpPr>
          <p:cNvPr id="30" name="Straight Arrow Connector 29"/>
          <p:cNvCxnSpPr/>
          <p:nvPr/>
        </p:nvCxnSpPr>
        <p:spPr>
          <a:xfrm flipH="1">
            <a:off x="7331530" y="802284"/>
            <a:ext cx="25580" cy="1819343"/>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452640" y="279064"/>
            <a:ext cx="1588227" cy="523220"/>
          </a:xfrm>
          <a:prstGeom prst="rect">
            <a:avLst/>
          </a:prstGeom>
          <a:noFill/>
        </p:spPr>
        <p:txBody>
          <a:bodyPr wrap="square" rtlCol="0">
            <a:spAutoFit/>
          </a:bodyPr>
          <a:lstStyle/>
          <a:p>
            <a:pPr algn="ctr"/>
            <a:r>
              <a:rPr lang="en-GB" sz="2800" b="1" dirty="0">
                <a:solidFill>
                  <a:schemeClr val="accent1">
                    <a:lumMod val="50000"/>
                  </a:schemeClr>
                </a:solidFill>
                <a:latin typeface="Century Gothic" panose="020B0502020202020204" pitchFamily="34" charset="0"/>
              </a:rPr>
              <a:t>la costa</a:t>
            </a:r>
          </a:p>
        </p:txBody>
      </p:sp>
      <p:pic>
        <p:nvPicPr>
          <p:cNvPr id="1026" name="Picture 2" descr="http://www.clker.com/cliparts/9/4/b/e/1195431301731224626sun_raoul_rene_melcer_01.svg.m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96" y="1843137"/>
            <a:ext cx="683616" cy="6836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9329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17" grpId="0"/>
      <p:bldP spid="2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1078" y="4220285"/>
            <a:ext cx="673042" cy="673042"/>
          </a:xfrm>
          <a:prstGeom prst="rect">
            <a:avLst/>
          </a:prstGeom>
        </p:spPr>
      </p:pic>
      <p:sp>
        <p:nvSpPr>
          <p:cNvPr id="2" name="Title 1"/>
          <p:cNvSpPr>
            <a:spLocks noGrp="1"/>
          </p:cNvSpPr>
          <p:nvPr>
            <p:ph type="title"/>
          </p:nvPr>
        </p:nvSpPr>
        <p:spPr>
          <a:xfrm>
            <a:off x="838200" y="-157819"/>
            <a:ext cx="10515600" cy="1325563"/>
          </a:xfrm>
        </p:spPr>
        <p:txBody>
          <a:bodyPr/>
          <a:lstStyle/>
          <a:p>
            <a:r>
              <a:rPr lang="en-GB" dirty="0">
                <a:solidFill>
                  <a:schemeClr val="accent1">
                    <a:lumMod val="50000"/>
                  </a:schemeClr>
                </a:solidFill>
              </a:rPr>
              <a:t>Escucha. Escribe las palabras.</a:t>
            </a:r>
          </a:p>
        </p:txBody>
      </p:sp>
      <p:sp>
        <p:nvSpPr>
          <p:cNvPr id="3" name="Content Placeholder 2"/>
          <p:cNvSpPr>
            <a:spLocks noGrp="1"/>
          </p:cNvSpPr>
          <p:nvPr>
            <p:ph idx="1"/>
          </p:nvPr>
        </p:nvSpPr>
        <p:spPr>
          <a:xfrm>
            <a:off x="3738155" y="1311436"/>
            <a:ext cx="5092337" cy="4351338"/>
          </a:xfrm>
        </p:spPr>
        <p:txBody>
          <a:bodyPr>
            <a:normAutofit lnSpcReduction="10000"/>
          </a:bodyPr>
          <a:lstStyle/>
          <a:p>
            <a:pPr marL="0" indent="0">
              <a:buNone/>
            </a:pPr>
            <a:r>
              <a:rPr lang="en-GB" dirty="0">
                <a:solidFill>
                  <a:schemeClr val="accent1">
                    <a:lumMod val="50000"/>
                  </a:schemeClr>
                </a:solidFill>
              </a:rPr>
              <a:t>La playa </a:t>
            </a:r>
            <a:r>
              <a:rPr lang="en-GB" dirty="0" err="1">
                <a:solidFill>
                  <a:schemeClr val="accent1">
                    <a:lumMod val="50000"/>
                  </a:schemeClr>
                </a:solidFill>
              </a:rPr>
              <a:t>en</a:t>
            </a:r>
            <a:r>
              <a:rPr lang="en-GB" dirty="0">
                <a:solidFill>
                  <a:schemeClr val="accent1">
                    <a:lumMod val="50000"/>
                  </a:schemeClr>
                </a:solidFill>
              </a:rPr>
              <a:t> </a:t>
            </a:r>
            <a:r>
              <a:rPr lang="en-GB" b="1" dirty="0" err="1">
                <a:solidFill>
                  <a:schemeClr val="accent1">
                    <a:lumMod val="50000"/>
                  </a:schemeClr>
                </a:solidFill>
              </a:rPr>
              <a:t>verano</a:t>
            </a:r>
            <a:endParaRPr lang="en-GB" b="1" dirty="0">
              <a:solidFill>
                <a:schemeClr val="accent1">
                  <a:lumMod val="50000"/>
                </a:schemeClr>
              </a:solidFill>
            </a:endParaRPr>
          </a:p>
          <a:p>
            <a:pPr marL="0" indent="0">
              <a:buNone/>
            </a:pPr>
            <a:r>
              <a:rPr lang="en-GB" dirty="0">
                <a:solidFill>
                  <a:schemeClr val="accent1">
                    <a:lumMod val="50000"/>
                  </a:schemeClr>
                </a:solidFill>
              </a:rPr>
              <a:t>Las </a:t>
            </a:r>
            <a:r>
              <a:rPr lang="en-GB" b="1" dirty="0" err="1">
                <a:solidFill>
                  <a:schemeClr val="accent1">
                    <a:lumMod val="50000"/>
                  </a:schemeClr>
                </a:solidFill>
              </a:rPr>
              <a:t>olas</a:t>
            </a:r>
            <a:r>
              <a:rPr lang="en-GB" dirty="0">
                <a:solidFill>
                  <a:schemeClr val="accent1">
                    <a:lumMod val="50000"/>
                  </a:schemeClr>
                </a:solidFill>
              </a:rPr>
              <a:t> del mar</a:t>
            </a:r>
          </a:p>
          <a:p>
            <a:pPr marL="0" indent="0">
              <a:buNone/>
            </a:pPr>
            <a:r>
              <a:rPr lang="en-GB" dirty="0">
                <a:solidFill>
                  <a:schemeClr val="accent1">
                    <a:lumMod val="50000"/>
                  </a:schemeClr>
                </a:solidFill>
              </a:rPr>
              <a:t>La </a:t>
            </a:r>
            <a:r>
              <a:rPr lang="en-GB" dirty="0" err="1">
                <a:solidFill>
                  <a:schemeClr val="accent1">
                    <a:lumMod val="50000"/>
                  </a:schemeClr>
                </a:solidFill>
              </a:rPr>
              <a:t>brisa</a:t>
            </a:r>
            <a:r>
              <a:rPr lang="en-GB" dirty="0">
                <a:solidFill>
                  <a:schemeClr val="accent1">
                    <a:lumMod val="50000"/>
                  </a:schemeClr>
                </a:solidFill>
              </a:rPr>
              <a:t>, un </a:t>
            </a:r>
            <a:r>
              <a:rPr lang="en-GB" b="1" dirty="0" err="1">
                <a:solidFill>
                  <a:schemeClr val="accent1">
                    <a:lumMod val="50000"/>
                  </a:schemeClr>
                </a:solidFill>
              </a:rPr>
              <a:t>helado</a:t>
            </a:r>
            <a:endParaRPr lang="en-GB" b="1" dirty="0">
              <a:solidFill>
                <a:schemeClr val="accent1">
                  <a:lumMod val="50000"/>
                </a:schemeClr>
              </a:solidFill>
            </a:endParaRPr>
          </a:p>
          <a:p>
            <a:pPr marL="0" indent="0">
              <a:buNone/>
            </a:pPr>
            <a:r>
              <a:rPr lang="en-GB" b="1" dirty="0" err="1">
                <a:solidFill>
                  <a:schemeClr val="accent1">
                    <a:lumMod val="50000"/>
                  </a:schemeClr>
                </a:solidFill>
              </a:rPr>
              <a:t>saltar</a:t>
            </a:r>
            <a:r>
              <a:rPr lang="en-GB" dirty="0">
                <a:solidFill>
                  <a:schemeClr val="accent1">
                    <a:lumMod val="50000"/>
                  </a:schemeClr>
                </a:solidFill>
              </a:rPr>
              <a:t> y </a:t>
            </a:r>
            <a:r>
              <a:rPr lang="en-GB" dirty="0" err="1">
                <a:solidFill>
                  <a:schemeClr val="accent1">
                    <a:lumMod val="50000"/>
                  </a:schemeClr>
                </a:solidFill>
              </a:rPr>
              <a:t>nadar</a:t>
            </a:r>
            <a:endParaRPr lang="en-GB" dirty="0">
              <a:solidFill>
                <a:schemeClr val="accent1">
                  <a:lumMod val="50000"/>
                </a:schemeClr>
              </a:solidFill>
            </a:endParaRPr>
          </a:p>
          <a:p>
            <a:pPr marL="0" indent="0">
              <a:buNone/>
            </a:pPr>
            <a:endParaRPr lang="en-GB" dirty="0">
              <a:solidFill>
                <a:schemeClr val="accent1">
                  <a:lumMod val="50000"/>
                </a:schemeClr>
              </a:solidFill>
            </a:endParaRPr>
          </a:p>
          <a:p>
            <a:pPr marL="0" indent="0">
              <a:buNone/>
            </a:pPr>
            <a:r>
              <a:rPr lang="en-GB" dirty="0">
                <a:solidFill>
                  <a:schemeClr val="accent1">
                    <a:lumMod val="50000"/>
                  </a:schemeClr>
                </a:solidFill>
              </a:rPr>
              <a:t>Comida en el </a:t>
            </a:r>
            <a:r>
              <a:rPr lang="en-GB" b="1" dirty="0">
                <a:solidFill>
                  <a:schemeClr val="accent1">
                    <a:lumMod val="50000"/>
                  </a:schemeClr>
                </a:solidFill>
              </a:rPr>
              <a:t>patio</a:t>
            </a:r>
          </a:p>
          <a:p>
            <a:pPr marL="0" indent="0">
              <a:buNone/>
            </a:pPr>
            <a:r>
              <a:rPr lang="en-GB" dirty="0" err="1">
                <a:solidFill>
                  <a:schemeClr val="accent1">
                    <a:lumMod val="50000"/>
                  </a:schemeClr>
                </a:solidFill>
              </a:rPr>
              <a:t>Melón</a:t>
            </a:r>
            <a:r>
              <a:rPr lang="en-GB" dirty="0">
                <a:solidFill>
                  <a:schemeClr val="accent1">
                    <a:lumMod val="50000"/>
                  </a:schemeClr>
                </a:solidFill>
              </a:rPr>
              <a:t> y </a:t>
            </a:r>
            <a:r>
              <a:rPr lang="en-GB" b="1" dirty="0" err="1">
                <a:solidFill>
                  <a:schemeClr val="accent1">
                    <a:lumMod val="50000"/>
                  </a:schemeClr>
                </a:solidFill>
              </a:rPr>
              <a:t>sandía</a:t>
            </a:r>
            <a:endParaRPr lang="en-GB" b="1" dirty="0">
              <a:solidFill>
                <a:schemeClr val="accent1">
                  <a:lumMod val="50000"/>
                </a:schemeClr>
              </a:solidFill>
            </a:endParaRPr>
          </a:p>
          <a:p>
            <a:pPr marL="0" indent="0">
              <a:buNone/>
            </a:pPr>
            <a:r>
              <a:rPr lang="en-GB" dirty="0" err="1">
                <a:solidFill>
                  <a:schemeClr val="accent1">
                    <a:lumMod val="50000"/>
                  </a:schemeClr>
                </a:solidFill>
              </a:rPr>
              <a:t>Papá</a:t>
            </a:r>
            <a:r>
              <a:rPr lang="en-GB" dirty="0">
                <a:solidFill>
                  <a:schemeClr val="accent1">
                    <a:lumMod val="50000"/>
                  </a:schemeClr>
                </a:solidFill>
              </a:rPr>
              <a:t> con </a:t>
            </a:r>
            <a:r>
              <a:rPr lang="en-GB" dirty="0" err="1">
                <a:solidFill>
                  <a:schemeClr val="accent1">
                    <a:lumMod val="50000"/>
                  </a:schemeClr>
                </a:solidFill>
              </a:rPr>
              <a:t>su</a:t>
            </a:r>
            <a:r>
              <a:rPr lang="en-GB" dirty="0">
                <a:solidFill>
                  <a:schemeClr val="accent1">
                    <a:lumMod val="50000"/>
                  </a:schemeClr>
                </a:solidFill>
              </a:rPr>
              <a:t> radio</a:t>
            </a:r>
          </a:p>
          <a:p>
            <a:pPr marL="0" indent="0">
              <a:buNone/>
            </a:pPr>
            <a:r>
              <a:rPr lang="en-GB" b="1" dirty="0">
                <a:solidFill>
                  <a:schemeClr val="accent1">
                    <a:lumMod val="50000"/>
                  </a:schemeClr>
                </a:solidFill>
              </a:rPr>
              <a:t>Siesta</a:t>
            </a:r>
            <a:r>
              <a:rPr lang="en-GB" dirty="0">
                <a:solidFill>
                  <a:schemeClr val="accent1">
                    <a:lumMod val="50000"/>
                  </a:schemeClr>
                </a:solidFill>
              </a:rPr>
              <a:t> al </a:t>
            </a:r>
            <a:r>
              <a:rPr lang="en-GB" dirty="0" err="1">
                <a:solidFill>
                  <a:schemeClr val="accent1">
                    <a:lumMod val="50000"/>
                  </a:schemeClr>
                </a:solidFill>
              </a:rPr>
              <a:t>mediodía</a:t>
            </a:r>
            <a:endParaRPr lang="en-GB" dirty="0">
              <a:solidFill>
                <a:schemeClr val="accent1">
                  <a:lumMod val="50000"/>
                </a:schemeClr>
              </a:solidFill>
            </a:endParaRPr>
          </a:p>
        </p:txBody>
      </p:sp>
      <p:pic>
        <p:nvPicPr>
          <p:cNvPr id="1026" name="Picture 2" descr="Image result for summe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830492" y="872088"/>
            <a:ext cx="1254035" cy="125403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 name="Straight Arrow Connector 6"/>
          <p:cNvCxnSpPr/>
          <p:nvPr/>
        </p:nvCxnSpPr>
        <p:spPr>
          <a:xfrm>
            <a:off x="8321041" y="1775522"/>
            <a:ext cx="509451"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96299" y="1460131"/>
            <a:ext cx="1677632" cy="872088"/>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54538" y="1841659"/>
            <a:ext cx="653145" cy="1306290"/>
          </a:xfrm>
          <a:prstGeom prst="rect">
            <a:avLst/>
          </a:prstGeom>
        </p:spPr>
      </p:pic>
      <p:pic>
        <p:nvPicPr>
          <p:cNvPr id="11" name="Picture 10"/>
          <p:cNvPicPr>
            <a:picLocks noChangeAspect="1"/>
          </p:cNvPicPr>
          <p:nvPr/>
        </p:nvPicPr>
        <p:blipFill>
          <a:blip r:embed="rId9" cstate="screen">
            <a:clrChange>
              <a:clrFrom>
                <a:srgbClr val="009687"/>
              </a:clrFrom>
              <a:clrTo>
                <a:srgbClr val="009687">
                  <a:alpha val="0"/>
                </a:srgbClr>
              </a:clrTo>
            </a:clrChange>
            <a:extLst>
              <a:ext uri="{28A0092B-C50C-407E-A947-70E740481C1C}">
                <a14:useLocalDpi xmlns:a14="http://schemas.microsoft.com/office/drawing/2010/main"/>
              </a:ext>
            </a:extLst>
          </a:blip>
          <a:stretch>
            <a:fillRect/>
          </a:stretch>
        </p:blipFill>
        <p:spPr>
          <a:xfrm>
            <a:off x="2078085" y="1981009"/>
            <a:ext cx="1844040" cy="1844040"/>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23927" y="2766823"/>
            <a:ext cx="1741577" cy="1920269"/>
          </a:xfrm>
          <a:prstGeom prst="rect">
            <a:avLst/>
          </a:prstGeom>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32716" y="4142871"/>
            <a:ext cx="1004070" cy="920930"/>
          </a:xfrm>
          <a:prstGeom prst="rect">
            <a:avLst/>
          </a:prstGeom>
        </p:spPr>
      </p:pic>
      <p:pic>
        <p:nvPicPr>
          <p:cNvPr id="18" name="Picture 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46400" y="4582594"/>
            <a:ext cx="1867650" cy="1365719"/>
          </a:xfrm>
          <a:prstGeom prst="rect">
            <a:avLst/>
          </a:prstGeom>
        </p:spPr>
      </p:pic>
      <p:sp>
        <p:nvSpPr>
          <p:cNvPr id="22" name="TextBox 21"/>
          <p:cNvSpPr txBox="1"/>
          <p:nvPr/>
        </p:nvSpPr>
        <p:spPr>
          <a:xfrm>
            <a:off x="261256" y="5850407"/>
            <a:ext cx="11665133"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¿La </a:t>
            </a:r>
            <a:r>
              <a:rPr lang="en-GB" sz="2400" b="1" dirty="0" err="1">
                <a:solidFill>
                  <a:srgbClr val="115076"/>
                </a:solidFill>
                <a:latin typeface="Century Gothic" panose="020B0502020202020204" pitchFamily="34" charset="0"/>
              </a:rPr>
              <a:t>mayoría</a:t>
            </a:r>
            <a:r>
              <a:rPr lang="en-GB" sz="2400" b="1" dirty="0">
                <a:solidFill>
                  <a:srgbClr val="115076"/>
                </a:solidFill>
                <a:latin typeface="Century Gothic" panose="020B0502020202020204" pitchFamily="34" charset="0"/>
              </a:rPr>
              <a:t> de las palabras son </a:t>
            </a:r>
            <a:r>
              <a:rPr lang="en-GB" sz="2400" b="1" dirty="0" err="1">
                <a:solidFill>
                  <a:srgbClr val="115076"/>
                </a:solidFill>
                <a:latin typeface="Century Gothic" panose="020B0502020202020204" pitchFamily="34" charset="0"/>
              </a:rPr>
              <a:t>nombres</a:t>
            </a:r>
            <a:r>
              <a:rPr lang="en-GB" sz="2400" b="1" dirty="0">
                <a:solidFill>
                  <a:srgbClr val="115076"/>
                </a:solidFill>
                <a:latin typeface="Century Gothic" panose="020B0502020202020204" pitchFamily="34" charset="0"/>
              </a:rPr>
              <a:t>, </a:t>
            </a:r>
            <a:r>
              <a:rPr lang="en-GB" sz="2400" b="1" dirty="0" err="1">
                <a:solidFill>
                  <a:srgbClr val="115076"/>
                </a:solidFill>
                <a:latin typeface="Century Gothic" panose="020B0502020202020204" pitchFamily="34" charset="0"/>
              </a:rPr>
              <a:t>adjetivos</a:t>
            </a:r>
            <a:r>
              <a:rPr lang="en-GB" sz="2400" b="1" dirty="0">
                <a:solidFill>
                  <a:srgbClr val="115076"/>
                </a:solidFill>
                <a:latin typeface="Century Gothic" panose="020B0502020202020204" pitchFamily="34" charset="0"/>
              </a:rPr>
              <a:t> o </a:t>
            </a:r>
            <a:r>
              <a:rPr lang="en-GB" sz="2400" b="1" dirty="0" err="1">
                <a:solidFill>
                  <a:srgbClr val="115076"/>
                </a:solidFill>
                <a:latin typeface="Century Gothic" panose="020B0502020202020204" pitchFamily="34" charset="0"/>
              </a:rPr>
              <a:t>verbos</a:t>
            </a:r>
            <a:r>
              <a:rPr lang="en-GB" sz="2400" b="1" dirty="0">
                <a:solidFill>
                  <a:srgbClr val="115076"/>
                </a:solidFill>
                <a:latin typeface="Century Gothic" panose="020B0502020202020204" pitchFamily="34" charset="0"/>
              </a:rPr>
              <a:t>? </a:t>
            </a:r>
          </a:p>
        </p:txBody>
      </p:sp>
      <p:sp>
        <p:nvSpPr>
          <p:cNvPr id="23" name="TextBox 22"/>
          <p:cNvSpPr txBox="1"/>
          <p:nvPr/>
        </p:nvSpPr>
        <p:spPr>
          <a:xfrm>
            <a:off x="144714" y="5872373"/>
            <a:ext cx="11665133" cy="461665"/>
          </a:xfrm>
          <a:prstGeom prst="rect">
            <a:avLst/>
          </a:prstGeom>
          <a:solidFill>
            <a:schemeClr val="bg1"/>
          </a:solidFill>
        </p:spPr>
        <p:txBody>
          <a:bodyPr wrap="square" rtlCol="0">
            <a:spAutoFit/>
          </a:bodyPr>
          <a:lstStyle/>
          <a:p>
            <a:r>
              <a:rPr lang="en-GB" sz="2400" b="1">
                <a:solidFill>
                  <a:schemeClr val="accent1">
                    <a:lumMod val="50000"/>
                  </a:schemeClr>
                </a:solidFill>
                <a:latin typeface="Century Gothic" panose="020B0502020202020204" pitchFamily="34" charset="0"/>
              </a:rPr>
              <a:t>Hay solo </a:t>
            </a:r>
            <a:r>
              <a:rPr lang="en-GB" sz="2400" b="1" dirty="0">
                <a:solidFill>
                  <a:schemeClr val="accent1">
                    <a:lumMod val="50000"/>
                  </a:schemeClr>
                </a:solidFill>
                <a:latin typeface="Century Gothic" panose="020B0502020202020204" pitchFamily="34" charset="0"/>
              </a:rPr>
              <a:t>dos </a:t>
            </a:r>
            <a:r>
              <a:rPr lang="en-GB" sz="2400" b="1" dirty="0" err="1">
                <a:solidFill>
                  <a:schemeClr val="accent1">
                    <a:lumMod val="50000"/>
                  </a:schemeClr>
                </a:solidFill>
                <a:latin typeface="Century Gothic" panose="020B0502020202020204" pitchFamily="34" charset="0"/>
              </a:rPr>
              <a:t>verbos</a:t>
            </a:r>
            <a:r>
              <a:rPr lang="en-GB" sz="2400" b="1" dirty="0">
                <a:solidFill>
                  <a:schemeClr val="accent1">
                    <a:lumMod val="50000"/>
                  </a:schemeClr>
                </a:solidFill>
                <a:latin typeface="Century Gothic" panose="020B0502020202020204" pitchFamily="34" charset="0"/>
              </a:rPr>
              <a:t>. ¿Cuáles son? </a:t>
            </a:r>
          </a:p>
        </p:txBody>
      </p:sp>
      <p:pic>
        <p:nvPicPr>
          <p:cNvPr id="5" name="Poem La playa (2) - Escribe las palabras.wav" descr="Poem La playa (2) - Escribe las palabras.wav">
            <a:hlinkClick r:id="" action="ppaction://media"/>
            <a:extLst>
              <a:ext uri="{FF2B5EF4-FFF2-40B4-BE49-F238E27FC236}">
                <a16:creationId xmlns:a16="http://schemas.microsoft.com/office/drawing/2014/main" id="{AD0BCF0F-513E-204F-B556-B8251D51DEC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400" y="546637"/>
            <a:ext cx="812800" cy="812800"/>
          </a:xfrm>
          <a:prstGeom prst="rect">
            <a:avLst/>
          </a:prstGeom>
        </p:spPr>
      </p:pic>
      <p:sp>
        <p:nvSpPr>
          <p:cNvPr id="6" name="Rectangle 5">
            <a:extLst>
              <a:ext uri="{FF2B5EF4-FFF2-40B4-BE49-F238E27FC236}">
                <a16:creationId xmlns:a16="http://schemas.microsoft.com/office/drawing/2014/main" id="{153CEA16-CC8F-41A6-89C7-4D615A59E018}"/>
              </a:ext>
            </a:extLst>
          </p:cNvPr>
          <p:cNvSpPr/>
          <p:nvPr/>
        </p:nvSpPr>
        <p:spPr>
          <a:xfrm>
            <a:off x="6299200" y="5708892"/>
            <a:ext cx="5859359" cy="707886"/>
          </a:xfrm>
          <a:prstGeom prst="rect">
            <a:avLst/>
          </a:prstGeom>
        </p:spPr>
        <p:txBody>
          <a:bodyPr wrap="square">
            <a:spAutoFit/>
          </a:bodyPr>
          <a:lstStyle/>
          <a:p>
            <a:pPr algn="r"/>
            <a:r>
              <a:rPr lang="en-GB" sz="2000" i="1" dirty="0">
                <a:solidFill>
                  <a:schemeClr val="accent1">
                    <a:lumMod val="50000"/>
                  </a:schemeClr>
                </a:solidFill>
                <a:latin typeface="Century Gothic" panose="020B0502020202020204" pitchFamily="34" charset="0"/>
                <a:ea typeface="Calibri" panose="020F0502020204030204" pitchFamily="34" charset="0"/>
              </a:rPr>
              <a:t>De la </a:t>
            </a:r>
            <a:r>
              <a:rPr lang="en-GB" sz="2000" i="1" dirty="0" err="1">
                <a:solidFill>
                  <a:schemeClr val="accent1">
                    <a:lumMod val="50000"/>
                  </a:schemeClr>
                </a:solidFill>
                <a:latin typeface="Century Gothic" panose="020B0502020202020204" pitchFamily="34" charset="0"/>
                <a:ea typeface="Calibri" panose="020F0502020204030204" pitchFamily="34" charset="0"/>
              </a:rPr>
              <a:t>obra</a:t>
            </a:r>
            <a:r>
              <a:rPr lang="en-GB" sz="2000" i="1" dirty="0">
                <a:solidFill>
                  <a:schemeClr val="accent1">
                    <a:lumMod val="50000"/>
                  </a:schemeClr>
                </a:solidFill>
                <a:latin typeface="Century Gothic" panose="020B0502020202020204" pitchFamily="34" charset="0"/>
                <a:ea typeface="Calibri" panose="020F0502020204030204" pitchFamily="34" charset="0"/>
              </a:rPr>
              <a:t> "El </a:t>
            </a:r>
            <a:r>
              <a:rPr lang="en-GB" sz="2000" i="1" dirty="0" err="1">
                <a:solidFill>
                  <a:schemeClr val="accent1">
                    <a:lumMod val="50000"/>
                  </a:schemeClr>
                </a:solidFill>
                <a:latin typeface="Century Gothic" panose="020B0502020202020204" pitchFamily="34" charset="0"/>
                <a:ea typeface="Calibri" panose="020F0502020204030204" pitchFamily="34" charset="0"/>
              </a:rPr>
              <a:t>príncipe</a:t>
            </a:r>
            <a:r>
              <a:rPr lang="en-GB" sz="2000" i="1" dirty="0">
                <a:solidFill>
                  <a:schemeClr val="accent1">
                    <a:lumMod val="50000"/>
                  </a:schemeClr>
                </a:solidFill>
                <a:latin typeface="Century Gothic" panose="020B0502020202020204" pitchFamily="34" charset="0"/>
                <a:ea typeface="Calibri" panose="020F0502020204030204" pitchFamily="34" charset="0"/>
              </a:rPr>
              <a:t> Zeta" </a:t>
            </a:r>
            <a:br>
              <a:rPr lang="en-GB" sz="2000" i="1" dirty="0">
                <a:solidFill>
                  <a:schemeClr val="accent1">
                    <a:lumMod val="50000"/>
                  </a:schemeClr>
                </a:solidFill>
                <a:latin typeface="Century Gothic" panose="020B0502020202020204" pitchFamily="34" charset="0"/>
                <a:ea typeface="Calibri" panose="020F0502020204030204" pitchFamily="34" charset="0"/>
              </a:rPr>
            </a:br>
            <a:r>
              <a:rPr lang="en-GB" sz="2000" i="1" dirty="0">
                <a:solidFill>
                  <a:schemeClr val="accent1">
                    <a:lumMod val="50000"/>
                  </a:schemeClr>
                </a:solidFill>
                <a:latin typeface="Century Gothic" panose="020B0502020202020204" pitchFamily="34" charset="0"/>
                <a:ea typeface="Calibri" panose="020F0502020204030204" pitchFamily="34" charset="0"/>
              </a:rPr>
              <a:t>de Juan Guinea Díaz, A Fortiori </a:t>
            </a:r>
            <a:r>
              <a:rPr lang="en-GB" sz="2000" i="1" dirty="0" err="1">
                <a:solidFill>
                  <a:schemeClr val="accent1">
                    <a:lumMod val="50000"/>
                  </a:schemeClr>
                </a:solidFill>
                <a:latin typeface="Century Gothic" panose="020B0502020202020204" pitchFamily="34" charset="0"/>
                <a:ea typeface="Calibri" panose="020F0502020204030204" pitchFamily="34" charset="0"/>
              </a:rPr>
              <a:t>Editoria</a:t>
            </a:r>
            <a:r>
              <a:rPr lang="en-GB" sz="2000" i="1" dirty="0">
                <a:solidFill>
                  <a:schemeClr val="accent1">
                    <a:lumMod val="50000"/>
                  </a:schemeClr>
                </a:solidFill>
                <a:latin typeface="Century Gothic" panose="020B0502020202020204" pitchFamily="34" charset="0"/>
                <a:ea typeface="Calibri" panose="020F0502020204030204" pitchFamily="34" charset="0"/>
              </a:rPr>
              <a:t>, 2010.</a:t>
            </a:r>
            <a:endParaRPr lang="en-GB" sz="2000" dirty="0">
              <a:solidFill>
                <a:schemeClr val="accent1">
                  <a:lumMod val="50000"/>
                </a:schemeClr>
              </a:solidFill>
              <a:latin typeface="Century Gothic" panose="020B0502020202020204" pitchFamily="34" charset="0"/>
            </a:endParaRPr>
          </a:p>
        </p:txBody>
      </p:sp>
      <p:grpSp>
        <p:nvGrpSpPr>
          <p:cNvPr id="27" name="Group 26"/>
          <p:cNvGrpSpPr/>
          <p:nvPr/>
        </p:nvGrpSpPr>
        <p:grpSpPr>
          <a:xfrm>
            <a:off x="5966616" y="1309259"/>
            <a:ext cx="1222123" cy="419272"/>
            <a:chOff x="1988991" y="5357467"/>
            <a:chExt cx="576001" cy="419272"/>
          </a:xfrm>
        </p:grpSpPr>
        <p:sp>
          <p:nvSpPr>
            <p:cNvPr id="28" name="Rectangle 27"/>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988991" y="5699159"/>
              <a:ext cx="57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4466208" y="1777635"/>
            <a:ext cx="729515" cy="419272"/>
            <a:chOff x="1988991" y="5357467"/>
            <a:chExt cx="576001" cy="419272"/>
          </a:xfrm>
        </p:grpSpPr>
        <p:sp>
          <p:nvSpPr>
            <p:cNvPr id="31" name="Rectangle 30"/>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1988991" y="5699159"/>
              <a:ext cx="57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5862553" y="2251709"/>
            <a:ext cx="1228911" cy="419272"/>
            <a:chOff x="1988991" y="5357467"/>
            <a:chExt cx="576001" cy="419272"/>
          </a:xfrm>
        </p:grpSpPr>
        <p:sp>
          <p:nvSpPr>
            <p:cNvPr id="34" name="Rectangle 33"/>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1988991" y="5699159"/>
              <a:ext cx="57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3826900" y="2717785"/>
            <a:ext cx="939653" cy="419272"/>
            <a:chOff x="1988991" y="5357467"/>
            <a:chExt cx="576001" cy="419272"/>
          </a:xfrm>
        </p:grpSpPr>
        <p:sp>
          <p:nvSpPr>
            <p:cNvPr id="37" name="Rectangle 36"/>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1988991" y="5699159"/>
              <a:ext cx="57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Oval 20"/>
          <p:cNvSpPr/>
          <p:nvPr/>
        </p:nvSpPr>
        <p:spPr>
          <a:xfrm>
            <a:off x="3644721" y="2563174"/>
            <a:ext cx="1302238" cy="653145"/>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5006527" y="2546156"/>
            <a:ext cx="1268012" cy="653145"/>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p:cNvGrpSpPr/>
          <p:nvPr/>
        </p:nvGrpSpPr>
        <p:grpSpPr>
          <a:xfrm>
            <a:off x="6284518" y="3654354"/>
            <a:ext cx="904220" cy="419272"/>
            <a:chOff x="1988991" y="5357467"/>
            <a:chExt cx="576001" cy="419272"/>
          </a:xfrm>
        </p:grpSpPr>
        <p:sp>
          <p:nvSpPr>
            <p:cNvPr id="40" name="Rectangle 39"/>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1988991" y="5699159"/>
              <a:ext cx="57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 41"/>
          <p:cNvGrpSpPr/>
          <p:nvPr/>
        </p:nvGrpSpPr>
        <p:grpSpPr>
          <a:xfrm>
            <a:off x="5297386" y="4123415"/>
            <a:ext cx="1171507" cy="419272"/>
            <a:chOff x="1988991" y="5357467"/>
            <a:chExt cx="576001" cy="419272"/>
          </a:xfrm>
        </p:grpSpPr>
        <p:sp>
          <p:nvSpPr>
            <p:cNvPr id="43" name="Rectangle 42"/>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1988991" y="5699159"/>
              <a:ext cx="57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p:cNvGrpSpPr/>
          <p:nvPr/>
        </p:nvGrpSpPr>
        <p:grpSpPr>
          <a:xfrm>
            <a:off x="3827835" y="5055117"/>
            <a:ext cx="1006079" cy="419272"/>
            <a:chOff x="1988991" y="5357467"/>
            <a:chExt cx="576001" cy="419272"/>
          </a:xfrm>
        </p:grpSpPr>
        <p:sp>
          <p:nvSpPr>
            <p:cNvPr id="46" name="Rectangle 45"/>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1988991" y="5699159"/>
              <a:ext cx="57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Rounded Rectangle 11">
            <a:extLst>
              <a:ext uri="{FF2B5EF4-FFF2-40B4-BE49-F238E27FC236}">
                <a16:creationId xmlns:a16="http://schemas.microsoft.com/office/drawing/2014/main" id="{A316DD52-7894-4A75-969C-CA0645DA2978}"/>
              </a:ext>
            </a:extLst>
          </p:cNvPr>
          <p:cNvSpPr/>
          <p:nvPr/>
        </p:nvSpPr>
        <p:spPr>
          <a:xfrm>
            <a:off x="9405258" y="258166"/>
            <a:ext cx="25228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6164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3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3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4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par>
                                <p:cTn id="69" presetID="10" presetClass="entr" presetSubtype="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5"/>
                </p:tgtEl>
              </p:cMediaNode>
            </p:audio>
          </p:childTnLst>
        </p:cTn>
      </p:par>
    </p:tnLst>
    <p:bldLst>
      <p:bldP spid="22" grpId="0"/>
      <p:bldP spid="23" grpId="0" animBg="1"/>
      <p:bldP spid="21"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695" y="764547"/>
            <a:ext cx="4260550" cy="1815882"/>
          </a:xfrm>
          <a:prstGeom prst="rect">
            <a:avLst/>
          </a:prstGeom>
        </p:spPr>
        <p:txBody>
          <a:bodyPr wrap="square">
            <a:spAutoFit/>
          </a:bodyPr>
          <a:lstStyle/>
          <a:p>
            <a:br>
              <a:rPr lang="es-ES" sz="1600" dirty="0">
                <a:solidFill>
                  <a:schemeClr val="accent1">
                    <a:lumMod val="50000"/>
                  </a:schemeClr>
                </a:solidFill>
                <a:latin typeface="Century Gothic" panose="020B0502020202020204" pitchFamily="34" charset="0"/>
              </a:rPr>
            </a:br>
            <a:br>
              <a:rPr lang="es-ES" sz="1600" dirty="0">
                <a:solidFill>
                  <a:schemeClr val="accent1">
                    <a:lumMod val="50000"/>
                  </a:schemeClr>
                </a:solidFill>
                <a:latin typeface="Century Gothic" panose="020B0502020202020204" pitchFamily="34" charset="0"/>
              </a:rPr>
            </a:br>
            <a:br>
              <a:rPr lang="es-ES" sz="1600" dirty="0">
                <a:solidFill>
                  <a:schemeClr val="accent1">
                    <a:lumMod val="50000"/>
                  </a:schemeClr>
                </a:solidFill>
                <a:latin typeface="Century Gothic" panose="020B0502020202020204" pitchFamily="34" charset="0"/>
              </a:rPr>
            </a:br>
            <a:br>
              <a:rPr lang="es-ES" sz="1600" dirty="0">
                <a:solidFill>
                  <a:schemeClr val="accent1">
                    <a:lumMod val="50000"/>
                  </a:schemeClr>
                </a:solidFill>
                <a:latin typeface="Century Gothic" panose="020B0502020202020204" pitchFamily="34" charset="0"/>
              </a:rPr>
            </a:br>
            <a:br>
              <a:rPr lang="es-ES" sz="1600" dirty="0">
                <a:solidFill>
                  <a:schemeClr val="accent1">
                    <a:lumMod val="50000"/>
                  </a:schemeClr>
                </a:solidFill>
                <a:latin typeface="Century Gothic" panose="020B0502020202020204" pitchFamily="34" charset="0"/>
              </a:rPr>
            </a:br>
            <a:br>
              <a:rPr lang="es-ES" sz="1600" dirty="0">
                <a:solidFill>
                  <a:schemeClr val="accent1">
                    <a:lumMod val="50000"/>
                  </a:schemeClr>
                </a:solidFill>
                <a:latin typeface="Century Gothic" panose="020B0502020202020204" pitchFamily="34" charset="0"/>
              </a:rPr>
            </a:br>
            <a:endParaRPr lang="en-GB" sz="1600" dirty="0">
              <a:solidFill>
                <a:schemeClr val="accent1">
                  <a:lumMod val="50000"/>
                </a:schemeClr>
              </a:solidFill>
            </a:endParaRPr>
          </a:p>
        </p:txBody>
      </p:sp>
      <p:sp>
        <p:nvSpPr>
          <p:cNvPr id="13" name="Rectangle 12"/>
          <p:cNvSpPr/>
          <p:nvPr/>
        </p:nvSpPr>
        <p:spPr>
          <a:xfrm>
            <a:off x="645635" y="1143256"/>
            <a:ext cx="2725783" cy="1323439"/>
          </a:xfrm>
          <a:prstGeom prst="rect">
            <a:avLst/>
          </a:prstGeom>
        </p:spPr>
        <p:txBody>
          <a:bodyPr wrap="square">
            <a:spAutoFit/>
          </a:bodyPr>
          <a:lstStyle/>
          <a:p>
            <a:r>
              <a:rPr lang="es-ES" sz="2000" dirty="0">
                <a:solidFill>
                  <a:schemeClr val="accent1">
                    <a:lumMod val="50000"/>
                  </a:schemeClr>
                </a:solidFill>
                <a:latin typeface="Century Gothic" panose="020B0502020202020204" pitchFamily="34" charset="0"/>
              </a:rPr>
              <a:t>La playa en verano</a:t>
            </a:r>
            <a:br>
              <a:rPr lang="es-ES" sz="2000" dirty="0">
                <a:solidFill>
                  <a:schemeClr val="accent1">
                    <a:lumMod val="50000"/>
                  </a:schemeClr>
                </a:solidFill>
                <a:latin typeface="Century Gothic" panose="020B0502020202020204" pitchFamily="34" charset="0"/>
              </a:rPr>
            </a:br>
            <a:r>
              <a:rPr lang="es-ES" sz="2000" dirty="0">
                <a:solidFill>
                  <a:schemeClr val="accent1">
                    <a:lumMod val="50000"/>
                  </a:schemeClr>
                </a:solidFill>
                <a:latin typeface="Century Gothic" panose="020B0502020202020204" pitchFamily="34" charset="0"/>
              </a:rPr>
              <a:t>Las olas del mar</a:t>
            </a:r>
            <a:br>
              <a:rPr lang="es-ES" sz="2000" dirty="0">
                <a:solidFill>
                  <a:schemeClr val="accent1">
                    <a:lumMod val="50000"/>
                  </a:schemeClr>
                </a:solidFill>
                <a:latin typeface="Century Gothic" panose="020B0502020202020204" pitchFamily="34" charset="0"/>
              </a:rPr>
            </a:br>
            <a:r>
              <a:rPr lang="es-ES" sz="2000" dirty="0">
                <a:solidFill>
                  <a:schemeClr val="accent1">
                    <a:lumMod val="50000"/>
                  </a:schemeClr>
                </a:solidFill>
                <a:latin typeface="Century Gothic" panose="020B0502020202020204" pitchFamily="34" charset="0"/>
              </a:rPr>
              <a:t>La brisa, un helado</a:t>
            </a:r>
            <a:br>
              <a:rPr lang="es-ES" sz="2000" dirty="0">
                <a:solidFill>
                  <a:schemeClr val="accent1">
                    <a:lumMod val="50000"/>
                  </a:schemeClr>
                </a:solidFill>
                <a:latin typeface="Century Gothic" panose="020B0502020202020204" pitchFamily="34" charset="0"/>
              </a:rPr>
            </a:br>
            <a:r>
              <a:rPr lang="es-ES" sz="2000" dirty="0">
                <a:solidFill>
                  <a:schemeClr val="accent1">
                    <a:lumMod val="50000"/>
                  </a:schemeClr>
                </a:solidFill>
                <a:latin typeface="Century Gothic" panose="020B0502020202020204" pitchFamily="34" charset="0"/>
              </a:rPr>
              <a:t>Saltar y nadar</a:t>
            </a:r>
            <a:endParaRPr lang="en-GB" sz="2000" dirty="0">
              <a:solidFill>
                <a:schemeClr val="accent1">
                  <a:lumMod val="50000"/>
                </a:schemeClr>
              </a:solidFill>
            </a:endParaRPr>
          </a:p>
        </p:txBody>
      </p:sp>
      <p:sp>
        <p:nvSpPr>
          <p:cNvPr id="15" name="Rectangle 14"/>
          <p:cNvSpPr/>
          <p:nvPr/>
        </p:nvSpPr>
        <p:spPr>
          <a:xfrm>
            <a:off x="4492045" y="4651039"/>
            <a:ext cx="2699657" cy="1323439"/>
          </a:xfrm>
          <a:prstGeom prst="rect">
            <a:avLst/>
          </a:prstGeom>
        </p:spPr>
        <p:txBody>
          <a:bodyPr wrap="square">
            <a:spAutoFit/>
          </a:bodyPr>
          <a:lstStyle/>
          <a:p>
            <a:r>
              <a:rPr lang="es-ES" sz="2000" dirty="0">
                <a:solidFill>
                  <a:schemeClr val="accent1">
                    <a:lumMod val="50000"/>
                  </a:schemeClr>
                </a:solidFill>
                <a:latin typeface="Century Gothic" panose="020B0502020202020204" pitchFamily="34" charset="0"/>
              </a:rPr>
              <a:t>Comida en el patio</a:t>
            </a:r>
            <a:br>
              <a:rPr lang="es-ES" sz="2000" dirty="0">
                <a:solidFill>
                  <a:schemeClr val="accent1">
                    <a:lumMod val="50000"/>
                  </a:schemeClr>
                </a:solidFill>
                <a:latin typeface="Century Gothic" panose="020B0502020202020204" pitchFamily="34" charset="0"/>
              </a:rPr>
            </a:br>
            <a:r>
              <a:rPr lang="es-ES" sz="2000" dirty="0">
                <a:solidFill>
                  <a:schemeClr val="accent1">
                    <a:lumMod val="50000"/>
                  </a:schemeClr>
                </a:solidFill>
                <a:latin typeface="Century Gothic" panose="020B0502020202020204" pitchFamily="34" charset="0"/>
              </a:rPr>
              <a:t>Melón y sandía</a:t>
            </a:r>
            <a:br>
              <a:rPr lang="es-ES" sz="2000" dirty="0">
                <a:solidFill>
                  <a:schemeClr val="accent1">
                    <a:lumMod val="50000"/>
                  </a:schemeClr>
                </a:solidFill>
                <a:latin typeface="Century Gothic" panose="020B0502020202020204" pitchFamily="34" charset="0"/>
              </a:rPr>
            </a:br>
            <a:r>
              <a:rPr lang="es-ES" sz="2000" dirty="0">
                <a:solidFill>
                  <a:schemeClr val="accent1">
                    <a:lumMod val="50000"/>
                  </a:schemeClr>
                </a:solidFill>
                <a:latin typeface="Century Gothic" panose="020B0502020202020204" pitchFamily="34" charset="0"/>
              </a:rPr>
              <a:t>Papá con su radio</a:t>
            </a:r>
            <a:br>
              <a:rPr lang="es-ES" sz="2000" dirty="0">
                <a:solidFill>
                  <a:schemeClr val="accent1">
                    <a:lumMod val="50000"/>
                  </a:schemeClr>
                </a:solidFill>
                <a:latin typeface="Century Gothic" panose="020B0502020202020204" pitchFamily="34" charset="0"/>
              </a:rPr>
            </a:br>
            <a:r>
              <a:rPr lang="es-ES" sz="2000" dirty="0">
                <a:solidFill>
                  <a:schemeClr val="accent1">
                    <a:lumMod val="50000"/>
                  </a:schemeClr>
                </a:solidFill>
                <a:latin typeface="Century Gothic" panose="020B0502020202020204" pitchFamily="34" charset="0"/>
              </a:rPr>
              <a:t>Siesta al mediodía</a:t>
            </a:r>
            <a:endParaRPr lang="en-GB" sz="2000" dirty="0">
              <a:solidFill>
                <a:schemeClr val="accent1">
                  <a:lumMod val="50000"/>
                </a:schemeClr>
              </a:solidFill>
            </a:endParaRPr>
          </a:p>
        </p:txBody>
      </p:sp>
      <p:sp>
        <p:nvSpPr>
          <p:cNvPr id="16" name="Rectangle 15"/>
          <p:cNvSpPr/>
          <p:nvPr/>
        </p:nvSpPr>
        <p:spPr>
          <a:xfrm>
            <a:off x="949821" y="4619899"/>
            <a:ext cx="2754098" cy="1323439"/>
          </a:xfrm>
          <a:prstGeom prst="rect">
            <a:avLst/>
          </a:prstGeom>
        </p:spPr>
        <p:txBody>
          <a:bodyPr wrap="square">
            <a:spAutoFit/>
          </a:bodyPr>
          <a:lstStyle/>
          <a:p>
            <a:r>
              <a:rPr lang="es-ES" sz="2000" dirty="0">
                <a:solidFill>
                  <a:schemeClr val="accent1">
                    <a:lumMod val="50000"/>
                  </a:schemeClr>
                </a:solidFill>
                <a:latin typeface="Century Gothic" panose="020B0502020202020204" pitchFamily="34" charset="0"/>
              </a:rPr>
              <a:t>El cubo y la pala</a:t>
            </a:r>
            <a:br>
              <a:rPr lang="es-ES" sz="2000" dirty="0">
                <a:solidFill>
                  <a:schemeClr val="accent1">
                    <a:lumMod val="50000"/>
                  </a:schemeClr>
                </a:solidFill>
                <a:latin typeface="Century Gothic" panose="020B0502020202020204" pitchFamily="34" charset="0"/>
              </a:rPr>
            </a:br>
            <a:r>
              <a:rPr lang="es-ES" sz="2000" dirty="0">
                <a:solidFill>
                  <a:schemeClr val="accent1">
                    <a:lumMod val="50000"/>
                  </a:schemeClr>
                </a:solidFill>
                <a:latin typeface="Century Gothic" panose="020B0502020202020204" pitchFamily="34" charset="0"/>
              </a:rPr>
              <a:t>Enormes castillos</a:t>
            </a:r>
            <a:br>
              <a:rPr lang="es-ES" sz="2000" dirty="0">
                <a:solidFill>
                  <a:schemeClr val="accent1">
                    <a:lumMod val="50000"/>
                  </a:schemeClr>
                </a:solidFill>
                <a:latin typeface="Century Gothic" panose="020B0502020202020204" pitchFamily="34" charset="0"/>
              </a:rPr>
            </a:br>
            <a:r>
              <a:rPr lang="es-ES" sz="2000" dirty="0">
                <a:solidFill>
                  <a:schemeClr val="accent1">
                    <a:lumMod val="50000"/>
                  </a:schemeClr>
                </a:solidFill>
                <a:latin typeface="Century Gothic" panose="020B0502020202020204" pitchFamily="34" charset="0"/>
              </a:rPr>
              <a:t>Paseo por la playa</a:t>
            </a:r>
            <a:br>
              <a:rPr lang="es-ES" sz="2000" dirty="0">
                <a:solidFill>
                  <a:schemeClr val="accent1">
                    <a:lumMod val="50000"/>
                  </a:schemeClr>
                </a:solidFill>
                <a:latin typeface="Century Gothic" panose="020B0502020202020204" pitchFamily="34" charset="0"/>
              </a:rPr>
            </a:br>
            <a:r>
              <a:rPr lang="es-ES" sz="2000" dirty="0">
                <a:solidFill>
                  <a:schemeClr val="accent1">
                    <a:lumMod val="50000"/>
                  </a:schemeClr>
                </a:solidFill>
                <a:latin typeface="Century Gothic" panose="020B0502020202020204" pitchFamily="34" charset="0"/>
              </a:rPr>
              <a:t>El cielo amarillo</a:t>
            </a:r>
            <a:endParaRPr lang="en-GB" sz="2000" dirty="0">
              <a:solidFill>
                <a:schemeClr val="accent1">
                  <a:lumMod val="50000"/>
                </a:schemeClr>
              </a:solidFill>
            </a:endParaRPr>
          </a:p>
        </p:txBody>
      </p:sp>
      <p:sp>
        <p:nvSpPr>
          <p:cNvPr id="17" name="Rectangle 16"/>
          <p:cNvSpPr/>
          <p:nvPr/>
        </p:nvSpPr>
        <p:spPr>
          <a:xfrm>
            <a:off x="2714502" y="2935210"/>
            <a:ext cx="2555966" cy="1323439"/>
          </a:xfrm>
          <a:prstGeom prst="rect">
            <a:avLst/>
          </a:prstGeom>
        </p:spPr>
        <p:txBody>
          <a:bodyPr wrap="square">
            <a:spAutoFit/>
          </a:bodyPr>
          <a:lstStyle/>
          <a:p>
            <a:r>
              <a:rPr lang="es-ES" sz="2000" dirty="0">
                <a:solidFill>
                  <a:schemeClr val="accent1">
                    <a:lumMod val="50000"/>
                  </a:schemeClr>
                </a:solidFill>
                <a:latin typeface="Century Gothic" panose="020B0502020202020204" pitchFamily="34" charset="0"/>
              </a:rPr>
              <a:t>El pelo enredado </a:t>
            </a:r>
            <a:br>
              <a:rPr lang="es-ES" sz="2000" dirty="0">
                <a:solidFill>
                  <a:schemeClr val="accent1">
                    <a:lumMod val="50000"/>
                  </a:schemeClr>
                </a:solidFill>
                <a:latin typeface="Century Gothic" panose="020B0502020202020204" pitchFamily="34" charset="0"/>
              </a:rPr>
            </a:br>
            <a:r>
              <a:rPr lang="es-ES" sz="2000" dirty="0">
                <a:solidFill>
                  <a:schemeClr val="accent1">
                    <a:lumMod val="50000"/>
                  </a:schemeClr>
                </a:solidFill>
                <a:latin typeface="Century Gothic" panose="020B0502020202020204" pitchFamily="34" charset="0"/>
              </a:rPr>
              <a:t>La arena y la sal</a:t>
            </a:r>
            <a:br>
              <a:rPr lang="es-ES" sz="2000" dirty="0">
                <a:solidFill>
                  <a:schemeClr val="accent1">
                    <a:lumMod val="50000"/>
                  </a:schemeClr>
                </a:solidFill>
                <a:latin typeface="Century Gothic" panose="020B0502020202020204" pitchFamily="34" charset="0"/>
              </a:rPr>
            </a:br>
            <a:r>
              <a:rPr lang="es-ES" sz="2000" dirty="0">
                <a:solidFill>
                  <a:schemeClr val="accent1">
                    <a:lumMod val="50000"/>
                  </a:schemeClr>
                </a:solidFill>
                <a:latin typeface="Century Gothic" panose="020B0502020202020204" pitchFamily="34" charset="0"/>
              </a:rPr>
              <a:t>Dedos arrugados</a:t>
            </a:r>
            <a:br>
              <a:rPr lang="es-ES" sz="2000" dirty="0">
                <a:solidFill>
                  <a:schemeClr val="accent1">
                    <a:lumMod val="50000"/>
                  </a:schemeClr>
                </a:solidFill>
                <a:latin typeface="Century Gothic" panose="020B0502020202020204" pitchFamily="34" charset="0"/>
              </a:rPr>
            </a:br>
            <a:r>
              <a:rPr lang="es-ES" sz="2000" dirty="0">
                <a:solidFill>
                  <a:schemeClr val="accent1">
                    <a:lumMod val="50000"/>
                  </a:schemeClr>
                </a:solidFill>
                <a:latin typeface="Century Gothic" panose="020B0502020202020204" pitchFamily="34" charset="0"/>
              </a:rPr>
              <a:t>Cenar en el bar</a:t>
            </a:r>
            <a:endParaRPr lang="en-GB" sz="2000" dirty="0">
              <a:solidFill>
                <a:schemeClr val="accent1">
                  <a:lumMod val="50000"/>
                </a:schemeClr>
              </a:solidFill>
            </a:endParaRPr>
          </a:p>
        </p:txBody>
      </p:sp>
      <p:sp>
        <p:nvSpPr>
          <p:cNvPr id="18" name="Rectangle 17"/>
          <p:cNvSpPr/>
          <p:nvPr/>
        </p:nvSpPr>
        <p:spPr>
          <a:xfrm>
            <a:off x="4309165" y="1373825"/>
            <a:ext cx="3023633" cy="1323439"/>
          </a:xfrm>
          <a:prstGeom prst="rect">
            <a:avLst/>
          </a:prstGeom>
        </p:spPr>
        <p:txBody>
          <a:bodyPr wrap="square">
            <a:spAutoFit/>
          </a:bodyPr>
          <a:lstStyle/>
          <a:p>
            <a:r>
              <a:rPr lang="es-ES" sz="2000" dirty="0">
                <a:solidFill>
                  <a:schemeClr val="accent1">
                    <a:lumMod val="50000"/>
                  </a:schemeClr>
                </a:solidFill>
                <a:latin typeface="Century Gothic" panose="020B0502020202020204" pitchFamily="34" charset="0"/>
              </a:rPr>
              <a:t>La ventana abierta</a:t>
            </a:r>
            <a:br>
              <a:rPr lang="es-ES" sz="2000" dirty="0">
                <a:solidFill>
                  <a:schemeClr val="accent1">
                    <a:lumMod val="50000"/>
                  </a:schemeClr>
                </a:solidFill>
                <a:latin typeface="Century Gothic" panose="020B0502020202020204" pitchFamily="34" charset="0"/>
              </a:rPr>
            </a:br>
            <a:r>
              <a:rPr lang="es-ES" sz="2000" dirty="0">
                <a:solidFill>
                  <a:schemeClr val="accent1">
                    <a:lumMod val="50000"/>
                  </a:schemeClr>
                </a:solidFill>
                <a:latin typeface="Century Gothic" panose="020B0502020202020204" pitchFamily="34" charset="0"/>
              </a:rPr>
              <a:t>Dormir con la abuela</a:t>
            </a:r>
            <a:br>
              <a:rPr lang="es-ES" sz="2000" dirty="0">
                <a:solidFill>
                  <a:schemeClr val="accent1">
                    <a:lumMod val="50000"/>
                  </a:schemeClr>
                </a:solidFill>
                <a:latin typeface="Century Gothic" panose="020B0502020202020204" pitchFamily="34" charset="0"/>
              </a:rPr>
            </a:br>
            <a:r>
              <a:rPr lang="es-ES" sz="2000" dirty="0">
                <a:solidFill>
                  <a:schemeClr val="accent1">
                    <a:lumMod val="50000"/>
                  </a:schemeClr>
                </a:solidFill>
                <a:latin typeface="Century Gothic" panose="020B0502020202020204" pitchFamily="34" charset="0"/>
              </a:rPr>
              <a:t>La playa desierta</a:t>
            </a:r>
            <a:br>
              <a:rPr lang="es-ES" sz="2000" dirty="0">
                <a:solidFill>
                  <a:schemeClr val="accent1">
                    <a:lumMod val="50000"/>
                  </a:schemeClr>
                </a:solidFill>
                <a:latin typeface="Century Gothic" panose="020B0502020202020204" pitchFamily="34" charset="0"/>
              </a:rPr>
            </a:br>
            <a:r>
              <a:rPr lang="es-ES" sz="2000" dirty="0">
                <a:solidFill>
                  <a:schemeClr val="accent1">
                    <a:lumMod val="50000"/>
                  </a:schemeClr>
                </a:solidFill>
                <a:latin typeface="Century Gothic" panose="020B0502020202020204" pitchFamily="34" charset="0"/>
              </a:rPr>
              <a:t>Cubierta de estrellas*.</a:t>
            </a:r>
            <a:endParaRPr lang="en-GB" sz="2000" dirty="0">
              <a:solidFill>
                <a:schemeClr val="accent1">
                  <a:lumMod val="50000"/>
                </a:schemeClr>
              </a:solidFill>
            </a:endParaRPr>
          </a:p>
        </p:txBody>
      </p:sp>
      <p:graphicFrame>
        <p:nvGraphicFramePr>
          <p:cNvPr id="24" name="Table 23"/>
          <p:cNvGraphicFramePr>
            <a:graphicFrameLocks noGrp="1"/>
          </p:cNvGraphicFramePr>
          <p:nvPr>
            <p:extLst>
              <p:ext uri="{D42A27DB-BD31-4B8C-83A1-F6EECF244321}">
                <p14:modId xmlns:p14="http://schemas.microsoft.com/office/powerpoint/2010/main" val="186175878"/>
              </p:ext>
            </p:extLst>
          </p:nvPr>
        </p:nvGraphicFramePr>
        <p:xfrm>
          <a:off x="7349689" y="1463899"/>
          <a:ext cx="4676503" cy="2286000"/>
        </p:xfrm>
        <a:graphic>
          <a:graphicData uri="http://schemas.openxmlformats.org/drawingml/2006/table">
            <a:tbl>
              <a:tblPr firstRow="1" bandRow="1">
                <a:tableStyleId>{5940675A-B579-460E-94D1-54222C63F5DA}</a:tableStyleId>
              </a:tblPr>
              <a:tblGrid>
                <a:gridCol w="410396">
                  <a:extLst>
                    <a:ext uri="{9D8B030D-6E8A-4147-A177-3AD203B41FA5}">
                      <a16:colId xmlns:a16="http://schemas.microsoft.com/office/drawing/2014/main" val="20000"/>
                    </a:ext>
                  </a:extLst>
                </a:gridCol>
                <a:gridCol w="556256">
                  <a:extLst>
                    <a:ext uri="{9D8B030D-6E8A-4147-A177-3AD203B41FA5}">
                      <a16:colId xmlns:a16="http://schemas.microsoft.com/office/drawing/2014/main" val="20001"/>
                    </a:ext>
                  </a:extLst>
                </a:gridCol>
                <a:gridCol w="3709851">
                  <a:extLst>
                    <a:ext uri="{9D8B030D-6E8A-4147-A177-3AD203B41FA5}">
                      <a16:colId xmlns:a16="http://schemas.microsoft.com/office/drawing/2014/main" val="20002"/>
                    </a:ext>
                  </a:extLst>
                </a:gridCol>
              </a:tblGrid>
              <a:tr h="370840">
                <a:tc>
                  <a:txBody>
                    <a:bodyPr/>
                    <a:lstStyle/>
                    <a:p>
                      <a:pPr algn="ctr"/>
                      <a:r>
                        <a:rPr lang="en-GB" sz="2400" b="1" dirty="0">
                          <a:solidFill>
                            <a:schemeClr val="accent1">
                              <a:lumMod val="50000"/>
                            </a:schemeClr>
                          </a:solidFill>
                          <a:latin typeface="Century Gothic" panose="020B0502020202020204" pitchFamily="34" charset="0"/>
                        </a:rPr>
                        <a:t>1</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chemeClr val="accent1">
                              <a:lumMod val="50000"/>
                            </a:schemeClr>
                          </a:solidFill>
                          <a:latin typeface="Century Gothic" panose="020B0502020202020204" pitchFamily="34" charset="0"/>
                        </a:rPr>
                        <a:t>por la mañana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GB" sz="2400" b="1" dirty="0">
                          <a:solidFill>
                            <a:schemeClr val="accent1">
                              <a:lumMod val="50000"/>
                            </a:schemeClr>
                          </a:solidFill>
                          <a:latin typeface="Century Gothic" panose="020B0502020202020204" pitchFamily="34" charset="0"/>
                        </a:rPr>
                        <a:t>2</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chemeClr val="accent1">
                              <a:lumMod val="50000"/>
                            </a:schemeClr>
                          </a:solidFill>
                          <a:latin typeface="Century Gothic" panose="020B0502020202020204" pitchFamily="34" charset="0"/>
                        </a:rPr>
                        <a:t>la hora de comer</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GB" sz="2400" b="1" dirty="0">
                          <a:solidFill>
                            <a:schemeClr val="accent1">
                              <a:lumMod val="50000"/>
                            </a:schemeClr>
                          </a:solidFill>
                          <a:latin typeface="Century Gothic" panose="020B0502020202020204" pitchFamily="34" charset="0"/>
                        </a:rPr>
                        <a:t>3</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chemeClr val="accent1">
                              <a:lumMod val="50000"/>
                            </a:schemeClr>
                          </a:solidFill>
                          <a:latin typeface="Century Gothic" panose="020B0502020202020204" pitchFamily="34" charset="0"/>
                        </a:rPr>
                        <a:t>por la </a:t>
                      </a:r>
                      <a:r>
                        <a:rPr lang="en-GB" sz="2400" dirty="0" err="1">
                          <a:solidFill>
                            <a:schemeClr val="accent1">
                              <a:lumMod val="50000"/>
                            </a:schemeClr>
                          </a:solidFill>
                          <a:latin typeface="Century Gothic" panose="020B0502020202020204" pitchFamily="34" charset="0"/>
                        </a:rPr>
                        <a:t>tarde</a:t>
                      </a:r>
                      <a:endParaRPr lang="en-GB" sz="2400"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GB" sz="2400" b="1" dirty="0">
                          <a:solidFill>
                            <a:schemeClr val="accent1">
                              <a:lumMod val="50000"/>
                            </a:schemeClr>
                          </a:solidFill>
                          <a:latin typeface="Century Gothic" panose="020B0502020202020204" pitchFamily="34" charset="0"/>
                        </a:rPr>
                        <a:t>4</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chemeClr val="accent1">
                              <a:lumMod val="50000"/>
                            </a:schemeClr>
                          </a:solidFill>
                          <a:latin typeface="Century Gothic" panose="020B0502020202020204" pitchFamily="34" charset="0"/>
                        </a:rPr>
                        <a:t>la</a:t>
                      </a:r>
                      <a:r>
                        <a:rPr lang="en-GB" sz="2400" baseline="0" dirty="0">
                          <a:solidFill>
                            <a:schemeClr val="accent1">
                              <a:lumMod val="50000"/>
                            </a:schemeClr>
                          </a:solidFill>
                          <a:latin typeface="Century Gothic" panose="020B0502020202020204" pitchFamily="34" charset="0"/>
                        </a:rPr>
                        <a:t> hora de cenar</a:t>
                      </a:r>
                      <a:endParaRPr lang="en-GB" sz="2400"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GB" sz="2400" b="1" dirty="0">
                          <a:solidFill>
                            <a:schemeClr val="accent1">
                              <a:lumMod val="50000"/>
                            </a:schemeClr>
                          </a:solidFill>
                          <a:latin typeface="Century Gothic" panose="020B0502020202020204" pitchFamily="34" charset="0"/>
                        </a:rPr>
                        <a:t>5</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chemeClr val="accent1">
                              <a:lumMod val="50000"/>
                            </a:schemeClr>
                          </a:solidFill>
                          <a:latin typeface="Century Gothic" panose="020B0502020202020204" pitchFamily="34" charset="0"/>
                        </a:rPr>
                        <a:t>la hora de </a:t>
                      </a:r>
                      <a:r>
                        <a:rPr lang="en-GB" sz="2400" dirty="0" err="1">
                          <a:solidFill>
                            <a:schemeClr val="accent1">
                              <a:lumMod val="50000"/>
                            </a:schemeClr>
                          </a:solidFill>
                          <a:latin typeface="Century Gothic" panose="020B0502020202020204" pitchFamily="34" charset="0"/>
                        </a:rPr>
                        <a:t>ir</a:t>
                      </a:r>
                      <a:r>
                        <a:rPr lang="en-GB" sz="2400" dirty="0">
                          <a:solidFill>
                            <a:schemeClr val="accent1">
                              <a:lumMod val="50000"/>
                            </a:schemeClr>
                          </a:solidFill>
                          <a:latin typeface="Century Gothic" panose="020B0502020202020204" pitchFamily="34" charset="0"/>
                        </a:rPr>
                        <a:t> a la </a:t>
                      </a:r>
                      <a:r>
                        <a:rPr lang="en-GB" sz="2400" dirty="0" err="1">
                          <a:solidFill>
                            <a:schemeClr val="accent1">
                              <a:lumMod val="50000"/>
                            </a:schemeClr>
                          </a:solidFill>
                          <a:latin typeface="Century Gothic" panose="020B0502020202020204" pitchFamily="34" charset="0"/>
                        </a:rPr>
                        <a:t>cama</a:t>
                      </a:r>
                      <a:endParaRPr lang="en-GB" sz="2400" dirty="0">
                        <a:solidFill>
                          <a:schemeClr val="accent1">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5" name="TextBox 24"/>
          <p:cNvSpPr txBox="1"/>
          <p:nvPr/>
        </p:nvSpPr>
        <p:spPr>
          <a:xfrm>
            <a:off x="154696" y="184968"/>
            <a:ext cx="10824878" cy="769441"/>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El poema describe un día en la playa. ¿Puedes poner los versos en orden? </a:t>
            </a:r>
          </a:p>
          <a:p>
            <a:r>
              <a:rPr lang="en-GB" sz="2200" b="1" dirty="0">
                <a:solidFill>
                  <a:schemeClr val="accent1">
                    <a:lumMod val="50000"/>
                  </a:schemeClr>
                </a:solidFill>
                <a:latin typeface="Century Gothic" panose="020B0502020202020204" pitchFamily="34" charset="0"/>
              </a:rPr>
              <a:t>Decide cuándo </a:t>
            </a:r>
            <a:r>
              <a:rPr lang="en-GB" sz="2200" b="1" dirty="0" err="1">
                <a:solidFill>
                  <a:schemeClr val="accent1">
                    <a:lumMod val="50000"/>
                  </a:schemeClr>
                </a:solidFill>
                <a:latin typeface="Century Gothic" panose="020B0502020202020204" pitchFamily="34" charset="0"/>
              </a:rPr>
              <a:t>es</a:t>
            </a:r>
            <a:r>
              <a:rPr lang="en-GB" sz="2200" b="1" dirty="0">
                <a:solidFill>
                  <a:schemeClr val="accent1">
                    <a:lumMod val="50000"/>
                  </a:schemeClr>
                </a:solidFill>
                <a:latin typeface="Century Gothic" panose="020B0502020202020204" pitchFamily="34" charset="0"/>
              </a:rPr>
              <a:t>. Luego escucha.</a:t>
            </a:r>
          </a:p>
        </p:txBody>
      </p:sp>
      <p:sp>
        <p:nvSpPr>
          <p:cNvPr id="26" name="Action Button: Sound 25">
            <a:hlinkClick r:id="" action="ppaction://noaction" highlightClick="1">
              <a:snd r:embed="rId3" name="Poem La playa 2.wav"/>
            </a:hlinkClick>
          </p:cNvPr>
          <p:cNvSpPr/>
          <p:nvPr/>
        </p:nvSpPr>
        <p:spPr>
          <a:xfrm>
            <a:off x="11251081" y="733385"/>
            <a:ext cx="640080" cy="553734"/>
          </a:xfrm>
          <a:prstGeom prst="actionButtonSound">
            <a:avLst/>
          </a:prstGeom>
          <a:solidFill>
            <a:srgbClr val="E25B00"/>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uadroTexto 1">
            <a:extLst>
              <a:ext uri="{FF2B5EF4-FFF2-40B4-BE49-F238E27FC236}">
                <a16:creationId xmlns:a16="http://schemas.microsoft.com/office/drawing/2014/main" id="{665F06F7-4FB5-2149-B3B7-8793DF8308F4}"/>
              </a:ext>
            </a:extLst>
          </p:cNvPr>
          <p:cNvSpPr txBox="1"/>
          <p:nvPr/>
        </p:nvSpPr>
        <p:spPr>
          <a:xfrm>
            <a:off x="8769736" y="862441"/>
            <a:ext cx="2063385" cy="523220"/>
          </a:xfrm>
          <a:prstGeom prst="rect">
            <a:avLst/>
          </a:prstGeom>
          <a:noFill/>
        </p:spPr>
        <p:txBody>
          <a:bodyPr wrap="none" rtlCol="0">
            <a:spAutoFit/>
          </a:bodyPr>
          <a:lstStyle/>
          <a:p>
            <a:pPr lvl="0">
              <a:defRPr/>
            </a:pPr>
            <a:r>
              <a:rPr lang="es-ES" sz="2800" b="1" dirty="0">
                <a:solidFill>
                  <a:schemeClr val="accent1">
                    <a:lumMod val="50000"/>
                  </a:schemeClr>
                </a:solidFill>
                <a:latin typeface="Century Gothic" panose="020B0502020202020204" pitchFamily="34" charset="0"/>
              </a:rPr>
              <a:t>¿Cuándo?</a:t>
            </a:r>
          </a:p>
        </p:txBody>
      </p:sp>
      <p:sp>
        <p:nvSpPr>
          <p:cNvPr id="4" name="Llamada rectangular 3">
            <a:extLst>
              <a:ext uri="{FF2B5EF4-FFF2-40B4-BE49-F238E27FC236}">
                <a16:creationId xmlns:a16="http://schemas.microsoft.com/office/drawing/2014/main" id="{A2B1F74B-E992-E746-8CF6-7F1ADD4D0E10}"/>
              </a:ext>
            </a:extLst>
          </p:cNvPr>
          <p:cNvSpPr/>
          <p:nvPr/>
        </p:nvSpPr>
        <p:spPr>
          <a:xfrm>
            <a:off x="7349689" y="3901752"/>
            <a:ext cx="4676503" cy="1751792"/>
          </a:xfrm>
          <a:prstGeom prst="wedgeRoundRectCallout">
            <a:avLst>
              <a:gd name="adj1" fmla="val -13972"/>
              <a:gd name="adj2" fmla="val -62356"/>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latin typeface="Century Gothic" panose="020B0502020202020204" pitchFamily="34" charset="0"/>
            </a:endParaRPr>
          </a:p>
          <a:p>
            <a:pPr algn="ctr"/>
            <a:r>
              <a:rPr lang="x-none" b="1" dirty="0">
                <a:solidFill>
                  <a:schemeClr val="bg1"/>
                </a:solidFill>
                <a:latin typeface="Century Gothic" panose="020B0502020202020204" pitchFamily="34" charset="0"/>
              </a:rPr>
              <a:t>‘Hora’ literally means ‘hour’, but in some English phrases translates as ‘time’:</a:t>
            </a:r>
            <a:endParaRPr lang="en-GB" b="1" dirty="0">
              <a:solidFill>
                <a:schemeClr val="bg1"/>
              </a:solidFill>
              <a:latin typeface="Century Gothic" panose="020B0502020202020204" pitchFamily="34" charset="0"/>
            </a:endParaRPr>
          </a:p>
          <a:p>
            <a:pPr algn="ctr"/>
            <a:endParaRPr lang="en-GB" dirty="0">
              <a:solidFill>
                <a:schemeClr val="bg1"/>
              </a:solidFill>
              <a:latin typeface="Century Gothic" panose="020B0502020202020204" pitchFamily="34" charset="0"/>
            </a:endParaRPr>
          </a:p>
          <a:p>
            <a:pPr algn="ctr"/>
            <a:endParaRPr lang="en-GB" dirty="0">
              <a:solidFill>
                <a:schemeClr val="bg1"/>
              </a:solidFill>
              <a:latin typeface="Century Gothic" panose="020B0502020202020204" pitchFamily="34" charset="0"/>
            </a:endParaRPr>
          </a:p>
          <a:p>
            <a:pPr algn="ctr"/>
            <a:endParaRPr lang="en-GB" dirty="0">
              <a:solidFill>
                <a:schemeClr val="bg1"/>
              </a:solidFill>
              <a:latin typeface="Century Gothic" panose="020B0502020202020204" pitchFamily="34" charset="0"/>
            </a:endParaRPr>
          </a:p>
          <a:p>
            <a:pPr algn="ctr"/>
            <a:endParaRPr lang="x-none" dirty="0">
              <a:solidFill>
                <a:schemeClr val="bg1"/>
              </a:solidFill>
              <a:latin typeface="Century Gothic" panose="020B0502020202020204" pitchFamily="34" charset="0"/>
            </a:endParaRPr>
          </a:p>
        </p:txBody>
      </p:sp>
      <p:sp>
        <p:nvSpPr>
          <p:cNvPr id="5" name="TextBox 4"/>
          <p:cNvSpPr txBox="1"/>
          <p:nvPr/>
        </p:nvSpPr>
        <p:spPr>
          <a:xfrm>
            <a:off x="262303" y="868098"/>
            <a:ext cx="428463"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A</a:t>
            </a:r>
          </a:p>
        </p:txBody>
      </p:sp>
      <p:sp>
        <p:nvSpPr>
          <p:cNvPr id="32" name="TextBox 31"/>
          <p:cNvSpPr txBox="1"/>
          <p:nvPr/>
        </p:nvSpPr>
        <p:spPr>
          <a:xfrm>
            <a:off x="4133789" y="946489"/>
            <a:ext cx="428463"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C</a:t>
            </a:r>
          </a:p>
        </p:txBody>
      </p:sp>
      <p:sp>
        <p:nvSpPr>
          <p:cNvPr id="33" name="TextBox 32"/>
          <p:cNvSpPr txBox="1"/>
          <p:nvPr/>
        </p:nvSpPr>
        <p:spPr>
          <a:xfrm>
            <a:off x="2351269" y="2734891"/>
            <a:ext cx="428463"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E</a:t>
            </a:r>
          </a:p>
        </p:txBody>
      </p:sp>
      <p:sp>
        <p:nvSpPr>
          <p:cNvPr id="36" name="TextBox 35"/>
          <p:cNvSpPr txBox="1"/>
          <p:nvPr/>
        </p:nvSpPr>
        <p:spPr>
          <a:xfrm>
            <a:off x="690766" y="4358289"/>
            <a:ext cx="428463"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B</a:t>
            </a:r>
          </a:p>
        </p:txBody>
      </p:sp>
      <p:sp>
        <p:nvSpPr>
          <p:cNvPr id="37" name="TextBox 36"/>
          <p:cNvSpPr txBox="1"/>
          <p:nvPr/>
        </p:nvSpPr>
        <p:spPr>
          <a:xfrm>
            <a:off x="4108371" y="4435242"/>
            <a:ext cx="428463"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D</a:t>
            </a:r>
          </a:p>
        </p:txBody>
      </p:sp>
      <p:sp>
        <p:nvSpPr>
          <p:cNvPr id="38" name="TextBox 37"/>
          <p:cNvSpPr txBox="1"/>
          <p:nvPr/>
        </p:nvSpPr>
        <p:spPr>
          <a:xfrm>
            <a:off x="7779930" y="1394449"/>
            <a:ext cx="428463"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A</a:t>
            </a:r>
          </a:p>
        </p:txBody>
      </p:sp>
      <p:sp>
        <p:nvSpPr>
          <p:cNvPr id="39" name="TextBox 38"/>
          <p:cNvSpPr txBox="1"/>
          <p:nvPr/>
        </p:nvSpPr>
        <p:spPr>
          <a:xfrm>
            <a:off x="7807934" y="1861025"/>
            <a:ext cx="428463"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D</a:t>
            </a:r>
          </a:p>
        </p:txBody>
      </p:sp>
      <p:sp>
        <p:nvSpPr>
          <p:cNvPr id="40" name="TextBox 39"/>
          <p:cNvSpPr txBox="1"/>
          <p:nvPr/>
        </p:nvSpPr>
        <p:spPr>
          <a:xfrm>
            <a:off x="7807935" y="2325265"/>
            <a:ext cx="428463"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B</a:t>
            </a:r>
          </a:p>
        </p:txBody>
      </p:sp>
      <p:sp>
        <p:nvSpPr>
          <p:cNvPr id="41" name="TextBox 40"/>
          <p:cNvSpPr txBox="1"/>
          <p:nvPr/>
        </p:nvSpPr>
        <p:spPr>
          <a:xfrm>
            <a:off x="7813144" y="2776537"/>
            <a:ext cx="428463"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E</a:t>
            </a:r>
          </a:p>
        </p:txBody>
      </p:sp>
      <p:sp>
        <p:nvSpPr>
          <p:cNvPr id="42" name="TextBox 41"/>
          <p:cNvSpPr txBox="1"/>
          <p:nvPr/>
        </p:nvSpPr>
        <p:spPr>
          <a:xfrm>
            <a:off x="7779929" y="3227809"/>
            <a:ext cx="428463"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C</a:t>
            </a:r>
          </a:p>
        </p:txBody>
      </p:sp>
      <p:sp>
        <p:nvSpPr>
          <p:cNvPr id="9" name="TextBox 8"/>
          <p:cNvSpPr txBox="1"/>
          <p:nvPr/>
        </p:nvSpPr>
        <p:spPr>
          <a:xfrm>
            <a:off x="7738612" y="4671092"/>
            <a:ext cx="4686300" cy="369332"/>
          </a:xfrm>
          <a:prstGeom prst="rect">
            <a:avLst/>
          </a:prstGeom>
          <a:noFill/>
        </p:spPr>
        <p:txBody>
          <a:bodyPr wrap="square" rtlCol="0">
            <a:spAutoFit/>
          </a:bodyPr>
          <a:lstStyle/>
          <a:p>
            <a:r>
              <a:rPr lang="x-none" dirty="0">
                <a:solidFill>
                  <a:schemeClr val="bg1"/>
                </a:solidFill>
                <a:latin typeface="Century Gothic" panose="020B0502020202020204" pitchFamily="34" charset="0"/>
              </a:rPr>
              <a:t>la hora de comer = lunch time</a:t>
            </a:r>
          </a:p>
        </p:txBody>
      </p:sp>
      <p:sp>
        <p:nvSpPr>
          <p:cNvPr id="44" name="TextBox 43"/>
          <p:cNvSpPr txBox="1"/>
          <p:nvPr/>
        </p:nvSpPr>
        <p:spPr>
          <a:xfrm>
            <a:off x="7180589" y="4945280"/>
            <a:ext cx="4686300" cy="369332"/>
          </a:xfrm>
          <a:prstGeom prst="rect">
            <a:avLst/>
          </a:prstGeom>
          <a:noFill/>
        </p:spPr>
        <p:txBody>
          <a:bodyPr wrap="square" rtlCol="0">
            <a:spAutoFit/>
          </a:bodyPr>
          <a:lstStyle/>
          <a:p>
            <a:pPr algn="ctr"/>
            <a:r>
              <a:rPr lang="x-none" dirty="0">
                <a:solidFill>
                  <a:schemeClr val="bg1"/>
                </a:solidFill>
                <a:latin typeface="Century Gothic" panose="020B0502020202020204" pitchFamily="34" charset="0"/>
              </a:rPr>
              <a:t>la hora de cenar = dinner time</a:t>
            </a:r>
          </a:p>
        </p:txBody>
      </p:sp>
      <p:sp>
        <p:nvSpPr>
          <p:cNvPr id="45" name="TextBox 44"/>
          <p:cNvSpPr txBox="1"/>
          <p:nvPr/>
        </p:nvSpPr>
        <p:spPr>
          <a:xfrm>
            <a:off x="7476906" y="5236210"/>
            <a:ext cx="4505437" cy="369332"/>
          </a:xfrm>
          <a:prstGeom prst="rect">
            <a:avLst/>
          </a:prstGeom>
          <a:noFill/>
        </p:spPr>
        <p:txBody>
          <a:bodyPr wrap="square" rtlCol="0">
            <a:spAutoFit/>
          </a:bodyPr>
          <a:lstStyle/>
          <a:p>
            <a:pPr algn="ctr"/>
            <a:r>
              <a:rPr lang="x-none" dirty="0">
                <a:solidFill>
                  <a:schemeClr val="bg1"/>
                </a:solidFill>
                <a:latin typeface="Century Gothic" panose="020B0502020202020204" pitchFamily="34" charset="0"/>
              </a:rPr>
              <a:t>la hora de ir a la cama = bed time</a:t>
            </a:r>
          </a:p>
        </p:txBody>
      </p:sp>
      <p:sp>
        <p:nvSpPr>
          <p:cNvPr id="11" name="TextBox 10"/>
          <p:cNvSpPr txBox="1"/>
          <p:nvPr/>
        </p:nvSpPr>
        <p:spPr>
          <a:xfrm>
            <a:off x="149919" y="5974478"/>
            <a:ext cx="2425700" cy="400110"/>
          </a:xfrm>
          <a:prstGeom prst="rect">
            <a:avLst/>
          </a:prstGeom>
          <a:noFill/>
        </p:spPr>
        <p:txBody>
          <a:bodyPr wrap="square" rtlCol="0">
            <a:spAutoFit/>
          </a:bodyPr>
          <a:lstStyle/>
          <a:p>
            <a:r>
              <a:rPr lang="en-GB" sz="2000" i="1" dirty="0">
                <a:solidFill>
                  <a:schemeClr val="accent1">
                    <a:lumMod val="50000"/>
                  </a:schemeClr>
                </a:solidFill>
                <a:latin typeface="Century Gothic" panose="020B0502020202020204" pitchFamily="34" charset="0"/>
              </a:rPr>
              <a:t>*estrella = star</a:t>
            </a:r>
          </a:p>
        </p:txBody>
      </p:sp>
      <p:sp>
        <p:nvSpPr>
          <p:cNvPr id="6" name="Title 5">
            <a:extLst>
              <a:ext uri="{FF2B5EF4-FFF2-40B4-BE49-F238E27FC236}">
                <a16:creationId xmlns:a16="http://schemas.microsoft.com/office/drawing/2014/main" id="{0A048CEF-BF76-5846-A95E-5FF56A3D75E2}"/>
              </a:ext>
            </a:extLst>
          </p:cNvPr>
          <p:cNvSpPr>
            <a:spLocks noGrp="1"/>
          </p:cNvSpPr>
          <p:nvPr>
            <p:ph type="title"/>
          </p:nvPr>
        </p:nvSpPr>
        <p:spPr>
          <a:xfrm>
            <a:off x="11371478" y="321361"/>
            <a:ext cx="140165" cy="192133"/>
          </a:xfrm>
        </p:spPr>
        <p:txBody>
          <a:bodyPr>
            <a:normAutofit/>
          </a:bodyPr>
          <a:lstStyle/>
          <a:p>
            <a:pPr algn="ctr"/>
            <a:r>
              <a:rPr lang="en-GB" sz="100" b="1" dirty="0">
                <a:solidFill>
                  <a:prstClr val="white"/>
                </a:solidFill>
              </a:rPr>
              <a:t>leer</a:t>
            </a:r>
            <a:endParaRPr lang="en-US" sz="100" dirty="0"/>
          </a:p>
        </p:txBody>
      </p:sp>
      <p:sp>
        <p:nvSpPr>
          <p:cNvPr id="30" name="Rectangle 29">
            <a:extLst>
              <a:ext uri="{FF2B5EF4-FFF2-40B4-BE49-F238E27FC236}">
                <a16:creationId xmlns:a16="http://schemas.microsoft.com/office/drawing/2014/main" id="{66F63CA9-FA69-48F0-A52F-90927351BE71}"/>
              </a:ext>
            </a:extLst>
          </p:cNvPr>
          <p:cNvSpPr/>
          <p:nvPr/>
        </p:nvSpPr>
        <p:spPr>
          <a:xfrm>
            <a:off x="6756459" y="5742758"/>
            <a:ext cx="5402100" cy="584775"/>
          </a:xfrm>
          <a:prstGeom prst="rect">
            <a:avLst/>
          </a:prstGeom>
        </p:spPr>
        <p:txBody>
          <a:bodyPr wrap="square">
            <a:spAutoFit/>
          </a:bodyPr>
          <a:lstStyle/>
          <a:p>
            <a:pPr algn="r"/>
            <a:r>
              <a:rPr lang="en-GB" sz="1600" i="1" dirty="0">
                <a:solidFill>
                  <a:schemeClr val="accent1">
                    <a:lumMod val="50000"/>
                  </a:schemeClr>
                </a:solidFill>
                <a:latin typeface="Century Gothic" panose="020B0502020202020204" pitchFamily="34" charset="0"/>
                <a:ea typeface="Calibri" panose="020F0502020204030204" pitchFamily="34" charset="0"/>
              </a:rPr>
              <a:t>De la </a:t>
            </a:r>
            <a:r>
              <a:rPr lang="en-GB" sz="1600" i="1" dirty="0" err="1">
                <a:solidFill>
                  <a:schemeClr val="accent1">
                    <a:lumMod val="50000"/>
                  </a:schemeClr>
                </a:solidFill>
                <a:latin typeface="Century Gothic" panose="020B0502020202020204" pitchFamily="34" charset="0"/>
                <a:ea typeface="Calibri" panose="020F0502020204030204" pitchFamily="34" charset="0"/>
              </a:rPr>
              <a:t>obra</a:t>
            </a:r>
            <a:r>
              <a:rPr lang="en-GB" sz="1600" i="1" dirty="0">
                <a:solidFill>
                  <a:schemeClr val="accent1">
                    <a:lumMod val="50000"/>
                  </a:schemeClr>
                </a:solidFill>
                <a:latin typeface="Century Gothic" panose="020B0502020202020204" pitchFamily="34" charset="0"/>
                <a:ea typeface="Calibri" panose="020F0502020204030204" pitchFamily="34" charset="0"/>
              </a:rPr>
              <a:t> "El </a:t>
            </a:r>
            <a:r>
              <a:rPr lang="en-GB" sz="1600" i="1" dirty="0" err="1">
                <a:solidFill>
                  <a:schemeClr val="accent1">
                    <a:lumMod val="50000"/>
                  </a:schemeClr>
                </a:solidFill>
                <a:latin typeface="Century Gothic" panose="020B0502020202020204" pitchFamily="34" charset="0"/>
                <a:ea typeface="Calibri" panose="020F0502020204030204" pitchFamily="34" charset="0"/>
              </a:rPr>
              <a:t>príncipe</a:t>
            </a:r>
            <a:r>
              <a:rPr lang="en-GB" sz="1600" i="1" dirty="0">
                <a:solidFill>
                  <a:schemeClr val="accent1">
                    <a:lumMod val="50000"/>
                  </a:schemeClr>
                </a:solidFill>
                <a:latin typeface="Century Gothic" panose="020B0502020202020204" pitchFamily="34" charset="0"/>
                <a:ea typeface="Calibri" panose="020F0502020204030204" pitchFamily="34" charset="0"/>
              </a:rPr>
              <a:t> Zeta" </a:t>
            </a:r>
            <a:br>
              <a:rPr lang="en-GB" sz="1600" i="1" dirty="0">
                <a:solidFill>
                  <a:schemeClr val="accent1">
                    <a:lumMod val="50000"/>
                  </a:schemeClr>
                </a:solidFill>
                <a:latin typeface="Century Gothic" panose="020B0502020202020204" pitchFamily="34" charset="0"/>
                <a:ea typeface="Calibri" panose="020F0502020204030204" pitchFamily="34" charset="0"/>
              </a:rPr>
            </a:br>
            <a:r>
              <a:rPr lang="en-GB" sz="1600" i="1" dirty="0">
                <a:solidFill>
                  <a:schemeClr val="accent1">
                    <a:lumMod val="50000"/>
                  </a:schemeClr>
                </a:solidFill>
                <a:latin typeface="Century Gothic" panose="020B0502020202020204" pitchFamily="34" charset="0"/>
                <a:ea typeface="Calibri" panose="020F0502020204030204" pitchFamily="34" charset="0"/>
              </a:rPr>
              <a:t>de Juan Guinea Díaz, A Fortiori </a:t>
            </a:r>
            <a:r>
              <a:rPr lang="en-GB" sz="1600" i="1" dirty="0" err="1">
                <a:solidFill>
                  <a:schemeClr val="accent1">
                    <a:lumMod val="50000"/>
                  </a:schemeClr>
                </a:solidFill>
                <a:latin typeface="Century Gothic" panose="020B0502020202020204" pitchFamily="34" charset="0"/>
                <a:ea typeface="Calibri" panose="020F0502020204030204" pitchFamily="34" charset="0"/>
              </a:rPr>
              <a:t>Editoria</a:t>
            </a:r>
            <a:r>
              <a:rPr lang="en-GB" sz="1600" i="1" dirty="0">
                <a:solidFill>
                  <a:schemeClr val="accent1">
                    <a:lumMod val="50000"/>
                  </a:schemeClr>
                </a:solidFill>
                <a:latin typeface="Century Gothic" panose="020B0502020202020204" pitchFamily="34" charset="0"/>
                <a:ea typeface="Calibri" panose="020F0502020204030204" pitchFamily="34" charset="0"/>
              </a:rPr>
              <a:t>, 2010.</a:t>
            </a:r>
            <a:endParaRPr lang="en-GB" sz="1600" dirty="0">
              <a:solidFill>
                <a:schemeClr val="accent1">
                  <a:lumMod val="50000"/>
                </a:schemeClr>
              </a:solidFill>
              <a:latin typeface="Century Gothic" panose="020B0502020202020204" pitchFamily="34" charset="0"/>
            </a:endParaRPr>
          </a:p>
        </p:txBody>
      </p:sp>
      <p:sp>
        <p:nvSpPr>
          <p:cNvPr id="46"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8" grpId="0"/>
      <p:bldP spid="39" grpId="0"/>
      <p:bldP spid="40" grpId="0"/>
      <p:bldP spid="41" grpId="0"/>
      <p:bldP spid="42" grpId="0"/>
      <p:bldP spid="9" grpId="0"/>
      <p:bldP spid="44"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-amos and </a:t>
            </a:r>
            <a:r>
              <a:rPr lang="en-GB" sz="3600" b="1" dirty="0">
                <a:solidFill>
                  <a:schemeClr val="bg1"/>
                </a:solidFill>
              </a:rPr>
              <a:t>-</a:t>
            </a:r>
            <a:r>
              <a:rPr lang="en-GB" sz="3600" b="1" dirty="0">
                <a:solidFill>
                  <a:schemeClr val="bg1"/>
                </a:solidFill>
                <a:latin typeface="Century Gothic" panose="020B0502020202020204" pitchFamily="34" charset="0"/>
              </a:rPr>
              <a:t>an [revisited]</a:t>
            </a:r>
          </a:p>
        </p:txBody>
      </p:sp>
      <p:sp>
        <p:nvSpPr>
          <p:cNvPr id="38" name="ZoneTexte 2">
            <a:extLst>
              <a:ext uri="{FF2B5EF4-FFF2-40B4-BE49-F238E27FC236}">
                <a16:creationId xmlns:a16="http://schemas.microsoft.com/office/drawing/2014/main" id="{D164AFBC-A1A6-44A3-B9CB-5AC3B5C249B6}"/>
              </a:ext>
            </a:extLst>
          </p:cNvPr>
          <p:cNvSpPr txBox="1"/>
          <p:nvPr/>
        </p:nvSpPr>
        <p:spPr>
          <a:xfrm>
            <a:off x="433425" y="1289500"/>
            <a:ext cx="1114673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accent1">
                    <a:lumMod val="50000"/>
                  </a:schemeClr>
                </a:solidFill>
                <a:latin typeface="Century Gothic" panose="020B0502020202020204" pitchFamily="34" charset="0"/>
              </a:rPr>
              <a:t>In Spanish, verb endings change depending on who the verb refers to.</a:t>
            </a:r>
          </a:p>
        </p:txBody>
      </p:sp>
      <p:sp>
        <p:nvSpPr>
          <p:cNvPr id="39" name="ZoneTexte 5">
            <a:extLst>
              <a:ext uri="{FF2B5EF4-FFF2-40B4-BE49-F238E27FC236}">
                <a16:creationId xmlns:a16="http://schemas.microsoft.com/office/drawing/2014/main" id="{9B668377-F975-440C-87D8-16236E774750}"/>
              </a:ext>
            </a:extLst>
          </p:cNvPr>
          <p:cNvSpPr txBox="1"/>
          <p:nvPr/>
        </p:nvSpPr>
        <p:spPr>
          <a:xfrm>
            <a:off x="433425" y="1997016"/>
            <a:ext cx="113812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accent1">
                    <a:lumMod val="50000"/>
                  </a:schemeClr>
                </a:solidFill>
                <a:latin typeface="Century Gothic" panose="020B0502020202020204" pitchFamily="34" charset="0"/>
              </a:rPr>
              <a:t>To mean ‘we’ with an –</a:t>
            </a:r>
            <a:r>
              <a:rPr lang="en-US" sz="2400" b="1" dirty="0">
                <a:solidFill>
                  <a:schemeClr val="accent1">
                    <a:lumMod val="50000"/>
                  </a:schemeClr>
                </a:solidFill>
                <a:latin typeface="Century Gothic" panose="020B0502020202020204" pitchFamily="34" charset="0"/>
              </a:rPr>
              <a:t>ar</a:t>
            </a:r>
            <a:r>
              <a:rPr lang="en-US" sz="2400" dirty="0">
                <a:solidFill>
                  <a:schemeClr val="accent1">
                    <a:lumMod val="50000"/>
                  </a:schemeClr>
                </a:solidFill>
                <a:latin typeface="Century Gothic" panose="020B0502020202020204" pitchFamily="34" charset="0"/>
              </a:rPr>
              <a:t> verb, remove –</a:t>
            </a:r>
            <a:r>
              <a:rPr lang="en-US" sz="2400" b="1" dirty="0">
                <a:solidFill>
                  <a:schemeClr val="accent1">
                    <a:lumMod val="50000"/>
                  </a:schemeClr>
                </a:solidFill>
                <a:latin typeface="Century Gothic" panose="020B0502020202020204" pitchFamily="34" charset="0"/>
              </a:rPr>
              <a:t>ar</a:t>
            </a:r>
            <a:r>
              <a:rPr lang="en-US" sz="2400" dirty="0">
                <a:solidFill>
                  <a:schemeClr val="accent1">
                    <a:lumMod val="50000"/>
                  </a:schemeClr>
                </a:solidFill>
                <a:latin typeface="Century Gothic" panose="020B0502020202020204" pitchFamily="34" charset="0"/>
              </a:rPr>
              <a:t> and add –</a:t>
            </a:r>
            <a:r>
              <a:rPr lang="en-US" sz="2400" b="1" dirty="0" err="1">
                <a:solidFill>
                  <a:schemeClr val="accent1">
                    <a:lumMod val="50000"/>
                  </a:schemeClr>
                </a:solidFill>
                <a:latin typeface="Century Gothic" panose="020B0502020202020204" pitchFamily="34" charset="0"/>
              </a:rPr>
              <a:t>amos</a:t>
            </a:r>
            <a:r>
              <a:rPr lang="en-US" sz="2400" dirty="0">
                <a:solidFill>
                  <a:schemeClr val="accent1">
                    <a:lumMod val="50000"/>
                  </a:schemeClr>
                </a:solidFill>
                <a:latin typeface="Century Gothic" panose="020B0502020202020204" pitchFamily="34" charset="0"/>
              </a:rPr>
              <a:t> to the stem.</a:t>
            </a:r>
          </a:p>
        </p:txBody>
      </p:sp>
      <p:sp>
        <p:nvSpPr>
          <p:cNvPr id="42" name="ZoneTexte 11">
            <a:extLst>
              <a:ext uri="{FF2B5EF4-FFF2-40B4-BE49-F238E27FC236}">
                <a16:creationId xmlns:a16="http://schemas.microsoft.com/office/drawing/2014/main" id="{ADDBC5CA-B42A-4441-8757-56CEB26F75B3}"/>
              </a:ext>
            </a:extLst>
          </p:cNvPr>
          <p:cNvSpPr txBox="1"/>
          <p:nvPr/>
        </p:nvSpPr>
        <p:spPr>
          <a:xfrm>
            <a:off x="5272517" y="3382518"/>
            <a:ext cx="340685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dirty="0">
                <a:solidFill>
                  <a:schemeClr val="accent1">
                    <a:lumMod val="50000"/>
                  </a:schemeClr>
                </a:solidFill>
                <a:latin typeface="Century Gothic" panose="020B0502020202020204" pitchFamily="34" charset="0"/>
              </a:rPr>
              <a:t>Nad</a:t>
            </a:r>
            <a:r>
              <a:rPr lang="es-ES" sz="2400" b="1" dirty="0">
                <a:solidFill>
                  <a:srgbClr val="E25B00"/>
                </a:solidFill>
                <a:latin typeface="Century Gothic" panose="020B0502020202020204" pitchFamily="34" charset="0"/>
              </a:rPr>
              <a:t>amos</a:t>
            </a:r>
            <a:r>
              <a:rPr lang="es-ES" sz="2000" dirty="0">
                <a:solidFill>
                  <a:schemeClr val="accent5">
                    <a:lumMod val="50000"/>
                  </a:schemeClr>
                </a:solidFill>
                <a:latin typeface="Century Gothic" panose="020B0502020202020204" pitchFamily="34" charset="0"/>
              </a:rPr>
              <a:t> </a:t>
            </a:r>
            <a:r>
              <a:rPr lang="es-ES" sz="2400" dirty="0">
                <a:solidFill>
                  <a:schemeClr val="accent1">
                    <a:lumMod val="50000"/>
                  </a:schemeClr>
                </a:solidFill>
                <a:latin typeface="Century Gothic" panose="020B0502020202020204" pitchFamily="34" charset="0"/>
              </a:rPr>
              <a:t>en el mar.</a:t>
            </a:r>
            <a:endParaRPr lang="es-ES" sz="2000" dirty="0">
              <a:solidFill>
                <a:schemeClr val="accent1">
                  <a:lumMod val="50000"/>
                </a:schemeClr>
              </a:solidFill>
              <a:latin typeface="Century Gothic" panose="020B0502020202020204" pitchFamily="34" charset="0"/>
            </a:endParaRPr>
          </a:p>
        </p:txBody>
      </p:sp>
      <p:sp>
        <p:nvSpPr>
          <p:cNvPr id="43" name="ZoneTexte 12">
            <a:extLst>
              <a:ext uri="{FF2B5EF4-FFF2-40B4-BE49-F238E27FC236}">
                <a16:creationId xmlns:a16="http://schemas.microsoft.com/office/drawing/2014/main" id="{631A418F-8FBD-44B7-B0B2-8A38CEA12794}"/>
              </a:ext>
            </a:extLst>
          </p:cNvPr>
          <p:cNvSpPr txBox="1"/>
          <p:nvPr/>
        </p:nvSpPr>
        <p:spPr>
          <a:xfrm>
            <a:off x="5272517" y="2719734"/>
            <a:ext cx="373713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dirty="0">
                <a:solidFill>
                  <a:schemeClr val="accent1">
                    <a:lumMod val="50000"/>
                  </a:schemeClr>
                </a:solidFill>
                <a:latin typeface="Century Gothic" panose="020B0502020202020204" pitchFamily="34" charset="0"/>
              </a:rPr>
              <a:t>Compr</a:t>
            </a:r>
            <a:r>
              <a:rPr lang="es-ES" sz="2400" b="1" dirty="0">
                <a:solidFill>
                  <a:srgbClr val="E25B00"/>
                </a:solidFill>
                <a:latin typeface="Century Gothic" panose="020B0502020202020204" pitchFamily="34" charset="0"/>
              </a:rPr>
              <a:t>amos</a:t>
            </a:r>
            <a:r>
              <a:rPr lang="es-ES" sz="2000" dirty="0">
                <a:solidFill>
                  <a:schemeClr val="accent5">
                    <a:lumMod val="50000"/>
                  </a:schemeClr>
                </a:solidFill>
                <a:latin typeface="Century Gothic" panose="020B0502020202020204" pitchFamily="34" charset="0"/>
              </a:rPr>
              <a:t> </a:t>
            </a:r>
            <a:r>
              <a:rPr lang="es-ES" sz="2400" dirty="0">
                <a:solidFill>
                  <a:schemeClr val="accent1">
                    <a:lumMod val="50000"/>
                  </a:schemeClr>
                </a:solidFill>
                <a:latin typeface="Century Gothic" panose="020B0502020202020204" pitchFamily="34" charset="0"/>
              </a:rPr>
              <a:t>un helado</a:t>
            </a:r>
            <a:r>
              <a:rPr lang="es-ES" sz="2000" dirty="0">
                <a:solidFill>
                  <a:schemeClr val="accent1">
                    <a:lumMod val="50000"/>
                  </a:schemeClr>
                </a:solidFill>
                <a:latin typeface="Century Gothic" panose="020B0502020202020204" pitchFamily="34" charset="0"/>
              </a:rPr>
              <a:t>.</a:t>
            </a:r>
          </a:p>
        </p:txBody>
      </p:sp>
      <p:sp>
        <p:nvSpPr>
          <p:cNvPr id="44" name="ZoneTexte 13">
            <a:extLst>
              <a:ext uri="{FF2B5EF4-FFF2-40B4-BE49-F238E27FC236}">
                <a16:creationId xmlns:a16="http://schemas.microsoft.com/office/drawing/2014/main" id="{E2DF3248-A072-4D81-9BE4-BD6F1D4F07DD}"/>
              </a:ext>
            </a:extLst>
          </p:cNvPr>
          <p:cNvSpPr txBox="1"/>
          <p:nvPr/>
        </p:nvSpPr>
        <p:spPr>
          <a:xfrm>
            <a:off x="522212" y="3382519"/>
            <a:ext cx="364991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accent1">
                    <a:lumMod val="50000"/>
                  </a:schemeClr>
                </a:solidFill>
                <a:latin typeface="Century Gothic" panose="020B0502020202020204" pitchFamily="34" charset="0"/>
              </a:rPr>
              <a:t>We swim in the sea.</a:t>
            </a:r>
            <a:endParaRPr lang="en-US" sz="2000" dirty="0">
              <a:solidFill>
                <a:schemeClr val="accent1">
                  <a:lumMod val="50000"/>
                </a:schemeClr>
              </a:solidFill>
              <a:latin typeface="Century Gothic" panose="020B0502020202020204" pitchFamily="34" charset="0"/>
            </a:endParaRPr>
          </a:p>
        </p:txBody>
      </p:sp>
      <p:sp>
        <p:nvSpPr>
          <p:cNvPr id="45" name="ZoneTexte 14">
            <a:extLst>
              <a:ext uri="{FF2B5EF4-FFF2-40B4-BE49-F238E27FC236}">
                <a16:creationId xmlns:a16="http://schemas.microsoft.com/office/drawing/2014/main" id="{61B46173-CA96-4662-9498-4E906F55F9B8}"/>
              </a:ext>
            </a:extLst>
          </p:cNvPr>
          <p:cNvSpPr txBox="1"/>
          <p:nvPr/>
        </p:nvSpPr>
        <p:spPr>
          <a:xfrm>
            <a:off x="522212" y="2719734"/>
            <a:ext cx="411600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dirty="0" err="1">
                <a:solidFill>
                  <a:schemeClr val="accent1">
                    <a:lumMod val="50000"/>
                  </a:schemeClr>
                </a:solidFill>
                <a:latin typeface="Century Gothic" panose="020B0502020202020204" pitchFamily="34" charset="0"/>
              </a:rPr>
              <a:t>We</a:t>
            </a:r>
            <a:r>
              <a:rPr lang="es-ES" sz="2400" dirty="0">
                <a:solidFill>
                  <a:schemeClr val="accent1">
                    <a:lumMod val="50000"/>
                  </a:schemeClr>
                </a:solidFill>
                <a:latin typeface="Century Gothic" panose="020B0502020202020204" pitchFamily="34" charset="0"/>
              </a:rPr>
              <a:t> </a:t>
            </a:r>
            <a:r>
              <a:rPr lang="es-ES" sz="2400" dirty="0" err="1">
                <a:solidFill>
                  <a:schemeClr val="accent1">
                    <a:lumMod val="50000"/>
                  </a:schemeClr>
                </a:solidFill>
                <a:latin typeface="Century Gothic" panose="020B0502020202020204" pitchFamily="34" charset="0"/>
              </a:rPr>
              <a:t>buy</a:t>
            </a:r>
            <a:r>
              <a:rPr lang="es-ES" sz="2400" dirty="0">
                <a:solidFill>
                  <a:schemeClr val="accent1">
                    <a:lumMod val="50000"/>
                  </a:schemeClr>
                </a:solidFill>
                <a:latin typeface="Century Gothic" panose="020B0502020202020204" pitchFamily="34" charset="0"/>
              </a:rPr>
              <a:t> </a:t>
            </a:r>
            <a:r>
              <a:rPr lang="es-ES" sz="2400" dirty="0" err="1">
                <a:solidFill>
                  <a:schemeClr val="accent1">
                    <a:lumMod val="50000"/>
                  </a:schemeClr>
                </a:solidFill>
                <a:latin typeface="Century Gothic" panose="020B0502020202020204" pitchFamily="34" charset="0"/>
              </a:rPr>
              <a:t>an</a:t>
            </a:r>
            <a:r>
              <a:rPr lang="es-ES" sz="2400" dirty="0">
                <a:solidFill>
                  <a:schemeClr val="accent1">
                    <a:lumMod val="50000"/>
                  </a:schemeClr>
                </a:solidFill>
                <a:latin typeface="Century Gothic" panose="020B0502020202020204" pitchFamily="34" charset="0"/>
              </a:rPr>
              <a:t> ice </a:t>
            </a:r>
            <a:r>
              <a:rPr lang="es-ES" sz="2400" dirty="0" err="1">
                <a:solidFill>
                  <a:schemeClr val="accent1">
                    <a:lumMod val="50000"/>
                  </a:schemeClr>
                </a:solidFill>
                <a:latin typeface="Century Gothic" panose="020B0502020202020204" pitchFamily="34" charset="0"/>
              </a:rPr>
              <a:t>cream</a:t>
            </a:r>
            <a:r>
              <a:rPr lang="es-ES" sz="2400" dirty="0">
                <a:solidFill>
                  <a:schemeClr val="accent1">
                    <a:lumMod val="50000"/>
                  </a:schemeClr>
                </a:solidFill>
                <a:latin typeface="Century Gothic" panose="020B0502020202020204" pitchFamily="34" charset="0"/>
              </a:rPr>
              <a:t>.</a:t>
            </a:r>
          </a:p>
        </p:txBody>
      </p:sp>
      <p:sp>
        <p:nvSpPr>
          <p:cNvPr id="56" name="ZoneTexte 5">
            <a:extLst>
              <a:ext uri="{FF2B5EF4-FFF2-40B4-BE49-F238E27FC236}">
                <a16:creationId xmlns:a16="http://schemas.microsoft.com/office/drawing/2014/main" id="{49CB7AB4-EB87-E644-BA32-A2D776FC36A8}"/>
              </a:ext>
            </a:extLst>
          </p:cNvPr>
          <p:cNvSpPr txBox="1"/>
          <p:nvPr/>
        </p:nvSpPr>
        <p:spPr>
          <a:xfrm>
            <a:off x="433425" y="4151553"/>
            <a:ext cx="1094081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accent1">
                    <a:lumMod val="50000"/>
                  </a:schemeClr>
                </a:solidFill>
                <a:latin typeface="Century Gothic" panose="020B0502020202020204" pitchFamily="34" charset="0"/>
              </a:rPr>
              <a:t>To mean ‘they’ with an –</a:t>
            </a:r>
            <a:r>
              <a:rPr lang="en-US" sz="2400" b="1" dirty="0">
                <a:solidFill>
                  <a:schemeClr val="accent1">
                    <a:lumMod val="50000"/>
                  </a:schemeClr>
                </a:solidFill>
                <a:latin typeface="Century Gothic" panose="020B0502020202020204" pitchFamily="34" charset="0"/>
              </a:rPr>
              <a:t>ar</a:t>
            </a:r>
            <a:r>
              <a:rPr lang="en-US" sz="2400" dirty="0">
                <a:solidFill>
                  <a:schemeClr val="accent1">
                    <a:lumMod val="50000"/>
                  </a:schemeClr>
                </a:solidFill>
                <a:latin typeface="Century Gothic" panose="020B0502020202020204" pitchFamily="34" charset="0"/>
              </a:rPr>
              <a:t> verb, remove –</a:t>
            </a:r>
            <a:r>
              <a:rPr lang="en-US" sz="2400" b="1" dirty="0">
                <a:solidFill>
                  <a:schemeClr val="accent1">
                    <a:lumMod val="50000"/>
                  </a:schemeClr>
                </a:solidFill>
                <a:latin typeface="Century Gothic" panose="020B0502020202020204" pitchFamily="34" charset="0"/>
              </a:rPr>
              <a:t>ar</a:t>
            </a:r>
            <a:r>
              <a:rPr lang="en-US" sz="2400" dirty="0">
                <a:solidFill>
                  <a:schemeClr val="accent1">
                    <a:lumMod val="50000"/>
                  </a:schemeClr>
                </a:solidFill>
                <a:latin typeface="Century Gothic" panose="020B0502020202020204" pitchFamily="34" charset="0"/>
              </a:rPr>
              <a:t> and add –</a:t>
            </a:r>
            <a:r>
              <a:rPr lang="en-US" sz="2400" b="1" dirty="0">
                <a:solidFill>
                  <a:schemeClr val="accent1">
                    <a:lumMod val="50000"/>
                  </a:schemeClr>
                </a:solidFill>
                <a:latin typeface="Century Gothic" panose="020B0502020202020204" pitchFamily="34" charset="0"/>
              </a:rPr>
              <a:t>an</a:t>
            </a:r>
            <a:r>
              <a:rPr lang="en-US" sz="2400" dirty="0">
                <a:solidFill>
                  <a:schemeClr val="accent1">
                    <a:lumMod val="50000"/>
                  </a:schemeClr>
                </a:solidFill>
                <a:latin typeface="Century Gothic" panose="020B0502020202020204" pitchFamily="34" charset="0"/>
              </a:rPr>
              <a:t> to the stem.</a:t>
            </a:r>
          </a:p>
        </p:txBody>
      </p:sp>
      <p:sp>
        <p:nvSpPr>
          <p:cNvPr id="58" name="ZoneTexte 14">
            <a:extLst>
              <a:ext uri="{FF2B5EF4-FFF2-40B4-BE49-F238E27FC236}">
                <a16:creationId xmlns:a16="http://schemas.microsoft.com/office/drawing/2014/main" id="{18990626-5A57-284D-93D9-F78C0059854F}"/>
              </a:ext>
            </a:extLst>
          </p:cNvPr>
          <p:cNvSpPr txBox="1"/>
          <p:nvPr/>
        </p:nvSpPr>
        <p:spPr>
          <a:xfrm>
            <a:off x="522212" y="4920587"/>
            <a:ext cx="411600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dirty="0" err="1">
                <a:solidFill>
                  <a:schemeClr val="accent1">
                    <a:lumMod val="50000"/>
                  </a:schemeClr>
                </a:solidFill>
                <a:latin typeface="Century Gothic" panose="020B0502020202020204" pitchFamily="34" charset="0"/>
              </a:rPr>
              <a:t>They</a:t>
            </a:r>
            <a:r>
              <a:rPr lang="es-ES" sz="2400" dirty="0">
                <a:solidFill>
                  <a:schemeClr val="accent1">
                    <a:lumMod val="50000"/>
                  </a:schemeClr>
                </a:solidFill>
                <a:latin typeface="Century Gothic" panose="020B0502020202020204" pitchFamily="34" charset="0"/>
              </a:rPr>
              <a:t> listen to </a:t>
            </a:r>
            <a:r>
              <a:rPr lang="es-ES" sz="2400" dirty="0" err="1">
                <a:solidFill>
                  <a:schemeClr val="accent1">
                    <a:lumMod val="50000"/>
                  </a:schemeClr>
                </a:solidFill>
                <a:latin typeface="Century Gothic" panose="020B0502020202020204" pitchFamily="34" charset="0"/>
              </a:rPr>
              <a:t>the</a:t>
            </a:r>
            <a:r>
              <a:rPr lang="es-ES" sz="2400" dirty="0">
                <a:solidFill>
                  <a:schemeClr val="accent1">
                    <a:lumMod val="50000"/>
                  </a:schemeClr>
                </a:solidFill>
                <a:latin typeface="Century Gothic" panose="020B0502020202020204" pitchFamily="34" charset="0"/>
              </a:rPr>
              <a:t> radio.</a:t>
            </a:r>
          </a:p>
        </p:txBody>
      </p:sp>
      <p:sp>
        <p:nvSpPr>
          <p:cNvPr id="59" name="ZoneTexte 14">
            <a:extLst>
              <a:ext uri="{FF2B5EF4-FFF2-40B4-BE49-F238E27FC236}">
                <a16:creationId xmlns:a16="http://schemas.microsoft.com/office/drawing/2014/main" id="{E97B414B-6EC3-0D42-80A4-45A026A0B97E}"/>
              </a:ext>
            </a:extLst>
          </p:cNvPr>
          <p:cNvSpPr txBox="1"/>
          <p:nvPr/>
        </p:nvSpPr>
        <p:spPr>
          <a:xfrm>
            <a:off x="522211" y="5583372"/>
            <a:ext cx="411600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dirty="0" err="1">
                <a:solidFill>
                  <a:schemeClr val="accent1">
                    <a:lumMod val="50000"/>
                  </a:schemeClr>
                </a:solidFill>
                <a:latin typeface="Century Gothic" panose="020B0502020202020204" pitchFamily="34" charset="0"/>
              </a:rPr>
              <a:t>Normally</a:t>
            </a:r>
            <a:r>
              <a:rPr lang="es-ES" sz="2400" dirty="0">
                <a:solidFill>
                  <a:schemeClr val="accent1">
                    <a:lumMod val="50000"/>
                  </a:schemeClr>
                </a:solidFill>
                <a:latin typeface="Century Gothic" panose="020B0502020202020204" pitchFamily="34" charset="0"/>
              </a:rPr>
              <a:t> </a:t>
            </a:r>
            <a:r>
              <a:rPr lang="es-ES" sz="2400" dirty="0" err="1">
                <a:solidFill>
                  <a:schemeClr val="accent1">
                    <a:lumMod val="50000"/>
                  </a:schemeClr>
                </a:solidFill>
                <a:latin typeface="Century Gothic" panose="020B0502020202020204" pitchFamily="34" charset="0"/>
              </a:rPr>
              <a:t>they</a:t>
            </a:r>
            <a:r>
              <a:rPr lang="es-ES" sz="2400" dirty="0">
                <a:solidFill>
                  <a:schemeClr val="accent1">
                    <a:lumMod val="50000"/>
                  </a:schemeClr>
                </a:solidFill>
                <a:latin typeface="Century Gothic" panose="020B0502020202020204" pitchFamily="34" charset="0"/>
              </a:rPr>
              <a:t> </a:t>
            </a:r>
            <a:r>
              <a:rPr lang="es-ES" sz="2400" dirty="0" err="1">
                <a:solidFill>
                  <a:schemeClr val="accent1">
                    <a:lumMod val="50000"/>
                  </a:schemeClr>
                </a:solidFill>
                <a:latin typeface="Century Gothic" panose="020B0502020202020204" pitchFamily="34" charset="0"/>
              </a:rPr>
              <a:t>ride</a:t>
            </a:r>
            <a:r>
              <a:rPr lang="es-ES" sz="2400" dirty="0">
                <a:solidFill>
                  <a:schemeClr val="accent1">
                    <a:lumMod val="50000"/>
                  </a:schemeClr>
                </a:solidFill>
                <a:latin typeface="Century Gothic" panose="020B0502020202020204" pitchFamily="34" charset="0"/>
              </a:rPr>
              <a:t> </a:t>
            </a:r>
            <a:r>
              <a:rPr lang="es-ES" sz="2400" dirty="0" err="1">
                <a:solidFill>
                  <a:schemeClr val="accent1">
                    <a:lumMod val="50000"/>
                  </a:schemeClr>
                </a:solidFill>
                <a:latin typeface="Century Gothic" panose="020B0502020202020204" pitchFamily="34" charset="0"/>
              </a:rPr>
              <a:t>bikes</a:t>
            </a:r>
            <a:r>
              <a:rPr lang="es-ES" sz="2400" dirty="0">
                <a:solidFill>
                  <a:schemeClr val="accent1">
                    <a:lumMod val="50000"/>
                  </a:schemeClr>
                </a:solidFill>
                <a:latin typeface="Century Gothic" panose="020B0502020202020204" pitchFamily="34" charset="0"/>
              </a:rPr>
              <a:t>.</a:t>
            </a:r>
          </a:p>
        </p:txBody>
      </p:sp>
      <p:sp>
        <p:nvSpPr>
          <p:cNvPr id="60" name="ZoneTexte 12">
            <a:extLst>
              <a:ext uri="{FF2B5EF4-FFF2-40B4-BE49-F238E27FC236}">
                <a16:creationId xmlns:a16="http://schemas.microsoft.com/office/drawing/2014/main" id="{496178B8-671B-9546-BA60-7C7A767D9030}"/>
              </a:ext>
            </a:extLst>
          </p:cNvPr>
          <p:cNvSpPr txBox="1"/>
          <p:nvPr/>
        </p:nvSpPr>
        <p:spPr>
          <a:xfrm>
            <a:off x="5272517" y="4920586"/>
            <a:ext cx="373713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dirty="0">
                <a:solidFill>
                  <a:schemeClr val="accent1">
                    <a:lumMod val="50000"/>
                  </a:schemeClr>
                </a:solidFill>
                <a:latin typeface="Century Gothic" panose="020B0502020202020204" pitchFamily="34" charset="0"/>
              </a:rPr>
              <a:t>Escuch</a:t>
            </a:r>
            <a:r>
              <a:rPr lang="es-ES" sz="2400" b="1" dirty="0">
                <a:solidFill>
                  <a:srgbClr val="E25B00"/>
                </a:solidFill>
                <a:latin typeface="Century Gothic" panose="020B0502020202020204" pitchFamily="34" charset="0"/>
              </a:rPr>
              <a:t>an</a:t>
            </a:r>
            <a:r>
              <a:rPr lang="es-ES" sz="2000" dirty="0">
                <a:solidFill>
                  <a:schemeClr val="accent5">
                    <a:lumMod val="50000"/>
                  </a:schemeClr>
                </a:solidFill>
                <a:latin typeface="Century Gothic" panose="020B0502020202020204" pitchFamily="34" charset="0"/>
              </a:rPr>
              <a:t> </a:t>
            </a:r>
            <a:r>
              <a:rPr lang="es-ES" sz="2400" dirty="0">
                <a:solidFill>
                  <a:schemeClr val="accent1">
                    <a:lumMod val="50000"/>
                  </a:schemeClr>
                </a:solidFill>
                <a:latin typeface="Century Gothic" panose="020B0502020202020204" pitchFamily="34" charset="0"/>
              </a:rPr>
              <a:t>la radio</a:t>
            </a:r>
            <a:r>
              <a:rPr lang="es-ES" sz="2000" dirty="0">
                <a:solidFill>
                  <a:schemeClr val="accent1">
                    <a:lumMod val="50000"/>
                  </a:schemeClr>
                </a:solidFill>
                <a:latin typeface="Century Gothic" panose="020B0502020202020204" pitchFamily="34" charset="0"/>
              </a:rPr>
              <a:t>.</a:t>
            </a:r>
          </a:p>
        </p:txBody>
      </p:sp>
      <p:sp>
        <p:nvSpPr>
          <p:cNvPr id="61" name="ZoneTexte 12">
            <a:extLst>
              <a:ext uri="{FF2B5EF4-FFF2-40B4-BE49-F238E27FC236}">
                <a16:creationId xmlns:a16="http://schemas.microsoft.com/office/drawing/2014/main" id="{26CF8CD7-2AAD-624A-8E25-5200739FBAE6}"/>
              </a:ext>
            </a:extLst>
          </p:cNvPr>
          <p:cNvSpPr txBox="1"/>
          <p:nvPr/>
        </p:nvSpPr>
        <p:spPr>
          <a:xfrm>
            <a:off x="5272517" y="5583372"/>
            <a:ext cx="654211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dirty="0">
                <a:solidFill>
                  <a:schemeClr val="accent1">
                    <a:lumMod val="50000"/>
                  </a:schemeClr>
                </a:solidFill>
                <a:latin typeface="Century Gothic" panose="020B0502020202020204" pitchFamily="34" charset="0"/>
              </a:rPr>
              <a:t>Normalmente mont</a:t>
            </a:r>
            <a:r>
              <a:rPr lang="es-ES" sz="2400" b="1" dirty="0">
                <a:solidFill>
                  <a:srgbClr val="E25B00"/>
                </a:solidFill>
                <a:latin typeface="Century Gothic" panose="020B0502020202020204" pitchFamily="34" charset="0"/>
              </a:rPr>
              <a:t>an</a:t>
            </a:r>
            <a:r>
              <a:rPr lang="es-ES" sz="2000" dirty="0">
                <a:solidFill>
                  <a:schemeClr val="accent5">
                    <a:lumMod val="50000"/>
                  </a:schemeClr>
                </a:solidFill>
                <a:latin typeface="Century Gothic" panose="020B0502020202020204" pitchFamily="34" charset="0"/>
              </a:rPr>
              <a:t> </a:t>
            </a:r>
            <a:r>
              <a:rPr lang="es-ES" sz="2400" dirty="0">
                <a:solidFill>
                  <a:schemeClr val="accent1">
                    <a:lumMod val="50000"/>
                  </a:schemeClr>
                </a:solidFill>
                <a:latin typeface="Century Gothic" panose="020B0502020202020204" pitchFamily="34" charset="0"/>
              </a:rPr>
              <a:t>en bici/bicicleta</a:t>
            </a:r>
            <a:r>
              <a:rPr lang="es-ES" sz="2000" dirty="0">
                <a:solidFill>
                  <a:schemeClr val="accent1">
                    <a:lumMod val="50000"/>
                  </a:schemeClr>
                </a:solidFill>
                <a:latin typeface="Century Gothic" panose="020B0502020202020204" pitchFamily="34" charset="0"/>
              </a:rPr>
              <a:t>.</a:t>
            </a:r>
          </a:p>
        </p:txBody>
      </p:sp>
      <p:grpSp>
        <p:nvGrpSpPr>
          <p:cNvPr id="19" name="Group 18"/>
          <p:cNvGrpSpPr/>
          <p:nvPr/>
        </p:nvGrpSpPr>
        <p:grpSpPr>
          <a:xfrm>
            <a:off x="8303566" y="2026239"/>
            <a:ext cx="1008420" cy="419272"/>
            <a:chOff x="1988991" y="5357467"/>
            <a:chExt cx="576001" cy="419272"/>
          </a:xfrm>
        </p:grpSpPr>
        <p:sp>
          <p:nvSpPr>
            <p:cNvPr id="20" name="Rectangle 19"/>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1988991" y="5699159"/>
              <a:ext cx="576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Organigramme : Connecteur 9">
            <a:extLst>
              <a:ext uri="{FF2B5EF4-FFF2-40B4-BE49-F238E27FC236}">
                <a16:creationId xmlns:a16="http://schemas.microsoft.com/office/drawing/2014/main" id="{7B042ED0-A99A-4817-B088-4801FB2562D4}"/>
              </a:ext>
            </a:extLst>
          </p:cNvPr>
          <p:cNvSpPr/>
          <p:nvPr/>
        </p:nvSpPr>
        <p:spPr>
          <a:xfrm>
            <a:off x="8267470" y="1876638"/>
            <a:ext cx="1116560" cy="719178"/>
          </a:xfrm>
          <a:prstGeom prst="flowChartConnector">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ln w="19050">
                <a:solidFill>
                  <a:schemeClr val="tx1"/>
                </a:solidFill>
              </a:ln>
              <a:latin typeface="Century Gothic" panose="020B0502020202020204" pitchFamily="34" charset="0"/>
            </a:endParaRPr>
          </a:p>
        </p:txBody>
      </p:sp>
      <p:grpSp>
        <p:nvGrpSpPr>
          <p:cNvPr id="22" name="Group 21"/>
          <p:cNvGrpSpPr/>
          <p:nvPr/>
        </p:nvGrpSpPr>
        <p:grpSpPr>
          <a:xfrm>
            <a:off x="8517347" y="4183313"/>
            <a:ext cx="562631" cy="419272"/>
            <a:chOff x="1988991" y="5357467"/>
            <a:chExt cx="576001" cy="419272"/>
          </a:xfrm>
        </p:grpSpPr>
        <p:sp>
          <p:nvSpPr>
            <p:cNvPr id="23" name="Rectangle 22"/>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1988991" y="5699159"/>
              <a:ext cx="576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Organigramme : Connecteur 9">
            <a:extLst>
              <a:ext uri="{FF2B5EF4-FFF2-40B4-BE49-F238E27FC236}">
                <a16:creationId xmlns:a16="http://schemas.microsoft.com/office/drawing/2014/main" id="{EFAB2E42-549A-E54B-BD72-5C1CACA3AA11}"/>
              </a:ext>
            </a:extLst>
          </p:cNvPr>
          <p:cNvSpPr/>
          <p:nvPr/>
        </p:nvSpPr>
        <p:spPr>
          <a:xfrm>
            <a:off x="8442166" y="4138102"/>
            <a:ext cx="736611" cy="514601"/>
          </a:xfrm>
          <a:prstGeom prst="flowChartConnector">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ln w="19050">
                <a:solidFill>
                  <a:schemeClr val="tx1"/>
                </a:solidFill>
              </a:ln>
              <a:latin typeface="Century Gothic" panose="020B0502020202020204" pitchFamily="34" charset="0"/>
            </a:endParaRPr>
          </a:p>
        </p:txBody>
      </p:sp>
    </p:spTree>
    <p:extLst>
      <p:ext uri="{BB962C8B-B14F-4D97-AF65-F5344CB8AC3E}">
        <p14:creationId xmlns:p14="http://schemas.microsoft.com/office/powerpoint/2010/main" val="181406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2" grpId="0"/>
      <p:bldP spid="43" grpId="0"/>
      <p:bldP spid="44" grpId="0"/>
      <p:bldP spid="56" grpId="0"/>
      <p:bldP spid="58" grpId="0"/>
      <p:bldP spid="59" grpId="0"/>
      <p:bldP spid="60" grpId="0"/>
      <p:bldP spid="61" grpId="0"/>
      <p:bldP spid="40" grpId="0" animBg="1"/>
      <p:bldP spid="5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74149"/>
            <a:ext cx="10515600" cy="1325563"/>
          </a:xfrm>
        </p:spPr>
        <p:txBody>
          <a:bodyPr>
            <a:noAutofit/>
          </a:bodyPr>
          <a:lstStyle/>
          <a:p>
            <a:r>
              <a:rPr lang="en-GB" sz="24000" b="1" dirty="0">
                <a:solidFill>
                  <a:srgbClr val="115076"/>
                </a:solidFill>
                <a:latin typeface="Century Gothic" panose="020B0502020202020204" pitchFamily="34" charset="0"/>
              </a:rPr>
              <a:t>h</a:t>
            </a:r>
          </a:p>
        </p:txBody>
      </p:sp>
      <p:pic>
        <p:nvPicPr>
          <p:cNvPr id="8"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95" y="2486024"/>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7803" y="-580441"/>
            <a:ext cx="1613533" cy="3770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9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29698" name="Picture 2" descr="man with mouth open and hand raised.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1367" y="583946"/>
            <a:ext cx="4649265" cy="38743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72713" y="4458334"/>
            <a:ext cx="5046574"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h</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ablar</a:t>
            </a:r>
            <a:endParaRPr kumimoji="0" lang="en-GB" sz="1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63415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abla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698"/>
                                        </p:tgtEl>
                                        <p:attrNameLst>
                                          <p:attrName>style.visibility</p:attrName>
                                        </p:attrNameLst>
                                      </p:cBhvr>
                                      <p:to>
                                        <p:strVal val="visible"/>
                                      </p:to>
                                    </p:set>
                                    <p:animEffect transition="in" filter="fade">
                                      <p:cBhvr>
                                        <p:cTn id="22" dur="500"/>
                                        <p:tgtEl>
                                          <p:spTgt spid="29698"/>
                                        </p:tgtEl>
                                      </p:cBhvr>
                                    </p:animEffect>
                                  </p:childTnLst>
                                  <p:subTnLst>
                                    <p:audio>
                                      <p:cMediaNode>
                                        <p:cTn display="0" masterRel="sameClick">
                                          <p:stCondLst>
                                            <p:cond evt="begin" delay="0">
                                              <p:tn val="20"/>
                                            </p:cond>
                                          </p:stCondLst>
                                          <p:endCondLst>
                                            <p:cond evt="onStopAudio" delay="0">
                                              <p:tgtEl>
                                                <p:sldTgt/>
                                              </p:tgtEl>
                                            </p:cond>
                                          </p:endCondLst>
                                        </p:cTn>
                                        <p:tgtEl>
                                          <p:sndTgt r:embed="rId3" name="habl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85" y="107754"/>
            <a:ext cx="6901398" cy="428434"/>
          </a:xfrm>
        </p:spPr>
        <p:txBody>
          <a:bodyPr>
            <a:normAutofit/>
          </a:bodyPr>
          <a:lstStyle/>
          <a:p>
            <a:r>
              <a:rPr lang="en-GB" sz="2200" b="1" dirty="0">
                <a:solidFill>
                  <a:schemeClr val="accent1">
                    <a:lumMod val="50000"/>
                  </a:schemeClr>
                </a:solidFill>
              </a:rPr>
              <a:t>Escucha. ¿Quién </a:t>
            </a:r>
            <a:r>
              <a:rPr lang="en-GB" sz="2200" b="1" dirty="0" err="1">
                <a:solidFill>
                  <a:schemeClr val="accent1">
                    <a:lumMod val="50000"/>
                  </a:schemeClr>
                </a:solidFill>
              </a:rPr>
              <a:t>es</a:t>
            </a:r>
            <a:r>
              <a:rPr lang="en-GB" sz="2200" b="1" dirty="0">
                <a:solidFill>
                  <a:schemeClr val="accent1">
                    <a:lumMod val="50000"/>
                  </a:schemeClr>
                </a:solidFill>
              </a:rPr>
              <a:t>? Marca la opción correcta.</a:t>
            </a:r>
          </a:p>
        </p:txBody>
      </p:sp>
      <p:sp>
        <p:nvSpPr>
          <p:cNvPr id="3" name="Content Placeholder 2"/>
          <p:cNvSpPr>
            <a:spLocks noGrp="1"/>
          </p:cNvSpPr>
          <p:nvPr>
            <p:ph idx="1"/>
          </p:nvPr>
        </p:nvSpPr>
        <p:spPr>
          <a:xfrm>
            <a:off x="446314" y="1345472"/>
            <a:ext cx="7438418" cy="5272244"/>
          </a:xfrm>
        </p:spPr>
        <p:txBody>
          <a:bodyPr>
            <a:normAutofit fontScale="92500" lnSpcReduction="10000"/>
          </a:bodyPr>
          <a:lstStyle/>
          <a:p>
            <a:pPr marL="0" indent="0">
              <a:lnSpc>
                <a:spcPct val="150000"/>
              </a:lnSpc>
              <a:buNone/>
            </a:pPr>
            <a:r>
              <a:rPr lang="es-ES" dirty="0">
                <a:solidFill>
                  <a:srgbClr val="115076"/>
                </a:solidFill>
              </a:rPr>
              <a:t>1   </a:t>
            </a:r>
            <a:r>
              <a:rPr lang="es-ES" b="1" dirty="0">
                <a:solidFill>
                  <a:srgbClr val="115076"/>
                </a:solidFill>
              </a:rPr>
              <a:t>Llegan</a:t>
            </a:r>
            <a:r>
              <a:rPr lang="es-ES" dirty="0">
                <a:solidFill>
                  <a:srgbClr val="115076"/>
                </a:solidFill>
              </a:rPr>
              <a:t> a la playa en verano</a:t>
            </a:r>
            <a:br>
              <a:rPr lang="es-ES" dirty="0">
                <a:solidFill>
                  <a:srgbClr val="115076"/>
                </a:solidFill>
              </a:rPr>
            </a:br>
            <a:r>
              <a:rPr lang="es-ES" dirty="0">
                <a:solidFill>
                  <a:srgbClr val="115076"/>
                </a:solidFill>
              </a:rPr>
              <a:t>2   </a:t>
            </a:r>
            <a:r>
              <a:rPr lang="es-ES" b="1" dirty="0">
                <a:solidFill>
                  <a:srgbClr val="115076"/>
                </a:solidFill>
              </a:rPr>
              <a:t>Jugamos</a:t>
            </a:r>
            <a:r>
              <a:rPr lang="es-ES" dirty="0">
                <a:solidFill>
                  <a:srgbClr val="115076"/>
                </a:solidFill>
              </a:rPr>
              <a:t> en las olas del mar</a:t>
            </a:r>
            <a:br>
              <a:rPr lang="es-ES" dirty="0">
                <a:solidFill>
                  <a:srgbClr val="115076"/>
                </a:solidFill>
              </a:rPr>
            </a:br>
            <a:r>
              <a:rPr lang="es-ES" dirty="0">
                <a:solidFill>
                  <a:srgbClr val="115076"/>
                </a:solidFill>
              </a:rPr>
              <a:t>3   </a:t>
            </a:r>
            <a:r>
              <a:rPr lang="es-ES" sz="2200" b="1" dirty="0">
                <a:solidFill>
                  <a:srgbClr val="115076"/>
                </a:solidFill>
              </a:rPr>
              <a:t>Escuchamos</a:t>
            </a:r>
            <a:r>
              <a:rPr lang="es-ES" dirty="0">
                <a:solidFill>
                  <a:srgbClr val="115076"/>
                </a:solidFill>
              </a:rPr>
              <a:t> la brisa, </a:t>
            </a:r>
            <a:r>
              <a:rPr lang="es-ES" b="1" dirty="0">
                <a:solidFill>
                  <a:srgbClr val="115076"/>
                </a:solidFill>
              </a:rPr>
              <a:t>compran</a:t>
            </a:r>
            <a:r>
              <a:rPr lang="es-ES" dirty="0">
                <a:solidFill>
                  <a:srgbClr val="115076"/>
                </a:solidFill>
              </a:rPr>
              <a:t> un helado</a:t>
            </a:r>
            <a:br>
              <a:rPr lang="es-ES" dirty="0">
                <a:solidFill>
                  <a:srgbClr val="115076"/>
                </a:solidFill>
              </a:rPr>
            </a:br>
            <a:r>
              <a:rPr lang="es-ES" dirty="0">
                <a:solidFill>
                  <a:srgbClr val="115076"/>
                </a:solidFill>
              </a:rPr>
              <a:t>4   </a:t>
            </a:r>
            <a:r>
              <a:rPr lang="es-ES" b="1" dirty="0">
                <a:solidFill>
                  <a:srgbClr val="115076"/>
                </a:solidFill>
              </a:rPr>
              <a:t>Quieren</a:t>
            </a:r>
            <a:r>
              <a:rPr lang="es-ES" dirty="0">
                <a:solidFill>
                  <a:srgbClr val="115076"/>
                </a:solidFill>
              </a:rPr>
              <a:t> saltar y nadar</a:t>
            </a:r>
            <a:br>
              <a:rPr lang="es-ES" dirty="0">
                <a:solidFill>
                  <a:srgbClr val="115076"/>
                </a:solidFill>
              </a:rPr>
            </a:br>
            <a:br>
              <a:rPr lang="es-ES" dirty="0">
                <a:solidFill>
                  <a:srgbClr val="115076"/>
                </a:solidFill>
              </a:rPr>
            </a:br>
            <a:r>
              <a:rPr lang="es-ES" dirty="0">
                <a:solidFill>
                  <a:srgbClr val="115076"/>
                </a:solidFill>
              </a:rPr>
              <a:t>5   </a:t>
            </a:r>
            <a:r>
              <a:rPr lang="es-ES" b="1" dirty="0">
                <a:solidFill>
                  <a:srgbClr val="115076"/>
                </a:solidFill>
              </a:rPr>
              <a:t>Preparan</a:t>
            </a:r>
            <a:r>
              <a:rPr lang="es-ES" dirty="0">
                <a:solidFill>
                  <a:srgbClr val="115076"/>
                </a:solidFill>
              </a:rPr>
              <a:t> comida en el patio</a:t>
            </a:r>
            <a:br>
              <a:rPr lang="es-ES" dirty="0">
                <a:solidFill>
                  <a:srgbClr val="115076"/>
                </a:solidFill>
              </a:rPr>
            </a:br>
            <a:r>
              <a:rPr lang="es-ES" dirty="0">
                <a:solidFill>
                  <a:srgbClr val="115076"/>
                </a:solidFill>
              </a:rPr>
              <a:t>6   </a:t>
            </a:r>
            <a:r>
              <a:rPr lang="es-ES" b="1" dirty="0">
                <a:solidFill>
                  <a:srgbClr val="115076"/>
                </a:solidFill>
              </a:rPr>
              <a:t>Sacamos</a:t>
            </a:r>
            <a:r>
              <a:rPr lang="es-ES" dirty="0">
                <a:solidFill>
                  <a:srgbClr val="115076"/>
                </a:solidFill>
              </a:rPr>
              <a:t> melón y sandía</a:t>
            </a:r>
            <a:br>
              <a:rPr lang="es-ES" dirty="0">
                <a:solidFill>
                  <a:srgbClr val="115076"/>
                </a:solidFill>
              </a:rPr>
            </a:br>
            <a:r>
              <a:rPr lang="es-ES" dirty="0">
                <a:solidFill>
                  <a:srgbClr val="115076"/>
                </a:solidFill>
              </a:rPr>
              <a:t>7   </a:t>
            </a:r>
            <a:r>
              <a:rPr lang="es-ES" b="1" dirty="0">
                <a:solidFill>
                  <a:srgbClr val="115076"/>
                </a:solidFill>
              </a:rPr>
              <a:t>Miramos</a:t>
            </a:r>
            <a:r>
              <a:rPr lang="es-ES" dirty="0">
                <a:solidFill>
                  <a:srgbClr val="115076"/>
                </a:solidFill>
              </a:rPr>
              <a:t> a Papá con su radio</a:t>
            </a:r>
            <a:br>
              <a:rPr lang="es-ES" dirty="0">
                <a:solidFill>
                  <a:srgbClr val="115076"/>
                </a:solidFill>
              </a:rPr>
            </a:br>
            <a:r>
              <a:rPr lang="es-ES" dirty="0">
                <a:solidFill>
                  <a:srgbClr val="115076"/>
                </a:solidFill>
              </a:rPr>
              <a:t>8   </a:t>
            </a:r>
            <a:r>
              <a:rPr lang="es-ES" b="1" dirty="0">
                <a:solidFill>
                  <a:srgbClr val="115076"/>
                </a:solidFill>
              </a:rPr>
              <a:t>Necesitan</a:t>
            </a:r>
            <a:r>
              <a:rPr lang="es-ES" dirty="0">
                <a:solidFill>
                  <a:srgbClr val="115076"/>
                </a:solidFill>
              </a:rPr>
              <a:t> una siesta al mediodía</a:t>
            </a:r>
            <a:endParaRPr lang="en-GB" dirty="0">
              <a:solidFill>
                <a:srgbClr val="115076"/>
              </a:solidFill>
            </a:endParaRPr>
          </a:p>
        </p:txBody>
      </p:sp>
      <p:graphicFrame>
        <p:nvGraphicFramePr>
          <p:cNvPr id="6" name="Table 5"/>
          <p:cNvGraphicFramePr>
            <a:graphicFrameLocks noGrp="1"/>
          </p:cNvGraphicFramePr>
          <p:nvPr/>
        </p:nvGraphicFramePr>
        <p:xfrm>
          <a:off x="7934023" y="1204349"/>
          <a:ext cx="4111784" cy="4582638"/>
        </p:xfrm>
        <a:graphic>
          <a:graphicData uri="http://schemas.openxmlformats.org/drawingml/2006/table">
            <a:tbl>
              <a:tblPr firstRow="1" bandRow="1">
                <a:effectLst/>
                <a:tableStyleId>{5940675A-B579-460E-94D1-54222C63F5DA}</a:tableStyleId>
              </a:tblPr>
              <a:tblGrid>
                <a:gridCol w="600893">
                  <a:extLst>
                    <a:ext uri="{9D8B030D-6E8A-4147-A177-3AD203B41FA5}">
                      <a16:colId xmlns:a16="http://schemas.microsoft.com/office/drawing/2014/main" val="20000"/>
                    </a:ext>
                  </a:extLst>
                </a:gridCol>
                <a:gridCol w="1655966">
                  <a:extLst>
                    <a:ext uri="{9D8B030D-6E8A-4147-A177-3AD203B41FA5}">
                      <a16:colId xmlns:a16="http://schemas.microsoft.com/office/drawing/2014/main" val="20001"/>
                    </a:ext>
                  </a:extLst>
                </a:gridCol>
                <a:gridCol w="1854925">
                  <a:extLst>
                    <a:ext uri="{9D8B030D-6E8A-4147-A177-3AD203B41FA5}">
                      <a16:colId xmlns:a16="http://schemas.microsoft.com/office/drawing/2014/main" val="20002"/>
                    </a:ext>
                  </a:extLst>
                </a:gridCol>
              </a:tblGrid>
              <a:tr h="509182">
                <a:tc>
                  <a:txBody>
                    <a:bodyPr/>
                    <a:lstStyle/>
                    <a:p>
                      <a:pPr algn="ctr"/>
                      <a:r>
                        <a:rPr lang="en-GB" sz="2400" b="1"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09182">
                <a:tc>
                  <a:txBody>
                    <a:bodyPr/>
                    <a:lstStyle/>
                    <a:p>
                      <a:pPr algn="ctr"/>
                      <a:r>
                        <a:rPr lang="en-GB" sz="2400" b="1"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09182">
                <a:tc>
                  <a:txBody>
                    <a:bodyPr/>
                    <a:lstStyle/>
                    <a:p>
                      <a:pPr algn="ctr"/>
                      <a:r>
                        <a:rPr lang="en-GB" sz="2400" b="1"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9182">
                <a:tc>
                  <a:txBody>
                    <a:bodyPr/>
                    <a:lstStyle/>
                    <a:p>
                      <a:pPr algn="ctr"/>
                      <a:r>
                        <a:rPr lang="en-GB" sz="2400" b="1"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09182">
                <a:tc>
                  <a:txBody>
                    <a:bodyPr/>
                    <a:lstStyle/>
                    <a:p>
                      <a:pPr algn="ctr"/>
                      <a:r>
                        <a:rPr lang="en-GB" sz="2400" b="1" dirty="0">
                          <a:solidFill>
                            <a:srgbClr val="115076"/>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09182">
                <a:tc>
                  <a:txBody>
                    <a:bodyPr/>
                    <a:lstStyle/>
                    <a:p>
                      <a:pPr algn="ctr"/>
                      <a:r>
                        <a:rPr lang="en-GB" sz="2400" b="1" dirty="0">
                          <a:solidFill>
                            <a:srgbClr val="115076"/>
                          </a:solidFill>
                          <a:latin typeface="Century Gothic" panose="020B0502020202020204" pitchFamily="34" charset="0"/>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09182">
                <a:tc>
                  <a:txBody>
                    <a:bodyPr/>
                    <a:lstStyle/>
                    <a:p>
                      <a:pPr algn="ctr"/>
                      <a:r>
                        <a:rPr lang="en-GB" sz="2400" b="1" dirty="0">
                          <a:solidFill>
                            <a:srgbClr val="115076"/>
                          </a:solidFill>
                          <a:latin typeface="Century Gothic" panose="020B0502020202020204" pitchFamily="34" charset="0"/>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09182">
                <a:tc>
                  <a:txBody>
                    <a:bodyPr/>
                    <a:lstStyle/>
                    <a:p>
                      <a:pPr algn="ctr"/>
                      <a:r>
                        <a:rPr lang="en-GB" sz="2400" b="1" dirty="0">
                          <a:solidFill>
                            <a:srgbClr val="115076"/>
                          </a:solidFill>
                          <a:latin typeface="Century Gothic" panose="020B0502020202020204" pitchFamily="34" charset="0"/>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09182">
                <a:tc>
                  <a:txBody>
                    <a:bodyPr/>
                    <a:lstStyle/>
                    <a:p>
                      <a:pPr algn="ctr"/>
                      <a:r>
                        <a:rPr lang="en-GB" sz="2400" b="1" dirty="0">
                          <a:solidFill>
                            <a:srgbClr val="115076"/>
                          </a:solidFill>
                          <a:latin typeface="Century Gothic" panose="020B0502020202020204" pitchFamily="34" charset="0"/>
                        </a:rPr>
                        <a:t>9</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7" name="TextBox 6"/>
          <p:cNvSpPr txBox="1"/>
          <p:nvPr/>
        </p:nvSpPr>
        <p:spPr>
          <a:xfrm>
            <a:off x="8723028" y="751686"/>
            <a:ext cx="1266887" cy="461665"/>
          </a:xfrm>
          <a:prstGeom prst="rect">
            <a:avLst/>
          </a:prstGeom>
          <a:noFill/>
        </p:spPr>
        <p:txBody>
          <a:bodyPr wrap="square" rtlCol="0">
            <a:spAutoFit/>
          </a:bodyPr>
          <a:lstStyle/>
          <a:p>
            <a:pPr algn="ctr"/>
            <a:r>
              <a:rPr lang="en-GB" sz="2400" b="1" dirty="0">
                <a:solidFill>
                  <a:srgbClr val="5B9BD5">
                    <a:lumMod val="50000"/>
                  </a:srgbClr>
                </a:solidFill>
                <a:latin typeface="Century Gothic" panose="020B0502020202020204" pitchFamily="34" charset="0"/>
              </a:rPr>
              <a:t>we</a:t>
            </a:r>
          </a:p>
        </p:txBody>
      </p:sp>
      <p:sp>
        <p:nvSpPr>
          <p:cNvPr id="8" name="TextBox 7"/>
          <p:cNvSpPr txBox="1"/>
          <p:nvPr/>
        </p:nvSpPr>
        <p:spPr>
          <a:xfrm>
            <a:off x="10592346" y="697298"/>
            <a:ext cx="1266887" cy="461665"/>
          </a:xfrm>
          <a:prstGeom prst="rect">
            <a:avLst/>
          </a:prstGeom>
          <a:noFill/>
        </p:spPr>
        <p:txBody>
          <a:bodyPr wrap="square" rtlCol="0">
            <a:spAutoFit/>
          </a:bodyPr>
          <a:lstStyle/>
          <a:p>
            <a:pPr algn="ctr"/>
            <a:r>
              <a:rPr lang="en-GB" sz="2400" b="1" dirty="0">
                <a:solidFill>
                  <a:srgbClr val="5B9BD5">
                    <a:lumMod val="50000"/>
                  </a:srgbClr>
                </a:solidFill>
                <a:latin typeface="Century Gothic" panose="020B0502020202020204" pitchFamily="34" charset="0"/>
              </a:rPr>
              <a:t>they</a:t>
            </a:r>
          </a:p>
        </p:txBody>
      </p:sp>
      <p:sp>
        <p:nvSpPr>
          <p:cNvPr id="31" name="Action Button: Custom 30">
            <a:hlinkClick r:id="" action="ppaction://noaction" highlightClick="1">
              <a:snd r:embed="rId3" name="4_compran.wav"/>
            </a:hlinkClick>
          </p:cNvPr>
          <p:cNvSpPr/>
          <p:nvPr/>
        </p:nvSpPr>
        <p:spPr>
          <a:xfrm>
            <a:off x="5880637" y="2115274"/>
            <a:ext cx="432000" cy="396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prstClr val="white"/>
                </a:solidFill>
                <a:latin typeface="Century Gothic" panose="020B0502020202020204" pitchFamily="34" charset="0"/>
              </a:rPr>
              <a:t>4</a:t>
            </a:r>
          </a:p>
        </p:txBody>
      </p:sp>
      <p:pic>
        <p:nvPicPr>
          <p:cNvPr id="37" name="Picture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2105" y="1204768"/>
            <a:ext cx="438571" cy="456844"/>
          </a:xfrm>
          <a:prstGeom prst="rect">
            <a:avLst/>
          </a:prstGeom>
        </p:spPr>
      </p:pic>
      <p:pic>
        <p:nvPicPr>
          <p:cNvPr id="38" name="Picture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88183" y="1726282"/>
            <a:ext cx="438571" cy="456844"/>
          </a:xfrm>
          <a:prstGeom prst="rect">
            <a:avLst/>
          </a:prstGeom>
        </p:spPr>
      </p:pic>
      <p:pic>
        <p:nvPicPr>
          <p:cNvPr id="39" name="Picture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81454" y="2230211"/>
            <a:ext cx="438571" cy="456844"/>
          </a:xfrm>
          <a:prstGeom prst="rect">
            <a:avLst/>
          </a:prstGeom>
        </p:spPr>
      </p:pic>
      <p:pic>
        <p:nvPicPr>
          <p:cNvPr id="40" name="Picture 3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2105" y="2771510"/>
            <a:ext cx="438571" cy="456844"/>
          </a:xfrm>
          <a:prstGeom prst="rect">
            <a:avLst/>
          </a:prstGeom>
        </p:spPr>
      </p:pic>
      <p:pic>
        <p:nvPicPr>
          <p:cNvPr id="41" name="Picture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6505" y="3273740"/>
            <a:ext cx="438571" cy="456844"/>
          </a:xfrm>
          <a:prstGeom prst="rect">
            <a:avLst/>
          </a:prstGeom>
        </p:spPr>
      </p:pic>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6505" y="3775970"/>
            <a:ext cx="438571" cy="456844"/>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81453" y="4250789"/>
            <a:ext cx="438571" cy="456844"/>
          </a:xfrm>
          <a:prstGeom prst="rect">
            <a:avLst/>
          </a:prstGeom>
        </p:spPr>
      </p:pic>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88183" y="4790466"/>
            <a:ext cx="438571" cy="456844"/>
          </a:xfrm>
          <a:prstGeom prst="rect">
            <a:avLst/>
          </a:prstGeom>
        </p:spPr>
      </p:pic>
      <p:pic>
        <p:nvPicPr>
          <p:cNvPr id="45" name="Pictur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2054" y="5297745"/>
            <a:ext cx="438571" cy="456844"/>
          </a:xfrm>
          <a:prstGeom prst="rect">
            <a:avLst/>
          </a:prstGeom>
        </p:spPr>
      </p:pic>
      <p:sp>
        <p:nvSpPr>
          <p:cNvPr id="46" name="CuadroTexto 45">
            <a:extLst>
              <a:ext uri="{FF2B5EF4-FFF2-40B4-BE49-F238E27FC236}">
                <a16:creationId xmlns:a16="http://schemas.microsoft.com/office/drawing/2014/main" id="{276C65EE-30DB-5246-9835-50564B465F8A}"/>
              </a:ext>
            </a:extLst>
          </p:cNvPr>
          <p:cNvSpPr txBox="1"/>
          <p:nvPr/>
        </p:nvSpPr>
        <p:spPr>
          <a:xfrm>
            <a:off x="323585" y="448135"/>
            <a:ext cx="7561685" cy="430887"/>
          </a:xfrm>
          <a:prstGeom prst="rect">
            <a:avLst/>
          </a:prstGeom>
          <a:noFill/>
        </p:spPr>
        <p:txBody>
          <a:bodyPr wrap="none" rtlCol="0">
            <a:spAutoFit/>
          </a:bodyPr>
          <a:lstStyle/>
          <a:p>
            <a:r>
              <a:rPr lang="en-GB" sz="2200" b="1" dirty="0">
                <a:solidFill>
                  <a:srgbClr val="5B9BD5">
                    <a:lumMod val="50000"/>
                  </a:srgbClr>
                </a:solidFill>
                <a:latin typeface="Century Gothic" panose="020B0502020202020204" pitchFamily="34" charset="0"/>
              </a:rPr>
              <a:t>Luego, e</a:t>
            </a:r>
            <a:r>
              <a:rPr lang="x-none" sz="2200" b="1" dirty="0">
                <a:solidFill>
                  <a:srgbClr val="5B9BD5">
                    <a:lumMod val="50000"/>
                  </a:srgbClr>
                </a:solidFill>
                <a:latin typeface="Century Gothic" panose="020B0502020202020204" pitchFamily="34" charset="0"/>
              </a:rPr>
              <a:t>scucha otra vez. Escribe el verbo</a:t>
            </a:r>
            <a:r>
              <a:rPr lang="en-GB" sz="2200" b="1" dirty="0">
                <a:solidFill>
                  <a:srgbClr val="5B9BD5">
                    <a:lumMod val="50000"/>
                  </a:srgbClr>
                </a:solidFill>
                <a:latin typeface="Century Gothic" panose="020B0502020202020204" pitchFamily="34" charset="0"/>
              </a:rPr>
              <a:t> en español</a:t>
            </a:r>
            <a:r>
              <a:rPr lang="x-none" sz="2200" b="1" dirty="0">
                <a:solidFill>
                  <a:srgbClr val="5B9BD5">
                    <a:lumMod val="50000"/>
                  </a:srgbClr>
                </a:solidFill>
                <a:latin typeface="Century Gothic" panose="020B0502020202020204" pitchFamily="34" charset="0"/>
              </a:rPr>
              <a:t>.</a:t>
            </a:r>
          </a:p>
        </p:txBody>
      </p:sp>
      <p:sp>
        <p:nvSpPr>
          <p:cNvPr id="47" name="CuadroTexto 46">
            <a:extLst>
              <a:ext uri="{FF2B5EF4-FFF2-40B4-BE49-F238E27FC236}">
                <a16:creationId xmlns:a16="http://schemas.microsoft.com/office/drawing/2014/main" id="{3DFC0AFB-FD1C-3348-92E7-16FDB58F08B9}"/>
              </a:ext>
            </a:extLst>
          </p:cNvPr>
          <p:cNvSpPr txBox="1"/>
          <p:nvPr/>
        </p:nvSpPr>
        <p:spPr>
          <a:xfrm>
            <a:off x="323585" y="803080"/>
            <a:ext cx="6720109" cy="430887"/>
          </a:xfrm>
          <a:prstGeom prst="rect">
            <a:avLst/>
          </a:prstGeom>
          <a:noFill/>
        </p:spPr>
        <p:txBody>
          <a:bodyPr wrap="none" rtlCol="0">
            <a:spAutoFit/>
          </a:bodyPr>
          <a:lstStyle/>
          <a:p>
            <a:r>
              <a:rPr lang="es-ES" sz="2200" b="1" dirty="0">
                <a:solidFill>
                  <a:srgbClr val="5B9BD5">
                    <a:lumMod val="50000"/>
                  </a:srgbClr>
                </a:solidFill>
                <a:latin typeface="Century Gothic" panose="020B0502020202020204" pitchFamily="34" charset="0"/>
              </a:rPr>
              <a:t>Finalmente, escribe la frase completa en inglés.</a:t>
            </a:r>
            <a:endParaRPr lang="x-none" sz="2200" b="1" dirty="0">
              <a:solidFill>
                <a:srgbClr val="5B9BD5">
                  <a:lumMod val="50000"/>
                </a:srgbClr>
              </a:solidFill>
              <a:latin typeface="Century Gothic" panose="020B0502020202020204" pitchFamily="34" charset="0"/>
            </a:endParaRPr>
          </a:p>
        </p:txBody>
      </p:sp>
      <p:sp>
        <p:nvSpPr>
          <p:cNvPr id="48" name="Rectangle 47">
            <a:extLst>
              <a:ext uri="{FF2B5EF4-FFF2-40B4-BE49-F238E27FC236}">
                <a16:creationId xmlns:a16="http://schemas.microsoft.com/office/drawing/2014/main" id="{5DDB09E0-3593-4394-88CC-DA8FEB76FB22}"/>
              </a:ext>
            </a:extLst>
          </p:cNvPr>
          <p:cNvSpPr/>
          <p:nvPr/>
        </p:nvSpPr>
        <p:spPr>
          <a:xfrm>
            <a:off x="6726737" y="5812980"/>
            <a:ext cx="5402100" cy="584775"/>
          </a:xfrm>
          <a:prstGeom prst="rect">
            <a:avLst/>
          </a:prstGeom>
        </p:spPr>
        <p:txBody>
          <a:bodyPr wrap="square">
            <a:spAutoFit/>
          </a:bodyPr>
          <a:lstStyle/>
          <a:p>
            <a:pPr algn="r"/>
            <a:r>
              <a:rPr lang="en-GB" sz="1600" i="1" dirty="0">
                <a:solidFill>
                  <a:srgbClr val="5B9BD5">
                    <a:lumMod val="50000"/>
                  </a:srgbClr>
                </a:solidFill>
                <a:latin typeface="Century Gothic" panose="020B0502020202020204" pitchFamily="34" charset="0"/>
                <a:ea typeface="Calibri" panose="020F0502020204030204" pitchFamily="34" charset="0"/>
              </a:rPr>
              <a:t>De la </a:t>
            </a:r>
            <a:r>
              <a:rPr lang="en-GB" sz="1600" i="1" dirty="0" err="1">
                <a:solidFill>
                  <a:srgbClr val="5B9BD5">
                    <a:lumMod val="50000"/>
                  </a:srgbClr>
                </a:solidFill>
                <a:latin typeface="Century Gothic" panose="020B0502020202020204" pitchFamily="34" charset="0"/>
                <a:ea typeface="Calibri" panose="020F0502020204030204" pitchFamily="34" charset="0"/>
              </a:rPr>
              <a:t>obra</a:t>
            </a:r>
            <a:r>
              <a:rPr lang="en-GB" sz="1600" i="1" dirty="0">
                <a:solidFill>
                  <a:srgbClr val="5B9BD5">
                    <a:lumMod val="50000"/>
                  </a:srgbClr>
                </a:solidFill>
                <a:latin typeface="Century Gothic" panose="020B0502020202020204" pitchFamily="34" charset="0"/>
                <a:ea typeface="Calibri" panose="020F0502020204030204" pitchFamily="34" charset="0"/>
              </a:rPr>
              <a:t> "El </a:t>
            </a:r>
            <a:r>
              <a:rPr lang="en-GB" sz="1600" i="1" dirty="0" err="1">
                <a:solidFill>
                  <a:srgbClr val="5B9BD5">
                    <a:lumMod val="50000"/>
                  </a:srgbClr>
                </a:solidFill>
                <a:latin typeface="Century Gothic" panose="020B0502020202020204" pitchFamily="34" charset="0"/>
                <a:ea typeface="Calibri" panose="020F0502020204030204" pitchFamily="34" charset="0"/>
              </a:rPr>
              <a:t>príncipe</a:t>
            </a:r>
            <a:r>
              <a:rPr lang="en-GB" sz="1600" i="1" dirty="0">
                <a:solidFill>
                  <a:srgbClr val="5B9BD5">
                    <a:lumMod val="50000"/>
                  </a:srgbClr>
                </a:solidFill>
                <a:latin typeface="Century Gothic" panose="020B0502020202020204" pitchFamily="34" charset="0"/>
                <a:ea typeface="Calibri" panose="020F0502020204030204" pitchFamily="34" charset="0"/>
              </a:rPr>
              <a:t> Zeta" </a:t>
            </a:r>
            <a:br>
              <a:rPr lang="en-GB" sz="1600" i="1" dirty="0">
                <a:solidFill>
                  <a:srgbClr val="5B9BD5">
                    <a:lumMod val="50000"/>
                  </a:srgbClr>
                </a:solidFill>
                <a:latin typeface="Century Gothic" panose="020B0502020202020204" pitchFamily="34" charset="0"/>
                <a:ea typeface="Calibri" panose="020F0502020204030204" pitchFamily="34" charset="0"/>
              </a:rPr>
            </a:br>
            <a:r>
              <a:rPr lang="en-GB" sz="1600" i="1" dirty="0">
                <a:solidFill>
                  <a:srgbClr val="5B9BD5">
                    <a:lumMod val="50000"/>
                  </a:srgbClr>
                </a:solidFill>
                <a:latin typeface="Century Gothic" panose="020B0502020202020204" pitchFamily="34" charset="0"/>
                <a:ea typeface="Calibri" panose="020F0502020204030204" pitchFamily="34" charset="0"/>
              </a:rPr>
              <a:t>de Juan Guinea Díaz, A Fortiori </a:t>
            </a:r>
            <a:r>
              <a:rPr lang="en-GB" sz="1600" i="1" dirty="0" err="1">
                <a:solidFill>
                  <a:srgbClr val="5B9BD5">
                    <a:lumMod val="50000"/>
                  </a:srgbClr>
                </a:solidFill>
                <a:latin typeface="Century Gothic" panose="020B0502020202020204" pitchFamily="34" charset="0"/>
                <a:ea typeface="Calibri" panose="020F0502020204030204" pitchFamily="34" charset="0"/>
              </a:rPr>
              <a:t>Editoria</a:t>
            </a:r>
            <a:r>
              <a:rPr lang="en-GB" sz="1600" i="1" dirty="0">
                <a:solidFill>
                  <a:srgbClr val="5B9BD5">
                    <a:lumMod val="50000"/>
                  </a:srgbClr>
                </a:solidFill>
                <a:latin typeface="Century Gothic" panose="020B0502020202020204" pitchFamily="34" charset="0"/>
                <a:ea typeface="Calibri" panose="020F0502020204030204" pitchFamily="34" charset="0"/>
              </a:rPr>
              <a:t>, 2010.</a:t>
            </a:r>
            <a:endParaRPr lang="en-GB" sz="1600" dirty="0">
              <a:solidFill>
                <a:srgbClr val="5B9BD5">
                  <a:lumMod val="50000"/>
                </a:srgbClr>
              </a:solidFill>
              <a:latin typeface="Century Gothic" panose="020B0502020202020204" pitchFamily="34" charset="0"/>
            </a:endParaRPr>
          </a:p>
        </p:txBody>
      </p:sp>
      <p:grpSp>
        <p:nvGrpSpPr>
          <p:cNvPr id="49" name="Group 48"/>
          <p:cNvGrpSpPr/>
          <p:nvPr/>
        </p:nvGrpSpPr>
        <p:grpSpPr>
          <a:xfrm>
            <a:off x="996027" y="1497301"/>
            <a:ext cx="1083144" cy="419272"/>
            <a:chOff x="1988991" y="5357467"/>
            <a:chExt cx="576001" cy="419272"/>
          </a:xfrm>
        </p:grpSpPr>
        <p:sp>
          <p:nvSpPr>
            <p:cNvPr id="51" name="Rectangle 50"/>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2" name="Rectangle 51"/>
            <p:cNvSpPr/>
            <p:nvPr/>
          </p:nvSpPr>
          <p:spPr>
            <a:xfrm>
              <a:off x="1988991" y="5699159"/>
              <a:ext cx="576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3" name="Group 52"/>
          <p:cNvGrpSpPr/>
          <p:nvPr/>
        </p:nvGrpSpPr>
        <p:grpSpPr>
          <a:xfrm>
            <a:off x="994796" y="2052187"/>
            <a:ext cx="1463765" cy="419272"/>
            <a:chOff x="1988991" y="5357467"/>
            <a:chExt cx="576001" cy="419272"/>
          </a:xfrm>
        </p:grpSpPr>
        <p:sp>
          <p:nvSpPr>
            <p:cNvPr id="54" name="Rectangle 53"/>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5" name="Rectangle 54"/>
            <p:cNvSpPr/>
            <p:nvPr/>
          </p:nvSpPr>
          <p:spPr>
            <a:xfrm>
              <a:off x="1988991" y="5699159"/>
              <a:ext cx="576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6" name="Group 55"/>
          <p:cNvGrpSpPr/>
          <p:nvPr/>
        </p:nvGrpSpPr>
        <p:grpSpPr>
          <a:xfrm>
            <a:off x="996025" y="2598748"/>
            <a:ext cx="1558601" cy="419272"/>
            <a:chOff x="1988991" y="5357467"/>
            <a:chExt cx="576001" cy="419272"/>
          </a:xfrm>
        </p:grpSpPr>
        <p:sp>
          <p:nvSpPr>
            <p:cNvPr id="57" name="Rectangle 56"/>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8" name="Rectangle 57"/>
            <p:cNvSpPr/>
            <p:nvPr/>
          </p:nvSpPr>
          <p:spPr>
            <a:xfrm>
              <a:off x="1988991" y="5699159"/>
              <a:ext cx="576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9" name="Group 58"/>
          <p:cNvGrpSpPr/>
          <p:nvPr/>
        </p:nvGrpSpPr>
        <p:grpSpPr>
          <a:xfrm>
            <a:off x="981956" y="3150013"/>
            <a:ext cx="1284640" cy="419272"/>
            <a:chOff x="1988991" y="5357467"/>
            <a:chExt cx="576001" cy="419272"/>
          </a:xfrm>
        </p:grpSpPr>
        <p:sp>
          <p:nvSpPr>
            <p:cNvPr id="60" name="Rectangle 59"/>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1" name="Rectangle 60"/>
            <p:cNvSpPr/>
            <p:nvPr/>
          </p:nvSpPr>
          <p:spPr>
            <a:xfrm>
              <a:off x="1988991" y="5699159"/>
              <a:ext cx="576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2" name="Group 61"/>
          <p:cNvGrpSpPr/>
          <p:nvPr/>
        </p:nvGrpSpPr>
        <p:grpSpPr>
          <a:xfrm>
            <a:off x="983472" y="4259065"/>
            <a:ext cx="1461018" cy="419272"/>
            <a:chOff x="1988991" y="5357467"/>
            <a:chExt cx="576001" cy="419272"/>
          </a:xfrm>
        </p:grpSpPr>
        <p:sp>
          <p:nvSpPr>
            <p:cNvPr id="63" name="Rectangle 62"/>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4" name="Rectangle 63"/>
            <p:cNvSpPr/>
            <p:nvPr/>
          </p:nvSpPr>
          <p:spPr>
            <a:xfrm>
              <a:off x="1988991" y="5699159"/>
              <a:ext cx="576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5" name="Group 64"/>
          <p:cNvGrpSpPr/>
          <p:nvPr/>
        </p:nvGrpSpPr>
        <p:grpSpPr>
          <a:xfrm>
            <a:off x="983055" y="4809657"/>
            <a:ext cx="1497600" cy="419272"/>
            <a:chOff x="1988991" y="5357467"/>
            <a:chExt cx="576001" cy="419272"/>
          </a:xfrm>
        </p:grpSpPr>
        <p:sp>
          <p:nvSpPr>
            <p:cNvPr id="66" name="Rectangle 65"/>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7" name="Rectangle 66"/>
            <p:cNvSpPr/>
            <p:nvPr/>
          </p:nvSpPr>
          <p:spPr>
            <a:xfrm>
              <a:off x="1988991" y="5699159"/>
              <a:ext cx="576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8" name="Group 67"/>
          <p:cNvGrpSpPr/>
          <p:nvPr/>
        </p:nvGrpSpPr>
        <p:grpSpPr>
          <a:xfrm>
            <a:off x="980728" y="5367458"/>
            <a:ext cx="1371258" cy="419272"/>
            <a:chOff x="1988991" y="5357467"/>
            <a:chExt cx="576001" cy="419272"/>
          </a:xfrm>
        </p:grpSpPr>
        <p:sp>
          <p:nvSpPr>
            <p:cNvPr id="69" name="Rectangle 68"/>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0" name="Rectangle 69"/>
            <p:cNvSpPr/>
            <p:nvPr/>
          </p:nvSpPr>
          <p:spPr>
            <a:xfrm>
              <a:off x="1988991" y="5699159"/>
              <a:ext cx="576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1" name="Group 70"/>
          <p:cNvGrpSpPr/>
          <p:nvPr/>
        </p:nvGrpSpPr>
        <p:grpSpPr>
          <a:xfrm>
            <a:off x="982223" y="5919294"/>
            <a:ext cx="1622380" cy="419272"/>
            <a:chOff x="1988991" y="5357467"/>
            <a:chExt cx="576001" cy="419272"/>
          </a:xfrm>
        </p:grpSpPr>
        <p:sp>
          <p:nvSpPr>
            <p:cNvPr id="72" name="Rectangle 71"/>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3" name="Rectangle 72"/>
            <p:cNvSpPr/>
            <p:nvPr/>
          </p:nvSpPr>
          <p:spPr>
            <a:xfrm>
              <a:off x="1988991" y="5699159"/>
              <a:ext cx="576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4" name="Group 73"/>
          <p:cNvGrpSpPr/>
          <p:nvPr/>
        </p:nvGrpSpPr>
        <p:grpSpPr>
          <a:xfrm>
            <a:off x="3941289" y="2596668"/>
            <a:ext cx="1476752" cy="419272"/>
            <a:chOff x="1988991" y="5357467"/>
            <a:chExt cx="576001" cy="419272"/>
          </a:xfrm>
        </p:grpSpPr>
        <p:sp>
          <p:nvSpPr>
            <p:cNvPr id="75" name="Rectangle 74"/>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6" name="Rectangle 75"/>
            <p:cNvSpPr/>
            <p:nvPr/>
          </p:nvSpPr>
          <p:spPr>
            <a:xfrm>
              <a:off x="1988991" y="5699159"/>
              <a:ext cx="576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Rectangle 3"/>
          <p:cNvSpPr/>
          <p:nvPr/>
        </p:nvSpPr>
        <p:spPr>
          <a:xfrm>
            <a:off x="373013" y="1457355"/>
            <a:ext cx="534831" cy="4881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Action Button: Custom 27">
            <a:hlinkClick r:id="" action="ppaction://noaction" highlightClick="1">
              <a:snd r:embed="rId5" name="1_llegan.wav"/>
            </a:hlinkClick>
          </p:cNvPr>
          <p:cNvSpPr/>
          <p:nvPr/>
        </p:nvSpPr>
        <p:spPr>
          <a:xfrm>
            <a:off x="426965" y="1457355"/>
            <a:ext cx="432000" cy="396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prstClr val="white"/>
                </a:solidFill>
                <a:latin typeface="Century Gothic" panose="020B0502020202020204" pitchFamily="34" charset="0"/>
              </a:rPr>
              <a:t>1</a:t>
            </a:r>
          </a:p>
        </p:txBody>
      </p:sp>
      <p:sp>
        <p:nvSpPr>
          <p:cNvPr id="29" name="Action Button: Custom 28">
            <a:hlinkClick r:id="" action="ppaction://noaction" highlightClick="1">
              <a:snd r:embed="rId6" name="2_jugamos.wav"/>
            </a:hlinkClick>
          </p:cNvPr>
          <p:cNvSpPr/>
          <p:nvPr/>
        </p:nvSpPr>
        <p:spPr>
          <a:xfrm>
            <a:off x="426965" y="2020839"/>
            <a:ext cx="432000" cy="396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prstClr val="white"/>
                </a:solidFill>
                <a:latin typeface="Century Gothic" panose="020B0502020202020204" pitchFamily="34" charset="0"/>
              </a:rPr>
              <a:t>2</a:t>
            </a:r>
          </a:p>
        </p:txBody>
      </p:sp>
      <p:sp>
        <p:nvSpPr>
          <p:cNvPr id="30" name="Action Button: Custom 29">
            <a:hlinkClick r:id="" action="ppaction://noaction" highlightClick="1">
              <a:snd r:embed="rId7" name="3_escuchamos.wav"/>
            </a:hlinkClick>
          </p:cNvPr>
          <p:cNvSpPr/>
          <p:nvPr/>
        </p:nvSpPr>
        <p:spPr>
          <a:xfrm>
            <a:off x="426965" y="2560494"/>
            <a:ext cx="432000" cy="396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prstClr val="white"/>
                </a:solidFill>
                <a:latin typeface="Century Gothic" panose="020B0502020202020204" pitchFamily="34" charset="0"/>
              </a:rPr>
              <a:t>3</a:t>
            </a:r>
          </a:p>
        </p:txBody>
      </p:sp>
      <p:sp>
        <p:nvSpPr>
          <p:cNvPr id="32" name="Action Button: Custom 31">
            <a:hlinkClick r:id="" action="ppaction://noaction" highlightClick="1">
              <a:snd r:embed="rId8" name="5_quieren.wav"/>
            </a:hlinkClick>
          </p:cNvPr>
          <p:cNvSpPr/>
          <p:nvPr/>
        </p:nvSpPr>
        <p:spPr>
          <a:xfrm>
            <a:off x="426965" y="3083599"/>
            <a:ext cx="432000" cy="396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prstClr val="white"/>
                </a:solidFill>
                <a:latin typeface="Century Gothic" panose="020B0502020202020204" pitchFamily="34" charset="0"/>
              </a:rPr>
              <a:t>5</a:t>
            </a:r>
          </a:p>
        </p:txBody>
      </p:sp>
      <p:sp>
        <p:nvSpPr>
          <p:cNvPr id="33" name="Action Button: Custom 32">
            <a:hlinkClick r:id="" action="ppaction://noaction" highlightClick="1">
              <a:snd r:embed="rId9" name="6_preparan.wav"/>
            </a:hlinkClick>
          </p:cNvPr>
          <p:cNvSpPr/>
          <p:nvPr/>
        </p:nvSpPr>
        <p:spPr>
          <a:xfrm>
            <a:off x="426965" y="4193035"/>
            <a:ext cx="432000" cy="396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prstClr val="white"/>
                </a:solidFill>
                <a:latin typeface="Century Gothic" panose="020B0502020202020204" pitchFamily="34" charset="0"/>
              </a:rPr>
              <a:t>6</a:t>
            </a:r>
          </a:p>
        </p:txBody>
      </p:sp>
      <p:sp>
        <p:nvSpPr>
          <p:cNvPr id="34" name="Action Button: Custom 33">
            <a:hlinkClick r:id="" action="ppaction://noaction" highlightClick="1">
              <a:snd r:embed="rId10" name="7_sacamos.wav"/>
            </a:hlinkClick>
          </p:cNvPr>
          <p:cNvSpPr/>
          <p:nvPr/>
        </p:nvSpPr>
        <p:spPr>
          <a:xfrm>
            <a:off x="432640" y="4724381"/>
            <a:ext cx="432000" cy="396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prstClr val="white"/>
                </a:solidFill>
                <a:latin typeface="Century Gothic" panose="020B0502020202020204" pitchFamily="34" charset="0"/>
              </a:rPr>
              <a:t>7</a:t>
            </a:r>
          </a:p>
        </p:txBody>
      </p:sp>
      <p:sp>
        <p:nvSpPr>
          <p:cNvPr id="35" name="Action Button: Custom 34">
            <a:hlinkClick r:id="" action="ppaction://noaction" highlightClick="1">
              <a:snd r:embed="rId11" name="8_miramos.wav"/>
            </a:hlinkClick>
          </p:cNvPr>
          <p:cNvSpPr/>
          <p:nvPr/>
        </p:nvSpPr>
        <p:spPr>
          <a:xfrm>
            <a:off x="426964" y="5288822"/>
            <a:ext cx="432000" cy="396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prstClr val="white"/>
                </a:solidFill>
                <a:latin typeface="Century Gothic" panose="020B0502020202020204" pitchFamily="34" charset="0"/>
              </a:rPr>
              <a:t>8</a:t>
            </a:r>
          </a:p>
        </p:txBody>
      </p:sp>
      <p:sp>
        <p:nvSpPr>
          <p:cNvPr id="36" name="Action Button: Custom 35">
            <a:hlinkClick r:id="" action="ppaction://noaction" highlightClick="1">
              <a:snd r:embed="rId12" name="9_necesitan.wav"/>
            </a:hlinkClick>
          </p:cNvPr>
          <p:cNvSpPr/>
          <p:nvPr/>
        </p:nvSpPr>
        <p:spPr>
          <a:xfrm>
            <a:off x="426416" y="5848185"/>
            <a:ext cx="432000" cy="396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prstClr val="white"/>
                </a:solidFill>
                <a:latin typeface="Century Gothic" panose="020B0502020202020204" pitchFamily="34" charset="0"/>
              </a:rPr>
              <a:t>9</a:t>
            </a:r>
          </a:p>
        </p:txBody>
      </p:sp>
      <p:sp>
        <p:nvSpPr>
          <p:cNvPr id="78"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8409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5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7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5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6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6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134" y="236943"/>
            <a:ext cx="5482504" cy="1053131"/>
          </a:xfrm>
        </p:spPr>
        <p:txBody>
          <a:bodyPr>
            <a:normAutofit/>
          </a:bodyPr>
          <a:lstStyle/>
          <a:p>
            <a:r>
              <a:rPr lang="en-GB" sz="4000" dirty="0">
                <a:solidFill>
                  <a:schemeClr val="accent1">
                    <a:lumMod val="50000"/>
                  </a:schemeClr>
                </a:solidFill>
              </a:rPr>
              <a:t>El poema en </a:t>
            </a:r>
            <a:r>
              <a:rPr lang="en-GB" sz="4000" dirty="0" err="1">
                <a:solidFill>
                  <a:schemeClr val="accent1">
                    <a:lumMod val="50000"/>
                  </a:schemeClr>
                </a:solidFill>
              </a:rPr>
              <a:t>inglés</a:t>
            </a:r>
            <a:endParaRPr lang="en-GB" sz="4000" dirty="0">
              <a:solidFill>
                <a:schemeClr val="accent1">
                  <a:lumMod val="50000"/>
                </a:schemeClr>
              </a:solidFill>
            </a:endParaRPr>
          </a:p>
        </p:txBody>
      </p:sp>
      <p:sp>
        <p:nvSpPr>
          <p:cNvPr id="28" name="Action Button: Custom 27">
            <a:hlinkClick r:id="" action="ppaction://noaction" highlightClick="1">
              <a:snd r:embed="rId3" name="1_llegan.wav"/>
            </a:hlinkClick>
          </p:cNvPr>
          <p:cNvSpPr/>
          <p:nvPr/>
        </p:nvSpPr>
        <p:spPr>
          <a:xfrm>
            <a:off x="426966" y="1457356"/>
            <a:ext cx="419549" cy="372373"/>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29" name="Action Button: Custom 28">
            <a:hlinkClick r:id="" action="ppaction://noaction" highlightClick="1">
              <a:snd r:embed="rId4" name="2_jugamos.wav"/>
            </a:hlinkClick>
          </p:cNvPr>
          <p:cNvSpPr/>
          <p:nvPr/>
        </p:nvSpPr>
        <p:spPr>
          <a:xfrm>
            <a:off x="426966" y="2020840"/>
            <a:ext cx="419549" cy="372373"/>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0" name="Action Button: Custom 29">
            <a:hlinkClick r:id="" action="ppaction://noaction" highlightClick="1">
              <a:snd r:embed="rId5" name="3_escuchamos.wav"/>
            </a:hlinkClick>
          </p:cNvPr>
          <p:cNvSpPr/>
          <p:nvPr/>
        </p:nvSpPr>
        <p:spPr>
          <a:xfrm>
            <a:off x="426966" y="2560495"/>
            <a:ext cx="419549" cy="372373"/>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1" name="Action Button: Custom 30">
            <a:hlinkClick r:id="" action="ppaction://noaction" highlightClick="1">
              <a:snd r:embed="rId6" name="4_compran.wav"/>
            </a:hlinkClick>
          </p:cNvPr>
          <p:cNvSpPr/>
          <p:nvPr/>
        </p:nvSpPr>
        <p:spPr>
          <a:xfrm>
            <a:off x="5880638" y="2115275"/>
            <a:ext cx="419549" cy="372373"/>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32" name="Action Button: Custom 31">
            <a:hlinkClick r:id="" action="ppaction://noaction" highlightClick="1">
              <a:snd r:embed="rId7" name="5_quieren.wav"/>
            </a:hlinkClick>
          </p:cNvPr>
          <p:cNvSpPr/>
          <p:nvPr/>
        </p:nvSpPr>
        <p:spPr>
          <a:xfrm>
            <a:off x="412592" y="3138961"/>
            <a:ext cx="419549" cy="372373"/>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33" name="Action Button: Custom 32">
            <a:hlinkClick r:id="" action="ppaction://noaction" highlightClick="1">
              <a:snd r:embed="rId8" name="6_preparan.wav"/>
            </a:hlinkClick>
          </p:cNvPr>
          <p:cNvSpPr/>
          <p:nvPr/>
        </p:nvSpPr>
        <p:spPr>
          <a:xfrm>
            <a:off x="398135" y="4239765"/>
            <a:ext cx="419549" cy="372373"/>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34" name="Action Button: Custom 33">
            <a:hlinkClick r:id="" action="ppaction://noaction" highlightClick="1">
              <a:snd r:embed="rId9" name="7_sacamos.wav"/>
            </a:hlinkClick>
          </p:cNvPr>
          <p:cNvSpPr/>
          <p:nvPr/>
        </p:nvSpPr>
        <p:spPr>
          <a:xfrm>
            <a:off x="403810" y="4771111"/>
            <a:ext cx="419549" cy="372373"/>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35" name="Action Button: Custom 34">
            <a:hlinkClick r:id="" action="ppaction://noaction" highlightClick="1">
              <a:snd r:embed="rId10" name="8_miramos.wav"/>
            </a:hlinkClick>
          </p:cNvPr>
          <p:cNvSpPr/>
          <p:nvPr/>
        </p:nvSpPr>
        <p:spPr>
          <a:xfrm>
            <a:off x="398134" y="5335552"/>
            <a:ext cx="419549" cy="372373"/>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36" name="Action Button: Custom 35">
            <a:hlinkClick r:id="" action="ppaction://noaction" highlightClick="1">
              <a:snd r:embed="rId11" name="9_necesitan.wav"/>
            </a:hlinkClick>
          </p:cNvPr>
          <p:cNvSpPr/>
          <p:nvPr/>
        </p:nvSpPr>
        <p:spPr>
          <a:xfrm>
            <a:off x="412591" y="5872218"/>
            <a:ext cx="419549" cy="372373"/>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9</a:t>
            </a:r>
          </a:p>
        </p:txBody>
      </p:sp>
      <p:sp>
        <p:nvSpPr>
          <p:cNvPr id="8" name="CuadroTexto 7">
            <a:extLst>
              <a:ext uri="{FF2B5EF4-FFF2-40B4-BE49-F238E27FC236}">
                <a16:creationId xmlns:a16="http://schemas.microsoft.com/office/drawing/2014/main" id="{E607DA88-D6C2-3441-B884-5FFB77552643}"/>
              </a:ext>
            </a:extLst>
          </p:cNvPr>
          <p:cNvSpPr txBox="1"/>
          <p:nvPr/>
        </p:nvSpPr>
        <p:spPr>
          <a:xfrm>
            <a:off x="889019" y="1960804"/>
            <a:ext cx="4301177" cy="492443"/>
          </a:xfrm>
          <a:prstGeom prst="rect">
            <a:avLst/>
          </a:prstGeom>
          <a:noFill/>
        </p:spPr>
        <p:txBody>
          <a:bodyPr wrap="none" rtlCol="0">
            <a:spAutoFit/>
          </a:bodyPr>
          <a:lstStyle/>
          <a:p>
            <a:r>
              <a:rPr lang="es-ES" sz="2600" dirty="0" err="1">
                <a:solidFill>
                  <a:schemeClr val="accent1">
                    <a:lumMod val="50000"/>
                  </a:schemeClr>
                </a:solidFill>
                <a:latin typeface="Century Gothic" panose="020B0502020202020204" pitchFamily="34" charset="0"/>
              </a:rPr>
              <a:t>We</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play</a:t>
            </a:r>
            <a:r>
              <a:rPr lang="es-ES" sz="2600" dirty="0">
                <a:solidFill>
                  <a:schemeClr val="accent1">
                    <a:lumMod val="50000"/>
                  </a:schemeClr>
                </a:solidFill>
                <a:latin typeface="Century Gothic" panose="020B0502020202020204" pitchFamily="34" charset="0"/>
              </a:rPr>
              <a:t> in </a:t>
            </a:r>
            <a:r>
              <a:rPr lang="es-ES" sz="2600" dirty="0" err="1">
                <a:solidFill>
                  <a:schemeClr val="accent1">
                    <a:lumMod val="50000"/>
                  </a:schemeClr>
                </a:solidFill>
                <a:latin typeface="Century Gothic" panose="020B0502020202020204" pitchFamily="34" charset="0"/>
              </a:rPr>
              <a:t>the</a:t>
            </a:r>
            <a:r>
              <a:rPr lang="es-ES" sz="2600" dirty="0">
                <a:solidFill>
                  <a:schemeClr val="accent1">
                    <a:lumMod val="50000"/>
                  </a:schemeClr>
                </a:solidFill>
                <a:latin typeface="Century Gothic" panose="020B0502020202020204" pitchFamily="34" charset="0"/>
              </a:rPr>
              <a:t> sea </a:t>
            </a:r>
            <a:r>
              <a:rPr lang="es-ES" sz="2600" dirty="0" err="1">
                <a:solidFill>
                  <a:schemeClr val="accent1">
                    <a:lumMod val="50000"/>
                  </a:schemeClr>
                </a:solidFill>
                <a:latin typeface="Century Gothic" panose="020B0502020202020204" pitchFamily="34" charset="0"/>
              </a:rPr>
              <a:t>waves</a:t>
            </a:r>
            <a:endParaRPr lang="x-none" sz="2600" dirty="0">
              <a:solidFill>
                <a:schemeClr val="accent1">
                  <a:lumMod val="50000"/>
                </a:schemeClr>
              </a:solidFill>
              <a:latin typeface="Century Gothic" panose="020B0502020202020204" pitchFamily="34" charset="0"/>
            </a:endParaRPr>
          </a:p>
        </p:txBody>
      </p:sp>
      <p:sp>
        <p:nvSpPr>
          <p:cNvPr id="9" name="CuadroTexto 8">
            <a:extLst>
              <a:ext uri="{FF2B5EF4-FFF2-40B4-BE49-F238E27FC236}">
                <a16:creationId xmlns:a16="http://schemas.microsoft.com/office/drawing/2014/main" id="{44CFDA52-228F-4A4B-821A-5ED8D0DFA37F}"/>
              </a:ext>
            </a:extLst>
          </p:cNvPr>
          <p:cNvSpPr txBox="1"/>
          <p:nvPr/>
        </p:nvSpPr>
        <p:spPr>
          <a:xfrm>
            <a:off x="865863" y="2500459"/>
            <a:ext cx="4057521" cy="492443"/>
          </a:xfrm>
          <a:prstGeom prst="rect">
            <a:avLst/>
          </a:prstGeom>
          <a:noFill/>
        </p:spPr>
        <p:txBody>
          <a:bodyPr wrap="none" rtlCol="0">
            <a:spAutoFit/>
          </a:bodyPr>
          <a:lstStyle/>
          <a:p>
            <a:r>
              <a:rPr lang="es-ES" sz="2600" dirty="0" err="1">
                <a:solidFill>
                  <a:schemeClr val="accent1">
                    <a:lumMod val="50000"/>
                  </a:schemeClr>
                </a:solidFill>
                <a:latin typeface="Century Gothic" panose="020B0502020202020204" pitchFamily="34" charset="0"/>
              </a:rPr>
              <a:t>We</a:t>
            </a:r>
            <a:r>
              <a:rPr lang="es-ES" sz="2600" dirty="0">
                <a:solidFill>
                  <a:schemeClr val="accent1">
                    <a:lumMod val="50000"/>
                  </a:schemeClr>
                </a:solidFill>
                <a:latin typeface="Century Gothic" panose="020B0502020202020204" pitchFamily="34" charset="0"/>
              </a:rPr>
              <a:t> listen to </a:t>
            </a:r>
            <a:r>
              <a:rPr lang="es-ES" sz="2600" dirty="0" err="1">
                <a:solidFill>
                  <a:schemeClr val="accent1">
                    <a:lumMod val="50000"/>
                  </a:schemeClr>
                </a:solidFill>
                <a:latin typeface="Century Gothic" panose="020B0502020202020204" pitchFamily="34" charset="0"/>
              </a:rPr>
              <a:t>the</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breeze</a:t>
            </a:r>
            <a:r>
              <a:rPr lang="es-ES" sz="2600" dirty="0">
                <a:solidFill>
                  <a:schemeClr val="accent1">
                    <a:lumMod val="50000"/>
                  </a:schemeClr>
                </a:solidFill>
                <a:latin typeface="Century Gothic" panose="020B0502020202020204" pitchFamily="34" charset="0"/>
              </a:rPr>
              <a:t>, </a:t>
            </a:r>
            <a:endParaRPr lang="x-none" sz="2600" dirty="0">
              <a:solidFill>
                <a:schemeClr val="accent1">
                  <a:lumMod val="50000"/>
                </a:schemeClr>
              </a:solidFill>
            </a:endParaRPr>
          </a:p>
        </p:txBody>
      </p:sp>
      <p:sp>
        <p:nvSpPr>
          <p:cNvPr id="10" name="CuadroTexto 9">
            <a:extLst>
              <a:ext uri="{FF2B5EF4-FFF2-40B4-BE49-F238E27FC236}">
                <a16:creationId xmlns:a16="http://schemas.microsoft.com/office/drawing/2014/main" id="{9E8DCA8C-D8E8-AD4E-82B2-1911F17FEA21}"/>
              </a:ext>
            </a:extLst>
          </p:cNvPr>
          <p:cNvSpPr txBox="1"/>
          <p:nvPr/>
        </p:nvSpPr>
        <p:spPr>
          <a:xfrm>
            <a:off x="4750420" y="2499408"/>
            <a:ext cx="3882794" cy="492443"/>
          </a:xfrm>
          <a:prstGeom prst="rect">
            <a:avLst/>
          </a:prstGeom>
          <a:noFill/>
        </p:spPr>
        <p:txBody>
          <a:bodyPr wrap="none" rtlCol="0">
            <a:spAutoFit/>
          </a:bodyPr>
          <a:lstStyle/>
          <a:p>
            <a:r>
              <a:rPr lang="es-ES" sz="2600" dirty="0" err="1">
                <a:solidFill>
                  <a:schemeClr val="accent1">
                    <a:lumMod val="50000"/>
                  </a:schemeClr>
                </a:solidFill>
                <a:latin typeface="Century Gothic" panose="020B0502020202020204" pitchFamily="34" charset="0"/>
              </a:rPr>
              <a:t>they</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buy</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an</a:t>
            </a:r>
            <a:r>
              <a:rPr lang="es-ES" sz="2600" dirty="0">
                <a:solidFill>
                  <a:schemeClr val="accent1">
                    <a:lumMod val="50000"/>
                  </a:schemeClr>
                </a:solidFill>
                <a:latin typeface="Century Gothic" panose="020B0502020202020204" pitchFamily="34" charset="0"/>
              </a:rPr>
              <a:t> ice </a:t>
            </a:r>
            <a:r>
              <a:rPr lang="es-ES" sz="2600" dirty="0" err="1">
                <a:solidFill>
                  <a:schemeClr val="accent1">
                    <a:lumMod val="50000"/>
                  </a:schemeClr>
                </a:solidFill>
                <a:latin typeface="Century Gothic" panose="020B0502020202020204" pitchFamily="34" charset="0"/>
              </a:rPr>
              <a:t>cream</a:t>
            </a:r>
            <a:endParaRPr lang="x-none" sz="2600" dirty="0">
              <a:solidFill>
                <a:schemeClr val="accent1">
                  <a:lumMod val="50000"/>
                </a:schemeClr>
              </a:solidFill>
            </a:endParaRPr>
          </a:p>
        </p:txBody>
      </p:sp>
      <p:sp>
        <p:nvSpPr>
          <p:cNvPr id="11" name="CuadroTexto 10">
            <a:extLst>
              <a:ext uri="{FF2B5EF4-FFF2-40B4-BE49-F238E27FC236}">
                <a16:creationId xmlns:a16="http://schemas.microsoft.com/office/drawing/2014/main" id="{8B155E65-D33C-6141-AE7F-CB8B093D57AB}"/>
              </a:ext>
            </a:extLst>
          </p:cNvPr>
          <p:cNvSpPr txBox="1"/>
          <p:nvPr/>
        </p:nvSpPr>
        <p:spPr>
          <a:xfrm>
            <a:off x="889019" y="3078925"/>
            <a:ext cx="4798108" cy="492443"/>
          </a:xfrm>
          <a:prstGeom prst="rect">
            <a:avLst/>
          </a:prstGeom>
          <a:noFill/>
        </p:spPr>
        <p:txBody>
          <a:bodyPr wrap="none" rtlCol="0">
            <a:spAutoFit/>
          </a:bodyPr>
          <a:lstStyle/>
          <a:p>
            <a:r>
              <a:rPr lang="es-ES" sz="2600" dirty="0" err="1">
                <a:solidFill>
                  <a:schemeClr val="accent1">
                    <a:lumMod val="50000"/>
                  </a:schemeClr>
                </a:solidFill>
                <a:latin typeface="Century Gothic" panose="020B0502020202020204" pitchFamily="34" charset="0"/>
              </a:rPr>
              <a:t>They</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want</a:t>
            </a:r>
            <a:r>
              <a:rPr lang="es-ES" sz="2600" dirty="0">
                <a:solidFill>
                  <a:schemeClr val="accent1">
                    <a:lumMod val="50000"/>
                  </a:schemeClr>
                </a:solidFill>
                <a:latin typeface="Century Gothic" panose="020B0502020202020204" pitchFamily="34" charset="0"/>
              </a:rPr>
              <a:t> to </a:t>
            </a:r>
            <a:r>
              <a:rPr lang="es-ES" sz="2600" dirty="0" err="1">
                <a:solidFill>
                  <a:schemeClr val="accent1">
                    <a:lumMod val="50000"/>
                  </a:schemeClr>
                </a:solidFill>
                <a:latin typeface="Century Gothic" panose="020B0502020202020204" pitchFamily="34" charset="0"/>
              </a:rPr>
              <a:t>jump</a:t>
            </a:r>
            <a:r>
              <a:rPr lang="es-ES" sz="2600" dirty="0">
                <a:solidFill>
                  <a:schemeClr val="accent1">
                    <a:lumMod val="50000"/>
                  </a:schemeClr>
                </a:solidFill>
                <a:latin typeface="Century Gothic" panose="020B0502020202020204" pitchFamily="34" charset="0"/>
              </a:rPr>
              <a:t> and </a:t>
            </a:r>
            <a:r>
              <a:rPr lang="es-ES" sz="2600" dirty="0" err="1">
                <a:solidFill>
                  <a:schemeClr val="accent1">
                    <a:lumMod val="50000"/>
                  </a:schemeClr>
                </a:solidFill>
                <a:latin typeface="Century Gothic" panose="020B0502020202020204" pitchFamily="34" charset="0"/>
              </a:rPr>
              <a:t>swim</a:t>
            </a:r>
            <a:endParaRPr lang="x-none" sz="2600" dirty="0">
              <a:solidFill>
                <a:schemeClr val="accent1">
                  <a:lumMod val="50000"/>
                </a:schemeClr>
              </a:solidFill>
            </a:endParaRPr>
          </a:p>
        </p:txBody>
      </p:sp>
      <p:sp>
        <p:nvSpPr>
          <p:cNvPr id="12" name="CuadroTexto 11">
            <a:extLst>
              <a:ext uri="{FF2B5EF4-FFF2-40B4-BE49-F238E27FC236}">
                <a16:creationId xmlns:a16="http://schemas.microsoft.com/office/drawing/2014/main" id="{7A5D4701-4307-EF48-A14C-270C1B4355BD}"/>
              </a:ext>
            </a:extLst>
          </p:cNvPr>
          <p:cNvSpPr txBox="1"/>
          <p:nvPr/>
        </p:nvSpPr>
        <p:spPr>
          <a:xfrm>
            <a:off x="860188" y="4179729"/>
            <a:ext cx="5283819" cy="492443"/>
          </a:xfrm>
          <a:prstGeom prst="rect">
            <a:avLst/>
          </a:prstGeom>
          <a:noFill/>
        </p:spPr>
        <p:txBody>
          <a:bodyPr wrap="none" rtlCol="0">
            <a:spAutoFit/>
          </a:bodyPr>
          <a:lstStyle/>
          <a:p>
            <a:r>
              <a:rPr lang="es-ES" sz="2600" dirty="0" err="1">
                <a:solidFill>
                  <a:schemeClr val="accent1">
                    <a:lumMod val="50000"/>
                  </a:schemeClr>
                </a:solidFill>
                <a:latin typeface="Century Gothic" panose="020B0502020202020204" pitchFamily="34" charset="0"/>
              </a:rPr>
              <a:t>They</a:t>
            </a:r>
            <a:r>
              <a:rPr lang="es-ES" sz="2600" dirty="0">
                <a:solidFill>
                  <a:schemeClr val="accent1">
                    <a:lumMod val="50000"/>
                  </a:schemeClr>
                </a:solidFill>
                <a:latin typeface="Century Gothic" panose="020B0502020202020204" pitchFamily="34" charset="0"/>
              </a:rPr>
              <a:t> prepare </a:t>
            </a:r>
            <a:r>
              <a:rPr lang="es-ES" sz="2600" dirty="0" err="1">
                <a:solidFill>
                  <a:schemeClr val="accent1">
                    <a:lumMod val="50000"/>
                  </a:schemeClr>
                </a:solidFill>
                <a:latin typeface="Century Gothic" panose="020B0502020202020204" pitchFamily="34" charset="0"/>
              </a:rPr>
              <a:t>food</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on</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the</a:t>
            </a:r>
            <a:r>
              <a:rPr lang="es-ES" sz="2600" dirty="0">
                <a:solidFill>
                  <a:schemeClr val="accent1">
                    <a:lumMod val="50000"/>
                  </a:schemeClr>
                </a:solidFill>
                <a:latin typeface="Century Gothic" panose="020B0502020202020204" pitchFamily="34" charset="0"/>
              </a:rPr>
              <a:t> patio</a:t>
            </a:r>
            <a:endParaRPr lang="x-none" sz="2600" dirty="0">
              <a:solidFill>
                <a:schemeClr val="accent1">
                  <a:lumMod val="50000"/>
                </a:schemeClr>
              </a:solidFill>
              <a:latin typeface="Century Gothic" panose="020B0502020202020204" pitchFamily="34" charset="0"/>
            </a:endParaRPr>
          </a:p>
        </p:txBody>
      </p:sp>
      <p:sp>
        <p:nvSpPr>
          <p:cNvPr id="13" name="CuadroTexto 12">
            <a:extLst>
              <a:ext uri="{FF2B5EF4-FFF2-40B4-BE49-F238E27FC236}">
                <a16:creationId xmlns:a16="http://schemas.microsoft.com/office/drawing/2014/main" id="{9D37177C-89D8-3243-AA5E-712E0520B014}"/>
              </a:ext>
            </a:extLst>
          </p:cNvPr>
          <p:cNvSpPr txBox="1"/>
          <p:nvPr/>
        </p:nvSpPr>
        <p:spPr>
          <a:xfrm>
            <a:off x="842707" y="4718720"/>
            <a:ext cx="6070893" cy="492443"/>
          </a:xfrm>
          <a:prstGeom prst="rect">
            <a:avLst/>
          </a:prstGeom>
          <a:noFill/>
        </p:spPr>
        <p:txBody>
          <a:bodyPr wrap="none" rtlCol="0">
            <a:spAutoFit/>
          </a:bodyPr>
          <a:lstStyle/>
          <a:p>
            <a:r>
              <a:rPr lang="es-ES" sz="2600" dirty="0" err="1">
                <a:solidFill>
                  <a:schemeClr val="accent1">
                    <a:lumMod val="50000"/>
                  </a:schemeClr>
                </a:solidFill>
                <a:latin typeface="Century Gothic" panose="020B0502020202020204" pitchFamily="34" charset="0"/>
              </a:rPr>
              <a:t>We</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take</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out</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melon</a:t>
            </a:r>
            <a:r>
              <a:rPr lang="es-ES" sz="2600" dirty="0">
                <a:solidFill>
                  <a:schemeClr val="accent1">
                    <a:lumMod val="50000"/>
                  </a:schemeClr>
                </a:solidFill>
                <a:latin typeface="Century Gothic" panose="020B0502020202020204" pitchFamily="34" charset="0"/>
              </a:rPr>
              <a:t> and </a:t>
            </a:r>
            <a:r>
              <a:rPr lang="es-ES" sz="2600" dirty="0" err="1">
                <a:solidFill>
                  <a:schemeClr val="accent1">
                    <a:lumMod val="50000"/>
                  </a:schemeClr>
                </a:solidFill>
                <a:latin typeface="Century Gothic" panose="020B0502020202020204" pitchFamily="34" charset="0"/>
              </a:rPr>
              <a:t>watermelon</a:t>
            </a:r>
            <a:endParaRPr lang="x-none" sz="2600" dirty="0">
              <a:solidFill>
                <a:schemeClr val="accent1">
                  <a:lumMod val="50000"/>
                </a:schemeClr>
              </a:solidFill>
              <a:latin typeface="Century Gothic" panose="020B0502020202020204" pitchFamily="34" charset="0"/>
            </a:endParaRPr>
          </a:p>
        </p:txBody>
      </p:sp>
      <p:sp>
        <p:nvSpPr>
          <p:cNvPr id="14" name="CuadroTexto 13">
            <a:extLst>
              <a:ext uri="{FF2B5EF4-FFF2-40B4-BE49-F238E27FC236}">
                <a16:creationId xmlns:a16="http://schemas.microsoft.com/office/drawing/2014/main" id="{687A7EDF-B458-B647-ADF3-7B94332CB5BB}"/>
              </a:ext>
            </a:extLst>
          </p:cNvPr>
          <p:cNvSpPr txBox="1"/>
          <p:nvPr/>
        </p:nvSpPr>
        <p:spPr>
          <a:xfrm>
            <a:off x="860188" y="5322627"/>
            <a:ext cx="4875053" cy="492443"/>
          </a:xfrm>
          <a:prstGeom prst="rect">
            <a:avLst/>
          </a:prstGeom>
          <a:noFill/>
        </p:spPr>
        <p:txBody>
          <a:bodyPr wrap="none" rtlCol="0">
            <a:spAutoFit/>
          </a:bodyPr>
          <a:lstStyle/>
          <a:p>
            <a:r>
              <a:rPr lang="es-ES" sz="2600" dirty="0" err="1">
                <a:solidFill>
                  <a:schemeClr val="accent1">
                    <a:lumMod val="50000"/>
                  </a:schemeClr>
                </a:solidFill>
                <a:latin typeface="Century Gothic" panose="020B0502020202020204" pitchFamily="34" charset="0"/>
              </a:rPr>
              <a:t>We</a:t>
            </a:r>
            <a:r>
              <a:rPr lang="es-ES" sz="2600" dirty="0">
                <a:solidFill>
                  <a:schemeClr val="accent1">
                    <a:lumMod val="50000"/>
                  </a:schemeClr>
                </a:solidFill>
                <a:latin typeface="Century Gothic" panose="020B0502020202020204" pitchFamily="34" charset="0"/>
              </a:rPr>
              <a:t> look at dad </a:t>
            </a:r>
            <a:r>
              <a:rPr lang="es-ES" sz="2600" dirty="0" err="1">
                <a:solidFill>
                  <a:schemeClr val="accent1">
                    <a:lumMod val="50000"/>
                  </a:schemeClr>
                </a:solidFill>
                <a:latin typeface="Century Gothic" panose="020B0502020202020204" pitchFamily="34" charset="0"/>
              </a:rPr>
              <a:t>with</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his</a:t>
            </a:r>
            <a:r>
              <a:rPr lang="es-ES" sz="2600" dirty="0">
                <a:solidFill>
                  <a:schemeClr val="accent1">
                    <a:lumMod val="50000"/>
                  </a:schemeClr>
                </a:solidFill>
                <a:latin typeface="Century Gothic" panose="020B0502020202020204" pitchFamily="34" charset="0"/>
              </a:rPr>
              <a:t> radio</a:t>
            </a:r>
            <a:endParaRPr lang="x-none" sz="2600" dirty="0">
              <a:solidFill>
                <a:schemeClr val="accent1">
                  <a:lumMod val="50000"/>
                </a:schemeClr>
              </a:solidFill>
              <a:latin typeface="Century Gothic" panose="020B0502020202020204" pitchFamily="34" charset="0"/>
            </a:endParaRPr>
          </a:p>
        </p:txBody>
      </p:sp>
      <p:sp>
        <p:nvSpPr>
          <p:cNvPr id="15" name="CuadroTexto 14">
            <a:extLst>
              <a:ext uri="{FF2B5EF4-FFF2-40B4-BE49-F238E27FC236}">
                <a16:creationId xmlns:a16="http://schemas.microsoft.com/office/drawing/2014/main" id="{184FDEF8-8FBC-3F42-A5E2-2B222DA4356D}"/>
              </a:ext>
            </a:extLst>
          </p:cNvPr>
          <p:cNvSpPr txBox="1"/>
          <p:nvPr/>
        </p:nvSpPr>
        <p:spPr>
          <a:xfrm>
            <a:off x="851488" y="5834718"/>
            <a:ext cx="4948791" cy="492443"/>
          </a:xfrm>
          <a:prstGeom prst="rect">
            <a:avLst/>
          </a:prstGeom>
          <a:noFill/>
        </p:spPr>
        <p:txBody>
          <a:bodyPr wrap="none" rtlCol="0">
            <a:spAutoFit/>
          </a:bodyPr>
          <a:lstStyle/>
          <a:p>
            <a:r>
              <a:rPr lang="es-ES" sz="2600" dirty="0" err="1">
                <a:solidFill>
                  <a:schemeClr val="accent1">
                    <a:lumMod val="50000"/>
                  </a:schemeClr>
                </a:solidFill>
                <a:latin typeface="Century Gothic" panose="020B0502020202020204" pitchFamily="34" charset="0"/>
              </a:rPr>
              <a:t>They</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need</a:t>
            </a:r>
            <a:r>
              <a:rPr lang="es-ES" sz="2600" dirty="0">
                <a:solidFill>
                  <a:schemeClr val="accent1">
                    <a:lumMod val="50000"/>
                  </a:schemeClr>
                </a:solidFill>
                <a:latin typeface="Century Gothic" panose="020B0502020202020204" pitchFamily="34" charset="0"/>
              </a:rPr>
              <a:t> a siesta at </a:t>
            </a:r>
            <a:r>
              <a:rPr lang="es-ES" sz="2600" dirty="0" err="1">
                <a:solidFill>
                  <a:schemeClr val="accent1">
                    <a:lumMod val="50000"/>
                  </a:schemeClr>
                </a:solidFill>
                <a:latin typeface="Century Gothic" panose="020B0502020202020204" pitchFamily="34" charset="0"/>
              </a:rPr>
              <a:t>midday</a:t>
            </a:r>
            <a:endParaRPr lang="x-none" sz="2600" dirty="0">
              <a:solidFill>
                <a:schemeClr val="accent1">
                  <a:lumMod val="50000"/>
                </a:schemeClr>
              </a:solidFill>
              <a:latin typeface="Century Gothic" panose="020B0502020202020204" pitchFamily="34" charset="0"/>
            </a:endParaRPr>
          </a:p>
        </p:txBody>
      </p:sp>
      <p:sp>
        <p:nvSpPr>
          <p:cNvPr id="18" name="CuadroTexto 17">
            <a:extLst>
              <a:ext uri="{FF2B5EF4-FFF2-40B4-BE49-F238E27FC236}">
                <a16:creationId xmlns:a16="http://schemas.microsoft.com/office/drawing/2014/main" id="{10F16801-1A5A-DD45-BDC1-F3A4A1CA2EDA}"/>
              </a:ext>
            </a:extLst>
          </p:cNvPr>
          <p:cNvSpPr txBox="1"/>
          <p:nvPr/>
        </p:nvSpPr>
        <p:spPr>
          <a:xfrm>
            <a:off x="889019" y="1447335"/>
            <a:ext cx="5881738" cy="492443"/>
          </a:xfrm>
          <a:prstGeom prst="rect">
            <a:avLst/>
          </a:prstGeom>
          <a:noFill/>
        </p:spPr>
        <p:txBody>
          <a:bodyPr wrap="none" rtlCol="0">
            <a:spAutoFit/>
          </a:bodyPr>
          <a:lstStyle/>
          <a:p>
            <a:r>
              <a:rPr lang="es-ES" sz="2600" dirty="0" err="1">
                <a:solidFill>
                  <a:schemeClr val="accent1">
                    <a:lumMod val="50000"/>
                  </a:schemeClr>
                </a:solidFill>
                <a:latin typeface="Century Gothic" panose="020B0502020202020204" pitchFamily="34" charset="0"/>
              </a:rPr>
              <a:t>They</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arrive</a:t>
            </a:r>
            <a:r>
              <a:rPr lang="es-ES" sz="2600" dirty="0">
                <a:solidFill>
                  <a:schemeClr val="accent1">
                    <a:lumMod val="50000"/>
                  </a:schemeClr>
                </a:solidFill>
                <a:latin typeface="Century Gothic" panose="020B0502020202020204" pitchFamily="34" charset="0"/>
              </a:rPr>
              <a:t> at </a:t>
            </a:r>
            <a:r>
              <a:rPr lang="es-ES" sz="2600" dirty="0" err="1">
                <a:solidFill>
                  <a:schemeClr val="accent1">
                    <a:lumMod val="50000"/>
                  </a:schemeClr>
                </a:solidFill>
                <a:latin typeface="Century Gothic" panose="020B0502020202020204" pitchFamily="34" charset="0"/>
              </a:rPr>
              <a:t>the</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beach</a:t>
            </a:r>
            <a:r>
              <a:rPr lang="es-ES" sz="2600" dirty="0">
                <a:solidFill>
                  <a:schemeClr val="accent1">
                    <a:lumMod val="50000"/>
                  </a:schemeClr>
                </a:solidFill>
                <a:latin typeface="Century Gothic" panose="020B0502020202020204" pitchFamily="34" charset="0"/>
              </a:rPr>
              <a:t> in </a:t>
            </a:r>
            <a:r>
              <a:rPr lang="es-ES" sz="2600" dirty="0" err="1">
                <a:solidFill>
                  <a:schemeClr val="accent1">
                    <a:lumMod val="50000"/>
                  </a:schemeClr>
                </a:solidFill>
                <a:latin typeface="Century Gothic" panose="020B0502020202020204" pitchFamily="34" charset="0"/>
              </a:rPr>
              <a:t>summer</a:t>
            </a:r>
            <a:endParaRPr lang="x-none" sz="2600" dirty="0">
              <a:solidFill>
                <a:schemeClr val="accent1">
                  <a:lumMod val="50000"/>
                </a:schemeClr>
              </a:solidFill>
              <a:latin typeface="Century Gothic" panose="020B0502020202020204" pitchFamily="34" charset="0"/>
            </a:endParaRPr>
          </a:p>
        </p:txBody>
      </p:sp>
      <p:sp>
        <p:nvSpPr>
          <p:cNvPr id="21" name="Rectangle 20">
            <a:extLst>
              <a:ext uri="{FF2B5EF4-FFF2-40B4-BE49-F238E27FC236}">
                <a16:creationId xmlns:a16="http://schemas.microsoft.com/office/drawing/2014/main" id="{32EEE051-D06E-4F2D-8A31-13EBCAB9E5ED}"/>
              </a:ext>
            </a:extLst>
          </p:cNvPr>
          <p:cNvSpPr/>
          <p:nvPr/>
        </p:nvSpPr>
        <p:spPr>
          <a:xfrm>
            <a:off x="6756459" y="5742758"/>
            <a:ext cx="5402100" cy="584775"/>
          </a:xfrm>
          <a:prstGeom prst="rect">
            <a:avLst/>
          </a:prstGeom>
        </p:spPr>
        <p:txBody>
          <a:bodyPr wrap="square">
            <a:spAutoFit/>
          </a:bodyPr>
          <a:lstStyle/>
          <a:p>
            <a:pPr algn="r"/>
            <a:r>
              <a:rPr lang="en-GB" sz="1600" i="1" dirty="0">
                <a:solidFill>
                  <a:schemeClr val="accent1">
                    <a:lumMod val="50000"/>
                  </a:schemeClr>
                </a:solidFill>
                <a:latin typeface="Century Gothic" panose="020B0502020202020204" pitchFamily="34" charset="0"/>
                <a:ea typeface="Calibri" panose="020F0502020204030204" pitchFamily="34" charset="0"/>
              </a:rPr>
              <a:t>De la </a:t>
            </a:r>
            <a:r>
              <a:rPr lang="en-GB" sz="1600" i="1" dirty="0" err="1">
                <a:solidFill>
                  <a:schemeClr val="accent1">
                    <a:lumMod val="50000"/>
                  </a:schemeClr>
                </a:solidFill>
                <a:latin typeface="Century Gothic" panose="020B0502020202020204" pitchFamily="34" charset="0"/>
                <a:ea typeface="Calibri" panose="020F0502020204030204" pitchFamily="34" charset="0"/>
              </a:rPr>
              <a:t>obra</a:t>
            </a:r>
            <a:r>
              <a:rPr lang="en-GB" sz="1600" i="1" dirty="0">
                <a:solidFill>
                  <a:schemeClr val="accent1">
                    <a:lumMod val="50000"/>
                  </a:schemeClr>
                </a:solidFill>
                <a:latin typeface="Century Gothic" panose="020B0502020202020204" pitchFamily="34" charset="0"/>
                <a:ea typeface="Calibri" panose="020F0502020204030204" pitchFamily="34" charset="0"/>
              </a:rPr>
              <a:t> "El </a:t>
            </a:r>
            <a:r>
              <a:rPr lang="en-GB" sz="1600" i="1" dirty="0" err="1">
                <a:solidFill>
                  <a:schemeClr val="accent1">
                    <a:lumMod val="50000"/>
                  </a:schemeClr>
                </a:solidFill>
                <a:latin typeface="Century Gothic" panose="020B0502020202020204" pitchFamily="34" charset="0"/>
                <a:ea typeface="Calibri" panose="020F0502020204030204" pitchFamily="34" charset="0"/>
              </a:rPr>
              <a:t>príncipe</a:t>
            </a:r>
            <a:r>
              <a:rPr lang="en-GB" sz="1600" i="1" dirty="0">
                <a:solidFill>
                  <a:schemeClr val="accent1">
                    <a:lumMod val="50000"/>
                  </a:schemeClr>
                </a:solidFill>
                <a:latin typeface="Century Gothic" panose="020B0502020202020204" pitchFamily="34" charset="0"/>
                <a:ea typeface="Calibri" panose="020F0502020204030204" pitchFamily="34" charset="0"/>
              </a:rPr>
              <a:t> Zeta" </a:t>
            </a:r>
            <a:br>
              <a:rPr lang="en-GB" sz="1600" i="1" dirty="0">
                <a:solidFill>
                  <a:schemeClr val="accent1">
                    <a:lumMod val="50000"/>
                  </a:schemeClr>
                </a:solidFill>
                <a:latin typeface="Century Gothic" panose="020B0502020202020204" pitchFamily="34" charset="0"/>
                <a:ea typeface="Calibri" panose="020F0502020204030204" pitchFamily="34" charset="0"/>
              </a:rPr>
            </a:br>
            <a:r>
              <a:rPr lang="en-GB" sz="1600" i="1" dirty="0">
                <a:solidFill>
                  <a:schemeClr val="accent1">
                    <a:lumMod val="50000"/>
                  </a:schemeClr>
                </a:solidFill>
                <a:latin typeface="Century Gothic" panose="020B0502020202020204" pitchFamily="34" charset="0"/>
                <a:ea typeface="Calibri" panose="020F0502020204030204" pitchFamily="34" charset="0"/>
              </a:rPr>
              <a:t>de Juan Guinea Díaz, A Fortiori </a:t>
            </a:r>
            <a:r>
              <a:rPr lang="en-GB" sz="1600" i="1" dirty="0" err="1">
                <a:solidFill>
                  <a:schemeClr val="accent1">
                    <a:lumMod val="50000"/>
                  </a:schemeClr>
                </a:solidFill>
                <a:latin typeface="Century Gothic" panose="020B0502020202020204" pitchFamily="34" charset="0"/>
                <a:ea typeface="Calibri" panose="020F0502020204030204" pitchFamily="34" charset="0"/>
              </a:rPr>
              <a:t>Editoria</a:t>
            </a:r>
            <a:r>
              <a:rPr lang="en-GB" sz="1600" i="1" dirty="0">
                <a:solidFill>
                  <a:schemeClr val="accent1">
                    <a:lumMod val="50000"/>
                  </a:schemeClr>
                </a:solidFill>
                <a:latin typeface="Century Gothic" panose="020B0502020202020204" pitchFamily="34" charset="0"/>
                <a:ea typeface="Calibri" panose="020F0502020204030204" pitchFamily="34" charset="0"/>
              </a:rPr>
              <a:t>, 2010.</a:t>
            </a:r>
            <a:endParaRPr lang="en-GB" sz="16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174157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76" y="367744"/>
            <a:ext cx="11988800" cy="1325563"/>
          </a:xfrm>
        </p:spPr>
        <p:txBody>
          <a:bodyPr/>
          <a:lstStyle/>
          <a:p>
            <a:r>
              <a:rPr lang="en-GB" b="1" dirty="0">
                <a:solidFill>
                  <a:schemeClr val="accent1">
                    <a:lumMod val="50000"/>
                  </a:schemeClr>
                </a:solidFill>
              </a:rPr>
              <a:t>¿Cuáles son </a:t>
            </a:r>
            <a:r>
              <a:rPr lang="en-GB" b="1" dirty="0" err="1">
                <a:solidFill>
                  <a:schemeClr val="accent1">
                    <a:lumMod val="50000"/>
                  </a:schemeClr>
                </a:solidFill>
              </a:rPr>
              <a:t>tus</a:t>
            </a:r>
            <a:r>
              <a:rPr lang="en-GB" b="1" dirty="0">
                <a:solidFill>
                  <a:schemeClr val="accent1">
                    <a:lumMod val="50000"/>
                  </a:schemeClr>
                </a:solidFill>
              </a:rPr>
              <a:t> palabras favoritas de hoy?</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9662" y="1771303"/>
            <a:ext cx="1152676" cy="104509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4913" y="3064992"/>
            <a:ext cx="1135263" cy="1089853"/>
          </a:xfrm>
          <a:prstGeom prst="rect">
            <a:avLst/>
          </a:prstGeom>
        </p:spPr>
      </p:pic>
      <p:sp>
        <p:nvSpPr>
          <p:cNvPr id="6" name="Title 1"/>
          <p:cNvSpPr txBox="1">
            <a:spLocks/>
          </p:cNvSpPr>
          <p:nvPr/>
        </p:nvSpPr>
        <p:spPr>
          <a:xfrm>
            <a:off x="721659" y="45641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dirty="0">
                <a:solidFill>
                  <a:schemeClr val="accent1">
                    <a:lumMod val="50000"/>
                  </a:schemeClr>
                </a:solidFill>
              </a:rPr>
              <a:t>Escribe una </a:t>
            </a:r>
            <a:r>
              <a:rPr lang="en-GB" dirty="0" err="1">
                <a:solidFill>
                  <a:schemeClr val="accent1">
                    <a:lumMod val="50000"/>
                  </a:schemeClr>
                </a:solidFill>
              </a:rPr>
              <a:t>lista</a:t>
            </a:r>
            <a:r>
              <a:rPr lang="en-GB" dirty="0">
                <a:solidFill>
                  <a:schemeClr val="accent1">
                    <a:lumMod val="50000"/>
                  </a:schemeClr>
                </a:solidFill>
              </a:rPr>
              <a:t> de 5 palabras </a:t>
            </a:r>
            <a:r>
              <a:rPr lang="en-GB" dirty="0" err="1">
                <a:solidFill>
                  <a:schemeClr val="accent1">
                    <a:lumMod val="50000"/>
                  </a:schemeClr>
                </a:solidFill>
              </a:rPr>
              <a:t>relacionadas</a:t>
            </a:r>
            <a:r>
              <a:rPr lang="en-GB" dirty="0">
                <a:solidFill>
                  <a:schemeClr val="accent1">
                    <a:lumMod val="50000"/>
                  </a:schemeClr>
                </a:solidFill>
              </a:rPr>
              <a:t> con ‘la playa’.</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0277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7534809" cy="879475"/>
          </a:xfrm>
        </p:spPr>
        <p:txBody>
          <a:bodyPr>
            <a:normAutofit fontScale="90000"/>
          </a:bodyPr>
          <a:lstStyle/>
          <a:p>
            <a:pPr algn="l"/>
            <a:r>
              <a:rPr lang="en-GB" sz="4000" b="1" dirty="0">
                <a:solidFill>
                  <a:prstClr val="white"/>
                </a:solidFill>
              </a:rPr>
              <a:t>Work with challenging text:</a:t>
            </a:r>
            <a:br>
              <a:rPr lang="en-GB" sz="4000" b="1" dirty="0">
                <a:solidFill>
                  <a:prstClr val="white"/>
                </a:solidFill>
              </a:rPr>
            </a:br>
            <a:r>
              <a:rPr lang="en-GB" sz="4000" b="1" dirty="0">
                <a:solidFill>
                  <a:prstClr val="white"/>
                </a:solidFill>
              </a:rPr>
              <a:t>La Playa (Juan Guinea </a:t>
            </a:r>
            <a:r>
              <a:rPr lang="en-GB" sz="4000" b="1" dirty="0" err="1">
                <a:solidFill>
                  <a:prstClr val="white"/>
                </a:solidFill>
              </a:rPr>
              <a:t>Díaz</a:t>
            </a:r>
            <a:r>
              <a:rPr lang="en-GB" sz="4000" b="1" dirty="0">
                <a:solidFill>
                  <a:prstClr val="white"/>
                </a:solidFill>
              </a:rPr>
              <a:t>)</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069916"/>
            <a:ext cx="7291126" cy="567626"/>
          </a:xfrm>
        </p:spPr>
        <p:txBody>
          <a:bodyPr>
            <a:normAutofit/>
          </a:bodyPr>
          <a:lstStyle/>
          <a:p>
            <a:pPr algn="l"/>
            <a:r>
              <a:rPr lang="en-GB" sz="3200" dirty="0">
                <a:solidFill>
                  <a:schemeClr val="bg1"/>
                </a:solidFill>
              </a:rPr>
              <a:t>Present tense –</a:t>
            </a:r>
            <a:r>
              <a:rPr lang="en-GB" sz="3200" dirty="0" err="1">
                <a:solidFill>
                  <a:schemeClr val="bg1"/>
                </a:solidFill>
              </a:rPr>
              <a:t>ar</a:t>
            </a:r>
            <a:r>
              <a:rPr lang="en-GB" sz="3200" dirty="0">
                <a:solidFill>
                  <a:schemeClr val="bg1"/>
                </a:solidFill>
              </a:rPr>
              <a:t> verbs [revisited]</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6" y="3712813"/>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t>
            </a:r>
            <a:r>
              <a:rPr lang="en-GB" sz="3000">
                <a:solidFill>
                  <a:prstClr val="white"/>
                </a:solidFill>
              </a:rPr>
              <a:t>silent h] </a:t>
            </a:r>
            <a:r>
              <a:rPr lang="en-GB" sz="3000" dirty="0">
                <a:solidFill>
                  <a:prstClr val="white"/>
                </a:solidFill>
              </a:rPr>
              <a:t>[revisited]</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3.2 - Week 6 - Lesson 70</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5243449"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Rachel Hawkes / Nick Avery / Amanda </a:t>
            </a:r>
            <a:r>
              <a:rPr lang="en-GB" sz="1400" dirty="0" err="1">
                <a:solidFill>
                  <a:prstClr val="white"/>
                </a:solidFill>
                <a:latin typeface="Century Gothic" panose="020B0502020202020204" pitchFamily="34" charset="0"/>
              </a:rPr>
              <a:t>Izquierdo</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16/08/21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5932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cstate="print">
            <a:clrChange>
              <a:clrFrom>
                <a:srgbClr val="FBFBFB"/>
              </a:clrFrom>
              <a:clrTo>
                <a:srgbClr val="FBFBFB">
                  <a:alpha val="0"/>
                </a:srgbClr>
              </a:clrTo>
            </a:clrChange>
            <a:extLst>
              <a:ext uri="{28A0092B-C50C-407E-A947-70E740481C1C}">
                <a14:useLocalDpi xmlns:a14="http://schemas.microsoft.com/office/drawing/2010/main" val="0"/>
              </a:ext>
            </a:extLst>
          </a:blip>
          <a:srcRect l="7408" t="2" r="58819" b="44079"/>
          <a:stretch/>
        </p:blipFill>
        <p:spPr>
          <a:xfrm>
            <a:off x="6921" y="1269842"/>
            <a:ext cx="761537" cy="709208"/>
          </a:xfrm>
          <a:prstGeom prst="rect">
            <a:avLst/>
          </a:prstGeom>
        </p:spPr>
      </p:pic>
      <p:sp>
        <p:nvSpPr>
          <p:cNvPr id="2" name="Título 1">
            <a:extLst>
              <a:ext uri="{FF2B5EF4-FFF2-40B4-BE49-F238E27FC236}">
                <a16:creationId xmlns:a16="http://schemas.microsoft.com/office/drawing/2014/main" id="{DD185F13-052E-1A44-9551-0FF294AD5282}"/>
              </a:ext>
            </a:extLst>
          </p:cNvPr>
          <p:cNvSpPr>
            <a:spLocks noGrp="1"/>
          </p:cNvSpPr>
          <p:nvPr>
            <p:ph type="title"/>
          </p:nvPr>
        </p:nvSpPr>
        <p:spPr>
          <a:xfrm>
            <a:off x="152400" y="-118501"/>
            <a:ext cx="10045700" cy="1118097"/>
          </a:xfrm>
        </p:spPr>
        <p:txBody>
          <a:bodyPr>
            <a:normAutofit/>
          </a:bodyPr>
          <a:lstStyle/>
          <a:p>
            <a:r>
              <a:rPr lang="x-none" sz="2400" b="1" dirty="0">
                <a:solidFill>
                  <a:schemeClr val="accent1">
                    <a:lumMod val="50000"/>
                  </a:schemeClr>
                </a:solidFill>
              </a:rPr>
              <a:t>Elizabeth </a:t>
            </a:r>
            <a:r>
              <a:rPr lang="en-GB" sz="2400" b="1" dirty="0">
                <a:solidFill>
                  <a:schemeClr val="accent1">
                    <a:lumMod val="50000"/>
                  </a:schemeClr>
                </a:solidFill>
              </a:rPr>
              <a:t>escribe </a:t>
            </a:r>
            <a:r>
              <a:rPr lang="x-none" sz="2400" b="1" dirty="0">
                <a:solidFill>
                  <a:schemeClr val="accent1">
                    <a:lumMod val="50000"/>
                  </a:schemeClr>
                </a:solidFill>
              </a:rPr>
              <a:t>unos mensajes </a:t>
            </a:r>
            <a:r>
              <a:rPr lang="en-GB" sz="2400" b="1" dirty="0">
                <a:solidFill>
                  <a:schemeClr val="accent1">
                    <a:lumMod val="50000"/>
                  </a:schemeClr>
                </a:solidFill>
              </a:rPr>
              <a:t>a Lucía en el móvil </a:t>
            </a:r>
            <a:r>
              <a:rPr lang="x-none" sz="2400" b="1" dirty="0">
                <a:solidFill>
                  <a:schemeClr val="accent1">
                    <a:lumMod val="50000"/>
                  </a:schemeClr>
                </a:solidFill>
              </a:rPr>
              <a:t>pero no sabe si necesita la ‘h’ en unas palabras. ¿Puedes ayudar?</a:t>
            </a:r>
          </a:p>
        </p:txBody>
      </p:sp>
      <p:sp>
        <p:nvSpPr>
          <p:cNvPr id="6" name="CuadroTexto 5">
            <a:extLst>
              <a:ext uri="{FF2B5EF4-FFF2-40B4-BE49-F238E27FC236}">
                <a16:creationId xmlns:a16="http://schemas.microsoft.com/office/drawing/2014/main" id="{868CF56F-0E41-3E4B-B837-952DFFE6E0A0}"/>
              </a:ext>
            </a:extLst>
          </p:cNvPr>
          <p:cNvSpPr txBox="1"/>
          <p:nvPr/>
        </p:nvSpPr>
        <p:spPr>
          <a:xfrm>
            <a:off x="1266675" y="1150587"/>
            <a:ext cx="5181600" cy="830997"/>
          </a:xfrm>
          <a:prstGeom prst="rect">
            <a:avLst/>
          </a:prstGeom>
          <a:solidFill>
            <a:schemeClr val="accent4">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2400" dirty="0">
                <a:solidFill>
                  <a:srgbClr val="5B9BD5">
                    <a:lumMod val="50000"/>
                  </a:srgbClr>
                </a:solidFill>
                <a:latin typeface="Century Gothic" panose="020B0502020202020204" pitchFamily="34" charset="0"/>
              </a:rPr>
              <a:t> </a:t>
            </a:r>
            <a:r>
              <a:rPr lang="x-none" sz="2400" dirty="0">
                <a:solidFill>
                  <a:srgbClr val="5B9BD5">
                    <a:lumMod val="50000"/>
                  </a:srgbClr>
                </a:solidFill>
                <a:latin typeface="Century Gothic" panose="020B0502020202020204" pitchFamily="34" charset="0"/>
              </a:rPr>
              <a:t>¡</a:t>
            </a:r>
            <a:r>
              <a:rPr lang="en-GB" sz="2400" b="1" dirty="0">
                <a:solidFill>
                  <a:srgbClr val="E25B00"/>
                </a:solidFill>
                <a:latin typeface="Century Gothic" panose="020B0502020202020204" pitchFamily="34" charset="0"/>
              </a:rPr>
              <a:t>H</a:t>
            </a:r>
            <a:r>
              <a:rPr lang="x-none" sz="2400" dirty="0">
                <a:solidFill>
                  <a:srgbClr val="5B9BD5">
                    <a:lumMod val="50000"/>
                  </a:srgbClr>
                </a:solidFill>
                <a:latin typeface="Century Gothic" panose="020B0502020202020204" pitchFamily="34" charset="0"/>
              </a:rPr>
              <a:t>ola, Lucía! ¿Cómo estás? ¿Qué </a:t>
            </a:r>
            <a:r>
              <a:rPr lang="en-GB" sz="2400" b="1" dirty="0">
                <a:solidFill>
                  <a:srgbClr val="E25B00"/>
                </a:solidFill>
                <a:latin typeface="Century Gothic" panose="020B0502020202020204" pitchFamily="34" charset="0"/>
              </a:rPr>
              <a:t>h</a:t>
            </a:r>
            <a:r>
              <a:rPr lang="x-none" sz="2400" dirty="0">
                <a:solidFill>
                  <a:srgbClr val="5B9BD5">
                    <a:lumMod val="50000"/>
                  </a:srgbClr>
                </a:solidFill>
                <a:latin typeface="Century Gothic" panose="020B0502020202020204" pitchFamily="34" charset="0"/>
              </a:rPr>
              <a:t>aces hoy?</a:t>
            </a:r>
            <a:r>
              <a:rPr lang="en-GB" sz="2400" dirty="0">
                <a:solidFill>
                  <a:srgbClr val="5B9BD5">
                    <a:lumMod val="50000"/>
                  </a:srgbClr>
                </a:solidFill>
                <a:latin typeface="Century Gothic" panose="020B0502020202020204" pitchFamily="34" charset="0"/>
              </a:rPr>
              <a:t> </a:t>
            </a:r>
            <a:r>
              <a:rPr lang="en-GB" sz="2400" b="1" dirty="0">
                <a:solidFill>
                  <a:srgbClr val="5B9BD5">
                    <a:lumMod val="50000"/>
                  </a:srgbClr>
                </a:solidFill>
                <a:latin typeface="Century Gothic" panose="020B0502020202020204" pitchFamily="34" charset="0"/>
              </a:rPr>
              <a:t>E</a:t>
            </a:r>
            <a:endParaRPr lang="x-none" sz="2400" b="1" dirty="0">
              <a:solidFill>
                <a:srgbClr val="5B9BD5">
                  <a:lumMod val="50000"/>
                </a:srgbClr>
              </a:solidFill>
              <a:latin typeface="Century Gothic" panose="020B0502020202020204" pitchFamily="34" charset="0"/>
            </a:endParaRPr>
          </a:p>
        </p:txBody>
      </p:sp>
      <p:sp>
        <p:nvSpPr>
          <p:cNvPr id="7" name="CuadroTexto 6">
            <a:extLst>
              <a:ext uri="{FF2B5EF4-FFF2-40B4-BE49-F238E27FC236}">
                <a16:creationId xmlns:a16="http://schemas.microsoft.com/office/drawing/2014/main" id="{C0FF2F9F-B7AB-0446-956D-8C7070C427B1}"/>
              </a:ext>
            </a:extLst>
          </p:cNvPr>
          <p:cNvSpPr txBox="1"/>
          <p:nvPr/>
        </p:nvSpPr>
        <p:spPr>
          <a:xfrm>
            <a:off x="6637445" y="1641622"/>
            <a:ext cx="4194270" cy="830997"/>
          </a:xfrm>
          <a:prstGeom prst="rect">
            <a:avLst/>
          </a:prstGeom>
          <a:solidFill>
            <a:schemeClr val="accent6">
              <a:lumMod val="20000"/>
              <a:lumOff val="80000"/>
            </a:schemeClr>
          </a:solidFill>
        </p:spPr>
        <p:txBody>
          <a:bodyPr wrap="square" rtlCol="0">
            <a:spAutoFit/>
          </a:bodyPr>
          <a:lstStyle/>
          <a:p>
            <a:pPr algn="ctr"/>
            <a:r>
              <a:rPr lang="x-none" sz="2400" dirty="0">
                <a:solidFill>
                  <a:srgbClr val="5B9BD5">
                    <a:lumMod val="50000"/>
                  </a:srgbClr>
                </a:solidFill>
                <a:latin typeface="Century Gothic" panose="020B0502020202020204" pitchFamily="34" charset="0"/>
              </a:rPr>
              <a:t>Voy con Daniel a la playa. ¿Quieres ir?</a:t>
            </a:r>
            <a:r>
              <a:rPr lang="en-GB" sz="2400" dirty="0">
                <a:solidFill>
                  <a:srgbClr val="5B9BD5">
                    <a:lumMod val="50000"/>
                  </a:srgbClr>
                </a:solidFill>
                <a:latin typeface="Century Gothic" panose="020B0502020202020204" pitchFamily="34" charset="0"/>
              </a:rPr>
              <a:t> </a:t>
            </a:r>
            <a:r>
              <a:rPr lang="en-GB" sz="2400" b="1" dirty="0">
                <a:solidFill>
                  <a:srgbClr val="5B9BD5">
                    <a:lumMod val="50000"/>
                  </a:srgbClr>
                </a:solidFill>
                <a:latin typeface="Century Gothic" panose="020B0502020202020204" pitchFamily="34" charset="0"/>
              </a:rPr>
              <a:t>L</a:t>
            </a:r>
            <a:endParaRPr lang="x-none" sz="2400" b="1" dirty="0">
              <a:solidFill>
                <a:srgbClr val="5B9BD5">
                  <a:lumMod val="50000"/>
                </a:srgbClr>
              </a:solidFill>
              <a:latin typeface="Century Gothic" panose="020B0502020202020204" pitchFamily="34" charset="0"/>
            </a:endParaRPr>
          </a:p>
        </p:txBody>
      </p:sp>
      <p:sp>
        <p:nvSpPr>
          <p:cNvPr id="8" name="CuadroTexto 7">
            <a:extLst>
              <a:ext uri="{FF2B5EF4-FFF2-40B4-BE49-F238E27FC236}">
                <a16:creationId xmlns:a16="http://schemas.microsoft.com/office/drawing/2014/main" id="{3157FAD3-806D-0E4E-A7B7-55054B0ABC41}"/>
              </a:ext>
            </a:extLst>
          </p:cNvPr>
          <p:cNvSpPr txBox="1"/>
          <p:nvPr/>
        </p:nvSpPr>
        <p:spPr>
          <a:xfrm>
            <a:off x="1266675" y="2155495"/>
            <a:ext cx="5181599" cy="830997"/>
          </a:xfrm>
          <a:prstGeom prst="rect">
            <a:avLst/>
          </a:prstGeom>
          <a:solidFill>
            <a:schemeClr val="accent4">
              <a:lumMod val="20000"/>
              <a:lumOff val="80000"/>
            </a:schemeClr>
          </a:solidFill>
        </p:spPr>
        <p:txBody>
          <a:bodyPr wrap="square" rtlCol="0">
            <a:spAutoFit/>
          </a:bodyPr>
          <a:lstStyle/>
          <a:p>
            <a:pPr algn="ctr"/>
            <a:r>
              <a:rPr lang="x-none" sz="2400" dirty="0">
                <a:solidFill>
                  <a:srgbClr val="5B9BD5">
                    <a:lumMod val="50000"/>
                  </a:srgbClr>
                </a:solidFill>
                <a:latin typeface="Century Gothic" panose="020B0502020202020204" pitchFamily="34" charset="0"/>
              </a:rPr>
              <a:t>¿Con tu </a:t>
            </a:r>
            <a:r>
              <a:rPr lang="en-GB" sz="2400" b="1" dirty="0">
                <a:solidFill>
                  <a:srgbClr val="E25B00"/>
                </a:solidFill>
                <a:latin typeface="Century Gothic" panose="020B0502020202020204" pitchFamily="34" charset="0"/>
              </a:rPr>
              <a:t>h</a:t>
            </a:r>
            <a:r>
              <a:rPr lang="x-none" sz="2400" dirty="0">
                <a:solidFill>
                  <a:srgbClr val="5B9BD5">
                    <a:lumMod val="50000"/>
                  </a:srgbClr>
                </a:solidFill>
                <a:latin typeface="Century Gothic" panose="020B0502020202020204" pitchFamily="34" charset="0"/>
              </a:rPr>
              <a:t>ermano? ¡Sí! _aunque </a:t>
            </a:r>
            <a:r>
              <a:rPr lang="en-GB" sz="2400" b="1" dirty="0">
                <a:solidFill>
                  <a:srgbClr val="E25B00"/>
                </a:solidFill>
                <a:latin typeface="Century Gothic" panose="020B0502020202020204" pitchFamily="34" charset="0"/>
              </a:rPr>
              <a:t>h</a:t>
            </a:r>
            <a:r>
              <a:rPr lang="x-none" sz="2400" dirty="0">
                <a:solidFill>
                  <a:srgbClr val="5B9BD5">
                    <a:lumMod val="50000"/>
                  </a:srgbClr>
                </a:solidFill>
                <a:latin typeface="Century Gothic" panose="020B0502020202020204" pitchFamily="34" charset="0"/>
              </a:rPr>
              <a:t>oy </a:t>
            </a:r>
            <a:r>
              <a:rPr lang="en-GB" sz="2400" b="1" dirty="0">
                <a:solidFill>
                  <a:srgbClr val="E25B00"/>
                </a:solidFill>
                <a:latin typeface="Century Gothic" panose="020B0502020202020204" pitchFamily="34" charset="0"/>
              </a:rPr>
              <a:t>h</a:t>
            </a:r>
            <a:r>
              <a:rPr lang="x-none" sz="2400" dirty="0">
                <a:solidFill>
                  <a:srgbClr val="5B9BD5">
                    <a:lumMod val="50000"/>
                  </a:srgbClr>
                </a:solidFill>
                <a:latin typeface="Century Gothic" panose="020B0502020202020204" pitchFamily="34" charset="0"/>
              </a:rPr>
              <a:t>ay muchas _olas, *¿no?</a:t>
            </a:r>
            <a:r>
              <a:rPr lang="en-GB" sz="2400" dirty="0">
                <a:solidFill>
                  <a:srgbClr val="5B9BD5">
                    <a:lumMod val="50000"/>
                  </a:srgbClr>
                </a:solidFill>
                <a:latin typeface="Century Gothic" panose="020B0502020202020204" pitchFamily="34" charset="0"/>
              </a:rPr>
              <a:t> </a:t>
            </a:r>
            <a:r>
              <a:rPr lang="en-GB" sz="2400" b="1" dirty="0">
                <a:solidFill>
                  <a:srgbClr val="5B9BD5">
                    <a:lumMod val="50000"/>
                  </a:srgbClr>
                </a:solidFill>
                <a:latin typeface="Century Gothic" panose="020B0502020202020204" pitchFamily="34" charset="0"/>
              </a:rPr>
              <a:t>E</a:t>
            </a:r>
            <a:endParaRPr lang="x-none" sz="2400" b="1" dirty="0">
              <a:solidFill>
                <a:srgbClr val="5B9BD5">
                  <a:lumMod val="50000"/>
                </a:srgbClr>
              </a:solidFill>
              <a:latin typeface="Century Gothic" panose="020B0502020202020204" pitchFamily="34" charset="0"/>
            </a:endParaRPr>
          </a:p>
        </p:txBody>
      </p:sp>
      <p:sp>
        <p:nvSpPr>
          <p:cNvPr id="9" name="CuadroTexto 8">
            <a:extLst>
              <a:ext uri="{FF2B5EF4-FFF2-40B4-BE49-F238E27FC236}">
                <a16:creationId xmlns:a16="http://schemas.microsoft.com/office/drawing/2014/main" id="{6536C849-AB00-234E-BB6D-E66A7920FB74}"/>
              </a:ext>
            </a:extLst>
          </p:cNvPr>
          <p:cNvSpPr txBox="1"/>
          <p:nvPr/>
        </p:nvSpPr>
        <p:spPr>
          <a:xfrm>
            <a:off x="6620337" y="2681278"/>
            <a:ext cx="4194270" cy="830997"/>
          </a:xfrm>
          <a:prstGeom prst="rect">
            <a:avLst/>
          </a:prstGeom>
          <a:solidFill>
            <a:schemeClr val="accent6">
              <a:lumMod val="20000"/>
              <a:lumOff val="80000"/>
            </a:schemeClr>
          </a:solidFill>
        </p:spPr>
        <p:txBody>
          <a:bodyPr wrap="square" rtlCol="0">
            <a:spAutoFit/>
          </a:bodyPr>
          <a:lstStyle/>
          <a:p>
            <a:pPr algn="ctr"/>
            <a:r>
              <a:rPr lang="x-none" sz="2400" dirty="0">
                <a:solidFill>
                  <a:srgbClr val="5B9BD5">
                    <a:lumMod val="50000"/>
                  </a:srgbClr>
                </a:solidFill>
                <a:latin typeface="Century Gothic" panose="020B0502020202020204" pitchFamily="34" charset="0"/>
              </a:rPr>
              <a:t>Es verdad. No podemos nadar... </a:t>
            </a:r>
            <a:r>
              <a:rPr lang="en-GB" sz="2400" b="1" dirty="0">
                <a:solidFill>
                  <a:srgbClr val="5B9BD5">
                    <a:lumMod val="50000"/>
                  </a:srgbClr>
                </a:solidFill>
                <a:latin typeface="Century Gothic" panose="020B0502020202020204" pitchFamily="34" charset="0"/>
              </a:rPr>
              <a:t>L</a:t>
            </a:r>
            <a:endParaRPr lang="x-none" sz="2400" b="1" dirty="0">
              <a:solidFill>
                <a:srgbClr val="5B9BD5">
                  <a:lumMod val="50000"/>
                </a:srgbClr>
              </a:solidFill>
              <a:latin typeface="Century Gothic" panose="020B0502020202020204" pitchFamily="34" charset="0"/>
            </a:endParaRPr>
          </a:p>
        </p:txBody>
      </p:sp>
      <p:sp>
        <p:nvSpPr>
          <p:cNvPr id="10" name="CuadroTexto 9">
            <a:extLst>
              <a:ext uri="{FF2B5EF4-FFF2-40B4-BE49-F238E27FC236}">
                <a16:creationId xmlns:a16="http://schemas.microsoft.com/office/drawing/2014/main" id="{0E93874C-69C1-0E44-9122-20C58B02507F}"/>
              </a:ext>
            </a:extLst>
          </p:cNvPr>
          <p:cNvSpPr txBox="1"/>
          <p:nvPr/>
        </p:nvSpPr>
        <p:spPr>
          <a:xfrm>
            <a:off x="1266674" y="3160403"/>
            <a:ext cx="5181599" cy="1200329"/>
          </a:xfrm>
          <a:prstGeom prst="rect">
            <a:avLst/>
          </a:prstGeom>
          <a:solidFill>
            <a:schemeClr val="accent4">
              <a:lumMod val="20000"/>
              <a:lumOff val="80000"/>
            </a:schemeClr>
          </a:solidFill>
        </p:spPr>
        <p:txBody>
          <a:bodyPr wrap="square" rtlCol="0">
            <a:spAutoFit/>
          </a:bodyPr>
          <a:lstStyle/>
          <a:p>
            <a:pPr algn="ctr"/>
            <a:r>
              <a:rPr lang="x-none" sz="2400" dirty="0">
                <a:solidFill>
                  <a:srgbClr val="5B9BD5">
                    <a:lumMod val="50000"/>
                  </a:srgbClr>
                </a:solidFill>
                <a:latin typeface="Century Gothic" panose="020B0502020202020204" pitchFamily="34" charset="0"/>
              </a:rPr>
              <a:t>Pero podemos comer </a:t>
            </a:r>
            <a:r>
              <a:rPr lang="en-GB" sz="2400" b="1" dirty="0">
                <a:solidFill>
                  <a:srgbClr val="E25B00"/>
                </a:solidFill>
                <a:latin typeface="Century Gothic" panose="020B0502020202020204" pitchFamily="34" charset="0"/>
              </a:rPr>
              <a:t>h</a:t>
            </a:r>
            <a:r>
              <a:rPr lang="x-none" sz="2400" dirty="0">
                <a:solidFill>
                  <a:srgbClr val="5B9BD5">
                    <a:lumMod val="50000"/>
                  </a:srgbClr>
                </a:solidFill>
                <a:latin typeface="Century Gothic" panose="020B0502020202020204" pitchFamily="34" charset="0"/>
              </a:rPr>
              <a:t>elado, hablar con _amigos, </a:t>
            </a:r>
            <a:r>
              <a:rPr lang="en-GB" sz="2400" b="1" dirty="0">
                <a:solidFill>
                  <a:srgbClr val="E25B00"/>
                </a:solidFill>
                <a:latin typeface="Century Gothic" panose="020B0502020202020204" pitchFamily="34" charset="0"/>
              </a:rPr>
              <a:t>h</a:t>
            </a:r>
            <a:r>
              <a:rPr lang="x-none" sz="2400" dirty="0">
                <a:solidFill>
                  <a:srgbClr val="5B9BD5">
                    <a:lumMod val="50000"/>
                  </a:srgbClr>
                </a:solidFill>
                <a:latin typeface="Century Gothic" panose="020B0502020202020204" pitchFamily="34" charset="0"/>
              </a:rPr>
              <a:t>acer castillos en la _arena...</a:t>
            </a:r>
            <a:r>
              <a:rPr lang="en-GB" sz="2400" dirty="0">
                <a:solidFill>
                  <a:srgbClr val="5B9BD5">
                    <a:lumMod val="50000"/>
                  </a:srgbClr>
                </a:solidFill>
                <a:latin typeface="Century Gothic" panose="020B0502020202020204" pitchFamily="34" charset="0"/>
              </a:rPr>
              <a:t> </a:t>
            </a:r>
            <a:r>
              <a:rPr lang="en-GB" sz="2400" b="1" dirty="0">
                <a:solidFill>
                  <a:srgbClr val="5B9BD5">
                    <a:lumMod val="50000"/>
                  </a:srgbClr>
                </a:solidFill>
                <a:latin typeface="Century Gothic" panose="020B0502020202020204" pitchFamily="34" charset="0"/>
              </a:rPr>
              <a:t>E</a:t>
            </a:r>
            <a:endParaRPr lang="x-none" sz="2400" b="1" dirty="0">
              <a:solidFill>
                <a:srgbClr val="5B9BD5">
                  <a:lumMod val="50000"/>
                </a:srgbClr>
              </a:solidFill>
              <a:latin typeface="Century Gothic" panose="020B0502020202020204" pitchFamily="34" charset="0"/>
            </a:endParaRPr>
          </a:p>
        </p:txBody>
      </p:sp>
      <p:sp>
        <p:nvSpPr>
          <p:cNvPr id="12" name="CuadroTexto 11">
            <a:extLst>
              <a:ext uri="{FF2B5EF4-FFF2-40B4-BE49-F238E27FC236}">
                <a16:creationId xmlns:a16="http://schemas.microsoft.com/office/drawing/2014/main" id="{A7B97FB1-B25A-B046-865B-01576ECEC0D8}"/>
              </a:ext>
            </a:extLst>
          </p:cNvPr>
          <p:cNvSpPr txBox="1"/>
          <p:nvPr/>
        </p:nvSpPr>
        <p:spPr>
          <a:xfrm>
            <a:off x="6620337" y="3769680"/>
            <a:ext cx="4194271" cy="830997"/>
          </a:xfrm>
          <a:prstGeom prst="rect">
            <a:avLst/>
          </a:prstGeom>
          <a:solidFill>
            <a:schemeClr val="accent6">
              <a:lumMod val="20000"/>
              <a:lumOff val="80000"/>
            </a:schemeClr>
          </a:solidFill>
        </p:spPr>
        <p:txBody>
          <a:bodyPr wrap="square" rtlCol="0">
            <a:spAutoFit/>
          </a:bodyPr>
          <a:lstStyle/>
          <a:p>
            <a:pPr algn="ctr"/>
            <a:r>
              <a:rPr lang="x-none" sz="2400" dirty="0">
                <a:solidFill>
                  <a:srgbClr val="5B9BD5">
                    <a:lumMod val="50000"/>
                  </a:srgbClr>
                </a:solidFill>
                <a:latin typeface="Century Gothic" panose="020B0502020202020204" pitchFamily="34" charset="0"/>
              </a:rPr>
              <a:t>¡Buena idea! ¿Cuándo *quedamos?</a:t>
            </a:r>
            <a:r>
              <a:rPr lang="en-GB" sz="2400" dirty="0">
                <a:solidFill>
                  <a:srgbClr val="5B9BD5">
                    <a:lumMod val="50000"/>
                  </a:srgbClr>
                </a:solidFill>
                <a:latin typeface="Century Gothic" panose="020B0502020202020204" pitchFamily="34" charset="0"/>
              </a:rPr>
              <a:t> </a:t>
            </a:r>
            <a:r>
              <a:rPr lang="en-GB" sz="2400" b="1" dirty="0">
                <a:solidFill>
                  <a:srgbClr val="5B9BD5">
                    <a:lumMod val="50000"/>
                  </a:srgbClr>
                </a:solidFill>
                <a:latin typeface="Century Gothic" panose="020B0502020202020204" pitchFamily="34" charset="0"/>
              </a:rPr>
              <a:t>L</a:t>
            </a:r>
            <a:endParaRPr lang="x-none" sz="2400" b="1" dirty="0">
              <a:solidFill>
                <a:srgbClr val="5B9BD5">
                  <a:lumMod val="50000"/>
                </a:srgbClr>
              </a:solidFill>
              <a:latin typeface="Century Gothic" panose="020B0502020202020204" pitchFamily="34" charset="0"/>
            </a:endParaRPr>
          </a:p>
        </p:txBody>
      </p:sp>
      <p:sp>
        <p:nvSpPr>
          <p:cNvPr id="13" name="CuadroTexto 12">
            <a:extLst>
              <a:ext uri="{FF2B5EF4-FFF2-40B4-BE49-F238E27FC236}">
                <a16:creationId xmlns:a16="http://schemas.microsoft.com/office/drawing/2014/main" id="{F142FF84-1BFB-EB48-88F5-222FCF7718DA}"/>
              </a:ext>
            </a:extLst>
          </p:cNvPr>
          <p:cNvSpPr txBox="1"/>
          <p:nvPr/>
        </p:nvSpPr>
        <p:spPr>
          <a:xfrm>
            <a:off x="1180641" y="4534643"/>
            <a:ext cx="5353663" cy="461665"/>
          </a:xfrm>
          <a:prstGeom prst="rect">
            <a:avLst/>
          </a:prstGeom>
          <a:solidFill>
            <a:schemeClr val="accent4">
              <a:lumMod val="20000"/>
              <a:lumOff val="80000"/>
            </a:schemeClr>
          </a:solidFill>
        </p:spPr>
        <p:txBody>
          <a:bodyPr wrap="square" rtlCol="0">
            <a:spAutoFit/>
          </a:bodyPr>
          <a:lstStyle/>
          <a:p>
            <a:pPr algn="ctr"/>
            <a:r>
              <a:rPr lang="x-none" sz="2400" dirty="0">
                <a:solidFill>
                  <a:srgbClr val="5B9BD5">
                    <a:lumMod val="50000"/>
                  </a:srgbClr>
                </a:solidFill>
                <a:latin typeface="Century Gothic" panose="020B0502020202020204" pitchFamily="34" charset="0"/>
              </a:rPr>
              <a:t>¿Después de la</a:t>
            </a:r>
            <a:r>
              <a:rPr lang="en-GB" sz="2400" dirty="0">
                <a:solidFill>
                  <a:srgbClr val="5B9BD5">
                    <a:lumMod val="50000"/>
                  </a:srgbClr>
                </a:solidFill>
                <a:latin typeface="Century Gothic" panose="020B0502020202020204" pitchFamily="34" charset="0"/>
              </a:rPr>
              <a:t> </a:t>
            </a:r>
            <a:r>
              <a:rPr lang="en-GB" sz="2400" b="1" dirty="0">
                <a:solidFill>
                  <a:srgbClr val="E25B00"/>
                </a:solidFill>
                <a:latin typeface="Century Gothic" panose="020B0502020202020204" pitchFamily="34" charset="0"/>
              </a:rPr>
              <a:t>h</a:t>
            </a:r>
            <a:r>
              <a:rPr lang="x-none" sz="2400" dirty="0">
                <a:solidFill>
                  <a:srgbClr val="5B9BD5">
                    <a:lumMod val="50000"/>
                  </a:srgbClr>
                </a:solidFill>
                <a:latin typeface="Century Gothic" panose="020B0502020202020204" pitchFamily="34" charset="0"/>
              </a:rPr>
              <a:t>ora de </a:t>
            </a:r>
            <a:r>
              <a:rPr lang="en-GB" sz="2400" dirty="0">
                <a:solidFill>
                  <a:srgbClr val="5B9BD5">
                    <a:lumMod val="50000"/>
                  </a:srgbClr>
                </a:solidFill>
                <a:latin typeface="Century Gothic" panose="020B0502020202020204" pitchFamily="34" charset="0"/>
              </a:rPr>
              <a:t>comer</a:t>
            </a:r>
            <a:r>
              <a:rPr lang="x-none" sz="2400" dirty="0">
                <a:solidFill>
                  <a:srgbClr val="5B9BD5">
                    <a:lumMod val="50000"/>
                  </a:srgbClr>
                </a:solidFill>
                <a:latin typeface="Century Gothic" panose="020B0502020202020204" pitchFamily="34" charset="0"/>
              </a:rPr>
              <a:t>?</a:t>
            </a:r>
            <a:r>
              <a:rPr lang="en-GB" sz="2400" dirty="0">
                <a:solidFill>
                  <a:srgbClr val="5B9BD5">
                    <a:lumMod val="50000"/>
                  </a:srgbClr>
                </a:solidFill>
                <a:latin typeface="Century Gothic" panose="020B0502020202020204" pitchFamily="34" charset="0"/>
              </a:rPr>
              <a:t> </a:t>
            </a:r>
            <a:r>
              <a:rPr lang="en-GB" sz="2400" b="1" dirty="0">
                <a:solidFill>
                  <a:srgbClr val="5B9BD5">
                    <a:lumMod val="50000"/>
                  </a:srgbClr>
                </a:solidFill>
                <a:latin typeface="Century Gothic" panose="020B0502020202020204" pitchFamily="34" charset="0"/>
              </a:rPr>
              <a:t>E</a:t>
            </a:r>
            <a:endParaRPr lang="x-none" sz="2400" b="1" dirty="0">
              <a:solidFill>
                <a:srgbClr val="5B9BD5">
                  <a:lumMod val="50000"/>
                </a:srgbClr>
              </a:solidFill>
              <a:latin typeface="Century Gothic" panose="020B0502020202020204" pitchFamily="34" charset="0"/>
            </a:endParaRPr>
          </a:p>
        </p:txBody>
      </p:sp>
      <p:sp>
        <p:nvSpPr>
          <p:cNvPr id="14" name="CuadroTexto 13">
            <a:extLst>
              <a:ext uri="{FF2B5EF4-FFF2-40B4-BE49-F238E27FC236}">
                <a16:creationId xmlns:a16="http://schemas.microsoft.com/office/drawing/2014/main" id="{8267657D-8A0E-5645-8E14-627B5E0819D6}"/>
              </a:ext>
            </a:extLst>
          </p:cNvPr>
          <p:cNvSpPr txBox="1"/>
          <p:nvPr/>
        </p:nvSpPr>
        <p:spPr>
          <a:xfrm>
            <a:off x="6620338" y="4900942"/>
            <a:ext cx="4194269" cy="461665"/>
          </a:xfrm>
          <a:prstGeom prst="rect">
            <a:avLst/>
          </a:prstGeom>
          <a:solidFill>
            <a:schemeClr val="accent6">
              <a:lumMod val="20000"/>
              <a:lumOff val="80000"/>
            </a:schemeClr>
          </a:solidFill>
        </p:spPr>
        <p:txBody>
          <a:bodyPr wrap="square" rtlCol="0">
            <a:spAutoFit/>
          </a:bodyPr>
          <a:lstStyle/>
          <a:p>
            <a:pPr algn="ctr"/>
            <a:r>
              <a:rPr lang="x-none" sz="2400" dirty="0">
                <a:solidFill>
                  <a:srgbClr val="5B9BD5">
                    <a:lumMod val="50000"/>
                  </a:srgbClr>
                </a:solidFill>
                <a:latin typeface="Century Gothic" panose="020B0502020202020204" pitchFamily="34" charset="0"/>
              </a:rPr>
              <a:t>*¡Vale!</a:t>
            </a:r>
            <a:r>
              <a:rPr lang="en-GB" sz="2400" dirty="0">
                <a:solidFill>
                  <a:srgbClr val="5B9BD5">
                    <a:lumMod val="50000"/>
                  </a:srgbClr>
                </a:solidFill>
                <a:latin typeface="Century Gothic" panose="020B0502020202020204" pitchFamily="34" charset="0"/>
              </a:rPr>
              <a:t> </a:t>
            </a:r>
            <a:r>
              <a:rPr lang="en-GB" sz="2400" b="1" dirty="0">
                <a:solidFill>
                  <a:srgbClr val="5B9BD5">
                    <a:lumMod val="50000"/>
                  </a:srgbClr>
                </a:solidFill>
                <a:latin typeface="Century Gothic" panose="020B0502020202020204" pitchFamily="34" charset="0"/>
              </a:rPr>
              <a:t>L</a:t>
            </a:r>
            <a:endParaRPr lang="x-none" sz="2400" b="1" dirty="0">
              <a:solidFill>
                <a:srgbClr val="5B9BD5">
                  <a:lumMod val="50000"/>
                </a:srgbClr>
              </a:solidFill>
              <a:latin typeface="Century Gothic" panose="020B0502020202020204" pitchFamily="34" charset="0"/>
            </a:endParaRPr>
          </a:p>
        </p:txBody>
      </p:sp>
      <p:sp>
        <p:nvSpPr>
          <p:cNvPr id="15" name="CuadroTexto 14">
            <a:extLst>
              <a:ext uri="{FF2B5EF4-FFF2-40B4-BE49-F238E27FC236}">
                <a16:creationId xmlns:a16="http://schemas.microsoft.com/office/drawing/2014/main" id="{BDA37B2E-FC12-6D43-ABD6-756C51523862}"/>
              </a:ext>
            </a:extLst>
          </p:cNvPr>
          <p:cNvSpPr txBox="1"/>
          <p:nvPr/>
        </p:nvSpPr>
        <p:spPr>
          <a:xfrm>
            <a:off x="1218536" y="5170219"/>
            <a:ext cx="5181598" cy="461665"/>
          </a:xfrm>
          <a:prstGeom prst="rect">
            <a:avLst/>
          </a:prstGeom>
          <a:solidFill>
            <a:schemeClr val="accent4">
              <a:lumMod val="20000"/>
              <a:lumOff val="80000"/>
            </a:schemeClr>
          </a:solidFill>
        </p:spPr>
        <p:txBody>
          <a:bodyPr wrap="square" rtlCol="0">
            <a:spAutoFit/>
          </a:bodyPr>
          <a:lstStyle/>
          <a:p>
            <a:pPr algn="ctr"/>
            <a:r>
              <a:rPr lang="x-none" sz="2400" dirty="0">
                <a:solidFill>
                  <a:srgbClr val="5B9BD5">
                    <a:lumMod val="50000"/>
                  </a:srgbClr>
                </a:solidFill>
                <a:latin typeface="Century Gothic" panose="020B0502020202020204" pitchFamily="34" charset="0"/>
              </a:rPr>
              <a:t>¡</a:t>
            </a:r>
            <a:r>
              <a:rPr lang="en-GB" sz="2400" b="1" dirty="0">
                <a:solidFill>
                  <a:srgbClr val="E25B00"/>
                </a:solidFill>
                <a:latin typeface="Century Gothic" panose="020B0502020202020204" pitchFamily="34" charset="0"/>
              </a:rPr>
              <a:t>H</a:t>
            </a:r>
            <a:r>
              <a:rPr lang="x-none" sz="2400" dirty="0">
                <a:solidFill>
                  <a:srgbClr val="5B9BD5">
                    <a:lumMod val="50000"/>
                  </a:srgbClr>
                </a:solidFill>
                <a:latin typeface="Century Gothic" panose="020B0502020202020204" pitchFamily="34" charset="0"/>
              </a:rPr>
              <a:t>asta luego!</a:t>
            </a:r>
            <a:r>
              <a:rPr lang="en-GB" sz="2400" dirty="0">
                <a:solidFill>
                  <a:srgbClr val="5B9BD5">
                    <a:lumMod val="50000"/>
                  </a:srgbClr>
                </a:solidFill>
                <a:latin typeface="Century Gothic" panose="020B0502020202020204" pitchFamily="34" charset="0"/>
              </a:rPr>
              <a:t> </a:t>
            </a:r>
            <a:r>
              <a:rPr lang="en-GB" sz="2400" b="1" dirty="0">
                <a:solidFill>
                  <a:srgbClr val="5B9BD5">
                    <a:lumMod val="50000"/>
                  </a:srgbClr>
                </a:solidFill>
                <a:latin typeface="Century Gothic" panose="020B0502020202020204" pitchFamily="34" charset="0"/>
              </a:rPr>
              <a:t>E</a:t>
            </a:r>
            <a:endParaRPr lang="x-none" sz="2400" b="1" dirty="0">
              <a:solidFill>
                <a:srgbClr val="5B9BD5">
                  <a:lumMod val="50000"/>
                </a:srgbClr>
              </a:solidFill>
              <a:latin typeface="Century Gothic" panose="020B0502020202020204" pitchFamily="34" charset="0"/>
            </a:endParaRPr>
          </a:p>
        </p:txBody>
      </p:sp>
      <p:pic>
        <p:nvPicPr>
          <p:cNvPr id="3" name="Imagen 2">
            <a:extLst>
              <a:ext uri="{FF2B5EF4-FFF2-40B4-BE49-F238E27FC236}">
                <a16:creationId xmlns:a16="http://schemas.microsoft.com/office/drawing/2014/main" id="{175F0876-71D9-4E4E-9E03-7F007BBFD1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241" y="1487073"/>
            <a:ext cx="1533413" cy="1075481"/>
          </a:xfrm>
          <a:prstGeom prst="rect">
            <a:avLst/>
          </a:prstGeom>
        </p:spPr>
      </p:pic>
      <p:pic>
        <p:nvPicPr>
          <p:cNvPr id="11" name="Imagen 10">
            <a:extLst>
              <a:ext uri="{FF2B5EF4-FFF2-40B4-BE49-F238E27FC236}">
                <a16:creationId xmlns:a16="http://schemas.microsoft.com/office/drawing/2014/main" id="{2A978EB5-0B31-3545-8716-8C47D13946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31789" y="1735706"/>
            <a:ext cx="1228131" cy="644769"/>
          </a:xfrm>
          <a:prstGeom prst="rect">
            <a:avLst/>
          </a:prstGeom>
        </p:spPr>
      </p:pic>
      <p:sp>
        <p:nvSpPr>
          <p:cNvPr id="16" name="CuadroTexto 15">
            <a:extLst>
              <a:ext uri="{FF2B5EF4-FFF2-40B4-BE49-F238E27FC236}">
                <a16:creationId xmlns:a16="http://schemas.microsoft.com/office/drawing/2014/main" id="{3AC22BE0-41E6-4F49-9E26-7A0F3E34D6F8}"/>
              </a:ext>
            </a:extLst>
          </p:cNvPr>
          <p:cNvSpPr txBox="1"/>
          <p:nvPr/>
        </p:nvSpPr>
        <p:spPr>
          <a:xfrm>
            <a:off x="9508165" y="5374120"/>
            <a:ext cx="2683835" cy="1015663"/>
          </a:xfrm>
          <a:prstGeom prst="rect">
            <a:avLst/>
          </a:prstGeom>
          <a:noFill/>
        </p:spPr>
        <p:txBody>
          <a:bodyPr wrap="square" rtlCol="0">
            <a:spAutoFit/>
          </a:bodyPr>
          <a:lstStyle/>
          <a:p>
            <a:r>
              <a:rPr lang="x-none" sz="2000" dirty="0">
                <a:solidFill>
                  <a:srgbClr val="5B9BD5">
                    <a:lumMod val="50000"/>
                  </a:srgbClr>
                </a:solidFill>
                <a:latin typeface="Century Gothic" panose="020B0502020202020204" pitchFamily="34" charset="0"/>
              </a:rPr>
              <a:t>*¿no? = right?</a:t>
            </a:r>
          </a:p>
          <a:p>
            <a:r>
              <a:rPr lang="x-none" sz="2000" dirty="0">
                <a:solidFill>
                  <a:srgbClr val="5B9BD5">
                    <a:lumMod val="50000"/>
                  </a:srgbClr>
                </a:solidFill>
                <a:latin typeface="Century Gothic" panose="020B0502020202020204" pitchFamily="34" charset="0"/>
              </a:rPr>
              <a:t>*vale = ok</a:t>
            </a:r>
          </a:p>
          <a:p>
            <a:r>
              <a:rPr lang="x-none" sz="2000" dirty="0">
                <a:solidFill>
                  <a:srgbClr val="5B9BD5">
                    <a:lumMod val="50000"/>
                  </a:srgbClr>
                </a:solidFill>
                <a:latin typeface="Century Gothic" panose="020B0502020202020204" pitchFamily="34" charset="0"/>
              </a:rPr>
              <a:t>* quedar = to meet</a:t>
            </a:r>
          </a:p>
        </p:txBody>
      </p:sp>
      <p:pic>
        <p:nvPicPr>
          <p:cNvPr id="25" name="Picture 24"/>
          <p:cNvPicPr>
            <a:picLocks noChangeAspect="1"/>
          </p:cNvPicPr>
          <p:nvPr/>
        </p:nvPicPr>
        <p:blipFill rotWithShape="1">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rcRect l="41770" t="2038" r="41250" b="64629"/>
          <a:stretch/>
        </p:blipFill>
        <p:spPr>
          <a:xfrm>
            <a:off x="10297510" y="922245"/>
            <a:ext cx="652097" cy="720108"/>
          </a:xfrm>
          <a:prstGeom prst="rect">
            <a:avLst/>
          </a:prstGeom>
        </p:spPr>
      </p:pic>
      <p:sp>
        <p:nvSpPr>
          <p:cNvPr id="28" name="TextBox 27"/>
          <p:cNvSpPr txBox="1"/>
          <p:nvPr/>
        </p:nvSpPr>
        <p:spPr>
          <a:xfrm>
            <a:off x="3004853" y="745843"/>
            <a:ext cx="1608964" cy="461665"/>
          </a:xfrm>
          <a:prstGeom prst="rect">
            <a:avLst/>
          </a:prstGeom>
          <a:noFill/>
        </p:spPr>
        <p:txBody>
          <a:bodyPr wrap="square" rtlCol="0">
            <a:spAutoFit/>
          </a:bodyPr>
          <a:lstStyle/>
          <a:p>
            <a:r>
              <a:rPr lang="en-GB" sz="2400" b="1" dirty="0">
                <a:solidFill>
                  <a:srgbClr val="5B9BD5">
                    <a:lumMod val="50000"/>
                  </a:srgbClr>
                </a:solidFill>
                <a:latin typeface="Century Gothic" panose="020B0502020202020204" pitchFamily="34" charset="0"/>
              </a:rPr>
              <a:t>Elizabeth</a:t>
            </a:r>
          </a:p>
        </p:txBody>
      </p:sp>
      <p:sp>
        <p:nvSpPr>
          <p:cNvPr id="29" name="TextBox 28"/>
          <p:cNvSpPr txBox="1"/>
          <p:nvPr/>
        </p:nvSpPr>
        <p:spPr>
          <a:xfrm>
            <a:off x="8282462" y="1152399"/>
            <a:ext cx="1225703" cy="523220"/>
          </a:xfrm>
          <a:prstGeom prst="rect">
            <a:avLst/>
          </a:prstGeom>
          <a:noFill/>
        </p:spPr>
        <p:txBody>
          <a:bodyPr wrap="square" rtlCol="0">
            <a:spAutoFit/>
          </a:bodyPr>
          <a:lstStyle/>
          <a:p>
            <a:r>
              <a:rPr lang="en-GB" sz="2800" b="1" dirty="0">
                <a:solidFill>
                  <a:srgbClr val="5B9BD5">
                    <a:lumMod val="50000"/>
                  </a:srgbClr>
                </a:solidFill>
                <a:latin typeface="Century Gothic" panose="020B0502020202020204" pitchFamily="34" charset="0"/>
              </a:rPr>
              <a:t>Lucía</a:t>
            </a:r>
          </a:p>
        </p:txBody>
      </p:sp>
      <p:grpSp>
        <p:nvGrpSpPr>
          <p:cNvPr id="30" name="Group 29"/>
          <p:cNvGrpSpPr/>
          <p:nvPr/>
        </p:nvGrpSpPr>
        <p:grpSpPr>
          <a:xfrm>
            <a:off x="1976616" y="1180047"/>
            <a:ext cx="207074" cy="419272"/>
            <a:chOff x="1988991" y="5357467"/>
            <a:chExt cx="576001" cy="419272"/>
          </a:xfrm>
        </p:grpSpPr>
        <p:sp>
          <p:nvSpPr>
            <p:cNvPr id="31" name="Rectangle 30"/>
            <p:cNvSpPr/>
            <p:nvPr/>
          </p:nvSpPr>
          <p:spPr>
            <a:xfrm>
              <a:off x="1988992" y="5357467"/>
              <a:ext cx="576000" cy="419272"/>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Rectangle 31"/>
            <p:cNvSpPr/>
            <p:nvPr/>
          </p:nvSpPr>
          <p:spPr>
            <a:xfrm>
              <a:off x="1988991" y="5699159"/>
              <a:ext cx="576001" cy="18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33" name="Group 32"/>
          <p:cNvGrpSpPr/>
          <p:nvPr/>
        </p:nvGrpSpPr>
        <p:grpSpPr>
          <a:xfrm>
            <a:off x="3308784" y="1550057"/>
            <a:ext cx="207074" cy="419272"/>
            <a:chOff x="1988991" y="5357467"/>
            <a:chExt cx="576001" cy="419272"/>
          </a:xfrm>
        </p:grpSpPr>
        <p:sp>
          <p:nvSpPr>
            <p:cNvPr id="34" name="Rectangle 33"/>
            <p:cNvSpPr/>
            <p:nvPr/>
          </p:nvSpPr>
          <p:spPr>
            <a:xfrm>
              <a:off x="1988992" y="5357467"/>
              <a:ext cx="576000" cy="419272"/>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 name="Rectangle 34"/>
            <p:cNvSpPr/>
            <p:nvPr/>
          </p:nvSpPr>
          <p:spPr>
            <a:xfrm>
              <a:off x="1988991" y="5699159"/>
              <a:ext cx="576001" cy="18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39" name="Group 38"/>
          <p:cNvGrpSpPr/>
          <p:nvPr/>
        </p:nvGrpSpPr>
        <p:grpSpPr>
          <a:xfrm>
            <a:off x="2753887" y="2188004"/>
            <a:ext cx="207074" cy="419272"/>
            <a:chOff x="1988991" y="5357467"/>
            <a:chExt cx="576001" cy="419272"/>
          </a:xfrm>
        </p:grpSpPr>
        <p:sp>
          <p:nvSpPr>
            <p:cNvPr id="40" name="Rectangle 39"/>
            <p:cNvSpPr/>
            <p:nvPr/>
          </p:nvSpPr>
          <p:spPr>
            <a:xfrm>
              <a:off x="1988992" y="5357467"/>
              <a:ext cx="576000" cy="419272"/>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1" name="Rectangle 40"/>
            <p:cNvSpPr/>
            <p:nvPr/>
          </p:nvSpPr>
          <p:spPr>
            <a:xfrm>
              <a:off x="1988991" y="5699159"/>
              <a:ext cx="576001" cy="18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2" name="Group 41"/>
          <p:cNvGrpSpPr/>
          <p:nvPr/>
        </p:nvGrpSpPr>
        <p:grpSpPr>
          <a:xfrm>
            <a:off x="1550682" y="2579433"/>
            <a:ext cx="207075" cy="392202"/>
            <a:chOff x="1988991" y="5384537"/>
            <a:chExt cx="576006" cy="392202"/>
          </a:xfrm>
        </p:grpSpPr>
        <p:sp>
          <p:nvSpPr>
            <p:cNvPr id="43" name="Rectangle 42"/>
            <p:cNvSpPr/>
            <p:nvPr/>
          </p:nvSpPr>
          <p:spPr>
            <a:xfrm>
              <a:off x="1988997" y="5384537"/>
              <a:ext cx="576000" cy="392202"/>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Rectangle 43"/>
            <p:cNvSpPr/>
            <p:nvPr/>
          </p:nvSpPr>
          <p:spPr>
            <a:xfrm>
              <a:off x="1988991" y="5699159"/>
              <a:ext cx="576001" cy="18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5" name="Group 44"/>
          <p:cNvGrpSpPr/>
          <p:nvPr/>
        </p:nvGrpSpPr>
        <p:grpSpPr>
          <a:xfrm>
            <a:off x="2182989" y="2552363"/>
            <a:ext cx="207074" cy="419272"/>
            <a:chOff x="1988991" y="5357467"/>
            <a:chExt cx="576001" cy="419272"/>
          </a:xfrm>
        </p:grpSpPr>
        <p:sp>
          <p:nvSpPr>
            <p:cNvPr id="46" name="Rectangle 45"/>
            <p:cNvSpPr/>
            <p:nvPr/>
          </p:nvSpPr>
          <p:spPr>
            <a:xfrm>
              <a:off x="1988992" y="5357467"/>
              <a:ext cx="576000" cy="419272"/>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7" name="Rectangle 46"/>
            <p:cNvSpPr/>
            <p:nvPr/>
          </p:nvSpPr>
          <p:spPr>
            <a:xfrm>
              <a:off x="1988991" y="5699159"/>
              <a:ext cx="576001" cy="18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8" name="Group 47"/>
          <p:cNvGrpSpPr/>
          <p:nvPr/>
        </p:nvGrpSpPr>
        <p:grpSpPr>
          <a:xfrm>
            <a:off x="4060225" y="2554641"/>
            <a:ext cx="207074" cy="419272"/>
            <a:chOff x="1988991" y="5357467"/>
            <a:chExt cx="576001" cy="419272"/>
          </a:xfrm>
        </p:grpSpPr>
        <p:sp>
          <p:nvSpPr>
            <p:cNvPr id="49" name="Rectangle 48"/>
            <p:cNvSpPr/>
            <p:nvPr/>
          </p:nvSpPr>
          <p:spPr>
            <a:xfrm>
              <a:off x="1988992" y="5357467"/>
              <a:ext cx="576000" cy="419272"/>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0" name="Rectangle 49"/>
            <p:cNvSpPr/>
            <p:nvPr/>
          </p:nvSpPr>
          <p:spPr>
            <a:xfrm>
              <a:off x="1988991" y="5699159"/>
              <a:ext cx="576001" cy="18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1" name="Group 50"/>
          <p:cNvGrpSpPr/>
          <p:nvPr/>
        </p:nvGrpSpPr>
        <p:grpSpPr>
          <a:xfrm>
            <a:off x="4919640" y="3220435"/>
            <a:ext cx="207075" cy="392202"/>
            <a:chOff x="1988991" y="5384537"/>
            <a:chExt cx="576006" cy="392202"/>
          </a:xfrm>
        </p:grpSpPr>
        <p:sp>
          <p:nvSpPr>
            <p:cNvPr id="52" name="Rectangle 51"/>
            <p:cNvSpPr/>
            <p:nvPr/>
          </p:nvSpPr>
          <p:spPr>
            <a:xfrm>
              <a:off x="1988997" y="5384537"/>
              <a:ext cx="576000" cy="392202"/>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3" name="Rectangle 52"/>
            <p:cNvSpPr/>
            <p:nvPr/>
          </p:nvSpPr>
          <p:spPr>
            <a:xfrm>
              <a:off x="1988991" y="5699159"/>
              <a:ext cx="576001" cy="18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4" name="Group 53"/>
          <p:cNvGrpSpPr/>
          <p:nvPr/>
        </p:nvGrpSpPr>
        <p:grpSpPr>
          <a:xfrm>
            <a:off x="4934688" y="3561884"/>
            <a:ext cx="207074" cy="419272"/>
            <a:chOff x="1988991" y="5357467"/>
            <a:chExt cx="576001" cy="419272"/>
          </a:xfrm>
        </p:grpSpPr>
        <p:sp>
          <p:nvSpPr>
            <p:cNvPr id="55" name="Rectangle 54"/>
            <p:cNvSpPr/>
            <p:nvPr/>
          </p:nvSpPr>
          <p:spPr>
            <a:xfrm>
              <a:off x="1988992" y="5357467"/>
              <a:ext cx="576000" cy="419272"/>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6" name="Rectangle 55"/>
            <p:cNvSpPr/>
            <p:nvPr/>
          </p:nvSpPr>
          <p:spPr>
            <a:xfrm>
              <a:off x="1988991" y="5699159"/>
              <a:ext cx="576001" cy="18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7" name="Group 56"/>
          <p:cNvGrpSpPr/>
          <p:nvPr/>
        </p:nvGrpSpPr>
        <p:grpSpPr>
          <a:xfrm>
            <a:off x="3518514" y="3560044"/>
            <a:ext cx="207074" cy="419272"/>
            <a:chOff x="1988991" y="5357467"/>
            <a:chExt cx="576001" cy="419272"/>
          </a:xfrm>
        </p:grpSpPr>
        <p:sp>
          <p:nvSpPr>
            <p:cNvPr id="58" name="Rectangle 57"/>
            <p:cNvSpPr/>
            <p:nvPr/>
          </p:nvSpPr>
          <p:spPr>
            <a:xfrm>
              <a:off x="1988992" y="5357467"/>
              <a:ext cx="576000" cy="419272"/>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9" name="Rectangle 58"/>
            <p:cNvSpPr/>
            <p:nvPr/>
          </p:nvSpPr>
          <p:spPr>
            <a:xfrm>
              <a:off x="1988991" y="5699159"/>
              <a:ext cx="576001" cy="18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0" name="Group 59"/>
          <p:cNvGrpSpPr/>
          <p:nvPr/>
        </p:nvGrpSpPr>
        <p:grpSpPr>
          <a:xfrm>
            <a:off x="4046921" y="3928576"/>
            <a:ext cx="207074" cy="419272"/>
            <a:chOff x="1988991" y="5357467"/>
            <a:chExt cx="576001" cy="419272"/>
          </a:xfrm>
        </p:grpSpPr>
        <p:sp>
          <p:nvSpPr>
            <p:cNvPr id="61" name="Rectangle 60"/>
            <p:cNvSpPr/>
            <p:nvPr/>
          </p:nvSpPr>
          <p:spPr>
            <a:xfrm>
              <a:off x="1988992" y="5357467"/>
              <a:ext cx="576000" cy="419272"/>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2" name="Rectangle 61"/>
            <p:cNvSpPr/>
            <p:nvPr/>
          </p:nvSpPr>
          <p:spPr>
            <a:xfrm>
              <a:off x="1988991" y="5699159"/>
              <a:ext cx="576001" cy="18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3" name="Group 62"/>
          <p:cNvGrpSpPr/>
          <p:nvPr/>
        </p:nvGrpSpPr>
        <p:grpSpPr>
          <a:xfrm>
            <a:off x="3687245" y="4563317"/>
            <a:ext cx="207074" cy="419272"/>
            <a:chOff x="1988991" y="5357467"/>
            <a:chExt cx="576001" cy="419272"/>
          </a:xfrm>
        </p:grpSpPr>
        <p:sp>
          <p:nvSpPr>
            <p:cNvPr id="64" name="Rectangle 63"/>
            <p:cNvSpPr/>
            <p:nvPr/>
          </p:nvSpPr>
          <p:spPr>
            <a:xfrm>
              <a:off x="1988992" y="5357467"/>
              <a:ext cx="576000" cy="419272"/>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5" name="Rectangle 64"/>
            <p:cNvSpPr/>
            <p:nvPr/>
          </p:nvSpPr>
          <p:spPr>
            <a:xfrm>
              <a:off x="1988991" y="5699159"/>
              <a:ext cx="576001" cy="18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6" name="Group 65"/>
          <p:cNvGrpSpPr/>
          <p:nvPr/>
        </p:nvGrpSpPr>
        <p:grpSpPr>
          <a:xfrm>
            <a:off x="2797779" y="5199989"/>
            <a:ext cx="207074" cy="419272"/>
            <a:chOff x="1988991" y="5357467"/>
            <a:chExt cx="576001" cy="419272"/>
          </a:xfrm>
        </p:grpSpPr>
        <p:sp>
          <p:nvSpPr>
            <p:cNvPr id="67" name="Rectangle 66"/>
            <p:cNvSpPr/>
            <p:nvPr/>
          </p:nvSpPr>
          <p:spPr>
            <a:xfrm>
              <a:off x="1988992" y="5357467"/>
              <a:ext cx="576000" cy="419272"/>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8" name="Rectangle 67"/>
            <p:cNvSpPr/>
            <p:nvPr/>
          </p:nvSpPr>
          <p:spPr>
            <a:xfrm>
              <a:off x="1988991" y="5699159"/>
              <a:ext cx="576001" cy="18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9" name="Group 68"/>
          <p:cNvGrpSpPr/>
          <p:nvPr/>
        </p:nvGrpSpPr>
        <p:grpSpPr>
          <a:xfrm>
            <a:off x="4827298" y="2187307"/>
            <a:ext cx="207074" cy="419272"/>
            <a:chOff x="1988991" y="5357467"/>
            <a:chExt cx="576001" cy="419272"/>
          </a:xfrm>
        </p:grpSpPr>
        <p:sp>
          <p:nvSpPr>
            <p:cNvPr id="70" name="Rectangle 69"/>
            <p:cNvSpPr/>
            <p:nvPr/>
          </p:nvSpPr>
          <p:spPr>
            <a:xfrm>
              <a:off x="1988992" y="5357467"/>
              <a:ext cx="576000" cy="419272"/>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1" name="Rectangle 70"/>
            <p:cNvSpPr/>
            <p:nvPr/>
          </p:nvSpPr>
          <p:spPr>
            <a:xfrm>
              <a:off x="1988991" y="5699159"/>
              <a:ext cx="576001" cy="18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72" name="Rounded Rectangle 11">
            <a:extLst>
              <a:ext uri="{FF2B5EF4-FFF2-40B4-BE49-F238E27FC236}">
                <a16:creationId xmlns:a16="http://schemas.microsoft.com/office/drawing/2014/main" id="{A316DD52-7894-4A75-969C-CA0645DA2978}"/>
              </a:ext>
            </a:extLst>
          </p:cNvPr>
          <p:cNvSpPr/>
          <p:nvPr/>
        </p:nvSpPr>
        <p:spPr>
          <a:xfrm>
            <a:off x="10074730" y="258166"/>
            <a:ext cx="185341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1923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pic>
        <p:nvPicPr>
          <p:cNvPr id="31" name="Imagen 30">
            <a:extLst>
              <a:ext uri="{FF2B5EF4-FFF2-40B4-BE49-F238E27FC236}">
                <a16:creationId xmlns:a16="http://schemas.microsoft.com/office/drawing/2014/main" id="{FA9C0F8E-5ADA-B44C-B40A-5E1802AB10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1989" y="4151488"/>
            <a:ext cx="2068003" cy="743616"/>
          </a:xfrm>
          <a:prstGeom prst="rect">
            <a:avLst/>
          </a:prstGeom>
        </p:spPr>
      </p:pic>
      <p:sp>
        <p:nvSpPr>
          <p:cNvPr id="5" name="Título 4">
            <a:extLst>
              <a:ext uri="{FF2B5EF4-FFF2-40B4-BE49-F238E27FC236}">
                <a16:creationId xmlns:a16="http://schemas.microsoft.com/office/drawing/2014/main" id="{199BC722-38FE-224A-9593-9FE06E29FC57}"/>
              </a:ext>
            </a:extLst>
          </p:cNvPr>
          <p:cNvSpPr>
            <a:spLocks noGrp="1"/>
          </p:cNvSpPr>
          <p:nvPr>
            <p:ph type="title"/>
          </p:nvPr>
        </p:nvSpPr>
        <p:spPr>
          <a:xfrm>
            <a:off x="37569" y="246368"/>
            <a:ext cx="4692445" cy="867129"/>
          </a:xfrm>
        </p:spPr>
        <p:txBody>
          <a:bodyPr>
            <a:normAutofit/>
          </a:bodyPr>
          <a:lstStyle/>
          <a:p>
            <a:r>
              <a:rPr lang="x-none" sz="3600" b="1" dirty="0">
                <a:solidFill>
                  <a:schemeClr val="bg1"/>
                </a:solidFill>
              </a:rPr>
              <a:t>Vocabulario</a:t>
            </a:r>
          </a:p>
        </p:txBody>
      </p:sp>
      <p:sp>
        <p:nvSpPr>
          <p:cNvPr id="7" name="TextBox 4">
            <a:extLst>
              <a:ext uri="{FF2B5EF4-FFF2-40B4-BE49-F238E27FC236}">
                <a16:creationId xmlns:a16="http://schemas.microsoft.com/office/drawing/2014/main" id="{15B1B292-4875-AB45-A386-60E93AE40116}"/>
              </a:ext>
            </a:extLst>
          </p:cNvPr>
          <p:cNvSpPr txBox="1"/>
          <p:nvPr/>
        </p:nvSpPr>
        <p:spPr>
          <a:xfrm>
            <a:off x="6744157" y="64183"/>
            <a:ext cx="5371646" cy="1107996"/>
          </a:xfrm>
          <a:prstGeom prst="rect">
            <a:avLst/>
          </a:prstGeom>
          <a:noFill/>
        </p:spPr>
        <p:txBody>
          <a:bodyPr wrap="square" rtlCol="0">
            <a:spAutoFit/>
          </a:bodyPr>
          <a:lstStyle/>
          <a:p>
            <a:r>
              <a:rPr lang="x-none" sz="2200" b="1" dirty="0">
                <a:solidFill>
                  <a:schemeClr val="accent1">
                    <a:lumMod val="50000"/>
                  </a:schemeClr>
                </a:solidFill>
                <a:latin typeface="Century Gothic" panose="020B0502020202020204" pitchFamily="34" charset="0"/>
              </a:rPr>
              <a:t>Es agosto. Son las vacaciones y vas a la playa. ¿Qué hay allí? Completa las palabras.</a:t>
            </a:r>
            <a:endParaRPr lang="x-none" sz="2200" dirty="0">
              <a:solidFill>
                <a:schemeClr val="accent1">
                  <a:lumMod val="50000"/>
                </a:schemeClr>
              </a:solidFill>
              <a:latin typeface="Century Gothic" panose="020B0502020202020204" pitchFamily="34" charset="0"/>
            </a:endParaRPr>
          </a:p>
        </p:txBody>
      </p:sp>
      <p:sp>
        <p:nvSpPr>
          <p:cNvPr id="10" name="CuadroTexto 9">
            <a:extLst>
              <a:ext uri="{FF2B5EF4-FFF2-40B4-BE49-F238E27FC236}">
                <a16:creationId xmlns:a16="http://schemas.microsoft.com/office/drawing/2014/main" id="{D6943A75-55C8-AE47-B265-AEC4C5B7BFBE}"/>
              </a:ext>
            </a:extLst>
          </p:cNvPr>
          <p:cNvSpPr txBox="1"/>
          <p:nvPr/>
        </p:nvSpPr>
        <p:spPr>
          <a:xfrm>
            <a:off x="5912425" y="3493084"/>
            <a:ext cx="2643672"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un h</a:t>
            </a:r>
            <a:r>
              <a:rPr lang="x-none" sz="3200" dirty="0">
                <a:solidFill>
                  <a:schemeClr val="accent1">
                    <a:lumMod val="50000"/>
                  </a:schemeClr>
                </a:solidFill>
                <a:latin typeface="Century Gothic" panose="020B0502020202020204" pitchFamily="34" charset="0"/>
              </a:rPr>
              <a:t> _ _ _ _</a:t>
            </a:r>
            <a:r>
              <a:rPr lang="en-GB" sz="3200" dirty="0">
                <a:solidFill>
                  <a:schemeClr val="accent1">
                    <a:lumMod val="50000"/>
                  </a:schemeClr>
                </a:solidFill>
                <a:latin typeface="Century Gothic" panose="020B0502020202020204" pitchFamily="34" charset="0"/>
              </a:rPr>
              <a:t> _</a:t>
            </a:r>
            <a:endParaRPr lang="x-none" sz="3200" dirty="0">
              <a:solidFill>
                <a:schemeClr val="accent1">
                  <a:lumMod val="50000"/>
                </a:schemeClr>
              </a:solidFill>
              <a:latin typeface="Century Gothic" panose="020B0502020202020204" pitchFamily="34" charset="0"/>
            </a:endParaRPr>
          </a:p>
        </p:txBody>
      </p:sp>
      <p:sp>
        <p:nvSpPr>
          <p:cNvPr id="11" name="CuadroTexto 10">
            <a:extLst>
              <a:ext uri="{FF2B5EF4-FFF2-40B4-BE49-F238E27FC236}">
                <a16:creationId xmlns:a16="http://schemas.microsoft.com/office/drawing/2014/main" id="{21FD6CD8-FA4D-A94F-909B-8CE50625D081}"/>
              </a:ext>
            </a:extLst>
          </p:cNvPr>
          <p:cNvSpPr txBox="1"/>
          <p:nvPr/>
        </p:nvSpPr>
        <p:spPr>
          <a:xfrm>
            <a:off x="350520" y="1881524"/>
            <a:ext cx="3158237"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o_ _ _ </a:t>
            </a:r>
            <a:r>
              <a:rPr lang="x-none" sz="3200" dirty="0">
                <a:solidFill>
                  <a:schemeClr val="accent1">
                    <a:lumMod val="50000"/>
                  </a:schemeClr>
                </a:solidFill>
                <a:latin typeface="Century Gothic" panose="020B0502020202020204" pitchFamily="34" charset="0"/>
              </a:rPr>
              <a:t>c_ _ _ _ _</a:t>
            </a:r>
          </a:p>
        </p:txBody>
      </p:sp>
      <p:sp>
        <p:nvSpPr>
          <p:cNvPr id="12" name="CuadroTexto 11">
            <a:extLst>
              <a:ext uri="{FF2B5EF4-FFF2-40B4-BE49-F238E27FC236}">
                <a16:creationId xmlns:a16="http://schemas.microsoft.com/office/drawing/2014/main" id="{7C23D631-7F50-FA47-853F-693D90DE7D0F}"/>
              </a:ext>
            </a:extLst>
          </p:cNvPr>
          <p:cNvSpPr txBox="1"/>
          <p:nvPr/>
        </p:nvSpPr>
        <p:spPr>
          <a:xfrm>
            <a:off x="340385" y="1163676"/>
            <a:ext cx="2860258"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una sa</a:t>
            </a:r>
            <a:r>
              <a:rPr lang="x-none" sz="3200" dirty="0">
                <a:solidFill>
                  <a:schemeClr val="accent1">
                    <a:lumMod val="50000"/>
                  </a:schemeClr>
                </a:solidFill>
                <a:latin typeface="Century Gothic" panose="020B0502020202020204" pitchFamily="34" charset="0"/>
              </a:rPr>
              <a:t>_ _ _</a:t>
            </a:r>
            <a:r>
              <a:rPr lang="en-GB" sz="3200" dirty="0">
                <a:solidFill>
                  <a:schemeClr val="accent1">
                    <a:lumMod val="50000"/>
                  </a:schemeClr>
                </a:solidFill>
                <a:latin typeface="Century Gothic" panose="020B0502020202020204" pitchFamily="34" charset="0"/>
              </a:rPr>
              <a:t> _</a:t>
            </a:r>
            <a:endParaRPr lang="x-none" sz="3200" dirty="0">
              <a:solidFill>
                <a:schemeClr val="accent1">
                  <a:lumMod val="50000"/>
                </a:schemeClr>
              </a:solidFill>
              <a:latin typeface="Century Gothic" panose="020B0502020202020204" pitchFamily="34" charset="0"/>
            </a:endParaRPr>
          </a:p>
        </p:txBody>
      </p:sp>
      <p:sp>
        <p:nvSpPr>
          <p:cNvPr id="13" name="CuadroTexto 12">
            <a:extLst>
              <a:ext uri="{FF2B5EF4-FFF2-40B4-BE49-F238E27FC236}">
                <a16:creationId xmlns:a16="http://schemas.microsoft.com/office/drawing/2014/main" id="{BF535656-B072-6044-B5E6-458643A2A3D1}"/>
              </a:ext>
            </a:extLst>
          </p:cNvPr>
          <p:cNvSpPr txBox="1"/>
          <p:nvPr/>
        </p:nvSpPr>
        <p:spPr>
          <a:xfrm>
            <a:off x="334329" y="3539232"/>
            <a:ext cx="3911648"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una</a:t>
            </a:r>
            <a:r>
              <a:rPr lang="x-none" sz="3200" dirty="0">
                <a:solidFill>
                  <a:schemeClr val="accent1">
                    <a:lumMod val="50000"/>
                  </a:schemeClr>
                </a:solidFill>
                <a:latin typeface="Century Gothic" panose="020B0502020202020204" pitchFamily="34" charset="0"/>
              </a:rPr>
              <a:t> b _ _ _ _ _ _ _ _</a:t>
            </a:r>
          </a:p>
        </p:txBody>
      </p:sp>
      <p:sp>
        <p:nvSpPr>
          <p:cNvPr id="15" name="CuadroTexto 14">
            <a:extLst>
              <a:ext uri="{FF2B5EF4-FFF2-40B4-BE49-F238E27FC236}">
                <a16:creationId xmlns:a16="http://schemas.microsoft.com/office/drawing/2014/main" id="{CD21161F-85E8-1846-81BB-B1B577CD27E7}"/>
              </a:ext>
            </a:extLst>
          </p:cNvPr>
          <p:cNvSpPr txBox="1"/>
          <p:nvPr/>
        </p:nvSpPr>
        <p:spPr>
          <a:xfrm>
            <a:off x="397844" y="5859973"/>
            <a:ext cx="2840842"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una</a:t>
            </a:r>
            <a:r>
              <a:rPr lang="x-none" sz="3200" dirty="0">
                <a:solidFill>
                  <a:schemeClr val="accent1">
                    <a:lumMod val="50000"/>
                  </a:schemeClr>
                </a:solidFill>
                <a:latin typeface="Century Gothic" panose="020B0502020202020204" pitchFamily="34" charset="0"/>
              </a:rPr>
              <a:t> a_ _ _ _ _</a:t>
            </a:r>
          </a:p>
        </p:txBody>
      </p:sp>
      <p:sp>
        <p:nvSpPr>
          <p:cNvPr id="17" name="CuadroTexto 16">
            <a:extLst>
              <a:ext uri="{FF2B5EF4-FFF2-40B4-BE49-F238E27FC236}">
                <a16:creationId xmlns:a16="http://schemas.microsoft.com/office/drawing/2014/main" id="{103F3B4C-5329-394B-B277-0583760E1305}"/>
              </a:ext>
            </a:extLst>
          </p:cNvPr>
          <p:cNvSpPr txBox="1"/>
          <p:nvPr/>
        </p:nvSpPr>
        <p:spPr>
          <a:xfrm>
            <a:off x="372794" y="2709320"/>
            <a:ext cx="2355132"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un</a:t>
            </a:r>
            <a:r>
              <a:rPr lang="x-none" sz="3200" dirty="0">
                <a:solidFill>
                  <a:schemeClr val="accent1">
                    <a:lumMod val="50000"/>
                  </a:schemeClr>
                </a:solidFill>
                <a:latin typeface="Century Gothic" panose="020B0502020202020204" pitchFamily="34" charset="0"/>
              </a:rPr>
              <a:t> p _ _ _ _</a:t>
            </a:r>
          </a:p>
        </p:txBody>
      </p:sp>
      <p:sp>
        <p:nvSpPr>
          <p:cNvPr id="18" name="CuadroTexto 17">
            <a:extLst>
              <a:ext uri="{FF2B5EF4-FFF2-40B4-BE49-F238E27FC236}">
                <a16:creationId xmlns:a16="http://schemas.microsoft.com/office/drawing/2014/main" id="{D7EB7CA3-5DDF-574F-9150-B18D4067ECD6}"/>
              </a:ext>
            </a:extLst>
          </p:cNvPr>
          <p:cNvSpPr txBox="1"/>
          <p:nvPr/>
        </p:nvSpPr>
        <p:spPr>
          <a:xfrm>
            <a:off x="5922153" y="4277263"/>
            <a:ext cx="2217274"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la </a:t>
            </a:r>
            <a:r>
              <a:rPr lang="x-none" sz="3200" dirty="0">
                <a:solidFill>
                  <a:schemeClr val="accent1">
                    <a:lumMod val="50000"/>
                  </a:schemeClr>
                </a:solidFill>
                <a:latin typeface="Century Gothic" panose="020B0502020202020204" pitchFamily="34" charset="0"/>
              </a:rPr>
              <a:t>a _ _ _ _</a:t>
            </a:r>
          </a:p>
        </p:txBody>
      </p:sp>
      <p:sp>
        <p:nvSpPr>
          <p:cNvPr id="19" name="CuadroTexto 18">
            <a:extLst>
              <a:ext uri="{FF2B5EF4-FFF2-40B4-BE49-F238E27FC236}">
                <a16:creationId xmlns:a16="http://schemas.microsoft.com/office/drawing/2014/main" id="{2F08CD9F-5953-0448-B8A7-DA39CECF6B79}"/>
              </a:ext>
            </a:extLst>
          </p:cNvPr>
          <p:cNvSpPr txBox="1"/>
          <p:nvPr/>
        </p:nvSpPr>
        <p:spPr>
          <a:xfrm>
            <a:off x="5922153" y="4997354"/>
            <a:ext cx="2188420" cy="584775"/>
          </a:xfrm>
          <a:prstGeom prst="rect">
            <a:avLst/>
          </a:prstGeom>
          <a:noFill/>
        </p:spPr>
        <p:txBody>
          <a:bodyPr wrap="none" rtlCol="0">
            <a:spAutoFit/>
          </a:bodyPr>
          <a:lstStyle/>
          <a:p>
            <a:r>
              <a:rPr lang="x-none" sz="3200" dirty="0">
                <a:solidFill>
                  <a:schemeClr val="accent1">
                    <a:lumMod val="50000"/>
                  </a:schemeClr>
                </a:solidFill>
                <a:latin typeface="Century Gothic" panose="020B0502020202020204" pitchFamily="34" charset="0"/>
              </a:rPr>
              <a:t>el c _ _ _ _</a:t>
            </a:r>
          </a:p>
        </p:txBody>
      </p:sp>
      <p:pic>
        <p:nvPicPr>
          <p:cNvPr id="22" name="Imagen 21">
            <a:extLst>
              <a:ext uri="{FF2B5EF4-FFF2-40B4-BE49-F238E27FC236}">
                <a16:creationId xmlns:a16="http://schemas.microsoft.com/office/drawing/2014/main" id="{581D93BE-C72F-E247-B3CC-518F4A0DEE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86838" y="4935011"/>
            <a:ext cx="1278840" cy="731044"/>
          </a:xfrm>
          <a:prstGeom prst="rect">
            <a:avLst/>
          </a:prstGeom>
        </p:spPr>
      </p:pic>
      <p:pic>
        <p:nvPicPr>
          <p:cNvPr id="23" name="Imagen 22">
            <a:extLst>
              <a:ext uri="{FF2B5EF4-FFF2-40B4-BE49-F238E27FC236}">
                <a16:creationId xmlns:a16="http://schemas.microsoft.com/office/drawing/2014/main" id="{113A075A-10D7-A44F-8ABD-4B6B5DC2AA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21853" y="5668849"/>
            <a:ext cx="516227" cy="688518"/>
          </a:xfrm>
          <a:prstGeom prst="rect">
            <a:avLst/>
          </a:prstGeom>
        </p:spPr>
      </p:pic>
      <p:pic>
        <p:nvPicPr>
          <p:cNvPr id="24" name="Imagen 23">
            <a:extLst>
              <a:ext uri="{FF2B5EF4-FFF2-40B4-BE49-F238E27FC236}">
                <a16:creationId xmlns:a16="http://schemas.microsoft.com/office/drawing/2014/main" id="{08218351-2340-C043-8668-52A3CA95F80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48550" y="4081235"/>
            <a:ext cx="626068" cy="1030187"/>
          </a:xfrm>
          <a:prstGeom prst="rect">
            <a:avLst/>
          </a:prstGeom>
        </p:spPr>
      </p:pic>
      <p:pic>
        <p:nvPicPr>
          <p:cNvPr id="26" name="Imagen 25">
            <a:extLst>
              <a:ext uri="{FF2B5EF4-FFF2-40B4-BE49-F238E27FC236}">
                <a16:creationId xmlns:a16="http://schemas.microsoft.com/office/drawing/2014/main" id="{EBA25460-A651-0742-9ED5-986A74CB6E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55342" y="2810528"/>
            <a:ext cx="817049" cy="705344"/>
          </a:xfrm>
          <a:prstGeom prst="rect">
            <a:avLst/>
          </a:prstGeom>
        </p:spPr>
      </p:pic>
      <p:pic>
        <p:nvPicPr>
          <p:cNvPr id="29" name="Imagen 28">
            <a:extLst>
              <a:ext uri="{FF2B5EF4-FFF2-40B4-BE49-F238E27FC236}">
                <a16:creationId xmlns:a16="http://schemas.microsoft.com/office/drawing/2014/main" id="{39C33E18-A810-7543-A3A9-86A83B6DFCB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426193">
            <a:off x="4169740" y="3664356"/>
            <a:ext cx="1011336" cy="620960"/>
          </a:xfrm>
          <a:prstGeom prst="rect">
            <a:avLst/>
          </a:prstGeom>
        </p:spPr>
      </p:pic>
      <p:pic>
        <p:nvPicPr>
          <p:cNvPr id="28" name="Imagen 4">
            <a:extLst>
              <a:ext uri="{FF2B5EF4-FFF2-40B4-BE49-F238E27FC236}">
                <a16:creationId xmlns:a16="http://schemas.microsoft.com/office/drawing/2014/main" id="{2DB071DA-7898-AF47-8172-80224C9851F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63307" y="876288"/>
            <a:ext cx="937777" cy="808549"/>
          </a:xfrm>
          <a:prstGeom prst="rect">
            <a:avLst/>
          </a:prstGeom>
        </p:spPr>
      </p:pic>
      <p:sp>
        <p:nvSpPr>
          <p:cNvPr id="32" name="CuadroTexto 11">
            <a:extLst>
              <a:ext uri="{FF2B5EF4-FFF2-40B4-BE49-F238E27FC236}">
                <a16:creationId xmlns:a16="http://schemas.microsoft.com/office/drawing/2014/main" id="{7C23D631-7F50-FA47-853F-693D90DE7D0F}"/>
              </a:ext>
            </a:extLst>
          </p:cNvPr>
          <p:cNvSpPr txBox="1"/>
          <p:nvPr/>
        </p:nvSpPr>
        <p:spPr>
          <a:xfrm>
            <a:off x="350520" y="1171749"/>
            <a:ext cx="2411238"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una </a:t>
            </a:r>
            <a:r>
              <a:rPr lang="en-GB" sz="3200" dirty="0" err="1">
                <a:solidFill>
                  <a:schemeClr val="accent1">
                    <a:lumMod val="50000"/>
                  </a:schemeClr>
                </a:solidFill>
                <a:latin typeface="Century Gothic" panose="020B0502020202020204" pitchFamily="34" charset="0"/>
              </a:rPr>
              <a:t>sandía</a:t>
            </a:r>
            <a:endParaRPr lang="x-none" sz="3200" dirty="0">
              <a:solidFill>
                <a:schemeClr val="accent1">
                  <a:lumMod val="50000"/>
                </a:schemeClr>
              </a:solidFill>
              <a:latin typeface="Century Gothic" panose="020B0502020202020204" pitchFamily="34" charset="0"/>
            </a:endParaRPr>
          </a:p>
        </p:txBody>
      </p:sp>
      <p:pic>
        <p:nvPicPr>
          <p:cNvPr id="34" name="Imagen 15">
            <a:extLst>
              <a:ext uri="{FF2B5EF4-FFF2-40B4-BE49-F238E27FC236}">
                <a16:creationId xmlns:a16="http://schemas.microsoft.com/office/drawing/2014/main" id="{D30C2BAE-96AC-334C-BAA0-55F6D06C8E5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705240" y="2215600"/>
            <a:ext cx="1372064" cy="695144"/>
          </a:xfrm>
          <a:prstGeom prst="rect">
            <a:avLst/>
          </a:prstGeom>
        </p:spPr>
      </p:pic>
      <p:sp>
        <p:nvSpPr>
          <p:cNvPr id="36" name="CuadroTexto 14">
            <a:extLst>
              <a:ext uri="{FF2B5EF4-FFF2-40B4-BE49-F238E27FC236}">
                <a16:creationId xmlns:a16="http://schemas.microsoft.com/office/drawing/2014/main" id="{CD21161F-85E8-1846-81BB-B1B577CD27E7}"/>
              </a:ext>
            </a:extLst>
          </p:cNvPr>
          <p:cNvSpPr txBox="1"/>
          <p:nvPr/>
        </p:nvSpPr>
        <p:spPr>
          <a:xfrm>
            <a:off x="406270" y="5871844"/>
            <a:ext cx="2518638"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una abuela</a:t>
            </a:r>
            <a:endParaRPr lang="x-none" sz="3200" dirty="0">
              <a:solidFill>
                <a:schemeClr val="accent1">
                  <a:lumMod val="50000"/>
                </a:schemeClr>
              </a:solidFill>
              <a:latin typeface="Century Gothic" panose="020B0502020202020204" pitchFamily="34" charset="0"/>
            </a:endParaRPr>
          </a:p>
        </p:txBody>
      </p:sp>
      <p:sp>
        <p:nvSpPr>
          <p:cNvPr id="39" name="CuadroTexto 17">
            <a:extLst>
              <a:ext uri="{FF2B5EF4-FFF2-40B4-BE49-F238E27FC236}">
                <a16:creationId xmlns:a16="http://schemas.microsoft.com/office/drawing/2014/main" id="{D7EB7CA3-5DDF-574F-9150-B18D4067ECD6}"/>
              </a:ext>
            </a:extLst>
          </p:cNvPr>
          <p:cNvSpPr txBox="1"/>
          <p:nvPr/>
        </p:nvSpPr>
        <p:spPr>
          <a:xfrm>
            <a:off x="5924483" y="4267954"/>
            <a:ext cx="1861407"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la arena</a:t>
            </a:r>
            <a:endParaRPr lang="x-none" sz="3200" dirty="0">
              <a:solidFill>
                <a:schemeClr val="accent1">
                  <a:lumMod val="50000"/>
                </a:schemeClr>
              </a:solidFill>
              <a:latin typeface="Century Gothic" panose="020B0502020202020204" pitchFamily="34" charset="0"/>
            </a:endParaRPr>
          </a:p>
        </p:txBody>
      </p:sp>
      <p:sp>
        <p:nvSpPr>
          <p:cNvPr id="40" name="CuadroTexto 12">
            <a:extLst>
              <a:ext uri="{FF2B5EF4-FFF2-40B4-BE49-F238E27FC236}">
                <a16:creationId xmlns:a16="http://schemas.microsoft.com/office/drawing/2014/main" id="{BF535656-B072-6044-B5E6-458643A2A3D1}"/>
              </a:ext>
            </a:extLst>
          </p:cNvPr>
          <p:cNvSpPr txBox="1"/>
          <p:nvPr/>
        </p:nvSpPr>
        <p:spPr>
          <a:xfrm>
            <a:off x="333137" y="3539231"/>
            <a:ext cx="2823209"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una</a:t>
            </a:r>
            <a:r>
              <a:rPr lang="x-none"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bicicleta</a:t>
            </a:r>
            <a:endParaRPr lang="x-none" sz="3200" dirty="0">
              <a:solidFill>
                <a:schemeClr val="accent1">
                  <a:lumMod val="50000"/>
                </a:schemeClr>
              </a:solidFill>
              <a:latin typeface="Century Gothic" panose="020B0502020202020204" pitchFamily="34" charset="0"/>
            </a:endParaRPr>
          </a:p>
        </p:txBody>
      </p:sp>
      <p:sp>
        <p:nvSpPr>
          <p:cNvPr id="41" name="CuadroTexto 18">
            <a:extLst>
              <a:ext uri="{FF2B5EF4-FFF2-40B4-BE49-F238E27FC236}">
                <a16:creationId xmlns:a16="http://schemas.microsoft.com/office/drawing/2014/main" id="{2F08CD9F-5953-0448-B8A7-DA39CECF6B79}"/>
              </a:ext>
            </a:extLst>
          </p:cNvPr>
          <p:cNvSpPr txBox="1"/>
          <p:nvPr/>
        </p:nvSpPr>
        <p:spPr>
          <a:xfrm>
            <a:off x="5922153" y="4997354"/>
            <a:ext cx="1611339" cy="584775"/>
          </a:xfrm>
          <a:prstGeom prst="rect">
            <a:avLst/>
          </a:prstGeom>
          <a:noFill/>
        </p:spPr>
        <p:txBody>
          <a:bodyPr wrap="none" rtlCol="0">
            <a:spAutoFit/>
          </a:bodyPr>
          <a:lstStyle/>
          <a:p>
            <a:r>
              <a:rPr lang="x-none" sz="3200" dirty="0">
                <a:solidFill>
                  <a:schemeClr val="accent1">
                    <a:lumMod val="50000"/>
                  </a:schemeClr>
                </a:solidFill>
                <a:latin typeface="Century Gothic" panose="020B0502020202020204" pitchFamily="34" charset="0"/>
              </a:rPr>
              <a:t>el </a:t>
            </a:r>
            <a:r>
              <a:rPr lang="en-GB" sz="3200" dirty="0" err="1">
                <a:solidFill>
                  <a:schemeClr val="accent1">
                    <a:lumMod val="50000"/>
                  </a:schemeClr>
                </a:solidFill>
                <a:latin typeface="Century Gothic" panose="020B0502020202020204" pitchFamily="34" charset="0"/>
              </a:rPr>
              <a:t>cielo</a:t>
            </a:r>
            <a:endParaRPr lang="x-none" sz="3200" dirty="0">
              <a:solidFill>
                <a:schemeClr val="accent1">
                  <a:lumMod val="50000"/>
                </a:schemeClr>
              </a:solidFill>
              <a:latin typeface="Century Gothic" panose="020B0502020202020204" pitchFamily="34" charset="0"/>
            </a:endParaRPr>
          </a:p>
        </p:txBody>
      </p:sp>
      <p:sp>
        <p:nvSpPr>
          <p:cNvPr id="42" name="CuadroTexto 15">
            <a:extLst>
              <a:ext uri="{FF2B5EF4-FFF2-40B4-BE49-F238E27FC236}">
                <a16:creationId xmlns:a16="http://schemas.microsoft.com/office/drawing/2014/main" id="{F6189D1C-F992-1341-A6CA-4DD9702DAD5C}"/>
              </a:ext>
            </a:extLst>
          </p:cNvPr>
          <p:cNvSpPr txBox="1"/>
          <p:nvPr/>
        </p:nvSpPr>
        <p:spPr>
          <a:xfrm>
            <a:off x="326838" y="4338207"/>
            <a:ext cx="1891865"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un</a:t>
            </a:r>
            <a:r>
              <a:rPr lang="x-none" sz="3200" dirty="0">
                <a:solidFill>
                  <a:schemeClr val="accent1">
                    <a:lumMod val="50000"/>
                  </a:schemeClr>
                </a:solidFill>
                <a:latin typeface="Century Gothic" panose="020B0502020202020204" pitchFamily="34" charset="0"/>
              </a:rPr>
              <a:t> n</a:t>
            </a:r>
            <a:r>
              <a:rPr lang="en-GB" sz="3200" dirty="0">
                <a:solidFill>
                  <a:schemeClr val="accent1">
                    <a:lumMod val="50000"/>
                  </a:schemeClr>
                </a:solidFill>
                <a:latin typeface="Century Gothic" panose="020B0502020202020204" pitchFamily="34" charset="0"/>
              </a:rPr>
              <a:t>_ _ _</a:t>
            </a:r>
            <a:endParaRPr lang="x-none" sz="3200" dirty="0">
              <a:solidFill>
                <a:schemeClr val="accent1">
                  <a:lumMod val="50000"/>
                </a:schemeClr>
              </a:solidFill>
              <a:latin typeface="Century Gothic" panose="020B0502020202020204" pitchFamily="34" charset="0"/>
            </a:endParaRPr>
          </a:p>
        </p:txBody>
      </p:sp>
      <p:pic>
        <p:nvPicPr>
          <p:cNvPr id="43" name="Picture 4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44691" y="3376110"/>
            <a:ext cx="380285" cy="760570"/>
          </a:xfrm>
          <a:prstGeom prst="rect">
            <a:avLst/>
          </a:prstGeom>
        </p:spPr>
      </p:pic>
      <p:sp>
        <p:nvSpPr>
          <p:cNvPr id="44" name="CuadroTexto 9">
            <a:extLst>
              <a:ext uri="{FF2B5EF4-FFF2-40B4-BE49-F238E27FC236}">
                <a16:creationId xmlns:a16="http://schemas.microsoft.com/office/drawing/2014/main" id="{D6943A75-55C8-AE47-B265-AEC4C5B7BFBE}"/>
              </a:ext>
            </a:extLst>
          </p:cNvPr>
          <p:cNvSpPr txBox="1"/>
          <p:nvPr/>
        </p:nvSpPr>
        <p:spPr>
          <a:xfrm>
            <a:off x="5803272" y="3475447"/>
            <a:ext cx="2422458" cy="584775"/>
          </a:xfrm>
          <a:prstGeom prst="rect">
            <a:avLst/>
          </a:prstGeom>
          <a:noFill/>
        </p:spPr>
        <p:txBody>
          <a:bodyPr wrap="none" rtlCol="0">
            <a:spAutoFit/>
          </a:bodyPr>
          <a:lstStyle/>
          <a:p>
            <a:r>
              <a:rPr lang="x-none" sz="3200" dirty="0">
                <a:solidFill>
                  <a:schemeClr val="accent1">
                    <a:lumMod val="50000"/>
                  </a:schemeClr>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un </a:t>
            </a:r>
            <a:r>
              <a:rPr lang="en-GB" sz="3200" dirty="0" err="1">
                <a:solidFill>
                  <a:schemeClr val="accent1">
                    <a:lumMod val="50000"/>
                  </a:schemeClr>
                </a:solidFill>
                <a:latin typeface="Century Gothic" panose="020B0502020202020204" pitchFamily="34" charset="0"/>
              </a:rPr>
              <a:t>helado</a:t>
            </a:r>
            <a:endParaRPr lang="x-none" sz="3200" dirty="0">
              <a:solidFill>
                <a:schemeClr val="accent1">
                  <a:lumMod val="50000"/>
                </a:schemeClr>
              </a:solidFill>
              <a:latin typeface="Century Gothic" panose="020B0502020202020204" pitchFamily="34" charset="0"/>
            </a:endParaRPr>
          </a:p>
        </p:txBody>
      </p:sp>
      <p:pic>
        <p:nvPicPr>
          <p:cNvPr id="45" name="Imagen 15">
            <a:extLst>
              <a:ext uri="{FF2B5EF4-FFF2-40B4-BE49-F238E27FC236}">
                <a16:creationId xmlns:a16="http://schemas.microsoft.com/office/drawing/2014/main" id="{305A0CB5-F4E3-3E40-A737-A971065C250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86838" y="1737696"/>
            <a:ext cx="1114609" cy="891514"/>
          </a:xfrm>
          <a:prstGeom prst="rect">
            <a:avLst/>
          </a:prstGeom>
        </p:spPr>
      </p:pic>
      <p:sp>
        <p:nvSpPr>
          <p:cNvPr id="46" name="CuadroTexto 17">
            <a:extLst>
              <a:ext uri="{FF2B5EF4-FFF2-40B4-BE49-F238E27FC236}">
                <a16:creationId xmlns:a16="http://schemas.microsoft.com/office/drawing/2014/main" id="{D7EB7CA3-5DDF-574F-9150-B18D4067ECD6}"/>
              </a:ext>
            </a:extLst>
          </p:cNvPr>
          <p:cNvSpPr txBox="1"/>
          <p:nvPr/>
        </p:nvSpPr>
        <p:spPr>
          <a:xfrm>
            <a:off x="5735332" y="1947702"/>
            <a:ext cx="2478564"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una</a:t>
            </a:r>
            <a:r>
              <a:rPr lang="x-none" sz="3200" dirty="0">
                <a:solidFill>
                  <a:schemeClr val="accent1">
                    <a:lumMod val="50000"/>
                  </a:schemeClr>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r</a:t>
            </a:r>
            <a:r>
              <a:rPr lang="x-none" sz="3200" dirty="0">
                <a:solidFill>
                  <a:schemeClr val="accent1">
                    <a:lumMod val="50000"/>
                  </a:schemeClr>
                </a:solidFill>
                <a:latin typeface="Century Gothic" panose="020B0502020202020204" pitchFamily="34" charset="0"/>
              </a:rPr>
              <a:t> _ _ _ _</a:t>
            </a:r>
          </a:p>
        </p:txBody>
      </p:sp>
      <p:sp>
        <p:nvSpPr>
          <p:cNvPr id="47" name="CuadroTexto 17">
            <a:extLst>
              <a:ext uri="{FF2B5EF4-FFF2-40B4-BE49-F238E27FC236}">
                <a16:creationId xmlns:a16="http://schemas.microsoft.com/office/drawing/2014/main" id="{D7EB7CA3-5DDF-574F-9150-B18D4067ECD6}"/>
              </a:ext>
            </a:extLst>
          </p:cNvPr>
          <p:cNvSpPr txBox="1"/>
          <p:nvPr/>
        </p:nvSpPr>
        <p:spPr>
          <a:xfrm>
            <a:off x="5735332" y="1931954"/>
            <a:ext cx="2114681"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una</a:t>
            </a:r>
            <a:r>
              <a:rPr lang="x-none" sz="3200" dirty="0">
                <a:solidFill>
                  <a:schemeClr val="accent1">
                    <a:lumMod val="50000"/>
                  </a:schemeClr>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radio</a:t>
            </a:r>
            <a:endParaRPr lang="x-none" sz="3200" dirty="0">
              <a:solidFill>
                <a:schemeClr val="accent1">
                  <a:lumMod val="50000"/>
                </a:schemeClr>
              </a:solidFill>
              <a:latin typeface="Century Gothic" panose="020B0502020202020204" pitchFamily="34" charset="0"/>
            </a:endParaRPr>
          </a:p>
        </p:txBody>
      </p:sp>
      <p:sp>
        <p:nvSpPr>
          <p:cNvPr id="48" name="CuadroTexto 17">
            <a:extLst>
              <a:ext uri="{FF2B5EF4-FFF2-40B4-BE49-F238E27FC236}">
                <a16:creationId xmlns:a16="http://schemas.microsoft.com/office/drawing/2014/main" id="{D7EB7CA3-5DDF-574F-9150-B18D4067ECD6}"/>
              </a:ext>
            </a:extLst>
          </p:cNvPr>
          <p:cNvSpPr txBox="1"/>
          <p:nvPr/>
        </p:nvSpPr>
        <p:spPr>
          <a:xfrm>
            <a:off x="5908580" y="2750200"/>
            <a:ext cx="1669047"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el</a:t>
            </a:r>
            <a:r>
              <a:rPr lang="x-none" sz="3200" dirty="0">
                <a:solidFill>
                  <a:schemeClr val="accent1">
                    <a:lumMod val="50000"/>
                  </a:schemeClr>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m</a:t>
            </a:r>
            <a:r>
              <a:rPr lang="x-none" sz="3200" dirty="0">
                <a:solidFill>
                  <a:schemeClr val="accent1">
                    <a:lumMod val="50000"/>
                  </a:schemeClr>
                </a:solidFill>
                <a:latin typeface="Century Gothic" panose="020B0502020202020204" pitchFamily="34" charset="0"/>
              </a:rPr>
              <a:t> _ _</a:t>
            </a:r>
          </a:p>
        </p:txBody>
      </p:sp>
      <p:sp>
        <p:nvSpPr>
          <p:cNvPr id="49" name="CuadroTexto 17">
            <a:extLst>
              <a:ext uri="{FF2B5EF4-FFF2-40B4-BE49-F238E27FC236}">
                <a16:creationId xmlns:a16="http://schemas.microsoft.com/office/drawing/2014/main" id="{D7EB7CA3-5DDF-574F-9150-B18D4067ECD6}"/>
              </a:ext>
            </a:extLst>
          </p:cNvPr>
          <p:cNvSpPr txBox="1"/>
          <p:nvPr/>
        </p:nvSpPr>
        <p:spPr>
          <a:xfrm>
            <a:off x="5908580" y="2760319"/>
            <a:ext cx="1435008"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el</a:t>
            </a:r>
            <a:r>
              <a:rPr lang="x-none" sz="3200" dirty="0">
                <a:solidFill>
                  <a:schemeClr val="accent1">
                    <a:lumMod val="50000"/>
                  </a:schemeClr>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mar</a:t>
            </a:r>
            <a:endParaRPr lang="x-none" sz="3200" dirty="0">
              <a:solidFill>
                <a:schemeClr val="accent1">
                  <a:lumMod val="50000"/>
                </a:schemeClr>
              </a:solidFill>
              <a:latin typeface="Century Gothic" panose="020B0502020202020204" pitchFamily="34" charset="0"/>
            </a:endParaRPr>
          </a:p>
        </p:txBody>
      </p:sp>
      <p:sp>
        <p:nvSpPr>
          <p:cNvPr id="50" name="TextBox 49"/>
          <p:cNvSpPr txBox="1"/>
          <p:nvPr/>
        </p:nvSpPr>
        <p:spPr>
          <a:xfrm>
            <a:off x="7805478" y="2812074"/>
            <a:ext cx="1829027"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[the sea]</a:t>
            </a:r>
          </a:p>
        </p:txBody>
      </p:sp>
      <p:pic>
        <p:nvPicPr>
          <p:cNvPr id="52" name="Picture 5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729609" y="4956931"/>
            <a:ext cx="1328006" cy="690341"/>
          </a:xfrm>
          <a:prstGeom prst="rect">
            <a:avLst/>
          </a:prstGeom>
        </p:spPr>
      </p:pic>
      <p:sp>
        <p:nvSpPr>
          <p:cNvPr id="53" name="CuadroTexto 17">
            <a:extLst>
              <a:ext uri="{FF2B5EF4-FFF2-40B4-BE49-F238E27FC236}">
                <a16:creationId xmlns:a16="http://schemas.microsoft.com/office/drawing/2014/main" id="{D7EB7CA3-5DDF-574F-9150-B18D4067ECD6}"/>
              </a:ext>
            </a:extLst>
          </p:cNvPr>
          <p:cNvSpPr txBox="1"/>
          <p:nvPr/>
        </p:nvSpPr>
        <p:spPr>
          <a:xfrm>
            <a:off x="385201" y="5111422"/>
            <a:ext cx="2047355" cy="584775"/>
          </a:xfrm>
          <a:prstGeom prst="rect">
            <a:avLst/>
          </a:prstGeom>
          <a:noFill/>
        </p:spPr>
        <p:txBody>
          <a:bodyPr wrap="none" rtlCol="0">
            <a:spAutoFit/>
          </a:bodyPr>
          <a:lstStyle/>
          <a:p>
            <a:r>
              <a:rPr lang="en-GB" sz="3200" dirty="0" err="1">
                <a:solidFill>
                  <a:schemeClr val="accent1">
                    <a:lumMod val="50000"/>
                  </a:schemeClr>
                </a:solidFill>
                <a:latin typeface="Century Gothic" panose="020B0502020202020204" pitchFamily="34" charset="0"/>
              </a:rPr>
              <a:t>unas</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olas</a:t>
            </a:r>
            <a:endParaRPr lang="x-none" sz="3200" dirty="0">
              <a:solidFill>
                <a:schemeClr val="accent1">
                  <a:lumMod val="50000"/>
                </a:schemeClr>
              </a:solidFill>
              <a:latin typeface="Century Gothic" panose="020B0502020202020204" pitchFamily="34" charset="0"/>
            </a:endParaRPr>
          </a:p>
        </p:txBody>
      </p:sp>
      <p:sp>
        <p:nvSpPr>
          <p:cNvPr id="54" name="CuadroTexto 17">
            <a:extLst>
              <a:ext uri="{FF2B5EF4-FFF2-40B4-BE49-F238E27FC236}">
                <a16:creationId xmlns:a16="http://schemas.microsoft.com/office/drawing/2014/main" id="{D7EB7CA3-5DDF-574F-9150-B18D4067ECD6}"/>
              </a:ext>
            </a:extLst>
          </p:cNvPr>
          <p:cNvSpPr txBox="1"/>
          <p:nvPr/>
        </p:nvSpPr>
        <p:spPr>
          <a:xfrm>
            <a:off x="372794" y="5107245"/>
            <a:ext cx="2350323" cy="584775"/>
          </a:xfrm>
          <a:prstGeom prst="rect">
            <a:avLst/>
          </a:prstGeom>
          <a:noFill/>
        </p:spPr>
        <p:txBody>
          <a:bodyPr wrap="none" rtlCol="0">
            <a:spAutoFit/>
          </a:bodyPr>
          <a:lstStyle/>
          <a:p>
            <a:r>
              <a:rPr lang="en-GB" sz="3200" dirty="0" err="1">
                <a:solidFill>
                  <a:schemeClr val="accent1">
                    <a:lumMod val="50000"/>
                  </a:schemeClr>
                </a:solidFill>
                <a:latin typeface="Century Gothic" panose="020B0502020202020204" pitchFamily="34" charset="0"/>
              </a:rPr>
              <a:t>unas</a:t>
            </a:r>
            <a:r>
              <a:rPr lang="x-none" sz="3200" dirty="0">
                <a:solidFill>
                  <a:schemeClr val="accent1">
                    <a:lumMod val="50000"/>
                  </a:schemeClr>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o_ _ _</a:t>
            </a:r>
            <a:endParaRPr lang="x-none" sz="3200" dirty="0">
              <a:solidFill>
                <a:schemeClr val="accent1">
                  <a:lumMod val="50000"/>
                </a:schemeClr>
              </a:solidFill>
              <a:latin typeface="Century Gothic" panose="020B0502020202020204" pitchFamily="34" charset="0"/>
            </a:endParaRPr>
          </a:p>
        </p:txBody>
      </p:sp>
      <p:sp>
        <p:nvSpPr>
          <p:cNvPr id="3" name="TextBox 2"/>
          <p:cNvSpPr txBox="1"/>
          <p:nvPr/>
        </p:nvSpPr>
        <p:spPr>
          <a:xfrm>
            <a:off x="-23174" y="1250011"/>
            <a:ext cx="47195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1.</a:t>
            </a:r>
          </a:p>
        </p:txBody>
      </p:sp>
      <p:sp>
        <p:nvSpPr>
          <p:cNvPr id="55" name="TextBox 54"/>
          <p:cNvSpPr txBox="1"/>
          <p:nvPr/>
        </p:nvSpPr>
        <p:spPr>
          <a:xfrm>
            <a:off x="2189" y="1987365"/>
            <a:ext cx="47195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2.</a:t>
            </a:r>
          </a:p>
        </p:txBody>
      </p:sp>
      <p:sp>
        <p:nvSpPr>
          <p:cNvPr id="56" name="TextBox 55"/>
          <p:cNvSpPr txBox="1"/>
          <p:nvPr/>
        </p:nvSpPr>
        <p:spPr>
          <a:xfrm>
            <a:off x="2189" y="2763222"/>
            <a:ext cx="47195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3.</a:t>
            </a:r>
          </a:p>
        </p:txBody>
      </p:sp>
      <p:sp>
        <p:nvSpPr>
          <p:cNvPr id="57" name="CuadroTexto 10">
            <a:extLst>
              <a:ext uri="{FF2B5EF4-FFF2-40B4-BE49-F238E27FC236}">
                <a16:creationId xmlns:a16="http://schemas.microsoft.com/office/drawing/2014/main" id="{21FD6CD8-FA4D-A94F-909B-8CE50625D081}"/>
              </a:ext>
            </a:extLst>
          </p:cNvPr>
          <p:cNvSpPr txBox="1"/>
          <p:nvPr/>
        </p:nvSpPr>
        <p:spPr>
          <a:xfrm>
            <a:off x="351779" y="1890372"/>
            <a:ext cx="2762295" cy="584775"/>
          </a:xfrm>
          <a:prstGeom prst="rect">
            <a:avLst/>
          </a:prstGeom>
          <a:noFill/>
        </p:spPr>
        <p:txBody>
          <a:bodyPr wrap="none" rtlCol="0">
            <a:spAutoFit/>
          </a:bodyPr>
          <a:lstStyle/>
          <a:p>
            <a:r>
              <a:rPr lang="en-GB" sz="3200" dirty="0" err="1">
                <a:solidFill>
                  <a:schemeClr val="accent1">
                    <a:lumMod val="50000"/>
                  </a:schemeClr>
                </a:solidFill>
                <a:latin typeface="Century Gothic" panose="020B0502020202020204" pitchFamily="34" charset="0"/>
              </a:rPr>
              <a:t>otra</a:t>
            </a:r>
            <a:r>
              <a:rPr lang="en-GB" sz="3200" dirty="0">
                <a:solidFill>
                  <a:schemeClr val="accent1">
                    <a:lumMod val="50000"/>
                  </a:schemeClr>
                </a:solidFill>
                <a:latin typeface="Century Gothic" panose="020B0502020202020204" pitchFamily="34" charset="0"/>
              </a:rPr>
              <a:t> </a:t>
            </a:r>
            <a:r>
              <a:rPr lang="x-none" sz="3200" dirty="0">
                <a:solidFill>
                  <a:schemeClr val="accent1">
                    <a:lumMod val="50000"/>
                  </a:schemeClr>
                </a:solidFill>
                <a:latin typeface="Century Gothic" panose="020B0502020202020204" pitchFamily="34" charset="0"/>
              </a:rPr>
              <a:t>c</a:t>
            </a:r>
            <a:r>
              <a:rPr lang="en-GB" sz="3200" dirty="0" err="1">
                <a:solidFill>
                  <a:schemeClr val="accent1">
                    <a:lumMod val="50000"/>
                  </a:schemeClr>
                </a:solidFill>
                <a:latin typeface="Century Gothic" panose="020B0502020202020204" pitchFamily="34" charset="0"/>
              </a:rPr>
              <a:t>omida</a:t>
            </a:r>
            <a:endParaRPr lang="x-none" sz="3200" dirty="0">
              <a:solidFill>
                <a:schemeClr val="accent1">
                  <a:lumMod val="50000"/>
                </a:schemeClr>
              </a:solidFill>
              <a:latin typeface="Century Gothic" panose="020B0502020202020204" pitchFamily="34" charset="0"/>
            </a:endParaRPr>
          </a:p>
        </p:txBody>
      </p:sp>
      <p:sp>
        <p:nvSpPr>
          <p:cNvPr id="58" name="CuadroTexto 16">
            <a:extLst>
              <a:ext uri="{FF2B5EF4-FFF2-40B4-BE49-F238E27FC236}">
                <a16:creationId xmlns:a16="http://schemas.microsoft.com/office/drawing/2014/main" id="{103F3B4C-5329-394B-B277-0583760E1305}"/>
              </a:ext>
            </a:extLst>
          </p:cNvPr>
          <p:cNvSpPr txBox="1"/>
          <p:nvPr/>
        </p:nvSpPr>
        <p:spPr>
          <a:xfrm>
            <a:off x="372794" y="2714061"/>
            <a:ext cx="1861407"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un</a:t>
            </a:r>
            <a:r>
              <a:rPr lang="x-none"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perro</a:t>
            </a:r>
            <a:endParaRPr lang="x-none" sz="3200" dirty="0">
              <a:solidFill>
                <a:schemeClr val="accent1">
                  <a:lumMod val="50000"/>
                </a:schemeClr>
              </a:solidFill>
              <a:latin typeface="Century Gothic" panose="020B0502020202020204" pitchFamily="34" charset="0"/>
            </a:endParaRPr>
          </a:p>
        </p:txBody>
      </p:sp>
      <p:sp>
        <p:nvSpPr>
          <p:cNvPr id="59" name="TextBox 58"/>
          <p:cNvSpPr txBox="1"/>
          <p:nvPr/>
        </p:nvSpPr>
        <p:spPr>
          <a:xfrm>
            <a:off x="7472" y="3627122"/>
            <a:ext cx="47195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4.</a:t>
            </a:r>
          </a:p>
        </p:txBody>
      </p:sp>
      <p:sp>
        <p:nvSpPr>
          <p:cNvPr id="60" name="TextBox 59"/>
          <p:cNvSpPr txBox="1"/>
          <p:nvPr/>
        </p:nvSpPr>
        <p:spPr>
          <a:xfrm>
            <a:off x="-10166" y="4417168"/>
            <a:ext cx="47195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5.</a:t>
            </a:r>
          </a:p>
        </p:txBody>
      </p:sp>
      <p:sp>
        <p:nvSpPr>
          <p:cNvPr id="61" name="CuadroTexto 15">
            <a:extLst>
              <a:ext uri="{FF2B5EF4-FFF2-40B4-BE49-F238E27FC236}">
                <a16:creationId xmlns:a16="http://schemas.microsoft.com/office/drawing/2014/main" id="{F6189D1C-F992-1341-A6CA-4DD9702DAD5C}"/>
              </a:ext>
            </a:extLst>
          </p:cNvPr>
          <p:cNvSpPr txBox="1"/>
          <p:nvPr/>
        </p:nvSpPr>
        <p:spPr>
          <a:xfrm>
            <a:off x="326838" y="4338206"/>
            <a:ext cx="1649811"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un</a:t>
            </a:r>
            <a:r>
              <a:rPr lang="x-none" sz="3200" dirty="0">
                <a:solidFill>
                  <a:schemeClr val="accent1">
                    <a:lumMod val="50000"/>
                  </a:schemeClr>
                </a:solidFill>
                <a:latin typeface="Century Gothic" panose="020B0502020202020204" pitchFamily="34" charset="0"/>
              </a:rPr>
              <a:t> n</a:t>
            </a:r>
            <a:r>
              <a:rPr lang="en-GB" sz="3200" dirty="0" err="1">
                <a:solidFill>
                  <a:schemeClr val="accent1">
                    <a:lumMod val="50000"/>
                  </a:schemeClr>
                </a:solidFill>
                <a:latin typeface="Century Gothic" panose="020B0502020202020204" pitchFamily="34" charset="0"/>
              </a:rPr>
              <a:t>iño</a:t>
            </a:r>
            <a:endParaRPr lang="x-none" sz="3200" dirty="0">
              <a:solidFill>
                <a:schemeClr val="accent1">
                  <a:lumMod val="50000"/>
                </a:schemeClr>
              </a:solidFill>
              <a:latin typeface="Century Gothic" panose="020B0502020202020204" pitchFamily="34" charset="0"/>
            </a:endParaRPr>
          </a:p>
        </p:txBody>
      </p:sp>
      <p:sp>
        <p:nvSpPr>
          <p:cNvPr id="62" name="TextBox 61"/>
          <p:cNvSpPr txBox="1"/>
          <p:nvPr/>
        </p:nvSpPr>
        <p:spPr>
          <a:xfrm>
            <a:off x="8681" y="5195365"/>
            <a:ext cx="47195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6.</a:t>
            </a:r>
          </a:p>
        </p:txBody>
      </p:sp>
      <p:sp>
        <p:nvSpPr>
          <p:cNvPr id="63" name="TextBox 62"/>
          <p:cNvSpPr txBox="1"/>
          <p:nvPr/>
        </p:nvSpPr>
        <p:spPr>
          <a:xfrm>
            <a:off x="-1550" y="5945412"/>
            <a:ext cx="47195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7.</a:t>
            </a:r>
          </a:p>
        </p:txBody>
      </p:sp>
      <p:pic>
        <p:nvPicPr>
          <p:cNvPr id="3074" name="Picture 2" descr="Key free to use clip a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53294" y="1269527"/>
            <a:ext cx="795217" cy="781963"/>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TextBox 63"/>
          <p:cNvSpPr txBox="1"/>
          <p:nvPr/>
        </p:nvSpPr>
        <p:spPr>
          <a:xfrm>
            <a:off x="5328896" y="1225091"/>
            <a:ext cx="47195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8.</a:t>
            </a:r>
          </a:p>
        </p:txBody>
      </p:sp>
      <p:sp>
        <p:nvSpPr>
          <p:cNvPr id="65" name="CuadroTexto 17">
            <a:extLst>
              <a:ext uri="{FF2B5EF4-FFF2-40B4-BE49-F238E27FC236}">
                <a16:creationId xmlns:a16="http://schemas.microsoft.com/office/drawing/2014/main" id="{D7EB7CA3-5DDF-574F-9150-B18D4067ECD6}"/>
              </a:ext>
            </a:extLst>
          </p:cNvPr>
          <p:cNvSpPr txBox="1"/>
          <p:nvPr/>
        </p:nvSpPr>
        <p:spPr>
          <a:xfrm>
            <a:off x="5735332" y="1146189"/>
            <a:ext cx="4631396"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una</a:t>
            </a:r>
            <a:r>
              <a:rPr lang="x-none" sz="3200" dirty="0">
                <a:solidFill>
                  <a:schemeClr val="accent1">
                    <a:lumMod val="50000"/>
                  </a:schemeClr>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l</a:t>
            </a:r>
            <a:r>
              <a:rPr lang="x-none" sz="3200" dirty="0">
                <a:solidFill>
                  <a:schemeClr val="accent1">
                    <a:lumMod val="50000"/>
                  </a:schemeClr>
                </a:solidFill>
                <a:latin typeface="Century Gothic" panose="020B0502020202020204" pitchFamily="34" charset="0"/>
              </a:rPr>
              <a:t> _ _ _ _</a:t>
            </a:r>
            <a:r>
              <a:rPr lang="en-GB" sz="3200" dirty="0">
                <a:solidFill>
                  <a:schemeClr val="accent1">
                    <a:lumMod val="50000"/>
                  </a:schemeClr>
                </a:solidFill>
                <a:latin typeface="Century Gothic" panose="020B0502020202020204" pitchFamily="34" charset="0"/>
              </a:rPr>
              <a:t> p_ _ _ _ _ _</a:t>
            </a:r>
            <a:endParaRPr lang="x-none" sz="3200" dirty="0">
              <a:solidFill>
                <a:schemeClr val="accent1">
                  <a:lumMod val="50000"/>
                </a:schemeClr>
              </a:solidFill>
              <a:latin typeface="Century Gothic" panose="020B0502020202020204" pitchFamily="34" charset="0"/>
            </a:endParaRPr>
          </a:p>
        </p:txBody>
      </p:sp>
      <p:sp>
        <p:nvSpPr>
          <p:cNvPr id="66" name="CuadroTexto 17">
            <a:extLst>
              <a:ext uri="{FF2B5EF4-FFF2-40B4-BE49-F238E27FC236}">
                <a16:creationId xmlns:a16="http://schemas.microsoft.com/office/drawing/2014/main" id="{D7EB7CA3-5DDF-574F-9150-B18D4067ECD6}"/>
              </a:ext>
            </a:extLst>
          </p:cNvPr>
          <p:cNvSpPr txBox="1"/>
          <p:nvPr/>
        </p:nvSpPr>
        <p:spPr>
          <a:xfrm>
            <a:off x="5736716" y="1146189"/>
            <a:ext cx="3724096"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una</a:t>
            </a:r>
            <a:r>
              <a:rPr lang="x-none"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llave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perdida</a:t>
            </a:r>
            <a:endParaRPr lang="x-none" sz="3200" dirty="0">
              <a:solidFill>
                <a:schemeClr val="accent1">
                  <a:lumMod val="50000"/>
                </a:schemeClr>
              </a:solidFill>
              <a:latin typeface="Century Gothic" panose="020B0502020202020204" pitchFamily="34" charset="0"/>
            </a:endParaRPr>
          </a:p>
        </p:txBody>
      </p:sp>
      <p:sp>
        <p:nvSpPr>
          <p:cNvPr id="6" name="TextBox 5"/>
          <p:cNvSpPr txBox="1"/>
          <p:nvPr/>
        </p:nvSpPr>
        <p:spPr>
          <a:xfrm>
            <a:off x="10185108" y="877429"/>
            <a:ext cx="178554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[a lost key]</a:t>
            </a:r>
          </a:p>
        </p:txBody>
      </p:sp>
      <p:sp>
        <p:nvSpPr>
          <p:cNvPr id="67" name="TextBox 66"/>
          <p:cNvSpPr txBox="1"/>
          <p:nvPr/>
        </p:nvSpPr>
        <p:spPr>
          <a:xfrm>
            <a:off x="5325705" y="2022335"/>
            <a:ext cx="47195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9.</a:t>
            </a:r>
          </a:p>
        </p:txBody>
      </p:sp>
      <p:sp>
        <p:nvSpPr>
          <p:cNvPr id="68" name="TextBox 67"/>
          <p:cNvSpPr txBox="1"/>
          <p:nvPr/>
        </p:nvSpPr>
        <p:spPr>
          <a:xfrm>
            <a:off x="5330230" y="2829800"/>
            <a:ext cx="93485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10.</a:t>
            </a:r>
          </a:p>
        </p:txBody>
      </p:sp>
      <p:sp>
        <p:nvSpPr>
          <p:cNvPr id="69" name="TextBox 68"/>
          <p:cNvSpPr txBox="1"/>
          <p:nvPr/>
        </p:nvSpPr>
        <p:spPr>
          <a:xfrm>
            <a:off x="5328785" y="3579619"/>
            <a:ext cx="779345"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11.</a:t>
            </a:r>
          </a:p>
        </p:txBody>
      </p:sp>
      <p:sp>
        <p:nvSpPr>
          <p:cNvPr id="70" name="TextBox 69"/>
          <p:cNvSpPr txBox="1"/>
          <p:nvPr/>
        </p:nvSpPr>
        <p:spPr>
          <a:xfrm>
            <a:off x="5334572" y="4356871"/>
            <a:ext cx="779345"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12.</a:t>
            </a:r>
          </a:p>
        </p:txBody>
      </p:sp>
      <p:sp>
        <p:nvSpPr>
          <p:cNvPr id="72" name="TextBox 71"/>
          <p:cNvSpPr txBox="1"/>
          <p:nvPr/>
        </p:nvSpPr>
        <p:spPr>
          <a:xfrm>
            <a:off x="5320521" y="5117622"/>
            <a:ext cx="779345"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13.</a:t>
            </a:r>
          </a:p>
        </p:txBody>
      </p:sp>
      <p:sp>
        <p:nvSpPr>
          <p:cNvPr id="74" name="TextBox 73"/>
          <p:cNvSpPr txBox="1"/>
          <p:nvPr/>
        </p:nvSpPr>
        <p:spPr>
          <a:xfrm>
            <a:off x="5319691" y="5838321"/>
            <a:ext cx="779345"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14.</a:t>
            </a:r>
          </a:p>
        </p:txBody>
      </p:sp>
      <p:sp>
        <p:nvSpPr>
          <p:cNvPr id="75" name="CuadroTexto 18">
            <a:extLst>
              <a:ext uri="{FF2B5EF4-FFF2-40B4-BE49-F238E27FC236}">
                <a16:creationId xmlns:a16="http://schemas.microsoft.com/office/drawing/2014/main" id="{2F08CD9F-5953-0448-B8A7-DA39CECF6B79}"/>
              </a:ext>
            </a:extLst>
          </p:cNvPr>
          <p:cNvSpPr txBox="1"/>
          <p:nvPr/>
        </p:nvSpPr>
        <p:spPr>
          <a:xfrm>
            <a:off x="5918452" y="5781533"/>
            <a:ext cx="2459328"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un</a:t>
            </a:r>
            <a:r>
              <a:rPr lang="x-none" sz="3200" dirty="0">
                <a:solidFill>
                  <a:schemeClr val="accent1">
                    <a:lumMod val="50000"/>
                  </a:schemeClr>
                </a:solidFill>
                <a:latin typeface="Century Gothic" panose="020B0502020202020204" pitchFamily="34" charset="0"/>
              </a:rPr>
              <a:t> </a:t>
            </a:r>
            <a:r>
              <a:rPr lang="en-GB" sz="3200" dirty="0">
                <a:solidFill>
                  <a:schemeClr val="accent1">
                    <a:lumMod val="50000"/>
                  </a:schemeClr>
                </a:solidFill>
                <a:latin typeface="Century Gothic" panose="020B0502020202020204" pitchFamily="34" charset="0"/>
              </a:rPr>
              <a:t>m</a:t>
            </a:r>
            <a:r>
              <a:rPr lang="x-none" sz="3200" dirty="0">
                <a:solidFill>
                  <a:schemeClr val="accent1">
                    <a:lumMod val="50000"/>
                  </a:schemeClr>
                </a:solidFill>
                <a:latin typeface="Century Gothic" panose="020B0502020202020204" pitchFamily="34" charset="0"/>
              </a:rPr>
              <a:t> _ _ _ _</a:t>
            </a:r>
          </a:p>
        </p:txBody>
      </p:sp>
      <p:sp>
        <p:nvSpPr>
          <p:cNvPr id="76" name="CuadroTexto 18">
            <a:extLst>
              <a:ext uri="{FF2B5EF4-FFF2-40B4-BE49-F238E27FC236}">
                <a16:creationId xmlns:a16="http://schemas.microsoft.com/office/drawing/2014/main" id="{2F08CD9F-5953-0448-B8A7-DA39CECF6B79}"/>
              </a:ext>
            </a:extLst>
          </p:cNvPr>
          <p:cNvSpPr txBox="1"/>
          <p:nvPr/>
        </p:nvSpPr>
        <p:spPr>
          <a:xfrm>
            <a:off x="5948352" y="5771196"/>
            <a:ext cx="2069797" cy="584775"/>
          </a:xfrm>
          <a:prstGeom prst="rect">
            <a:avLst/>
          </a:prstGeom>
          <a:noFill/>
        </p:spPr>
        <p:txBody>
          <a:bodyPr wrap="none" rtlCol="0">
            <a:spAutoFit/>
          </a:bodyPr>
          <a:lstStyle/>
          <a:p>
            <a:r>
              <a:rPr lang="en-GB" sz="3200" dirty="0">
                <a:solidFill>
                  <a:schemeClr val="accent1">
                    <a:lumMod val="50000"/>
                  </a:schemeClr>
                </a:solidFill>
                <a:latin typeface="Century Gothic" panose="020B0502020202020204" pitchFamily="34" charset="0"/>
              </a:rPr>
              <a:t>un </a:t>
            </a:r>
            <a:r>
              <a:rPr lang="en-GB" sz="3200" dirty="0" err="1">
                <a:solidFill>
                  <a:schemeClr val="accent1">
                    <a:lumMod val="50000"/>
                  </a:schemeClr>
                </a:solidFill>
                <a:latin typeface="Century Gothic" panose="020B0502020202020204" pitchFamily="34" charset="0"/>
              </a:rPr>
              <a:t>melón</a:t>
            </a:r>
            <a:endParaRPr lang="x-none" sz="3200" dirty="0">
              <a:solidFill>
                <a:schemeClr val="accent1">
                  <a:lumMod val="50000"/>
                </a:schemeClr>
              </a:solidFill>
              <a:latin typeface="Century Gothic" panose="020B0502020202020204" pitchFamily="34" charset="0"/>
            </a:endParaRPr>
          </a:p>
        </p:txBody>
      </p:sp>
      <p:pic>
        <p:nvPicPr>
          <p:cNvPr id="77" name="Imagen 16">
            <a:extLst>
              <a:ext uri="{FF2B5EF4-FFF2-40B4-BE49-F238E27FC236}">
                <a16:creationId xmlns:a16="http://schemas.microsoft.com/office/drawing/2014/main" id="{629EDBCB-1836-C549-808A-46AA1BA93A48}"/>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734834" y="5664107"/>
            <a:ext cx="971173" cy="695291"/>
          </a:xfrm>
          <a:prstGeom prst="rect">
            <a:avLst/>
          </a:prstGeom>
        </p:spPr>
      </p:pic>
      <p:sp>
        <p:nvSpPr>
          <p:cNvPr id="8" name="TextBox 7"/>
          <p:cNvSpPr txBox="1"/>
          <p:nvPr/>
        </p:nvSpPr>
        <p:spPr>
          <a:xfrm>
            <a:off x="3387017" y="1844400"/>
            <a:ext cx="2065206"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[other food]</a:t>
            </a:r>
          </a:p>
        </p:txBody>
      </p:sp>
      <p:sp>
        <p:nvSpPr>
          <p:cNvPr id="14" name="TextBox 13"/>
          <p:cNvSpPr txBox="1"/>
          <p:nvPr/>
        </p:nvSpPr>
        <p:spPr>
          <a:xfrm>
            <a:off x="8353659" y="4067708"/>
            <a:ext cx="209764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[the sand]</a:t>
            </a:r>
          </a:p>
        </p:txBody>
      </p:sp>
      <p:sp>
        <p:nvSpPr>
          <p:cNvPr id="78" name="TextBox 77"/>
          <p:cNvSpPr txBox="1"/>
          <p:nvPr/>
        </p:nvSpPr>
        <p:spPr>
          <a:xfrm>
            <a:off x="8411989" y="5256075"/>
            <a:ext cx="209764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[the sky]</a:t>
            </a:r>
          </a:p>
        </p:txBody>
      </p:sp>
    </p:spTree>
    <p:extLst>
      <p:ext uri="{BB962C8B-B14F-4D97-AF65-F5344CB8AC3E}">
        <p14:creationId xmlns:p14="http://schemas.microsoft.com/office/powerpoint/2010/main" val="270654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2"/>
                                        </p:tgtEl>
                                      </p:cBhvr>
                                    </p:animEffect>
                                    <p:set>
                                      <p:cBhvr>
                                        <p:cTn id="39" dur="1" fill="hold">
                                          <p:stCondLst>
                                            <p:cond delay="499"/>
                                          </p:stCondLst>
                                        </p:cTn>
                                        <p:tgtEl>
                                          <p:spTgt spid="42"/>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54"/>
                                        </p:tgtEl>
                                      </p:cBhvr>
                                    </p:animEffect>
                                    <p:set>
                                      <p:cBhvr>
                                        <p:cTn id="47" dur="1" fill="hold">
                                          <p:stCondLst>
                                            <p:cond delay="499"/>
                                          </p:stCondLst>
                                        </p:cTn>
                                        <p:tgtEl>
                                          <p:spTgt spid="54"/>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65"/>
                                        </p:tgtEl>
                                      </p:cBhvr>
                                    </p:animEffect>
                                    <p:set>
                                      <p:cBhvr>
                                        <p:cTn id="63" dur="1" fill="hold">
                                          <p:stCondLst>
                                            <p:cond delay="499"/>
                                          </p:stCondLst>
                                        </p:cTn>
                                        <p:tgtEl>
                                          <p:spTgt spid="65"/>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500"/>
                                        <p:tgtEl>
                                          <p:spTgt spid="6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6"/>
                                        </p:tgtEl>
                                      </p:cBhvr>
                                    </p:animEffect>
                                    <p:set>
                                      <p:cBhvr>
                                        <p:cTn id="71" dur="1" fill="hold">
                                          <p:stCondLst>
                                            <p:cond delay="499"/>
                                          </p:stCondLst>
                                        </p:cTn>
                                        <p:tgtEl>
                                          <p:spTgt spid="46"/>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48"/>
                                        </p:tgtEl>
                                      </p:cBhvr>
                                    </p:animEffect>
                                    <p:set>
                                      <p:cBhvr>
                                        <p:cTn id="79" dur="1" fill="hold">
                                          <p:stCondLst>
                                            <p:cond delay="499"/>
                                          </p:stCondLst>
                                        </p:cTn>
                                        <p:tgtEl>
                                          <p:spTgt spid="48"/>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500"/>
                                        <p:tgtEl>
                                          <p:spTgt spid="4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fade">
                                      <p:cBhvr>
                                        <p:cTn id="90" dur="500"/>
                                        <p:tgtEl>
                                          <p:spTgt spid="4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500"/>
                                        <p:tgtEl>
                                          <p:spTgt spid="3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500"/>
                                        <p:tgtEl>
                                          <p:spTgt spid="41"/>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0" nodeType="clickEffect">
                                  <p:stCondLst>
                                    <p:cond delay="0"/>
                                  </p:stCondLst>
                                  <p:childTnLst>
                                    <p:animEffect transition="out" filter="fade">
                                      <p:cBhvr>
                                        <p:cTn id="110" dur="500"/>
                                        <p:tgtEl>
                                          <p:spTgt spid="75"/>
                                        </p:tgtEl>
                                      </p:cBhvr>
                                    </p:animEffect>
                                    <p:set>
                                      <p:cBhvr>
                                        <p:cTn id="111" dur="1" fill="hold">
                                          <p:stCondLst>
                                            <p:cond delay="499"/>
                                          </p:stCondLst>
                                        </p:cTn>
                                        <p:tgtEl>
                                          <p:spTgt spid="75"/>
                                        </p:tgtEl>
                                        <p:attrNameLst>
                                          <p:attrName>style.visibility</p:attrName>
                                        </p:attrNameLst>
                                      </p:cBhvr>
                                      <p:to>
                                        <p:strVal val="hidden"/>
                                      </p:to>
                                    </p:set>
                                  </p:childTnLst>
                                </p:cTn>
                              </p:par>
                              <p:par>
                                <p:cTn id="112" presetID="10" presetClass="entr" presetSubtype="0" fill="hold" grpId="0" nodeType="withEffect">
                                  <p:stCondLst>
                                    <p:cond delay="0"/>
                                  </p:stCondLst>
                                  <p:childTnLst>
                                    <p:set>
                                      <p:cBhvr>
                                        <p:cTn id="113" dur="1" fill="hold">
                                          <p:stCondLst>
                                            <p:cond delay="0"/>
                                          </p:stCondLst>
                                        </p:cTn>
                                        <p:tgtEl>
                                          <p:spTgt spid="76"/>
                                        </p:tgtEl>
                                        <p:attrNameLst>
                                          <p:attrName>style.visibility</p:attrName>
                                        </p:attrNameLst>
                                      </p:cBhvr>
                                      <p:to>
                                        <p:strVal val="visible"/>
                                      </p:to>
                                    </p:set>
                                    <p:animEffect transition="in" filter="fade">
                                      <p:cBhvr>
                                        <p:cTn id="11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7" grpId="0"/>
      <p:bldP spid="18" grpId="0"/>
      <p:bldP spid="19" grpId="0"/>
      <p:bldP spid="32" grpId="0"/>
      <p:bldP spid="36" grpId="0"/>
      <p:bldP spid="39" grpId="0"/>
      <p:bldP spid="40" grpId="0"/>
      <p:bldP spid="41" grpId="0"/>
      <p:bldP spid="42" grpId="0"/>
      <p:bldP spid="44" grpId="0"/>
      <p:bldP spid="46" grpId="0"/>
      <p:bldP spid="47" grpId="0"/>
      <p:bldP spid="48" grpId="0"/>
      <p:bldP spid="49" grpId="0"/>
      <p:bldP spid="53" grpId="0"/>
      <p:bldP spid="54" grpId="0"/>
      <p:bldP spid="57" grpId="0"/>
      <p:bldP spid="58" grpId="0"/>
      <p:bldP spid="61" grpId="0"/>
      <p:bldP spid="65" grpId="0"/>
      <p:bldP spid="66" grpId="0"/>
      <p:bldP spid="75" grpId="0"/>
      <p:bldP spid="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1811" y="189666"/>
            <a:ext cx="8913813" cy="5857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9548458" y="730003"/>
            <a:ext cx="131243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a:t>
            </a:r>
            <a:r>
              <a:rPr lang="en-GB" sz="2000" b="1" dirty="0" err="1">
                <a:solidFill>
                  <a:schemeClr val="accent1">
                    <a:lumMod val="50000"/>
                  </a:schemeClr>
                </a:solidFill>
                <a:latin typeface="Century Gothic" panose="020B0502020202020204" pitchFamily="34" charset="0"/>
              </a:rPr>
              <a:t>Dónde</a:t>
            </a:r>
            <a:r>
              <a:rPr lang="en-GB" sz="2000" b="1" dirty="0">
                <a:solidFill>
                  <a:schemeClr val="accent1">
                    <a:lumMod val="50000"/>
                  </a:schemeClr>
                </a:solidFill>
                <a:latin typeface="Century Gothic" panose="020B0502020202020204" pitchFamily="34" charset="0"/>
              </a:rPr>
              <a:t>?</a:t>
            </a:r>
          </a:p>
        </p:txBody>
      </p:sp>
      <p:sp>
        <p:nvSpPr>
          <p:cNvPr id="6" name="TextBox 5"/>
          <p:cNvSpPr txBox="1"/>
          <p:nvPr/>
        </p:nvSpPr>
        <p:spPr>
          <a:xfrm>
            <a:off x="9528948" y="1412082"/>
            <a:ext cx="1511301"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a:t>
            </a:r>
            <a:r>
              <a:rPr lang="en-GB" sz="2000" b="1" dirty="0" err="1">
                <a:solidFill>
                  <a:schemeClr val="accent1">
                    <a:lumMod val="50000"/>
                  </a:schemeClr>
                </a:solidFill>
                <a:latin typeface="Century Gothic" panose="020B0502020202020204" pitchFamily="34" charset="0"/>
              </a:rPr>
              <a:t>Cuántas</a:t>
            </a:r>
            <a:r>
              <a:rPr lang="en-GB" sz="2000" b="1" dirty="0">
                <a:solidFill>
                  <a:schemeClr val="accent1">
                    <a:lumMod val="50000"/>
                  </a:schemeClr>
                </a:solidFill>
                <a:latin typeface="Century Gothic" panose="020B0502020202020204" pitchFamily="34" charset="0"/>
              </a:rPr>
              <a:t>?</a:t>
            </a:r>
          </a:p>
        </p:txBody>
      </p:sp>
      <p:sp>
        <p:nvSpPr>
          <p:cNvPr id="7" name="TextBox 6"/>
          <p:cNvSpPr txBox="1"/>
          <p:nvPr/>
        </p:nvSpPr>
        <p:spPr>
          <a:xfrm>
            <a:off x="9528948" y="2129385"/>
            <a:ext cx="1511301"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¿Quién?</a:t>
            </a:r>
          </a:p>
        </p:txBody>
      </p:sp>
      <p:sp>
        <p:nvSpPr>
          <p:cNvPr id="10" name="TextBox 9"/>
          <p:cNvSpPr txBox="1"/>
          <p:nvPr/>
        </p:nvSpPr>
        <p:spPr>
          <a:xfrm>
            <a:off x="9528948" y="2898918"/>
            <a:ext cx="2105348"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¿Qué?</a:t>
            </a:r>
          </a:p>
        </p:txBody>
      </p:sp>
      <p:sp>
        <p:nvSpPr>
          <p:cNvPr id="11" name="TextBox 10"/>
          <p:cNvSpPr txBox="1"/>
          <p:nvPr/>
        </p:nvSpPr>
        <p:spPr>
          <a:xfrm>
            <a:off x="9541111" y="3599394"/>
            <a:ext cx="1511301"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¿Quién?</a:t>
            </a:r>
          </a:p>
        </p:txBody>
      </p:sp>
      <p:sp>
        <p:nvSpPr>
          <p:cNvPr id="16" name="TextBox 15"/>
          <p:cNvSpPr txBox="1"/>
          <p:nvPr/>
        </p:nvSpPr>
        <p:spPr>
          <a:xfrm>
            <a:off x="9528948" y="4338240"/>
            <a:ext cx="2012159"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a:t>
            </a:r>
            <a:r>
              <a:rPr lang="en-GB" sz="2000" b="1" dirty="0" err="1">
                <a:solidFill>
                  <a:schemeClr val="accent1">
                    <a:lumMod val="50000"/>
                  </a:schemeClr>
                </a:solidFill>
                <a:latin typeface="Century Gothic" panose="020B0502020202020204" pitchFamily="34" charset="0"/>
              </a:rPr>
              <a:t>Cómo</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es</a:t>
            </a:r>
            <a:r>
              <a:rPr lang="en-GB" sz="2000" b="1" dirty="0">
                <a:solidFill>
                  <a:schemeClr val="accent1">
                    <a:lumMod val="50000"/>
                  </a:schemeClr>
                </a:solidFill>
                <a:latin typeface="Century Gothic" panose="020B0502020202020204" pitchFamily="34" charset="0"/>
              </a:rPr>
              <a:t>?</a:t>
            </a:r>
          </a:p>
        </p:txBody>
      </p:sp>
      <p:sp>
        <p:nvSpPr>
          <p:cNvPr id="18" name="TextBox 17"/>
          <p:cNvSpPr txBox="1"/>
          <p:nvPr/>
        </p:nvSpPr>
        <p:spPr>
          <a:xfrm>
            <a:off x="9548458" y="5077086"/>
            <a:ext cx="1973141"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a:t>
            </a:r>
            <a:r>
              <a:rPr lang="en-GB" sz="2000" b="1" dirty="0" err="1">
                <a:solidFill>
                  <a:schemeClr val="accent1">
                    <a:lumMod val="50000"/>
                  </a:schemeClr>
                </a:solidFill>
                <a:latin typeface="Century Gothic" panose="020B0502020202020204" pitchFamily="34" charset="0"/>
              </a:rPr>
              <a:t>Dónde</a:t>
            </a:r>
            <a:r>
              <a:rPr lang="en-GB" sz="2000" b="1" dirty="0">
                <a:solidFill>
                  <a:schemeClr val="accent1">
                    <a:lumMod val="50000"/>
                  </a:schemeClr>
                </a:solidFill>
                <a:latin typeface="Century Gothic" panose="020B0502020202020204" pitchFamily="34" charset="0"/>
              </a:rPr>
              <a:t>?</a:t>
            </a:r>
          </a:p>
        </p:txBody>
      </p:sp>
      <p:sp>
        <p:nvSpPr>
          <p:cNvPr id="24" name="TextBox 23"/>
          <p:cNvSpPr txBox="1"/>
          <p:nvPr/>
        </p:nvSpPr>
        <p:spPr>
          <a:xfrm>
            <a:off x="9541111" y="5794389"/>
            <a:ext cx="1511301"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¿Quién?</a:t>
            </a:r>
          </a:p>
        </p:txBody>
      </p:sp>
      <p:pic>
        <p:nvPicPr>
          <p:cNvPr id="22" name="Imagen 4">
            <a:extLst>
              <a:ext uri="{FF2B5EF4-FFF2-40B4-BE49-F238E27FC236}">
                <a16:creationId xmlns:a16="http://schemas.microsoft.com/office/drawing/2014/main" id="{2DB071DA-7898-AF47-8172-80224C9851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2039" y="3285110"/>
            <a:ext cx="468509" cy="403947"/>
          </a:xfrm>
          <a:prstGeom prst="rect">
            <a:avLst/>
          </a:prstGeom>
        </p:spPr>
      </p:pic>
      <p:pic>
        <p:nvPicPr>
          <p:cNvPr id="25" name="Imagen 15">
            <a:extLst>
              <a:ext uri="{FF2B5EF4-FFF2-40B4-BE49-F238E27FC236}">
                <a16:creationId xmlns:a16="http://schemas.microsoft.com/office/drawing/2014/main" id="{305A0CB5-F4E3-3E40-A737-A971065C25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61853">
            <a:off x="4129989" y="5356842"/>
            <a:ext cx="581864" cy="465401"/>
          </a:xfrm>
          <a:prstGeom prst="rect">
            <a:avLst/>
          </a:prstGeom>
        </p:spPr>
      </p:pic>
      <p:pic>
        <p:nvPicPr>
          <p:cNvPr id="31" name="Imagen 19">
            <a:extLst>
              <a:ext uri="{FF2B5EF4-FFF2-40B4-BE49-F238E27FC236}">
                <a16:creationId xmlns:a16="http://schemas.microsoft.com/office/drawing/2014/main" id="{69BD1519-45B9-484F-9A13-A88A8F8626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070285">
            <a:off x="923456" y="2937599"/>
            <a:ext cx="543346" cy="543346"/>
          </a:xfrm>
          <a:prstGeom prst="rect">
            <a:avLst/>
          </a:prstGeom>
        </p:spPr>
      </p:pic>
      <p:pic>
        <p:nvPicPr>
          <p:cNvPr id="32" name="Picture 2" descr="Key free to us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40275" y="3570903"/>
            <a:ext cx="388050" cy="38158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0" name="Straight Arrow Connector 39"/>
          <p:cNvCxnSpPr/>
          <p:nvPr/>
        </p:nvCxnSpPr>
        <p:spPr>
          <a:xfrm flipH="1" flipV="1">
            <a:off x="7283065" y="1123248"/>
            <a:ext cx="1419577" cy="1037027"/>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2989943" y="5629687"/>
            <a:ext cx="999889" cy="506303"/>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pic>
        <p:nvPicPr>
          <p:cNvPr id="45" name="Imagen 15">
            <a:extLst>
              <a:ext uri="{FF2B5EF4-FFF2-40B4-BE49-F238E27FC236}">
                <a16:creationId xmlns:a16="http://schemas.microsoft.com/office/drawing/2014/main" id="{305A0CB5-F4E3-3E40-A737-A971065C25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61853">
            <a:off x="4755280" y="5396987"/>
            <a:ext cx="581864" cy="465401"/>
          </a:xfrm>
          <a:prstGeom prst="rect">
            <a:avLst/>
          </a:prstGeom>
        </p:spPr>
      </p:pic>
      <p:cxnSp>
        <p:nvCxnSpPr>
          <p:cNvPr id="47" name="Straight Arrow Connector 46"/>
          <p:cNvCxnSpPr/>
          <p:nvPr/>
        </p:nvCxnSpPr>
        <p:spPr>
          <a:xfrm flipV="1">
            <a:off x="6050064" y="5052734"/>
            <a:ext cx="336578" cy="1010315"/>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1445872" y="1402519"/>
            <a:ext cx="1369899" cy="1509400"/>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645923" y="2811147"/>
            <a:ext cx="1116935" cy="147930"/>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6723536" y="1889938"/>
            <a:ext cx="76547" cy="646014"/>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4726701" y="5883721"/>
            <a:ext cx="2016" cy="596174"/>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266085" y="5794389"/>
            <a:ext cx="999889" cy="506303"/>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D64CAE2-E7DD-E849-A678-76E4D1248C0F}"/>
              </a:ext>
            </a:extLst>
          </p:cNvPr>
          <p:cNvSpPr>
            <a:spLocks noGrp="1"/>
          </p:cNvSpPr>
          <p:nvPr>
            <p:ph type="title"/>
          </p:nvPr>
        </p:nvSpPr>
        <p:spPr>
          <a:xfrm>
            <a:off x="9659473" y="389199"/>
            <a:ext cx="856127" cy="178112"/>
          </a:xfrm>
        </p:spPr>
        <p:txBody>
          <a:bodyPr>
            <a:normAutofit/>
          </a:bodyPr>
          <a:lstStyle/>
          <a:p>
            <a:pPr algn="ctr"/>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endParaRPr lang="en-US" sz="100" dirty="0"/>
          </a:p>
        </p:txBody>
      </p:sp>
      <p:sp>
        <p:nvSpPr>
          <p:cNvPr id="26" name="Rounded Rectangle 11">
            <a:extLst>
              <a:ext uri="{FF2B5EF4-FFF2-40B4-BE49-F238E27FC236}">
                <a16:creationId xmlns:a16="http://schemas.microsoft.com/office/drawing/2014/main" id="{A316DD52-7894-4A75-969C-CA0645DA2978}"/>
              </a:ext>
            </a:extLst>
          </p:cNvPr>
          <p:cNvSpPr/>
          <p:nvPr/>
        </p:nvSpPr>
        <p:spPr>
          <a:xfrm>
            <a:off x="9296639" y="258166"/>
            <a:ext cx="263150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9674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 presetClass="entr" presetSubtype="0"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 presetClass="entr" presetSubtype="0" fill="hold" nodeType="withEffect">
                                  <p:stCondLst>
                                    <p:cond delay="0"/>
                                  </p:stCondLst>
                                  <p:childTnLst>
                                    <p:set>
                                      <p:cBhvr>
                                        <p:cTn id="57"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6" grpId="0"/>
      <p:bldP spid="18"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265" y="586960"/>
            <a:ext cx="4260550" cy="6001643"/>
          </a:xfrm>
          <a:prstGeom prst="rect">
            <a:avLst/>
          </a:prstGeom>
        </p:spPr>
        <p:txBody>
          <a:bodyPr wrap="square">
            <a:spAutoFit/>
          </a:bodyPr>
          <a:lstStyle/>
          <a:p>
            <a:br>
              <a:rPr lang="es-ES" sz="2400" dirty="0">
                <a:solidFill>
                  <a:schemeClr val="accent1">
                    <a:lumMod val="50000"/>
                  </a:schemeClr>
                </a:solidFill>
                <a:latin typeface="Century Gothic" panose="020B0502020202020204" pitchFamily="34" charset="0"/>
              </a:rPr>
            </a:br>
            <a:r>
              <a:rPr lang="es-ES" sz="2400" dirty="0">
                <a:solidFill>
                  <a:schemeClr val="accent1">
                    <a:lumMod val="50000"/>
                  </a:schemeClr>
                </a:solidFill>
                <a:latin typeface="Century Gothic" panose="020B0502020202020204" pitchFamily="34" charset="0"/>
              </a:rPr>
              <a:t>9     El cubo y la pala</a:t>
            </a:r>
            <a:br>
              <a:rPr lang="es-ES" sz="2400" dirty="0">
                <a:solidFill>
                  <a:schemeClr val="accent1">
                    <a:lumMod val="50000"/>
                  </a:schemeClr>
                </a:solidFill>
                <a:latin typeface="Century Gothic" panose="020B0502020202020204" pitchFamily="34" charset="0"/>
              </a:rPr>
            </a:br>
            <a:r>
              <a:rPr lang="es-ES" sz="2400" dirty="0">
                <a:solidFill>
                  <a:schemeClr val="accent1">
                    <a:lumMod val="50000"/>
                  </a:schemeClr>
                </a:solidFill>
                <a:latin typeface="Century Gothic" panose="020B0502020202020204" pitchFamily="34" charset="0"/>
              </a:rPr>
              <a:t>10   </a:t>
            </a:r>
            <a:r>
              <a:rPr lang="es-ES" sz="2400" b="1" u="sng" dirty="0">
                <a:solidFill>
                  <a:schemeClr val="accent1">
                    <a:lumMod val="50000"/>
                  </a:schemeClr>
                </a:solidFill>
                <a:latin typeface="Century Gothic" panose="020B0502020202020204" pitchFamily="34" charset="0"/>
              </a:rPr>
              <a:t>Enormes</a:t>
            </a:r>
            <a:r>
              <a:rPr lang="es-ES" sz="2400" dirty="0">
                <a:solidFill>
                  <a:schemeClr val="accent1">
                    <a:lumMod val="50000"/>
                  </a:schemeClr>
                </a:solidFill>
                <a:latin typeface="Century Gothic" panose="020B0502020202020204" pitchFamily="34" charset="0"/>
              </a:rPr>
              <a:t> castillos</a:t>
            </a:r>
            <a:br>
              <a:rPr lang="es-ES" sz="2400" dirty="0">
                <a:solidFill>
                  <a:schemeClr val="accent1">
                    <a:lumMod val="50000"/>
                  </a:schemeClr>
                </a:solidFill>
                <a:latin typeface="Century Gothic" panose="020B0502020202020204" pitchFamily="34" charset="0"/>
              </a:rPr>
            </a:br>
            <a:r>
              <a:rPr lang="es-ES" sz="2400" dirty="0">
                <a:solidFill>
                  <a:schemeClr val="accent1">
                    <a:lumMod val="50000"/>
                  </a:schemeClr>
                </a:solidFill>
                <a:latin typeface="Century Gothic" panose="020B0502020202020204" pitchFamily="34" charset="0"/>
              </a:rPr>
              <a:t>11   Paseo por la playa</a:t>
            </a:r>
            <a:br>
              <a:rPr lang="es-ES" sz="2400" dirty="0">
                <a:solidFill>
                  <a:schemeClr val="accent1">
                    <a:lumMod val="50000"/>
                  </a:schemeClr>
                </a:solidFill>
                <a:latin typeface="Century Gothic" panose="020B0502020202020204" pitchFamily="34" charset="0"/>
              </a:rPr>
            </a:br>
            <a:r>
              <a:rPr lang="es-ES" sz="2400" dirty="0">
                <a:solidFill>
                  <a:schemeClr val="accent1">
                    <a:lumMod val="50000"/>
                  </a:schemeClr>
                </a:solidFill>
                <a:latin typeface="Century Gothic" panose="020B0502020202020204" pitchFamily="34" charset="0"/>
              </a:rPr>
              <a:t>12   El cielo </a:t>
            </a:r>
            <a:r>
              <a:rPr lang="es-ES" sz="2400" b="1" u="sng" dirty="0">
                <a:solidFill>
                  <a:schemeClr val="accent1">
                    <a:lumMod val="50000"/>
                  </a:schemeClr>
                </a:solidFill>
                <a:latin typeface="Century Gothic" panose="020B0502020202020204" pitchFamily="34" charset="0"/>
              </a:rPr>
              <a:t>amarillo</a:t>
            </a:r>
            <a:br>
              <a:rPr lang="es-ES" sz="2400" dirty="0">
                <a:solidFill>
                  <a:schemeClr val="accent1">
                    <a:lumMod val="50000"/>
                  </a:schemeClr>
                </a:solidFill>
                <a:latin typeface="Century Gothic" panose="020B0502020202020204" pitchFamily="34" charset="0"/>
              </a:rPr>
            </a:br>
            <a:br>
              <a:rPr lang="es-ES" sz="2400" dirty="0">
                <a:solidFill>
                  <a:schemeClr val="accent1">
                    <a:lumMod val="50000"/>
                  </a:schemeClr>
                </a:solidFill>
                <a:latin typeface="Century Gothic" panose="020B0502020202020204" pitchFamily="34" charset="0"/>
              </a:rPr>
            </a:br>
            <a:r>
              <a:rPr lang="es-ES" sz="2400" dirty="0">
                <a:solidFill>
                  <a:schemeClr val="accent1">
                    <a:lumMod val="50000"/>
                  </a:schemeClr>
                </a:solidFill>
                <a:latin typeface="Century Gothic" panose="020B0502020202020204" pitchFamily="34" charset="0"/>
              </a:rPr>
              <a:t>13   El pelo </a:t>
            </a:r>
            <a:r>
              <a:rPr lang="es-ES" sz="2400" b="1" u="sng" dirty="0">
                <a:solidFill>
                  <a:schemeClr val="accent1">
                    <a:lumMod val="50000"/>
                  </a:schemeClr>
                </a:solidFill>
                <a:latin typeface="Century Gothic" panose="020B0502020202020204" pitchFamily="34" charset="0"/>
              </a:rPr>
              <a:t>enredado </a:t>
            </a:r>
            <a:br>
              <a:rPr lang="es-ES" sz="2400" dirty="0">
                <a:solidFill>
                  <a:schemeClr val="accent1">
                    <a:lumMod val="50000"/>
                  </a:schemeClr>
                </a:solidFill>
                <a:latin typeface="Century Gothic" panose="020B0502020202020204" pitchFamily="34" charset="0"/>
              </a:rPr>
            </a:br>
            <a:r>
              <a:rPr lang="es-ES" sz="2400" dirty="0">
                <a:solidFill>
                  <a:schemeClr val="accent1">
                    <a:lumMod val="50000"/>
                  </a:schemeClr>
                </a:solidFill>
                <a:latin typeface="Century Gothic" panose="020B0502020202020204" pitchFamily="34" charset="0"/>
              </a:rPr>
              <a:t>14   La arena y la sal</a:t>
            </a:r>
            <a:br>
              <a:rPr lang="es-ES" sz="2400" dirty="0">
                <a:solidFill>
                  <a:schemeClr val="accent1">
                    <a:lumMod val="50000"/>
                  </a:schemeClr>
                </a:solidFill>
                <a:latin typeface="Century Gothic" panose="020B0502020202020204" pitchFamily="34" charset="0"/>
              </a:rPr>
            </a:br>
            <a:r>
              <a:rPr lang="es-ES" sz="2400" dirty="0">
                <a:solidFill>
                  <a:schemeClr val="accent1">
                    <a:lumMod val="50000"/>
                  </a:schemeClr>
                </a:solidFill>
                <a:latin typeface="Century Gothic" panose="020B0502020202020204" pitchFamily="34" charset="0"/>
              </a:rPr>
              <a:t>15   Dedos </a:t>
            </a:r>
            <a:r>
              <a:rPr lang="es-ES" sz="2400" b="1" u="sng" dirty="0">
                <a:solidFill>
                  <a:schemeClr val="accent1">
                    <a:lumMod val="50000"/>
                  </a:schemeClr>
                </a:solidFill>
                <a:latin typeface="Century Gothic" panose="020B0502020202020204" pitchFamily="34" charset="0"/>
              </a:rPr>
              <a:t>arrugados</a:t>
            </a:r>
            <a:br>
              <a:rPr lang="es-ES" sz="2400" dirty="0">
                <a:solidFill>
                  <a:schemeClr val="accent1">
                    <a:lumMod val="50000"/>
                  </a:schemeClr>
                </a:solidFill>
                <a:latin typeface="Century Gothic" panose="020B0502020202020204" pitchFamily="34" charset="0"/>
              </a:rPr>
            </a:br>
            <a:r>
              <a:rPr lang="es-ES" sz="2400" dirty="0">
                <a:solidFill>
                  <a:schemeClr val="accent1">
                    <a:lumMod val="50000"/>
                  </a:schemeClr>
                </a:solidFill>
                <a:latin typeface="Century Gothic" panose="020B0502020202020204" pitchFamily="34" charset="0"/>
              </a:rPr>
              <a:t>16   Cenar en el bar</a:t>
            </a:r>
            <a:br>
              <a:rPr lang="es-ES" sz="2400" dirty="0">
                <a:solidFill>
                  <a:schemeClr val="accent1">
                    <a:lumMod val="50000"/>
                  </a:schemeClr>
                </a:solidFill>
                <a:latin typeface="Century Gothic" panose="020B0502020202020204" pitchFamily="34" charset="0"/>
              </a:rPr>
            </a:br>
            <a:br>
              <a:rPr lang="es-ES" sz="2400" dirty="0">
                <a:solidFill>
                  <a:schemeClr val="accent1">
                    <a:lumMod val="50000"/>
                  </a:schemeClr>
                </a:solidFill>
                <a:latin typeface="Century Gothic" panose="020B0502020202020204" pitchFamily="34" charset="0"/>
              </a:rPr>
            </a:br>
            <a:r>
              <a:rPr lang="es-ES" sz="2400" dirty="0">
                <a:solidFill>
                  <a:schemeClr val="accent1">
                    <a:lumMod val="50000"/>
                  </a:schemeClr>
                </a:solidFill>
                <a:latin typeface="Century Gothic" panose="020B0502020202020204" pitchFamily="34" charset="0"/>
              </a:rPr>
              <a:t>17   La ventana </a:t>
            </a:r>
            <a:r>
              <a:rPr lang="es-ES" sz="2400" b="1" u="sng" dirty="0">
                <a:solidFill>
                  <a:schemeClr val="accent1">
                    <a:lumMod val="50000"/>
                  </a:schemeClr>
                </a:solidFill>
                <a:latin typeface="Century Gothic" panose="020B0502020202020204" pitchFamily="34" charset="0"/>
              </a:rPr>
              <a:t>abierta</a:t>
            </a:r>
            <a:br>
              <a:rPr lang="es-ES" sz="2400" dirty="0">
                <a:solidFill>
                  <a:schemeClr val="accent1">
                    <a:lumMod val="50000"/>
                  </a:schemeClr>
                </a:solidFill>
                <a:latin typeface="Century Gothic" panose="020B0502020202020204" pitchFamily="34" charset="0"/>
              </a:rPr>
            </a:br>
            <a:r>
              <a:rPr lang="es-ES" sz="2400" dirty="0">
                <a:solidFill>
                  <a:schemeClr val="accent1">
                    <a:lumMod val="50000"/>
                  </a:schemeClr>
                </a:solidFill>
                <a:latin typeface="Century Gothic" panose="020B0502020202020204" pitchFamily="34" charset="0"/>
              </a:rPr>
              <a:t>18   Dormir con la abuela</a:t>
            </a:r>
            <a:br>
              <a:rPr lang="es-ES" sz="2400" dirty="0">
                <a:solidFill>
                  <a:schemeClr val="accent1">
                    <a:lumMod val="50000"/>
                  </a:schemeClr>
                </a:solidFill>
                <a:latin typeface="Century Gothic" panose="020B0502020202020204" pitchFamily="34" charset="0"/>
              </a:rPr>
            </a:br>
            <a:r>
              <a:rPr lang="es-ES" sz="2400" dirty="0">
                <a:solidFill>
                  <a:schemeClr val="accent1">
                    <a:lumMod val="50000"/>
                  </a:schemeClr>
                </a:solidFill>
                <a:latin typeface="Century Gothic" panose="020B0502020202020204" pitchFamily="34" charset="0"/>
              </a:rPr>
              <a:t>19   La playa </a:t>
            </a:r>
            <a:r>
              <a:rPr lang="es-ES" sz="2400" b="1" u="sng" dirty="0">
                <a:solidFill>
                  <a:schemeClr val="accent1">
                    <a:lumMod val="50000"/>
                  </a:schemeClr>
                </a:solidFill>
                <a:latin typeface="Century Gothic" panose="020B0502020202020204" pitchFamily="34" charset="0"/>
              </a:rPr>
              <a:t>desierta</a:t>
            </a:r>
            <a:br>
              <a:rPr lang="es-ES" sz="2400" dirty="0">
                <a:solidFill>
                  <a:schemeClr val="accent1">
                    <a:lumMod val="50000"/>
                  </a:schemeClr>
                </a:solidFill>
                <a:latin typeface="Century Gothic" panose="020B0502020202020204" pitchFamily="34" charset="0"/>
              </a:rPr>
            </a:br>
            <a:r>
              <a:rPr lang="es-ES" sz="2400" dirty="0">
                <a:solidFill>
                  <a:schemeClr val="accent1">
                    <a:lumMod val="50000"/>
                  </a:schemeClr>
                </a:solidFill>
                <a:latin typeface="Century Gothic" panose="020B0502020202020204" pitchFamily="34" charset="0"/>
              </a:rPr>
              <a:t>20   </a:t>
            </a:r>
            <a:r>
              <a:rPr lang="es-ES" sz="2400" b="1" u="sng" dirty="0">
                <a:solidFill>
                  <a:schemeClr val="accent1">
                    <a:lumMod val="50000"/>
                  </a:schemeClr>
                </a:solidFill>
                <a:latin typeface="Century Gothic" panose="020B0502020202020204" pitchFamily="34" charset="0"/>
              </a:rPr>
              <a:t>Cubierta</a:t>
            </a:r>
            <a:r>
              <a:rPr lang="es-ES" sz="2400" b="1" dirty="0">
                <a:solidFill>
                  <a:schemeClr val="accent1">
                    <a:lumMod val="50000"/>
                  </a:schemeClr>
                </a:solidFill>
                <a:latin typeface="Century Gothic" panose="020B0502020202020204" pitchFamily="34" charset="0"/>
              </a:rPr>
              <a:t> </a:t>
            </a:r>
            <a:r>
              <a:rPr lang="es-ES" sz="2400" dirty="0">
                <a:solidFill>
                  <a:schemeClr val="accent1">
                    <a:lumMod val="50000"/>
                  </a:schemeClr>
                </a:solidFill>
                <a:latin typeface="Century Gothic" panose="020B0502020202020204" pitchFamily="34" charset="0"/>
              </a:rPr>
              <a:t>de estrellas.</a:t>
            </a:r>
            <a:br>
              <a:rPr lang="es-ES" sz="2400" dirty="0">
                <a:solidFill>
                  <a:schemeClr val="accent1">
                    <a:lumMod val="50000"/>
                  </a:schemeClr>
                </a:solidFill>
                <a:latin typeface="Century Gothic" panose="020B0502020202020204" pitchFamily="34" charset="0"/>
              </a:rPr>
            </a:br>
            <a:endParaRPr lang="en-GB" sz="2400" dirty="0">
              <a:solidFill>
                <a:schemeClr val="accent1">
                  <a:lumMod val="50000"/>
                </a:schemeClr>
              </a:solidFill>
            </a:endParaRPr>
          </a:p>
        </p:txBody>
      </p:sp>
      <p:sp>
        <p:nvSpPr>
          <p:cNvPr id="5" name="TextBox 4"/>
          <p:cNvSpPr txBox="1"/>
          <p:nvPr/>
        </p:nvSpPr>
        <p:spPr>
          <a:xfrm>
            <a:off x="49807" y="31758"/>
            <a:ext cx="11560383" cy="830997"/>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Estos versos del poema tienen adjetivos. </a:t>
            </a:r>
          </a:p>
          <a:p>
            <a:r>
              <a:rPr lang="en-GB" sz="2400" b="1" dirty="0">
                <a:solidFill>
                  <a:schemeClr val="accent1">
                    <a:lumMod val="50000"/>
                  </a:schemeClr>
                </a:solidFill>
                <a:latin typeface="Century Gothic" panose="020B0502020202020204" pitchFamily="34" charset="0"/>
              </a:rPr>
              <a:t>¿Qué significan?</a:t>
            </a:r>
          </a:p>
        </p:txBody>
      </p:sp>
      <p:sp>
        <p:nvSpPr>
          <p:cNvPr id="6" name="TextBox 5"/>
          <p:cNvSpPr txBox="1"/>
          <p:nvPr/>
        </p:nvSpPr>
        <p:spPr>
          <a:xfrm>
            <a:off x="9548041" y="2499801"/>
            <a:ext cx="2237591" cy="461665"/>
          </a:xfrm>
          <a:prstGeom prst="rect">
            <a:avLst/>
          </a:prstGeom>
          <a:noFill/>
        </p:spPr>
        <p:txBody>
          <a:bodyPr wrap="square" rtlCol="0">
            <a:spAutoFit/>
          </a:bodyPr>
          <a:lstStyle/>
          <a:p>
            <a:r>
              <a:rPr lang="en-GB" sz="2400" b="1" dirty="0">
                <a:solidFill>
                  <a:srgbClr val="E25B00"/>
                </a:solidFill>
                <a:latin typeface="Century Gothic" panose="020B0502020202020204" pitchFamily="34" charset="0"/>
              </a:rPr>
              <a:t>enormous</a:t>
            </a:r>
          </a:p>
        </p:txBody>
      </p:sp>
      <p:sp>
        <p:nvSpPr>
          <p:cNvPr id="7" name="TextBox 6"/>
          <p:cNvSpPr txBox="1"/>
          <p:nvPr/>
        </p:nvSpPr>
        <p:spPr>
          <a:xfrm>
            <a:off x="9617986" y="1658790"/>
            <a:ext cx="2237591" cy="461665"/>
          </a:xfrm>
          <a:prstGeom prst="rect">
            <a:avLst/>
          </a:prstGeom>
          <a:noFill/>
        </p:spPr>
        <p:txBody>
          <a:bodyPr wrap="square" rtlCol="0">
            <a:spAutoFit/>
          </a:bodyPr>
          <a:lstStyle/>
          <a:p>
            <a:r>
              <a:rPr lang="en-GB" sz="2400" b="1" dirty="0">
                <a:solidFill>
                  <a:srgbClr val="E25B00"/>
                </a:solidFill>
                <a:latin typeface="Century Gothic" panose="020B0502020202020204" pitchFamily="34" charset="0"/>
              </a:rPr>
              <a:t>open</a:t>
            </a:r>
          </a:p>
        </p:txBody>
      </p:sp>
      <p:sp>
        <p:nvSpPr>
          <p:cNvPr id="8" name="TextBox 7"/>
          <p:cNvSpPr txBox="1"/>
          <p:nvPr/>
        </p:nvSpPr>
        <p:spPr>
          <a:xfrm>
            <a:off x="6968100" y="2475980"/>
            <a:ext cx="2237591" cy="461665"/>
          </a:xfrm>
          <a:prstGeom prst="rect">
            <a:avLst/>
          </a:prstGeom>
          <a:noFill/>
        </p:spPr>
        <p:txBody>
          <a:bodyPr wrap="square" rtlCol="0">
            <a:spAutoFit/>
          </a:bodyPr>
          <a:lstStyle/>
          <a:p>
            <a:r>
              <a:rPr lang="en-GB" sz="2400" b="1" dirty="0">
                <a:solidFill>
                  <a:srgbClr val="E25B00"/>
                </a:solidFill>
                <a:latin typeface="Century Gothic" panose="020B0502020202020204" pitchFamily="34" charset="0"/>
              </a:rPr>
              <a:t>yellow</a:t>
            </a:r>
          </a:p>
        </p:txBody>
      </p:sp>
      <p:sp>
        <p:nvSpPr>
          <p:cNvPr id="9" name="TextBox 8"/>
          <p:cNvSpPr txBox="1"/>
          <p:nvPr/>
        </p:nvSpPr>
        <p:spPr>
          <a:xfrm>
            <a:off x="9548041" y="785832"/>
            <a:ext cx="2237591" cy="461665"/>
          </a:xfrm>
          <a:prstGeom prst="rect">
            <a:avLst/>
          </a:prstGeom>
          <a:noFill/>
        </p:spPr>
        <p:txBody>
          <a:bodyPr wrap="square" rtlCol="0">
            <a:spAutoFit/>
          </a:bodyPr>
          <a:lstStyle/>
          <a:p>
            <a:r>
              <a:rPr lang="en-GB" sz="2400" b="1" dirty="0">
                <a:solidFill>
                  <a:srgbClr val="E25B00"/>
                </a:solidFill>
                <a:latin typeface="Century Gothic" panose="020B0502020202020204" pitchFamily="34" charset="0"/>
              </a:rPr>
              <a:t>covered</a:t>
            </a:r>
          </a:p>
        </p:txBody>
      </p:sp>
      <p:sp>
        <p:nvSpPr>
          <p:cNvPr id="10" name="TextBox 9"/>
          <p:cNvSpPr txBox="1"/>
          <p:nvPr/>
        </p:nvSpPr>
        <p:spPr>
          <a:xfrm>
            <a:off x="6977425" y="812691"/>
            <a:ext cx="2237591" cy="461665"/>
          </a:xfrm>
          <a:prstGeom prst="rect">
            <a:avLst/>
          </a:prstGeom>
          <a:noFill/>
        </p:spPr>
        <p:txBody>
          <a:bodyPr wrap="square" rtlCol="0">
            <a:spAutoFit/>
          </a:bodyPr>
          <a:lstStyle/>
          <a:p>
            <a:r>
              <a:rPr lang="en-GB" sz="2400" b="1" dirty="0">
                <a:solidFill>
                  <a:srgbClr val="E25B00"/>
                </a:solidFill>
                <a:latin typeface="Century Gothic" panose="020B0502020202020204" pitchFamily="34" charset="0"/>
              </a:rPr>
              <a:t>wrinkled</a:t>
            </a:r>
          </a:p>
        </p:txBody>
      </p:sp>
      <p:sp>
        <p:nvSpPr>
          <p:cNvPr id="11" name="TextBox 10"/>
          <p:cNvSpPr txBox="1"/>
          <p:nvPr/>
        </p:nvSpPr>
        <p:spPr>
          <a:xfrm>
            <a:off x="6968100" y="1633874"/>
            <a:ext cx="2237591" cy="461665"/>
          </a:xfrm>
          <a:prstGeom prst="rect">
            <a:avLst/>
          </a:prstGeom>
          <a:noFill/>
        </p:spPr>
        <p:txBody>
          <a:bodyPr wrap="square" rtlCol="0">
            <a:spAutoFit/>
          </a:bodyPr>
          <a:lstStyle/>
          <a:p>
            <a:r>
              <a:rPr lang="en-GB" sz="2400" b="1" dirty="0">
                <a:solidFill>
                  <a:srgbClr val="E25B00"/>
                </a:solidFill>
                <a:latin typeface="Century Gothic" panose="020B0502020202020204" pitchFamily="34" charset="0"/>
              </a:rPr>
              <a:t>deserted</a:t>
            </a:r>
          </a:p>
        </p:txBody>
      </p:sp>
      <p:sp>
        <p:nvSpPr>
          <p:cNvPr id="12" name="TextBox 11"/>
          <p:cNvSpPr txBox="1"/>
          <p:nvPr/>
        </p:nvSpPr>
        <p:spPr>
          <a:xfrm>
            <a:off x="6977425" y="26375"/>
            <a:ext cx="2237591" cy="461665"/>
          </a:xfrm>
          <a:prstGeom prst="rect">
            <a:avLst/>
          </a:prstGeom>
          <a:noFill/>
        </p:spPr>
        <p:txBody>
          <a:bodyPr wrap="square" rtlCol="0">
            <a:spAutoFit/>
          </a:bodyPr>
          <a:lstStyle/>
          <a:p>
            <a:r>
              <a:rPr lang="en-GB" sz="2400" b="1" dirty="0">
                <a:solidFill>
                  <a:srgbClr val="E25B00"/>
                </a:solidFill>
                <a:latin typeface="Century Gothic" panose="020B0502020202020204" pitchFamily="34" charset="0"/>
              </a:rPr>
              <a:t>tangled</a:t>
            </a:r>
          </a:p>
        </p:txBody>
      </p:sp>
      <p:sp>
        <p:nvSpPr>
          <p:cNvPr id="13" name="TextBox 12"/>
          <p:cNvSpPr txBox="1"/>
          <p:nvPr/>
        </p:nvSpPr>
        <p:spPr>
          <a:xfrm>
            <a:off x="4758233" y="3278977"/>
            <a:ext cx="7322020" cy="1323439"/>
          </a:xfrm>
          <a:prstGeom prst="rect">
            <a:avLst/>
          </a:prstGeom>
          <a:solidFill>
            <a:schemeClr val="accent1">
              <a:lumMod val="50000"/>
            </a:schemeClr>
          </a:solidFill>
          <a:ln w="12700">
            <a:solidFill>
              <a:srgbClr val="E25B00"/>
            </a:solidFill>
          </a:ln>
          <a:effectLst/>
        </p:spPr>
        <p:txBody>
          <a:bodyPr wrap="square" rtlCol="0">
            <a:spAutoFit/>
          </a:bodyPr>
          <a:lstStyle/>
          <a:p>
            <a:r>
              <a:rPr lang="en-GB" sz="2000" dirty="0">
                <a:solidFill>
                  <a:schemeClr val="bg1"/>
                </a:solidFill>
                <a:latin typeface="Century Gothic" panose="020B0502020202020204" pitchFamily="34" charset="0"/>
              </a:rPr>
              <a:t>Strategies:</a:t>
            </a:r>
          </a:p>
          <a:p>
            <a:r>
              <a:rPr lang="en-GB" sz="2000" dirty="0">
                <a:solidFill>
                  <a:schemeClr val="bg1"/>
                </a:solidFill>
                <a:latin typeface="Century Gothic" panose="020B0502020202020204" pitchFamily="34" charset="0"/>
              </a:rPr>
              <a:t>1. Look out for any cognates.</a:t>
            </a:r>
            <a:br>
              <a:rPr lang="en-GB" sz="2000" dirty="0">
                <a:solidFill>
                  <a:schemeClr val="bg1"/>
                </a:solidFill>
                <a:latin typeface="Century Gothic" panose="020B0502020202020204" pitchFamily="34" charset="0"/>
              </a:rPr>
            </a:br>
            <a:r>
              <a:rPr lang="en-GB" sz="2000" dirty="0">
                <a:solidFill>
                  <a:schemeClr val="bg1"/>
                </a:solidFill>
                <a:latin typeface="Century Gothic" panose="020B0502020202020204" pitchFamily="34" charset="0"/>
              </a:rPr>
              <a:t>2. Look at the word(s) before the adjective. </a:t>
            </a:r>
            <a:br>
              <a:rPr lang="en-GB" sz="2000" dirty="0">
                <a:solidFill>
                  <a:schemeClr val="bg1"/>
                </a:solidFill>
                <a:latin typeface="Century Gothic" panose="020B0502020202020204" pitchFamily="34" charset="0"/>
              </a:rPr>
            </a:br>
            <a:r>
              <a:rPr lang="en-GB" sz="2000" dirty="0">
                <a:solidFill>
                  <a:schemeClr val="bg1"/>
                </a:solidFill>
                <a:latin typeface="Century Gothic" panose="020B0502020202020204" pitchFamily="34" charset="0"/>
              </a:rPr>
              <a:t>If you know it, decide which word would best describe it.</a:t>
            </a:r>
          </a:p>
        </p:txBody>
      </p:sp>
      <p:sp>
        <p:nvSpPr>
          <p:cNvPr id="14" name="TextBox 13"/>
          <p:cNvSpPr txBox="1"/>
          <p:nvPr/>
        </p:nvSpPr>
        <p:spPr>
          <a:xfrm>
            <a:off x="5574232" y="4628725"/>
            <a:ext cx="6396476" cy="1323439"/>
          </a:xfrm>
          <a:prstGeom prst="rect">
            <a:avLst/>
          </a:prstGeom>
          <a:noFill/>
        </p:spPr>
        <p:txBody>
          <a:bodyPr wrap="square" rtlCol="0">
            <a:spAutoFit/>
          </a:bodyPr>
          <a:lstStyle/>
          <a:p>
            <a:r>
              <a:rPr lang="en-GB" sz="2000" b="1" dirty="0">
                <a:solidFill>
                  <a:srgbClr val="E25B00"/>
                </a:solidFill>
                <a:latin typeface="Century Gothic" panose="020B0502020202020204" pitchFamily="34" charset="0"/>
              </a:rPr>
              <a:t>Extension:</a:t>
            </a:r>
            <a:br>
              <a:rPr lang="en-GB" sz="2000" b="1" dirty="0">
                <a:solidFill>
                  <a:srgbClr val="E25B00"/>
                </a:solidFill>
                <a:latin typeface="Century Gothic" panose="020B0502020202020204" pitchFamily="34" charset="0"/>
              </a:rPr>
            </a:br>
            <a:r>
              <a:rPr lang="en-GB" sz="2000" b="1" dirty="0">
                <a:solidFill>
                  <a:srgbClr val="E25B00"/>
                </a:solidFill>
                <a:latin typeface="Century Gothic" panose="020B0502020202020204" pitchFamily="34" charset="0"/>
              </a:rPr>
              <a:t> - Choose three more nouns in the poem and three adjectives to describe them.</a:t>
            </a:r>
            <a:br>
              <a:rPr lang="en-GB" sz="2000" b="1" dirty="0">
                <a:solidFill>
                  <a:srgbClr val="E25B00"/>
                </a:solidFill>
                <a:latin typeface="Century Gothic" panose="020B0502020202020204" pitchFamily="34" charset="0"/>
              </a:rPr>
            </a:br>
            <a:r>
              <a:rPr lang="en-GB" sz="2000" b="1" dirty="0">
                <a:solidFill>
                  <a:srgbClr val="E25B00"/>
                </a:solidFill>
                <a:latin typeface="Century Gothic" panose="020B0502020202020204" pitchFamily="34" charset="0"/>
              </a:rPr>
              <a:t> - Make sure your adjective agrees with the noun.</a:t>
            </a: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3892" y="777318"/>
            <a:ext cx="600093" cy="542614"/>
          </a:xfrm>
          <a:prstGeom prst="rect">
            <a:avLst/>
          </a:prstGeom>
        </p:spPr>
      </p:pic>
      <p:pic>
        <p:nvPicPr>
          <p:cNvPr id="2" name="Imagen 1">
            <a:extLst>
              <a:ext uri="{FF2B5EF4-FFF2-40B4-BE49-F238E27FC236}">
                <a16:creationId xmlns:a16="http://schemas.microsoft.com/office/drawing/2014/main" id="{EAB44C8D-6CE2-3549-AF6F-2E16797F6B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24960" y="938442"/>
            <a:ext cx="845020" cy="656369"/>
          </a:xfrm>
          <a:prstGeom prst="rect">
            <a:avLst/>
          </a:prstGeom>
        </p:spPr>
      </p:pic>
      <p:pic>
        <p:nvPicPr>
          <p:cNvPr id="3" name="Imagen 2">
            <a:extLst>
              <a:ext uri="{FF2B5EF4-FFF2-40B4-BE49-F238E27FC236}">
                <a16:creationId xmlns:a16="http://schemas.microsoft.com/office/drawing/2014/main" id="{215FA00C-7735-DF46-8080-FE1715EBD36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33437" y="1629205"/>
            <a:ext cx="744749" cy="873004"/>
          </a:xfrm>
          <a:prstGeom prst="rect">
            <a:avLst/>
          </a:prstGeom>
        </p:spPr>
      </p:pic>
      <p:pic>
        <p:nvPicPr>
          <p:cNvPr id="16" name="Imagen 15">
            <a:extLst>
              <a:ext uri="{FF2B5EF4-FFF2-40B4-BE49-F238E27FC236}">
                <a16:creationId xmlns:a16="http://schemas.microsoft.com/office/drawing/2014/main" id="{576F5CF6-7251-DF47-9F0A-333A68540CC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03891" y="2559572"/>
            <a:ext cx="600094" cy="684405"/>
          </a:xfrm>
          <a:prstGeom prst="rect">
            <a:avLst/>
          </a:prstGeom>
        </p:spPr>
      </p:pic>
      <p:pic>
        <p:nvPicPr>
          <p:cNvPr id="17" name="Imagen 16">
            <a:extLst>
              <a:ext uri="{FF2B5EF4-FFF2-40B4-BE49-F238E27FC236}">
                <a16:creationId xmlns:a16="http://schemas.microsoft.com/office/drawing/2014/main" id="{DDE53422-5EBB-FA40-966E-4519EE7EFC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03938" y="3329697"/>
            <a:ext cx="433893" cy="558960"/>
          </a:xfrm>
          <a:prstGeom prst="rect">
            <a:avLst/>
          </a:prstGeom>
        </p:spPr>
      </p:pic>
      <p:pic>
        <p:nvPicPr>
          <p:cNvPr id="19" name="Imagen 18">
            <a:extLst>
              <a:ext uri="{FF2B5EF4-FFF2-40B4-BE49-F238E27FC236}">
                <a16:creationId xmlns:a16="http://schemas.microsoft.com/office/drawing/2014/main" id="{86E7439F-7DA3-864B-80C8-194BED57E87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93092" y="3962360"/>
            <a:ext cx="1255584" cy="666365"/>
          </a:xfrm>
          <a:prstGeom prst="rect">
            <a:avLst/>
          </a:prstGeom>
        </p:spPr>
      </p:pic>
      <p:pic>
        <p:nvPicPr>
          <p:cNvPr id="20" name="Imagen 19">
            <a:extLst>
              <a:ext uri="{FF2B5EF4-FFF2-40B4-BE49-F238E27FC236}">
                <a16:creationId xmlns:a16="http://schemas.microsoft.com/office/drawing/2014/main" id="{C9DDFD9D-97CF-444F-926D-BD83EE33202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142594" y="4770516"/>
            <a:ext cx="845019" cy="753390"/>
          </a:xfrm>
          <a:prstGeom prst="rect">
            <a:avLst/>
          </a:prstGeom>
        </p:spPr>
      </p:pic>
      <p:pic>
        <p:nvPicPr>
          <p:cNvPr id="21" name="Imagen 20">
            <a:extLst>
              <a:ext uri="{FF2B5EF4-FFF2-40B4-BE49-F238E27FC236}">
                <a16:creationId xmlns:a16="http://schemas.microsoft.com/office/drawing/2014/main" id="{070955EA-BBAA-7542-BB4A-3FF71E01B21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238890" y="5631221"/>
            <a:ext cx="1000765" cy="694768"/>
          </a:xfrm>
          <a:prstGeom prst="rect">
            <a:avLst/>
          </a:prstGeom>
        </p:spPr>
      </p:pic>
      <p:sp>
        <p:nvSpPr>
          <p:cNvPr id="22" name="CuadroTexto 21">
            <a:extLst>
              <a:ext uri="{FF2B5EF4-FFF2-40B4-BE49-F238E27FC236}">
                <a16:creationId xmlns:a16="http://schemas.microsoft.com/office/drawing/2014/main" id="{77D0C3B9-E3A7-6648-91B6-1D736D0F9297}"/>
              </a:ext>
            </a:extLst>
          </p:cNvPr>
          <p:cNvSpPr txBox="1"/>
          <p:nvPr/>
        </p:nvSpPr>
        <p:spPr>
          <a:xfrm>
            <a:off x="4530663" y="1716852"/>
            <a:ext cx="1176925" cy="400110"/>
          </a:xfrm>
          <a:prstGeom prst="rect">
            <a:avLst/>
          </a:prstGeom>
          <a:noFill/>
        </p:spPr>
        <p:txBody>
          <a:bodyPr wrap="none" rtlCol="0">
            <a:spAutoFit/>
          </a:bodyPr>
          <a:lstStyle/>
          <a:p>
            <a:r>
              <a:rPr lang="x-none" sz="2000" dirty="0">
                <a:solidFill>
                  <a:schemeClr val="accent1">
                    <a:lumMod val="50000"/>
                  </a:schemeClr>
                </a:solidFill>
                <a:latin typeface="Century Gothic" panose="020B0502020202020204" pitchFamily="34" charset="0"/>
              </a:rPr>
              <a:t>[a walk]</a:t>
            </a:r>
          </a:p>
        </p:txBody>
      </p:sp>
      <p:sp>
        <p:nvSpPr>
          <p:cNvPr id="29" name="Elipse 28">
            <a:extLst>
              <a:ext uri="{FF2B5EF4-FFF2-40B4-BE49-F238E27FC236}">
                <a16:creationId xmlns:a16="http://schemas.microsoft.com/office/drawing/2014/main" id="{67F22F9C-E49D-CE4D-9F1A-7D8F8FD7C2EB}"/>
              </a:ext>
            </a:extLst>
          </p:cNvPr>
          <p:cNvSpPr/>
          <p:nvPr/>
        </p:nvSpPr>
        <p:spPr>
          <a:xfrm>
            <a:off x="3845443" y="3527918"/>
            <a:ext cx="415724" cy="398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TextBox 17"/>
          <p:cNvSpPr txBox="1"/>
          <p:nvPr/>
        </p:nvSpPr>
        <p:spPr>
          <a:xfrm>
            <a:off x="9548041" y="2778164"/>
            <a:ext cx="1592785"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enorme</a:t>
            </a:r>
            <a:endParaRPr lang="en-GB" sz="2400" b="1" dirty="0">
              <a:solidFill>
                <a:schemeClr val="accent1">
                  <a:lumMod val="50000"/>
                </a:schemeClr>
              </a:solidFill>
              <a:latin typeface="Century Gothic" panose="020B0502020202020204" pitchFamily="34" charset="0"/>
            </a:endParaRPr>
          </a:p>
        </p:txBody>
      </p:sp>
      <p:sp>
        <p:nvSpPr>
          <p:cNvPr id="26" name="TextBox 25"/>
          <p:cNvSpPr txBox="1"/>
          <p:nvPr/>
        </p:nvSpPr>
        <p:spPr>
          <a:xfrm>
            <a:off x="9623511" y="1977056"/>
            <a:ext cx="1592785"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abierto</a:t>
            </a:r>
            <a:r>
              <a:rPr lang="en-GB" sz="2400" b="1" dirty="0">
                <a:solidFill>
                  <a:schemeClr val="accent1">
                    <a:lumMod val="50000"/>
                  </a:schemeClr>
                </a:solidFill>
                <a:latin typeface="Century Gothic" panose="020B0502020202020204" pitchFamily="34" charset="0"/>
              </a:rPr>
              <a:t>/a</a:t>
            </a:r>
          </a:p>
        </p:txBody>
      </p:sp>
      <p:sp>
        <p:nvSpPr>
          <p:cNvPr id="27" name="TextBox 26"/>
          <p:cNvSpPr txBox="1"/>
          <p:nvPr/>
        </p:nvSpPr>
        <p:spPr>
          <a:xfrm>
            <a:off x="9548041" y="1123717"/>
            <a:ext cx="1815644"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cubierto</a:t>
            </a:r>
            <a:r>
              <a:rPr lang="en-GB" sz="2400" b="1" dirty="0">
                <a:solidFill>
                  <a:schemeClr val="accent1">
                    <a:lumMod val="50000"/>
                  </a:schemeClr>
                </a:solidFill>
                <a:latin typeface="Century Gothic" panose="020B0502020202020204" pitchFamily="34" charset="0"/>
              </a:rPr>
              <a:t>/a</a:t>
            </a:r>
          </a:p>
        </p:txBody>
      </p:sp>
      <p:sp>
        <p:nvSpPr>
          <p:cNvPr id="28" name="TextBox 27"/>
          <p:cNvSpPr txBox="1"/>
          <p:nvPr/>
        </p:nvSpPr>
        <p:spPr>
          <a:xfrm>
            <a:off x="6968100" y="2775136"/>
            <a:ext cx="1842963"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amarillo</a:t>
            </a:r>
            <a:r>
              <a:rPr lang="en-GB" sz="2400" b="1" dirty="0">
                <a:solidFill>
                  <a:schemeClr val="accent1">
                    <a:lumMod val="50000"/>
                  </a:schemeClr>
                </a:solidFill>
                <a:latin typeface="Century Gothic" panose="020B0502020202020204" pitchFamily="34" charset="0"/>
              </a:rPr>
              <a:t>/a</a:t>
            </a:r>
          </a:p>
        </p:txBody>
      </p:sp>
      <p:sp>
        <p:nvSpPr>
          <p:cNvPr id="30" name="TextBox 29"/>
          <p:cNvSpPr txBox="1"/>
          <p:nvPr/>
        </p:nvSpPr>
        <p:spPr>
          <a:xfrm>
            <a:off x="6977425" y="1944167"/>
            <a:ext cx="1842963"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desierto</a:t>
            </a:r>
            <a:r>
              <a:rPr lang="en-GB" sz="2400" b="1" dirty="0">
                <a:solidFill>
                  <a:schemeClr val="accent1">
                    <a:lumMod val="50000"/>
                  </a:schemeClr>
                </a:solidFill>
                <a:latin typeface="Century Gothic" panose="020B0502020202020204" pitchFamily="34" charset="0"/>
              </a:rPr>
              <a:t>/a</a:t>
            </a:r>
          </a:p>
        </p:txBody>
      </p:sp>
      <p:sp>
        <p:nvSpPr>
          <p:cNvPr id="31" name="TextBox 30"/>
          <p:cNvSpPr txBox="1"/>
          <p:nvPr/>
        </p:nvSpPr>
        <p:spPr>
          <a:xfrm>
            <a:off x="6977803" y="1089099"/>
            <a:ext cx="2141456"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arrugado</a:t>
            </a:r>
            <a:r>
              <a:rPr lang="en-GB" sz="2400" b="1" dirty="0">
                <a:solidFill>
                  <a:schemeClr val="accent1">
                    <a:lumMod val="50000"/>
                  </a:schemeClr>
                </a:solidFill>
                <a:latin typeface="Century Gothic" panose="020B0502020202020204" pitchFamily="34" charset="0"/>
              </a:rPr>
              <a:t>/a</a:t>
            </a:r>
          </a:p>
        </p:txBody>
      </p:sp>
      <p:sp>
        <p:nvSpPr>
          <p:cNvPr id="32" name="TextBox 31"/>
          <p:cNvSpPr txBox="1"/>
          <p:nvPr/>
        </p:nvSpPr>
        <p:spPr>
          <a:xfrm>
            <a:off x="6977425" y="319907"/>
            <a:ext cx="2141456"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enredado</a:t>
            </a:r>
            <a:r>
              <a:rPr lang="en-GB" sz="2400" b="1" dirty="0">
                <a:solidFill>
                  <a:schemeClr val="accent1">
                    <a:lumMod val="50000"/>
                  </a:schemeClr>
                </a:solidFill>
                <a:latin typeface="Century Gothic" panose="020B0502020202020204" pitchFamily="34" charset="0"/>
              </a:rPr>
              <a:t>/a</a:t>
            </a:r>
          </a:p>
        </p:txBody>
      </p:sp>
      <p:sp>
        <p:nvSpPr>
          <p:cNvPr id="25" name="Title 24">
            <a:extLst>
              <a:ext uri="{FF2B5EF4-FFF2-40B4-BE49-F238E27FC236}">
                <a16:creationId xmlns:a16="http://schemas.microsoft.com/office/drawing/2014/main" id="{96CF7B21-7094-5943-80CD-48D61060D1C1}"/>
              </a:ext>
            </a:extLst>
          </p:cNvPr>
          <p:cNvSpPr>
            <a:spLocks noGrp="1"/>
          </p:cNvSpPr>
          <p:nvPr>
            <p:ph type="title"/>
          </p:nvPr>
        </p:nvSpPr>
        <p:spPr>
          <a:xfrm flipH="1">
            <a:off x="11216296" y="328655"/>
            <a:ext cx="236137" cy="258305"/>
          </a:xfrm>
        </p:spPr>
        <p:txBody>
          <a:bodyPr>
            <a:normAutofit/>
          </a:bodyPr>
          <a:lstStyle/>
          <a:p>
            <a:pPr algn="ctr"/>
            <a:r>
              <a:rPr lang="en-GB" sz="100" b="1" dirty="0" err="1">
                <a:solidFill>
                  <a:prstClr val="white"/>
                </a:solidFill>
              </a:rPr>
              <a:t>escribir</a:t>
            </a:r>
            <a:endParaRPr lang="en-US" sz="100" dirty="0"/>
          </a:p>
        </p:txBody>
      </p:sp>
      <p:sp>
        <p:nvSpPr>
          <p:cNvPr id="33" name="Rectangle 32">
            <a:extLst>
              <a:ext uri="{FF2B5EF4-FFF2-40B4-BE49-F238E27FC236}">
                <a16:creationId xmlns:a16="http://schemas.microsoft.com/office/drawing/2014/main" id="{2D6FF38D-3079-4429-B3B1-836804031052}"/>
              </a:ext>
            </a:extLst>
          </p:cNvPr>
          <p:cNvSpPr/>
          <p:nvPr/>
        </p:nvSpPr>
        <p:spPr>
          <a:xfrm>
            <a:off x="6780643" y="5823530"/>
            <a:ext cx="5402100" cy="584775"/>
          </a:xfrm>
          <a:prstGeom prst="rect">
            <a:avLst/>
          </a:prstGeom>
        </p:spPr>
        <p:txBody>
          <a:bodyPr wrap="square">
            <a:spAutoFit/>
          </a:bodyPr>
          <a:lstStyle/>
          <a:p>
            <a:pPr algn="r"/>
            <a:r>
              <a:rPr lang="en-GB" sz="1600" i="1" dirty="0">
                <a:solidFill>
                  <a:schemeClr val="accent1">
                    <a:lumMod val="50000"/>
                  </a:schemeClr>
                </a:solidFill>
                <a:latin typeface="Century Gothic" panose="020B0502020202020204" pitchFamily="34" charset="0"/>
                <a:ea typeface="Calibri" panose="020F0502020204030204" pitchFamily="34" charset="0"/>
              </a:rPr>
              <a:t>De la </a:t>
            </a:r>
            <a:r>
              <a:rPr lang="en-GB" sz="1600" i="1" dirty="0" err="1">
                <a:solidFill>
                  <a:schemeClr val="accent1">
                    <a:lumMod val="50000"/>
                  </a:schemeClr>
                </a:solidFill>
                <a:latin typeface="Century Gothic" panose="020B0502020202020204" pitchFamily="34" charset="0"/>
                <a:ea typeface="Calibri" panose="020F0502020204030204" pitchFamily="34" charset="0"/>
              </a:rPr>
              <a:t>obra</a:t>
            </a:r>
            <a:r>
              <a:rPr lang="en-GB" sz="1600" i="1" dirty="0">
                <a:solidFill>
                  <a:schemeClr val="accent1">
                    <a:lumMod val="50000"/>
                  </a:schemeClr>
                </a:solidFill>
                <a:latin typeface="Century Gothic" panose="020B0502020202020204" pitchFamily="34" charset="0"/>
                <a:ea typeface="Calibri" panose="020F0502020204030204" pitchFamily="34" charset="0"/>
              </a:rPr>
              <a:t> "El </a:t>
            </a:r>
            <a:r>
              <a:rPr lang="en-GB" sz="1600" i="1" dirty="0" err="1">
                <a:solidFill>
                  <a:schemeClr val="accent1">
                    <a:lumMod val="50000"/>
                  </a:schemeClr>
                </a:solidFill>
                <a:latin typeface="Century Gothic" panose="020B0502020202020204" pitchFamily="34" charset="0"/>
                <a:ea typeface="Calibri" panose="020F0502020204030204" pitchFamily="34" charset="0"/>
              </a:rPr>
              <a:t>príncipe</a:t>
            </a:r>
            <a:r>
              <a:rPr lang="en-GB" sz="1600" i="1" dirty="0">
                <a:solidFill>
                  <a:schemeClr val="accent1">
                    <a:lumMod val="50000"/>
                  </a:schemeClr>
                </a:solidFill>
                <a:latin typeface="Century Gothic" panose="020B0502020202020204" pitchFamily="34" charset="0"/>
                <a:ea typeface="Calibri" panose="020F0502020204030204" pitchFamily="34" charset="0"/>
              </a:rPr>
              <a:t> Zeta" </a:t>
            </a:r>
            <a:br>
              <a:rPr lang="en-GB" sz="1600" i="1" dirty="0">
                <a:solidFill>
                  <a:schemeClr val="accent1">
                    <a:lumMod val="50000"/>
                  </a:schemeClr>
                </a:solidFill>
                <a:latin typeface="Century Gothic" panose="020B0502020202020204" pitchFamily="34" charset="0"/>
                <a:ea typeface="Calibri" panose="020F0502020204030204" pitchFamily="34" charset="0"/>
              </a:rPr>
            </a:br>
            <a:r>
              <a:rPr lang="en-GB" sz="1600" i="1" dirty="0">
                <a:solidFill>
                  <a:schemeClr val="accent1">
                    <a:lumMod val="50000"/>
                  </a:schemeClr>
                </a:solidFill>
                <a:latin typeface="Century Gothic" panose="020B0502020202020204" pitchFamily="34" charset="0"/>
                <a:ea typeface="Calibri" panose="020F0502020204030204" pitchFamily="34" charset="0"/>
              </a:rPr>
              <a:t>de Juan Guinea Díaz, A Fortiori </a:t>
            </a:r>
            <a:r>
              <a:rPr lang="en-GB" sz="1600" i="1" dirty="0" err="1">
                <a:solidFill>
                  <a:schemeClr val="accent1">
                    <a:lumMod val="50000"/>
                  </a:schemeClr>
                </a:solidFill>
                <a:latin typeface="Century Gothic" panose="020B0502020202020204" pitchFamily="34" charset="0"/>
                <a:ea typeface="Calibri" panose="020F0502020204030204" pitchFamily="34" charset="0"/>
              </a:rPr>
              <a:t>Editoria</a:t>
            </a:r>
            <a:r>
              <a:rPr lang="en-GB" sz="1600" i="1" dirty="0">
                <a:solidFill>
                  <a:schemeClr val="accent1">
                    <a:lumMod val="50000"/>
                  </a:schemeClr>
                </a:solidFill>
                <a:latin typeface="Century Gothic" panose="020B0502020202020204" pitchFamily="34" charset="0"/>
                <a:ea typeface="Calibri" panose="020F0502020204030204" pitchFamily="34" charset="0"/>
              </a:rPr>
              <a:t>, 2010.</a:t>
            </a:r>
            <a:endParaRPr lang="en-GB" sz="1600" dirty="0">
              <a:solidFill>
                <a:schemeClr val="accent1">
                  <a:lumMod val="50000"/>
                </a:schemeClr>
              </a:solidFill>
              <a:latin typeface="Century Gothic" panose="020B0502020202020204" pitchFamily="34" charset="0"/>
            </a:endParaRPr>
          </a:p>
        </p:txBody>
      </p:sp>
      <p:sp>
        <p:nvSpPr>
          <p:cNvPr id="35"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491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animBg="1"/>
      <p:bldP spid="14" grpId="0"/>
      <p:bldP spid="18" grpId="0"/>
      <p:bldP spid="26" grpId="0"/>
      <p:bldP spid="27" grpId="0"/>
      <p:bldP spid="28" grpId="0"/>
      <p:bldP spid="30" grpId="0"/>
      <p:bldP spid="31"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3ABB3-9F33-784F-A6D5-C6E76D8FEA6F}"/>
              </a:ext>
            </a:extLst>
          </p:cNvPr>
          <p:cNvSpPr>
            <a:spLocks noGrp="1"/>
          </p:cNvSpPr>
          <p:nvPr>
            <p:ph type="title"/>
          </p:nvPr>
        </p:nvSpPr>
        <p:spPr>
          <a:xfrm>
            <a:off x="208897" y="180730"/>
            <a:ext cx="4454236" cy="360491"/>
          </a:xfrm>
        </p:spPr>
        <p:txBody>
          <a:bodyPr>
            <a:noAutofit/>
          </a:bodyPr>
          <a:lstStyle/>
          <a:p>
            <a:r>
              <a:rPr lang="x-none" sz="2800" b="1" dirty="0">
                <a:solidFill>
                  <a:schemeClr val="accent1">
                    <a:lumMod val="50000"/>
                  </a:schemeClr>
                </a:solidFill>
              </a:rPr>
              <a:t>Practicamos los verbos</a:t>
            </a:r>
            <a:r>
              <a:rPr lang="en-GB" sz="2800" b="1" dirty="0">
                <a:solidFill>
                  <a:schemeClr val="accent1">
                    <a:lumMod val="50000"/>
                  </a:schemeClr>
                </a:solidFill>
              </a:rPr>
              <a:t>.</a:t>
            </a:r>
            <a:endParaRPr lang="x-none" sz="2800" b="1" dirty="0">
              <a:solidFill>
                <a:schemeClr val="accent1">
                  <a:lumMod val="50000"/>
                </a:schemeClr>
              </a:solidFill>
            </a:endParaRPr>
          </a:p>
        </p:txBody>
      </p:sp>
      <p:pic>
        <p:nvPicPr>
          <p:cNvPr id="7" name="Imagen 6">
            <a:extLst>
              <a:ext uri="{FF2B5EF4-FFF2-40B4-BE49-F238E27FC236}">
                <a16:creationId xmlns:a16="http://schemas.microsoft.com/office/drawing/2014/main" id="{C5CB7787-8280-E243-AB55-477D299E0CBC}"/>
              </a:ext>
            </a:extLst>
          </p:cNvPr>
          <p:cNvPicPr>
            <a:picLocks noChangeAspect="1"/>
          </p:cNvPicPr>
          <p:nvPr/>
        </p:nvPicPr>
        <p:blipFill>
          <a:blip r:embed="rId3">
            <a:clrChange>
              <a:clrFrom>
                <a:srgbClr val="F7F7F7"/>
              </a:clrFrom>
              <a:clrTo>
                <a:srgbClr val="F7F7F7">
                  <a:alpha val="0"/>
                </a:srgbClr>
              </a:clrTo>
            </a:clrChange>
          </a:blip>
          <a:stretch>
            <a:fillRect/>
          </a:stretch>
        </p:blipFill>
        <p:spPr>
          <a:xfrm>
            <a:off x="5613161" y="1684720"/>
            <a:ext cx="6079190" cy="2563832"/>
          </a:xfrm>
          <a:prstGeom prst="rect">
            <a:avLst/>
          </a:prstGeom>
        </p:spPr>
      </p:pic>
      <p:pic>
        <p:nvPicPr>
          <p:cNvPr id="6" name="Picture 37">
            <a:extLst>
              <a:ext uri="{FF2B5EF4-FFF2-40B4-BE49-F238E27FC236}">
                <a16:creationId xmlns:a16="http://schemas.microsoft.com/office/drawing/2014/main" id="{43CB4692-BA1A-3E47-9BD6-5809326FC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5071" y="3579487"/>
            <a:ext cx="438571" cy="456844"/>
          </a:xfrm>
          <a:prstGeom prst="rect">
            <a:avLst/>
          </a:prstGeom>
        </p:spPr>
      </p:pic>
      <p:sp>
        <p:nvSpPr>
          <p:cNvPr id="4" name="TextBox 3"/>
          <p:cNvSpPr txBox="1"/>
          <p:nvPr/>
        </p:nvSpPr>
        <p:spPr>
          <a:xfrm>
            <a:off x="260583" y="136633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bailar</a:t>
            </a:r>
            <a:endParaRPr lang="en-GB" sz="2400" dirty="0">
              <a:solidFill>
                <a:schemeClr val="accent1">
                  <a:lumMod val="50000"/>
                </a:schemeClr>
              </a:solidFill>
              <a:latin typeface="Century Gothic" panose="020B0502020202020204" pitchFamily="34" charset="0"/>
            </a:endParaRPr>
          </a:p>
        </p:txBody>
      </p:sp>
      <p:sp>
        <p:nvSpPr>
          <p:cNvPr id="8" name="TextBox 7"/>
          <p:cNvSpPr txBox="1"/>
          <p:nvPr/>
        </p:nvSpPr>
        <p:spPr>
          <a:xfrm>
            <a:off x="260583" y="63844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llevar</a:t>
            </a:r>
            <a:endParaRPr lang="en-GB" sz="2400" dirty="0">
              <a:solidFill>
                <a:schemeClr val="accent1">
                  <a:lumMod val="50000"/>
                </a:schemeClr>
              </a:solidFill>
              <a:latin typeface="Century Gothic" panose="020B0502020202020204" pitchFamily="34" charset="0"/>
            </a:endParaRPr>
          </a:p>
        </p:txBody>
      </p:sp>
      <p:sp>
        <p:nvSpPr>
          <p:cNvPr id="9" name="TextBox 8"/>
          <p:cNvSpPr txBox="1"/>
          <p:nvPr/>
        </p:nvSpPr>
        <p:spPr>
          <a:xfrm>
            <a:off x="260583" y="2054929"/>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necesitar</a:t>
            </a:r>
            <a:endParaRPr lang="en-GB" sz="2400" dirty="0">
              <a:solidFill>
                <a:schemeClr val="accent1">
                  <a:lumMod val="50000"/>
                </a:schemeClr>
              </a:solidFill>
              <a:latin typeface="Century Gothic" panose="020B0502020202020204" pitchFamily="34" charset="0"/>
            </a:endParaRPr>
          </a:p>
        </p:txBody>
      </p:sp>
      <p:sp>
        <p:nvSpPr>
          <p:cNvPr id="10" name="TextBox 9"/>
          <p:cNvSpPr txBox="1"/>
          <p:nvPr/>
        </p:nvSpPr>
        <p:spPr>
          <a:xfrm>
            <a:off x="2642275" y="136633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comprar</a:t>
            </a:r>
            <a:endParaRPr lang="en-GB" sz="2400" dirty="0">
              <a:solidFill>
                <a:schemeClr val="accent1">
                  <a:lumMod val="50000"/>
                </a:schemeClr>
              </a:solidFill>
              <a:latin typeface="Century Gothic" panose="020B0502020202020204" pitchFamily="34" charset="0"/>
            </a:endParaRPr>
          </a:p>
        </p:txBody>
      </p:sp>
      <p:sp>
        <p:nvSpPr>
          <p:cNvPr id="11" name="TextBox 10"/>
          <p:cNvSpPr txBox="1"/>
          <p:nvPr/>
        </p:nvSpPr>
        <p:spPr>
          <a:xfrm>
            <a:off x="260583" y="2828904"/>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caminar</a:t>
            </a:r>
            <a:endParaRPr lang="en-GB" sz="2400" dirty="0">
              <a:solidFill>
                <a:schemeClr val="accent1">
                  <a:lumMod val="50000"/>
                </a:schemeClr>
              </a:solidFill>
              <a:latin typeface="Century Gothic" panose="020B0502020202020204" pitchFamily="34" charset="0"/>
            </a:endParaRPr>
          </a:p>
        </p:txBody>
      </p:sp>
      <p:sp>
        <p:nvSpPr>
          <p:cNvPr id="12" name="TextBox 11"/>
          <p:cNvSpPr txBox="1"/>
          <p:nvPr/>
        </p:nvSpPr>
        <p:spPr>
          <a:xfrm>
            <a:off x="2642276" y="2117235"/>
            <a:ext cx="1681367"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escuchar</a:t>
            </a:r>
          </a:p>
        </p:txBody>
      </p:sp>
      <p:sp>
        <p:nvSpPr>
          <p:cNvPr id="13" name="TextBox 12"/>
          <p:cNvSpPr txBox="1"/>
          <p:nvPr/>
        </p:nvSpPr>
        <p:spPr>
          <a:xfrm>
            <a:off x="287120" y="360806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cantar</a:t>
            </a:r>
            <a:endParaRPr lang="en-GB" sz="2400" dirty="0">
              <a:solidFill>
                <a:schemeClr val="accent1">
                  <a:lumMod val="50000"/>
                </a:schemeClr>
              </a:solidFill>
              <a:latin typeface="Century Gothic" panose="020B0502020202020204" pitchFamily="34" charset="0"/>
            </a:endParaRPr>
          </a:p>
        </p:txBody>
      </p:sp>
      <p:sp>
        <p:nvSpPr>
          <p:cNvPr id="14" name="TextBox 13"/>
          <p:cNvSpPr txBox="1"/>
          <p:nvPr/>
        </p:nvSpPr>
        <p:spPr>
          <a:xfrm>
            <a:off x="2642275" y="284035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descansar</a:t>
            </a:r>
            <a:endParaRPr lang="en-GB" sz="2400" dirty="0">
              <a:solidFill>
                <a:schemeClr val="accent1">
                  <a:lumMod val="50000"/>
                </a:schemeClr>
              </a:solidFill>
              <a:latin typeface="Century Gothic" panose="020B0502020202020204" pitchFamily="34" charset="0"/>
            </a:endParaRPr>
          </a:p>
        </p:txBody>
      </p:sp>
      <p:sp>
        <p:nvSpPr>
          <p:cNvPr id="15" name="TextBox 14"/>
          <p:cNvSpPr txBox="1"/>
          <p:nvPr/>
        </p:nvSpPr>
        <p:spPr>
          <a:xfrm>
            <a:off x="289185"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sacar</a:t>
            </a:r>
            <a:endParaRPr lang="en-GB" sz="2400" dirty="0">
              <a:solidFill>
                <a:schemeClr val="accent1">
                  <a:lumMod val="50000"/>
                </a:schemeClr>
              </a:solidFill>
              <a:latin typeface="Century Gothic" panose="020B0502020202020204" pitchFamily="34" charset="0"/>
            </a:endParaRPr>
          </a:p>
        </p:txBody>
      </p:sp>
      <p:sp>
        <p:nvSpPr>
          <p:cNvPr id="16" name="TextBox 15"/>
          <p:cNvSpPr txBox="1"/>
          <p:nvPr/>
        </p:nvSpPr>
        <p:spPr>
          <a:xfrm>
            <a:off x="2642274" y="3608064"/>
            <a:ext cx="1933315"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nadar</a:t>
            </a:r>
            <a:endParaRPr lang="en-GB" sz="2400" b="1" dirty="0">
              <a:solidFill>
                <a:schemeClr val="accent1">
                  <a:lumMod val="50000"/>
                </a:schemeClr>
              </a:solidFill>
              <a:latin typeface="Century Gothic" panose="020B0502020202020204" pitchFamily="34" charset="0"/>
            </a:endParaRPr>
          </a:p>
        </p:txBody>
      </p:sp>
      <p:sp>
        <p:nvSpPr>
          <p:cNvPr id="17" name="TextBox 16"/>
          <p:cNvSpPr txBox="1"/>
          <p:nvPr/>
        </p:nvSpPr>
        <p:spPr>
          <a:xfrm>
            <a:off x="2642276" y="3608065"/>
            <a:ext cx="124940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nadar</a:t>
            </a:r>
            <a:endParaRPr lang="en-GB" sz="2400" dirty="0">
              <a:solidFill>
                <a:schemeClr val="accent1">
                  <a:lumMod val="50000"/>
                </a:schemeClr>
              </a:solidFill>
              <a:latin typeface="Century Gothic" panose="020B0502020202020204" pitchFamily="34" charset="0"/>
            </a:endParaRPr>
          </a:p>
        </p:txBody>
      </p:sp>
      <p:sp>
        <p:nvSpPr>
          <p:cNvPr id="18" name="TextBox 17"/>
          <p:cNvSpPr txBox="1"/>
          <p:nvPr/>
        </p:nvSpPr>
        <p:spPr>
          <a:xfrm>
            <a:off x="260584" y="5031679"/>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preparar</a:t>
            </a:r>
            <a:endParaRPr lang="en-GB" sz="2400" dirty="0">
              <a:solidFill>
                <a:schemeClr val="accent1">
                  <a:lumMod val="50000"/>
                </a:schemeClr>
              </a:solidFill>
              <a:latin typeface="Century Gothic" panose="020B0502020202020204" pitchFamily="34" charset="0"/>
            </a:endParaRPr>
          </a:p>
        </p:txBody>
      </p:sp>
      <p:sp>
        <p:nvSpPr>
          <p:cNvPr id="19" name="TextBox 18"/>
          <p:cNvSpPr txBox="1"/>
          <p:nvPr/>
        </p:nvSpPr>
        <p:spPr>
          <a:xfrm>
            <a:off x="260585" y="5757920"/>
            <a:ext cx="193331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cenar</a:t>
            </a:r>
          </a:p>
        </p:txBody>
      </p:sp>
      <p:sp>
        <p:nvSpPr>
          <p:cNvPr id="20" name="TextBox 19"/>
          <p:cNvSpPr txBox="1"/>
          <p:nvPr/>
        </p:nvSpPr>
        <p:spPr>
          <a:xfrm>
            <a:off x="2642276" y="574692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jugar</a:t>
            </a:r>
            <a:endParaRPr lang="en-GB" sz="2400" dirty="0">
              <a:solidFill>
                <a:schemeClr val="accent1">
                  <a:lumMod val="50000"/>
                </a:schemeClr>
              </a:solidFill>
              <a:latin typeface="Century Gothic" panose="020B0502020202020204" pitchFamily="34" charset="0"/>
            </a:endParaRPr>
          </a:p>
        </p:txBody>
      </p:sp>
      <p:sp>
        <p:nvSpPr>
          <p:cNvPr id="21" name="TextBox 20"/>
          <p:cNvSpPr txBox="1"/>
          <p:nvPr/>
        </p:nvSpPr>
        <p:spPr>
          <a:xfrm>
            <a:off x="2642276"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disfrutar</a:t>
            </a:r>
            <a:endParaRPr lang="en-GB" sz="2400" dirty="0">
              <a:solidFill>
                <a:schemeClr val="accent1">
                  <a:lumMod val="50000"/>
                </a:schemeClr>
              </a:solidFill>
              <a:latin typeface="Century Gothic" panose="020B0502020202020204" pitchFamily="34" charset="0"/>
            </a:endParaRPr>
          </a:p>
        </p:txBody>
      </p:sp>
      <p:sp>
        <p:nvSpPr>
          <p:cNvPr id="22" name="TextBox 21"/>
          <p:cNvSpPr txBox="1"/>
          <p:nvPr/>
        </p:nvSpPr>
        <p:spPr>
          <a:xfrm>
            <a:off x="2642276" y="502580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mirar</a:t>
            </a:r>
            <a:endParaRPr lang="en-GB" sz="2400" dirty="0">
              <a:solidFill>
                <a:schemeClr val="accent1">
                  <a:lumMod val="50000"/>
                </a:schemeClr>
              </a:solidFill>
              <a:latin typeface="Century Gothic" panose="020B0502020202020204" pitchFamily="34" charset="0"/>
            </a:endParaRPr>
          </a:p>
        </p:txBody>
      </p:sp>
      <p:sp>
        <p:nvSpPr>
          <p:cNvPr id="23" name="TextBox 22"/>
          <p:cNvSpPr txBox="1"/>
          <p:nvPr/>
        </p:nvSpPr>
        <p:spPr>
          <a:xfrm>
            <a:off x="2642276" y="63844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montar</a:t>
            </a:r>
            <a:endParaRPr lang="en-GB"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268617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3ABB3-9F33-784F-A6D5-C6E76D8FEA6F}"/>
              </a:ext>
            </a:extLst>
          </p:cNvPr>
          <p:cNvSpPr>
            <a:spLocks noGrp="1"/>
          </p:cNvSpPr>
          <p:nvPr>
            <p:ph type="title"/>
          </p:nvPr>
        </p:nvSpPr>
        <p:spPr>
          <a:xfrm>
            <a:off x="289185" y="184161"/>
            <a:ext cx="4454236" cy="360491"/>
          </a:xfrm>
        </p:spPr>
        <p:txBody>
          <a:bodyPr>
            <a:noAutofit/>
          </a:bodyPr>
          <a:lstStyle/>
          <a:p>
            <a:r>
              <a:rPr lang="x-none" sz="2800" b="1" dirty="0">
                <a:solidFill>
                  <a:schemeClr val="accent1">
                    <a:lumMod val="50000"/>
                  </a:schemeClr>
                </a:solidFill>
              </a:rPr>
              <a:t>Practicamos los verbos</a:t>
            </a:r>
            <a:r>
              <a:rPr lang="en-GB" sz="2800" b="1" dirty="0">
                <a:solidFill>
                  <a:schemeClr val="accent1">
                    <a:lumMod val="50000"/>
                  </a:schemeClr>
                </a:solidFill>
              </a:rPr>
              <a:t>.</a:t>
            </a:r>
            <a:endParaRPr lang="x-none" sz="2800" b="1" dirty="0">
              <a:solidFill>
                <a:schemeClr val="accent1">
                  <a:lumMod val="50000"/>
                </a:schemeClr>
              </a:solidFill>
            </a:endParaRPr>
          </a:p>
        </p:txBody>
      </p:sp>
      <p:pic>
        <p:nvPicPr>
          <p:cNvPr id="6" name="Picture 2" descr="http://www.clker.com/cliparts/w/d/u/B/w/V/stamp1-md.png">
            <a:extLst>
              <a:ext uri="{FF2B5EF4-FFF2-40B4-BE49-F238E27FC236}">
                <a16:creationId xmlns:a16="http://schemas.microsoft.com/office/drawing/2014/main" id="{3C81FF4D-B291-E64A-AD8E-FA813A94FB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745032">
            <a:off x="6079368" y="1623734"/>
            <a:ext cx="3263691" cy="295704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24">
            <a:extLst>
              <a:ext uri="{FF2B5EF4-FFF2-40B4-BE49-F238E27FC236}">
                <a16:creationId xmlns:a16="http://schemas.microsoft.com/office/drawing/2014/main" id="{4A8BB0B6-F8AD-2840-B8E9-875A969A7E4C}"/>
              </a:ext>
            </a:extLst>
          </p:cNvPr>
          <p:cNvSpPr txBox="1">
            <a:spLocks/>
          </p:cNvSpPr>
          <p:nvPr/>
        </p:nvSpPr>
        <p:spPr>
          <a:xfrm rot="21317825">
            <a:off x="6286646" y="2502090"/>
            <a:ext cx="2849138" cy="120032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4000">
                <a:solidFill>
                  <a:schemeClr val="accent1">
                    <a:lumMod val="50000"/>
                  </a:schemeClr>
                </a:solidFill>
                <a:cs typeface="Calibri" panose="020F0502020204030204" pitchFamily="34" charset="0"/>
              </a:rPr>
              <a:t>to wear; to carry</a:t>
            </a:r>
            <a:endParaRPr lang="en-GB" sz="4000" dirty="0">
              <a:solidFill>
                <a:schemeClr val="accent1">
                  <a:lumMod val="50000"/>
                </a:schemeClr>
              </a:solidFill>
              <a:cs typeface="Calibri" panose="020F0502020204030204" pitchFamily="34" charset="0"/>
            </a:endParaRPr>
          </a:p>
        </p:txBody>
      </p:sp>
      <p:pic>
        <p:nvPicPr>
          <p:cNvPr id="8" name="Picture 37">
            <a:extLst>
              <a:ext uri="{FF2B5EF4-FFF2-40B4-BE49-F238E27FC236}">
                <a16:creationId xmlns:a16="http://schemas.microsoft.com/office/drawing/2014/main" id="{43CB4692-BA1A-3E47-9BD6-5809326FC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7241" y="682564"/>
            <a:ext cx="438571" cy="456844"/>
          </a:xfrm>
          <a:prstGeom prst="rect">
            <a:avLst/>
          </a:prstGeom>
        </p:spPr>
      </p:pic>
      <p:sp>
        <p:nvSpPr>
          <p:cNvPr id="9" name="TextBox 8"/>
          <p:cNvSpPr txBox="1"/>
          <p:nvPr/>
        </p:nvSpPr>
        <p:spPr>
          <a:xfrm>
            <a:off x="260583" y="136633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bailar</a:t>
            </a:r>
            <a:endParaRPr lang="en-GB" sz="2400" dirty="0">
              <a:solidFill>
                <a:schemeClr val="accent1">
                  <a:lumMod val="50000"/>
                </a:schemeClr>
              </a:solidFill>
              <a:latin typeface="Century Gothic" panose="020B0502020202020204" pitchFamily="34" charset="0"/>
            </a:endParaRPr>
          </a:p>
        </p:txBody>
      </p:sp>
      <p:sp>
        <p:nvSpPr>
          <p:cNvPr id="11" name="TextBox 10"/>
          <p:cNvSpPr txBox="1"/>
          <p:nvPr/>
        </p:nvSpPr>
        <p:spPr>
          <a:xfrm>
            <a:off x="260583" y="63844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llevar</a:t>
            </a:r>
            <a:endParaRPr lang="en-GB" sz="2400" dirty="0">
              <a:solidFill>
                <a:schemeClr val="accent1">
                  <a:lumMod val="50000"/>
                </a:schemeClr>
              </a:solidFill>
              <a:latin typeface="Century Gothic" panose="020B0502020202020204" pitchFamily="34" charset="0"/>
            </a:endParaRPr>
          </a:p>
        </p:txBody>
      </p:sp>
      <p:sp>
        <p:nvSpPr>
          <p:cNvPr id="12" name="TextBox 11"/>
          <p:cNvSpPr txBox="1"/>
          <p:nvPr/>
        </p:nvSpPr>
        <p:spPr>
          <a:xfrm>
            <a:off x="260583" y="2054929"/>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necesitar</a:t>
            </a:r>
            <a:endParaRPr lang="en-GB" sz="2400" dirty="0">
              <a:solidFill>
                <a:schemeClr val="accent1">
                  <a:lumMod val="50000"/>
                </a:schemeClr>
              </a:solidFill>
              <a:latin typeface="Century Gothic" panose="020B0502020202020204" pitchFamily="34" charset="0"/>
            </a:endParaRPr>
          </a:p>
        </p:txBody>
      </p:sp>
      <p:sp>
        <p:nvSpPr>
          <p:cNvPr id="13" name="TextBox 12"/>
          <p:cNvSpPr txBox="1"/>
          <p:nvPr/>
        </p:nvSpPr>
        <p:spPr>
          <a:xfrm>
            <a:off x="2642275" y="136633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comprar</a:t>
            </a:r>
            <a:endParaRPr lang="en-GB" sz="2400" dirty="0">
              <a:solidFill>
                <a:schemeClr val="accent1">
                  <a:lumMod val="50000"/>
                </a:schemeClr>
              </a:solidFill>
              <a:latin typeface="Century Gothic" panose="020B0502020202020204" pitchFamily="34" charset="0"/>
            </a:endParaRPr>
          </a:p>
        </p:txBody>
      </p:sp>
      <p:sp>
        <p:nvSpPr>
          <p:cNvPr id="14" name="TextBox 13"/>
          <p:cNvSpPr txBox="1"/>
          <p:nvPr/>
        </p:nvSpPr>
        <p:spPr>
          <a:xfrm>
            <a:off x="260583" y="2828904"/>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caminar</a:t>
            </a:r>
            <a:endParaRPr lang="en-GB" sz="2400" dirty="0">
              <a:solidFill>
                <a:schemeClr val="accent1">
                  <a:lumMod val="50000"/>
                </a:schemeClr>
              </a:solidFill>
              <a:latin typeface="Century Gothic" panose="020B0502020202020204" pitchFamily="34" charset="0"/>
            </a:endParaRPr>
          </a:p>
        </p:txBody>
      </p:sp>
      <p:sp>
        <p:nvSpPr>
          <p:cNvPr id="15" name="TextBox 14"/>
          <p:cNvSpPr txBox="1"/>
          <p:nvPr/>
        </p:nvSpPr>
        <p:spPr>
          <a:xfrm>
            <a:off x="2642276" y="2117235"/>
            <a:ext cx="1681367"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escuchar</a:t>
            </a:r>
          </a:p>
        </p:txBody>
      </p:sp>
      <p:sp>
        <p:nvSpPr>
          <p:cNvPr id="16" name="TextBox 15"/>
          <p:cNvSpPr txBox="1"/>
          <p:nvPr/>
        </p:nvSpPr>
        <p:spPr>
          <a:xfrm>
            <a:off x="287120" y="360806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cantar</a:t>
            </a:r>
            <a:endParaRPr lang="en-GB" sz="2400" dirty="0">
              <a:solidFill>
                <a:schemeClr val="accent1">
                  <a:lumMod val="50000"/>
                </a:schemeClr>
              </a:solidFill>
              <a:latin typeface="Century Gothic" panose="020B0502020202020204" pitchFamily="34" charset="0"/>
            </a:endParaRPr>
          </a:p>
        </p:txBody>
      </p:sp>
      <p:sp>
        <p:nvSpPr>
          <p:cNvPr id="17" name="TextBox 16"/>
          <p:cNvSpPr txBox="1"/>
          <p:nvPr/>
        </p:nvSpPr>
        <p:spPr>
          <a:xfrm>
            <a:off x="2642275" y="284035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descansar</a:t>
            </a:r>
            <a:endParaRPr lang="en-GB" sz="2400" dirty="0">
              <a:solidFill>
                <a:schemeClr val="accent1">
                  <a:lumMod val="50000"/>
                </a:schemeClr>
              </a:solidFill>
              <a:latin typeface="Century Gothic" panose="020B0502020202020204" pitchFamily="34" charset="0"/>
            </a:endParaRPr>
          </a:p>
        </p:txBody>
      </p:sp>
      <p:sp>
        <p:nvSpPr>
          <p:cNvPr id="18" name="TextBox 17"/>
          <p:cNvSpPr txBox="1"/>
          <p:nvPr/>
        </p:nvSpPr>
        <p:spPr>
          <a:xfrm>
            <a:off x="289185"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sacar</a:t>
            </a:r>
            <a:endParaRPr lang="en-GB" sz="2400" dirty="0">
              <a:solidFill>
                <a:schemeClr val="accent1">
                  <a:lumMod val="50000"/>
                </a:schemeClr>
              </a:solidFill>
              <a:latin typeface="Century Gothic" panose="020B0502020202020204" pitchFamily="34" charset="0"/>
            </a:endParaRPr>
          </a:p>
        </p:txBody>
      </p:sp>
      <p:sp>
        <p:nvSpPr>
          <p:cNvPr id="19" name="TextBox 18"/>
          <p:cNvSpPr txBox="1"/>
          <p:nvPr/>
        </p:nvSpPr>
        <p:spPr>
          <a:xfrm>
            <a:off x="2642274" y="3608064"/>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nadar</a:t>
            </a:r>
            <a:endParaRPr lang="en-GB" sz="2400" dirty="0">
              <a:solidFill>
                <a:schemeClr val="accent1">
                  <a:lumMod val="50000"/>
                </a:schemeClr>
              </a:solidFill>
              <a:latin typeface="Century Gothic" panose="020B0502020202020204" pitchFamily="34" charset="0"/>
            </a:endParaRPr>
          </a:p>
        </p:txBody>
      </p:sp>
      <p:sp>
        <p:nvSpPr>
          <p:cNvPr id="20" name="TextBox 19"/>
          <p:cNvSpPr txBox="1"/>
          <p:nvPr/>
        </p:nvSpPr>
        <p:spPr>
          <a:xfrm>
            <a:off x="250777" y="638444"/>
            <a:ext cx="1249405"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llevar</a:t>
            </a:r>
            <a:endParaRPr lang="en-GB" sz="2400" b="1" dirty="0">
              <a:solidFill>
                <a:schemeClr val="accent1">
                  <a:lumMod val="50000"/>
                </a:schemeClr>
              </a:solidFill>
              <a:latin typeface="Century Gothic" panose="020B0502020202020204" pitchFamily="34" charset="0"/>
            </a:endParaRPr>
          </a:p>
        </p:txBody>
      </p:sp>
      <p:sp>
        <p:nvSpPr>
          <p:cNvPr id="21" name="TextBox 20"/>
          <p:cNvSpPr txBox="1"/>
          <p:nvPr/>
        </p:nvSpPr>
        <p:spPr>
          <a:xfrm>
            <a:off x="260584" y="5031679"/>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preparar</a:t>
            </a:r>
            <a:endParaRPr lang="en-GB" sz="2400" dirty="0">
              <a:solidFill>
                <a:schemeClr val="accent1">
                  <a:lumMod val="50000"/>
                </a:schemeClr>
              </a:solidFill>
              <a:latin typeface="Century Gothic" panose="020B0502020202020204" pitchFamily="34" charset="0"/>
            </a:endParaRPr>
          </a:p>
        </p:txBody>
      </p:sp>
      <p:sp>
        <p:nvSpPr>
          <p:cNvPr id="22" name="TextBox 21"/>
          <p:cNvSpPr txBox="1"/>
          <p:nvPr/>
        </p:nvSpPr>
        <p:spPr>
          <a:xfrm>
            <a:off x="260585" y="5757920"/>
            <a:ext cx="193331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cenar</a:t>
            </a:r>
          </a:p>
        </p:txBody>
      </p:sp>
      <p:sp>
        <p:nvSpPr>
          <p:cNvPr id="23" name="TextBox 22"/>
          <p:cNvSpPr txBox="1"/>
          <p:nvPr/>
        </p:nvSpPr>
        <p:spPr>
          <a:xfrm>
            <a:off x="2642276" y="574692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jugar</a:t>
            </a:r>
            <a:endParaRPr lang="en-GB" sz="2400" dirty="0">
              <a:solidFill>
                <a:schemeClr val="accent1">
                  <a:lumMod val="50000"/>
                </a:schemeClr>
              </a:solidFill>
              <a:latin typeface="Century Gothic" panose="020B0502020202020204" pitchFamily="34" charset="0"/>
            </a:endParaRPr>
          </a:p>
        </p:txBody>
      </p:sp>
      <p:sp>
        <p:nvSpPr>
          <p:cNvPr id="24" name="TextBox 23"/>
          <p:cNvSpPr txBox="1"/>
          <p:nvPr/>
        </p:nvSpPr>
        <p:spPr>
          <a:xfrm>
            <a:off x="2642276"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disfrutar</a:t>
            </a:r>
            <a:endParaRPr lang="en-GB" sz="2400" dirty="0">
              <a:solidFill>
                <a:schemeClr val="accent1">
                  <a:lumMod val="50000"/>
                </a:schemeClr>
              </a:solidFill>
              <a:latin typeface="Century Gothic" panose="020B0502020202020204" pitchFamily="34" charset="0"/>
            </a:endParaRPr>
          </a:p>
        </p:txBody>
      </p:sp>
      <p:sp>
        <p:nvSpPr>
          <p:cNvPr id="25" name="TextBox 24"/>
          <p:cNvSpPr txBox="1"/>
          <p:nvPr/>
        </p:nvSpPr>
        <p:spPr>
          <a:xfrm>
            <a:off x="2642276" y="502580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mirar</a:t>
            </a:r>
            <a:endParaRPr lang="en-GB" sz="2400" dirty="0">
              <a:solidFill>
                <a:schemeClr val="accent1">
                  <a:lumMod val="50000"/>
                </a:schemeClr>
              </a:solidFill>
              <a:latin typeface="Century Gothic" panose="020B0502020202020204" pitchFamily="34" charset="0"/>
            </a:endParaRPr>
          </a:p>
        </p:txBody>
      </p:sp>
      <p:sp>
        <p:nvSpPr>
          <p:cNvPr id="26" name="TextBox 25"/>
          <p:cNvSpPr txBox="1"/>
          <p:nvPr/>
        </p:nvSpPr>
        <p:spPr>
          <a:xfrm>
            <a:off x="2642276" y="63844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montar</a:t>
            </a:r>
            <a:endParaRPr lang="en-GB"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425639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9914"/>
            <a:ext cx="10515600" cy="1325563"/>
          </a:xfrm>
        </p:spPr>
        <p:txBody>
          <a:bodyPr>
            <a:noAutofit/>
          </a:bodyPr>
          <a:lstStyle/>
          <a:p>
            <a:r>
              <a:rPr lang="en-GB" sz="24000" b="1" dirty="0">
                <a:solidFill>
                  <a:srgbClr val="115076"/>
                </a:solidFill>
                <a:latin typeface="Century Gothic" panose="020B0502020202020204" pitchFamily="34" charset="0"/>
              </a:rPr>
              <a:t>h</a:t>
            </a:r>
          </a:p>
        </p:txBody>
      </p:sp>
      <p:sp>
        <p:nvSpPr>
          <p:cNvPr id="6" name="Rectangle 5"/>
          <p:cNvSpPr/>
          <p:nvPr/>
        </p:nvSpPr>
        <p:spPr>
          <a:xfrm>
            <a:off x="3692635" y="1954977"/>
            <a:ext cx="5046574"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h</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ablar</a:t>
            </a:r>
            <a:endParaRPr kumimoji="0" lang="en-GB" sz="1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 name="TextBox 7"/>
          <p:cNvSpPr txBox="1"/>
          <p:nvPr/>
        </p:nvSpPr>
        <p:spPr>
          <a:xfrm>
            <a:off x="217803" y="-580441"/>
            <a:ext cx="1613533" cy="3770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9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95" y="2486024"/>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abl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3ABB3-9F33-784F-A6D5-C6E76D8FEA6F}"/>
              </a:ext>
            </a:extLst>
          </p:cNvPr>
          <p:cNvSpPr>
            <a:spLocks noGrp="1"/>
          </p:cNvSpPr>
          <p:nvPr>
            <p:ph type="title"/>
          </p:nvPr>
        </p:nvSpPr>
        <p:spPr>
          <a:xfrm>
            <a:off x="289185" y="184161"/>
            <a:ext cx="4454236" cy="360491"/>
          </a:xfrm>
        </p:spPr>
        <p:txBody>
          <a:bodyPr>
            <a:noAutofit/>
          </a:bodyPr>
          <a:lstStyle/>
          <a:p>
            <a:r>
              <a:rPr lang="x-none" sz="2800" b="1" dirty="0">
                <a:solidFill>
                  <a:schemeClr val="accent1">
                    <a:lumMod val="50000"/>
                  </a:schemeClr>
                </a:solidFill>
              </a:rPr>
              <a:t>Practicamos los verbos</a:t>
            </a:r>
            <a:r>
              <a:rPr lang="en-GB" sz="2800" b="1" dirty="0">
                <a:solidFill>
                  <a:schemeClr val="accent1">
                    <a:lumMod val="50000"/>
                  </a:schemeClr>
                </a:solidFill>
              </a:rPr>
              <a:t>.</a:t>
            </a:r>
            <a:endParaRPr lang="x-none" sz="2800" b="1" dirty="0">
              <a:solidFill>
                <a:schemeClr val="accent1">
                  <a:lumMod val="50000"/>
                </a:schemeClr>
              </a:solidFill>
            </a:endParaRPr>
          </a:p>
        </p:txBody>
      </p:sp>
      <p:pic>
        <p:nvPicPr>
          <p:cNvPr id="3" name="Imagen 2">
            <a:extLst>
              <a:ext uri="{FF2B5EF4-FFF2-40B4-BE49-F238E27FC236}">
                <a16:creationId xmlns:a16="http://schemas.microsoft.com/office/drawing/2014/main" id="{70D1551E-AC95-4C41-9DC9-C2B866229974}"/>
              </a:ext>
            </a:extLst>
          </p:cNvPr>
          <p:cNvPicPr>
            <a:picLocks noChangeAspect="1"/>
          </p:cNvPicPr>
          <p:nvPr/>
        </p:nvPicPr>
        <p:blipFill>
          <a:blip r:embed="rId3">
            <a:clrChange>
              <a:clrFrom>
                <a:srgbClr val="EEEEEE"/>
              </a:clrFrom>
              <a:clrTo>
                <a:srgbClr val="EEEEEE">
                  <a:alpha val="0"/>
                </a:srgbClr>
              </a:clrTo>
            </a:clrChange>
          </a:blip>
          <a:stretch>
            <a:fillRect/>
          </a:stretch>
        </p:blipFill>
        <p:spPr>
          <a:xfrm>
            <a:off x="5497625" y="1703614"/>
            <a:ext cx="4852649" cy="3450772"/>
          </a:xfrm>
          <a:prstGeom prst="rect">
            <a:avLst/>
          </a:prstGeom>
        </p:spPr>
      </p:pic>
      <p:pic>
        <p:nvPicPr>
          <p:cNvPr id="5" name="Picture 37">
            <a:extLst>
              <a:ext uri="{FF2B5EF4-FFF2-40B4-BE49-F238E27FC236}">
                <a16:creationId xmlns:a16="http://schemas.microsoft.com/office/drawing/2014/main" id="{43CB4692-BA1A-3E47-9BD6-5809326FC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4185" y="1378746"/>
            <a:ext cx="438571" cy="456844"/>
          </a:xfrm>
          <a:prstGeom prst="rect">
            <a:avLst/>
          </a:prstGeom>
        </p:spPr>
      </p:pic>
      <p:sp>
        <p:nvSpPr>
          <p:cNvPr id="6" name="TextBox 5"/>
          <p:cNvSpPr txBox="1"/>
          <p:nvPr/>
        </p:nvSpPr>
        <p:spPr>
          <a:xfrm>
            <a:off x="260583" y="136633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bailar</a:t>
            </a:r>
            <a:endParaRPr lang="en-GB" sz="2400" dirty="0">
              <a:solidFill>
                <a:schemeClr val="accent1">
                  <a:lumMod val="50000"/>
                </a:schemeClr>
              </a:solidFill>
              <a:latin typeface="Century Gothic" panose="020B0502020202020204" pitchFamily="34" charset="0"/>
            </a:endParaRPr>
          </a:p>
        </p:txBody>
      </p:sp>
      <p:sp>
        <p:nvSpPr>
          <p:cNvPr id="7" name="TextBox 6"/>
          <p:cNvSpPr txBox="1"/>
          <p:nvPr/>
        </p:nvSpPr>
        <p:spPr>
          <a:xfrm>
            <a:off x="260583" y="63844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llevar</a:t>
            </a:r>
            <a:endParaRPr lang="en-GB" sz="2400" dirty="0">
              <a:solidFill>
                <a:schemeClr val="accent1">
                  <a:lumMod val="50000"/>
                </a:schemeClr>
              </a:solidFill>
              <a:latin typeface="Century Gothic" panose="020B0502020202020204" pitchFamily="34" charset="0"/>
            </a:endParaRPr>
          </a:p>
        </p:txBody>
      </p:sp>
      <p:sp>
        <p:nvSpPr>
          <p:cNvPr id="8" name="TextBox 7"/>
          <p:cNvSpPr txBox="1"/>
          <p:nvPr/>
        </p:nvSpPr>
        <p:spPr>
          <a:xfrm>
            <a:off x="260583" y="2054929"/>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necesitar</a:t>
            </a:r>
            <a:endParaRPr lang="en-GB" sz="2400" dirty="0">
              <a:solidFill>
                <a:schemeClr val="accent1">
                  <a:lumMod val="50000"/>
                </a:schemeClr>
              </a:solidFill>
              <a:latin typeface="Century Gothic" panose="020B0502020202020204" pitchFamily="34" charset="0"/>
            </a:endParaRPr>
          </a:p>
        </p:txBody>
      </p:sp>
      <p:sp>
        <p:nvSpPr>
          <p:cNvPr id="9" name="TextBox 8"/>
          <p:cNvSpPr txBox="1"/>
          <p:nvPr/>
        </p:nvSpPr>
        <p:spPr>
          <a:xfrm>
            <a:off x="2642275" y="136633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comprar</a:t>
            </a:r>
            <a:endParaRPr lang="en-GB" sz="2400" dirty="0">
              <a:solidFill>
                <a:schemeClr val="accent1">
                  <a:lumMod val="50000"/>
                </a:schemeClr>
              </a:solidFill>
              <a:latin typeface="Century Gothic" panose="020B0502020202020204" pitchFamily="34" charset="0"/>
            </a:endParaRPr>
          </a:p>
        </p:txBody>
      </p:sp>
      <p:sp>
        <p:nvSpPr>
          <p:cNvPr id="11" name="TextBox 10"/>
          <p:cNvSpPr txBox="1"/>
          <p:nvPr/>
        </p:nvSpPr>
        <p:spPr>
          <a:xfrm>
            <a:off x="260583" y="2828904"/>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caminar</a:t>
            </a:r>
            <a:endParaRPr lang="en-GB" sz="2400" dirty="0">
              <a:solidFill>
                <a:schemeClr val="accent1">
                  <a:lumMod val="50000"/>
                </a:schemeClr>
              </a:solidFill>
              <a:latin typeface="Century Gothic" panose="020B0502020202020204" pitchFamily="34" charset="0"/>
            </a:endParaRPr>
          </a:p>
        </p:txBody>
      </p:sp>
      <p:sp>
        <p:nvSpPr>
          <p:cNvPr id="12" name="TextBox 11"/>
          <p:cNvSpPr txBox="1"/>
          <p:nvPr/>
        </p:nvSpPr>
        <p:spPr>
          <a:xfrm>
            <a:off x="2642276" y="2117235"/>
            <a:ext cx="1681367"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escuchar</a:t>
            </a:r>
          </a:p>
        </p:txBody>
      </p:sp>
      <p:sp>
        <p:nvSpPr>
          <p:cNvPr id="13" name="TextBox 12"/>
          <p:cNvSpPr txBox="1"/>
          <p:nvPr/>
        </p:nvSpPr>
        <p:spPr>
          <a:xfrm>
            <a:off x="287120" y="360806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cantar</a:t>
            </a:r>
            <a:endParaRPr lang="en-GB" sz="2400" dirty="0">
              <a:solidFill>
                <a:schemeClr val="accent1">
                  <a:lumMod val="50000"/>
                </a:schemeClr>
              </a:solidFill>
              <a:latin typeface="Century Gothic" panose="020B0502020202020204" pitchFamily="34" charset="0"/>
            </a:endParaRPr>
          </a:p>
        </p:txBody>
      </p:sp>
      <p:sp>
        <p:nvSpPr>
          <p:cNvPr id="14" name="TextBox 13"/>
          <p:cNvSpPr txBox="1"/>
          <p:nvPr/>
        </p:nvSpPr>
        <p:spPr>
          <a:xfrm>
            <a:off x="2642275" y="284035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descansar</a:t>
            </a:r>
            <a:endParaRPr lang="en-GB" sz="2400" dirty="0">
              <a:solidFill>
                <a:schemeClr val="accent1">
                  <a:lumMod val="50000"/>
                </a:schemeClr>
              </a:solidFill>
              <a:latin typeface="Century Gothic" panose="020B0502020202020204" pitchFamily="34" charset="0"/>
            </a:endParaRPr>
          </a:p>
        </p:txBody>
      </p:sp>
      <p:sp>
        <p:nvSpPr>
          <p:cNvPr id="15" name="TextBox 14"/>
          <p:cNvSpPr txBox="1"/>
          <p:nvPr/>
        </p:nvSpPr>
        <p:spPr>
          <a:xfrm>
            <a:off x="289185"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sacar</a:t>
            </a:r>
            <a:endParaRPr lang="en-GB" sz="2400" dirty="0">
              <a:solidFill>
                <a:schemeClr val="accent1">
                  <a:lumMod val="50000"/>
                </a:schemeClr>
              </a:solidFill>
              <a:latin typeface="Century Gothic" panose="020B0502020202020204" pitchFamily="34" charset="0"/>
            </a:endParaRPr>
          </a:p>
        </p:txBody>
      </p:sp>
      <p:sp>
        <p:nvSpPr>
          <p:cNvPr id="16" name="TextBox 15"/>
          <p:cNvSpPr txBox="1"/>
          <p:nvPr/>
        </p:nvSpPr>
        <p:spPr>
          <a:xfrm>
            <a:off x="2642274" y="3608064"/>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nadar</a:t>
            </a:r>
            <a:endParaRPr lang="en-GB" sz="2400" dirty="0">
              <a:solidFill>
                <a:schemeClr val="accent1">
                  <a:lumMod val="50000"/>
                </a:schemeClr>
              </a:solidFill>
              <a:latin typeface="Century Gothic" panose="020B0502020202020204" pitchFamily="34" charset="0"/>
            </a:endParaRPr>
          </a:p>
        </p:txBody>
      </p:sp>
      <p:sp>
        <p:nvSpPr>
          <p:cNvPr id="17" name="TextBox 16"/>
          <p:cNvSpPr txBox="1"/>
          <p:nvPr/>
        </p:nvSpPr>
        <p:spPr>
          <a:xfrm>
            <a:off x="248661" y="1365442"/>
            <a:ext cx="1249405"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bailar</a:t>
            </a:r>
            <a:endParaRPr lang="en-GB" sz="2400" b="1" dirty="0">
              <a:solidFill>
                <a:schemeClr val="accent1">
                  <a:lumMod val="50000"/>
                </a:schemeClr>
              </a:solidFill>
              <a:latin typeface="Century Gothic" panose="020B0502020202020204" pitchFamily="34" charset="0"/>
            </a:endParaRPr>
          </a:p>
        </p:txBody>
      </p:sp>
      <p:sp>
        <p:nvSpPr>
          <p:cNvPr id="18" name="TextBox 17"/>
          <p:cNvSpPr txBox="1"/>
          <p:nvPr/>
        </p:nvSpPr>
        <p:spPr>
          <a:xfrm>
            <a:off x="260584" y="5031679"/>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preparar</a:t>
            </a:r>
            <a:endParaRPr lang="en-GB" sz="2400" dirty="0">
              <a:solidFill>
                <a:schemeClr val="accent1">
                  <a:lumMod val="50000"/>
                </a:schemeClr>
              </a:solidFill>
              <a:latin typeface="Century Gothic" panose="020B0502020202020204" pitchFamily="34" charset="0"/>
            </a:endParaRPr>
          </a:p>
        </p:txBody>
      </p:sp>
      <p:sp>
        <p:nvSpPr>
          <p:cNvPr id="19" name="TextBox 18"/>
          <p:cNvSpPr txBox="1"/>
          <p:nvPr/>
        </p:nvSpPr>
        <p:spPr>
          <a:xfrm>
            <a:off x="260585" y="5757920"/>
            <a:ext cx="193331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cenar</a:t>
            </a:r>
          </a:p>
        </p:txBody>
      </p:sp>
      <p:sp>
        <p:nvSpPr>
          <p:cNvPr id="20" name="TextBox 19"/>
          <p:cNvSpPr txBox="1"/>
          <p:nvPr/>
        </p:nvSpPr>
        <p:spPr>
          <a:xfrm>
            <a:off x="2642276" y="574692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jugar</a:t>
            </a:r>
            <a:endParaRPr lang="en-GB" sz="2400" dirty="0">
              <a:solidFill>
                <a:schemeClr val="accent1">
                  <a:lumMod val="50000"/>
                </a:schemeClr>
              </a:solidFill>
              <a:latin typeface="Century Gothic" panose="020B0502020202020204" pitchFamily="34" charset="0"/>
            </a:endParaRPr>
          </a:p>
        </p:txBody>
      </p:sp>
      <p:sp>
        <p:nvSpPr>
          <p:cNvPr id="21" name="TextBox 20"/>
          <p:cNvSpPr txBox="1"/>
          <p:nvPr/>
        </p:nvSpPr>
        <p:spPr>
          <a:xfrm>
            <a:off x="2642276"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disfrutar</a:t>
            </a:r>
            <a:endParaRPr lang="en-GB" sz="2400" dirty="0">
              <a:solidFill>
                <a:schemeClr val="accent1">
                  <a:lumMod val="50000"/>
                </a:schemeClr>
              </a:solidFill>
              <a:latin typeface="Century Gothic" panose="020B0502020202020204" pitchFamily="34" charset="0"/>
            </a:endParaRPr>
          </a:p>
        </p:txBody>
      </p:sp>
      <p:sp>
        <p:nvSpPr>
          <p:cNvPr id="22" name="TextBox 21"/>
          <p:cNvSpPr txBox="1"/>
          <p:nvPr/>
        </p:nvSpPr>
        <p:spPr>
          <a:xfrm>
            <a:off x="2642276" y="502580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mirar</a:t>
            </a:r>
            <a:endParaRPr lang="en-GB" sz="2400" dirty="0">
              <a:solidFill>
                <a:schemeClr val="accent1">
                  <a:lumMod val="50000"/>
                </a:schemeClr>
              </a:solidFill>
              <a:latin typeface="Century Gothic" panose="020B0502020202020204" pitchFamily="34" charset="0"/>
            </a:endParaRPr>
          </a:p>
        </p:txBody>
      </p:sp>
      <p:sp>
        <p:nvSpPr>
          <p:cNvPr id="23" name="TextBox 22"/>
          <p:cNvSpPr txBox="1"/>
          <p:nvPr/>
        </p:nvSpPr>
        <p:spPr>
          <a:xfrm>
            <a:off x="2642276" y="63844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montar</a:t>
            </a:r>
            <a:endParaRPr lang="en-GB"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184984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3ABB3-9F33-784F-A6D5-C6E76D8FEA6F}"/>
              </a:ext>
            </a:extLst>
          </p:cNvPr>
          <p:cNvSpPr>
            <a:spLocks noGrp="1"/>
          </p:cNvSpPr>
          <p:nvPr>
            <p:ph type="title"/>
          </p:nvPr>
        </p:nvSpPr>
        <p:spPr>
          <a:xfrm>
            <a:off x="289185" y="184161"/>
            <a:ext cx="4454236" cy="360491"/>
          </a:xfrm>
        </p:spPr>
        <p:txBody>
          <a:bodyPr>
            <a:noAutofit/>
          </a:bodyPr>
          <a:lstStyle/>
          <a:p>
            <a:r>
              <a:rPr lang="x-none" sz="2800" b="1" dirty="0">
                <a:solidFill>
                  <a:schemeClr val="accent1">
                    <a:lumMod val="50000"/>
                  </a:schemeClr>
                </a:solidFill>
              </a:rPr>
              <a:t>Practicamos los verbos</a:t>
            </a:r>
            <a:r>
              <a:rPr lang="en-GB" sz="2800" b="1" dirty="0">
                <a:solidFill>
                  <a:schemeClr val="accent1">
                    <a:lumMod val="50000"/>
                  </a:schemeClr>
                </a:solidFill>
              </a:rPr>
              <a:t>.</a:t>
            </a:r>
            <a:endParaRPr lang="x-none" sz="2800" b="1" dirty="0">
              <a:solidFill>
                <a:schemeClr val="accent1">
                  <a:lumMod val="50000"/>
                </a:schemeClr>
              </a:solidFill>
            </a:endParaRPr>
          </a:p>
        </p:txBody>
      </p:sp>
      <p:pic>
        <p:nvPicPr>
          <p:cNvPr id="6" name="Picture 2" descr="http://www.clker.com/cliparts/w/d/u/B/w/V/stamp1-md.png">
            <a:extLst>
              <a:ext uri="{FF2B5EF4-FFF2-40B4-BE49-F238E27FC236}">
                <a16:creationId xmlns:a16="http://schemas.microsoft.com/office/drawing/2014/main" id="{5D5C53BC-E9EB-BF41-9FAB-A526D94CBA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745032">
            <a:off x="4884648" y="1950479"/>
            <a:ext cx="3263691" cy="295704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24">
            <a:extLst>
              <a:ext uri="{FF2B5EF4-FFF2-40B4-BE49-F238E27FC236}">
                <a16:creationId xmlns:a16="http://schemas.microsoft.com/office/drawing/2014/main" id="{8EC57FA6-0635-484E-A761-89470101346C}"/>
              </a:ext>
            </a:extLst>
          </p:cNvPr>
          <p:cNvSpPr txBox="1">
            <a:spLocks/>
          </p:cNvSpPr>
          <p:nvPr/>
        </p:nvSpPr>
        <p:spPr>
          <a:xfrm rot="21317825">
            <a:off x="5091926" y="3105834"/>
            <a:ext cx="2849138" cy="6463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4000" dirty="0">
                <a:solidFill>
                  <a:schemeClr val="accent1">
                    <a:lumMod val="50000"/>
                  </a:schemeClr>
                </a:solidFill>
                <a:cs typeface="Calibri" panose="020F0502020204030204" pitchFamily="34" charset="0"/>
              </a:rPr>
              <a:t>to look at</a:t>
            </a:r>
          </a:p>
        </p:txBody>
      </p:sp>
      <p:pic>
        <p:nvPicPr>
          <p:cNvPr id="28" name="Picture 37">
            <a:extLst>
              <a:ext uri="{FF2B5EF4-FFF2-40B4-BE49-F238E27FC236}">
                <a16:creationId xmlns:a16="http://schemas.microsoft.com/office/drawing/2014/main" id="{43CB4692-BA1A-3E47-9BD6-5809326FC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3366" y="5042261"/>
            <a:ext cx="438571" cy="456844"/>
          </a:xfrm>
          <a:prstGeom prst="rect">
            <a:avLst/>
          </a:prstGeom>
        </p:spPr>
      </p:pic>
      <p:sp>
        <p:nvSpPr>
          <p:cNvPr id="29" name="TextBox 28"/>
          <p:cNvSpPr txBox="1"/>
          <p:nvPr/>
        </p:nvSpPr>
        <p:spPr>
          <a:xfrm>
            <a:off x="260583" y="136633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bailar</a:t>
            </a:r>
            <a:endParaRPr lang="en-GB" sz="2400" dirty="0">
              <a:solidFill>
                <a:schemeClr val="accent1">
                  <a:lumMod val="50000"/>
                </a:schemeClr>
              </a:solidFill>
              <a:latin typeface="Century Gothic" panose="020B0502020202020204" pitchFamily="34" charset="0"/>
            </a:endParaRPr>
          </a:p>
        </p:txBody>
      </p:sp>
      <p:sp>
        <p:nvSpPr>
          <p:cNvPr id="30" name="TextBox 29"/>
          <p:cNvSpPr txBox="1"/>
          <p:nvPr/>
        </p:nvSpPr>
        <p:spPr>
          <a:xfrm>
            <a:off x="260583" y="63844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llevar</a:t>
            </a:r>
            <a:endParaRPr lang="en-GB" sz="2400" dirty="0">
              <a:solidFill>
                <a:schemeClr val="accent1">
                  <a:lumMod val="50000"/>
                </a:schemeClr>
              </a:solidFill>
              <a:latin typeface="Century Gothic" panose="020B0502020202020204" pitchFamily="34" charset="0"/>
            </a:endParaRPr>
          </a:p>
        </p:txBody>
      </p:sp>
      <p:sp>
        <p:nvSpPr>
          <p:cNvPr id="31" name="TextBox 30"/>
          <p:cNvSpPr txBox="1"/>
          <p:nvPr/>
        </p:nvSpPr>
        <p:spPr>
          <a:xfrm>
            <a:off x="260583" y="2054929"/>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necesitar</a:t>
            </a:r>
            <a:endParaRPr lang="en-GB" sz="2400" dirty="0">
              <a:solidFill>
                <a:schemeClr val="accent1">
                  <a:lumMod val="50000"/>
                </a:schemeClr>
              </a:solidFill>
              <a:latin typeface="Century Gothic" panose="020B0502020202020204" pitchFamily="34" charset="0"/>
            </a:endParaRPr>
          </a:p>
        </p:txBody>
      </p:sp>
      <p:sp>
        <p:nvSpPr>
          <p:cNvPr id="32" name="TextBox 31"/>
          <p:cNvSpPr txBox="1"/>
          <p:nvPr/>
        </p:nvSpPr>
        <p:spPr>
          <a:xfrm>
            <a:off x="2642275" y="136633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comprar</a:t>
            </a:r>
            <a:endParaRPr lang="en-GB" sz="2400" dirty="0">
              <a:solidFill>
                <a:schemeClr val="accent1">
                  <a:lumMod val="50000"/>
                </a:schemeClr>
              </a:solidFill>
              <a:latin typeface="Century Gothic" panose="020B0502020202020204" pitchFamily="34" charset="0"/>
            </a:endParaRPr>
          </a:p>
        </p:txBody>
      </p:sp>
      <p:sp>
        <p:nvSpPr>
          <p:cNvPr id="33" name="TextBox 32"/>
          <p:cNvSpPr txBox="1"/>
          <p:nvPr/>
        </p:nvSpPr>
        <p:spPr>
          <a:xfrm>
            <a:off x="260583" y="2828904"/>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caminar</a:t>
            </a:r>
            <a:endParaRPr lang="en-GB" sz="2400" dirty="0">
              <a:solidFill>
                <a:schemeClr val="accent1">
                  <a:lumMod val="50000"/>
                </a:schemeClr>
              </a:solidFill>
              <a:latin typeface="Century Gothic" panose="020B0502020202020204" pitchFamily="34" charset="0"/>
            </a:endParaRPr>
          </a:p>
        </p:txBody>
      </p:sp>
      <p:sp>
        <p:nvSpPr>
          <p:cNvPr id="34" name="TextBox 33"/>
          <p:cNvSpPr txBox="1"/>
          <p:nvPr/>
        </p:nvSpPr>
        <p:spPr>
          <a:xfrm>
            <a:off x="2642276" y="2117235"/>
            <a:ext cx="1681367"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escuchar</a:t>
            </a:r>
          </a:p>
        </p:txBody>
      </p:sp>
      <p:sp>
        <p:nvSpPr>
          <p:cNvPr id="35" name="TextBox 34"/>
          <p:cNvSpPr txBox="1"/>
          <p:nvPr/>
        </p:nvSpPr>
        <p:spPr>
          <a:xfrm>
            <a:off x="287120" y="360806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cantar</a:t>
            </a:r>
            <a:endParaRPr lang="en-GB" sz="2400" dirty="0">
              <a:solidFill>
                <a:schemeClr val="accent1">
                  <a:lumMod val="50000"/>
                </a:schemeClr>
              </a:solidFill>
              <a:latin typeface="Century Gothic" panose="020B0502020202020204" pitchFamily="34" charset="0"/>
            </a:endParaRPr>
          </a:p>
        </p:txBody>
      </p:sp>
      <p:sp>
        <p:nvSpPr>
          <p:cNvPr id="36" name="TextBox 35"/>
          <p:cNvSpPr txBox="1"/>
          <p:nvPr/>
        </p:nvSpPr>
        <p:spPr>
          <a:xfrm>
            <a:off x="2642275" y="284035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descansar</a:t>
            </a:r>
            <a:endParaRPr lang="en-GB" sz="2400" dirty="0">
              <a:solidFill>
                <a:schemeClr val="accent1">
                  <a:lumMod val="50000"/>
                </a:schemeClr>
              </a:solidFill>
              <a:latin typeface="Century Gothic" panose="020B0502020202020204" pitchFamily="34" charset="0"/>
            </a:endParaRPr>
          </a:p>
        </p:txBody>
      </p:sp>
      <p:sp>
        <p:nvSpPr>
          <p:cNvPr id="37" name="TextBox 36"/>
          <p:cNvSpPr txBox="1"/>
          <p:nvPr/>
        </p:nvSpPr>
        <p:spPr>
          <a:xfrm>
            <a:off x="289185"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sacar</a:t>
            </a:r>
            <a:endParaRPr lang="en-GB" sz="2400" dirty="0">
              <a:solidFill>
                <a:schemeClr val="accent1">
                  <a:lumMod val="50000"/>
                </a:schemeClr>
              </a:solidFill>
              <a:latin typeface="Century Gothic" panose="020B0502020202020204" pitchFamily="34" charset="0"/>
            </a:endParaRPr>
          </a:p>
        </p:txBody>
      </p:sp>
      <p:sp>
        <p:nvSpPr>
          <p:cNvPr id="38" name="TextBox 37"/>
          <p:cNvSpPr txBox="1"/>
          <p:nvPr/>
        </p:nvSpPr>
        <p:spPr>
          <a:xfrm>
            <a:off x="2642274" y="3608064"/>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nadar</a:t>
            </a:r>
            <a:endParaRPr lang="en-GB" sz="2400" dirty="0">
              <a:solidFill>
                <a:schemeClr val="accent1">
                  <a:lumMod val="50000"/>
                </a:schemeClr>
              </a:solidFill>
              <a:latin typeface="Century Gothic" panose="020B0502020202020204" pitchFamily="34" charset="0"/>
            </a:endParaRPr>
          </a:p>
        </p:txBody>
      </p:sp>
      <p:sp>
        <p:nvSpPr>
          <p:cNvPr id="39" name="TextBox 38"/>
          <p:cNvSpPr txBox="1"/>
          <p:nvPr/>
        </p:nvSpPr>
        <p:spPr>
          <a:xfrm>
            <a:off x="2635174" y="5025803"/>
            <a:ext cx="1249405"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mirar</a:t>
            </a:r>
            <a:endParaRPr lang="en-GB" sz="2400" b="1" dirty="0">
              <a:solidFill>
                <a:schemeClr val="accent1">
                  <a:lumMod val="50000"/>
                </a:schemeClr>
              </a:solidFill>
              <a:latin typeface="Century Gothic" panose="020B0502020202020204" pitchFamily="34" charset="0"/>
            </a:endParaRPr>
          </a:p>
        </p:txBody>
      </p:sp>
      <p:sp>
        <p:nvSpPr>
          <p:cNvPr id="40" name="TextBox 39"/>
          <p:cNvSpPr txBox="1"/>
          <p:nvPr/>
        </p:nvSpPr>
        <p:spPr>
          <a:xfrm>
            <a:off x="260584" y="5031679"/>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preparar</a:t>
            </a:r>
            <a:endParaRPr lang="en-GB" sz="2400" dirty="0">
              <a:solidFill>
                <a:schemeClr val="accent1">
                  <a:lumMod val="50000"/>
                </a:schemeClr>
              </a:solidFill>
              <a:latin typeface="Century Gothic" panose="020B0502020202020204" pitchFamily="34" charset="0"/>
            </a:endParaRPr>
          </a:p>
        </p:txBody>
      </p:sp>
      <p:sp>
        <p:nvSpPr>
          <p:cNvPr id="41" name="TextBox 40"/>
          <p:cNvSpPr txBox="1"/>
          <p:nvPr/>
        </p:nvSpPr>
        <p:spPr>
          <a:xfrm>
            <a:off x="260585" y="5757920"/>
            <a:ext cx="193331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cenar</a:t>
            </a:r>
          </a:p>
        </p:txBody>
      </p:sp>
      <p:sp>
        <p:nvSpPr>
          <p:cNvPr id="42" name="TextBox 41"/>
          <p:cNvSpPr txBox="1"/>
          <p:nvPr/>
        </p:nvSpPr>
        <p:spPr>
          <a:xfrm>
            <a:off x="2642276" y="574692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jugar</a:t>
            </a:r>
            <a:endParaRPr lang="en-GB" sz="2400" dirty="0">
              <a:solidFill>
                <a:schemeClr val="accent1">
                  <a:lumMod val="50000"/>
                </a:schemeClr>
              </a:solidFill>
              <a:latin typeface="Century Gothic" panose="020B0502020202020204" pitchFamily="34" charset="0"/>
            </a:endParaRPr>
          </a:p>
        </p:txBody>
      </p:sp>
      <p:sp>
        <p:nvSpPr>
          <p:cNvPr id="43" name="TextBox 42"/>
          <p:cNvSpPr txBox="1"/>
          <p:nvPr/>
        </p:nvSpPr>
        <p:spPr>
          <a:xfrm>
            <a:off x="2642276"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disfrutar</a:t>
            </a:r>
            <a:endParaRPr lang="en-GB" sz="2400" dirty="0">
              <a:solidFill>
                <a:schemeClr val="accent1">
                  <a:lumMod val="50000"/>
                </a:schemeClr>
              </a:solidFill>
              <a:latin typeface="Century Gothic" panose="020B0502020202020204" pitchFamily="34" charset="0"/>
            </a:endParaRPr>
          </a:p>
        </p:txBody>
      </p:sp>
      <p:sp>
        <p:nvSpPr>
          <p:cNvPr id="44" name="TextBox 43"/>
          <p:cNvSpPr txBox="1"/>
          <p:nvPr/>
        </p:nvSpPr>
        <p:spPr>
          <a:xfrm>
            <a:off x="2642276" y="502580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mirar</a:t>
            </a:r>
            <a:endParaRPr lang="en-GB" sz="2400" dirty="0">
              <a:solidFill>
                <a:schemeClr val="accent1">
                  <a:lumMod val="50000"/>
                </a:schemeClr>
              </a:solidFill>
              <a:latin typeface="Century Gothic" panose="020B0502020202020204" pitchFamily="34" charset="0"/>
            </a:endParaRPr>
          </a:p>
        </p:txBody>
      </p:sp>
      <p:sp>
        <p:nvSpPr>
          <p:cNvPr id="45" name="TextBox 44"/>
          <p:cNvSpPr txBox="1"/>
          <p:nvPr/>
        </p:nvSpPr>
        <p:spPr>
          <a:xfrm>
            <a:off x="2642276" y="63844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montar</a:t>
            </a:r>
            <a:endParaRPr lang="en-GB"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268338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3ABB3-9F33-784F-A6D5-C6E76D8FEA6F}"/>
              </a:ext>
            </a:extLst>
          </p:cNvPr>
          <p:cNvSpPr>
            <a:spLocks noGrp="1"/>
          </p:cNvSpPr>
          <p:nvPr>
            <p:ph type="title"/>
          </p:nvPr>
        </p:nvSpPr>
        <p:spPr>
          <a:xfrm>
            <a:off x="289185" y="184161"/>
            <a:ext cx="4454236" cy="360491"/>
          </a:xfrm>
        </p:spPr>
        <p:txBody>
          <a:bodyPr>
            <a:noAutofit/>
          </a:bodyPr>
          <a:lstStyle/>
          <a:p>
            <a:r>
              <a:rPr lang="x-none" sz="2800" b="1" dirty="0">
                <a:solidFill>
                  <a:schemeClr val="accent1">
                    <a:lumMod val="50000"/>
                  </a:schemeClr>
                </a:solidFill>
              </a:rPr>
              <a:t>Practicamos los verbos</a:t>
            </a:r>
            <a:r>
              <a:rPr lang="en-GB" sz="2800" b="1" dirty="0">
                <a:solidFill>
                  <a:schemeClr val="accent1">
                    <a:lumMod val="50000"/>
                  </a:schemeClr>
                </a:solidFill>
              </a:rPr>
              <a:t>.</a:t>
            </a:r>
            <a:endParaRPr lang="x-none" sz="2800" b="1" dirty="0">
              <a:solidFill>
                <a:schemeClr val="accent1">
                  <a:lumMod val="50000"/>
                </a:schemeClr>
              </a:solidFill>
            </a:endParaRPr>
          </a:p>
        </p:txBody>
      </p:sp>
      <p:pic>
        <p:nvPicPr>
          <p:cNvPr id="3" name="Imagen 2">
            <a:extLst>
              <a:ext uri="{FF2B5EF4-FFF2-40B4-BE49-F238E27FC236}">
                <a16:creationId xmlns:a16="http://schemas.microsoft.com/office/drawing/2014/main" id="{72CEDF0B-9787-8D46-8695-942A8E37BD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0467" y="1905000"/>
            <a:ext cx="4590847" cy="2862943"/>
          </a:xfrm>
          <a:prstGeom prst="rect">
            <a:avLst/>
          </a:prstGeom>
        </p:spPr>
      </p:pic>
      <p:pic>
        <p:nvPicPr>
          <p:cNvPr id="5" name="Picture 37">
            <a:extLst>
              <a:ext uri="{FF2B5EF4-FFF2-40B4-BE49-F238E27FC236}">
                <a16:creationId xmlns:a16="http://schemas.microsoft.com/office/drawing/2014/main" id="{43CB4692-BA1A-3E47-9BD6-5809326FC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7018" y="1363665"/>
            <a:ext cx="438571" cy="456844"/>
          </a:xfrm>
          <a:prstGeom prst="rect">
            <a:avLst/>
          </a:prstGeom>
        </p:spPr>
      </p:pic>
      <p:sp>
        <p:nvSpPr>
          <p:cNvPr id="6" name="TextBox 5"/>
          <p:cNvSpPr txBox="1"/>
          <p:nvPr/>
        </p:nvSpPr>
        <p:spPr>
          <a:xfrm>
            <a:off x="260583" y="136633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bailar</a:t>
            </a:r>
            <a:endParaRPr lang="en-GB" sz="2400" dirty="0">
              <a:solidFill>
                <a:schemeClr val="accent1">
                  <a:lumMod val="50000"/>
                </a:schemeClr>
              </a:solidFill>
              <a:latin typeface="Century Gothic" panose="020B0502020202020204" pitchFamily="34" charset="0"/>
            </a:endParaRPr>
          </a:p>
        </p:txBody>
      </p:sp>
      <p:sp>
        <p:nvSpPr>
          <p:cNvPr id="7" name="TextBox 6"/>
          <p:cNvSpPr txBox="1"/>
          <p:nvPr/>
        </p:nvSpPr>
        <p:spPr>
          <a:xfrm>
            <a:off x="260583" y="63844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llevar</a:t>
            </a:r>
            <a:endParaRPr lang="en-GB" sz="2400" dirty="0">
              <a:solidFill>
                <a:schemeClr val="accent1">
                  <a:lumMod val="50000"/>
                </a:schemeClr>
              </a:solidFill>
              <a:latin typeface="Century Gothic" panose="020B0502020202020204" pitchFamily="34" charset="0"/>
            </a:endParaRPr>
          </a:p>
        </p:txBody>
      </p:sp>
      <p:sp>
        <p:nvSpPr>
          <p:cNvPr id="8" name="TextBox 7"/>
          <p:cNvSpPr txBox="1"/>
          <p:nvPr/>
        </p:nvSpPr>
        <p:spPr>
          <a:xfrm>
            <a:off x="260583" y="2054929"/>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necesitar</a:t>
            </a:r>
            <a:endParaRPr lang="en-GB" sz="2400" dirty="0">
              <a:solidFill>
                <a:schemeClr val="accent1">
                  <a:lumMod val="50000"/>
                </a:schemeClr>
              </a:solidFill>
              <a:latin typeface="Century Gothic" panose="020B0502020202020204" pitchFamily="34" charset="0"/>
            </a:endParaRPr>
          </a:p>
        </p:txBody>
      </p:sp>
      <p:sp>
        <p:nvSpPr>
          <p:cNvPr id="9" name="TextBox 8"/>
          <p:cNvSpPr txBox="1"/>
          <p:nvPr/>
        </p:nvSpPr>
        <p:spPr>
          <a:xfrm>
            <a:off x="2642275" y="136633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comprar</a:t>
            </a:r>
            <a:endParaRPr lang="en-GB" sz="2400" dirty="0">
              <a:solidFill>
                <a:schemeClr val="accent1">
                  <a:lumMod val="50000"/>
                </a:schemeClr>
              </a:solidFill>
              <a:latin typeface="Century Gothic" panose="020B0502020202020204" pitchFamily="34" charset="0"/>
            </a:endParaRPr>
          </a:p>
        </p:txBody>
      </p:sp>
      <p:sp>
        <p:nvSpPr>
          <p:cNvPr id="11" name="TextBox 10"/>
          <p:cNvSpPr txBox="1"/>
          <p:nvPr/>
        </p:nvSpPr>
        <p:spPr>
          <a:xfrm>
            <a:off x="260583" y="2828904"/>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caminar</a:t>
            </a:r>
            <a:endParaRPr lang="en-GB" sz="2400" dirty="0">
              <a:solidFill>
                <a:schemeClr val="accent1">
                  <a:lumMod val="50000"/>
                </a:schemeClr>
              </a:solidFill>
              <a:latin typeface="Century Gothic" panose="020B0502020202020204" pitchFamily="34" charset="0"/>
            </a:endParaRPr>
          </a:p>
        </p:txBody>
      </p:sp>
      <p:sp>
        <p:nvSpPr>
          <p:cNvPr id="12" name="TextBox 11"/>
          <p:cNvSpPr txBox="1"/>
          <p:nvPr/>
        </p:nvSpPr>
        <p:spPr>
          <a:xfrm>
            <a:off x="2642276" y="2117235"/>
            <a:ext cx="1681367"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escuchar</a:t>
            </a:r>
          </a:p>
        </p:txBody>
      </p:sp>
      <p:sp>
        <p:nvSpPr>
          <p:cNvPr id="13" name="TextBox 12"/>
          <p:cNvSpPr txBox="1"/>
          <p:nvPr/>
        </p:nvSpPr>
        <p:spPr>
          <a:xfrm>
            <a:off x="287120" y="360806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cantar</a:t>
            </a:r>
            <a:endParaRPr lang="en-GB" sz="2400" dirty="0">
              <a:solidFill>
                <a:schemeClr val="accent1">
                  <a:lumMod val="50000"/>
                </a:schemeClr>
              </a:solidFill>
              <a:latin typeface="Century Gothic" panose="020B0502020202020204" pitchFamily="34" charset="0"/>
            </a:endParaRPr>
          </a:p>
        </p:txBody>
      </p:sp>
      <p:sp>
        <p:nvSpPr>
          <p:cNvPr id="14" name="TextBox 13"/>
          <p:cNvSpPr txBox="1"/>
          <p:nvPr/>
        </p:nvSpPr>
        <p:spPr>
          <a:xfrm>
            <a:off x="2642275" y="284035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descansar</a:t>
            </a:r>
            <a:endParaRPr lang="en-GB" sz="2400" dirty="0">
              <a:solidFill>
                <a:schemeClr val="accent1">
                  <a:lumMod val="50000"/>
                </a:schemeClr>
              </a:solidFill>
              <a:latin typeface="Century Gothic" panose="020B0502020202020204" pitchFamily="34" charset="0"/>
            </a:endParaRPr>
          </a:p>
        </p:txBody>
      </p:sp>
      <p:sp>
        <p:nvSpPr>
          <p:cNvPr id="15" name="TextBox 14"/>
          <p:cNvSpPr txBox="1"/>
          <p:nvPr/>
        </p:nvSpPr>
        <p:spPr>
          <a:xfrm>
            <a:off x="289185"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sacar</a:t>
            </a:r>
            <a:endParaRPr lang="en-GB" sz="2400" dirty="0">
              <a:solidFill>
                <a:schemeClr val="accent1">
                  <a:lumMod val="50000"/>
                </a:schemeClr>
              </a:solidFill>
              <a:latin typeface="Century Gothic" panose="020B0502020202020204" pitchFamily="34" charset="0"/>
            </a:endParaRPr>
          </a:p>
        </p:txBody>
      </p:sp>
      <p:sp>
        <p:nvSpPr>
          <p:cNvPr id="16" name="TextBox 15"/>
          <p:cNvSpPr txBox="1"/>
          <p:nvPr/>
        </p:nvSpPr>
        <p:spPr>
          <a:xfrm>
            <a:off x="2642274" y="3608064"/>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nadar</a:t>
            </a:r>
            <a:endParaRPr lang="en-GB" sz="2400" dirty="0">
              <a:solidFill>
                <a:schemeClr val="accent1">
                  <a:lumMod val="50000"/>
                </a:schemeClr>
              </a:solidFill>
              <a:latin typeface="Century Gothic" panose="020B0502020202020204" pitchFamily="34" charset="0"/>
            </a:endParaRPr>
          </a:p>
        </p:txBody>
      </p:sp>
      <p:sp>
        <p:nvSpPr>
          <p:cNvPr id="17" name="TextBox 16"/>
          <p:cNvSpPr txBox="1"/>
          <p:nvPr/>
        </p:nvSpPr>
        <p:spPr>
          <a:xfrm>
            <a:off x="2635174" y="5025803"/>
            <a:ext cx="124940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mirar</a:t>
            </a:r>
            <a:endParaRPr lang="en-GB" sz="2400" dirty="0">
              <a:solidFill>
                <a:schemeClr val="accent1">
                  <a:lumMod val="50000"/>
                </a:schemeClr>
              </a:solidFill>
              <a:latin typeface="Century Gothic" panose="020B0502020202020204" pitchFamily="34" charset="0"/>
            </a:endParaRPr>
          </a:p>
        </p:txBody>
      </p:sp>
      <p:sp>
        <p:nvSpPr>
          <p:cNvPr id="18" name="TextBox 17"/>
          <p:cNvSpPr txBox="1"/>
          <p:nvPr/>
        </p:nvSpPr>
        <p:spPr>
          <a:xfrm>
            <a:off x="260584" y="5031679"/>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preparar</a:t>
            </a:r>
            <a:endParaRPr lang="en-GB" sz="2400" dirty="0">
              <a:solidFill>
                <a:schemeClr val="accent1">
                  <a:lumMod val="50000"/>
                </a:schemeClr>
              </a:solidFill>
              <a:latin typeface="Century Gothic" panose="020B0502020202020204" pitchFamily="34" charset="0"/>
            </a:endParaRPr>
          </a:p>
        </p:txBody>
      </p:sp>
      <p:sp>
        <p:nvSpPr>
          <p:cNvPr id="19" name="TextBox 18"/>
          <p:cNvSpPr txBox="1"/>
          <p:nvPr/>
        </p:nvSpPr>
        <p:spPr>
          <a:xfrm>
            <a:off x="260585" y="5757920"/>
            <a:ext cx="193331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cenar</a:t>
            </a:r>
          </a:p>
        </p:txBody>
      </p:sp>
      <p:sp>
        <p:nvSpPr>
          <p:cNvPr id="20" name="TextBox 19"/>
          <p:cNvSpPr txBox="1"/>
          <p:nvPr/>
        </p:nvSpPr>
        <p:spPr>
          <a:xfrm>
            <a:off x="2642276" y="574692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jugar</a:t>
            </a:r>
            <a:endParaRPr lang="en-GB" sz="2400" dirty="0">
              <a:solidFill>
                <a:schemeClr val="accent1">
                  <a:lumMod val="50000"/>
                </a:schemeClr>
              </a:solidFill>
              <a:latin typeface="Century Gothic" panose="020B0502020202020204" pitchFamily="34" charset="0"/>
            </a:endParaRPr>
          </a:p>
        </p:txBody>
      </p:sp>
      <p:sp>
        <p:nvSpPr>
          <p:cNvPr id="21" name="TextBox 20"/>
          <p:cNvSpPr txBox="1"/>
          <p:nvPr/>
        </p:nvSpPr>
        <p:spPr>
          <a:xfrm>
            <a:off x="2642276"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disfrutar</a:t>
            </a:r>
            <a:endParaRPr lang="en-GB" sz="2400" dirty="0">
              <a:solidFill>
                <a:schemeClr val="accent1">
                  <a:lumMod val="50000"/>
                </a:schemeClr>
              </a:solidFill>
              <a:latin typeface="Century Gothic" panose="020B0502020202020204" pitchFamily="34" charset="0"/>
            </a:endParaRPr>
          </a:p>
        </p:txBody>
      </p:sp>
      <p:sp>
        <p:nvSpPr>
          <p:cNvPr id="22" name="TextBox 21"/>
          <p:cNvSpPr txBox="1"/>
          <p:nvPr/>
        </p:nvSpPr>
        <p:spPr>
          <a:xfrm>
            <a:off x="2642274" y="1358844"/>
            <a:ext cx="1933315"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comprar</a:t>
            </a:r>
            <a:endParaRPr lang="en-GB" sz="2400" b="1" dirty="0">
              <a:solidFill>
                <a:schemeClr val="accent1">
                  <a:lumMod val="50000"/>
                </a:schemeClr>
              </a:solidFill>
              <a:latin typeface="Century Gothic" panose="020B0502020202020204" pitchFamily="34" charset="0"/>
            </a:endParaRPr>
          </a:p>
        </p:txBody>
      </p:sp>
      <p:sp>
        <p:nvSpPr>
          <p:cNvPr id="23" name="TextBox 22"/>
          <p:cNvSpPr txBox="1"/>
          <p:nvPr/>
        </p:nvSpPr>
        <p:spPr>
          <a:xfrm>
            <a:off x="2642276" y="63844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montar</a:t>
            </a:r>
            <a:endParaRPr lang="en-GB" sz="2400" dirty="0">
              <a:solidFill>
                <a:schemeClr val="accent1">
                  <a:lumMod val="50000"/>
                </a:schemeClr>
              </a:solidFill>
              <a:latin typeface="Century Gothic" panose="020B0502020202020204" pitchFamily="34" charset="0"/>
            </a:endParaRPr>
          </a:p>
        </p:txBody>
      </p:sp>
      <p:sp>
        <p:nvSpPr>
          <p:cNvPr id="4" name="TextBox 3"/>
          <p:cNvSpPr txBox="1"/>
          <p:nvPr/>
        </p:nvSpPr>
        <p:spPr>
          <a:xfrm>
            <a:off x="6256420" y="1717125"/>
            <a:ext cx="1347537"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[to buy]</a:t>
            </a:r>
          </a:p>
        </p:txBody>
      </p:sp>
    </p:spTree>
    <p:extLst>
      <p:ext uri="{BB962C8B-B14F-4D97-AF65-F5344CB8AC3E}">
        <p14:creationId xmlns:p14="http://schemas.microsoft.com/office/powerpoint/2010/main" val="46310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3ABB3-9F33-784F-A6D5-C6E76D8FEA6F}"/>
              </a:ext>
            </a:extLst>
          </p:cNvPr>
          <p:cNvSpPr>
            <a:spLocks noGrp="1"/>
          </p:cNvSpPr>
          <p:nvPr>
            <p:ph type="title"/>
          </p:nvPr>
        </p:nvSpPr>
        <p:spPr>
          <a:xfrm>
            <a:off x="289185" y="184161"/>
            <a:ext cx="4454236" cy="360491"/>
          </a:xfrm>
        </p:spPr>
        <p:txBody>
          <a:bodyPr>
            <a:noAutofit/>
          </a:bodyPr>
          <a:lstStyle/>
          <a:p>
            <a:r>
              <a:rPr lang="x-none" sz="2800" b="1" dirty="0">
                <a:solidFill>
                  <a:schemeClr val="accent1">
                    <a:lumMod val="50000"/>
                  </a:schemeClr>
                </a:solidFill>
              </a:rPr>
              <a:t>Practicamos los verbos</a:t>
            </a:r>
            <a:r>
              <a:rPr lang="en-GB" sz="2800" b="1" dirty="0">
                <a:solidFill>
                  <a:schemeClr val="accent1">
                    <a:lumMod val="50000"/>
                  </a:schemeClr>
                </a:solidFill>
              </a:rPr>
              <a:t>.</a:t>
            </a:r>
            <a:endParaRPr lang="x-none" sz="2800" b="1" dirty="0">
              <a:solidFill>
                <a:schemeClr val="accent1">
                  <a:lumMod val="50000"/>
                </a:schemeClr>
              </a:solidFill>
            </a:endParaRPr>
          </a:p>
        </p:txBody>
      </p:sp>
      <p:pic>
        <p:nvPicPr>
          <p:cNvPr id="5" name="Picture 2" descr="http://www.clker.com/cliparts/w/d/u/B/w/V/stamp1-md.png">
            <a:extLst>
              <a:ext uri="{FF2B5EF4-FFF2-40B4-BE49-F238E27FC236}">
                <a16:creationId xmlns:a16="http://schemas.microsoft.com/office/drawing/2014/main" id="{6C44D65F-58C4-B64D-81B0-DCA5E2CA0A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745032">
            <a:off x="4884648" y="1950479"/>
            <a:ext cx="3263691" cy="295704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24">
            <a:extLst>
              <a:ext uri="{FF2B5EF4-FFF2-40B4-BE49-F238E27FC236}">
                <a16:creationId xmlns:a16="http://schemas.microsoft.com/office/drawing/2014/main" id="{4D59D9FB-EDAD-6B4C-8106-5A10945D0101}"/>
              </a:ext>
            </a:extLst>
          </p:cNvPr>
          <p:cNvSpPr txBox="1">
            <a:spLocks/>
          </p:cNvSpPr>
          <p:nvPr/>
        </p:nvSpPr>
        <p:spPr>
          <a:xfrm rot="21317825">
            <a:off x="5091926" y="3105834"/>
            <a:ext cx="2849138" cy="6463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4000" dirty="0">
                <a:solidFill>
                  <a:schemeClr val="accent1">
                    <a:lumMod val="50000"/>
                  </a:schemeClr>
                </a:solidFill>
                <a:cs typeface="Calibri" panose="020F0502020204030204" pitchFamily="34" charset="0"/>
              </a:rPr>
              <a:t>to need</a:t>
            </a:r>
          </a:p>
        </p:txBody>
      </p:sp>
      <p:pic>
        <p:nvPicPr>
          <p:cNvPr id="7" name="Picture 37">
            <a:extLst>
              <a:ext uri="{FF2B5EF4-FFF2-40B4-BE49-F238E27FC236}">
                <a16:creationId xmlns:a16="http://schemas.microsoft.com/office/drawing/2014/main" id="{43CB4692-BA1A-3E47-9BD6-5809326FC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83929" y="2067750"/>
            <a:ext cx="438571" cy="456844"/>
          </a:xfrm>
          <a:prstGeom prst="rect">
            <a:avLst/>
          </a:prstGeom>
        </p:spPr>
      </p:pic>
      <p:sp>
        <p:nvSpPr>
          <p:cNvPr id="8" name="TextBox 7"/>
          <p:cNvSpPr txBox="1"/>
          <p:nvPr/>
        </p:nvSpPr>
        <p:spPr>
          <a:xfrm>
            <a:off x="260583" y="136633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bailar</a:t>
            </a:r>
            <a:endParaRPr lang="en-GB" sz="2400" dirty="0">
              <a:solidFill>
                <a:schemeClr val="accent1">
                  <a:lumMod val="50000"/>
                </a:schemeClr>
              </a:solidFill>
              <a:latin typeface="Century Gothic" panose="020B0502020202020204" pitchFamily="34" charset="0"/>
            </a:endParaRPr>
          </a:p>
        </p:txBody>
      </p:sp>
      <p:sp>
        <p:nvSpPr>
          <p:cNvPr id="9" name="TextBox 8"/>
          <p:cNvSpPr txBox="1"/>
          <p:nvPr/>
        </p:nvSpPr>
        <p:spPr>
          <a:xfrm>
            <a:off x="260583" y="63844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llevar</a:t>
            </a:r>
            <a:endParaRPr lang="en-GB" sz="2400" dirty="0">
              <a:solidFill>
                <a:schemeClr val="accent1">
                  <a:lumMod val="50000"/>
                </a:schemeClr>
              </a:solidFill>
              <a:latin typeface="Century Gothic" panose="020B0502020202020204" pitchFamily="34" charset="0"/>
            </a:endParaRPr>
          </a:p>
        </p:txBody>
      </p:sp>
      <p:sp>
        <p:nvSpPr>
          <p:cNvPr id="11" name="TextBox 10"/>
          <p:cNvSpPr txBox="1"/>
          <p:nvPr/>
        </p:nvSpPr>
        <p:spPr>
          <a:xfrm>
            <a:off x="260583" y="2054929"/>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necesitar</a:t>
            </a:r>
            <a:endParaRPr lang="en-GB" sz="2400" dirty="0">
              <a:solidFill>
                <a:schemeClr val="accent1">
                  <a:lumMod val="50000"/>
                </a:schemeClr>
              </a:solidFill>
              <a:latin typeface="Century Gothic" panose="020B0502020202020204" pitchFamily="34" charset="0"/>
            </a:endParaRPr>
          </a:p>
        </p:txBody>
      </p:sp>
      <p:sp>
        <p:nvSpPr>
          <p:cNvPr id="12" name="TextBox 11"/>
          <p:cNvSpPr txBox="1"/>
          <p:nvPr/>
        </p:nvSpPr>
        <p:spPr>
          <a:xfrm>
            <a:off x="2642275" y="136633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comprar</a:t>
            </a:r>
            <a:endParaRPr lang="en-GB" sz="2400" dirty="0">
              <a:solidFill>
                <a:schemeClr val="accent1">
                  <a:lumMod val="50000"/>
                </a:schemeClr>
              </a:solidFill>
              <a:latin typeface="Century Gothic" panose="020B0502020202020204" pitchFamily="34" charset="0"/>
            </a:endParaRPr>
          </a:p>
        </p:txBody>
      </p:sp>
      <p:sp>
        <p:nvSpPr>
          <p:cNvPr id="13" name="TextBox 12"/>
          <p:cNvSpPr txBox="1"/>
          <p:nvPr/>
        </p:nvSpPr>
        <p:spPr>
          <a:xfrm>
            <a:off x="260583" y="2828904"/>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caminar</a:t>
            </a:r>
            <a:endParaRPr lang="en-GB" sz="2400" dirty="0">
              <a:solidFill>
                <a:schemeClr val="accent1">
                  <a:lumMod val="50000"/>
                </a:schemeClr>
              </a:solidFill>
              <a:latin typeface="Century Gothic" panose="020B0502020202020204" pitchFamily="34" charset="0"/>
            </a:endParaRPr>
          </a:p>
        </p:txBody>
      </p:sp>
      <p:sp>
        <p:nvSpPr>
          <p:cNvPr id="14" name="TextBox 13"/>
          <p:cNvSpPr txBox="1"/>
          <p:nvPr/>
        </p:nvSpPr>
        <p:spPr>
          <a:xfrm>
            <a:off x="2642276" y="2117235"/>
            <a:ext cx="1681367"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escuchar</a:t>
            </a:r>
          </a:p>
        </p:txBody>
      </p:sp>
      <p:sp>
        <p:nvSpPr>
          <p:cNvPr id="15" name="TextBox 14"/>
          <p:cNvSpPr txBox="1"/>
          <p:nvPr/>
        </p:nvSpPr>
        <p:spPr>
          <a:xfrm>
            <a:off x="287120" y="360806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cantar</a:t>
            </a:r>
            <a:endParaRPr lang="en-GB" sz="2400" dirty="0">
              <a:solidFill>
                <a:schemeClr val="accent1">
                  <a:lumMod val="50000"/>
                </a:schemeClr>
              </a:solidFill>
              <a:latin typeface="Century Gothic" panose="020B0502020202020204" pitchFamily="34" charset="0"/>
            </a:endParaRPr>
          </a:p>
        </p:txBody>
      </p:sp>
      <p:sp>
        <p:nvSpPr>
          <p:cNvPr id="16" name="TextBox 15"/>
          <p:cNvSpPr txBox="1"/>
          <p:nvPr/>
        </p:nvSpPr>
        <p:spPr>
          <a:xfrm>
            <a:off x="2642275" y="284035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descansar</a:t>
            </a:r>
            <a:endParaRPr lang="en-GB" sz="2400" dirty="0">
              <a:solidFill>
                <a:schemeClr val="accent1">
                  <a:lumMod val="50000"/>
                </a:schemeClr>
              </a:solidFill>
              <a:latin typeface="Century Gothic" panose="020B0502020202020204" pitchFamily="34" charset="0"/>
            </a:endParaRPr>
          </a:p>
        </p:txBody>
      </p:sp>
      <p:sp>
        <p:nvSpPr>
          <p:cNvPr id="17" name="TextBox 16"/>
          <p:cNvSpPr txBox="1"/>
          <p:nvPr/>
        </p:nvSpPr>
        <p:spPr>
          <a:xfrm>
            <a:off x="289185"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sacar</a:t>
            </a:r>
            <a:endParaRPr lang="en-GB" sz="2400" dirty="0">
              <a:solidFill>
                <a:schemeClr val="accent1">
                  <a:lumMod val="50000"/>
                </a:schemeClr>
              </a:solidFill>
              <a:latin typeface="Century Gothic" panose="020B0502020202020204" pitchFamily="34" charset="0"/>
            </a:endParaRPr>
          </a:p>
        </p:txBody>
      </p:sp>
      <p:sp>
        <p:nvSpPr>
          <p:cNvPr id="18" name="TextBox 17"/>
          <p:cNvSpPr txBox="1"/>
          <p:nvPr/>
        </p:nvSpPr>
        <p:spPr>
          <a:xfrm>
            <a:off x="2642274" y="3608064"/>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nadar</a:t>
            </a:r>
            <a:endParaRPr lang="en-GB" sz="2400" dirty="0">
              <a:solidFill>
                <a:schemeClr val="accent1">
                  <a:lumMod val="50000"/>
                </a:schemeClr>
              </a:solidFill>
              <a:latin typeface="Century Gothic" panose="020B0502020202020204" pitchFamily="34" charset="0"/>
            </a:endParaRPr>
          </a:p>
        </p:txBody>
      </p:sp>
      <p:sp>
        <p:nvSpPr>
          <p:cNvPr id="19" name="TextBox 18"/>
          <p:cNvSpPr txBox="1"/>
          <p:nvPr/>
        </p:nvSpPr>
        <p:spPr>
          <a:xfrm>
            <a:off x="2635174" y="5025803"/>
            <a:ext cx="124940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mirar</a:t>
            </a:r>
            <a:endParaRPr lang="en-GB" sz="2400" dirty="0">
              <a:solidFill>
                <a:schemeClr val="accent1">
                  <a:lumMod val="50000"/>
                </a:schemeClr>
              </a:solidFill>
              <a:latin typeface="Century Gothic" panose="020B0502020202020204" pitchFamily="34" charset="0"/>
            </a:endParaRPr>
          </a:p>
        </p:txBody>
      </p:sp>
      <p:sp>
        <p:nvSpPr>
          <p:cNvPr id="20" name="TextBox 19"/>
          <p:cNvSpPr txBox="1"/>
          <p:nvPr/>
        </p:nvSpPr>
        <p:spPr>
          <a:xfrm>
            <a:off x="260584" y="5031679"/>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preparar</a:t>
            </a:r>
            <a:endParaRPr lang="en-GB" sz="2400" dirty="0">
              <a:solidFill>
                <a:schemeClr val="accent1">
                  <a:lumMod val="50000"/>
                </a:schemeClr>
              </a:solidFill>
              <a:latin typeface="Century Gothic" panose="020B0502020202020204" pitchFamily="34" charset="0"/>
            </a:endParaRPr>
          </a:p>
        </p:txBody>
      </p:sp>
      <p:sp>
        <p:nvSpPr>
          <p:cNvPr id="21" name="TextBox 20"/>
          <p:cNvSpPr txBox="1"/>
          <p:nvPr/>
        </p:nvSpPr>
        <p:spPr>
          <a:xfrm>
            <a:off x="260585" y="5757920"/>
            <a:ext cx="193331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cenar</a:t>
            </a:r>
          </a:p>
        </p:txBody>
      </p:sp>
      <p:sp>
        <p:nvSpPr>
          <p:cNvPr id="22" name="TextBox 21"/>
          <p:cNvSpPr txBox="1"/>
          <p:nvPr/>
        </p:nvSpPr>
        <p:spPr>
          <a:xfrm>
            <a:off x="2642276" y="574692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jugar</a:t>
            </a:r>
            <a:endParaRPr lang="en-GB" sz="2400" dirty="0">
              <a:solidFill>
                <a:schemeClr val="accent1">
                  <a:lumMod val="50000"/>
                </a:schemeClr>
              </a:solidFill>
              <a:latin typeface="Century Gothic" panose="020B0502020202020204" pitchFamily="34" charset="0"/>
            </a:endParaRPr>
          </a:p>
        </p:txBody>
      </p:sp>
      <p:sp>
        <p:nvSpPr>
          <p:cNvPr id="23" name="TextBox 22"/>
          <p:cNvSpPr txBox="1"/>
          <p:nvPr/>
        </p:nvSpPr>
        <p:spPr>
          <a:xfrm>
            <a:off x="2642276"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disfrutar</a:t>
            </a:r>
            <a:endParaRPr lang="en-GB" sz="2400" dirty="0">
              <a:solidFill>
                <a:schemeClr val="accent1">
                  <a:lumMod val="50000"/>
                </a:schemeClr>
              </a:solidFill>
              <a:latin typeface="Century Gothic" panose="020B0502020202020204" pitchFamily="34" charset="0"/>
            </a:endParaRPr>
          </a:p>
        </p:txBody>
      </p:sp>
      <p:sp>
        <p:nvSpPr>
          <p:cNvPr id="24" name="TextBox 23"/>
          <p:cNvSpPr txBox="1"/>
          <p:nvPr/>
        </p:nvSpPr>
        <p:spPr>
          <a:xfrm>
            <a:off x="260583" y="2058929"/>
            <a:ext cx="1826182"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necesitar</a:t>
            </a:r>
            <a:endParaRPr lang="en-GB" sz="2400" b="1" dirty="0">
              <a:solidFill>
                <a:schemeClr val="accent1">
                  <a:lumMod val="50000"/>
                </a:schemeClr>
              </a:solidFill>
              <a:latin typeface="Century Gothic" panose="020B0502020202020204" pitchFamily="34" charset="0"/>
            </a:endParaRPr>
          </a:p>
        </p:txBody>
      </p:sp>
      <p:sp>
        <p:nvSpPr>
          <p:cNvPr id="25" name="TextBox 24"/>
          <p:cNvSpPr txBox="1"/>
          <p:nvPr/>
        </p:nvSpPr>
        <p:spPr>
          <a:xfrm>
            <a:off x="2642276" y="63844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montar</a:t>
            </a:r>
            <a:endParaRPr lang="en-GB"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210480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3ABB3-9F33-784F-A6D5-C6E76D8FEA6F}"/>
              </a:ext>
            </a:extLst>
          </p:cNvPr>
          <p:cNvSpPr>
            <a:spLocks noGrp="1"/>
          </p:cNvSpPr>
          <p:nvPr>
            <p:ph type="title"/>
          </p:nvPr>
        </p:nvSpPr>
        <p:spPr>
          <a:xfrm>
            <a:off x="289185" y="184161"/>
            <a:ext cx="4454236" cy="360491"/>
          </a:xfrm>
        </p:spPr>
        <p:txBody>
          <a:bodyPr>
            <a:noAutofit/>
          </a:bodyPr>
          <a:lstStyle/>
          <a:p>
            <a:r>
              <a:rPr lang="x-none" sz="2800" b="1" dirty="0">
                <a:solidFill>
                  <a:schemeClr val="accent1">
                    <a:lumMod val="50000"/>
                  </a:schemeClr>
                </a:solidFill>
              </a:rPr>
              <a:t>Practicamos los verbos</a:t>
            </a:r>
            <a:r>
              <a:rPr lang="en-GB" sz="2800" b="1" dirty="0">
                <a:solidFill>
                  <a:schemeClr val="accent1">
                    <a:lumMod val="50000"/>
                  </a:schemeClr>
                </a:solidFill>
              </a:rPr>
              <a:t>.</a:t>
            </a:r>
            <a:endParaRPr lang="x-none" sz="2800" b="1" dirty="0">
              <a:solidFill>
                <a:schemeClr val="accent1">
                  <a:lumMod val="50000"/>
                </a:schemeClr>
              </a:solidFill>
            </a:endParaRPr>
          </a:p>
        </p:txBody>
      </p:sp>
      <p:pic>
        <p:nvPicPr>
          <p:cNvPr id="3" name="Imagen 2">
            <a:extLst>
              <a:ext uri="{FF2B5EF4-FFF2-40B4-BE49-F238E27FC236}">
                <a16:creationId xmlns:a16="http://schemas.microsoft.com/office/drawing/2014/main" id="{3FCDCFD3-6EB0-5540-834B-FB25459CBDE3}"/>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752007" y="1520367"/>
            <a:ext cx="3177007" cy="3563302"/>
          </a:xfrm>
          <a:prstGeom prst="rect">
            <a:avLst/>
          </a:prstGeom>
        </p:spPr>
      </p:pic>
      <p:pic>
        <p:nvPicPr>
          <p:cNvPr id="5" name="Picture 37">
            <a:extLst>
              <a:ext uri="{FF2B5EF4-FFF2-40B4-BE49-F238E27FC236}">
                <a16:creationId xmlns:a16="http://schemas.microsoft.com/office/drawing/2014/main" id="{43CB4692-BA1A-3E47-9BD6-5809326FC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7308" y="2071610"/>
            <a:ext cx="438571" cy="456844"/>
          </a:xfrm>
          <a:prstGeom prst="rect">
            <a:avLst/>
          </a:prstGeom>
        </p:spPr>
      </p:pic>
      <p:sp>
        <p:nvSpPr>
          <p:cNvPr id="6" name="TextBox 5"/>
          <p:cNvSpPr txBox="1"/>
          <p:nvPr/>
        </p:nvSpPr>
        <p:spPr>
          <a:xfrm>
            <a:off x="260583" y="136633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bailar</a:t>
            </a:r>
            <a:endParaRPr lang="en-GB" sz="2400" dirty="0">
              <a:solidFill>
                <a:schemeClr val="accent1">
                  <a:lumMod val="50000"/>
                </a:schemeClr>
              </a:solidFill>
              <a:latin typeface="Century Gothic" panose="020B0502020202020204" pitchFamily="34" charset="0"/>
            </a:endParaRPr>
          </a:p>
        </p:txBody>
      </p:sp>
      <p:sp>
        <p:nvSpPr>
          <p:cNvPr id="7" name="TextBox 6"/>
          <p:cNvSpPr txBox="1"/>
          <p:nvPr/>
        </p:nvSpPr>
        <p:spPr>
          <a:xfrm>
            <a:off x="260583" y="63844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llevar</a:t>
            </a:r>
            <a:endParaRPr lang="en-GB" sz="2400" dirty="0">
              <a:solidFill>
                <a:schemeClr val="accent1">
                  <a:lumMod val="50000"/>
                </a:schemeClr>
              </a:solidFill>
              <a:latin typeface="Century Gothic" panose="020B0502020202020204" pitchFamily="34" charset="0"/>
            </a:endParaRPr>
          </a:p>
        </p:txBody>
      </p:sp>
      <p:sp>
        <p:nvSpPr>
          <p:cNvPr id="8" name="TextBox 7"/>
          <p:cNvSpPr txBox="1"/>
          <p:nvPr/>
        </p:nvSpPr>
        <p:spPr>
          <a:xfrm>
            <a:off x="260583" y="2054929"/>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necesitar</a:t>
            </a:r>
            <a:endParaRPr lang="en-GB" sz="2400" dirty="0">
              <a:solidFill>
                <a:schemeClr val="accent1">
                  <a:lumMod val="50000"/>
                </a:schemeClr>
              </a:solidFill>
              <a:latin typeface="Century Gothic" panose="020B0502020202020204" pitchFamily="34" charset="0"/>
            </a:endParaRPr>
          </a:p>
        </p:txBody>
      </p:sp>
      <p:sp>
        <p:nvSpPr>
          <p:cNvPr id="9" name="TextBox 8"/>
          <p:cNvSpPr txBox="1"/>
          <p:nvPr/>
        </p:nvSpPr>
        <p:spPr>
          <a:xfrm>
            <a:off x="2642275" y="136633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comprar</a:t>
            </a:r>
            <a:endParaRPr lang="en-GB" sz="2400" dirty="0">
              <a:solidFill>
                <a:schemeClr val="accent1">
                  <a:lumMod val="50000"/>
                </a:schemeClr>
              </a:solidFill>
              <a:latin typeface="Century Gothic" panose="020B0502020202020204" pitchFamily="34" charset="0"/>
            </a:endParaRPr>
          </a:p>
        </p:txBody>
      </p:sp>
      <p:sp>
        <p:nvSpPr>
          <p:cNvPr id="11" name="TextBox 10"/>
          <p:cNvSpPr txBox="1"/>
          <p:nvPr/>
        </p:nvSpPr>
        <p:spPr>
          <a:xfrm>
            <a:off x="260583" y="2828904"/>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caminar</a:t>
            </a:r>
            <a:endParaRPr lang="en-GB" sz="2400" dirty="0">
              <a:solidFill>
                <a:schemeClr val="accent1">
                  <a:lumMod val="50000"/>
                </a:schemeClr>
              </a:solidFill>
              <a:latin typeface="Century Gothic" panose="020B0502020202020204" pitchFamily="34" charset="0"/>
            </a:endParaRPr>
          </a:p>
        </p:txBody>
      </p:sp>
      <p:sp>
        <p:nvSpPr>
          <p:cNvPr id="12" name="TextBox 11"/>
          <p:cNvSpPr txBox="1"/>
          <p:nvPr/>
        </p:nvSpPr>
        <p:spPr>
          <a:xfrm>
            <a:off x="2642276" y="2117235"/>
            <a:ext cx="1681367"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escuchar</a:t>
            </a:r>
          </a:p>
        </p:txBody>
      </p:sp>
      <p:sp>
        <p:nvSpPr>
          <p:cNvPr id="13" name="TextBox 12"/>
          <p:cNvSpPr txBox="1"/>
          <p:nvPr/>
        </p:nvSpPr>
        <p:spPr>
          <a:xfrm>
            <a:off x="287120" y="360806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cantar</a:t>
            </a:r>
            <a:endParaRPr lang="en-GB" sz="2400" dirty="0">
              <a:solidFill>
                <a:schemeClr val="accent1">
                  <a:lumMod val="50000"/>
                </a:schemeClr>
              </a:solidFill>
              <a:latin typeface="Century Gothic" panose="020B0502020202020204" pitchFamily="34" charset="0"/>
            </a:endParaRPr>
          </a:p>
        </p:txBody>
      </p:sp>
      <p:sp>
        <p:nvSpPr>
          <p:cNvPr id="14" name="TextBox 13"/>
          <p:cNvSpPr txBox="1"/>
          <p:nvPr/>
        </p:nvSpPr>
        <p:spPr>
          <a:xfrm>
            <a:off x="2642275" y="284035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descansar</a:t>
            </a:r>
            <a:endParaRPr lang="en-GB" sz="2400" dirty="0">
              <a:solidFill>
                <a:schemeClr val="accent1">
                  <a:lumMod val="50000"/>
                </a:schemeClr>
              </a:solidFill>
              <a:latin typeface="Century Gothic" panose="020B0502020202020204" pitchFamily="34" charset="0"/>
            </a:endParaRPr>
          </a:p>
        </p:txBody>
      </p:sp>
      <p:sp>
        <p:nvSpPr>
          <p:cNvPr id="15" name="TextBox 14"/>
          <p:cNvSpPr txBox="1"/>
          <p:nvPr/>
        </p:nvSpPr>
        <p:spPr>
          <a:xfrm>
            <a:off x="289185"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sacar</a:t>
            </a:r>
            <a:endParaRPr lang="en-GB" sz="2400" dirty="0">
              <a:solidFill>
                <a:schemeClr val="accent1">
                  <a:lumMod val="50000"/>
                </a:schemeClr>
              </a:solidFill>
              <a:latin typeface="Century Gothic" panose="020B0502020202020204" pitchFamily="34" charset="0"/>
            </a:endParaRPr>
          </a:p>
        </p:txBody>
      </p:sp>
      <p:sp>
        <p:nvSpPr>
          <p:cNvPr id="16" name="TextBox 15"/>
          <p:cNvSpPr txBox="1"/>
          <p:nvPr/>
        </p:nvSpPr>
        <p:spPr>
          <a:xfrm>
            <a:off x="2642274" y="3608064"/>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nadar</a:t>
            </a:r>
            <a:endParaRPr lang="en-GB" sz="2400" dirty="0">
              <a:solidFill>
                <a:schemeClr val="accent1">
                  <a:lumMod val="50000"/>
                </a:schemeClr>
              </a:solidFill>
              <a:latin typeface="Century Gothic" panose="020B0502020202020204" pitchFamily="34" charset="0"/>
            </a:endParaRPr>
          </a:p>
        </p:txBody>
      </p:sp>
      <p:sp>
        <p:nvSpPr>
          <p:cNvPr id="17" name="TextBox 16"/>
          <p:cNvSpPr txBox="1"/>
          <p:nvPr/>
        </p:nvSpPr>
        <p:spPr>
          <a:xfrm>
            <a:off x="2635174" y="5025803"/>
            <a:ext cx="124940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mirar</a:t>
            </a:r>
            <a:endParaRPr lang="en-GB" sz="2400" dirty="0">
              <a:solidFill>
                <a:schemeClr val="accent1">
                  <a:lumMod val="50000"/>
                </a:schemeClr>
              </a:solidFill>
              <a:latin typeface="Century Gothic" panose="020B0502020202020204" pitchFamily="34" charset="0"/>
            </a:endParaRPr>
          </a:p>
        </p:txBody>
      </p:sp>
      <p:sp>
        <p:nvSpPr>
          <p:cNvPr id="18" name="TextBox 17"/>
          <p:cNvSpPr txBox="1"/>
          <p:nvPr/>
        </p:nvSpPr>
        <p:spPr>
          <a:xfrm>
            <a:off x="260584" y="5031679"/>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preparar</a:t>
            </a:r>
            <a:endParaRPr lang="en-GB" sz="2400" dirty="0">
              <a:solidFill>
                <a:schemeClr val="accent1">
                  <a:lumMod val="50000"/>
                </a:schemeClr>
              </a:solidFill>
              <a:latin typeface="Century Gothic" panose="020B0502020202020204" pitchFamily="34" charset="0"/>
            </a:endParaRPr>
          </a:p>
        </p:txBody>
      </p:sp>
      <p:sp>
        <p:nvSpPr>
          <p:cNvPr id="19" name="TextBox 18"/>
          <p:cNvSpPr txBox="1"/>
          <p:nvPr/>
        </p:nvSpPr>
        <p:spPr>
          <a:xfrm>
            <a:off x="260585" y="5757920"/>
            <a:ext cx="193331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cenar</a:t>
            </a:r>
          </a:p>
        </p:txBody>
      </p:sp>
      <p:sp>
        <p:nvSpPr>
          <p:cNvPr id="20" name="TextBox 19"/>
          <p:cNvSpPr txBox="1"/>
          <p:nvPr/>
        </p:nvSpPr>
        <p:spPr>
          <a:xfrm>
            <a:off x="2642276" y="574692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jugar</a:t>
            </a:r>
            <a:endParaRPr lang="en-GB" sz="2400" dirty="0">
              <a:solidFill>
                <a:schemeClr val="accent1">
                  <a:lumMod val="50000"/>
                </a:schemeClr>
              </a:solidFill>
              <a:latin typeface="Century Gothic" panose="020B0502020202020204" pitchFamily="34" charset="0"/>
            </a:endParaRPr>
          </a:p>
        </p:txBody>
      </p:sp>
      <p:sp>
        <p:nvSpPr>
          <p:cNvPr id="21" name="TextBox 20"/>
          <p:cNvSpPr txBox="1"/>
          <p:nvPr/>
        </p:nvSpPr>
        <p:spPr>
          <a:xfrm>
            <a:off x="2642276"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disfrutar</a:t>
            </a:r>
            <a:endParaRPr lang="en-GB" sz="2400" dirty="0">
              <a:solidFill>
                <a:schemeClr val="accent1">
                  <a:lumMod val="50000"/>
                </a:schemeClr>
              </a:solidFill>
              <a:latin typeface="Century Gothic" panose="020B0502020202020204" pitchFamily="34" charset="0"/>
            </a:endParaRPr>
          </a:p>
        </p:txBody>
      </p:sp>
      <p:sp>
        <p:nvSpPr>
          <p:cNvPr id="22" name="TextBox 21"/>
          <p:cNvSpPr txBox="1"/>
          <p:nvPr/>
        </p:nvSpPr>
        <p:spPr>
          <a:xfrm>
            <a:off x="2635174" y="2115609"/>
            <a:ext cx="163199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escuchar</a:t>
            </a:r>
          </a:p>
        </p:txBody>
      </p:sp>
      <p:sp>
        <p:nvSpPr>
          <p:cNvPr id="23" name="TextBox 22"/>
          <p:cNvSpPr txBox="1"/>
          <p:nvPr/>
        </p:nvSpPr>
        <p:spPr>
          <a:xfrm>
            <a:off x="2642276" y="63844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montar</a:t>
            </a:r>
            <a:endParaRPr lang="en-GB"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317939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3ABB3-9F33-784F-A6D5-C6E76D8FEA6F}"/>
              </a:ext>
            </a:extLst>
          </p:cNvPr>
          <p:cNvSpPr>
            <a:spLocks noGrp="1"/>
          </p:cNvSpPr>
          <p:nvPr>
            <p:ph type="title"/>
          </p:nvPr>
        </p:nvSpPr>
        <p:spPr>
          <a:xfrm>
            <a:off x="289185" y="184161"/>
            <a:ext cx="4454236" cy="360491"/>
          </a:xfrm>
        </p:spPr>
        <p:txBody>
          <a:bodyPr>
            <a:noAutofit/>
          </a:bodyPr>
          <a:lstStyle/>
          <a:p>
            <a:r>
              <a:rPr lang="x-none" sz="2800" b="1" dirty="0">
                <a:solidFill>
                  <a:schemeClr val="accent1">
                    <a:lumMod val="50000"/>
                  </a:schemeClr>
                </a:solidFill>
              </a:rPr>
              <a:t>Practicamos los verbos</a:t>
            </a:r>
            <a:r>
              <a:rPr lang="en-GB" sz="2800" b="1" dirty="0">
                <a:solidFill>
                  <a:schemeClr val="accent1">
                    <a:lumMod val="50000"/>
                  </a:schemeClr>
                </a:solidFill>
              </a:rPr>
              <a:t>.</a:t>
            </a:r>
            <a:endParaRPr lang="x-none" sz="2800" b="1" dirty="0">
              <a:solidFill>
                <a:schemeClr val="accent1">
                  <a:lumMod val="50000"/>
                </a:schemeClr>
              </a:solidFill>
            </a:endParaRPr>
          </a:p>
        </p:txBody>
      </p:sp>
      <p:pic>
        <p:nvPicPr>
          <p:cNvPr id="5" name="Picture 2" descr="http://www.clker.com/cliparts/w/d/u/B/w/V/stamp1-md.png">
            <a:extLst>
              <a:ext uri="{FF2B5EF4-FFF2-40B4-BE49-F238E27FC236}">
                <a16:creationId xmlns:a16="http://schemas.microsoft.com/office/drawing/2014/main" id="{10EB9654-9325-5646-9AC0-6E8D01B9A2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745032">
            <a:off x="4909792" y="1937677"/>
            <a:ext cx="3442479" cy="311902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24">
            <a:extLst>
              <a:ext uri="{FF2B5EF4-FFF2-40B4-BE49-F238E27FC236}">
                <a16:creationId xmlns:a16="http://schemas.microsoft.com/office/drawing/2014/main" id="{BA4D2C76-34C8-6746-95CF-FC5D4557E84D}"/>
              </a:ext>
            </a:extLst>
          </p:cNvPr>
          <p:cNvSpPr txBox="1">
            <a:spLocks/>
          </p:cNvSpPr>
          <p:nvPr/>
        </p:nvSpPr>
        <p:spPr>
          <a:xfrm rot="21317825">
            <a:off x="5206462" y="3094949"/>
            <a:ext cx="2849138" cy="6463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4000" dirty="0">
                <a:solidFill>
                  <a:schemeClr val="accent1">
                    <a:lumMod val="50000"/>
                  </a:schemeClr>
                </a:solidFill>
                <a:cs typeface="Calibri" panose="020F0502020204030204" pitchFamily="34" charset="0"/>
              </a:rPr>
              <a:t>to prepare</a:t>
            </a:r>
          </a:p>
        </p:txBody>
      </p:sp>
      <p:pic>
        <p:nvPicPr>
          <p:cNvPr id="7" name="Picture 37">
            <a:extLst>
              <a:ext uri="{FF2B5EF4-FFF2-40B4-BE49-F238E27FC236}">
                <a16:creationId xmlns:a16="http://schemas.microsoft.com/office/drawing/2014/main" id="{43CB4692-BA1A-3E47-9BD6-5809326FC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6092" y="5028212"/>
            <a:ext cx="438571" cy="456844"/>
          </a:xfrm>
          <a:prstGeom prst="rect">
            <a:avLst/>
          </a:prstGeom>
        </p:spPr>
      </p:pic>
      <p:sp>
        <p:nvSpPr>
          <p:cNvPr id="8" name="TextBox 7"/>
          <p:cNvSpPr txBox="1"/>
          <p:nvPr/>
        </p:nvSpPr>
        <p:spPr>
          <a:xfrm>
            <a:off x="260583" y="136633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bailar</a:t>
            </a:r>
            <a:endParaRPr lang="en-GB" sz="2400" dirty="0">
              <a:solidFill>
                <a:schemeClr val="accent1">
                  <a:lumMod val="50000"/>
                </a:schemeClr>
              </a:solidFill>
              <a:latin typeface="Century Gothic" panose="020B0502020202020204" pitchFamily="34" charset="0"/>
            </a:endParaRPr>
          </a:p>
        </p:txBody>
      </p:sp>
      <p:sp>
        <p:nvSpPr>
          <p:cNvPr id="9" name="TextBox 8"/>
          <p:cNvSpPr txBox="1"/>
          <p:nvPr/>
        </p:nvSpPr>
        <p:spPr>
          <a:xfrm>
            <a:off x="260583" y="63844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llevar</a:t>
            </a:r>
            <a:endParaRPr lang="en-GB" sz="2400" dirty="0">
              <a:solidFill>
                <a:schemeClr val="accent1">
                  <a:lumMod val="50000"/>
                </a:schemeClr>
              </a:solidFill>
              <a:latin typeface="Century Gothic" panose="020B0502020202020204" pitchFamily="34" charset="0"/>
            </a:endParaRPr>
          </a:p>
        </p:txBody>
      </p:sp>
      <p:sp>
        <p:nvSpPr>
          <p:cNvPr id="11" name="TextBox 10"/>
          <p:cNvSpPr txBox="1"/>
          <p:nvPr/>
        </p:nvSpPr>
        <p:spPr>
          <a:xfrm>
            <a:off x="260583" y="2054929"/>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necesitar</a:t>
            </a:r>
            <a:endParaRPr lang="en-GB" sz="2400" dirty="0">
              <a:solidFill>
                <a:schemeClr val="accent1">
                  <a:lumMod val="50000"/>
                </a:schemeClr>
              </a:solidFill>
              <a:latin typeface="Century Gothic" panose="020B0502020202020204" pitchFamily="34" charset="0"/>
            </a:endParaRPr>
          </a:p>
        </p:txBody>
      </p:sp>
      <p:sp>
        <p:nvSpPr>
          <p:cNvPr id="12" name="TextBox 11"/>
          <p:cNvSpPr txBox="1"/>
          <p:nvPr/>
        </p:nvSpPr>
        <p:spPr>
          <a:xfrm>
            <a:off x="2642275" y="136633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comprar</a:t>
            </a:r>
            <a:endParaRPr lang="en-GB" sz="2400" dirty="0">
              <a:solidFill>
                <a:schemeClr val="accent1">
                  <a:lumMod val="50000"/>
                </a:schemeClr>
              </a:solidFill>
              <a:latin typeface="Century Gothic" panose="020B0502020202020204" pitchFamily="34" charset="0"/>
            </a:endParaRPr>
          </a:p>
        </p:txBody>
      </p:sp>
      <p:sp>
        <p:nvSpPr>
          <p:cNvPr id="13" name="TextBox 12"/>
          <p:cNvSpPr txBox="1"/>
          <p:nvPr/>
        </p:nvSpPr>
        <p:spPr>
          <a:xfrm>
            <a:off x="260583" y="2828904"/>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caminar</a:t>
            </a:r>
            <a:endParaRPr lang="en-GB" sz="2400" dirty="0">
              <a:solidFill>
                <a:schemeClr val="accent1">
                  <a:lumMod val="50000"/>
                </a:schemeClr>
              </a:solidFill>
              <a:latin typeface="Century Gothic" panose="020B0502020202020204" pitchFamily="34" charset="0"/>
            </a:endParaRPr>
          </a:p>
        </p:txBody>
      </p:sp>
      <p:sp>
        <p:nvSpPr>
          <p:cNvPr id="14" name="TextBox 13"/>
          <p:cNvSpPr txBox="1"/>
          <p:nvPr/>
        </p:nvSpPr>
        <p:spPr>
          <a:xfrm>
            <a:off x="2642276" y="2117235"/>
            <a:ext cx="1681367"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escuchar</a:t>
            </a:r>
          </a:p>
        </p:txBody>
      </p:sp>
      <p:sp>
        <p:nvSpPr>
          <p:cNvPr id="15" name="TextBox 14"/>
          <p:cNvSpPr txBox="1"/>
          <p:nvPr/>
        </p:nvSpPr>
        <p:spPr>
          <a:xfrm>
            <a:off x="287120" y="360806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cantar</a:t>
            </a:r>
            <a:endParaRPr lang="en-GB" sz="2400" dirty="0">
              <a:solidFill>
                <a:schemeClr val="accent1">
                  <a:lumMod val="50000"/>
                </a:schemeClr>
              </a:solidFill>
              <a:latin typeface="Century Gothic" panose="020B0502020202020204" pitchFamily="34" charset="0"/>
            </a:endParaRPr>
          </a:p>
        </p:txBody>
      </p:sp>
      <p:sp>
        <p:nvSpPr>
          <p:cNvPr id="16" name="TextBox 15"/>
          <p:cNvSpPr txBox="1"/>
          <p:nvPr/>
        </p:nvSpPr>
        <p:spPr>
          <a:xfrm>
            <a:off x="2642275" y="284035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descansar</a:t>
            </a:r>
            <a:endParaRPr lang="en-GB" sz="2400" dirty="0">
              <a:solidFill>
                <a:schemeClr val="accent1">
                  <a:lumMod val="50000"/>
                </a:schemeClr>
              </a:solidFill>
              <a:latin typeface="Century Gothic" panose="020B0502020202020204" pitchFamily="34" charset="0"/>
            </a:endParaRPr>
          </a:p>
        </p:txBody>
      </p:sp>
      <p:sp>
        <p:nvSpPr>
          <p:cNvPr id="17" name="TextBox 16"/>
          <p:cNvSpPr txBox="1"/>
          <p:nvPr/>
        </p:nvSpPr>
        <p:spPr>
          <a:xfrm>
            <a:off x="289185"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sacar</a:t>
            </a:r>
            <a:endParaRPr lang="en-GB" sz="2400" dirty="0">
              <a:solidFill>
                <a:schemeClr val="accent1">
                  <a:lumMod val="50000"/>
                </a:schemeClr>
              </a:solidFill>
              <a:latin typeface="Century Gothic" panose="020B0502020202020204" pitchFamily="34" charset="0"/>
            </a:endParaRPr>
          </a:p>
        </p:txBody>
      </p:sp>
      <p:sp>
        <p:nvSpPr>
          <p:cNvPr id="18" name="TextBox 17"/>
          <p:cNvSpPr txBox="1"/>
          <p:nvPr/>
        </p:nvSpPr>
        <p:spPr>
          <a:xfrm>
            <a:off x="2642274" y="3608064"/>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nadar</a:t>
            </a:r>
            <a:endParaRPr lang="en-GB" sz="2400" dirty="0">
              <a:solidFill>
                <a:schemeClr val="accent1">
                  <a:lumMod val="50000"/>
                </a:schemeClr>
              </a:solidFill>
              <a:latin typeface="Century Gothic" panose="020B0502020202020204" pitchFamily="34" charset="0"/>
            </a:endParaRPr>
          </a:p>
        </p:txBody>
      </p:sp>
      <p:sp>
        <p:nvSpPr>
          <p:cNvPr id="19" name="TextBox 18"/>
          <p:cNvSpPr txBox="1"/>
          <p:nvPr/>
        </p:nvSpPr>
        <p:spPr>
          <a:xfrm>
            <a:off x="2635174" y="5025803"/>
            <a:ext cx="124940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mirar</a:t>
            </a:r>
            <a:endParaRPr lang="en-GB" sz="2400" dirty="0">
              <a:solidFill>
                <a:schemeClr val="accent1">
                  <a:lumMod val="50000"/>
                </a:schemeClr>
              </a:solidFill>
              <a:latin typeface="Century Gothic" panose="020B0502020202020204" pitchFamily="34" charset="0"/>
            </a:endParaRPr>
          </a:p>
        </p:txBody>
      </p:sp>
      <p:sp>
        <p:nvSpPr>
          <p:cNvPr id="20" name="TextBox 19"/>
          <p:cNvSpPr txBox="1"/>
          <p:nvPr/>
        </p:nvSpPr>
        <p:spPr>
          <a:xfrm>
            <a:off x="260584" y="5031679"/>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preparar</a:t>
            </a:r>
            <a:endParaRPr lang="en-GB" sz="2400" dirty="0">
              <a:solidFill>
                <a:schemeClr val="accent1">
                  <a:lumMod val="50000"/>
                </a:schemeClr>
              </a:solidFill>
              <a:latin typeface="Century Gothic" panose="020B0502020202020204" pitchFamily="34" charset="0"/>
            </a:endParaRPr>
          </a:p>
        </p:txBody>
      </p:sp>
      <p:sp>
        <p:nvSpPr>
          <p:cNvPr id="21" name="TextBox 20"/>
          <p:cNvSpPr txBox="1"/>
          <p:nvPr/>
        </p:nvSpPr>
        <p:spPr>
          <a:xfrm>
            <a:off x="260585" y="5757920"/>
            <a:ext cx="193331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cenar</a:t>
            </a:r>
          </a:p>
        </p:txBody>
      </p:sp>
      <p:sp>
        <p:nvSpPr>
          <p:cNvPr id="22" name="TextBox 21"/>
          <p:cNvSpPr txBox="1"/>
          <p:nvPr/>
        </p:nvSpPr>
        <p:spPr>
          <a:xfrm>
            <a:off x="2642276" y="574692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jugar</a:t>
            </a:r>
            <a:endParaRPr lang="en-GB" sz="2400" dirty="0">
              <a:solidFill>
                <a:schemeClr val="accent1">
                  <a:lumMod val="50000"/>
                </a:schemeClr>
              </a:solidFill>
              <a:latin typeface="Century Gothic" panose="020B0502020202020204" pitchFamily="34" charset="0"/>
            </a:endParaRPr>
          </a:p>
        </p:txBody>
      </p:sp>
      <p:sp>
        <p:nvSpPr>
          <p:cNvPr id="23" name="TextBox 22"/>
          <p:cNvSpPr txBox="1"/>
          <p:nvPr/>
        </p:nvSpPr>
        <p:spPr>
          <a:xfrm>
            <a:off x="2642276"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disfrutar</a:t>
            </a:r>
            <a:endParaRPr lang="en-GB" sz="2400" dirty="0">
              <a:solidFill>
                <a:schemeClr val="accent1">
                  <a:lumMod val="50000"/>
                </a:schemeClr>
              </a:solidFill>
              <a:latin typeface="Century Gothic" panose="020B0502020202020204" pitchFamily="34" charset="0"/>
            </a:endParaRPr>
          </a:p>
        </p:txBody>
      </p:sp>
      <p:sp>
        <p:nvSpPr>
          <p:cNvPr id="24" name="TextBox 23"/>
          <p:cNvSpPr txBox="1"/>
          <p:nvPr/>
        </p:nvSpPr>
        <p:spPr>
          <a:xfrm>
            <a:off x="260583" y="5025802"/>
            <a:ext cx="1631990"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preparar</a:t>
            </a:r>
            <a:endParaRPr lang="en-GB" sz="2400" b="1" dirty="0">
              <a:solidFill>
                <a:schemeClr val="accent1">
                  <a:lumMod val="50000"/>
                </a:schemeClr>
              </a:solidFill>
              <a:latin typeface="Century Gothic" panose="020B0502020202020204" pitchFamily="34" charset="0"/>
            </a:endParaRPr>
          </a:p>
        </p:txBody>
      </p:sp>
      <p:sp>
        <p:nvSpPr>
          <p:cNvPr id="25" name="TextBox 24"/>
          <p:cNvSpPr txBox="1"/>
          <p:nvPr/>
        </p:nvSpPr>
        <p:spPr>
          <a:xfrm>
            <a:off x="2642276" y="63844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montar</a:t>
            </a:r>
            <a:endParaRPr lang="en-GB"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330390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3ABB3-9F33-784F-A6D5-C6E76D8FEA6F}"/>
              </a:ext>
            </a:extLst>
          </p:cNvPr>
          <p:cNvSpPr>
            <a:spLocks noGrp="1"/>
          </p:cNvSpPr>
          <p:nvPr>
            <p:ph type="title"/>
          </p:nvPr>
        </p:nvSpPr>
        <p:spPr>
          <a:xfrm>
            <a:off x="289185" y="184161"/>
            <a:ext cx="4454236" cy="360491"/>
          </a:xfrm>
        </p:spPr>
        <p:txBody>
          <a:bodyPr>
            <a:noAutofit/>
          </a:bodyPr>
          <a:lstStyle/>
          <a:p>
            <a:r>
              <a:rPr lang="x-none" sz="2800" b="1" dirty="0">
                <a:solidFill>
                  <a:schemeClr val="accent1">
                    <a:lumMod val="50000"/>
                  </a:schemeClr>
                </a:solidFill>
              </a:rPr>
              <a:t>Practicamos los verbos</a:t>
            </a:r>
            <a:r>
              <a:rPr lang="en-GB" sz="2800" b="1" dirty="0">
                <a:solidFill>
                  <a:schemeClr val="accent1">
                    <a:lumMod val="50000"/>
                  </a:schemeClr>
                </a:solidFill>
              </a:rPr>
              <a:t>.</a:t>
            </a:r>
            <a:endParaRPr lang="x-none" sz="2800" b="1" dirty="0">
              <a:solidFill>
                <a:schemeClr val="accent1">
                  <a:lumMod val="50000"/>
                </a:schemeClr>
              </a:solidFill>
            </a:endParaRPr>
          </a:p>
        </p:txBody>
      </p:sp>
      <p:pic>
        <p:nvPicPr>
          <p:cNvPr id="3" name="Imagen 2">
            <a:extLst>
              <a:ext uri="{FF2B5EF4-FFF2-40B4-BE49-F238E27FC236}">
                <a16:creationId xmlns:a16="http://schemas.microsoft.com/office/drawing/2014/main" id="{4F02D555-9729-8843-B7C5-ED5B2CFF53D4}"/>
              </a:ext>
            </a:extLst>
          </p:cNvPr>
          <p:cNvPicPr>
            <a:picLocks noChangeAspect="1"/>
          </p:cNvPicPr>
          <p:nvPr/>
        </p:nvPicPr>
        <p:blipFill>
          <a:blip r:embed="rId3"/>
          <a:stretch>
            <a:fillRect/>
          </a:stretch>
        </p:blipFill>
        <p:spPr>
          <a:xfrm>
            <a:off x="5292658" y="1589945"/>
            <a:ext cx="3985701" cy="3678109"/>
          </a:xfrm>
          <a:prstGeom prst="rect">
            <a:avLst/>
          </a:prstGeom>
        </p:spPr>
      </p:pic>
      <p:pic>
        <p:nvPicPr>
          <p:cNvPr id="5" name="Picture 37">
            <a:extLst>
              <a:ext uri="{FF2B5EF4-FFF2-40B4-BE49-F238E27FC236}">
                <a16:creationId xmlns:a16="http://schemas.microsoft.com/office/drawing/2014/main" id="{43CB4692-BA1A-3E47-9BD6-5809326FC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7976" y="2856267"/>
            <a:ext cx="438571" cy="456844"/>
          </a:xfrm>
          <a:prstGeom prst="rect">
            <a:avLst/>
          </a:prstGeom>
        </p:spPr>
      </p:pic>
      <p:sp>
        <p:nvSpPr>
          <p:cNvPr id="6" name="TextBox 5"/>
          <p:cNvSpPr txBox="1"/>
          <p:nvPr/>
        </p:nvSpPr>
        <p:spPr>
          <a:xfrm>
            <a:off x="260583" y="136633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bailar</a:t>
            </a:r>
            <a:endParaRPr lang="en-GB" sz="2400" dirty="0">
              <a:solidFill>
                <a:schemeClr val="accent1">
                  <a:lumMod val="50000"/>
                </a:schemeClr>
              </a:solidFill>
              <a:latin typeface="Century Gothic" panose="020B0502020202020204" pitchFamily="34" charset="0"/>
            </a:endParaRPr>
          </a:p>
        </p:txBody>
      </p:sp>
      <p:sp>
        <p:nvSpPr>
          <p:cNvPr id="7" name="TextBox 6"/>
          <p:cNvSpPr txBox="1"/>
          <p:nvPr/>
        </p:nvSpPr>
        <p:spPr>
          <a:xfrm>
            <a:off x="260583" y="63844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llevar</a:t>
            </a:r>
            <a:endParaRPr lang="en-GB" sz="2400" dirty="0">
              <a:solidFill>
                <a:schemeClr val="accent1">
                  <a:lumMod val="50000"/>
                </a:schemeClr>
              </a:solidFill>
              <a:latin typeface="Century Gothic" panose="020B0502020202020204" pitchFamily="34" charset="0"/>
            </a:endParaRPr>
          </a:p>
        </p:txBody>
      </p:sp>
      <p:sp>
        <p:nvSpPr>
          <p:cNvPr id="8" name="TextBox 7"/>
          <p:cNvSpPr txBox="1"/>
          <p:nvPr/>
        </p:nvSpPr>
        <p:spPr>
          <a:xfrm>
            <a:off x="260583" y="2054929"/>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necesitar</a:t>
            </a:r>
            <a:endParaRPr lang="en-GB" sz="2400" dirty="0">
              <a:solidFill>
                <a:schemeClr val="accent1">
                  <a:lumMod val="50000"/>
                </a:schemeClr>
              </a:solidFill>
              <a:latin typeface="Century Gothic" panose="020B0502020202020204" pitchFamily="34" charset="0"/>
            </a:endParaRPr>
          </a:p>
        </p:txBody>
      </p:sp>
      <p:sp>
        <p:nvSpPr>
          <p:cNvPr id="9" name="TextBox 8"/>
          <p:cNvSpPr txBox="1"/>
          <p:nvPr/>
        </p:nvSpPr>
        <p:spPr>
          <a:xfrm>
            <a:off x="2642275" y="136633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comprar</a:t>
            </a:r>
            <a:endParaRPr lang="en-GB" sz="2400" dirty="0">
              <a:solidFill>
                <a:schemeClr val="accent1">
                  <a:lumMod val="50000"/>
                </a:schemeClr>
              </a:solidFill>
              <a:latin typeface="Century Gothic" panose="020B0502020202020204" pitchFamily="34" charset="0"/>
            </a:endParaRPr>
          </a:p>
        </p:txBody>
      </p:sp>
      <p:sp>
        <p:nvSpPr>
          <p:cNvPr id="11" name="TextBox 10"/>
          <p:cNvSpPr txBox="1"/>
          <p:nvPr/>
        </p:nvSpPr>
        <p:spPr>
          <a:xfrm>
            <a:off x="260583" y="2828904"/>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caminar</a:t>
            </a:r>
            <a:endParaRPr lang="en-GB" sz="2400" dirty="0">
              <a:solidFill>
                <a:schemeClr val="accent1">
                  <a:lumMod val="50000"/>
                </a:schemeClr>
              </a:solidFill>
              <a:latin typeface="Century Gothic" panose="020B0502020202020204" pitchFamily="34" charset="0"/>
            </a:endParaRPr>
          </a:p>
        </p:txBody>
      </p:sp>
      <p:sp>
        <p:nvSpPr>
          <p:cNvPr id="12" name="TextBox 11"/>
          <p:cNvSpPr txBox="1"/>
          <p:nvPr/>
        </p:nvSpPr>
        <p:spPr>
          <a:xfrm>
            <a:off x="2642276" y="2117235"/>
            <a:ext cx="1681367"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escuchar</a:t>
            </a:r>
          </a:p>
        </p:txBody>
      </p:sp>
      <p:sp>
        <p:nvSpPr>
          <p:cNvPr id="13" name="TextBox 12"/>
          <p:cNvSpPr txBox="1"/>
          <p:nvPr/>
        </p:nvSpPr>
        <p:spPr>
          <a:xfrm>
            <a:off x="287120" y="360806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cantar</a:t>
            </a:r>
            <a:endParaRPr lang="en-GB" sz="2400" dirty="0">
              <a:solidFill>
                <a:schemeClr val="accent1">
                  <a:lumMod val="50000"/>
                </a:schemeClr>
              </a:solidFill>
              <a:latin typeface="Century Gothic" panose="020B0502020202020204" pitchFamily="34" charset="0"/>
            </a:endParaRPr>
          </a:p>
        </p:txBody>
      </p:sp>
      <p:sp>
        <p:nvSpPr>
          <p:cNvPr id="14" name="TextBox 13"/>
          <p:cNvSpPr txBox="1"/>
          <p:nvPr/>
        </p:nvSpPr>
        <p:spPr>
          <a:xfrm>
            <a:off x="2642275" y="284035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descansar</a:t>
            </a:r>
            <a:endParaRPr lang="en-GB" sz="2400" dirty="0">
              <a:solidFill>
                <a:schemeClr val="accent1">
                  <a:lumMod val="50000"/>
                </a:schemeClr>
              </a:solidFill>
              <a:latin typeface="Century Gothic" panose="020B0502020202020204" pitchFamily="34" charset="0"/>
            </a:endParaRPr>
          </a:p>
        </p:txBody>
      </p:sp>
      <p:sp>
        <p:nvSpPr>
          <p:cNvPr id="15" name="TextBox 14"/>
          <p:cNvSpPr txBox="1"/>
          <p:nvPr/>
        </p:nvSpPr>
        <p:spPr>
          <a:xfrm>
            <a:off x="289185"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sacar</a:t>
            </a:r>
            <a:endParaRPr lang="en-GB" sz="2400" dirty="0">
              <a:solidFill>
                <a:schemeClr val="accent1">
                  <a:lumMod val="50000"/>
                </a:schemeClr>
              </a:solidFill>
              <a:latin typeface="Century Gothic" panose="020B0502020202020204" pitchFamily="34" charset="0"/>
            </a:endParaRPr>
          </a:p>
        </p:txBody>
      </p:sp>
      <p:sp>
        <p:nvSpPr>
          <p:cNvPr id="16" name="TextBox 15"/>
          <p:cNvSpPr txBox="1"/>
          <p:nvPr/>
        </p:nvSpPr>
        <p:spPr>
          <a:xfrm>
            <a:off x="2642274" y="3608064"/>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nadar</a:t>
            </a:r>
            <a:endParaRPr lang="en-GB" sz="2400" dirty="0">
              <a:solidFill>
                <a:schemeClr val="accent1">
                  <a:lumMod val="50000"/>
                </a:schemeClr>
              </a:solidFill>
              <a:latin typeface="Century Gothic" panose="020B0502020202020204" pitchFamily="34" charset="0"/>
            </a:endParaRPr>
          </a:p>
        </p:txBody>
      </p:sp>
      <p:sp>
        <p:nvSpPr>
          <p:cNvPr id="17" name="TextBox 16"/>
          <p:cNvSpPr txBox="1"/>
          <p:nvPr/>
        </p:nvSpPr>
        <p:spPr>
          <a:xfrm>
            <a:off x="2635174" y="5025803"/>
            <a:ext cx="124940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mirar</a:t>
            </a:r>
            <a:endParaRPr lang="en-GB" sz="2400" dirty="0">
              <a:solidFill>
                <a:schemeClr val="accent1">
                  <a:lumMod val="50000"/>
                </a:schemeClr>
              </a:solidFill>
              <a:latin typeface="Century Gothic" panose="020B0502020202020204" pitchFamily="34" charset="0"/>
            </a:endParaRPr>
          </a:p>
        </p:txBody>
      </p:sp>
      <p:sp>
        <p:nvSpPr>
          <p:cNvPr id="18" name="TextBox 17"/>
          <p:cNvSpPr txBox="1"/>
          <p:nvPr/>
        </p:nvSpPr>
        <p:spPr>
          <a:xfrm>
            <a:off x="260584" y="5031679"/>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preparar</a:t>
            </a:r>
            <a:endParaRPr lang="en-GB" sz="2400" dirty="0">
              <a:solidFill>
                <a:schemeClr val="accent1">
                  <a:lumMod val="50000"/>
                </a:schemeClr>
              </a:solidFill>
              <a:latin typeface="Century Gothic" panose="020B0502020202020204" pitchFamily="34" charset="0"/>
            </a:endParaRPr>
          </a:p>
        </p:txBody>
      </p:sp>
      <p:sp>
        <p:nvSpPr>
          <p:cNvPr id="19" name="TextBox 18"/>
          <p:cNvSpPr txBox="1"/>
          <p:nvPr/>
        </p:nvSpPr>
        <p:spPr>
          <a:xfrm>
            <a:off x="260585" y="5757920"/>
            <a:ext cx="193331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cenar</a:t>
            </a:r>
          </a:p>
        </p:txBody>
      </p:sp>
      <p:sp>
        <p:nvSpPr>
          <p:cNvPr id="20" name="TextBox 19"/>
          <p:cNvSpPr txBox="1"/>
          <p:nvPr/>
        </p:nvSpPr>
        <p:spPr>
          <a:xfrm>
            <a:off x="2642276" y="574692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jugar</a:t>
            </a:r>
            <a:endParaRPr lang="en-GB" sz="2400" dirty="0">
              <a:solidFill>
                <a:schemeClr val="accent1">
                  <a:lumMod val="50000"/>
                </a:schemeClr>
              </a:solidFill>
              <a:latin typeface="Century Gothic" panose="020B0502020202020204" pitchFamily="34" charset="0"/>
            </a:endParaRPr>
          </a:p>
        </p:txBody>
      </p:sp>
      <p:sp>
        <p:nvSpPr>
          <p:cNvPr id="21" name="TextBox 20"/>
          <p:cNvSpPr txBox="1"/>
          <p:nvPr/>
        </p:nvSpPr>
        <p:spPr>
          <a:xfrm>
            <a:off x="2642276"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disfrutar</a:t>
            </a:r>
            <a:endParaRPr lang="en-GB" sz="2400" dirty="0">
              <a:solidFill>
                <a:schemeClr val="accent1">
                  <a:lumMod val="50000"/>
                </a:schemeClr>
              </a:solidFill>
              <a:latin typeface="Century Gothic" panose="020B0502020202020204" pitchFamily="34" charset="0"/>
            </a:endParaRPr>
          </a:p>
        </p:txBody>
      </p:sp>
      <p:sp>
        <p:nvSpPr>
          <p:cNvPr id="22" name="TextBox 21"/>
          <p:cNvSpPr txBox="1"/>
          <p:nvPr/>
        </p:nvSpPr>
        <p:spPr>
          <a:xfrm>
            <a:off x="260583" y="2828903"/>
            <a:ext cx="1631990"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caminar</a:t>
            </a:r>
            <a:endParaRPr lang="en-GB" sz="2400" b="1" dirty="0">
              <a:solidFill>
                <a:schemeClr val="accent1">
                  <a:lumMod val="50000"/>
                </a:schemeClr>
              </a:solidFill>
              <a:latin typeface="Century Gothic" panose="020B0502020202020204" pitchFamily="34" charset="0"/>
            </a:endParaRPr>
          </a:p>
        </p:txBody>
      </p:sp>
      <p:sp>
        <p:nvSpPr>
          <p:cNvPr id="23" name="TextBox 22"/>
          <p:cNvSpPr txBox="1"/>
          <p:nvPr/>
        </p:nvSpPr>
        <p:spPr>
          <a:xfrm>
            <a:off x="2642276" y="63844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montar</a:t>
            </a:r>
            <a:endParaRPr lang="en-GB"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119063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642274" y="5746922"/>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jugar</a:t>
            </a:r>
            <a:endParaRPr lang="en-GB" sz="2400" dirty="0">
              <a:solidFill>
                <a:schemeClr val="accent1">
                  <a:lumMod val="50000"/>
                </a:schemeClr>
              </a:solidFill>
              <a:latin typeface="Century Gothic" panose="020B0502020202020204" pitchFamily="34" charset="0"/>
            </a:endParaRPr>
          </a:p>
        </p:txBody>
      </p:sp>
      <p:sp>
        <p:nvSpPr>
          <p:cNvPr id="2" name="Título 1">
            <a:extLst>
              <a:ext uri="{FF2B5EF4-FFF2-40B4-BE49-F238E27FC236}">
                <a16:creationId xmlns:a16="http://schemas.microsoft.com/office/drawing/2014/main" id="{9543ABB3-9F33-784F-A6D5-C6E76D8FEA6F}"/>
              </a:ext>
            </a:extLst>
          </p:cNvPr>
          <p:cNvSpPr>
            <a:spLocks noGrp="1"/>
          </p:cNvSpPr>
          <p:nvPr>
            <p:ph type="title"/>
          </p:nvPr>
        </p:nvSpPr>
        <p:spPr>
          <a:xfrm>
            <a:off x="289185" y="184161"/>
            <a:ext cx="4454236" cy="360491"/>
          </a:xfrm>
        </p:spPr>
        <p:txBody>
          <a:bodyPr>
            <a:noAutofit/>
          </a:bodyPr>
          <a:lstStyle/>
          <a:p>
            <a:r>
              <a:rPr lang="x-none" sz="2800" b="1" dirty="0">
                <a:solidFill>
                  <a:schemeClr val="accent1">
                    <a:lumMod val="50000"/>
                  </a:schemeClr>
                </a:solidFill>
              </a:rPr>
              <a:t>Practicamos los verbos</a:t>
            </a:r>
            <a:r>
              <a:rPr lang="en-GB" sz="2800" b="1" dirty="0">
                <a:solidFill>
                  <a:schemeClr val="accent1">
                    <a:lumMod val="50000"/>
                  </a:schemeClr>
                </a:solidFill>
              </a:rPr>
              <a:t>.</a:t>
            </a:r>
            <a:endParaRPr lang="x-none" sz="2800" b="1" dirty="0">
              <a:solidFill>
                <a:schemeClr val="accent1">
                  <a:lumMod val="50000"/>
                </a:schemeClr>
              </a:solidFill>
            </a:endParaRPr>
          </a:p>
        </p:txBody>
      </p:sp>
      <p:pic>
        <p:nvPicPr>
          <p:cNvPr id="4" name="Imagen 3">
            <a:extLst>
              <a:ext uri="{FF2B5EF4-FFF2-40B4-BE49-F238E27FC236}">
                <a16:creationId xmlns:a16="http://schemas.microsoft.com/office/drawing/2014/main" id="{22ED088B-3EEB-EF44-BD71-C42DF40C2434}"/>
              </a:ext>
            </a:extLst>
          </p:cNvPr>
          <p:cNvPicPr>
            <a:picLocks noChangeAspect="1"/>
          </p:cNvPicPr>
          <p:nvPr/>
        </p:nvPicPr>
        <p:blipFill>
          <a:blip r:embed="rId3"/>
          <a:stretch>
            <a:fillRect/>
          </a:stretch>
        </p:blipFill>
        <p:spPr>
          <a:xfrm>
            <a:off x="4517571" y="1627585"/>
            <a:ext cx="6109607" cy="3739213"/>
          </a:xfrm>
          <a:prstGeom prst="rect">
            <a:avLst/>
          </a:prstGeom>
        </p:spPr>
      </p:pic>
      <p:pic>
        <p:nvPicPr>
          <p:cNvPr id="5" name="Picture 37">
            <a:extLst>
              <a:ext uri="{FF2B5EF4-FFF2-40B4-BE49-F238E27FC236}">
                <a16:creationId xmlns:a16="http://schemas.microsoft.com/office/drawing/2014/main" id="{43CB4692-BA1A-3E47-9BD6-5809326FC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8931" y="5707852"/>
            <a:ext cx="438571" cy="456844"/>
          </a:xfrm>
          <a:prstGeom prst="rect">
            <a:avLst/>
          </a:prstGeom>
        </p:spPr>
      </p:pic>
      <p:sp>
        <p:nvSpPr>
          <p:cNvPr id="6" name="TextBox 5"/>
          <p:cNvSpPr txBox="1"/>
          <p:nvPr/>
        </p:nvSpPr>
        <p:spPr>
          <a:xfrm>
            <a:off x="260583" y="136633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bailar</a:t>
            </a:r>
            <a:endParaRPr lang="en-GB" sz="2400" dirty="0">
              <a:solidFill>
                <a:schemeClr val="accent1">
                  <a:lumMod val="50000"/>
                </a:schemeClr>
              </a:solidFill>
              <a:latin typeface="Century Gothic" panose="020B0502020202020204" pitchFamily="34" charset="0"/>
            </a:endParaRPr>
          </a:p>
        </p:txBody>
      </p:sp>
      <p:sp>
        <p:nvSpPr>
          <p:cNvPr id="7" name="TextBox 6"/>
          <p:cNvSpPr txBox="1"/>
          <p:nvPr/>
        </p:nvSpPr>
        <p:spPr>
          <a:xfrm>
            <a:off x="260583" y="63844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llevar</a:t>
            </a:r>
            <a:endParaRPr lang="en-GB" sz="2400" dirty="0">
              <a:solidFill>
                <a:schemeClr val="accent1">
                  <a:lumMod val="50000"/>
                </a:schemeClr>
              </a:solidFill>
              <a:latin typeface="Century Gothic" panose="020B0502020202020204" pitchFamily="34" charset="0"/>
            </a:endParaRPr>
          </a:p>
        </p:txBody>
      </p:sp>
      <p:sp>
        <p:nvSpPr>
          <p:cNvPr id="8" name="TextBox 7"/>
          <p:cNvSpPr txBox="1"/>
          <p:nvPr/>
        </p:nvSpPr>
        <p:spPr>
          <a:xfrm>
            <a:off x="260583" y="2054929"/>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necesitar</a:t>
            </a:r>
            <a:endParaRPr lang="en-GB" sz="2400" dirty="0">
              <a:solidFill>
                <a:schemeClr val="accent1">
                  <a:lumMod val="50000"/>
                </a:schemeClr>
              </a:solidFill>
              <a:latin typeface="Century Gothic" panose="020B0502020202020204" pitchFamily="34" charset="0"/>
            </a:endParaRPr>
          </a:p>
        </p:txBody>
      </p:sp>
      <p:sp>
        <p:nvSpPr>
          <p:cNvPr id="9" name="TextBox 8"/>
          <p:cNvSpPr txBox="1"/>
          <p:nvPr/>
        </p:nvSpPr>
        <p:spPr>
          <a:xfrm>
            <a:off x="2642275" y="136633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comprar</a:t>
            </a:r>
            <a:endParaRPr lang="en-GB" sz="2400" dirty="0">
              <a:solidFill>
                <a:schemeClr val="accent1">
                  <a:lumMod val="50000"/>
                </a:schemeClr>
              </a:solidFill>
              <a:latin typeface="Century Gothic" panose="020B0502020202020204" pitchFamily="34" charset="0"/>
            </a:endParaRPr>
          </a:p>
        </p:txBody>
      </p:sp>
      <p:sp>
        <p:nvSpPr>
          <p:cNvPr id="11" name="TextBox 10"/>
          <p:cNvSpPr txBox="1"/>
          <p:nvPr/>
        </p:nvSpPr>
        <p:spPr>
          <a:xfrm>
            <a:off x="260583" y="2828904"/>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caminar</a:t>
            </a:r>
            <a:endParaRPr lang="en-GB" sz="2400" dirty="0">
              <a:solidFill>
                <a:schemeClr val="accent1">
                  <a:lumMod val="50000"/>
                </a:schemeClr>
              </a:solidFill>
              <a:latin typeface="Century Gothic" panose="020B0502020202020204" pitchFamily="34" charset="0"/>
            </a:endParaRPr>
          </a:p>
        </p:txBody>
      </p:sp>
      <p:sp>
        <p:nvSpPr>
          <p:cNvPr id="12" name="TextBox 11"/>
          <p:cNvSpPr txBox="1"/>
          <p:nvPr/>
        </p:nvSpPr>
        <p:spPr>
          <a:xfrm>
            <a:off x="2642276" y="2117235"/>
            <a:ext cx="1681367"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escuchar</a:t>
            </a:r>
          </a:p>
        </p:txBody>
      </p:sp>
      <p:sp>
        <p:nvSpPr>
          <p:cNvPr id="13" name="TextBox 12"/>
          <p:cNvSpPr txBox="1"/>
          <p:nvPr/>
        </p:nvSpPr>
        <p:spPr>
          <a:xfrm>
            <a:off x="287120" y="360806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cantar</a:t>
            </a:r>
            <a:endParaRPr lang="en-GB" sz="2400" dirty="0">
              <a:solidFill>
                <a:schemeClr val="accent1">
                  <a:lumMod val="50000"/>
                </a:schemeClr>
              </a:solidFill>
              <a:latin typeface="Century Gothic" panose="020B0502020202020204" pitchFamily="34" charset="0"/>
            </a:endParaRPr>
          </a:p>
        </p:txBody>
      </p:sp>
      <p:sp>
        <p:nvSpPr>
          <p:cNvPr id="14" name="TextBox 13"/>
          <p:cNvSpPr txBox="1"/>
          <p:nvPr/>
        </p:nvSpPr>
        <p:spPr>
          <a:xfrm>
            <a:off x="2642275" y="284035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descansar</a:t>
            </a:r>
            <a:endParaRPr lang="en-GB" sz="2400" dirty="0">
              <a:solidFill>
                <a:schemeClr val="accent1">
                  <a:lumMod val="50000"/>
                </a:schemeClr>
              </a:solidFill>
              <a:latin typeface="Century Gothic" panose="020B0502020202020204" pitchFamily="34" charset="0"/>
            </a:endParaRPr>
          </a:p>
        </p:txBody>
      </p:sp>
      <p:sp>
        <p:nvSpPr>
          <p:cNvPr id="15" name="TextBox 14"/>
          <p:cNvSpPr txBox="1"/>
          <p:nvPr/>
        </p:nvSpPr>
        <p:spPr>
          <a:xfrm>
            <a:off x="289185"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sacar</a:t>
            </a:r>
            <a:endParaRPr lang="en-GB" sz="2400" dirty="0">
              <a:solidFill>
                <a:schemeClr val="accent1">
                  <a:lumMod val="50000"/>
                </a:schemeClr>
              </a:solidFill>
              <a:latin typeface="Century Gothic" panose="020B0502020202020204" pitchFamily="34" charset="0"/>
            </a:endParaRPr>
          </a:p>
        </p:txBody>
      </p:sp>
      <p:sp>
        <p:nvSpPr>
          <p:cNvPr id="16" name="TextBox 15"/>
          <p:cNvSpPr txBox="1"/>
          <p:nvPr/>
        </p:nvSpPr>
        <p:spPr>
          <a:xfrm>
            <a:off x="2642274" y="3608064"/>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nadar</a:t>
            </a:r>
            <a:endParaRPr lang="en-GB" sz="2400" dirty="0">
              <a:solidFill>
                <a:schemeClr val="accent1">
                  <a:lumMod val="50000"/>
                </a:schemeClr>
              </a:solidFill>
              <a:latin typeface="Century Gothic" panose="020B0502020202020204" pitchFamily="34" charset="0"/>
            </a:endParaRPr>
          </a:p>
        </p:txBody>
      </p:sp>
      <p:sp>
        <p:nvSpPr>
          <p:cNvPr id="17" name="TextBox 16"/>
          <p:cNvSpPr txBox="1"/>
          <p:nvPr/>
        </p:nvSpPr>
        <p:spPr>
          <a:xfrm>
            <a:off x="2635174" y="5025803"/>
            <a:ext cx="124940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mirar</a:t>
            </a:r>
            <a:endParaRPr lang="en-GB" sz="2400" dirty="0">
              <a:solidFill>
                <a:schemeClr val="accent1">
                  <a:lumMod val="50000"/>
                </a:schemeClr>
              </a:solidFill>
              <a:latin typeface="Century Gothic" panose="020B0502020202020204" pitchFamily="34" charset="0"/>
            </a:endParaRPr>
          </a:p>
        </p:txBody>
      </p:sp>
      <p:sp>
        <p:nvSpPr>
          <p:cNvPr id="18" name="TextBox 17"/>
          <p:cNvSpPr txBox="1"/>
          <p:nvPr/>
        </p:nvSpPr>
        <p:spPr>
          <a:xfrm>
            <a:off x="260584" y="5031679"/>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preparar</a:t>
            </a:r>
            <a:endParaRPr lang="en-GB" sz="2400" dirty="0">
              <a:solidFill>
                <a:schemeClr val="accent1">
                  <a:lumMod val="50000"/>
                </a:schemeClr>
              </a:solidFill>
              <a:latin typeface="Century Gothic" panose="020B0502020202020204" pitchFamily="34" charset="0"/>
            </a:endParaRPr>
          </a:p>
        </p:txBody>
      </p:sp>
      <p:sp>
        <p:nvSpPr>
          <p:cNvPr id="19" name="TextBox 18"/>
          <p:cNvSpPr txBox="1"/>
          <p:nvPr/>
        </p:nvSpPr>
        <p:spPr>
          <a:xfrm>
            <a:off x="260585" y="5757920"/>
            <a:ext cx="193331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cenar</a:t>
            </a:r>
          </a:p>
        </p:txBody>
      </p:sp>
      <p:sp>
        <p:nvSpPr>
          <p:cNvPr id="21" name="TextBox 20"/>
          <p:cNvSpPr txBox="1"/>
          <p:nvPr/>
        </p:nvSpPr>
        <p:spPr>
          <a:xfrm>
            <a:off x="2642276"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disfrutar</a:t>
            </a:r>
            <a:endParaRPr lang="en-GB" sz="2400" dirty="0">
              <a:solidFill>
                <a:schemeClr val="accent1">
                  <a:lumMod val="50000"/>
                </a:schemeClr>
              </a:solidFill>
              <a:latin typeface="Century Gothic" panose="020B0502020202020204" pitchFamily="34" charset="0"/>
            </a:endParaRPr>
          </a:p>
        </p:txBody>
      </p:sp>
      <p:sp>
        <p:nvSpPr>
          <p:cNvPr id="22" name="TextBox 21"/>
          <p:cNvSpPr txBox="1"/>
          <p:nvPr/>
        </p:nvSpPr>
        <p:spPr>
          <a:xfrm>
            <a:off x="2635174" y="5746922"/>
            <a:ext cx="1106647"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jugar</a:t>
            </a:r>
            <a:endParaRPr lang="en-GB" sz="2400" b="1" dirty="0">
              <a:solidFill>
                <a:schemeClr val="accent1">
                  <a:lumMod val="50000"/>
                </a:schemeClr>
              </a:solidFill>
              <a:latin typeface="Century Gothic" panose="020B0502020202020204" pitchFamily="34" charset="0"/>
            </a:endParaRPr>
          </a:p>
        </p:txBody>
      </p:sp>
      <p:sp>
        <p:nvSpPr>
          <p:cNvPr id="23" name="TextBox 22"/>
          <p:cNvSpPr txBox="1"/>
          <p:nvPr/>
        </p:nvSpPr>
        <p:spPr>
          <a:xfrm>
            <a:off x="2642276" y="63844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montar</a:t>
            </a:r>
            <a:endParaRPr lang="en-GB"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409176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3ABB3-9F33-784F-A6D5-C6E76D8FEA6F}"/>
              </a:ext>
            </a:extLst>
          </p:cNvPr>
          <p:cNvSpPr>
            <a:spLocks noGrp="1"/>
          </p:cNvSpPr>
          <p:nvPr>
            <p:ph type="title"/>
          </p:nvPr>
        </p:nvSpPr>
        <p:spPr>
          <a:xfrm>
            <a:off x="289185" y="184161"/>
            <a:ext cx="4454236" cy="360491"/>
          </a:xfrm>
        </p:spPr>
        <p:txBody>
          <a:bodyPr>
            <a:noAutofit/>
          </a:bodyPr>
          <a:lstStyle/>
          <a:p>
            <a:r>
              <a:rPr lang="x-none" sz="2800" b="1" dirty="0">
                <a:solidFill>
                  <a:schemeClr val="accent1">
                    <a:lumMod val="50000"/>
                  </a:schemeClr>
                </a:solidFill>
              </a:rPr>
              <a:t>Practicamos los verbos</a:t>
            </a:r>
            <a:r>
              <a:rPr lang="en-GB" sz="2800" b="1" dirty="0">
                <a:solidFill>
                  <a:schemeClr val="accent1">
                    <a:lumMod val="50000"/>
                  </a:schemeClr>
                </a:solidFill>
              </a:rPr>
              <a:t>.</a:t>
            </a:r>
            <a:endParaRPr lang="x-none" sz="2800" b="1" dirty="0">
              <a:solidFill>
                <a:schemeClr val="accent1">
                  <a:lumMod val="50000"/>
                </a:schemeClr>
              </a:solidFill>
            </a:endParaRPr>
          </a:p>
        </p:txBody>
      </p:sp>
      <p:pic>
        <p:nvPicPr>
          <p:cNvPr id="5" name="Picture 2" descr="http://www.clker.com/cliparts/w/d/u/B/w/V/stamp1-md.png">
            <a:extLst>
              <a:ext uri="{FF2B5EF4-FFF2-40B4-BE49-F238E27FC236}">
                <a16:creationId xmlns:a16="http://schemas.microsoft.com/office/drawing/2014/main" id="{B6A5960B-B1FA-3F45-B576-82EB796178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745032">
            <a:off x="4909792" y="1937677"/>
            <a:ext cx="3442479" cy="311902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24">
            <a:extLst>
              <a:ext uri="{FF2B5EF4-FFF2-40B4-BE49-F238E27FC236}">
                <a16:creationId xmlns:a16="http://schemas.microsoft.com/office/drawing/2014/main" id="{065E1301-B1AC-9D4D-B761-5053F502946D}"/>
              </a:ext>
            </a:extLst>
          </p:cNvPr>
          <p:cNvSpPr txBox="1">
            <a:spLocks/>
          </p:cNvSpPr>
          <p:nvPr/>
        </p:nvSpPr>
        <p:spPr>
          <a:xfrm rot="21317825">
            <a:off x="5206462" y="3094949"/>
            <a:ext cx="2849138" cy="6463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4000" dirty="0">
                <a:solidFill>
                  <a:schemeClr val="accent1">
                    <a:lumMod val="50000"/>
                  </a:schemeClr>
                </a:solidFill>
                <a:cs typeface="Calibri" panose="020F0502020204030204" pitchFamily="34" charset="0"/>
              </a:rPr>
              <a:t>to enjoy</a:t>
            </a:r>
          </a:p>
        </p:txBody>
      </p:sp>
      <p:pic>
        <p:nvPicPr>
          <p:cNvPr id="7" name="Picture 37">
            <a:extLst>
              <a:ext uri="{FF2B5EF4-FFF2-40B4-BE49-F238E27FC236}">
                <a16:creationId xmlns:a16="http://schemas.microsoft.com/office/drawing/2014/main" id="{43CB4692-BA1A-3E47-9BD6-5809326FC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1346" y="4314371"/>
            <a:ext cx="438571" cy="456844"/>
          </a:xfrm>
          <a:prstGeom prst="rect">
            <a:avLst/>
          </a:prstGeom>
        </p:spPr>
      </p:pic>
      <p:sp>
        <p:nvSpPr>
          <p:cNvPr id="8" name="TextBox 7"/>
          <p:cNvSpPr txBox="1"/>
          <p:nvPr/>
        </p:nvSpPr>
        <p:spPr>
          <a:xfrm>
            <a:off x="260583" y="136633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bailar</a:t>
            </a:r>
            <a:endParaRPr lang="en-GB" sz="2400" dirty="0">
              <a:solidFill>
                <a:schemeClr val="accent1">
                  <a:lumMod val="50000"/>
                </a:schemeClr>
              </a:solidFill>
              <a:latin typeface="Century Gothic" panose="020B0502020202020204" pitchFamily="34" charset="0"/>
            </a:endParaRPr>
          </a:p>
        </p:txBody>
      </p:sp>
      <p:sp>
        <p:nvSpPr>
          <p:cNvPr id="9" name="TextBox 8"/>
          <p:cNvSpPr txBox="1"/>
          <p:nvPr/>
        </p:nvSpPr>
        <p:spPr>
          <a:xfrm>
            <a:off x="260583" y="63844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llevar</a:t>
            </a:r>
            <a:endParaRPr lang="en-GB" sz="2400" dirty="0">
              <a:solidFill>
                <a:schemeClr val="accent1">
                  <a:lumMod val="50000"/>
                </a:schemeClr>
              </a:solidFill>
              <a:latin typeface="Century Gothic" panose="020B0502020202020204" pitchFamily="34" charset="0"/>
            </a:endParaRPr>
          </a:p>
        </p:txBody>
      </p:sp>
      <p:sp>
        <p:nvSpPr>
          <p:cNvPr id="11" name="TextBox 10"/>
          <p:cNvSpPr txBox="1"/>
          <p:nvPr/>
        </p:nvSpPr>
        <p:spPr>
          <a:xfrm>
            <a:off x="260583" y="2054929"/>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necesitar</a:t>
            </a:r>
            <a:endParaRPr lang="en-GB" sz="2400" dirty="0">
              <a:solidFill>
                <a:schemeClr val="accent1">
                  <a:lumMod val="50000"/>
                </a:schemeClr>
              </a:solidFill>
              <a:latin typeface="Century Gothic" panose="020B0502020202020204" pitchFamily="34" charset="0"/>
            </a:endParaRPr>
          </a:p>
        </p:txBody>
      </p:sp>
      <p:sp>
        <p:nvSpPr>
          <p:cNvPr id="12" name="TextBox 11"/>
          <p:cNvSpPr txBox="1"/>
          <p:nvPr/>
        </p:nvSpPr>
        <p:spPr>
          <a:xfrm>
            <a:off x="2642275" y="136633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comprar</a:t>
            </a:r>
            <a:endParaRPr lang="en-GB" sz="2400" dirty="0">
              <a:solidFill>
                <a:schemeClr val="accent1">
                  <a:lumMod val="50000"/>
                </a:schemeClr>
              </a:solidFill>
              <a:latin typeface="Century Gothic" panose="020B0502020202020204" pitchFamily="34" charset="0"/>
            </a:endParaRPr>
          </a:p>
        </p:txBody>
      </p:sp>
      <p:sp>
        <p:nvSpPr>
          <p:cNvPr id="13" name="TextBox 12"/>
          <p:cNvSpPr txBox="1"/>
          <p:nvPr/>
        </p:nvSpPr>
        <p:spPr>
          <a:xfrm>
            <a:off x="260583" y="2828904"/>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caminar</a:t>
            </a:r>
            <a:endParaRPr lang="en-GB" sz="2400" dirty="0">
              <a:solidFill>
                <a:schemeClr val="accent1">
                  <a:lumMod val="50000"/>
                </a:schemeClr>
              </a:solidFill>
              <a:latin typeface="Century Gothic" panose="020B0502020202020204" pitchFamily="34" charset="0"/>
            </a:endParaRPr>
          </a:p>
        </p:txBody>
      </p:sp>
      <p:sp>
        <p:nvSpPr>
          <p:cNvPr id="14" name="TextBox 13"/>
          <p:cNvSpPr txBox="1"/>
          <p:nvPr/>
        </p:nvSpPr>
        <p:spPr>
          <a:xfrm>
            <a:off x="2642276" y="2117235"/>
            <a:ext cx="1681367"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escuchar</a:t>
            </a:r>
          </a:p>
        </p:txBody>
      </p:sp>
      <p:sp>
        <p:nvSpPr>
          <p:cNvPr id="15" name="TextBox 14"/>
          <p:cNvSpPr txBox="1"/>
          <p:nvPr/>
        </p:nvSpPr>
        <p:spPr>
          <a:xfrm>
            <a:off x="287120" y="360806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cantar</a:t>
            </a:r>
            <a:endParaRPr lang="en-GB" sz="2400" dirty="0">
              <a:solidFill>
                <a:schemeClr val="accent1">
                  <a:lumMod val="50000"/>
                </a:schemeClr>
              </a:solidFill>
              <a:latin typeface="Century Gothic" panose="020B0502020202020204" pitchFamily="34" charset="0"/>
            </a:endParaRPr>
          </a:p>
        </p:txBody>
      </p:sp>
      <p:sp>
        <p:nvSpPr>
          <p:cNvPr id="16" name="TextBox 15"/>
          <p:cNvSpPr txBox="1"/>
          <p:nvPr/>
        </p:nvSpPr>
        <p:spPr>
          <a:xfrm>
            <a:off x="2642275" y="284035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descansar</a:t>
            </a:r>
            <a:endParaRPr lang="en-GB" sz="2400" dirty="0">
              <a:solidFill>
                <a:schemeClr val="accent1">
                  <a:lumMod val="50000"/>
                </a:schemeClr>
              </a:solidFill>
              <a:latin typeface="Century Gothic" panose="020B0502020202020204" pitchFamily="34" charset="0"/>
            </a:endParaRPr>
          </a:p>
        </p:txBody>
      </p:sp>
      <p:sp>
        <p:nvSpPr>
          <p:cNvPr id="17" name="TextBox 16"/>
          <p:cNvSpPr txBox="1"/>
          <p:nvPr/>
        </p:nvSpPr>
        <p:spPr>
          <a:xfrm>
            <a:off x="289185"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sacar</a:t>
            </a:r>
            <a:endParaRPr lang="en-GB" sz="2400" dirty="0">
              <a:solidFill>
                <a:schemeClr val="accent1">
                  <a:lumMod val="50000"/>
                </a:schemeClr>
              </a:solidFill>
              <a:latin typeface="Century Gothic" panose="020B0502020202020204" pitchFamily="34" charset="0"/>
            </a:endParaRPr>
          </a:p>
        </p:txBody>
      </p:sp>
      <p:sp>
        <p:nvSpPr>
          <p:cNvPr id="18" name="TextBox 17"/>
          <p:cNvSpPr txBox="1"/>
          <p:nvPr/>
        </p:nvSpPr>
        <p:spPr>
          <a:xfrm>
            <a:off x="2642274" y="3608064"/>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nadar</a:t>
            </a:r>
            <a:endParaRPr lang="en-GB" sz="2400" dirty="0">
              <a:solidFill>
                <a:schemeClr val="accent1">
                  <a:lumMod val="50000"/>
                </a:schemeClr>
              </a:solidFill>
              <a:latin typeface="Century Gothic" panose="020B0502020202020204" pitchFamily="34" charset="0"/>
            </a:endParaRPr>
          </a:p>
        </p:txBody>
      </p:sp>
      <p:sp>
        <p:nvSpPr>
          <p:cNvPr id="19" name="TextBox 18"/>
          <p:cNvSpPr txBox="1"/>
          <p:nvPr/>
        </p:nvSpPr>
        <p:spPr>
          <a:xfrm>
            <a:off x="2635174" y="5025803"/>
            <a:ext cx="124940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mirar</a:t>
            </a:r>
            <a:endParaRPr lang="en-GB" sz="2400" dirty="0">
              <a:solidFill>
                <a:schemeClr val="accent1">
                  <a:lumMod val="50000"/>
                </a:schemeClr>
              </a:solidFill>
              <a:latin typeface="Century Gothic" panose="020B0502020202020204" pitchFamily="34" charset="0"/>
            </a:endParaRPr>
          </a:p>
        </p:txBody>
      </p:sp>
      <p:sp>
        <p:nvSpPr>
          <p:cNvPr id="20" name="TextBox 19"/>
          <p:cNvSpPr txBox="1"/>
          <p:nvPr/>
        </p:nvSpPr>
        <p:spPr>
          <a:xfrm>
            <a:off x="260584" y="5031679"/>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preparar</a:t>
            </a:r>
            <a:endParaRPr lang="en-GB" sz="2400" dirty="0">
              <a:solidFill>
                <a:schemeClr val="accent1">
                  <a:lumMod val="50000"/>
                </a:schemeClr>
              </a:solidFill>
              <a:latin typeface="Century Gothic" panose="020B0502020202020204" pitchFamily="34" charset="0"/>
            </a:endParaRPr>
          </a:p>
        </p:txBody>
      </p:sp>
      <p:sp>
        <p:nvSpPr>
          <p:cNvPr id="21" name="TextBox 20"/>
          <p:cNvSpPr txBox="1"/>
          <p:nvPr/>
        </p:nvSpPr>
        <p:spPr>
          <a:xfrm>
            <a:off x="260585" y="5757920"/>
            <a:ext cx="193331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cenar</a:t>
            </a:r>
          </a:p>
        </p:txBody>
      </p:sp>
      <p:sp>
        <p:nvSpPr>
          <p:cNvPr id="22" name="TextBox 21"/>
          <p:cNvSpPr txBox="1"/>
          <p:nvPr/>
        </p:nvSpPr>
        <p:spPr>
          <a:xfrm>
            <a:off x="2642276" y="574692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jugar</a:t>
            </a:r>
            <a:endParaRPr lang="en-GB" sz="2400" dirty="0">
              <a:solidFill>
                <a:schemeClr val="accent1">
                  <a:lumMod val="50000"/>
                </a:schemeClr>
              </a:solidFill>
              <a:latin typeface="Century Gothic" panose="020B0502020202020204" pitchFamily="34" charset="0"/>
            </a:endParaRPr>
          </a:p>
        </p:txBody>
      </p:sp>
      <p:sp>
        <p:nvSpPr>
          <p:cNvPr id="23" name="TextBox 22"/>
          <p:cNvSpPr txBox="1"/>
          <p:nvPr/>
        </p:nvSpPr>
        <p:spPr>
          <a:xfrm>
            <a:off x="2642276"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disfrutar</a:t>
            </a:r>
            <a:endParaRPr lang="en-GB" sz="2400" dirty="0">
              <a:solidFill>
                <a:schemeClr val="accent1">
                  <a:lumMod val="50000"/>
                </a:schemeClr>
              </a:solidFill>
              <a:latin typeface="Century Gothic" panose="020B0502020202020204" pitchFamily="34" charset="0"/>
            </a:endParaRPr>
          </a:p>
        </p:txBody>
      </p:sp>
      <p:sp>
        <p:nvSpPr>
          <p:cNvPr id="24" name="TextBox 23"/>
          <p:cNvSpPr txBox="1"/>
          <p:nvPr/>
        </p:nvSpPr>
        <p:spPr>
          <a:xfrm>
            <a:off x="2642274" y="4311960"/>
            <a:ext cx="1631990"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disfrutar</a:t>
            </a:r>
            <a:endParaRPr lang="en-GB" sz="2400" b="1" dirty="0">
              <a:solidFill>
                <a:schemeClr val="accent1">
                  <a:lumMod val="50000"/>
                </a:schemeClr>
              </a:solidFill>
              <a:latin typeface="Century Gothic" panose="020B0502020202020204" pitchFamily="34" charset="0"/>
            </a:endParaRPr>
          </a:p>
        </p:txBody>
      </p:sp>
      <p:sp>
        <p:nvSpPr>
          <p:cNvPr id="25" name="TextBox 24"/>
          <p:cNvSpPr txBox="1"/>
          <p:nvPr/>
        </p:nvSpPr>
        <p:spPr>
          <a:xfrm>
            <a:off x="2642276" y="63844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montar</a:t>
            </a:r>
            <a:endParaRPr lang="en-GB"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75259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3ABB3-9F33-784F-A6D5-C6E76D8FEA6F}"/>
              </a:ext>
            </a:extLst>
          </p:cNvPr>
          <p:cNvSpPr>
            <a:spLocks noGrp="1"/>
          </p:cNvSpPr>
          <p:nvPr>
            <p:ph type="title"/>
          </p:nvPr>
        </p:nvSpPr>
        <p:spPr>
          <a:xfrm>
            <a:off x="289185" y="184161"/>
            <a:ext cx="4454236" cy="360491"/>
          </a:xfrm>
        </p:spPr>
        <p:txBody>
          <a:bodyPr>
            <a:noAutofit/>
          </a:bodyPr>
          <a:lstStyle/>
          <a:p>
            <a:r>
              <a:rPr lang="x-none" sz="2800" b="1" dirty="0">
                <a:solidFill>
                  <a:schemeClr val="accent1">
                    <a:lumMod val="50000"/>
                  </a:schemeClr>
                </a:solidFill>
              </a:rPr>
              <a:t>Practicamos los verbos</a:t>
            </a:r>
            <a:r>
              <a:rPr lang="en-GB" sz="2800" b="1" dirty="0">
                <a:solidFill>
                  <a:schemeClr val="accent1">
                    <a:lumMod val="50000"/>
                  </a:schemeClr>
                </a:solidFill>
              </a:rPr>
              <a:t>.</a:t>
            </a:r>
            <a:endParaRPr lang="x-none" sz="2800" b="1" dirty="0">
              <a:solidFill>
                <a:schemeClr val="accent1">
                  <a:lumMod val="50000"/>
                </a:schemeClr>
              </a:solidFill>
            </a:endParaRPr>
          </a:p>
        </p:txBody>
      </p:sp>
      <p:pic>
        <p:nvPicPr>
          <p:cNvPr id="3" name="Imagen 2">
            <a:extLst>
              <a:ext uri="{FF2B5EF4-FFF2-40B4-BE49-F238E27FC236}">
                <a16:creationId xmlns:a16="http://schemas.microsoft.com/office/drawing/2014/main" id="{8F68A958-B411-9149-8DFC-4D4118A01F92}"/>
              </a:ext>
            </a:extLst>
          </p:cNvPr>
          <p:cNvPicPr>
            <a:picLocks noChangeAspect="1"/>
          </p:cNvPicPr>
          <p:nvPr/>
        </p:nvPicPr>
        <p:blipFill>
          <a:blip r:embed="rId3"/>
          <a:stretch>
            <a:fillRect/>
          </a:stretch>
        </p:blipFill>
        <p:spPr>
          <a:xfrm>
            <a:off x="5982177" y="1755322"/>
            <a:ext cx="2779915" cy="2609850"/>
          </a:xfrm>
          <a:prstGeom prst="rect">
            <a:avLst/>
          </a:prstGeom>
        </p:spPr>
      </p:pic>
      <p:sp>
        <p:nvSpPr>
          <p:cNvPr id="4" name="CuadroTexto 3">
            <a:extLst>
              <a:ext uri="{FF2B5EF4-FFF2-40B4-BE49-F238E27FC236}">
                <a16:creationId xmlns:a16="http://schemas.microsoft.com/office/drawing/2014/main" id="{3FA020BC-68CD-7441-B135-4D518BC9A45E}"/>
              </a:ext>
            </a:extLst>
          </p:cNvPr>
          <p:cNvSpPr txBox="1"/>
          <p:nvPr/>
        </p:nvSpPr>
        <p:spPr>
          <a:xfrm>
            <a:off x="6353265" y="4495801"/>
            <a:ext cx="2037737" cy="461665"/>
          </a:xfrm>
          <a:prstGeom prst="rect">
            <a:avLst/>
          </a:prstGeom>
          <a:noFill/>
        </p:spPr>
        <p:txBody>
          <a:bodyPr wrap="none" rtlCol="0">
            <a:spAutoFit/>
          </a:bodyPr>
          <a:lstStyle/>
          <a:p>
            <a:r>
              <a:rPr lang="x-none" sz="2400" dirty="0">
                <a:solidFill>
                  <a:schemeClr val="accent1">
                    <a:lumMod val="50000"/>
                  </a:schemeClr>
                </a:solidFill>
                <a:latin typeface="Century Gothic" panose="020B0502020202020204" pitchFamily="34" charset="0"/>
              </a:rPr>
              <a:t>[to take out]</a:t>
            </a:r>
          </a:p>
        </p:txBody>
      </p:sp>
      <p:pic>
        <p:nvPicPr>
          <p:cNvPr id="6" name="Picture 37">
            <a:extLst>
              <a:ext uri="{FF2B5EF4-FFF2-40B4-BE49-F238E27FC236}">
                <a16:creationId xmlns:a16="http://schemas.microsoft.com/office/drawing/2014/main" id="{43CB4692-BA1A-3E47-9BD6-5809326FC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2949" y="4365172"/>
            <a:ext cx="438571" cy="456844"/>
          </a:xfrm>
          <a:prstGeom prst="rect">
            <a:avLst/>
          </a:prstGeom>
        </p:spPr>
      </p:pic>
      <p:sp>
        <p:nvSpPr>
          <p:cNvPr id="7" name="TextBox 6"/>
          <p:cNvSpPr txBox="1"/>
          <p:nvPr/>
        </p:nvSpPr>
        <p:spPr>
          <a:xfrm>
            <a:off x="260583" y="136633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bailar</a:t>
            </a:r>
            <a:endParaRPr lang="en-GB" sz="2400" dirty="0">
              <a:solidFill>
                <a:schemeClr val="accent1">
                  <a:lumMod val="50000"/>
                </a:schemeClr>
              </a:solidFill>
              <a:latin typeface="Century Gothic" panose="020B0502020202020204" pitchFamily="34" charset="0"/>
            </a:endParaRPr>
          </a:p>
        </p:txBody>
      </p:sp>
      <p:sp>
        <p:nvSpPr>
          <p:cNvPr id="8" name="TextBox 7"/>
          <p:cNvSpPr txBox="1"/>
          <p:nvPr/>
        </p:nvSpPr>
        <p:spPr>
          <a:xfrm>
            <a:off x="260583" y="63844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llevar</a:t>
            </a:r>
            <a:endParaRPr lang="en-GB" sz="2400" dirty="0">
              <a:solidFill>
                <a:schemeClr val="accent1">
                  <a:lumMod val="50000"/>
                </a:schemeClr>
              </a:solidFill>
              <a:latin typeface="Century Gothic" panose="020B0502020202020204" pitchFamily="34" charset="0"/>
            </a:endParaRPr>
          </a:p>
        </p:txBody>
      </p:sp>
      <p:sp>
        <p:nvSpPr>
          <p:cNvPr id="9" name="TextBox 8"/>
          <p:cNvSpPr txBox="1"/>
          <p:nvPr/>
        </p:nvSpPr>
        <p:spPr>
          <a:xfrm>
            <a:off x="260583" y="2054929"/>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necesitar</a:t>
            </a:r>
            <a:endParaRPr lang="en-GB" sz="2400" dirty="0">
              <a:solidFill>
                <a:schemeClr val="accent1">
                  <a:lumMod val="50000"/>
                </a:schemeClr>
              </a:solidFill>
              <a:latin typeface="Century Gothic" panose="020B0502020202020204" pitchFamily="34" charset="0"/>
            </a:endParaRPr>
          </a:p>
        </p:txBody>
      </p:sp>
      <p:sp>
        <p:nvSpPr>
          <p:cNvPr id="11" name="TextBox 10"/>
          <p:cNvSpPr txBox="1"/>
          <p:nvPr/>
        </p:nvSpPr>
        <p:spPr>
          <a:xfrm>
            <a:off x="2642275" y="136633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comprar</a:t>
            </a:r>
            <a:endParaRPr lang="en-GB" sz="2400" dirty="0">
              <a:solidFill>
                <a:schemeClr val="accent1">
                  <a:lumMod val="50000"/>
                </a:schemeClr>
              </a:solidFill>
              <a:latin typeface="Century Gothic" panose="020B0502020202020204" pitchFamily="34" charset="0"/>
            </a:endParaRPr>
          </a:p>
        </p:txBody>
      </p:sp>
      <p:sp>
        <p:nvSpPr>
          <p:cNvPr id="12" name="TextBox 11"/>
          <p:cNvSpPr txBox="1"/>
          <p:nvPr/>
        </p:nvSpPr>
        <p:spPr>
          <a:xfrm>
            <a:off x="260583" y="2828904"/>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caminar</a:t>
            </a:r>
            <a:endParaRPr lang="en-GB" sz="2400" dirty="0">
              <a:solidFill>
                <a:schemeClr val="accent1">
                  <a:lumMod val="50000"/>
                </a:schemeClr>
              </a:solidFill>
              <a:latin typeface="Century Gothic" panose="020B0502020202020204" pitchFamily="34" charset="0"/>
            </a:endParaRPr>
          </a:p>
        </p:txBody>
      </p:sp>
      <p:sp>
        <p:nvSpPr>
          <p:cNvPr id="13" name="TextBox 12"/>
          <p:cNvSpPr txBox="1"/>
          <p:nvPr/>
        </p:nvSpPr>
        <p:spPr>
          <a:xfrm>
            <a:off x="2642276" y="2117235"/>
            <a:ext cx="1681367"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escuchar</a:t>
            </a:r>
          </a:p>
        </p:txBody>
      </p:sp>
      <p:sp>
        <p:nvSpPr>
          <p:cNvPr id="14" name="TextBox 13"/>
          <p:cNvSpPr txBox="1"/>
          <p:nvPr/>
        </p:nvSpPr>
        <p:spPr>
          <a:xfrm>
            <a:off x="287120" y="360806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cantar</a:t>
            </a:r>
            <a:endParaRPr lang="en-GB" sz="2400" dirty="0">
              <a:solidFill>
                <a:schemeClr val="accent1">
                  <a:lumMod val="50000"/>
                </a:schemeClr>
              </a:solidFill>
              <a:latin typeface="Century Gothic" panose="020B0502020202020204" pitchFamily="34" charset="0"/>
            </a:endParaRPr>
          </a:p>
        </p:txBody>
      </p:sp>
      <p:sp>
        <p:nvSpPr>
          <p:cNvPr id="15" name="TextBox 14"/>
          <p:cNvSpPr txBox="1"/>
          <p:nvPr/>
        </p:nvSpPr>
        <p:spPr>
          <a:xfrm>
            <a:off x="2642275" y="284035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descansar</a:t>
            </a:r>
            <a:endParaRPr lang="en-GB" sz="2400" dirty="0">
              <a:solidFill>
                <a:schemeClr val="accent1">
                  <a:lumMod val="50000"/>
                </a:schemeClr>
              </a:solidFill>
              <a:latin typeface="Century Gothic" panose="020B0502020202020204" pitchFamily="34" charset="0"/>
            </a:endParaRPr>
          </a:p>
        </p:txBody>
      </p:sp>
      <p:sp>
        <p:nvSpPr>
          <p:cNvPr id="16" name="TextBox 15"/>
          <p:cNvSpPr txBox="1"/>
          <p:nvPr/>
        </p:nvSpPr>
        <p:spPr>
          <a:xfrm>
            <a:off x="289185"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sacar</a:t>
            </a:r>
            <a:endParaRPr lang="en-GB" sz="2400" dirty="0">
              <a:solidFill>
                <a:schemeClr val="accent1">
                  <a:lumMod val="50000"/>
                </a:schemeClr>
              </a:solidFill>
              <a:latin typeface="Century Gothic" panose="020B0502020202020204" pitchFamily="34" charset="0"/>
            </a:endParaRPr>
          </a:p>
        </p:txBody>
      </p:sp>
      <p:sp>
        <p:nvSpPr>
          <p:cNvPr id="17" name="TextBox 16"/>
          <p:cNvSpPr txBox="1"/>
          <p:nvPr/>
        </p:nvSpPr>
        <p:spPr>
          <a:xfrm>
            <a:off x="2642274" y="3608064"/>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nadar</a:t>
            </a:r>
            <a:endParaRPr lang="en-GB" sz="2400" dirty="0">
              <a:solidFill>
                <a:schemeClr val="accent1">
                  <a:lumMod val="50000"/>
                </a:schemeClr>
              </a:solidFill>
              <a:latin typeface="Century Gothic" panose="020B0502020202020204" pitchFamily="34" charset="0"/>
            </a:endParaRPr>
          </a:p>
        </p:txBody>
      </p:sp>
      <p:sp>
        <p:nvSpPr>
          <p:cNvPr id="18" name="TextBox 17"/>
          <p:cNvSpPr txBox="1"/>
          <p:nvPr/>
        </p:nvSpPr>
        <p:spPr>
          <a:xfrm>
            <a:off x="2635174" y="5025803"/>
            <a:ext cx="124940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mirar</a:t>
            </a:r>
            <a:endParaRPr lang="en-GB" sz="2400" dirty="0">
              <a:solidFill>
                <a:schemeClr val="accent1">
                  <a:lumMod val="50000"/>
                </a:schemeClr>
              </a:solidFill>
              <a:latin typeface="Century Gothic" panose="020B0502020202020204" pitchFamily="34" charset="0"/>
            </a:endParaRPr>
          </a:p>
        </p:txBody>
      </p:sp>
      <p:sp>
        <p:nvSpPr>
          <p:cNvPr id="19" name="TextBox 18"/>
          <p:cNvSpPr txBox="1"/>
          <p:nvPr/>
        </p:nvSpPr>
        <p:spPr>
          <a:xfrm>
            <a:off x="260584" y="5031679"/>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preparar</a:t>
            </a:r>
            <a:endParaRPr lang="en-GB" sz="2400" dirty="0">
              <a:solidFill>
                <a:schemeClr val="accent1">
                  <a:lumMod val="50000"/>
                </a:schemeClr>
              </a:solidFill>
              <a:latin typeface="Century Gothic" panose="020B0502020202020204" pitchFamily="34" charset="0"/>
            </a:endParaRPr>
          </a:p>
        </p:txBody>
      </p:sp>
      <p:sp>
        <p:nvSpPr>
          <p:cNvPr id="20" name="TextBox 19"/>
          <p:cNvSpPr txBox="1"/>
          <p:nvPr/>
        </p:nvSpPr>
        <p:spPr>
          <a:xfrm>
            <a:off x="260585" y="5757920"/>
            <a:ext cx="193331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cenar</a:t>
            </a:r>
          </a:p>
        </p:txBody>
      </p:sp>
      <p:sp>
        <p:nvSpPr>
          <p:cNvPr id="21" name="TextBox 20"/>
          <p:cNvSpPr txBox="1"/>
          <p:nvPr/>
        </p:nvSpPr>
        <p:spPr>
          <a:xfrm>
            <a:off x="2642276" y="574692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jugar</a:t>
            </a:r>
            <a:endParaRPr lang="en-GB" sz="2400" dirty="0">
              <a:solidFill>
                <a:schemeClr val="accent1">
                  <a:lumMod val="50000"/>
                </a:schemeClr>
              </a:solidFill>
              <a:latin typeface="Century Gothic" panose="020B0502020202020204" pitchFamily="34" charset="0"/>
            </a:endParaRPr>
          </a:p>
        </p:txBody>
      </p:sp>
      <p:sp>
        <p:nvSpPr>
          <p:cNvPr id="22" name="TextBox 21"/>
          <p:cNvSpPr txBox="1"/>
          <p:nvPr/>
        </p:nvSpPr>
        <p:spPr>
          <a:xfrm>
            <a:off x="2642276"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disfrutar</a:t>
            </a:r>
            <a:endParaRPr lang="en-GB" sz="2400" dirty="0">
              <a:solidFill>
                <a:schemeClr val="accent1">
                  <a:lumMod val="50000"/>
                </a:schemeClr>
              </a:solidFill>
              <a:latin typeface="Century Gothic" panose="020B0502020202020204" pitchFamily="34" charset="0"/>
            </a:endParaRPr>
          </a:p>
        </p:txBody>
      </p:sp>
      <p:sp>
        <p:nvSpPr>
          <p:cNvPr id="23" name="TextBox 22"/>
          <p:cNvSpPr txBox="1"/>
          <p:nvPr/>
        </p:nvSpPr>
        <p:spPr>
          <a:xfrm>
            <a:off x="287120" y="4304682"/>
            <a:ext cx="1631990"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sacar</a:t>
            </a:r>
            <a:endParaRPr lang="en-GB" sz="2400" b="1" dirty="0">
              <a:solidFill>
                <a:schemeClr val="accent1">
                  <a:lumMod val="50000"/>
                </a:schemeClr>
              </a:solidFill>
              <a:latin typeface="Century Gothic" panose="020B0502020202020204" pitchFamily="34" charset="0"/>
            </a:endParaRPr>
          </a:p>
        </p:txBody>
      </p:sp>
      <p:sp>
        <p:nvSpPr>
          <p:cNvPr id="24" name="TextBox 23"/>
          <p:cNvSpPr txBox="1"/>
          <p:nvPr/>
        </p:nvSpPr>
        <p:spPr>
          <a:xfrm>
            <a:off x="2642276" y="63844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montar</a:t>
            </a:r>
            <a:endParaRPr lang="en-GB"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326812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9914"/>
            <a:ext cx="10515600" cy="1325563"/>
          </a:xfrm>
        </p:spPr>
        <p:txBody>
          <a:bodyPr>
            <a:noAutofit/>
          </a:bodyPr>
          <a:lstStyle/>
          <a:p>
            <a:r>
              <a:rPr lang="en-GB" sz="24000" b="1" dirty="0">
                <a:solidFill>
                  <a:srgbClr val="115076"/>
                </a:solidFill>
                <a:latin typeface="Century Gothic" panose="020B0502020202020204" pitchFamily="34" charset="0"/>
              </a:rPr>
              <a:t>h</a:t>
            </a:r>
          </a:p>
        </p:txBody>
      </p:sp>
      <p:sp>
        <p:nvSpPr>
          <p:cNvPr id="6" name="Rectangle 5"/>
          <p:cNvSpPr/>
          <p:nvPr/>
        </p:nvSpPr>
        <p:spPr>
          <a:xfrm>
            <a:off x="3692635" y="1954977"/>
            <a:ext cx="5046574"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h</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ablar</a:t>
            </a:r>
            <a:endParaRPr kumimoji="0" lang="en-GB" sz="1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 name="TextBox 7"/>
          <p:cNvSpPr txBox="1"/>
          <p:nvPr/>
        </p:nvSpPr>
        <p:spPr>
          <a:xfrm>
            <a:off x="217803" y="-580441"/>
            <a:ext cx="1613533" cy="3770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9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5"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195" y="2486024"/>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9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3ABB3-9F33-784F-A6D5-C6E76D8FEA6F}"/>
              </a:ext>
            </a:extLst>
          </p:cNvPr>
          <p:cNvSpPr>
            <a:spLocks noGrp="1"/>
          </p:cNvSpPr>
          <p:nvPr>
            <p:ph type="title"/>
          </p:nvPr>
        </p:nvSpPr>
        <p:spPr>
          <a:xfrm>
            <a:off x="289185" y="184161"/>
            <a:ext cx="4454236" cy="360491"/>
          </a:xfrm>
        </p:spPr>
        <p:txBody>
          <a:bodyPr>
            <a:noAutofit/>
          </a:bodyPr>
          <a:lstStyle/>
          <a:p>
            <a:r>
              <a:rPr lang="x-none" sz="2800" b="1" dirty="0">
                <a:solidFill>
                  <a:schemeClr val="accent1">
                    <a:lumMod val="50000"/>
                  </a:schemeClr>
                </a:solidFill>
              </a:rPr>
              <a:t>Practicamos los verbos</a:t>
            </a:r>
            <a:r>
              <a:rPr lang="en-GB" sz="2800" b="1" dirty="0">
                <a:solidFill>
                  <a:schemeClr val="accent1">
                    <a:lumMod val="50000"/>
                  </a:schemeClr>
                </a:solidFill>
              </a:rPr>
              <a:t>.</a:t>
            </a:r>
            <a:endParaRPr lang="x-none" sz="2800" b="1" dirty="0">
              <a:solidFill>
                <a:schemeClr val="accent1">
                  <a:lumMod val="50000"/>
                </a:schemeClr>
              </a:solidFill>
            </a:endParaRPr>
          </a:p>
        </p:txBody>
      </p:sp>
      <p:pic>
        <p:nvPicPr>
          <p:cNvPr id="5" name="Imagen 4">
            <a:extLst>
              <a:ext uri="{FF2B5EF4-FFF2-40B4-BE49-F238E27FC236}">
                <a16:creationId xmlns:a16="http://schemas.microsoft.com/office/drawing/2014/main" id="{578106FA-5169-3B4E-BBC2-B7683CACAA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94706" y="1774371"/>
            <a:ext cx="2294380" cy="3309257"/>
          </a:xfrm>
          <a:prstGeom prst="rect">
            <a:avLst/>
          </a:prstGeom>
        </p:spPr>
      </p:pic>
      <p:pic>
        <p:nvPicPr>
          <p:cNvPr id="6" name="Picture 37">
            <a:extLst>
              <a:ext uri="{FF2B5EF4-FFF2-40B4-BE49-F238E27FC236}">
                <a16:creationId xmlns:a16="http://schemas.microsoft.com/office/drawing/2014/main" id="{43CB4692-BA1A-3E47-9BD6-5809326FC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9916" y="3622977"/>
            <a:ext cx="438571" cy="456844"/>
          </a:xfrm>
          <a:prstGeom prst="rect">
            <a:avLst/>
          </a:prstGeom>
        </p:spPr>
      </p:pic>
      <p:sp>
        <p:nvSpPr>
          <p:cNvPr id="7" name="TextBox 6"/>
          <p:cNvSpPr txBox="1"/>
          <p:nvPr/>
        </p:nvSpPr>
        <p:spPr>
          <a:xfrm>
            <a:off x="260583" y="136633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bailar</a:t>
            </a:r>
            <a:endParaRPr lang="en-GB" sz="2400" dirty="0">
              <a:solidFill>
                <a:schemeClr val="accent1">
                  <a:lumMod val="50000"/>
                </a:schemeClr>
              </a:solidFill>
              <a:latin typeface="Century Gothic" panose="020B0502020202020204" pitchFamily="34" charset="0"/>
            </a:endParaRPr>
          </a:p>
        </p:txBody>
      </p:sp>
      <p:sp>
        <p:nvSpPr>
          <p:cNvPr id="8" name="TextBox 7"/>
          <p:cNvSpPr txBox="1"/>
          <p:nvPr/>
        </p:nvSpPr>
        <p:spPr>
          <a:xfrm>
            <a:off x="260583" y="63844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llevar</a:t>
            </a:r>
            <a:endParaRPr lang="en-GB" sz="2400" dirty="0">
              <a:solidFill>
                <a:schemeClr val="accent1">
                  <a:lumMod val="50000"/>
                </a:schemeClr>
              </a:solidFill>
              <a:latin typeface="Century Gothic" panose="020B0502020202020204" pitchFamily="34" charset="0"/>
            </a:endParaRPr>
          </a:p>
        </p:txBody>
      </p:sp>
      <p:sp>
        <p:nvSpPr>
          <p:cNvPr id="9" name="TextBox 8"/>
          <p:cNvSpPr txBox="1"/>
          <p:nvPr/>
        </p:nvSpPr>
        <p:spPr>
          <a:xfrm>
            <a:off x="260583" y="2054929"/>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necesitar</a:t>
            </a:r>
            <a:endParaRPr lang="en-GB" sz="2400" dirty="0">
              <a:solidFill>
                <a:schemeClr val="accent1">
                  <a:lumMod val="50000"/>
                </a:schemeClr>
              </a:solidFill>
              <a:latin typeface="Century Gothic" panose="020B0502020202020204" pitchFamily="34" charset="0"/>
            </a:endParaRPr>
          </a:p>
        </p:txBody>
      </p:sp>
      <p:sp>
        <p:nvSpPr>
          <p:cNvPr id="11" name="TextBox 10"/>
          <p:cNvSpPr txBox="1"/>
          <p:nvPr/>
        </p:nvSpPr>
        <p:spPr>
          <a:xfrm>
            <a:off x="2642275" y="136633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comprar</a:t>
            </a:r>
            <a:endParaRPr lang="en-GB" sz="2400" dirty="0">
              <a:solidFill>
                <a:schemeClr val="accent1">
                  <a:lumMod val="50000"/>
                </a:schemeClr>
              </a:solidFill>
              <a:latin typeface="Century Gothic" panose="020B0502020202020204" pitchFamily="34" charset="0"/>
            </a:endParaRPr>
          </a:p>
        </p:txBody>
      </p:sp>
      <p:sp>
        <p:nvSpPr>
          <p:cNvPr id="12" name="TextBox 11"/>
          <p:cNvSpPr txBox="1"/>
          <p:nvPr/>
        </p:nvSpPr>
        <p:spPr>
          <a:xfrm>
            <a:off x="260583" y="2828904"/>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caminar</a:t>
            </a:r>
            <a:endParaRPr lang="en-GB" sz="2400" dirty="0">
              <a:solidFill>
                <a:schemeClr val="accent1">
                  <a:lumMod val="50000"/>
                </a:schemeClr>
              </a:solidFill>
              <a:latin typeface="Century Gothic" panose="020B0502020202020204" pitchFamily="34" charset="0"/>
            </a:endParaRPr>
          </a:p>
        </p:txBody>
      </p:sp>
      <p:sp>
        <p:nvSpPr>
          <p:cNvPr id="13" name="TextBox 12"/>
          <p:cNvSpPr txBox="1"/>
          <p:nvPr/>
        </p:nvSpPr>
        <p:spPr>
          <a:xfrm>
            <a:off x="2642276" y="2117235"/>
            <a:ext cx="1681367"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escuchar</a:t>
            </a:r>
          </a:p>
        </p:txBody>
      </p:sp>
      <p:sp>
        <p:nvSpPr>
          <p:cNvPr id="14" name="TextBox 13"/>
          <p:cNvSpPr txBox="1"/>
          <p:nvPr/>
        </p:nvSpPr>
        <p:spPr>
          <a:xfrm>
            <a:off x="287120" y="360806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cantar</a:t>
            </a:r>
            <a:endParaRPr lang="en-GB" sz="2400" dirty="0">
              <a:solidFill>
                <a:schemeClr val="accent1">
                  <a:lumMod val="50000"/>
                </a:schemeClr>
              </a:solidFill>
              <a:latin typeface="Century Gothic" panose="020B0502020202020204" pitchFamily="34" charset="0"/>
            </a:endParaRPr>
          </a:p>
        </p:txBody>
      </p:sp>
      <p:sp>
        <p:nvSpPr>
          <p:cNvPr id="15" name="TextBox 14"/>
          <p:cNvSpPr txBox="1"/>
          <p:nvPr/>
        </p:nvSpPr>
        <p:spPr>
          <a:xfrm>
            <a:off x="2642275" y="284035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descansar</a:t>
            </a:r>
            <a:endParaRPr lang="en-GB" sz="2400" dirty="0">
              <a:solidFill>
                <a:schemeClr val="accent1">
                  <a:lumMod val="50000"/>
                </a:schemeClr>
              </a:solidFill>
              <a:latin typeface="Century Gothic" panose="020B0502020202020204" pitchFamily="34" charset="0"/>
            </a:endParaRPr>
          </a:p>
        </p:txBody>
      </p:sp>
      <p:sp>
        <p:nvSpPr>
          <p:cNvPr id="16" name="TextBox 15"/>
          <p:cNvSpPr txBox="1"/>
          <p:nvPr/>
        </p:nvSpPr>
        <p:spPr>
          <a:xfrm>
            <a:off x="289185"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sacar</a:t>
            </a:r>
            <a:endParaRPr lang="en-GB" sz="2400" dirty="0">
              <a:solidFill>
                <a:schemeClr val="accent1">
                  <a:lumMod val="50000"/>
                </a:schemeClr>
              </a:solidFill>
              <a:latin typeface="Century Gothic" panose="020B0502020202020204" pitchFamily="34" charset="0"/>
            </a:endParaRPr>
          </a:p>
        </p:txBody>
      </p:sp>
      <p:sp>
        <p:nvSpPr>
          <p:cNvPr id="17" name="TextBox 16"/>
          <p:cNvSpPr txBox="1"/>
          <p:nvPr/>
        </p:nvSpPr>
        <p:spPr>
          <a:xfrm>
            <a:off x="2642274" y="3608064"/>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nadar</a:t>
            </a:r>
            <a:endParaRPr lang="en-GB" sz="2400" dirty="0">
              <a:solidFill>
                <a:schemeClr val="accent1">
                  <a:lumMod val="50000"/>
                </a:schemeClr>
              </a:solidFill>
              <a:latin typeface="Century Gothic" panose="020B0502020202020204" pitchFamily="34" charset="0"/>
            </a:endParaRPr>
          </a:p>
        </p:txBody>
      </p:sp>
      <p:sp>
        <p:nvSpPr>
          <p:cNvPr id="18" name="TextBox 17"/>
          <p:cNvSpPr txBox="1"/>
          <p:nvPr/>
        </p:nvSpPr>
        <p:spPr>
          <a:xfrm>
            <a:off x="2635174" y="5025803"/>
            <a:ext cx="124940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mirar</a:t>
            </a:r>
            <a:endParaRPr lang="en-GB" sz="2400" dirty="0">
              <a:solidFill>
                <a:schemeClr val="accent1">
                  <a:lumMod val="50000"/>
                </a:schemeClr>
              </a:solidFill>
              <a:latin typeface="Century Gothic" panose="020B0502020202020204" pitchFamily="34" charset="0"/>
            </a:endParaRPr>
          </a:p>
        </p:txBody>
      </p:sp>
      <p:sp>
        <p:nvSpPr>
          <p:cNvPr id="19" name="TextBox 18"/>
          <p:cNvSpPr txBox="1"/>
          <p:nvPr/>
        </p:nvSpPr>
        <p:spPr>
          <a:xfrm>
            <a:off x="260584" y="5031679"/>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preparar</a:t>
            </a:r>
            <a:endParaRPr lang="en-GB" sz="2400" dirty="0">
              <a:solidFill>
                <a:schemeClr val="accent1">
                  <a:lumMod val="50000"/>
                </a:schemeClr>
              </a:solidFill>
              <a:latin typeface="Century Gothic" panose="020B0502020202020204" pitchFamily="34" charset="0"/>
            </a:endParaRPr>
          </a:p>
        </p:txBody>
      </p:sp>
      <p:sp>
        <p:nvSpPr>
          <p:cNvPr id="20" name="TextBox 19"/>
          <p:cNvSpPr txBox="1"/>
          <p:nvPr/>
        </p:nvSpPr>
        <p:spPr>
          <a:xfrm>
            <a:off x="260585" y="5757920"/>
            <a:ext cx="193331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cenar</a:t>
            </a:r>
          </a:p>
        </p:txBody>
      </p:sp>
      <p:sp>
        <p:nvSpPr>
          <p:cNvPr id="21" name="TextBox 20"/>
          <p:cNvSpPr txBox="1"/>
          <p:nvPr/>
        </p:nvSpPr>
        <p:spPr>
          <a:xfrm>
            <a:off x="2642276" y="574692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jugar</a:t>
            </a:r>
            <a:endParaRPr lang="en-GB" sz="2400" dirty="0">
              <a:solidFill>
                <a:schemeClr val="accent1">
                  <a:lumMod val="50000"/>
                </a:schemeClr>
              </a:solidFill>
              <a:latin typeface="Century Gothic" panose="020B0502020202020204" pitchFamily="34" charset="0"/>
            </a:endParaRPr>
          </a:p>
        </p:txBody>
      </p:sp>
      <p:sp>
        <p:nvSpPr>
          <p:cNvPr id="22" name="TextBox 21"/>
          <p:cNvSpPr txBox="1"/>
          <p:nvPr/>
        </p:nvSpPr>
        <p:spPr>
          <a:xfrm>
            <a:off x="2642276"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disfrutar</a:t>
            </a:r>
            <a:endParaRPr lang="en-GB" sz="2400" dirty="0">
              <a:solidFill>
                <a:schemeClr val="accent1">
                  <a:lumMod val="50000"/>
                </a:schemeClr>
              </a:solidFill>
              <a:latin typeface="Century Gothic" panose="020B0502020202020204" pitchFamily="34" charset="0"/>
            </a:endParaRPr>
          </a:p>
        </p:txBody>
      </p:sp>
      <p:sp>
        <p:nvSpPr>
          <p:cNvPr id="23" name="TextBox 22"/>
          <p:cNvSpPr txBox="1"/>
          <p:nvPr/>
        </p:nvSpPr>
        <p:spPr>
          <a:xfrm>
            <a:off x="295266" y="3608064"/>
            <a:ext cx="1631990"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cantar</a:t>
            </a:r>
            <a:endParaRPr lang="en-GB" sz="2400" b="1" dirty="0">
              <a:solidFill>
                <a:schemeClr val="accent1">
                  <a:lumMod val="50000"/>
                </a:schemeClr>
              </a:solidFill>
              <a:latin typeface="Century Gothic" panose="020B0502020202020204" pitchFamily="34" charset="0"/>
            </a:endParaRPr>
          </a:p>
        </p:txBody>
      </p:sp>
      <p:sp>
        <p:nvSpPr>
          <p:cNvPr id="24" name="TextBox 23"/>
          <p:cNvSpPr txBox="1"/>
          <p:nvPr/>
        </p:nvSpPr>
        <p:spPr>
          <a:xfrm>
            <a:off x="2642276" y="63844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montar</a:t>
            </a:r>
            <a:endParaRPr lang="en-GB"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421618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3ABB3-9F33-784F-A6D5-C6E76D8FEA6F}"/>
              </a:ext>
            </a:extLst>
          </p:cNvPr>
          <p:cNvSpPr>
            <a:spLocks noGrp="1"/>
          </p:cNvSpPr>
          <p:nvPr>
            <p:ph type="title"/>
          </p:nvPr>
        </p:nvSpPr>
        <p:spPr>
          <a:xfrm>
            <a:off x="289185" y="184161"/>
            <a:ext cx="4454236" cy="360491"/>
          </a:xfrm>
        </p:spPr>
        <p:txBody>
          <a:bodyPr>
            <a:noAutofit/>
          </a:bodyPr>
          <a:lstStyle/>
          <a:p>
            <a:r>
              <a:rPr lang="x-none" sz="2800" b="1" dirty="0">
                <a:solidFill>
                  <a:schemeClr val="accent1">
                    <a:lumMod val="50000"/>
                  </a:schemeClr>
                </a:solidFill>
              </a:rPr>
              <a:t>Practicamos los verbos</a:t>
            </a:r>
            <a:r>
              <a:rPr lang="en-GB" sz="2800" b="1" dirty="0">
                <a:solidFill>
                  <a:schemeClr val="accent1">
                    <a:lumMod val="50000"/>
                  </a:schemeClr>
                </a:solidFill>
              </a:rPr>
              <a:t>.</a:t>
            </a:r>
            <a:endParaRPr lang="x-none" sz="2800" b="1" dirty="0">
              <a:solidFill>
                <a:schemeClr val="accent1">
                  <a:lumMod val="50000"/>
                </a:schemeClr>
              </a:solidFill>
            </a:endParaRPr>
          </a:p>
        </p:txBody>
      </p:sp>
      <p:sp>
        <p:nvSpPr>
          <p:cNvPr id="6" name="CuadroTexto 5">
            <a:extLst>
              <a:ext uri="{FF2B5EF4-FFF2-40B4-BE49-F238E27FC236}">
                <a16:creationId xmlns:a16="http://schemas.microsoft.com/office/drawing/2014/main" id="{9A19449F-B85F-E043-92A1-D73B288E19BF}"/>
              </a:ext>
            </a:extLst>
          </p:cNvPr>
          <p:cNvSpPr txBox="1"/>
          <p:nvPr/>
        </p:nvSpPr>
        <p:spPr>
          <a:xfrm>
            <a:off x="7052899" y="4850564"/>
            <a:ext cx="1308371" cy="461665"/>
          </a:xfrm>
          <a:prstGeom prst="rect">
            <a:avLst/>
          </a:prstGeom>
          <a:noFill/>
        </p:spPr>
        <p:txBody>
          <a:bodyPr wrap="none" rtlCol="0">
            <a:spAutoFit/>
          </a:bodyPr>
          <a:lstStyle/>
          <a:p>
            <a:r>
              <a:rPr lang="x-none" sz="2400" dirty="0">
                <a:solidFill>
                  <a:schemeClr val="accent1">
                    <a:lumMod val="50000"/>
                  </a:schemeClr>
                </a:solidFill>
                <a:latin typeface="Century Gothic" panose="020B0502020202020204" pitchFamily="34" charset="0"/>
              </a:rPr>
              <a:t>[to rest]</a:t>
            </a:r>
          </a:p>
        </p:txBody>
      </p:sp>
      <p:pic>
        <p:nvPicPr>
          <p:cNvPr id="3" name="Imagen 2">
            <a:extLst>
              <a:ext uri="{FF2B5EF4-FFF2-40B4-BE49-F238E27FC236}">
                <a16:creationId xmlns:a16="http://schemas.microsoft.com/office/drawing/2014/main" id="{DEAAD18E-FC2E-904E-B109-867E7F5732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1085" y="1421564"/>
            <a:ext cx="4572000" cy="3429000"/>
          </a:xfrm>
          <a:prstGeom prst="rect">
            <a:avLst/>
          </a:prstGeom>
        </p:spPr>
      </p:pic>
      <p:pic>
        <p:nvPicPr>
          <p:cNvPr id="7" name="Picture 37">
            <a:extLst>
              <a:ext uri="{FF2B5EF4-FFF2-40B4-BE49-F238E27FC236}">
                <a16:creationId xmlns:a16="http://schemas.microsoft.com/office/drawing/2014/main" id="{43CB4692-BA1A-3E47-9BD6-5809326FC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0854" y="2836945"/>
            <a:ext cx="438571" cy="456844"/>
          </a:xfrm>
          <a:prstGeom prst="rect">
            <a:avLst/>
          </a:prstGeom>
        </p:spPr>
      </p:pic>
      <p:sp>
        <p:nvSpPr>
          <p:cNvPr id="8" name="TextBox 7"/>
          <p:cNvSpPr txBox="1"/>
          <p:nvPr/>
        </p:nvSpPr>
        <p:spPr>
          <a:xfrm>
            <a:off x="260583" y="136633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bailar</a:t>
            </a:r>
            <a:endParaRPr lang="en-GB" sz="2400" dirty="0">
              <a:solidFill>
                <a:schemeClr val="accent1">
                  <a:lumMod val="50000"/>
                </a:schemeClr>
              </a:solidFill>
              <a:latin typeface="Century Gothic" panose="020B0502020202020204" pitchFamily="34" charset="0"/>
            </a:endParaRPr>
          </a:p>
        </p:txBody>
      </p:sp>
      <p:sp>
        <p:nvSpPr>
          <p:cNvPr id="9" name="TextBox 8"/>
          <p:cNvSpPr txBox="1"/>
          <p:nvPr/>
        </p:nvSpPr>
        <p:spPr>
          <a:xfrm>
            <a:off x="260583" y="63844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llevar</a:t>
            </a:r>
            <a:endParaRPr lang="en-GB" sz="2400" dirty="0">
              <a:solidFill>
                <a:schemeClr val="accent1">
                  <a:lumMod val="50000"/>
                </a:schemeClr>
              </a:solidFill>
              <a:latin typeface="Century Gothic" panose="020B0502020202020204" pitchFamily="34" charset="0"/>
            </a:endParaRPr>
          </a:p>
        </p:txBody>
      </p:sp>
      <p:sp>
        <p:nvSpPr>
          <p:cNvPr id="11" name="TextBox 10"/>
          <p:cNvSpPr txBox="1"/>
          <p:nvPr/>
        </p:nvSpPr>
        <p:spPr>
          <a:xfrm>
            <a:off x="260583" y="2054929"/>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necesitar</a:t>
            </a:r>
            <a:endParaRPr lang="en-GB" sz="2400" dirty="0">
              <a:solidFill>
                <a:schemeClr val="accent1">
                  <a:lumMod val="50000"/>
                </a:schemeClr>
              </a:solidFill>
              <a:latin typeface="Century Gothic" panose="020B0502020202020204" pitchFamily="34" charset="0"/>
            </a:endParaRPr>
          </a:p>
        </p:txBody>
      </p:sp>
      <p:sp>
        <p:nvSpPr>
          <p:cNvPr id="12" name="TextBox 11"/>
          <p:cNvSpPr txBox="1"/>
          <p:nvPr/>
        </p:nvSpPr>
        <p:spPr>
          <a:xfrm>
            <a:off x="2642275" y="136633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comprar</a:t>
            </a:r>
            <a:endParaRPr lang="en-GB" sz="2400" dirty="0">
              <a:solidFill>
                <a:schemeClr val="accent1">
                  <a:lumMod val="50000"/>
                </a:schemeClr>
              </a:solidFill>
              <a:latin typeface="Century Gothic" panose="020B0502020202020204" pitchFamily="34" charset="0"/>
            </a:endParaRPr>
          </a:p>
        </p:txBody>
      </p:sp>
      <p:sp>
        <p:nvSpPr>
          <p:cNvPr id="13" name="TextBox 12"/>
          <p:cNvSpPr txBox="1"/>
          <p:nvPr/>
        </p:nvSpPr>
        <p:spPr>
          <a:xfrm>
            <a:off x="260583" y="2828904"/>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caminar</a:t>
            </a:r>
            <a:endParaRPr lang="en-GB" sz="2400" dirty="0">
              <a:solidFill>
                <a:schemeClr val="accent1">
                  <a:lumMod val="50000"/>
                </a:schemeClr>
              </a:solidFill>
              <a:latin typeface="Century Gothic" panose="020B0502020202020204" pitchFamily="34" charset="0"/>
            </a:endParaRPr>
          </a:p>
        </p:txBody>
      </p:sp>
      <p:sp>
        <p:nvSpPr>
          <p:cNvPr id="14" name="TextBox 13"/>
          <p:cNvSpPr txBox="1"/>
          <p:nvPr/>
        </p:nvSpPr>
        <p:spPr>
          <a:xfrm>
            <a:off x="2642276" y="2117235"/>
            <a:ext cx="1681367"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escuchar</a:t>
            </a:r>
          </a:p>
        </p:txBody>
      </p:sp>
      <p:sp>
        <p:nvSpPr>
          <p:cNvPr id="15" name="TextBox 14"/>
          <p:cNvSpPr txBox="1"/>
          <p:nvPr/>
        </p:nvSpPr>
        <p:spPr>
          <a:xfrm>
            <a:off x="287120" y="360806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cantar</a:t>
            </a:r>
            <a:endParaRPr lang="en-GB" sz="2400" dirty="0">
              <a:solidFill>
                <a:schemeClr val="accent1">
                  <a:lumMod val="50000"/>
                </a:schemeClr>
              </a:solidFill>
              <a:latin typeface="Century Gothic" panose="020B0502020202020204" pitchFamily="34" charset="0"/>
            </a:endParaRPr>
          </a:p>
        </p:txBody>
      </p:sp>
      <p:sp>
        <p:nvSpPr>
          <p:cNvPr id="16" name="TextBox 15"/>
          <p:cNvSpPr txBox="1"/>
          <p:nvPr/>
        </p:nvSpPr>
        <p:spPr>
          <a:xfrm>
            <a:off x="2642275" y="284035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descansar</a:t>
            </a:r>
            <a:endParaRPr lang="en-GB" sz="2400" dirty="0">
              <a:solidFill>
                <a:schemeClr val="accent1">
                  <a:lumMod val="50000"/>
                </a:schemeClr>
              </a:solidFill>
              <a:latin typeface="Century Gothic" panose="020B0502020202020204" pitchFamily="34" charset="0"/>
            </a:endParaRPr>
          </a:p>
        </p:txBody>
      </p:sp>
      <p:sp>
        <p:nvSpPr>
          <p:cNvPr id="17" name="TextBox 16"/>
          <p:cNvSpPr txBox="1"/>
          <p:nvPr/>
        </p:nvSpPr>
        <p:spPr>
          <a:xfrm>
            <a:off x="289185"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sacar</a:t>
            </a:r>
            <a:endParaRPr lang="en-GB" sz="2400" dirty="0">
              <a:solidFill>
                <a:schemeClr val="accent1">
                  <a:lumMod val="50000"/>
                </a:schemeClr>
              </a:solidFill>
              <a:latin typeface="Century Gothic" panose="020B0502020202020204" pitchFamily="34" charset="0"/>
            </a:endParaRPr>
          </a:p>
        </p:txBody>
      </p:sp>
      <p:sp>
        <p:nvSpPr>
          <p:cNvPr id="18" name="TextBox 17"/>
          <p:cNvSpPr txBox="1"/>
          <p:nvPr/>
        </p:nvSpPr>
        <p:spPr>
          <a:xfrm>
            <a:off x="2642274" y="3608064"/>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nadar</a:t>
            </a:r>
            <a:endParaRPr lang="en-GB" sz="2400" dirty="0">
              <a:solidFill>
                <a:schemeClr val="accent1">
                  <a:lumMod val="50000"/>
                </a:schemeClr>
              </a:solidFill>
              <a:latin typeface="Century Gothic" panose="020B0502020202020204" pitchFamily="34" charset="0"/>
            </a:endParaRPr>
          </a:p>
        </p:txBody>
      </p:sp>
      <p:sp>
        <p:nvSpPr>
          <p:cNvPr id="19" name="TextBox 18"/>
          <p:cNvSpPr txBox="1"/>
          <p:nvPr/>
        </p:nvSpPr>
        <p:spPr>
          <a:xfrm>
            <a:off x="2635174" y="5025803"/>
            <a:ext cx="124940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mirar</a:t>
            </a:r>
            <a:endParaRPr lang="en-GB" sz="2400" dirty="0">
              <a:solidFill>
                <a:schemeClr val="accent1">
                  <a:lumMod val="50000"/>
                </a:schemeClr>
              </a:solidFill>
              <a:latin typeface="Century Gothic" panose="020B0502020202020204" pitchFamily="34" charset="0"/>
            </a:endParaRPr>
          </a:p>
        </p:txBody>
      </p:sp>
      <p:sp>
        <p:nvSpPr>
          <p:cNvPr id="20" name="TextBox 19"/>
          <p:cNvSpPr txBox="1"/>
          <p:nvPr/>
        </p:nvSpPr>
        <p:spPr>
          <a:xfrm>
            <a:off x="260584" y="5031679"/>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preparar</a:t>
            </a:r>
            <a:endParaRPr lang="en-GB" sz="2400" dirty="0">
              <a:solidFill>
                <a:schemeClr val="accent1">
                  <a:lumMod val="50000"/>
                </a:schemeClr>
              </a:solidFill>
              <a:latin typeface="Century Gothic" panose="020B0502020202020204" pitchFamily="34" charset="0"/>
            </a:endParaRPr>
          </a:p>
        </p:txBody>
      </p:sp>
      <p:sp>
        <p:nvSpPr>
          <p:cNvPr id="21" name="TextBox 20"/>
          <p:cNvSpPr txBox="1"/>
          <p:nvPr/>
        </p:nvSpPr>
        <p:spPr>
          <a:xfrm>
            <a:off x="260585" y="5757920"/>
            <a:ext cx="193331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cenar</a:t>
            </a:r>
          </a:p>
        </p:txBody>
      </p:sp>
      <p:sp>
        <p:nvSpPr>
          <p:cNvPr id="22" name="TextBox 21"/>
          <p:cNvSpPr txBox="1"/>
          <p:nvPr/>
        </p:nvSpPr>
        <p:spPr>
          <a:xfrm>
            <a:off x="2642276" y="574692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jugar</a:t>
            </a:r>
            <a:endParaRPr lang="en-GB" sz="2400" dirty="0">
              <a:solidFill>
                <a:schemeClr val="accent1">
                  <a:lumMod val="50000"/>
                </a:schemeClr>
              </a:solidFill>
              <a:latin typeface="Century Gothic" panose="020B0502020202020204" pitchFamily="34" charset="0"/>
            </a:endParaRPr>
          </a:p>
        </p:txBody>
      </p:sp>
      <p:sp>
        <p:nvSpPr>
          <p:cNvPr id="23" name="TextBox 22"/>
          <p:cNvSpPr txBox="1"/>
          <p:nvPr/>
        </p:nvSpPr>
        <p:spPr>
          <a:xfrm>
            <a:off x="2642276"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disfrutar</a:t>
            </a:r>
            <a:endParaRPr lang="en-GB" sz="2400" dirty="0">
              <a:solidFill>
                <a:schemeClr val="accent1">
                  <a:lumMod val="50000"/>
                </a:schemeClr>
              </a:solidFill>
              <a:latin typeface="Century Gothic" panose="020B0502020202020204" pitchFamily="34" charset="0"/>
            </a:endParaRPr>
          </a:p>
        </p:txBody>
      </p:sp>
      <p:sp>
        <p:nvSpPr>
          <p:cNvPr id="24" name="TextBox 23"/>
          <p:cNvSpPr txBox="1"/>
          <p:nvPr/>
        </p:nvSpPr>
        <p:spPr>
          <a:xfrm>
            <a:off x="2642274" y="2823895"/>
            <a:ext cx="2012279"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descansar</a:t>
            </a:r>
            <a:endParaRPr lang="en-GB" sz="2400" b="1" dirty="0">
              <a:solidFill>
                <a:schemeClr val="accent1">
                  <a:lumMod val="50000"/>
                </a:schemeClr>
              </a:solidFill>
              <a:latin typeface="Century Gothic" panose="020B0502020202020204" pitchFamily="34" charset="0"/>
            </a:endParaRPr>
          </a:p>
        </p:txBody>
      </p:sp>
      <p:sp>
        <p:nvSpPr>
          <p:cNvPr id="25" name="TextBox 24"/>
          <p:cNvSpPr txBox="1"/>
          <p:nvPr/>
        </p:nvSpPr>
        <p:spPr>
          <a:xfrm>
            <a:off x="2642276" y="63844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montar</a:t>
            </a:r>
            <a:endParaRPr lang="en-GB"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99626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3ABB3-9F33-784F-A6D5-C6E76D8FEA6F}"/>
              </a:ext>
            </a:extLst>
          </p:cNvPr>
          <p:cNvSpPr>
            <a:spLocks noGrp="1"/>
          </p:cNvSpPr>
          <p:nvPr>
            <p:ph type="title"/>
          </p:nvPr>
        </p:nvSpPr>
        <p:spPr>
          <a:xfrm>
            <a:off x="289185" y="184161"/>
            <a:ext cx="4454236" cy="360491"/>
          </a:xfrm>
        </p:spPr>
        <p:txBody>
          <a:bodyPr>
            <a:noAutofit/>
          </a:bodyPr>
          <a:lstStyle/>
          <a:p>
            <a:r>
              <a:rPr lang="x-none" sz="2800" b="1" dirty="0">
                <a:solidFill>
                  <a:schemeClr val="accent1">
                    <a:lumMod val="50000"/>
                  </a:schemeClr>
                </a:solidFill>
              </a:rPr>
              <a:t>Practicamos los verbos</a:t>
            </a:r>
            <a:r>
              <a:rPr lang="en-GB" sz="2800" b="1" dirty="0">
                <a:solidFill>
                  <a:schemeClr val="accent1">
                    <a:lumMod val="50000"/>
                  </a:schemeClr>
                </a:solidFill>
              </a:rPr>
              <a:t>.</a:t>
            </a:r>
            <a:endParaRPr lang="x-none" sz="2800" b="1" dirty="0">
              <a:solidFill>
                <a:schemeClr val="accent1">
                  <a:lumMod val="50000"/>
                </a:schemeClr>
              </a:solidFill>
            </a:endParaRPr>
          </a:p>
        </p:txBody>
      </p:sp>
      <p:sp>
        <p:nvSpPr>
          <p:cNvPr id="6" name="CuadroTexto 5">
            <a:extLst>
              <a:ext uri="{FF2B5EF4-FFF2-40B4-BE49-F238E27FC236}">
                <a16:creationId xmlns:a16="http://schemas.microsoft.com/office/drawing/2014/main" id="{9A19449F-B85F-E043-92A1-D73B288E19BF}"/>
              </a:ext>
            </a:extLst>
          </p:cNvPr>
          <p:cNvSpPr txBox="1"/>
          <p:nvPr/>
        </p:nvSpPr>
        <p:spPr>
          <a:xfrm>
            <a:off x="6599675" y="4626428"/>
            <a:ext cx="2584362" cy="461665"/>
          </a:xfrm>
          <a:prstGeom prst="rect">
            <a:avLst/>
          </a:prstGeom>
          <a:noFill/>
        </p:spPr>
        <p:txBody>
          <a:bodyPr wrap="none" rtlCol="0">
            <a:spAutoFit/>
          </a:bodyPr>
          <a:lstStyle/>
          <a:p>
            <a:r>
              <a:rPr lang="x-none" sz="2400" dirty="0">
                <a:solidFill>
                  <a:schemeClr val="accent1">
                    <a:lumMod val="50000"/>
                  </a:schemeClr>
                </a:solidFill>
                <a:latin typeface="Century Gothic" panose="020B0502020202020204" pitchFamily="34" charset="0"/>
              </a:rPr>
              <a:t>[to have din</a:t>
            </a:r>
            <a:r>
              <a:rPr lang="en-GB" sz="2400" dirty="0">
                <a:solidFill>
                  <a:schemeClr val="accent1">
                    <a:lumMod val="50000"/>
                  </a:schemeClr>
                </a:solidFill>
                <a:latin typeface="Century Gothic" panose="020B0502020202020204" pitchFamily="34" charset="0"/>
              </a:rPr>
              <a:t>n</a:t>
            </a:r>
            <a:r>
              <a:rPr lang="x-none" sz="2400" dirty="0">
                <a:solidFill>
                  <a:schemeClr val="accent1">
                    <a:lumMod val="50000"/>
                  </a:schemeClr>
                </a:solidFill>
                <a:latin typeface="Century Gothic" panose="020B0502020202020204" pitchFamily="34" charset="0"/>
              </a:rPr>
              <a:t>er]</a:t>
            </a:r>
          </a:p>
        </p:txBody>
      </p:sp>
      <p:pic>
        <p:nvPicPr>
          <p:cNvPr id="4" name="Imagen 3">
            <a:extLst>
              <a:ext uri="{FF2B5EF4-FFF2-40B4-BE49-F238E27FC236}">
                <a16:creationId xmlns:a16="http://schemas.microsoft.com/office/drawing/2014/main" id="{87358CF6-8457-8D4A-A28F-1688CBCCB733}"/>
              </a:ext>
            </a:extLst>
          </p:cNvPr>
          <p:cNvPicPr>
            <a:picLocks noChangeAspect="1"/>
          </p:cNvPicPr>
          <p:nvPr/>
        </p:nvPicPr>
        <p:blipFill>
          <a:blip r:embed="rId3"/>
          <a:stretch>
            <a:fillRect/>
          </a:stretch>
        </p:blipFill>
        <p:spPr>
          <a:xfrm>
            <a:off x="5078259" y="1739494"/>
            <a:ext cx="5439642" cy="2886934"/>
          </a:xfrm>
          <a:prstGeom prst="rect">
            <a:avLst/>
          </a:prstGeom>
        </p:spPr>
      </p:pic>
      <p:pic>
        <p:nvPicPr>
          <p:cNvPr id="7" name="Picture 37">
            <a:extLst>
              <a:ext uri="{FF2B5EF4-FFF2-40B4-BE49-F238E27FC236}">
                <a16:creationId xmlns:a16="http://schemas.microsoft.com/office/drawing/2014/main" id="{43CB4692-BA1A-3E47-9BD6-5809326FC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5842" y="5760801"/>
            <a:ext cx="438571" cy="456844"/>
          </a:xfrm>
          <a:prstGeom prst="rect">
            <a:avLst/>
          </a:prstGeom>
        </p:spPr>
      </p:pic>
      <p:sp>
        <p:nvSpPr>
          <p:cNvPr id="8" name="TextBox 7"/>
          <p:cNvSpPr txBox="1"/>
          <p:nvPr/>
        </p:nvSpPr>
        <p:spPr>
          <a:xfrm>
            <a:off x="260583" y="136633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bailar</a:t>
            </a:r>
            <a:endParaRPr lang="en-GB" sz="2400" dirty="0">
              <a:solidFill>
                <a:schemeClr val="accent1">
                  <a:lumMod val="50000"/>
                </a:schemeClr>
              </a:solidFill>
              <a:latin typeface="Century Gothic" panose="020B0502020202020204" pitchFamily="34" charset="0"/>
            </a:endParaRPr>
          </a:p>
        </p:txBody>
      </p:sp>
      <p:sp>
        <p:nvSpPr>
          <p:cNvPr id="9" name="TextBox 8"/>
          <p:cNvSpPr txBox="1"/>
          <p:nvPr/>
        </p:nvSpPr>
        <p:spPr>
          <a:xfrm>
            <a:off x="260583" y="638446"/>
            <a:ext cx="1422426"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llevar</a:t>
            </a:r>
            <a:endParaRPr lang="en-GB" sz="2400" dirty="0">
              <a:solidFill>
                <a:schemeClr val="accent1">
                  <a:lumMod val="50000"/>
                </a:schemeClr>
              </a:solidFill>
              <a:latin typeface="Century Gothic" panose="020B0502020202020204" pitchFamily="34" charset="0"/>
            </a:endParaRPr>
          </a:p>
        </p:txBody>
      </p:sp>
      <p:sp>
        <p:nvSpPr>
          <p:cNvPr id="11" name="TextBox 10"/>
          <p:cNvSpPr txBox="1"/>
          <p:nvPr/>
        </p:nvSpPr>
        <p:spPr>
          <a:xfrm>
            <a:off x="260583" y="2054929"/>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necesitar</a:t>
            </a:r>
            <a:endParaRPr lang="en-GB" sz="2400" dirty="0">
              <a:solidFill>
                <a:schemeClr val="accent1">
                  <a:lumMod val="50000"/>
                </a:schemeClr>
              </a:solidFill>
              <a:latin typeface="Century Gothic" panose="020B0502020202020204" pitchFamily="34" charset="0"/>
            </a:endParaRPr>
          </a:p>
        </p:txBody>
      </p:sp>
      <p:sp>
        <p:nvSpPr>
          <p:cNvPr id="12" name="TextBox 11"/>
          <p:cNvSpPr txBox="1"/>
          <p:nvPr/>
        </p:nvSpPr>
        <p:spPr>
          <a:xfrm>
            <a:off x="2642275" y="136633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comprar</a:t>
            </a:r>
            <a:endParaRPr lang="en-GB" sz="2400" dirty="0">
              <a:solidFill>
                <a:schemeClr val="accent1">
                  <a:lumMod val="50000"/>
                </a:schemeClr>
              </a:solidFill>
              <a:latin typeface="Century Gothic" panose="020B0502020202020204" pitchFamily="34" charset="0"/>
            </a:endParaRPr>
          </a:p>
        </p:txBody>
      </p:sp>
      <p:sp>
        <p:nvSpPr>
          <p:cNvPr id="13" name="TextBox 12"/>
          <p:cNvSpPr txBox="1"/>
          <p:nvPr/>
        </p:nvSpPr>
        <p:spPr>
          <a:xfrm>
            <a:off x="260583" y="2828904"/>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caminar</a:t>
            </a:r>
            <a:endParaRPr lang="en-GB" sz="2400" dirty="0">
              <a:solidFill>
                <a:schemeClr val="accent1">
                  <a:lumMod val="50000"/>
                </a:schemeClr>
              </a:solidFill>
              <a:latin typeface="Century Gothic" panose="020B0502020202020204" pitchFamily="34" charset="0"/>
            </a:endParaRPr>
          </a:p>
        </p:txBody>
      </p:sp>
      <p:sp>
        <p:nvSpPr>
          <p:cNvPr id="14" name="TextBox 13"/>
          <p:cNvSpPr txBox="1"/>
          <p:nvPr/>
        </p:nvSpPr>
        <p:spPr>
          <a:xfrm>
            <a:off x="2642276" y="2117235"/>
            <a:ext cx="1681367"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escuchar</a:t>
            </a:r>
          </a:p>
        </p:txBody>
      </p:sp>
      <p:sp>
        <p:nvSpPr>
          <p:cNvPr id="15" name="TextBox 14"/>
          <p:cNvSpPr txBox="1"/>
          <p:nvPr/>
        </p:nvSpPr>
        <p:spPr>
          <a:xfrm>
            <a:off x="287120" y="360806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cantar</a:t>
            </a:r>
            <a:endParaRPr lang="en-GB" sz="2400" dirty="0">
              <a:solidFill>
                <a:schemeClr val="accent1">
                  <a:lumMod val="50000"/>
                </a:schemeClr>
              </a:solidFill>
              <a:latin typeface="Century Gothic" panose="020B0502020202020204" pitchFamily="34" charset="0"/>
            </a:endParaRPr>
          </a:p>
        </p:txBody>
      </p:sp>
      <p:sp>
        <p:nvSpPr>
          <p:cNvPr id="16" name="TextBox 15"/>
          <p:cNvSpPr txBox="1"/>
          <p:nvPr/>
        </p:nvSpPr>
        <p:spPr>
          <a:xfrm>
            <a:off x="2642275" y="284035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descansar</a:t>
            </a:r>
            <a:endParaRPr lang="en-GB" sz="2400" dirty="0">
              <a:solidFill>
                <a:schemeClr val="accent1">
                  <a:lumMod val="50000"/>
                </a:schemeClr>
              </a:solidFill>
              <a:latin typeface="Century Gothic" panose="020B0502020202020204" pitchFamily="34" charset="0"/>
            </a:endParaRPr>
          </a:p>
        </p:txBody>
      </p:sp>
      <p:sp>
        <p:nvSpPr>
          <p:cNvPr id="17" name="TextBox 16"/>
          <p:cNvSpPr txBox="1"/>
          <p:nvPr/>
        </p:nvSpPr>
        <p:spPr>
          <a:xfrm>
            <a:off x="289185"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sacar</a:t>
            </a:r>
            <a:endParaRPr lang="en-GB" sz="2400" dirty="0">
              <a:solidFill>
                <a:schemeClr val="accent1">
                  <a:lumMod val="50000"/>
                </a:schemeClr>
              </a:solidFill>
              <a:latin typeface="Century Gothic" panose="020B0502020202020204" pitchFamily="34" charset="0"/>
            </a:endParaRPr>
          </a:p>
        </p:txBody>
      </p:sp>
      <p:sp>
        <p:nvSpPr>
          <p:cNvPr id="18" name="TextBox 17"/>
          <p:cNvSpPr txBox="1"/>
          <p:nvPr/>
        </p:nvSpPr>
        <p:spPr>
          <a:xfrm>
            <a:off x="2642274" y="3608064"/>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nadar</a:t>
            </a:r>
            <a:endParaRPr lang="en-GB" sz="2400" dirty="0">
              <a:solidFill>
                <a:schemeClr val="accent1">
                  <a:lumMod val="50000"/>
                </a:schemeClr>
              </a:solidFill>
              <a:latin typeface="Century Gothic" panose="020B0502020202020204" pitchFamily="34" charset="0"/>
            </a:endParaRPr>
          </a:p>
        </p:txBody>
      </p:sp>
      <p:sp>
        <p:nvSpPr>
          <p:cNvPr id="19" name="TextBox 18"/>
          <p:cNvSpPr txBox="1"/>
          <p:nvPr/>
        </p:nvSpPr>
        <p:spPr>
          <a:xfrm>
            <a:off x="2635174" y="5025803"/>
            <a:ext cx="124940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mirar</a:t>
            </a:r>
            <a:endParaRPr lang="en-GB" sz="2400" dirty="0">
              <a:solidFill>
                <a:schemeClr val="accent1">
                  <a:lumMod val="50000"/>
                </a:schemeClr>
              </a:solidFill>
              <a:latin typeface="Century Gothic" panose="020B0502020202020204" pitchFamily="34" charset="0"/>
            </a:endParaRPr>
          </a:p>
        </p:txBody>
      </p:sp>
      <p:sp>
        <p:nvSpPr>
          <p:cNvPr id="20" name="TextBox 19"/>
          <p:cNvSpPr txBox="1"/>
          <p:nvPr/>
        </p:nvSpPr>
        <p:spPr>
          <a:xfrm>
            <a:off x="260584" y="5031679"/>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preparar</a:t>
            </a:r>
            <a:endParaRPr lang="en-GB" sz="2400" dirty="0">
              <a:solidFill>
                <a:schemeClr val="accent1">
                  <a:lumMod val="50000"/>
                </a:schemeClr>
              </a:solidFill>
              <a:latin typeface="Century Gothic" panose="020B0502020202020204" pitchFamily="34" charset="0"/>
            </a:endParaRPr>
          </a:p>
        </p:txBody>
      </p:sp>
      <p:sp>
        <p:nvSpPr>
          <p:cNvPr id="21" name="TextBox 20"/>
          <p:cNvSpPr txBox="1"/>
          <p:nvPr/>
        </p:nvSpPr>
        <p:spPr>
          <a:xfrm>
            <a:off x="260585" y="5757920"/>
            <a:ext cx="193331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cenar</a:t>
            </a:r>
          </a:p>
        </p:txBody>
      </p:sp>
      <p:sp>
        <p:nvSpPr>
          <p:cNvPr id="22" name="TextBox 21"/>
          <p:cNvSpPr txBox="1"/>
          <p:nvPr/>
        </p:nvSpPr>
        <p:spPr>
          <a:xfrm>
            <a:off x="2642276" y="574692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jugar</a:t>
            </a:r>
            <a:endParaRPr lang="en-GB" sz="2400" dirty="0">
              <a:solidFill>
                <a:schemeClr val="accent1">
                  <a:lumMod val="50000"/>
                </a:schemeClr>
              </a:solidFill>
              <a:latin typeface="Century Gothic" panose="020B0502020202020204" pitchFamily="34" charset="0"/>
            </a:endParaRPr>
          </a:p>
        </p:txBody>
      </p:sp>
      <p:sp>
        <p:nvSpPr>
          <p:cNvPr id="23" name="TextBox 22"/>
          <p:cNvSpPr txBox="1"/>
          <p:nvPr/>
        </p:nvSpPr>
        <p:spPr>
          <a:xfrm>
            <a:off x="2642276" y="4304683"/>
            <a:ext cx="1933315"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disfrutar</a:t>
            </a:r>
            <a:endParaRPr lang="en-GB" sz="2400" dirty="0">
              <a:solidFill>
                <a:schemeClr val="accent1">
                  <a:lumMod val="50000"/>
                </a:schemeClr>
              </a:solidFill>
              <a:latin typeface="Century Gothic" panose="020B0502020202020204" pitchFamily="34" charset="0"/>
            </a:endParaRPr>
          </a:p>
        </p:txBody>
      </p:sp>
      <p:sp>
        <p:nvSpPr>
          <p:cNvPr id="24" name="TextBox 23"/>
          <p:cNvSpPr txBox="1"/>
          <p:nvPr/>
        </p:nvSpPr>
        <p:spPr>
          <a:xfrm>
            <a:off x="260583" y="5755980"/>
            <a:ext cx="163199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cenar</a:t>
            </a:r>
          </a:p>
        </p:txBody>
      </p:sp>
      <p:sp>
        <p:nvSpPr>
          <p:cNvPr id="25" name="TextBox 24"/>
          <p:cNvSpPr txBox="1"/>
          <p:nvPr/>
        </p:nvSpPr>
        <p:spPr>
          <a:xfrm>
            <a:off x="2642276" y="638445"/>
            <a:ext cx="1681367"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montar</a:t>
            </a:r>
            <a:endParaRPr lang="en-GB" sz="2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65710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1DF0A3-ADF5-7447-BD11-05540C447550}"/>
              </a:ext>
            </a:extLst>
          </p:cNvPr>
          <p:cNvSpPr txBox="1"/>
          <p:nvPr/>
        </p:nvSpPr>
        <p:spPr>
          <a:xfrm>
            <a:off x="28241" y="20971"/>
            <a:ext cx="10763280" cy="461665"/>
          </a:xfrm>
          <a:prstGeom prst="rect">
            <a:avLst/>
          </a:prstGeom>
          <a:noFill/>
        </p:spPr>
        <p:txBody>
          <a:bodyPr wrap="square" rtlCol="0">
            <a:spAutoFit/>
          </a:bodyPr>
          <a:lstStyle/>
          <a:p>
            <a:r>
              <a:rPr lang="en-US" sz="2400" dirty="0">
                <a:solidFill>
                  <a:schemeClr val="accent1">
                    <a:lumMod val="50000"/>
                  </a:schemeClr>
                </a:solidFill>
                <a:latin typeface="Century Gothic" panose="020B0502020202020204" pitchFamily="34" charset="0"/>
              </a:rPr>
              <a:t>Remember, to talk about ‘we’ with –ar verbs, use the </a:t>
            </a:r>
            <a:r>
              <a:rPr lang="en-US" sz="2400" b="1" dirty="0">
                <a:solidFill>
                  <a:srgbClr val="E25B00"/>
                </a:solidFill>
                <a:latin typeface="Century Gothic" panose="020B0502020202020204" pitchFamily="34" charset="0"/>
              </a:rPr>
              <a:t>–</a:t>
            </a:r>
            <a:r>
              <a:rPr lang="en-US" sz="2400" b="1" dirty="0" err="1">
                <a:solidFill>
                  <a:srgbClr val="E25B00"/>
                </a:solidFill>
                <a:latin typeface="Century Gothic" panose="020B0502020202020204" pitchFamily="34" charset="0"/>
              </a:rPr>
              <a:t>amos</a:t>
            </a:r>
            <a:r>
              <a:rPr lang="en-US" sz="2400" dirty="0">
                <a:solidFill>
                  <a:schemeClr val="accent1">
                    <a:lumMod val="50000"/>
                  </a:schemeClr>
                </a:solidFill>
                <a:latin typeface="Century Gothic" panose="020B0502020202020204" pitchFamily="34" charset="0"/>
              </a:rPr>
              <a:t> ending. </a:t>
            </a:r>
          </a:p>
        </p:txBody>
      </p:sp>
      <p:sp>
        <p:nvSpPr>
          <p:cNvPr id="6" name="TextBox 5">
            <a:extLst>
              <a:ext uri="{FF2B5EF4-FFF2-40B4-BE49-F238E27FC236}">
                <a16:creationId xmlns:a16="http://schemas.microsoft.com/office/drawing/2014/main" id="{9D1DF0A3-ADF5-7447-BD11-05540C447550}"/>
              </a:ext>
            </a:extLst>
          </p:cNvPr>
          <p:cNvSpPr txBox="1"/>
          <p:nvPr/>
        </p:nvSpPr>
        <p:spPr>
          <a:xfrm>
            <a:off x="35455" y="480974"/>
            <a:ext cx="8905345" cy="461665"/>
          </a:xfrm>
          <a:prstGeom prst="rect">
            <a:avLst/>
          </a:prstGeom>
          <a:noFill/>
        </p:spPr>
        <p:txBody>
          <a:bodyPr wrap="square" rtlCol="0">
            <a:spAutoFit/>
          </a:bodyPr>
          <a:lstStyle/>
          <a:p>
            <a:r>
              <a:rPr lang="en-US" sz="2400" dirty="0">
                <a:solidFill>
                  <a:schemeClr val="accent1">
                    <a:lumMod val="50000"/>
                  </a:schemeClr>
                </a:solidFill>
                <a:latin typeface="Century Gothic" panose="020B0502020202020204" pitchFamily="34" charset="0"/>
              </a:rPr>
              <a:t>To talk about ‘they’ with –ar verbs, use the </a:t>
            </a:r>
            <a:r>
              <a:rPr lang="en-US" sz="2400" b="1" dirty="0">
                <a:solidFill>
                  <a:srgbClr val="E25B00"/>
                </a:solidFill>
                <a:latin typeface="Century Gothic" panose="020B0502020202020204" pitchFamily="34" charset="0"/>
              </a:rPr>
              <a:t>–an</a:t>
            </a:r>
            <a:r>
              <a:rPr lang="en-US" sz="2400" dirty="0">
                <a:solidFill>
                  <a:schemeClr val="accent1">
                    <a:lumMod val="50000"/>
                  </a:schemeClr>
                </a:solidFill>
                <a:latin typeface="Century Gothic" panose="020B0502020202020204" pitchFamily="34" charset="0"/>
              </a:rPr>
              <a:t> ending. </a:t>
            </a:r>
          </a:p>
        </p:txBody>
      </p:sp>
      <p:sp>
        <p:nvSpPr>
          <p:cNvPr id="45" name="Rounded Rectangle 44">
            <a:extLst>
              <a:ext uri="{FF2B5EF4-FFF2-40B4-BE49-F238E27FC236}">
                <a16:creationId xmlns:a16="http://schemas.microsoft.com/office/drawing/2014/main" id="{543E770E-B7F3-410E-810B-BDA266C29255}"/>
              </a:ext>
            </a:extLst>
          </p:cNvPr>
          <p:cNvSpPr/>
          <p:nvPr/>
        </p:nvSpPr>
        <p:spPr>
          <a:xfrm>
            <a:off x="3095764" y="280889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47" name="Rounded Rectangle 35">
            <a:extLst>
              <a:ext uri="{FF2B5EF4-FFF2-40B4-BE49-F238E27FC236}">
                <a16:creationId xmlns:a16="http://schemas.microsoft.com/office/drawing/2014/main" id="{814C1E46-7741-40A7-8232-9C34FEC44E52}"/>
              </a:ext>
            </a:extLst>
          </p:cNvPr>
          <p:cNvSpPr/>
          <p:nvPr/>
        </p:nvSpPr>
        <p:spPr>
          <a:xfrm>
            <a:off x="838507" y="280081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48" name="Rounded Rectangle 1">
            <a:extLst>
              <a:ext uri="{FF2B5EF4-FFF2-40B4-BE49-F238E27FC236}">
                <a16:creationId xmlns:a16="http://schemas.microsoft.com/office/drawing/2014/main" id="{849B6EEA-EFE5-4CA5-A098-60664365E47F}"/>
              </a:ext>
            </a:extLst>
          </p:cNvPr>
          <p:cNvSpPr/>
          <p:nvPr/>
        </p:nvSpPr>
        <p:spPr>
          <a:xfrm>
            <a:off x="861421" y="1014290"/>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49" name="Rounded Rectangle 34">
            <a:extLst>
              <a:ext uri="{FF2B5EF4-FFF2-40B4-BE49-F238E27FC236}">
                <a16:creationId xmlns:a16="http://schemas.microsoft.com/office/drawing/2014/main" id="{57E0BEC4-BC84-4CBC-A5BF-181B6ADD97DA}"/>
              </a:ext>
            </a:extLst>
          </p:cNvPr>
          <p:cNvSpPr/>
          <p:nvPr/>
        </p:nvSpPr>
        <p:spPr>
          <a:xfrm>
            <a:off x="3086168" y="102245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50" name="Rounded Rectangle 43">
            <a:extLst>
              <a:ext uri="{FF2B5EF4-FFF2-40B4-BE49-F238E27FC236}">
                <a16:creationId xmlns:a16="http://schemas.microsoft.com/office/drawing/2014/main" id="{CC0AFDBE-7E16-4911-9E54-F11CDB022724}"/>
              </a:ext>
            </a:extLst>
          </p:cNvPr>
          <p:cNvSpPr/>
          <p:nvPr/>
        </p:nvSpPr>
        <p:spPr>
          <a:xfrm>
            <a:off x="828815" y="453577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51" name="Rounded Rectangle 55">
            <a:extLst>
              <a:ext uri="{FF2B5EF4-FFF2-40B4-BE49-F238E27FC236}">
                <a16:creationId xmlns:a16="http://schemas.microsoft.com/office/drawing/2014/main" id="{19807DA4-DC65-4966-8605-A3DB0D1E48E0}"/>
              </a:ext>
            </a:extLst>
          </p:cNvPr>
          <p:cNvSpPr/>
          <p:nvPr/>
        </p:nvSpPr>
        <p:spPr>
          <a:xfrm>
            <a:off x="5310911" y="1014288"/>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52" name="Rounded Rectangle 56">
            <a:extLst>
              <a:ext uri="{FF2B5EF4-FFF2-40B4-BE49-F238E27FC236}">
                <a16:creationId xmlns:a16="http://schemas.microsoft.com/office/drawing/2014/main" id="{AC01F5A3-580F-498F-9AF6-EBE9544E69DC}"/>
              </a:ext>
            </a:extLst>
          </p:cNvPr>
          <p:cNvSpPr/>
          <p:nvPr/>
        </p:nvSpPr>
        <p:spPr>
          <a:xfrm>
            <a:off x="7429899" y="10134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53" name="Rounded Rectangle 57">
            <a:extLst>
              <a:ext uri="{FF2B5EF4-FFF2-40B4-BE49-F238E27FC236}">
                <a16:creationId xmlns:a16="http://schemas.microsoft.com/office/drawing/2014/main" id="{D81A7E2E-6A5D-4C5A-A6B1-4388DCD01112}"/>
              </a:ext>
            </a:extLst>
          </p:cNvPr>
          <p:cNvSpPr/>
          <p:nvPr/>
        </p:nvSpPr>
        <p:spPr>
          <a:xfrm>
            <a:off x="5302648" y="280479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54" name="Rounded Rectangle 58">
            <a:extLst>
              <a:ext uri="{FF2B5EF4-FFF2-40B4-BE49-F238E27FC236}">
                <a16:creationId xmlns:a16="http://schemas.microsoft.com/office/drawing/2014/main" id="{813481FF-C6D7-49C5-8100-9A66C0FE27BB}"/>
              </a:ext>
            </a:extLst>
          </p:cNvPr>
          <p:cNvSpPr/>
          <p:nvPr/>
        </p:nvSpPr>
        <p:spPr>
          <a:xfrm>
            <a:off x="7457080" y="278714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55" name="Rounded Rectangle 59">
            <a:extLst>
              <a:ext uri="{FF2B5EF4-FFF2-40B4-BE49-F238E27FC236}">
                <a16:creationId xmlns:a16="http://schemas.microsoft.com/office/drawing/2014/main" id="{7CF7B461-6CE1-41F9-937A-2FAB769515DC}"/>
              </a:ext>
            </a:extLst>
          </p:cNvPr>
          <p:cNvSpPr/>
          <p:nvPr/>
        </p:nvSpPr>
        <p:spPr>
          <a:xfrm>
            <a:off x="3084944" y="453577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56" name="Rounded Rectangle 60">
            <a:extLst>
              <a:ext uri="{FF2B5EF4-FFF2-40B4-BE49-F238E27FC236}">
                <a16:creationId xmlns:a16="http://schemas.microsoft.com/office/drawing/2014/main" id="{0C5638FF-33B1-4815-878C-34557955FECE}"/>
              </a:ext>
            </a:extLst>
          </p:cNvPr>
          <p:cNvSpPr/>
          <p:nvPr/>
        </p:nvSpPr>
        <p:spPr>
          <a:xfrm>
            <a:off x="5302647" y="453577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57" name="Rounded Rectangle 61">
            <a:extLst>
              <a:ext uri="{FF2B5EF4-FFF2-40B4-BE49-F238E27FC236}">
                <a16:creationId xmlns:a16="http://schemas.microsoft.com/office/drawing/2014/main" id="{A417AE32-45E3-49E8-9AF7-218688007720}"/>
              </a:ext>
            </a:extLst>
          </p:cNvPr>
          <p:cNvSpPr/>
          <p:nvPr/>
        </p:nvSpPr>
        <p:spPr>
          <a:xfrm>
            <a:off x="7472828" y="452673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06064383-9A72-4E32-BA48-4C66B00C13D6}"/>
              </a:ext>
            </a:extLst>
          </p:cNvPr>
          <p:cNvSpPr txBox="1"/>
          <p:nvPr/>
        </p:nvSpPr>
        <p:spPr>
          <a:xfrm>
            <a:off x="7314816" y="1563880"/>
            <a:ext cx="1988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[we</a:t>
            </a:r>
            <a:r>
              <a:rPr kumimoji="0" lang="en-GB" sz="240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play</a:t>
            </a: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66" name="TextBox 65">
            <a:extLst>
              <a:ext uri="{FF2B5EF4-FFF2-40B4-BE49-F238E27FC236}">
                <a16:creationId xmlns:a16="http://schemas.microsoft.com/office/drawing/2014/main" id="{B908D301-847B-4C4E-9F42-87033038A32A}"/>
              </a:ext>
            </a:extLst>
          </p:cNvPr>
          <p:cNvSpPr txBox="1"/>
          <p:nvPr/>
        </p:nvSpPr>
        <p:spPr>
          <a:xfrm>
            <a:off x="738908" y="1593962"/>
            <a:ext cx="20543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[we need]</a:t>
            </a:r>
          </a:p>
        </p:txBody>
      </p:sp>
      <p:sp>
        <p:nvSpPr>
          <p:cNvPr id="67" name="TextBox 66">
            <a:extLst>
              <a:ext uri="{FF2B5EF4-FFF2-40B4-BE49-F238E27FC236}">
                <a16:creationId xmlns:a16="http://schemas.microsoft.com/office/drawing/2014/main" id="{E8A073C2-6DBE-469A-BD8A-0B1785DC3A41}"/>
              </a:ext>
            </a:extLst>
          </p:cNvPr>
          <p:cNvSpPr txBox="1"/>
          <p:nvPr/>
        </p:nvSpPr>
        <p:spPr>
          <a:xfrm>
            <a:off x="2924731" y="1600444"/>
            <a:ext cx="21017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[they buy]</a:t>
            </a:r>
          </a:p>
        </p:txBody>
      </p:sp>
      <p:sp>
        <p:nvSpPr>
          <p:cNvPr id="68" name="TextBox 67">
            <a:extLst>
              <a:ext uri="{FF2B5EF4-FFF2-40B4-BE49-F238E27FC236}">
                <a16:creationId xmlns:a16="http://schemas.microsoft.com/office/drawing/2014/main" id="{CE630D8C-2B1C-4104-8883-6D8F8B0E6BFF}"/>
              </a:ext>
            </a:extLst>
          </p:cNvPr>
          <p:cNvSpPr txBox="1"/>
          <p:nvPr/>
        </p:nvSpPr>
        <p:spPr>
          <a:xfrm>
            <a:off x="5121295" y="1580593"/>
            <a:ext cx="2094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[we enjoy]</a:t>
            </a:r>
          </a:p>
        </p:txBody>
      </p:sp>
      <p:sp>
        <p:nvSpPr>
          <p:cNvPr id="72" name="Rounded Rectangle 2">
            <a:extLst>
              <a:ext uri="{FF2B5EF4-FFF2-40B4-BE49-F238E27FC236}">
                <a16:creationId xmlns:a16="http://schemas.microsoft.com/office/drawing/2014/main" id="{83383291-ED30-4EDE-81E2-7C031C566722}"/>
              </a:ext>
            </a:extLst>
          </p:cNvPr>
          <p:cNvSpPr/>
          <p:nvPr/>
        </p:nvSpPr>
        <p:spPr>
          <a:xfrm>
            <a:off x="778572" y="929326"/>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a:t>
            </a:r>
          </a:p>
        </p:txBody>
      </p:sp>
      <p:sp>
        <p:nvSpPr>
          <p:cNvPr id="80" name="Title 79"/>
          <p:cNvSpPr>
            <a:spLocks noGrp="1"/>
          </p:cNvSpPr>
          <p:nvPr>
            <p:ph type="title"/>
          </p:nvPr>
        </p:nvSpPr>
        <p:spPr>
          <a:xfrm>
            <a:off x="11336857" y="404629"/>
            <a:ext cx="359683" cy="45719"/>
          </a:xfrm>
        </p:spPr>
        <p:txBody>
          <a:bodyPr>
            <a:noAutofit/>
          </a:bodyPr>
          <a:lstStyle/>
          <a:p>
            <a:r>
              <a:rPr lang="en-GB" sz="100" b="1" dirty="0" err="1">
                <a:solidFill>
                  <a:prstClr val="white"/>
                </a:solidFill>
              </a:rPr>
              <a:t>escribir</a:t>
            </a:r>
            <a:endParaRPr lang="en-GB" sz="100" dirty="0"/>
          </a:p>
        </p:txBody>
      </p:sp>
      <p:sp>
        <p:nvSpPr>
          <p:cNvPr id="81" name="Rounded Rectangle 56">
            <a:extLst>
              <a:ext uri="{FF2B5EF4-FFF2-40B4-BE49-F238E27FC236}">
                <a16:creationId xmlns:a16="http://schemas.microsoft.com/office/drawing/2014/main" id="{AC01F5A3-580F-498F-9AF6-EBE9544E69DC}"/>
              </a:ext>
            </a:extLst>
          </p:cNvPr>
          <p:cNvSpPr/>
          <p:nvPr/>
        </p:nvSpPr>
        <p:spPr>
          <a:xfrm>
            <a:off x="9542258" y="10134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82" name="Rounded Rectangle 58">
            <a:extLst>
              <a:ext uri="{FF2B5EF4-FFF2-40B4-BE49-F238E27FC236}">
                <a16:creationId xmlns:a16="http://schemas.microsoft.com/office/drawing/2014/main" id="{813481FF-C6D7-49C5-8100-9A66C0FE27BB}"/>
              </a:ext>
            </a:extLst>
          </p:cNvPr>
          <p:cNvSpPr/>
          <p:nvPr/>
        </p:nvSpPr>
        <p:spPr>
          <a:xfrm>
            <a:off x="9542258" y="279621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83" name="Rounded Rectangle 61">
            <a:extLst>
              <a:ext uri="{FF2B5EF4-FFF2-40B4-BE49-F238E27FC236}">
                <a16:creationId xmlns:a16="http://schemas.microsoft.com/office/drawing/2014/main" id="{A417AE32-45E3-49E8-9AF7-218688007720}"/>
              </a:ext>
            </a:extLst>
          </p:cNvPr>
          <p:cNvSpPr/>
          <p:nvPr/>
        </p:nvSpPr>
        <p:spPr>
          <a:xfrm>
            <a:off x="9542257" y="4527188"/>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86" name="TextBox 85">
            <a:extLst>
              <a:ext uri="{FF2B5EF4-FFF2-40B4-BE49-F238E27FC236}">
                <a16:creationId xmlns:a16="http://schemas.microsoft.com/office/drawing/2014/main" id="{06064383-9A72-4E32-BA48-4C66B00C13D6}"/>
              </a:ext>
            </a:extLst>
          </p:cNvPr>
          <p:cNvSpPr txBox="1"/>
          <p:nvPr/>
        </p:nvSpPr>
        <p:spPr>
          <a:xfrm>
            <a:off x="9361365" y="1545204"/>
            <a:ext cx="1988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[they look at]</a:t>
            </a:r>
          </a:p>
        </p:txBody>
      </p:sp>
      <p:sp>
        <p:nvSpPr>
          <p:cNvPr id="87" name="TextBox 86">
            <a:extLst>
              <a:ext uri="{FF2B5EF4-FFF2-40B4-BE49-F238E27FC236}">
                <a16:creationId xmlns:a16="http://schemas.microsoft.com/office/drawing/2014/main" id="{06064383-9A72-4E32-BA48-4C66B00C13D6}"/>
              </a:ext>
            </a:extLst>
          </p:cNvPr>
          <p:cNvSpPr txBox="1"/>
          <p:nvPr/>
        </p:nvSpPr>
        <p:spPr>
          <a:xfrm>
            <a:off x="762242" y="3155661"/>
            <a:ext cx="1988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[they</a:t>
            </a:r>
            <a:r>
              <a:rPr kumimoji="0" lang="en-GB" sz="240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prepare</a:t>
            </a: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88" name="TextBox 87">
            <a:extLst>
              <a:ext uri="{FF2B5EF4-FFF2-40B4-BE49-F238E27FC236}">
                <a16:creationId xmlns:a16="http://schemas.microsoft.com/office/drawing/2014/main" id="{06064383-9A72-4E32-BA48-4C66B00C13D6}"/>
              </a:ext>
            </a:extLst>
          </p:cNvPr>
          <p:cNvSpPr txBox="1"/>
          <p:nvPr/>
        </p:nvSpPr>
        <p:spPr>
          <a:xfrm>
            <a:off x="2992849" y="3261932"/>
            <a:ext cx="1988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[they</a:t>
            </a:r>
            <a:r>
              <a:rPr kumimoji="0" lang="en-GB" sz="240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take out</a:t>
            </a: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89" name="TextBox 88">
            <a:extLst>
              <a:ext uri="{FF2B5EF4-FFF2-40B4-BE49-F238E27FC236}">
                <a16:creationId xmlns:a16="http://schemas.microsoft.com/office/drawing/2014/main" id="{06064383-9A72-4E32-BA48-4C66B00C13D6}"/>
              </a:ext>
            </a:extLst>
          </p:cNvPr>
          <p:cNvSpPr txBox="1"/>
          <p:nvPr/>
        </p:nvSpPr>
        <p:spPr>
          <a:xfrm>
            <a:off x="5267717" y="3374575"/>
            <a:ext cx="1988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[we</a:t>
            </a:r>
            <a:r>
              <a:rPr kumimoji="0" lang="en-GB" sz="240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sing</a:t>
            </a: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90" name="TextBox 89">
            <a:extLst>
              <a:ext uri="{FF2B5EF4-FFF2-40B4-BE49-F238E27FC236}">
                <a16:creationId xmlns:a16="http://schemas.microsoft.com/office/drawing/2014/main" id="{06064383-9A72-4E32-BA48-4C66B00C13D6}"/>
              </a:ext>
            </a:extLst>
          </p:cNvPr>
          <p:cNvSpPr txBox="1"/>
          <p:nvPr/>
        </p:nvSpPr>
        <p:spPr>
          <a:xfrm>
            <a:off x="7298361" y="3260996"/>
            <a:ext cx="1988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[they listen to]</a:t>
            </a:r>
          </a:p>
        </p:txBody>
      </p:sp>
      <p:sp>
        <p:nvSpPr>
          <p:cNvPr id="91" name="TextBox 90">
            <a:extLst>
              <a:ext uri="{FF2B5EF4-FFF2-40B4-BE49-F238E27FC236}">
                <a16:creationId xmlns:a16="http://schemas.microsoft.com/office/drawing/2014/main" id="{06064383-9A72-4E32-BA48-4C66B00C13D6}"/>
              </a:ext>
            </a:extLst>
          </p:cNvPr>
          <p:cNvSpPr txBox="1"/>
          <p:nvPr/>
        </p:nvSpPr>
        <p:spPr>
          <a:xfrm>
            <a:off x="9399274" y="3325330"/>
            <a:ext cx="2049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[we dance]</a:t>
            </a:r>
          </a:p>
        </p:txBody>
      </p:sp>
      <p:sp>
        <p:nvSpPr>
          <p:cNvPr id="92" name="TextBox 91">
            <a:extLst>
              <a:ext uri="{FF2B5EF4-FFF2-40B4-BE49-F238E27FC236}">
                <a16:creationId xmlns:a16="http://schemas.microsoft.com/office/drawing/2014/main" id="{06064383-9A72-4E32-BA48-4C66B00C13D6}"/>
              </a:ext>
            </a:extLst>
          </p:cNvPr>
          <p:cNvSpPr txBox="1"/>
          <p:nvPr/>
        </p:nvSpPr>
        <p:spPr>
          <a:xfrm>
            <a:off x="721980" y="5086692"/>
            <a:ext cx="2049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[we carry]</a:t>
            </a:r>
          </a:p>
        </p:txBody>
      </p:sp>
      <p:sp>
        <p:nvSpPr>
          <p:cNvPr id="93" name="TextBox 92">
            <a:extLst>
              <a:ext uri="{FF2B5EF4-FFF2-40B4-BE49-F238E27FC236}">
                <a16:creationId xmlns:a16="http://schemas.microsoft.com/office/drawing/2014/main" id="{06064383-9A72-4E32-BA48-4C66B00C13D6}"/>
              </a:ext>
            </a:extLst>
          </p:cNvPr>
          <p:cNvSpPr txBox="1"/>
          <p:nvPr/>
        </p:nvSpPr>
        <p:spPr>
          <a:xfrm>
            <a:off x="2987085" y="5086691"/>
            <a:ext cx="2049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[we walk]</a:t>
            </a:r>
          </a:p>
        </p:txBody>
      </p:sp>
      <p:sp>
        <p:nvSpPr>
          <p:cNvPr id="94" name="TextBox 93">
            <a:extLst>
              <a:ext uri="{FF2B5EF4-FFF2-40B4-BE49-F238E27FC236}">
                <a16:creationId xmlns:a16="http://schemas.microsoft.com/office/drawing/2014/main" id="{06064383-9A72-4E32-BA48-4C66B00C13D6}"/>
              </a:ext>
            </a:extLst>
          </p:cNvPr>
          <p:cNvSpPr txBox="1"/>
          <p:nvPr/>
        </p:nvSpPr>
        <p:spPr>
          <a:xfrm>
            <a:off x="5070808" y="5027330"/>
            <a:ext cx="2049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[they rest]</a:t>
            </a:r>
          </a:p>
        </p:txBody>
      </p:sp>
      <p:sp>
        <p:nvSpPr>
          <p:cNvPr id="95" name="TextBox 94">
            <a:extLst>
              <a:ext uri="{FF2B5EF4-FFF2-40B4-BE49-F238E27FC236}">
                <a16:creationId xmlns:a16="http://schemas.microsoft.com/office/drawing/2014/main" id="{06064383-9A72-4E32-BA48-4C66B00C13D6}"/>
              </a:ext>
            </a:extLst>
          </p:cNvPr>
          <p:cNvSpPr txBox="1"/>
          <p:nvPr/>
        </p:nvSpPr>
        <p:spPr>
          <a:xfrm>
            <a:off x="7319674" y="5034726"/>
            <a:ext cx="2049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[they swim]</a:t>
            </a:r>
          </a:p>
        </p:txBody>
      </p:sp>
      <p:sp>
        <p:nvSpPr>
          <p:cNvPr id="96" name="TextBox 95">
            <a:extLst>
              <a:ext uri="{FF2B5EF4-FFF2-40B4-BE49-F238E27FC236}">
                <a16:creationId xmlns:a16="http://schemas.microsoft.com/office/drawing/2014/main" id="{06064383-9A72-4E32-BA48-4C66B00C13D6}"/>
              </a:ext>
            </a:extLst>
          </p:cNvPr>
          <p:cNvSpPr txBox="1"/>
          <p:nvPr/>
        </p:nvSpPr>
        <p:spPr>
          <a:xfrm>
            <a:off x="9409457" y="4956836"/>
            <a:ext cx="20497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[they have</a:t>
            </a:r>
            <a:r>
              <a:rPr kumimoji="0" lang="en-GB" sz="240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dinner</a:t>
            </a: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98" name="Rounded Rectangle 2">
            <a:extLst>
              <a:ext uri="{FF2B5EF4-FFF2-40B4-BE49-F238E27FC236}">
                <a16:creationId xmlns:a16="http://schemas.microsoft.com/office/drawing/2014/main" id="{83383291-ED30-4EDE-81E2-7C031C566722}"/>
              </a:ext>
            </a:extLst>
          </p:cNvPr>
          <p:cNvSpPr/>
          <p:nvPr/>
        </p:nvSpPr>
        <p:spPr>
          <a:xfrm>
            <a:off x="3002095" y="2715675"/>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G</a:t>
            </a:r>
          </a:p>
        </p:txBody>
      </p:sp>
      <p:sp>
        <p:nvSpPr>
          <p:cNvPr id="99" name="Rounded Rectangle 2">
            <a:extLst>
              <a:ext uri="{FF2B5EF4-FFF2-40B4-BE49-F238E27FC236}">
                <a16:creationId xmlns:a16="http://schemas.microsoft.com/office/drawing/2014/main" id="{83383291-ED30-4EDE-81E2-7C031C566722}"/>
              </a:ext>
            </a:extLst>
          </p:cNvPr>
          <p:cNvSpPr/>
          <p:nvPr/>
        </p:nvSpPr>
        <p:spPr>
          <a:xfrm>
            <a:off x="9445657" y="2709130"/>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J</a:t>
            </a:r>
          </a:p>
        </p:txBody>
      </p:sp>
      <p:sp>
        <p:nvSpPr>
          <p:cNvPr id="100" name="Rounded Rectangle 2">
            <a:extLst>
              <a:ext uri="{FF2B5EF4-FFF2-40B4-BE49-F238E27FC236}">
                <a16:creationId xmlns:a16="http://schemas.microsoft.com/office/drawing/2014/main" id="{83383291-ED30-4EDE-81E2-7C031C566722}"/>
              </a:ext>
            </a:extLst>
          </p:cNvPr>
          <p:cNvSpPr/>
          <p:nvPr/>
        </p:nvSpPr>
        <p:spPr>
          <a:xfrm>
            <a:off x="738908" y="4511331"/>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accent1">
                    <a:lumMod val="50000"/>
                  </a:schemeClr>
                </a:solidFill>
                <a:latin typeface="Century Gothic" panose="020F0302020204030204"/>
              </a:rPr>
              <a:t>K</a:t>
            </a:r>
            <a:endParaRPr kumimoji="0" lang="en-US" sz="54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01" name="Rounded Rectangle 2">
            <a:extLst>
              <a:ext uri="{FF2B5EF4-FFF2-40B4-BE49-F238E27FC236}">
                <a16:creationId xmlns:a16="http://schemas.microsoft.com/office/drawing/2014/main" id="{83383291-ED30-4EDE-81E2-7C031C566722}"/>
              </a:ext>
            </a:extLst>
          </p:cNvPr>
          <p:cNvSpPr/>
          <p:nvPr/>
        </p:nvSpPr>
        <p:spPr>
          <a:xfrm>
            <a:off x="7389979" y="941130"/>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a:t>
            </a:r>
          </a:p>
        </p:txBody>
      </p:sp>
      <p:sp>
        <p:nvSpPr>
          <p:cNvPr id="102" name="Rounded Rectangle 2">
            <a:extLst>
              <a:ext uri="{FF2B5EF4-FFF2-40B4-BE49-F238E27FC236}">
                <a16:creationId xmlns:a16="http://schemas.microsoft.com/office/drawing/2014/main" id="{83383291-ED30-4EDE-81E2-7C031C566722}"/>
              </a:ext>
            </a:extLst>
          </p:cNvPr>
          <p:cNvSpPr/>
          <p:nvPr/>
        </p:nvSpPr>
        <p:spPr>
          <a:xfrm>
            <a:off x="7365829" y="4486557"/>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N</a:t>
            </a:r>
          </a:p>
        </p:txBody>
      </p:sp>
      <p:sp>
        <p:nvSpPr>
          <p:cNvPr id="103" name="Rounded Rectangle 2">
            <a:extLst>
              <a:ext uri="{FF2B5EF4-FFF2-40B4-BE49-F238E27FC236}">
                <a16:creationId xmlns:a16="http://schemas.microsoft.com/office/drawing/2014/main" id="{83383291-ED30-4EDE-81E2-7C031C566722}"/>
              </a:ext>
            </a:extLst>
          </p:cNvPr>
          <p:cNvSpPr/>
          <p:nvPr/>
        </p:nvSpPr>
        <p:spPr>
          <a:xfrm>
            <a:off x="5263807" y="956997"/>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a:t>
            </a:r>
          </a:p>
        </p:txBody>
      </p:sp>
      <p:sp>
        <p:nvSpPr>
          <p:cNvPr id="104" name="Rounded Rectangle 2">
            <a:extLst>
              <a:ext uri="{FF2B5EF4-FFF2-40B4-BE49-F238E27FC236}">
                <a16:creationId xmlns:a16="http://schemas.microsoft.com/office/drawing/2014/main" id="{83383291-ED30-4EDE-81E2-7C031C566722}"/>
              </a:ext>
            </a:extLst>
          </p:cNvPr>
          <p:cNvSpPr/>
          <p:nvPr/>
        </p:nvSpPr>
        <p:spPr>
          <a:xfrm>
            <a:off x="5206387" y="4525302"/>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a:t>
            </a:r>
          </a:p>
        </p:txBody>
      </p:sp>
      <p:sp>
        <p:nvSpPr>
          <p:cNvPr id="105" name="Rounded Rectangle 2">
            <a:extLst>
              <a:ext uri="{FF2B5EF4-FFF2-40B4-BE49-F238E27FC236}">
                <a16:creationId xmlns:a16="http://schemas.microsoft.com/office/drawing/2014/main" id="{83383291-ED30-4EDE-81E2-7C031C566722}"/>
              </a:ext>
            </a:extLst>
          </p:cNvPr>
          <p:cNvSpPr/>
          <p:nvPr/>
        </p:nvSpPr>
        <p:spPr>
          <a:xfrm>
            <a:off x="7386571" y="2696429"/>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a:t>
            </a:r>
          </a:p>
        </p:txBody>
      </p:sp>
      <p:sp>
        <p:nvSpPr>
          <p:cNvPr id="106" name="Rounded Rectangle 2">
            <a:extLst>
              <a:ext uri="{FF2B5EF4-FFF2-40B4-BE49-F238E27FC236}">
                <a16:creationId xmlns:a16="http://schemas.microsoft.com/office/drawing/2014/main" id="{83383291-ED30-4EDE-81E2-7C031C566722}"/>
              </a:ext>
            </a:extLst>
          </p:cNvPr>
          <p:cNvSpPr/>
          <p:nvPr/>
        </p:nvSpPr>
        <p:spPr>
          <a:xfrm>
            <a:off x="721980" y="2717239"/>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F</a:t>
            </a:r>
          </a:p>
        </p:txBody>
      </p:sp>
      <p:sp>
        <p:nvSpPr>
          <p:cNvPr id="107" name="Rounded Rectangle 2">
            <a:extLst>
              <a:ext uri="{FF2B5EF4-FFF2-40B4-BE49-F238E27FC236}">
                <a16:creationId xmlns:a16="http://schemas.microsoft.com/office/drawing/2014/main" id="{83383291-ED30-4EDE-81E2-7C031C566722}"/>
              </a:ext>
            </a:extLst>
          </p:cNvPr>
          <p:cNvSpPr/>
          <p:nvPr/>
        </p:nvSpPr>
        <p:spPr>
          <a:xfrm>
            <a:off x="2995123" y="956996"/>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a:t>
            </a:r>
          </a:p>
        </p:txBody>
      </p:sp>
      <p:sp>
        <p:nvSpPr>
          <p:cNvPr id="108" name="Rounded Rectangle 2">
            <a:extLst>
              <a:ext uri="{FF2B5EF4-FFF2-40B4-BE49-F238E27FC236}">
                <a16:creationId xmlns:a16="http://schemas.microsoft.com/office/drawing/2014/main" id="{83383291-ED30-4EDE-81E2-7C031C566722}"/>
              </a:ext>
            </a:extLst>
          </p:cNvPr>
          <p:cNvSpPr/>
          <p:nvPr/>
        </p:nvSpPr>
        <p:spPr>
          <a:xfrm>
            <a:off x="9477089" y="947680"/>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a:t>
            </a:r>
          </a:p>
        </p:txBody>
      </p:sp>
      <p:sp>
        <p:nvSpPr>
          <p:cNvPr id="109" name="Rounded Rectangle 2">
            <a:extLst>
              <a:ext uri="{FF2B5EF4-FFF2-40B4-BE49-F238E27FC236}">
                <a16:creationId xmlns:a16="http://schemas.microsoft.com/office/drawing/2014/main" id="{83383291-ED30-4EDE-81E2-7C031C566722}"/>
              </a:ext>
            </a:extLst>
          </p:cNvPr>
          <p:cNvSpPr/>
          <p:nvPr/>
        </p:nvSpPr>
        <p:spPr>
          <a:xfrm>
            <a:off x="9461911" y="4477577"/>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a:t>
            </a:r>
          </a:p>
        </p:txBody>
      </p:sp>
      <p:sp>
        <p:nvSpPr>
          <p:cNvPr id="110" name="Rounded Rectangle 2">
            <a:extLst>
              <a:ext uri="{FF2B5EF4-FFF2-40B4-BE49-F238E27FC236}">
                <a16:creationId xmlns:a16="http://schemas.microsoft.com/office/drawing/2014/main" id="{83383291-ED30-4EDE-81E2-7C031C566722}"/>
              </a:ext>
            </a:extLst>
          </p:cNvPr>
          <p:cNvSpPr/>
          <p:nvPr/>
        </p:nvSpPr>
        <p:spPr>
          <a:xfrm>
            <a:off x="5206387" y="2746321"/>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H</a:t>
            </a:r>
          </a:p>
        </p:txBody>
      </p:sp>
      <p:sp>
        <p:nvSpPr>
          <p:cNvPr id="111" name="Rounded Rectangle 2">
            <a:extLst>
              <a:ext uri="{FF2B5EF4-FFF2-40B4-BE49-F238E27FC236}">
                <a16:creationId xmlns:a16="http://schemas.microsoft.com/office/drawing/2014/main" id="{83383291-ED30-4EDE-81E2-7C031C566722}"/>
              </a:ext>
            </a:extLst>
          </p:cNvPr>
          <p:cNvSpPr/>
          <p:nvPr/>
        </p:nvSpPr>
        <p:spPr>
          <a:xfrm>
            <a:off x="2992849" y="4485880"/>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accent1">
                    <a:lumMod val="50000"/>
                  </a:schemeClr>
                </a:solidFill>
                <a:latin typeface="Century Gothic" panose="020F0302020204030204"/>
              </a:rPr>
              <a:t>L</a:t>
            </a:r>
            <a:endParaRPr kumimoji="0" lang="en-US" sz="54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grpSp>
        <p:nvGrpSpPr>
          <p:cNvPr id="58" name="Group 57"/>
          <p:cNvGrpSpPr/>
          <p:nvPr/>
        </p:nvGrpSpPr>
        <p:grpSpPr>
          <a:xfrm>
            <a:off x="7962487" y="41337"/>
            <a:ext cx="1029602" cy="419272"/>
            <a:chOff x="1988991" y="5357467"/>
            <a:chExt cx="576001" cy="419272"/>
          </a:xfrm>
        </p:grpSpPr>
        <p:sp>
          <p:nvSpPr>
            <p:cNvPr id="59" name="Rectangle 58"/>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0" name="Rectangle 59"/>
            <p:cNvSpPr/>
            <p:nvPr/>
          </p:nvSpPr>
          <p:spPr>
            <a:xfrm>
              <a:off x="1988991" y="5699159"/>
              <a:ext cx="5760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1" name="Group 60"/>
          <p:cNvGrpSpPr/>
          <p:nvPr/>
        </p:nvGrpSpPr>
        <p:grpSpPr>
          <a:xfrm>
            <a:off x="6357770" y="504838"/>
            <a:ext cx="618564" cy="419272"/>
            <a:chOff x="1988991" y="5357467"/>
            <a:chExt cx="576001" cy="419272"/>
          </a:xfrm>
        </p:grpSpPr>
        <p:sp>
          <p:nvSpPr>
            <p:cNvPr id="63" name="Rectangle 62"/>
            <p:cNvSpPr/>
            <p:nvPr/>
          </p:nvSpPr>
          <p:spPr>
            <a:xfrm>
              <a:off x="1988992" y="5357467"/>
              <a:ext cx="576000" cy="4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4" name="Rectangle 63"/>
            <p:cNvSpPr/>
            <p:nvPr/>
          </p:nvSpPr>
          <p:spPr>
            <a:xfrm>
              <a:off x="1988991" y="5699159"/>
              <a:ext cx="5760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69"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459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mph" presetSubtype="0" grpId="0" nodeType="clickEffect">
                                  <p:stCondLst>
                                    <p:cond delay="0"/>
                                  </p:stCondLst>
                                  <p:childTnLst>
                                    <p:set>
                                      <p:cBhvr>
                                        <p:cTn id="14" dur="3000"/>
                                        <p:tgtEl>
                                          <p:spTgt spid="72"/>
                                        </p:tgtEl>
                                        <p:attrNameLst>
                                          <p:attrName>style.opacity</p:attrName>
                                        </p:attrNameLst>
                                      </p:cBhvr>
                                      <p:to>
                                        <p:strVal val="0"/>
                                      </p:to>
                                    </p:set>
                                    <p:animEffect filter="image" prLst="opacity: 0">
                                      <p:cBhvr rctx="IE">
                                        <p:cTn id="15" dur="300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3000"/>
                                        <p:tgtEl>
                                          <p:spTgt spid="98"/>
                                        </p:tgtEl>
                                        <p:attrNameLst>
                                          <p:attrName>style.opacity</p:attrName>
                                        </p:attrNameLst>
                                      </p:cBhvr>
                                      <p:to>
                                        <p:strVal val="0"/>
                                      </p:to>
                                    </p:set>
                                    <p:animEffect filter="image" prLst="opacity: 0">
                                      <p:cBhvr rctx="IE">
                                        <p:cTn id="20" dur="3000"/>
                                        <p:tgtEl>
                                          <p:spTgt spid="9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mph" presetSubtype="0" grpId="0" nodeType="clickEffect">
                                  <p:stCondLst>
                                    <p:cond delay="0"/>
                                  </p:stCondLst>
                                  <p:childTnLst>
                                    <p:set>
                                      <p:cBhvr>
                                        <p:cTn id="24" dur="3000"/>
                                        <p:tgtEl>
                                          <p:spTgt spid="99"/>
                                        </p:tgtEl>
                                        <p:attrNameLst>
                                          <p:attrName>style.opacity</p:attrName>
                                        </p:attrNameLst>
                                      </p:cBhvr>
                                      <p:to>
                                        <p:strVal val="0"/>
                                      </p:to>
                                    </p:set>
                                    <p:animEffect filter="image" prLst="opacity: 0">
                                      <p:cBhvr rctx="IE">
                                        <p:cTn id="25" dur="3000"/>
                                        <p:tgtEl>
                                          <p:spTgt spid="9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mph" presetSubtype="0" grpId="0" nodeType="clickEffect">
                                  <p:stCondLst>
                                    <p:cond delay="0"/>
                                  </p:stCondLst>
                                  <p:childTnLst>
                                    <p:set>
                                      <p:cBhvr>
                                        <p:cTn id="29" dur="3000"/>
                                        <p:tgtEl>
                                          <p:spTgt spid="100"/>
                                        </p:tgtEl>
                                        <p:attrNameLst>
                                          <p:attrName>style.opacity</p:attrName>
                                        </p:attrNameLst>
                                      </p:cBhvr>
                                      <p:to>
                                        <p:strVal val="0"/>
                                      </p:to>
                                    </p:set>
                                    <p:animEffect filter="image" prLst="opacity: 0">
                                      <p:cBhvr rctx="IE">
                                        <p:cTn id="30" dur="3000"/>
                                        <p:tgtEl>
                                          <p:spTgt spid="10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grpId="0" nodeType="clickEffect">
                                  <p:stCondLst>
                                    <p:cond delay="0"/>
                                  </p:stCondLst>
                                  <p:childTnLst>
                                    <p:set>
                                      <p:cBhvr>
                                        <p:cTn id="34" dur="3000"/>
                                        <p:tgtEl>
                                          <p:spTgt spid="101"/>
                                        </p:tgtEl>
                                        <p:attrNameLst>
                                          <p:attrName>style.opacity</p:attrName>
                                        </p:attrNameLst>
                                      </p:cBhvr>
                                      <p:to>
                                        <p:strVal val="0"/>
                                      </p:to>
                                    </p:set>
                                    <p:animEffect filter="image" prLst="opacity: 0">
                                      <p:cBhvr rctx="IE">
                                        <p:cTn id="35" dur="3000"/>
                                        <p:tgtEl>
                                          <p:spTgt spid="10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mph" presetSubtype="0" grpId="0" nodeType="clickEffect">
                                  <p:stCondLst>
                                    <p:cond delay="0"/>
                                  </p:stCondLst>
                                  <p:childTnLst>
                                    <p:set>
                                      <p:cBhvr>
                                        <p:cTn id="39" dur="3000"/>
                                        <p:tgtEl>
                                          <p:spTgt spid="102"/>
                                        </p:tgtEl>
                                        <p:attrNameLst>
                                          <p:attrName>style.opacity</p:attrName>
                                        </p:attrNameLst>
                                      </p:cBhvr>
                                      <p:to>
                                        <p:strVal val="0"/>
                                      </p:to>
                                    </p:set>
                                    <p:animEffect filter="image" prLst="opacity: 0">
                                      <p:cBhvr rctx="IE">
                                        <p:cTn id="40" dur="3000"/>
                                        <p:tgtEl>
                                          <p:spTgt spid="102"/>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3000"/>
                                        <p:tgtEl>
                                          <p:spTgt spid="103"/>
                                        </p:tgtEl>
                                        <p:attrNameLst>
                                          <p:attrName>style.opacity</p:attrName>
                                        </p:attrNameLst>
                                      </p:cBhvr>
                                      <p:to>
                                        <p:strVal val="0"/>
                                      </p:to>
                                    </p:set>
                                    <p:animEffect filter="image" prLst="opacity: 0">
                                      <p:cBhvr rctx="IE">
                                        <p:cTn id="45" dur="3000"/>
                                        <p:tgtEl>
                                          <p:spTgt spid="103"/>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mph" presetSubtype="0" grpId="0" nodeType="clickEffect">
                                  <p:stCondLst>
                                    <p:cond delay="0"/>
                                  </p:stCondLst>
                                  <p:childTnLst>
                                    <p:set>
                                      <p:cBhvr>
                                        <p:cTn id="49" dur="3000"/>
                                        <p:tgtEl>
                                          <p:spTgt spid="104"/>
                                        </p:tgtEl>
                                        <p:attrNameLst>
                                          <p:attrName>style.opacity</p:attrName>
                                        </p:attrNameLst>
                                      </p:cBhvr>
                                      <p:to>
                                        <p:strVal val="0"/>
                                      </p:to>
                                    </p:set>
                                    <p:animEffect filter="image" prLst="opacity: 0">
                                      <p:cBhvr rctx="IE">
                                        <p:cTn id="50" dur="3000"/>
                                        <p:tgtEl>
                                          <p:spTgt spid="104"/>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mph" presetSubtype="0" grpId="0" nodeType="clickEffect">
                                  <p:stCondLst>
                                    <p:cond delay="0"/>
                                  </p:stCondLst>
                                  <p:childTnLst>
                                    <p:set>
                                      <p:cBhvr>
                                        <p:cTn id="54" dur="3000"/>
                                        <p:tgtEl>
                                          <p:spTgt spid="105"/>
                                        </p:tgtEl>
                                        <p:attrNameLst>
                                          <p:attrName>style.opacity</p:attrName>
                                        </p:attrNameLst>
                                      </p:cBhvr>
                                      <p:to>
                                        <p:strVal val="0"/>
                                      </p:to>
                                    </p:set>
                                    <p:animEffect filter="image" prLst="opacity: 0">
                                      <p:cBhvr rctx="IE">
                                        <p:cTn id="55" dur="3000"/>
                                        <p:tgtEl>
                                          <p:spTgt spid="105"/>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mph" presetSubtype="0" grpId="0" nodeType="clickEffect">
                                  <p:stCondLst>
                                    <p:cond delay="0"/>
                                  </p:stCondLst>
                                  <p:childTnLst>
                                    <p:set>
                                      <p:cBhvr>
                                        <p:cTn id="59" dur="3000"/>
                                        <p:tgtEl>
                                          <p:spTgt spid="106"/>
                                        </p:tgtEl>
                                        <p:attrNameLst>
                                          <p:attrName>style.opacity</p:attrName>
                                        </p:attrNameLst>
                                      </p:cBhvr>
                                      <p:to>
                                        <p:strVal val="0"/>
                                      </p:to>
                                    </p:set>
                                    <p:animEffect filter="image" prLst="opacity: 0">
                                      <p:cBhvr rctx="IE">
                                        <p:cTn id="60" dur="3000"/>
                                        <p:tgtEl>
                                          <p:spTgt spid="106"/>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mph" presetSubtype="0" grpId="0" nodeType="clickEffect">
                                  <p:stCondLst>
                                    <p:cond delay="0"/>
                                  </p:stCondLst>
                                  <p:childTnLst>
                                    <p:set>
                                      <p:cBhvr>
                                        <p:cTn id="64" dur="3000"/>
                                        <p:tgtEl>
                                          <p:spTgt spid="107"/>
                                        </p:tgtEl>
                                        <p:attrNameLst>
                                          <p:attrName>style.opacity</p:attrName>
                                        </p:attrNameLst>
                                      </p:cBhvr>
                                      <p:to>
                                        <p:strVal val="0"/>
                                      </p:to>
                                    </p:set>
                                    <p:animEffect filter="image" prLst="opacity: 0">
                                      <p:cBhvr rctx="IE">
                                        <p:cTn id="65" dur="3000"/>
                                        <p:tgtEl>
                                          <p:spTgt spid="107"/>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mph" presetSubtype="0" grpId="0" nodeType="clickEffect">
                                  <p:stCondLst>
                                    <p:cond delay="0"/>
                                  </p:stCondLst>
                                  <p:childTnLst>
                                    <p:set>
                                      <p:cBhvr>
                                        <p:cTn id="69" dur="3000"/>
                                        <p:tgtEl>
                                          <p:spTgt spid="108"/>
                                        </p:tgtEl>
                                        <p:attrNameLst>
                                          <p:attrName>style.opacity</p:attrName>
                                        </p:attrNameLst>
                                      </p:cBhvr>
                                      <p:to>
                                        <p:strVal val="0"/>
                                      </p:to>
                                    </p:set>
                                    <p:animEffect filter="image" prLst="opacity: 0">
                                      <p:cBhvr rctx="IE">
                                        <p:cTn id="70" dur="3000"/>
                                        <p:tgtEl>
                                          <p:spTgt spid="108"/>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mph" presetSubtype="0" grpId="0" nodeType="clickEffect">
                                  <p:stCondLst>
                                    <p:cond delay="0"/>
                                  </p:stCondLst>
                                  <p:childTnLst>
                                    <p:set>
                                      <p:cBhvr>
                                        <p:cTn id="74" dur="3000"/>
                                        <p:tgtEl>
                                          <p:spTgt spid="109"/>
                                        </p:tgtEl>
                                        <p:attrNameLst>
                                          <p:attrName>style.opacity</p:attrName>
                                        </p:attrNameLst>
                                      </p:cBhvr>
                                      <p:to>
                                        <p:strVal val="0"/>
                                      </p:to>
                                    </p:set>
                                    <p:animEffect filter="image" prLst="opacity: 0">
                                      <p:cBhvr rctx="IE">
                                        <p:cTn id="75" dur="3000"/>
                                        <p:tgtEl>
                                          <p:spTgt spid="109"/>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mph" presetSubtype="0" grpId="0" nodeType="clickEffect">
                                  <p:stCondLst>
                                    <p:cond delay="0"/>
                                  </p:stCondLst>
                                  <p:childTnLst>
                                    <p:set>
                                      <p:cBhvr>
                                        <p:cTn id="79" dur="3000"/>
                                        <p:tgtEl>
                                          <p:spTgt spid="110"/>
                                        </p:tgtEl>
                                        <p:attrNameLst>
                                          <p:attrName>style.opacity</p:attrName>
                                        </p:attrNameLst>
                                      </p:cBhvr>
                                      <p:to>
                                        <p:strVal val="0"/>
                                      </p:to>
                                    </p:set>
                                    <p:animEffect filter="image" prLst="opacity: 0">
                                      <p:cBhvr rctx="IE">
                                        <p:cTn id="80" dur="3000"/>
                                        <p:tgtEl>
                                          <p:spTgt spid="110"/>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mph" presetSubtype="0" grpId="0" nodeType="clickEffect">
                                  <p:stCondLst>
                                    <p:cond delay="0"/>
                                  </p:stCondLst>
                                  <p:childTnLst>
                                    <p:set>
                                      <p:cBhvr>
                                        <p:cTn id="84" dur="3000"/>
                                        <p:tgtEl>
                                          <p:spTgt spid="111"/>
                                        </p:tgtEl>
                                        <p:attrNameLst>
                                          <p:attrName>style.opacity</p:attrName>
                                        </p:attrNameLst>
                                      </p:cBhvr>
                                      <p:to>
                                        <p:strVal val="0"/>
                                      </p:to>
                                    </p:set>
                                    <p:animEffect filter="image" prLst="opacity: 0">
                                      <p:cBhvr rctx="IE">
                                        <p:cTn id="85" dur="3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52" y="170115"/>
            <a:ext cx="4869628" cy="740268"/>
          </a:xfrm>
        </p:spPr>
        <p:txBody>
          <a:bodyPr>
            <a:normAutofit/>
          </a:bodyPr>
          <a:lstStyle/>
          <a:p>
            <a:r>
              <a:rPr lang="en-GB" sz="2800" b="1" dirty="0" err="1">
                <a:solidFill>
                  <a:schemeClr val="accent1">
                    <a:lumMod val="50000"/>
                  </a:schemeClr>
                </a:solidFill>
              </a:rPr>
              <a:t>Escribir</a:t>
            </a:r>
            <a:r>
              <a:rPr lang="en-GB" sz="2800" b="1" dirty="0">
                <a:solidFill>
                  <a:schemeClr val="accent1">
                    <a:lumMod val="50000"/>
                  </a:schemeClr>
                </a:solidFill>
              </a:rPr>
              <a:t> un poema nuevo</a:t>
            </a:r>
          </a:p>
        </p:txBody>
      </p:sp>
      <p:sp>
        <p:nvSpPr>
          <p:cNvPr id="3" name="Content Placeholder 2"/>
          <p:cNvSpPr>
            <a:spLocks noGrp="1"/>
          </p:cNvSpPr>
          <p:nvPr>
            <p:ph idx="1"/>
          </p:nvPr>
        </p:nvSpPr>
        <p:spPr>
          <a:xfrm>
            <a:off x="332590" y="856402"/>
            <a:ext cx="11440758" cy="5364515"/>
          </a:xfrm>
        </p:spPr>
        <p:txBody>
          <a:bodyPr>
            <a:noAutofit/>
          </a:bodyPr>
          <a:lstStyle/>
          <a:p>
            <a:pPr marL="0" indent="0">
              <a:lnSpc>
                <a:spcPct val="150000"/>
              </a:lnSpc>
              <a:buNone/>
            </a:pPr>
            <a:r>
              <a:rPr lang="en-GB" sz="2600" dirty="0" err="1">
                <a:solidFill>
                  <a:schemeClr val="accent1">
                    <a:lumMod val="50000"/>
                  </a:schemeClr>
                </a:solidFill>
              </a:rPr>
              <a:t>Vamos</a:t>
            </a:r>
            <a:r>
              <a:rPr lang="en-GB" sz="2600" dirty="0">
                <a:solidFill>
                  <a:schemeClr val="accent1">
                    <a:lumMod val="50000"/>
                  </a:schemeClr>
                </a:solidFill>
              </a:rPr>
              <a:t> a </a:t>
            </a:r>
            <a:r>
              <a:rPr lang="en-GB" sz="2600" dirty="0" err="1">
                <a:solidFill>
                  <a:schemeClr val="accent1">
                    <a:lumMod val="50000"/>
                  </a:schemeClr>
                </a:solidFill>
              </a:rPr>
              <a:t>usar</a:t>
            </a:r>
            <a:r>
              <a:rPr lang="en-GB" sz="2600" dirty="0">
                <a:solidFill>
                  <a:schemeClr val="accent1">
                    <a:lumMod val="50000"/>
                  </a:schemeClr>
                </a:solidFill>
              </a:rPr>
              <a:t> </a:t>
            </a:r>
            <a:r>
              <a:rPr lang="en-GB" sz="2600" dirty="0" err="1">
                <a:solidFill>
                  <a:schemeClr val="accent1">
                    <a:lumMod val="50000"/>
                  </a:schemeClr>
                </a:solidFill>
              </a:rPr>
              <a:t>verbos</a:t>
            </a:r>
            <a:r>
              <a:rPr lang="en-GB" sz="2600" dirty="0">
                <a:solidFill>
                  <a:schemeClr val="accent1">
                    <a:lumMod val="50000"/>
                  </a:schemeClr>
                </a:solidFill>
              </a:rPr>
              <a:t> en –ar y </a:t>
            </a:r>
            <a:r>
              <a:rPr lang="en-GB" sz="2600" dirty="0" err="1">
                <a:solidFill>
                  <a:schemeClr val="accent1">
                    <a:lumMod val="50000"/>
                  </a:schemeClr>
                </a:solidFill>
              </a:rPr>
              <a:t>escribir</a:t>
            </a:r>
            <a:r>
              <a:rPr lang="en-GB" sz="2600" dirty="0">
                <a:solidFill>
                  <a:schemeClr val="accent1">
                    <a:lumMod val="50000"/>
                  </a:schemeClr>
                </a:solidFill>
              </a:rPr>
              <a:t> un poema nuevo.</a:t>
            </a:r>
          </a:p>
          <a:p>
            <a:pPr marL="0" indent="0">
              <a:lnSpc>
                <a:spcPct val="150000"/>
              </a:lnSpc>
              <a:buNone/>
            </a:pPr>
            <a:r>
              <a:rPr lang="en-GB" sz="2600" b="1" dirty="0">
                <a:solidFill>
                  <a:schemeClr val="accent1">
                    <a:lumMod val="50000"/>
                  </a:schemeClr>
                </a:solidFill>
              </a:rPr>
              <a:t>Persona A: </a:t>
            </a:r>
            <a:r>
              <a:rPr lang="en-GB" sz="2600" dirty="0">
                <a:solidFill>
                  <a:schemeClr val="accent1">
                    <a:lumMod val="50000"/>
                  </a:schemeClr>
                </a:solidFill>
              </a:rPr>
              <a:t>Lee el poema. ¡</a:t>
            </a:r>
            <a:r>
              <a:rPr lang="en-GB" sz="2600" dirty="0" err="1">
                <a:solidFill>
                  <a:schemeClr val="accent1">
                    <a:lumMod val="50000"/>
                  </a:schemeClr>
                </a:solidFill>
              </a:rPr>
              <a:t>Debes</a:t>
            </a:r>
            <a:r>
              <a:rPr lang="en-GB" sz="2600" dirty="0">
                <a:solidFill>
                  <a:schemeClr val="accent1">
                    <a:lumMod val="50000"/>
                  </a:schemeClr>
                </a:solidFill>
              </a:rPr>
              <a:t> </a:t>
            </a:r>
            <a:r>
              <a:rPr lang="en-GB" sz="2600" dirty="0" err="1">
                <a:solidFill>
                  <a:schemeClr val="accent1">
                    <a:lumMod val="50000"/>
                  </a:schemeClr>
                </a:solidFill>
              </a:rPr>
              <a:t>interpretar</a:t>
            </a:r>
            <a:r>
              <a:rPr lang="en-GB" sz="2600" dirty="0">
                <a:solidFill>
                  <a:schemeClr val="accent1">
                    <a:lumMod val="50000"/>
                  </a:schemeClr>
                </a:solidFill>
              </a:rPr>
              <a:t> las </a:t>
            </a:r>
            <a:r>
              <a:rPr lang="en-GB" sz="2600" dirty="0" err="1">
                <a:solidFill>
                  <a:schemeClr val="accent1">
                    <a:lumMod val="50000"/>
                  </a:schemeClr>
                </a:solidFill>
              </a:rPr>
              <a:t>imágenes</a:t>
            </a:r>
            <a:r>
              <a:rPr lang="en-GB" sz="2600" dirty="0">
                <a:solidFill>
                  <a:schemeClr val="accent1">
                    <a:lumMod val="50000"/>
                  </a:schemeClr>
                </a:solidFill>
              </a:rPr>
              <a:t>!</a:t>
            </a:r>
          </a:p>
          <a:p>
            <a:pPr marL="0" indent="0">
              <a:lnSpc>
                <a:spcPct val="150000"/>
              </a:lnSpc>
              <a:buNone/>
            </a:pPr>
            <a:r>
              <a:rPr lang="en-GB" sz="2600" dirty="0" err="1">
                <a:solidFill>
                  <a:schemeClr val="accent1">
                    <a:lumMod val="50000"/>
                  </a:schemeClr>
                </a:solidFill>
              </a:rPr>
              <a:t>Ejemplo</a:t>
            </a:r>
            <a:r>
              <a:rPr lang="en-GB" sz="2600" dirty="0">
                <a:solidFill>
                  <a:schemeClr val="accent1">
                    <a:lumMod val="50000"/>
                  </a:schemeClr>
                </a:solidFill>
              </a:rPr>
              <a:t>:</a:t>
            </a:r>
          </a:p>
          <a:p>
            <a:pPr marL="0" indent="0">
              <a:lnSpc>
                <a:spcPct val="150000"/>
              </a:lnSpc>
              <a:buNone/>
            </a:pPr>
            <a:endParaRPr lang="en-GB" sz="2600" dirty="0">
              <a:solidFill>
                <a:schemeClr val="accent1">
                  <a:lumMod val="50000"/>
                </a:schemeClr>
              </a:solidFill>
            </a:endParaRPr>
          </a:p>
          <a:p>
            <a:pPr marL="0" indent="0">
              <a:lnSpc>
                <a:spcPct val="150000"/>
              </a:lnSpc>
              <a:buNone/>
            </a:pPr>
            <a:endParaRPr lang="en-GB" sz="2600" dirty="0">
              <a:solidFill>
                <a:schemeClr val="accent1">
                  <a:lumMod val="50000"/>
                </a:schemeClr>
              </a:solidFill>
            </a:endParaRPr>
          </a:p>
          <a:p>
            <a:pPr marL="0" indent="0">
              <a:lnSpc>
                <a:spcPct val="150000"/>
              </a:lnSpc>
              <a:buNone/>
            </a:pPr>
            <a:r>
              <a:rPr lang="en-GB" sz="2600" b="1" dirty="0">
                <a:solidFill>
                  <a:schemeClr val="accent1">
                    <a:lumMod val="50000"/>
                  </a:schemeClr>
                </a:solidFill>
              </a:rPr>
              <a:t>Persona B: </a:t>
            </a:r>
            <a:r>
              <a:rPr lang="en-GB" sz="2600" dirty="0">
                <a:solidFill>
                  <a:schemeClr val="accent1">
                    <a:lumMod val="50000"/>
                  </a:schemeClr>
                </a:solidFill>
              </a:rPr>
              <a:t>Escucha y escribe el poema. Luego, </a:t>
            </a:r>
            <a:r>
              <a:rPr lang="en-GB" sz="2600" dirty="0" err="1">
                <a:solidFill>
                  <a:schemeClr val="accent1">
                    <a:lumMod val="50000"/>
                  </a:schemeClr>
                </a:solidFill>
              </a:rPr>
              <a:t>compara</a:t>
            </a:r>
            <a:r>
              <a:rPr lang="en-GB" sz="2600" dirty="0">
                <a:solidFill>
                  <a:schemeClr val="accent1">
                    <a:lumMod val="50000"/>
                  </a:schemeClr>
                </a:solidFill>
              </a:rPr>
              <a:t>.</a:t>
            </a:r>
          </a:p>
          <a:p>
            <a:pPr marL="0" indent="0">
              <a:lnSpc>
                <a:spcPct val="150000"/>
              </a:lnSpc>
              <a:buNone/>
            </a:pPr>
            <a:r>
              <a:rPr lang="en-GB" sz="2600" dirty="0">
                <a:solidFill>
                  <a:schemeClr val="accent1">
                    <a:lumMod val="50000"/>
                  </a:schemeClr>
                </a:solidFill>
              </a:rPr>
              <a:t>Luego, Persona B </a:t>
            </a:r>
            <a:r>
              <a:rPr lang="en-GB" sz="2600" dirty="0" err="1">
                <a:solidFill>
                  <a:schemeClr val="accent1">
                    <a:lumMod val="50000"/>
                  </a:schemeClr>
                </a:solidFill>
              </a:rPr>
              <a:t>habla</a:t>
            </a:r>
            <a:r>
              <a:rPr lang="en-GB" sz="2600" dirty="0">
                <a:solidFill>
                  <a:schemeClr val="accent1">
                    <a:lumMod val="50000"/>
                  </a:schemeClr>
                </a:solidFill>
              </a:rPr>
              <a:t> y Persona A escucha y escribe.</a:t>
            </a:r>
          </a:p>
          <a:p>
            <a:pPr marL="0" indent="0">
              <a:lnSpc>
                <a:spcPct val="150000"/>
              </a:lnSpc>
              <a:buNone/>
            </a:pPr>
            <a:endParaRPr lang="en-GB" sz="2400" dirty="0">
              <a:solidFill>
                <a:schemeClr val="accent1">
                  <a:lumMod val="50000"/>
                </a:schemeClr>
              </a:solidFill>
            </a:endParaRPr>
          </a:p>
        </p:txBody>
      </p:sp>
      <p:sp>
        <p:nvSpPr>
          <p:cNvPr id="7" name="CuadroTexto 6">
            <a:extLst>
              <a:ext uri="{FF2B5EF4-FFF2-40B4-BE49-F238E27FC236}">
                <a16:creationId xmlns:a16="http://schemas.microsoft.com/office/drawing/2014/main" id="{9A249BBD-95E7-6B4D-92A5-EE702699302E}"/>
              </a:ext>
            </a:extLst>
          </p:cNvPr>
          <p:cNvSpPr txBox="1"/>
          <p:nvPr/>
        </p:nvSpPr>
        <p:spPr>
          <a:xfrm>
            <a:off x="1813811" y="3131527"/>
            <a:ext cx="6490740" cy="461665"/>
          </a:xfrm>
          <a:prstGeom prst="rect">
            <a:avLst/>
          </a:prstGeom>
          <a:noFill/>
        </p:spPr>
        <p:txBody>
          <a:bodyPr wrap="square" rtlCol="0">
            <a:spAutoFit/>
          </a:bodyPr>
          <a:lstStyle/>
          <a:p>
            <a:r>
              <a:rPr lang="x-none" sz="2400" dirty="0">
                <a:solidFill>
                  <a:schemeClr val="accent1">
                    <a:lumMod val="50000"/>
                  </a:schemeClr>
                </a:solidFill>
                <a:latin typeface="Century Gothic" panose="020B0502020202020204" pitchFamily="34" charset="0"/>
              </a:rPr>
              <a:t>[We play] en la                            en verano.</a:t>
            </a:r>
          </a:p>
        </p:txBody>
      </p:sp>
      <p:sp>
        <p:nvSpPr>
          <p:cNvPr id="10" name="Llamada ovalada 9">
            <a:extLst>
              <a:ext uri="{FF2B5EF4-FFF2-40B4-BE49-F238E27FC236}">
                <a16:creationId xmlns:a16="http://schemas.microsoft.com/office/drawing/2014/main" id="{E067FF59-A2DF-B548-A30D-2A5F59E85943}"/>
              </a:ext>
            </a:extLst>
          </p:cNvPr>
          <p:cNvSpPr/>
          <p:nvPr/>
        </p:nvSpPr>
        <p:spPr>
          <a:xfrm>
            <a:off x="8523038" y="2505607"/>
            <a:ext cx="3031823" cy="2113613"/>
          </a:xfrm>
          <a:prstGeom prst="wedgeEllipseCallout">
            <a:avLst>
              <a:gd name="adj1" fmla="val -64640"/>
              <a:gd name="adj2" fmla="val 2703"/>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200" dirty="0">
                <a:solidFill>
                  <a:schemeClr val="bg1"/>
                </a:solidFill>
                <a:latin typeface="Century Gothic" panose="020B0502020202020204" pitchFamily="34" charset="0"/>
              </a:rPr>
              <a:t>Jugamos en la playa en verano.</a:t>
            </a:r>
          </a:p>
        </p:txBody>
      </p:sp>
      <p:sp>
        <p:nvSpPr>
          <p:cNvPr id="12" name="Title 2">
            <a:extLst>
              <a:ext uri="{FF2B5EF4-FFF2-40B4-BE49-F238E27FC236}">
                <a16:creationId xmlns:a16="http://schemas.microsoft.com/office/drawing/2014/main" id="{346C44FD-08A5-E747-BB1A-41CE7E348C9C}"/>
              </a:ext>
            </a:extLst>
          </p:cNvPr>
          <p:cNvSpPr txBox="1">
            <a:spLocks/>
          </p:cNvSpPr>
          <p:nvPr/>
        </p:nvSpPr>
        <p:spPr>
          <a:xfrm flipV="1">
            <a:off x="8523038" y="442889"/>
            <a:ext cx="245405" cy="457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 b="1" dirty="0">
                <a:solidFill>
                  <a:prstClr val="white"/>
                </a:solidFill>
              </a:rPr>
              <a:t>hablar / escuchar / </a:t>
            </a:r>
            <a:r>
              <a:rPr lang="en-GB" sz="100" b="1" dirty="0" err="1">
                <a:solidFill>
                  <a:prstClr val="white"/>
                </a:solidFill>
              </a:rPr>
              <a:t>escribir</a:t>
            </a:r>
            <a:endParaRPr lang="en-US" sz="100" dirty="0"/>
          </a:p>
        </p:txBody>
      </p:sp>
      <p:pic>
        <p:nvPicPr>
          <p:cNvPr id="6146" name="Picture 2" descr="Beach animated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5368" y="2505607"/>
            <a:ext cx="2019849" cy="151488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a:extLst>
              <a:ext uri="{FF2B5EF4-FFF2-40B4-BE49-F238E27FC236}">
                <a16:creationId xmlns:a16="http://schemas.microsoft.com/office/drawing/2014/main" id="{A530C9CB-4E50-474F-8AB8-58CB92E832C4}"/>
              </a:ext>
            </a:extLst>
          </p:cNvPr>
          <p:cNvSpPr/>
          <p:nvPr/>
        </p:nvSpPr>
        <p:spPr>
          <a:xfrm>
            <a:off x="6756459" y="5742758"/>
            <a:ext cx="5402100" cy="584775"/>
          </a:xfrm>
          <a:prstGeom prst="rect">
            <a:avLst/>
          </a:prstGeom>
        </p:spPr>
        <p:txBody>
          <a:bodyPr wrap="square">
            <a:spAutoFit/>
          </a:bodyPr>
          <a:lstStyle/>
          <a:p>
            <a:pPr algn="r"/>
            <a:r>
              <a:rPr lang="en-GB" sz="1600" i="1" dirty="0">
                <a:solidFill>
                  <a:schemeClr val="accent1">
                    <a:lumMod val="50000"/>
                  </a:schemeClr>
                </a:solidFill>
                <a:latin typeface="Century Gothic" panose="020B0502020202020204" pitchFamily="34" charset="0"/>
                <a:ea typeface="Calibri" panose="020F0502020204030204" pitchFamily="34" charset="0"/>
              </a:rPr>
              <a:t>De la </a:t>
            </a:r>
            <a:r>
              <a:rPr lang="en-GB" sz="1600" i="1" dirty="0" err="1">
                <a:solidFill>
                  <a:schemeClr val="accent1">
                    <a:lumMod val="50000"/>
                  </a:schemeClr>
                </a:solidFill>
                <a:latin typeface="Century Gothic" panose="020B0502020202020204" pitchFamily="34" charset="0"/>
                <a:ea typeface="Calibri" panose="020F0502020204030204" pitchFamily="34" charset="0"/>
              </a:rPr>
              <a:t>obra</a:t>
            </a:r>
            <a:r>
              <a:rPr lang="en-GB" sz="1600" i="1" dirty="0">
                <a:solidFill>
                  <a:schemeClr val="accent1">
                    <a:lumMod val="50000"/>
                  </a:schemeClr>
                </a:solidFill>
                <a:latin typeface="Century Gothic" panose="020B0502020202020204" pitchFamily="34" charset="0"/>
                <a:ea typeface="Calibri" panose="020F0502020204030204" pitchFamily="34" charset="0"/>
              </a:rPr>
              <a:t> "El </a:t>
            </a:r>
            <a:r>
              <a:rPr lang="en-GB" sz="1600" i="1" dirty="0" err="1">
                <a:solidFill>
                  <a:schemeClr val="accent1">
                    <a:lumMod val="50000"/>
                  </a:schemeClr>
                </a:solidFill>
                <a:latin typeface="Century Gothic" panose="020B0502020202020204" pitchFamily="34" charset="0"/>
                <a:ea typeface="Calibri" panose="020F0502020204030204" pitchFamily="34" charset="0"/>
              </a:rPr>
              <a:t>príncipe</a:t>
            </a:r>
            <a:r>
              <a:rPr lang="en-GB" sz="1600" i="1" dirty="0">
                <a:solidFill>
                  <a:schemeClr val="accent1">
                    <a:lumMod val="50000"/>
                  </a:schemeClr>
                </a:solidFill>
                <a:latin typeface="Century Gothic" panose="020B0502020202020204" pitchFamily="34" charset="0"/>
                <a:ea typeface="Calibri" panose="020F0502020204030204" pitchFamily="34" charset="0"/>
              </a:rPr>
              <a:t> Zeta" </a:t>
            </a:r>
            <a:br>
              <a:rPr lang="en-GB" sz="1600" i="1" dirty="0">
                <a:solidFill>
                  <a:schemeClr val="accent1">
                    <a:lumMod val="50000"/>
                  </a:schemeClr>
                </a:solidFill>
                <a:latin typeface="Century Gothic" panose="020B0502020202020204" pitchFamily="34" charset="0"/>
                <a:ea typeface="Calibri" panose="020F0502020204030204" pitchFamily="34" charset="0"/>
              </a:rPr>
            </a:br>
            <a:r>
              <a:rPr lang="en-GB" sz="1600" i="1" dirty="0">
                <a:solidFill>
                  <a:schemeClr val="accent1">
                    <a:lumMod val="50000"/>
                  </a:schemeClr>
                </a:solidFill>
                <a:latin typeface="Century Gothic" panose="020B0502020202020204" pitchFamily="34" charset="0"/>
                <a:ea typeface="Calibri" panose="020F0502020204030204" pitchFamily="34" charset="0"/>
              </a:rPr>
              <a:t>de Juan Guinea Díaz, A Fortiori </a:t>
            </a:r>
            <a:r>
              <a:rPr lang="en-GB" sz="1600" i="1" dirty="0" err="1">
                <a:solidFill>
                  <a:schemeClr val="accent1">
                    <a:lumMod val="50000"/>
                  </a:schemeClr>
                </a:solidFill>
                <a:latin typeface="Century Gothic" panose="020B0502020202020204" pitchFamily="34" charset="0"/>
                <a:ea typeface="Calibri" panose="020F0502020204030204" pitchFamily="34" charset="0"/>
              </a:rPr>
              <a:t>Editoria</a:t>
            </a:r>
            <a:r>
              <a:rPr lang="en-GB" sz="1600" i="1" dirty="0">
                <a:solidFill>
                  <a:schemeClr val="accent1">
                    <a:lumMod val="50000"/>
                  </a:schemeClr>
                </a:solidFill>
                <a:latin typeface="Century Gothic" panose="020B0502020202020204" pitchFamily="34" charset="0"/>
                <a:ea typeface="Calibri" panose="020F0502020204030204" pitchFamily="34" charset="0"/>
              </a:rPr>
              <a:t>, 2010.</a:t>
            </a:r>
            <a:endParaRPr lang="en-GB" sz="1600" dirty="0">
              <a:solidFill>
                <a:schemeClr val="accent1">
                  <a:lumMod val="50000"/>
                </a:schemeClr>
              </a:solidFill>
              <a:latin typeface="Century Gothic" panose="020B0502020202020204" pitchFamily="34" charset="0"/>
            </a:endParaRPr>
          </a:p>
        </p:txBody>
      </p:sp>
      <p:sp>
        <p:nvSpPr>
          <p:cNvPr id="14" name="Rounded Rectangle 11">
            <a:extLst>
              <a:ext uri="{FF2B5EF4-FFF2-40B4-BE49-F238E27FC236}">
                <a16:creationId xmlns:a16="http://schemas.microsoft.com/office/drawing/2014/main" id="{A316DD52-7894-4A75-969C-CA0645DA2978}"/>
              </a:ext>
            </a:extLst>
          </p:cNvPr>
          <p:cNvSpPr/>
          <p:nvPr/>
        </p:nvSpPr>
        <p:spPr>
          <a:xfrm>
            <a:off x="8345009" y="258166"/>
            <a:ext cx="3583135"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1208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784" y="70985"/>
            <a:ext cx="1660450" cy="303853"/>
          </a:xfrm>
        </p:spPr>
        <p:txBody>
          <a:bodyPr>
            <a:normAutofit fontScale="90000"/>
          </a:bodyPr>
          <a:lstStyle/>
          <a:p>
            <a:r>
              <a:rPr lang="en-GB" sz="2200" b="1" dirty="0">
                <a:solidFill>
                  <a:schemeClr val="accent1">
                    <a:lumMod val="50000"/>
                  </a:schemeClr>
                </a:solidFill>
              </a:rPr>
              <a:t>Persona A</a:t>
            </a:r>
          </a:p>
        </p:txBody>
      </p:sp>
      <p:sp>
        <p:nvSpPr>
          <p:cNvPr id="4" name="Rectangle 3"/>
          <p:cNvSpPr/>
          <p:nvPr/>
        </p:nvSpPr>
        <p:spPr>
          <a:xfrm>
            <a:off x="6465430" y="269399"/>
            <a:ext cx="5620890" cy="6129755"/>
          </a:xfrm>
          <a:prstGeom prst="rect">
            <a:avLst/>
          </a:prstGeom>
        </p:spPr>
        <p:txBody>
          <a:bodyPr wrap="square">
            <a:spAutoFit/>
          </a:bodyPr>
          <a:lstStyle/>
          <a:p>
            <a:pPr>
              <a:lnSpc>
                <a:spcPct val="150000"/>
              </a:lnSpc>
            </a:pPr>
            <a:r>
              <a:rPr lang="es-ES" sz="2200" dirty="0">
                <a:solidFill>
                  <a:schemeClr val="accent1">
                    <a:lumMod val="50000"/>
                  </a:schemeClr>
                </a:solidFill>
                <a:latin typeface="Century Gothic" panose="020B0502020202020204" pitchFamily="34" charset="0"/>
              </a:rPr>
              <a:t>11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enjoy</a:t>
            </a:r>
            <a:r>
              <a:rPr lang="es-ES" sz="2200" dirty="0">
                <a:solidFill>
                  <a:schemeClr val="accent1">
                    <a:lumMod val="50000"/>
                  </a:schemeClr>
                </a:solidFill>
                <a:latin typeface="Century Gothic" panose="020B0502020202020204" pitchFamily="34" charset="0"/>
              </a:rPr>
              <a:t>] un paseo por la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12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look at] el                amarillo</a:t>
            </a:r>
            <a:br>
              <a:rPr lang="es-ES" sz="2200" dirty="0">
                <a:solidFill>
                  <a:schemeClr val="accent1">
                    <a:lumMod val="50000"/>
                  </a:schemeClr>
                </a:solidFill>
                <a:latin typeface="Century Gothic" panose="020B0502020202020204" pitchFamily="34" charset="0"/>
              </a:rPr>
            </a:b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13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have</a:t>
            </a:r>
            <a:r>
              <a:rPr lang="es-ES" sz="2200" dirty="0">
                <a:solidFill>
                  <a:schemeClr val="accent1">
                    <a:lumMod val="50000"/>
                  </a:schemeClr>
                </a:solidFill>
                <a:latin typeface="Century Gothic" panose="020B0502020202020204" pitchFamily="34" charset="0"/>
              </a:rPr>
              <a:t>] el         enredado </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14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rest</a:t>
            </a:r>
            <a:r>
              <a:rPr lang="es-ES" sz="2200" dirty="0">
                <a:solidFill>
                  <a:schemeClr val="accent1">
                    <a:lumMod val="50000"/>
                  </a:schemeClr>
                </a:solidFill>
                <a:latin typeface="Century Gothic" panose="020B0502020202020204" pitchFamily="34" charset="0"/>
              </a:rPr>
              <a:t>] en la             y la sal</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15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play</a:t>
            </a:r>
            <a:r>
              <a:rPr lang="es-ES" sz="2200" dirty="0">
                <a:solidFill>
                  <a:schemeClr val="accent1">
                    <a:lumMod val="50000"/>
                  </a:schemeClr>
                </a:solidFill>
                <a:latin typeface="Century Gothic" panose="020B0502020202020204" pitchFamily="34" charset="0"/>
              </a:rPr>
              <a:t>] con los        arrugados</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16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have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dinner</a:t>
            </a:r>
            <a:r>
              <a:rPr lang="es-ES" sz="2200" dirty="0">
                <a:solidFill>
                  <a:schemeClr val="accent1">
                    <a:lumMod val="50000"/>
                  </a:schemeClr>
                </a:solidFill>
                <a:latin typeface="Century Gothic" panose="020B0502020202020204" pitchFamily="34" charset="0"/>
              </a:rPr>
              <a:t>] en el bar</a:t>
            </a:r>
            <a:br>
              <a:rPr lang="es-ES" sz="2200" dirty="0">
                <a:solidFill>
                  <a:schemeClr val="accent1">
                    <a:lumMod val="50000"/>
                  </a:schemeClr>
                </a:solidFill>
                <a:latin typeface="Century Gothic" panose="020B0502020202020204" pitchFamily="34" charset="0"/>
              </a:rPr>
            </a:b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17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sing</a:t>
            </a:r>
            <a:r>
              <a:rPr lang="es-ES" sz="2200" dirty="0">
                <a:solidFill>
                  <a:schemeClr val="accent1">
                    <a:lumMod val="50000"/>
                  </a:schemeClr>
                </a:solidFill>
                <a:latin typeface="Century Gothic" panose="020B0502020202020204" pitchFamily="34" charset="0"/>
              </a:rPr>
              <a:t>] con la ventana abierta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18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speak</a:t>
            </a:r>
            <a:r>
              <a:rPr lang="es-ES" sz="2200" dirty="0">
                <a:solidFill>
                  <a:schemeClr val="accent1">
                    <a:lumMod val="50000"/>
                  </a:schemeClr>
                </a:solidFill>
                <a:latin typeface="Century Gothic" panose="020B0502020202020204" pitchFamily="34" charset="0"/>
              </a:rPr>
              <a:t>] con la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19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dance] en la playa desierta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20   en el cielo todas las</a:t>
            </a:r>
            <a:endParaRPr lang="en-GB" sz="2200" dirty="0">
              <a:solidFill>
                <a:schemeClr val="accent1">
                  <a:lumMod val="50000"/>
                </a:schemeClr>
              </a:solidFill>
            </a:endParaRPr>
          </a:p>
        </p:txBody>
      </p:sp>
      <p:sp>
        <p:nvSpPr>
          <p:cNvPr id="7" name="CuadroTexto 6">
            <a:extLst>
              <a:ext uri="{FF2B5EF4-FFF2-40B4-BE49-F238E27FC236}">
                <a16:creationId xmlns:a16="http://schemas.microsoft.com/office/drawing/2014/main" id="{9A249BBD-95E7-6B4D-92A5-EE702699302E}"/>
              </a:ext>
            </a:extLst>
          </p:cNvPr>
          <p:cNvSpPr txBox="1"/>
          <p:nvPr/>
        </p:nvSpPr>
        <p:spPr>
          <a:xfrm>
            <a:off x="93776" y="285960"/>
            <a:ext cx="6855664" cy="6186309"/>
          </a:xfrm>
          <a:prstGeom prst="rect">
            <a:avLst/>
          </a:prstGeom>
          <a:noFill/>
        </p:spPr>
        <p:txBody>
          <a:bodyPr wrap="square" rtlCol="0">
            <a:spAutoFit/>
          </a:bodyPr>
          <a:lstStyle/>
          <a:p>
            <a:pPr>
              <a:lnSpc>
                <a:spcPct val="150000"/>
              </a:lnSpc>
            </a:pPr>
            <a:r>
              <a:rPr lang="es-ES" sz="2200" dirty="0">
                <a:solidFill>
                  <a:schemeClr val="accent1">
                    <a:lumMod val="50000"/>
                  </a:schemeClr>
                </a:solidFill>
                <a:latin typeface="Century Gothic" panose="020B0502020202020204" pitchFamily="34" charset="0"/>
              </a:rPr>
              <a:t>1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walk</a:t>
            </a:r>
            <a:r>
              <a:rPr lang="es-ES" sz="2200" dirty="0">
                <a:solidFill>
                  <a:schemeClr val="accent1">
                    <a:lumMod val="50000"/>
                  </a:schemeClr>
                </a:solidFill>
                <a:latin typeface="Century Gothic" panose="020B0502020202020204" pitchFamily="34" charset="0"/>
              </a:rPr>
              <a:t>] en la                en verano</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2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look at] las               del mar</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3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listen to] la brisa,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take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out</a:t>
            </a:r>
            <a:r>
              <a:rPr lang="es-ES" sz="2200" dirty="0">
                <a:solidFill>
                  <a:schemeClr val="accent1">
                    <a:lumMod val="50000"/>
                  </a:schemeClr>
                </a:solidFill>
                <a:latin typeface="Century Gothic" panose="020B0502020202020204" pitchFamily="34" charset="0"/>
              </a:rPr>
              <a:t>] un </a:t>
            </a:r>
          </a:p>
          <a:p>
            <a:pPr>
              <a:lnSpc>
                <a:spcPct val="150000"/>
              </a:lnSpc>
            </a:pPr>
            <a:r>
              <a:rPr lang="es-ES" sz="2200" dirty="0">
                <a:solidFill>
                  <a:schemeClr val="accent1">
                    <a:lumMod val="50000"/>
                  </a:schemeClr>
                </a:solidFill>
                <a:latin typeface="Century Gothic" panose="020B0502020202020204" pitchFamily="34" charset="0"/>
              </a:rPr>
              <a:t>4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jump</a:t>
            </a:r>
            <a:r>
              <a:rPr lang="es-ES" sz="2200" dirty="0">
                <a:solidFill>
                  <a:schemeClr val="accent1">
                    <a:lumMod val="50000"/>
                  </a:schemeClr>
                </a:solidFill>
                <a:latin typeface="Century Gothic" panose="020B0502020202020204" pitchFamily="34" charset="0"/>
              </a:rPr>
              <a:t>] y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swim</a:t>
            </a:r>
            <a:r>
              <a:rPr lang="es-ES" sz="2200" dirty="0">
                <a:solidFill>
                  <a:schemeClr val="accent1">
                    <a:lumMod val="50000"/>
                  </a:schemeClr>
                </a:solidFill>
                <a:latin typeface="Century Gothic" panose="020B0502020202020204" pitchFamily="34" charset="0"/>
              </a:rPr>
              <a:t>]</a:t>
            </a:r>
            <a:br>
              <a:rPr lang="es-ES" sz="2200" dirty="0">
                <a:solidFill>
                  <a:schemeClr val="accent1">
                    <a:lumMod val="50000"/>
                  </a:schemeClr>
                </a:solidFill>
                <a:latin typeface="Century Gothic" panose="020B0502020202020204" pitchFamily="34" charset="0"/>
              </a:rPr>
            </a:b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5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prepare]                 en el patio</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6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carry</a:t>
            </a:r>
            <a:r>
              <a:rPr lang="es-ES" sz="2200" dirty="0">
                <a:solidFill>
                  <a:schemeClr val="accent1">
                    <a:lumMod val="50000"/>
                  </a:schemeClr>
                </a:solidFill>
                <a:latin typeface="Century Gothic" panose="020B0502020202020204" pitchFamily="34" charset="0"/>
              </a:rPr>
              <a:t>] melón y</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7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listen to] la </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8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need</a:t>
            </a:r>
            <a:r>
              <a:rPr lang="es-ES" sz="2200" dirty="0">
                <a:solidFill>
                  <a:schemeClr val="accent1">
                    <a:lumMod val="50000"/>
                  </a:schemeClr>
                </a:solidFill>
                <a:latin typeface="Century Gothic" panose="020B0502020202020204" pitchFamily="34" charset="0"/>
              </a:rPr>
              <a:t>] una siesta al mediodía</a:t>
            </a:r>
            <a:br>
              <a:rPr lang="es-ES" sz="2200" dirty="0">
                <a:solidFill>
                  <a:schemeClr val="accent1">
                    <a:lumMod val="50000"/>
                  </a:schemeClr>
                </a:solidFill>
                <a:latin typeface="Century Gothic" panose="020B0502020202020204" pitchFamily="34" charset="0"/>
              </a:rPr>
            </a:b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9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buy</a:t>
            </a:r>
            <a:r>
              <a:rPr lang="es-ES" sz="2200" dirty="0">
                <a:solidFill>
                  <a:schemeClr val="accent1">
                    <a:lumMod val="50000"/>
                  </a:schemeClr>
                </a:solidFill>
                <a:latin typeface="Century Gothic" panose="020B0502020202020204" pitchFamily="34" charset="0"/>
              </a:rPr>
              <a:t>] un cubo y una pala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10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play</a:t>
            </a:r>
            <a:r>
              <a:rPr lang="es-ES" sz="2200" dirty="0">
                <a:solidFill>
                  <a:schemeClr val="accent1">
                    <a:lumMod val="50000"/>
                  </a:schemeClr>
                </a:solidFill>
                <a:latin typeface="Century Gothic" panose="020B0502020202020204" pitchFamily="34" charset="0"/>
              </a:rPr>
              <a:t>] con enormes castillos</a:t>
            </a:r>
            <a:endParaRPr lang="x-none" sz="2200" dirty="0">
              <a:solidFill>
                <a:schemeClr val="accent1">
                  <a:lumMod val="50000"/>
                </a:schemeClr>
              </a:solidFill>
              <a:latin typeface="Century Gothic" panose="020B0502020202020204" pitchFamily="34" charset="0"/>
            </a:endParaRPr>
          </a:p>
        </p:txBody>
      </p:sp>
      <p:pic>
        <p:nvPicPr>
          <p:cNvPr id="13" name="Imagen 12">
            <a:extLst>
              <a:ext uri="{FF2B5EF4-FFF2-40B4-BE49-F238E27FC236}">
                <a16:creationId xmlns:a16="http://schemas.microsoft.com/office/drawing/2014/main" id="{3D8DB864-D55E-9945-80F5-DE9FE3CEED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8799" y="860303"/>
            <a:ext cx="870365" cy="523118"/>
          </a:xfrm>
          <a:prstGeom prst="rect">
            <a:avLst/>
          </a:prstGeom>
        </p:spPr>
      </p:pic>
      <p:pic>
        <p:nvPicPr>
          <p:cNvPr id="14" name="Imagen 13">
            <a:extLst>
              <a:ext uri="{FF2B5EF4-FFF2-40B4-BE49-F238E27FC236}">
                <a16:creationId xmlns:a16="http://schemas.microsoft.com/office/drawing/2014/main" id="{DE54B3C6-CEFF-AC41-873A-60ABA19EDE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20919" y="1359282"/>
            <a:ext cx="588873" cy="588873"/>
          </a:xfrm>
          <a:prstGeom prst="rect">
            <a:avLst/>
          </a:prstGeom>
        </p:spPr>
      </p:pic>
      <p:pic>
        <p:nvPicPr>
          <p:cNvPr id="16" name="Imagen 15">
            <a:extLst>
              <a:ext uri="{FF2B5EF4-FFF2-40B4-BE49-F238E27FC236}">
                <a16:creationId xmlns:a16="http://schemas.microsoft.com/office/drawing/2014/main" id="{D30C2BAE-96AC-334C-BAA0-55F6D06C8E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51428" y="2782992"/>
            <a:ext cx="1307592" cy="662480"/>
          </a:xfrm>
          <a:prstGeom prst="rect">
            <a:avLst/>
          </a:prstGeom>
        </p:spPr>
      </p:pic>
      <p:pic>
        <p:nvPicPr>
          <p:cNvPr id="17" name="Imagen 16">
            <a:extLst>
              <a:ext uri="{FF2B5EF4-FFF2-40B4-BE49-F238E27FC236}">
                <a16:creationId xmlns:a16="http://schemas.microsoft.com/office/drawing/2014/main" id="{A1E991B9-DE91-9F4F-B809-29C065BB7E1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53982" y="3346894"/>
            <a:ext cx="685862" cy="591348"/>
          </a:xfrm>
          <a:prstGeom prst="rect">
            <a:avLst/>
          </a:prstGeom>
        </p:spPr>
      </p:pic>
      <p:pic>
        <p:nvPicPr>
          <p:cNvPr id="18" name="Imagen 17">
            <a:extLst>
              <a:ext uri="{FF2B5EF4-FFF2-40B4-BE49-F238E27FC236}">
                <a16:creationId xmlns:a16="http://schemas.microsoft.com/office/drawing/2014/main" id="{ABC2FD64-675C-6543-ACBB-5AF4DA90DB3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51127" y="4952897"/>
            <a:ext cx="544585" cy="591348"/>
          </a:xfrm>
          <a:prstGeom prst="rect">
            <a:avLst/>
          </a:prstGeom>
        </p:spPr>
      </p:pic>
      <p:pic>
        <p:nvPicPr>
          <p:cNvPr id="19" name="Imagen 18">
            <a:extLst>
              <a:ext uri="{FF2B5EF4-FFF2-40B4-BE49-F238E27FC236}">
                <a16:creationId xmlns:a16="http://schemas.microsoft.com/office/drawing/2014/main" id="{1619A60B-79E8-1244-A818-0F755A993A6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04118" y="4952897"/>
            <a:ext cx="383763" cy="563952"/>
          </a:xfrm>
          <a:prstGeom prst="rect">
            <a:avLst/>
          </a:prstGeom>
        </p:spPr>
      </p:pic>
      <p:pic>
        <p:nvPicPr>
          <p:cNvPr id="20" name="Imagen 19">
            <a:extLst>
              <a:ext uri="{FF2B5EF4-FFF2-40B4-BE49-F238E27FC236}">
                <a16:creationId xmlns:a16="http://schemas.microsoft.com/office/drawing/2014/main" id="{E9416B2C-0CA9-7C47-A0CD-260EE164007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54777" y="5677737"/>
            <a:ext cx="845020" cy="656369"/>
          </a:xfrm>
          <a:prstGeom prst="rect">
            <a:avLst/>
          </a:prstGeom>
        </p:spPr>
      </p:pic>
      <p:sp>
        <p:nvSpPr>
          <p:cNvPr id="21" name="Title 1">
            <a:extLst>
              <a:ext uri="{FF2B5EF4-FFF2-40B4-BE49-F238E27FC236}">
                <a16:creationId xmlns:a16="http://schemas.microsoft.com/office/drawing/2014/main" id="{B042F1A3-91D2-6743-8B0A-77383B836C7C}"/>
              </a:ext>
            </a:extLst>
          </p:cNvPr>
          <p:cNvSpPr txBox="1">
            <a:spLocks/>
          </p:cNvSpPr>
          <p:nvPr/>
        </p:nvSpPr>
        <p:spPr>
          <a:xfrm>
            <a:off x="6434157" y="134033"/>
            <a:ext cx="1660450" cy="303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Persona B</a:t>
            </a:r>
          </a:p>
        </p:txBody>
      </p:sp>
      <p:pic>
        <p:nvPicPr>
          <p:cNvPr id="24" name="Imagen 23">
            <a:extLst>
              <a:ext uri="{FF2B5EF4-FFF2-40B4-BE49-F238E27FC236}">
                <a16:creationId xmlns:a16="http://schemas.microsoft.com/office/drawing/2014/main" id="{A0B175E3-6CF4-8A4F-963D-2FA3A3C2165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975632" y="1700982"/>
            <a:ext cx="600094" cy="684405"/>
          </a:xfrm>
          <a:prstGeom prst="rect">
            <a:avLst/>
          </a:prstGeom>
        </p:spPr>
      </p:pic>
      <p:pic>
        <p:nvPicPr>
          <p:cNvPr id="25" name="Imagen 24">
            <a:extLst>
              <a:ext uri="{FF2B5EF4-FFF2-40B4-BE49-F238E27FC236}">
                <a16:creationId xmlns:a16="http://schemas.microsoft.com/office/drawing/2014/main" id="{EE17E3AB-95EB-E048-AC57-CDB00791104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364544" y="2234198"/>
            <a:ext cx="778092" cy="628074"/>
          </a:xfrm>
          <a:prstGeom prst="rect">
            <a:avLst/>
          </a:prstGeom>
        </p:spPr>
      </p:pic>
      <p:pic>
        <p:nvPicPr>
          <p:cNvPr id="26" name="Imagen 25">
            <a:extLst>
              <a:ext uri="{FF2B5EF4-FFF2-40B4-BE49-F238E27FC236}">
                <a16:creationId xmlns:a16="http://schemas.microsoft.com/office/drawing/2014/main" id="{7480F9DA-8410-D34B-BBE1-CE1B3B9B26A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947395" y="5811675"/>
            <a:ext cx="1020170" cy="511682"/>
          </a:xfrm>
          <a:prstGeom prst="rect">
            <a:avLst/>
          </a:prstGeom>
        </p:spPr>
      </p:pic>
      <p:pic>
        <p:nvPicPr>
          <p:cNvPr id="27" name="Imagen 26">
            <a:extLst>
              <a:ext uri="{FF2B5EF4-FFF2-40B4-BE49-F238E27FC236}">
                <a16:creationId xmlns:a16="http://schemas.microsoft.com/office/drawing/2014/main" id="{A61E2C00-5921-B047-BC34-EABFDEC35D3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684530" y="4723195"/>
            <a:ext cx="536359" cy="715369"/>
          </a:xfrm>
          <a:prstGeom prst="rect">
            <a:avLst/>
          </a:prstGeom>
        </p:spPr>
      </p:pic>
      <p:cxnSp>
        <p:nvCxnSpPr>
          <p:cNvPr id="28" name="Straight Connector 2">
            <a:extLst>
              <a:ext uri="{FF2B5EF4-FFF2-40B4-BE49-F238E27FC236}">
                <a16:creationId xmlns:a16="http://schemas.microsoft.com/office/drawing/2014/main" id="{1B654519-E54B-4345-9B0B-3C77815469DB}"/>
              </a:ext>
            </a:extLst>
          </p:cNvPr>
          <p:cNvCxnSpPr/>
          <p:nvPr/>
        </p:nvCxnSpPr>
        <p:spPr>
          <a:xfrm>
            <a:off x="6135770" y="123863"/>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29" name="Imagen 28">
            <a:extLst>
              <a:ext uri="{FF2B5EF4-FFF2-40B4-BE49-F238E27FC236}">
                <a16:creationId xmlns:a16="http://schemas.microsoft.com/office/drawing/2014/main" id="{BB7E14C9-1AFD-9E4B-8372-4DDAC8E37C0A}"/>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8065"/>
          <a:stretch/>
        </p:blipFill>
        <p:spPr>
          <a:xfrm>
            <a:off x="9506801" y="2948771"/>
            <a:ext cx="468885" cy="415781"/>
          </a:xfrm>
          <a:prstGeom prst="rect">
            <a:avLst/>
          </a:prstGeom>
        </p:spPr>
      </p:pic>
      <p:sp>
        <p:nvSpPr>
          <p:cNvPr id="30" name="Elipse 29">
            <a:extLst>
              <a:ext uri="{FF2B5EF4-FFF2-40B4-BE49-F238E27FC236}">
                <a16:creationId xmlns:a16="http://schemas.microsoft.com/office/drawing/2014/main" id="{8CE42D55-F9EC-7F42-9F95-BFEB05100461}"/>
              </a:ext>
            </a:extLst>
          </p:cNvPr>
          <p:cNvSpPr/>
          <p:nvPr/>
        </p:nvSpPr>
        <p:spPr>
          <a:xfrm>
            <a:off x="9739686" y="3274289"/>
            <a:ext cx="415724" cy="217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1" name="Imagen 15">
            <a:extLst>
              <a:ext uri="{FF2B5EF4-FFF2-40B4-BE49-F238E27FC236}">
                <a16:creationId xmlns:a16="http://schemas.microsoft.com/office/drawing/2014/main" id="{305A0CB5-F4E3-3E40-A737-A971065C250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895973" y="3835970"/>
            <a:ext cx="776520" cy="621095"/>
          </a:xfrm>
          <a:prstGeom prst="rect">
            <a:avLst/>
          </a:prstGeom>
        </p:spPr>
      </p:pic>
      <p:pic>
        <p:nvPicPr>
          <p:cNvPr id="5122" name="Picture 2" descr="My Little Pony Friendship is Magic"/>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260642" y="821482"/>
            <a:ext cx="881994" cy="661496"/>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TextBox 32"/>
          <p:cNvSpPr txBox="1"/>
          <p:nvPr/>
        </p:nvSpPr>
        <p:spPr>
          <a:xfrm>
            <a:off x="9327812" y="1110982"/>
            <a:ext cx="194497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[sky]</a:t>
            </a:r>
          </a:p>
        </p:txBody>
      </p:sp>
      <p:sp>
        <p:nvSpPr>
          <p:cNvPr id="34" name="TextBox 33"/>
          <p:cNvSpPr txBox="1"/>
          <p:nvPr/>
        </p:nvSpPr>
        <p:spPr>
          <a:xfrm>
            <a:off x="9262007" y="2454655"/>
            <a:ext cx="194497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[sand]</a:t>
            </a:r>
          </a:p>
        </p:txBody>
      </p:sp>
      <p:pic>
        <p:nvPicPr>
          <p:cNvPr id="5124" name="Picture 4" descr="Beach animated clipart "/>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81556" y="116963"/>
            <a:ext cx="969134" cy="726851"/>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4" descr="Beach animated clipart "/>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117186" y="222911"/>
            <a:ext cx="969134" cy="7268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52493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072" y="134033"/>
            <a:ext cx="1660450" cy="303853"/>
          </a:xfrm>
        </p:spPr>
        <p:txBody>
          <a:bodyPr>
            <a:normAutofit fontScale="90000"/>
          </a:bodyPr>
          <a:lstStyle/>
          <a:p>
            <a:r>
              <a:rPr lang="en-GB" sz="2200" b="1" dirty="0">
                <a:solidFill>
                  <a:schemeClr val="accent1">
                    <a:lumMod val="50000"/>
                  </a:schemeClr>
                </a:solidFill>
              </a:rPr>
              <a:t>Persona A</a:t>
            </a:r>
          </a:p>
        </p:txBody>
      </p:sp>
      <p:sp>
        <p:nvSpPr>
          <p:cNvPr id="4" name="Rectangle 3"/>
          <p:cNvSpPr/>
          <p:nvPr/>
        </p:nvSpPr>
        <p:spPr>
          <a:xfrm>
            <a:off x="6465430" y="269399"/>
            <a:ext cx="5620890" cy="6186309"/>
          </a:xfrm>
          <a:prstGeom prst="rect">
            <a:avLst/>
          </a:prstGeom>
        </p:spPr>
        <p:txBody>
          <a:bodyPr wrap="square">
            <a:spAutoFit/>
          </a:bodyPr>
          <a:lstStyle/>
          <a:p>
            <a:pPr>
              <a:lnSpc>
                <a:spcPct val="150000"/>
              </a:lnSpc>
            </a:pPr>
            <a:r>
              <a:rPr lang="es-ES" sz="2200" dirty="0">
                <a:solidFill>
                  <a:schemeClr val="accent1">
                    <a:lumMod val="50000"/>
                  </a:schemeClr>
                </a:solidFill>
                <a:latin typeface="Century Gothic" panose="020B0502020202020204" pitchFamily="34" charset="0"/>
              </a:rPr>
              <a:t>11   Disfrutan un paseo por la playa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12   Miramos el cielo amarillo</a:t>
            </a:r>
            <a:br>
              <a:rPr lang="es-ES" sz="2200" dirty="0">
                <a:solidFill>
                  <a:schemeClr val="accent1">
                    <a:lumMod val="50000"/>
                  </a:schemeClr>
                </a:solidFill>
                <a:latin typeface="Century Gothic" panose="020B0502020202020204" pitchFamily="34" charset="0"/>
              </a:rPr>
            </a:b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13   Tienen el pelo enredado </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14   Descansan en la arena y la sal</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15   Jugamos con los dedos arrugados</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16   Cenamos en el bar</a:t>
            </a:r>
            <a:br>
              <a:rPr lang="es-ES" sz="2200" dirty="0">
                <a:solidFill>
                  <a:schemeClr val="accent1">
                    <a:lumMod val="50000"/>
                  </a:schemeClr>
                </a:solidFill>
                <a:latin typeface="Century Gothic" panose="020B0502020202020204" pitchFamily="34" charset="0"/>
              </a:rPr>
            </a:b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17   Cantan con la ventana abierta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18   Hablamos con la abuela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19   Bailan en la playa desierta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20   en el cielo todas las estrellas</a:t>
            </a:r>
            <a:endParaRPr lang="en-GB" sz="2200" dirty="0">
              <a:solidFill>
                <a:schemeClr val="accent1">
                  <a:lumMod val="50000"/>
                </a:schemeClr>
              </a:solidFill>
            </a:endParaRPr>
          </a:p>
        </p:txBody>
      </p:sp>
      <p:sp>
        <p:nvSpPr>
          <p:cNvPr id="7" name="CuadroTexto 6">
            <a:extLst>
              <a:ext uri="{FF2B5EF4-FFF2-40B4-BE49-F238E27FC236}">
                <a16:creationId xmlns:a16="http://schemas.microsoft.com/office/drawing/2014/main" id="{9A249BBD-95E7-6B4D-92A5-EE702699302E}"/>
              </a:ext>
            </a:extLst>
          </p:cNvPr>
          <p:cNvSpPr txBox="1"/>
          <p:nvPr/>
        </p:nvSpPr>
        <p:spPr>
          <a:xfrm>
            <a:off x="93776" y="285960"/>
            <a:ext cx="6855664" cy="6186309"/>
          </a:xfrm>
          <a:prstGeom prst="rect">
            <a:avLst/>
          </a:prstGeom>
          <a:noFill/>
        </p:spPr>
        <p:txBody>
          <a:bodyPr wrap="square" rtlCol="0">
            <a:spAutoFit/>
          </a:bodyPr>
          <a:lstStyle/>
          <a:p>
            <a:pPr>
              <a:lnSpc>
                <a:spcPct val="150000"/>
              </a:lnSpc>
            </a:pPr>
            <a:r>
              <a:rPr lang="es-ES" sz="2200" dirty="0">
                <a:solidFill>
                  <a:schemeClr val="accent1">
                    <a:lumMod val="50000"/>
                  </a:schemeClr>
                </a:solidFill>
                <a:latin typeface="Century Gothic" panose="020B0502020202020204" pitchFamily="34" charset="0"/>
              </a:rPr>
              <a:t>1   Caminamos en la playa en verano</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2   Miran las olas del mar</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3   Escuchamos la brisa, sacamos un helado</a:t>
            </a:r>
          </a:p>
          <a:p>
            <a:pPr>
              <a:lnSpc>
                <a:spcPct val="150000"/>
              </a:lnSpc>
            </a:pPr>
            <a:r>
              <a:rPr lang="es-ES" sz="2200" dirty="0">
                <a:solidFill>
                  <a:schemeClr val="accent1">
                    <a:lumMod val="50000"/>
                  </a:schemeClr>
                </a:solidFill>
                <a:latin typeface="Century Gothic" panose="020B0502020202020204" pitchFamily="34" charset="0"/>
              </a:rPr>
              <a:t>4   Saltan y nadan</a:t>
            </a:r>
          </a:p>
          <a:p>
            <a:pPr>
              <a:lnSpc>
                <a:spcPct val="150000"/>
              </a:lnSpc>
            </a:pP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5   Preparamos comida en el patio</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6   Llevan melón y sandía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7   Escuchan la radio</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8   Necesitamos una siesta al mediodía</a:t>
            </a:r>
            <a:br>
              <a:rPr lang="es-ES" sz="2200" dirty="0">
                <a:solidFill>
                  <a:schemeClr val="accent1">
                    <a:lumMod val="50000"/>
                  </a:schemeClr>
                </a:solidFill>
                <a:latin typeface="Century Gothic" panose="020B0502020202020204" pitchFamily="34" charset="0"/>
              </a:rPr>
            </a:b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9     Compran un cubo y una pala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10   Jugamos con enormes castillos</a:t>
            </a:r>
            <a:endParaRPr lang="x-none" sz="2200" dirty="0">
              <a:solidFill>
                <a:schemeClr val="accent1">
                  <a:lumMod val="50000"/>
                </a:schemeClr>
              </a:solidFill>
              <a:latin typeface="Century Gothic" panose="020B0502020202020204" pitchFamily="34" charset="0"/>
            </a:endParaRPr>
          </a:p>
        </p:txBody>
      </p:sp>
      <p:sp>
        <p:nvSpPr>
          <p:cNvPr id="21" name="Title 1">
            <a:extLst>
              <a:ext uri="{FF2B5EF4-FFF2-40B4-BE49-F238E27FC236}">
                <a16:creationId xmlns:a16="http://schemas.microsoft.com/office/drawing/2014/main" id="{B042F1A3-91D2-6743-8B0A-77383B836C7C}"/>
              </a:ext>
            </a:extLst>
          </p:cNvPr>
          <p:cNvSpPr txBox="1">
            <a:spLocks/>
          </p:cNvSpPr>
          <p:nvPr/>
        </p:nvSpPr>
        <p:spPr>
          <a:xfrm>
            <a:off x="8687655" y="134033"/>
            <a:ext cx="1660450" cy="303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Persona B</a:t>
            </a:r>
          </a:p>
        </p:txBody>
      </p:sp>
      <p:cxnSp>
        <p:nvCxnSpPr>
          <p:cNvPr id="28" name="Straight Connector 2">
            <a:extLst>
              <a:ext uri="{FF2B5EF4-FFF2-40B4-BE49-F238E27FC236}">
                <a16:creationId xmlns:a16="http://schemas.microsoft.com/office/drawing/2014/main" id="{1B654519-E54B-4345-9B0B-3C77815469DB}"/>
              </a:ext>
            </a:extLst>
          </p:cNvPr>
          <p:cNvCxnSpPr/>
          <p:nvPr/>
        </p:nvCxnSpPr>
        <p:spPr>
          <a:xfrm>
            <a:off x="6248400" y="513850"/>
            <a:ext cx="17702" cy="5592320"/>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30" name="Elipse 29">
            <a:extLst>
              <a:ext uri="{FF2B5EF4-FFF2-40B4-BE49-F238E27FC236}">
                <a16:creationId xmlns:a16="http://schemas.microsoft.com/office/drawing/2014/main" id="{8CE42D55-F9EC-7F42-9F95-BFEB05100461}"/>
              </a:ext>
            </a:extLst>
          </p:cNvPr>
          <p:cNvSpPr/>
          <p:nvPr/>
        </p:nvSpPr>
        <p:spPr>
          <a:xfrm>
            <a:off x="9739686" y="3274289"/>
            <a:ext cx="415724" cy="217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accent1">
                  <a:lumMod val="50000"/>
                </a:schemeClr>
              </a:solidFill>
            </a:endParaRPr>
          </a:p>
        </p:txBody>
      </p:sp>
      <p:sp>
        <p:nvSpPr>
          <p:cNvPr id="32" name="Title 1"/>
          <p:cNvSpPr txBox="1">
            <a:spLocks/>
          </p:cNvSpPr>
          <p:nvPr/>
        </p:nvSpPr>
        <p:spPr>
          <a:xfrm>
            <a:off x="4834128" y="64393"/>
            <a:ext cx="2828544" cy="303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El poema completo</a:t>
            </a:r>
          </a:p>
        </p:txBody>
      </p:sp>
    </p:spTree>
    <p:extLst>
      <p:ext uri="{BB962C8B-B14F-4D97-AF65-F5344CB8AC3E}">
        <p14:creationId xmlns:p14="http://schemas.microsoft.com/office/powerpoint/2010/main" val="2232944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542" y="457083"/>
            <a:ext cx="11444214" cy="1325563"/>
          </a:xfrm>
        </p:spPr>
        <p:txBody>
          <a:bodyPr>
            <a:normAutofit/>
          </a:bodyPr>
          <a:lstStyle/>
          <a:p>
            <a:r>
              <a:rPr lang="en-GB" sz="2800" dirty="0">
                <a:solidFill>
                  <a:schemeClr val="accent1">
                    <a:lumMod val="50000"/>
                  </a:schemeClr>
                </a:solidFill>
              </a:rPr>
              <a:t>Vas a Francia cada julio. </a:t>
            </a:r>
            <a:r>
              <a:rPr lang="en-GB" sz="2800" dirty="0" err="1">
                <a:solidFill>
                  <a:schemeClr val="accent1">
                    <a:lumMod val="50000"/>
                  </a:schemeClr>
                </a:solidFill>
              </a:rPr>
              <a:t>Habla</a:t>
            </a:r>
            <a:r>
              <a:rPr lang="en-GB" sz="2800" dirty="0">
                <a:solidFill>
                  <a:schemeClr val="accent1">
                    <a:lumMod val="50000"/>
                  </a:schemeClr>
                </a:solidFill>
              </a:rPr>
              <a:t> con tu compañero sobre un día en la playa allí.</a:t>
            </a:r>
          </a:p>
        </p:txBody>
      </p:sp>
      <p:sp>
        <p:nvSpPr>
          <p:cNvPr id="4" name="TextBox 3"/>
          <p:cNvSpPr txBox="1"/>
          <p:nvPr/>
        </p:nvSpPr>
        <p:spPr>
          <a:xfrm>
            <a:off x="437542" y="1831320"/>
            <a:ext cx="11444214" cy="954107"/>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Persona A: </a:t>
            </a:r>
            <a:r>
              <a:rPr lang="en-GB" sz="2800" dirty="0">
                <a:solidFill>
                  <a:schemeClr val="accent1">
                    <a:lumMod val="50000"/>
                  </a:schemeClr>
                </a:solidFill>
                <a:latin typeface="Century Gothic" panose="020B0502020202020204" pitchFamily="34" charset="0"/>
              </a:rPr>
              <a:t>Describe el día en la playa.</a:t>
            </a:r>
          </a:p>
          <a:p>
            <a:r>
              <a:rPr lang="en-GB" sz="2800" dirty="0">
                <a:solidFill>
                  <a:schemeClr val="accent1">
                    <a:lumMod val="50000"/>
                  </a:schemeClr>
                </a:solidFill>
                <a:latin typeface="Century Gothic" panose="020B0502020202020204" pitchFamily="34" charset="0"/>
              </a:rPr>
              <a:t>Usa las cartas.</a:t>
            </a:r>
          </a:p>
        </p:txBody>
      </p:sp>
      <p:sp>
        <p:nvSpPr>
          <p:cNvPr id="5" name="TextBox 4"/>
          <p:cNvSpPr txBox="1"/>
          <p:nvPr/>
        </p:nvSpPr>
        <p:spPr>
          <a:xfrm>
            <a:off x="437542" y="4906250"/>
            <a:ext cx="11983058" cy="954107"/>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Después</a:t>
            </a:r>
            <a:r>
              <a:rPr lang="en-GB" sz="2800" dirty="0">
                <a:solidFill>
                  <a:schemeClr val="accent1">
                    <a:lumMod val="50000"/>
                  </a:schemeClr>
                </a:solidFill>
                <a:latin typeface="Century Gothic" panose="020B0502020202020204" pitchFamily="34" charset="0"/>
              </a:rPr>
              <a:t>, Persona B </a:t>
            </a:r>
            <a:r>
              <a:rPr lang="en-GB" sz="2800" dirty="0" err="1">
                <a:solidFill>
                  <a:schemeClr val="accent1">
                    <a:lumMod val="50000"/>
                  </a:schemeClr>
                </a:solidFill>
                <a:latin typeface="Century Gothic" panose="020B0502020202020204" pitchFamily="34" charset="0"/>
              </a:rPr>
              <a:t>habla</a:t>
            </a:r>
            <a:r>
              <a:rPr lang="en-GB" sz="2800" dirty="0">
                <a:solidFill>
                  <a:schemeClr val="accent1">
                    <a:lumMod val="50000"/>
                  </a:schemeClr>
                </a:solidFill>
                <a:latin typeface="Century Gothic" panose="020B0502020202020204" pitchFamily="34" charset="0"/>
              </a:rPr>
              <a:t> y Persona A escucha y escribe.</a:t>
            </a:r>
            <a:br>
              <a:rPr lang="en-GB" sz="2800" dirty="0">
                <a:solidFill>
                  <a:schemeClr val="accent1">
                    <a:lumMod val="50000"/>
                  </a:schemeClr>
                </a:solidFill>
                <a:latin typeface="Century Gothic" panose="020B0502020202020204" pitchFamily="34" charset="0"/>
              </a:rPr>
            </a:br>
            <a:r>
              <a:rPr lang="en-GB" sz="2800" dirty="0">
                <a:solidFill>
                  <a:schemeClr val="accent1">
                    <a:lumMod val="50000"/>
                  </a:schemeClr>
                </a:solidFill>
                <a:latin typeface="Century Gothic" panose="020B0502020202020204" pitchFamily="34" charset="0"/>
              </a:rPr>
              <a:t>Persona B tiene </a:t>
            </a:r>
            <a:r>
              <a:rPr lang="en-GB" sz="2800" dirty="0" err="1">
                <a:solidFill>
                  <a:schemeClr val="accent1">
                    <a:lumMod val="50000"/>
                  </a:schemeClr>
                </a:solidFill>
                <a:latin typeface="Century Gothic" panose="020B0502020202020204" pitchFamily="34" charset="0"/>
              </a:rPr>
              <a:t>otras</a:t>
            </a:r>
            <a:r>
              <a:rPr lang="en-GB" sz="2800" dirty="0">
                <a:solidFill>
                  <a:schemeClr val="accent1">
                    <a:lumMod val="50000"/>
                  </a:schemeClr>
                </a:solidFill>
                <a:latin typeface="Century Gothic" panose="020B0502020202020204" pitchFamily="34" charset="0"/>
              </a:rPr>
              <a:t> cartas.</a:t>
            </a:r>
          </a:p>
        </p:txBody>
      </p:sp>
      <p:sp>
        <p:nvSpPr>
          <p:cNvPr id="6" name="TextBox 5"/>
          <p:cNvSpPr txBox="1"/>
          <p:nvPr/>
        </p:nvSpPr>
        <p:spPr>
          <a:xfrm>
            <a:off x="437542" y="3153341"/>
            <a:ext cx="10179658" cy="1384995"/>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Student B: </a:t>
            </a:r>
            <a:r>
              <a:rPr lang="en-GB" sz="2800" dirty="0">
                <a:solidFill>
                  <a:schemeClr val="accent1">
                    <a:lumMod val="50000"/>
                  </a:schemeClr>
                </a:solidFill>
                <a:latin typeface="Century Gothic" panose="020B0502020202020204" pitchFamily="34" charset="0"/>
              </a:rPr>
              <a:t>Escucha y </a:t>
            </a:r>
            <a:r>
              <a:rPr lang="en-GB" sz="2800" dirty="0" err="1">
                <a:solidFill>
                  <a:schemeClr val="accent1">
                    <a:lumMod val="50000"/>
                  </a:schemeClr>
                </a:solidFill>
                <a:latin typeface="Century Gothic" panose="020B0502020202020204" pitchFamily="34" charset="0"/>
              </a:rPr>
              <a:t>completa</a:t>
            </a:r>
            <a:r>
              <a:rPr lang="en-GB" sz="2800" dirty="0">
                <a:solidFill>
                  <a:schemeClr val="accent1">
                    <a:lumMod val="50000"/>
                  </a:schemeClr>
                </a:solidFill>
                <a:latin typeface="Century Gothic" panose="020B0502020202020204" pitchFamily="34" charset="0"/>
              </a:rPr>
              <a:t> la </a:t>
            </a:r>
            <a:r>
              <a:rPr lang="en-GB" sz="2800" dirty="0" err="1">
                <a:solidFill>
                  <a:schemeClr val="accent1">
                    <a:lumMod val="50000"/>
                  </a:schemeClr>
                </a:solidFill>
                <a:latin typeface="Century Gothic" panose="020B0502020202020204" pitchFamily="34" charset="0"/>
              </a:rPr>
              <a:t>tabla</a:t>
            </a:r>
            <a:r>
              <a:rPr lang="en-GB" sz="2800" dirty="0">
                <a:solidFill>
                  <a:schemeClr val="accent1">
                    <a:lumMod val="50000"/>
                  </a:schemeClr>
                </a:solidFill>
                <a:latin typeface="Century Gothic" panose="020B0502020202020204" pitchFamily="34" charset="0"/>
              </a:rPr>
              <a:t>.</a:t>
            </a:r>
          </a:p>
          <a:p>
            <a:r>
              <a:rPr lang="en-GB" sz="2800" dirty="0">
                <a:solidFill>
                  <a:schemeClr val="accent1">
                    <a:lumMod val="50000"/>
                  </a:schemeClr>
                </a:solidFill>
                <a:latin typeface="Century Gothic" panose="020B0502020202020204" pitchFamily="34" charset="0"/>
              </a:rPr>
              <a:t>¿El </a:t>
            </a:r>
            <a:r>
              <a:rPr lang="en-GB" sz="2800" dirty="0" err="1">
                <a:solidFill>
                  <a:schemeClr val="accent1">
                    <a:lumMod val="50000"/>
                  </a:schemeClr>
                </a:solidFill>
                <a:latin typeface="Century Gothic" panose="020B0502020202020204" pitchFamily="34" charset="0"/>
              </a:rPr>
              <a:t>verbo</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es</a:t>
            </a:r>
            <a:r>
              <a:rPr lang="en-GB" sz="2800" dirty="0">
                <a:solidFill>
                  <a:schemeClr val="accent1">
                    <a:lumMod val="50000"/>
                  </a:schemeClr>
                </a:solidFill>
                <a:latin typeface="Century Gothic" panose="020B0502020202020204" pitchFamily="34" charset="0"/>
              </a:rPr>
              <a:t> con </a:t>
            </a:r>
            <a:r>
              <a:rPr lang="en-GB" sz="2800" i="1" dirty="0">
                <a:solidFill>
                  <a:schemeClr val="accent1">
                    <a:lumMod val="50000"/>
                  </a:schemeClr>
                </a:solidFill>
                <a:latin typeface="Century Gothic" panose="020B0502020202020204" pitchFamily="34" charset="0"/>
              </a:rPr>
              <a:t>–amos </a:t>
            </a:r>
            <a:r>
              <a:rPr lang="en-GB" sz="2800" dirty="0">
                <a:solidFill>
                  <a:schemeClr val="accent1">
                    <a:lumMod val="50000"/>
                  </a:schemeClr>
                </a:solidFill>
                <a:latin typeface="Century Gothic" panose="020B0502020202020204" pitchFamily="34" charset="0"/>
              </a:rPr>
              <a:t>(‘we’) o con </a:t>
            </a:r>
            <a:r>
              <a:rPr lang="en-GB" sz="2800" i="1" dirty="0">
                <a:solidFill>
                  <a:schemeClr val="accent1">
                    <a:lumMod val="50000"/>
                  </a:schemeClr>
                </a:solidFill>
                <a:latin typeface="Century Gothic" panose="020B0502020202020204" pitchFamily="34" charset="0"/>
              </a:rPr>
              <a:t>–an </a:t>
            </a:r>
            <a:r>
              <a:rPr lang="en-GB" sz="2800" dirty="0">
                <a:solidFill>
                  <a:schemeClr val="accent1">
                    <a:lumMod val="50000"/>
                  </a:schemeClr>
                </a:solidFill>
                <a:latin typeface="Century Gothic" panose="020B0502020202020204" pitchFamily="34" charset="0"/>
              </a:rPr>
              <a:t>(‘they’)?</a:t>
            </a:r>
          </a:p>
          <a:p>
            <a:r>
              <a:rPr lang="en-GB" sz="2800" dirty="0">
                <a:solidFill>
                  <a:schemeClr val="accent1">
                    <a:lumMod val="50000"/>
                  </a:schemeClr>
                </a:solidFill>
                <a:latin typeface="Century Gothic" panose="020B0502020202020204" pitchFamily="34" charset="0"/>
              </a:rPr>
              <a:t>Escribe la </a:t>
            </a:r>
            <a:r>
              <a:rPr lang="en-GB" sz="2800" dirty="0" err="1">
                <a:solidFill>
                  <a:schemeClr val="accent1">
                    <a:lumMod val="50000"/>
                  </a:schemeClr>
                </a:solidFill>
                <a:latin typeface="Century Gothic" panose="020B0502020202020204" pitchFamily="34" charset="0"/>
              </a:rPr>
              <a:t>acción</a:t>
            </a:r>
            <a:r>
              <a:rPr lang="en-GB" sz="2800" dirty="0">
                <a:solidFill>
                  <a:schemeClr val="accent1">
                    <a:lumMod val="50000"/>
                  </a:schemeClr>
                </a:solidFill>
                <a:latin typeface="Century Gothic" panose="020B0502020202020204" pitchFamily="34" charset="0"/>
              </a:rPr>
              <a:t> en la columna correcta.</a:t>
            </a:r>
          </a:p>
        </p:txBody>
      </p:sp>
      <p:pic>
        <p:nvPicPr>
          <p:cNvPr id="3" name="Imagen 2">
            <a:extLst>
              <a:ext uri="{FF2B5EF4-FFF2-40B4-BE49-F238E27FC236}">
                <a16:creationId xmlns:a16="http://schemas.microsoft.com/office/drawing/2014/main" id="{1E8C028E-291C-1A4F-8C93-551FB17822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03936" y="1463406"/>
            <a:ext cx="3268446" cy="1850064"/>
          </a:xfrm>
          <a:prstGeom prst="rect">
            <a:avLst/>
          </a:prstGeom>
        </p:spPr>
      </p:pic>
      <p:sp>
        <p:nvSpPr>
          <p:cNvPr id="8" name="Rounded Rectangle 11">
            <a:extLst>
              <a:ext uri="{FF2B5EF4-FFF2-40B4-BE49-F238E27FC236}">
                <a16:creationId xmlns:a16="http://schemas.microsoft.com/office/drawing/2014/main" id="{A316DD52-7894-4A75-969C-CA0645DA2978}"/>
              </a:ext>
            </a:extLst>
          </p:cNvPr>
          <p:cNvSpPr/>
          <p:nvPr/>
        </p:nvSpPr>
        <p:spPr>
          <a:xfrm>
            <a:off x="8345009" y="258166"/>
            <a:ext cx="3583135"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8734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52906" y="7556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07950" y="7556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180428" y="7556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245600" y="7556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252906" y="36321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07950" y="36321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180428" y="36321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268318" y="36321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Custom 13">
            <a:hlinkClick r:id="" action="ppaction://noaction" highlightClick="1">
              <a:snd r:embed="rId3" name="1. Es un gato (obscured).wav"/>
            </a:hlinkClick>
          </p:cNvPr>
          <p:cNvSpPr/>
          <p:nvPr/>
        </p:nvSpPr>
        <p:spPr>
          <a:xfrm>
            <a:off x="128361" y="79651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A</a:t>
            </a:r>
          </a:p>
        </p:txBody>
      </p:sp>
      <p:sp>
        <p:nvSpPr>
          <p:cNvPr id="25" name="TextBox 24"/>
          <p:cNvSpPr txBox="1"/>
          <p:nvPr/>
        </p:nvSpPr>
        <p:spPr>
          <a:xfrm>
            <a:off x="571919" y="834831"/>
            <a:ext cx="2153038"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They arrive at the patio.</a:t>
            </a:r>
          </a:p>
        </p:txBody>
      </p:sp>
      <p:sp>
        <p:nvSpPr>
          <p:cNvPr id="26" name="TextBox 25"/>
          <p:cNvSpPr txBox="1"/>
          <p:nvPr/>
        </p:nvSpPr>
        <p:spPr>
          <a:xfrm>
            <a:off x="3632493" y="1028242"/>
            <a:ext cx="2421105"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We play in the</a:t>
            </a:r>
          </a:p>
        </p:txBody>
      </p:sp>
      <p:sp>
        <p:nvSpPr>
          <p:cNvPr id="28" name="Action Button: Custom 27">
            <a:hlinkClick r:id="" action="ppaction://noaction" highlightClick="1">
              <a:snd r:embed="rId3" name="1. Es un gato (obscured).wav"/>
            </a:hlinkClick>
          </p:cNvPr>
          <p:cNvSpPr/>
          <p:nvPr/>
        </p:nvSpPr>
        <p:spPr>
          <a:xfrm>
            <a:off x="3254828" y="80300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B</a:t>
            </a:r>
          </a:p>
        </p:txBody>
      </p:sp>
      <p:sp>
        <p:nvSpPr>
          <p:cNvPr id="29" name="Action Button: Custom 28">
            <a:hlinkClick r:id="" action="ppaction://noaction" highlightClick="1">
              <a:snd r:embed="rId3" name="1. Es un gato (obscured).wav"/>
            </a:hlinkClick>
          </p:cNvPr>
          <p:cNvSpPr/>
          <p:nvPr/>
        </p:nvSpPr>
        <p:spPr>
          <a:xfrm>
            <a:off x="6312772" y="80300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C</a:t>
            </a:r>
          </a:p>
        </p:txBody>
      </p:sp>
      <p:sp>
        <p:nvSpPr>
          <p:cNvPr id="30" name="TextBox 29"/>
          <p:cNvSpPr txBox="1"/>
          <p:nvPr/>
        </p:nvSpPr>
        <p:spPr>
          <a:xfrm>
            <a:off x="6351158" y="1036810"/>
            <a:ext cx="2995585"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They buy a</a:t>
            </a:r>
          </a:p>
        </p:txBody>
      </p:sp>
      <p:sp>
        <p:nvSpPr>
          <p:cNvPr id="32" name="Action Button: Custom 31">
            <a:hlinkClick r:id="" action="ppaction://noaction" highlightClick="1">
              <a:snd r:embed="rId3" name="1. Es un gato (obscured).wav"/>
            </a:hlinkClick>
          </p:cNvPr>
          <p:cNvSpPr/>
          <p:nvPr/>
        </p:nvSpPr>
        <p:spPr>
          <a:xfrm>
            <a:off x="9325381" y="79651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D</a:t>
            </a:r>
          </a:p>
        </p:txBody>
      </p:sp>
      <p:sp>
        <p:nvSpPr>
          <p:cNvPr id="33" name="TextBox 32"/>
          <p:cNvSpPr txBox="1"/>
          <p:nvPr/>
        </p:nvSpPr>
        <p:spPr>
          <a:xfrm>
            <a:off x="9784314" y="992797"/>
            <a:ext cx="2050473"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We listen to my</a:t>
            </a:r>
          </a:p>
        </p:txBody>
      </p:sp>
      <p:sp>
        <p:nvSpPr>
          <p:cNvPr id="35" name="TextBox 34"/>
          <p:cNvSpPr txBox="1"/>
          <p:nvPr/>
        </p:nvSpPr>
        <p:spPr>
          <a:xfrm>
            <a:off x="102525" y="3753138"/>
            <a:ext cx="2995585"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They take </a:t>
            </a:r>
          </a:p>
          <a:p>
            <a:pPr algn="ctr"/>
            <a:r>
              <a:rPr lang="en-GB" sz="2400" dirty="0">
                <a:solidFill>
                  <a:schemeClr val="accent1">
                    <a:lumMod val="50000"/>
                  </a:schemeClr>
                </a:solidFill>
                <a:latin typeface="Century Gothic" panose="020B0502020202020204" pitchFamily="34" charset="0"/>
              </a:rPr>
              <a:t>out the</a:t>
            </a:r>
          </a:p>
        </p:txBody>
      </p:sp>
      <p:sp>
        <p:nvSpPr>
          <p:cNvPr id="37" name="Action Button: Custom 36">
            <a:hlinkClick r:id="" action="ppaction://noaction" highlightClick="1">
              <a:snd r:embed="rId3" name="1. Es un gato (obscured).wav"/>
            </a:hlinkClick>
          </p:cNvPr>
          <p:cNvSpPr/>
          <p:nvPr/>
        </p:nvSpPr>
        <p:spPr>
          <a:xfrm>
            <a:off x="149647" y="36717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E</a:t>
            </a:r>
          </a:p>
        </p:txBody>
      </p:sp>
      <p:sp>
        <p:nvSpPr>
          <p:cNvPr id="38" name="Action Button: Custom 37">
            <a:hlinkClick r:id="" action="ppaction://noaction" highlightClick="1">
              <a:snd r:embed="rId3" name="1. Es un gato (obscured).wav"/>
            </a:hlinkClick>
          </p:cNvPr>
          <p:cNvSpPr/>
          <p:nvPr/>
        </p:nvSpPr>
        <p:spPr>
          <a:xfrm>
            <a:off x="3254828" y="36717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F</a:t>
            </a:r>
          </a:p>
        </p:txBody>
      </p:sp>
      <p:sp>
        <p:nvSpPr>
          <p:cNvPr id="40" name="TextBox 39"/>
          <p:cNvSpPr txBox="1"/>
          <p:nvPr/>
        </p:nvSpPr>
        <p:spPr>
          <a:xfrm>
            <a:off x="6663843" y="3726929"/>
            <a:ext cx="2360641"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We jump in the</a:t>
            </a:r>
          </a:p>
        </p:txBody>
      </p:sp>
      <p:sp>
        <p:nvSpPr>
          <p:cNvPr id="41" name="Action Button: Custom 40">
            <a:hlinkClick r:id="" action="ppaction://noaction" highlightClick="1">
              <a:snd r:embed="rId3" name="1. Es un gato (obscured).wav"/>
            </a:hlinkClick>
          </p:cNvPr>
          <p:cNvSpPr/>
          <p:nvPr/>
        </p:nvSpPr>
        <p:spPr>
          <a:xfrm>
            <a:off x="6312772" y="368228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G</a:t>
            </a:r>
          </a:p>
        </p:txBody>
      </p:sp>
      <p:sp>
        <p:nvSpPr>
          <p:cNvPr id="42" name="TextBox 41"/>
          <p:cNvSpPr txBox="1"/>
          <p:nvPr/>
        </p:nvSpPr>
        <p:spPr>
          <a:xfrm>
            <a:off x="3586088" y="3726929"/>
            <a:ext cx="2443795"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They look at the</a:t>
            </a:r>
          </a:p>
        </p:txBody>
      </p:sp>
      <p:sp>
        <p:nvSpPr>
          <p:cNvPr id="45" name="TextBox 44"/>
          <p:cNvSpPr txBox="1"/>
          <p:nvPr/>
        </p:nvSpPr>
        <p:spPr>
          <a:xfrm>
            <a:off x="9853715" y="3910605"/>
            <a:ext cx="2179535"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We need an</a:t>
            </a:r>
          </a:p>
        </p:txBody>
      </p:sp>
      <p:sp>
        <p:nvSpPr>
          <p:cNvPr id="46" name="Action Button: Custom 45">
            <a:hlinkClick r:id="" action="ppaction://noaction" highlightClick="1">
              <a:snd r:embed="rId3" name="1. Es un gato (obscured).wav"/>
            </a:hlinkClick>
          </p:cNvPr>
          <p:cNvSpPr/>
          <p:nvPr/>
        </p:nvSpPr>
        <p:spPr>
          <a:xfrm>
            <a:off x="9323428" y="3661046"/>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H</a:t>
            </a:r>
          </a:p>
        </p:txBody>
      </p:sp>
      <p:pic>
        <p:nvPicPr>
          <p:cNvPr id="47" name="Picture 13">
            <a:extLst>
              <a:ext uri="{FF2B5EF4-FFF2-40B4-BE49-F238E27FC236}">
                <a16:creationId xmlns:a16="http://schemas.microsoft.com/office/drawing/2014/main" id="{5E21FF3C-04D3-6245-9882-698B4E7AFF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9727" y="1581625"/>
            <a:ext cx="1339784" cy="1477251"/>
          </a:xfrm>
          <a:prstGeom prst="rect">
            <a:avLst/>
          </a:prstGeom>
        </p:spPr>
      </p:pic>
      <p:pic>
        <p:nvPicPr>
          <p:cNvPr id="3" name="Imagen 2">
            <a:extLst>
              <a:ext uri="{FF2B5EF4-FFF2-40B4-BE49-F238E27FC236}">
                <a16:creationId xmlns:a16="http://schemas.microsoft.com/office/drawing/2014/main" id="{F4A277FD-48E1-4044-8ED3-83C2FD820E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4494" y="1792467"/>
            <a:ext cx="2107057" cy="1266409"/>
          </a:xfrm>
          <a:prstGeom prst="rect">
            <a:avLst/>
          </a:prstGeom>
        </p:spPr>
      </p:pic>
      <p:pic>
        <p:nvPicPr>
          <p:cNvPr id="5" name="Imagen 4">
            <a:extLst>
              <a:ext uri="{FF2B5EF4-FFF2-40B4-BE49-F238E27FC236}">
                <a16:creationId xmlns:a16="http://schemas.microsoft.com/office/drawing/2014/main" id="{2DB071DA-7898-AF47-8172-80224C9851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08121" y="1734784"/>
            <a:ext cx="1602618" cy="1381773"/>
          </a:xfrm>
          <a:prstGeom prst="rect">
            <a:avLst/>
          </a:prstGeom>
        </p:spPr>
      </p:pic>
      <p:pic>
        <p:nvPicPr>
          <p:cNvPr id="16" name="Imagen 15">
            <a:extLst>
              <a:ext uri="{FF2B5EF4-FFF2-40B4-BE49-F238E27FC236}">
                <a16:creationId xmlns:a16="http://schemas.microsoft.com/office/drawing/2014/main" id="{305A0CB5-F4E3-3E40-A737-A971065C25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12770" y="1838221"/>
            <a:ext cx="1547586" cy="1237829"/>
          </a:xfrm>
          <a:prstGeom prst="rect">
            <a:avLst/>
          </a:prstGeom>
        </p:spPr>
      </p:pic>
      <p:pic>
        <p:nvPicPr>
          <p:cNvPr id="17" name="Imagen 16">
            <a:extLst>
              <a:ext uri="{FF2B5EF4-FFF2-40B4-BE49-F238E27FC236}">
                <a16:creationId xmlns:a16="http://schemas.microsoft.com/office/drawing/2014/main" id="{629EDBCB-1836-C549-808A-46AA1BA93A4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26258" y="4746706"/>
            <a:ext cx="1654690" cy="1184641"/>
          </a:xfrm>
          <a:prstGeom prst="rect">
            <a:avLst/>
          </a:prstGeom>
        </p:spPr>
      </p:pic>
      <p:pic>
        <p:nvPicPr>
          <p:cNvPr id="18" name="Imagen 17">
            <a:extLst>
              <a:ext uri="{FF2B5EF4-FFF2-40B4-BE49-F238E27FC236}">
                <a16:creationId xmlns:a16="http://schemas.microsoft.com/office/drawing/2014/main" id="{8930C41F-5CC0-B349-943F-D0E9F3E51B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76167" y="4617157"/>
            <a:ext cx="2319158" cy="1314190"/>
          </a:xfrm>
          <a:prstGeom prst="rect">
            <a:avLst/>
          </a:prstGeom>
        </p:spPr>
      </p:pic>
      <p:pic>
        <p:nvPicPr>
          <p:cNvPr id="19" name="Imagen 18">
            <a:extLst>
              <a:ext uri="{FF2B5EF4-FFF2-40B4-BE49-F238E27FC236}">
                <a16:creationId xmlns:a16="http://schemas.microsoft.com/office/drawing/2014/main" id="{94CB3ABD-313A-4048-8904-4D0D40AD9A4A}"/>
              </a:ext>
            </a:extLst>
          </p:cNvPr>
          <p:cNvPicPr>
            <a:picLocks noChangeAspect="1"/>
          </p:cNvPicPr>
          <p:nvPr/>
        </p:nvPicPr>
        <p:blipFill>
          <a:blip r:embed="rId10"/>
          <a:stretch>
            <a:fillRect/>
          </a:stretch>
        </p:blipFill>
        <p:spPr>
          <a:xfrm>
            <a:off x="6377780" y="4894338"/>
            <a:ext cx="2563556" cy="916044"/>
          </a:xfrm>
          <a:prstGeom prst="rect">
            <a:avLst/>
          </a:prstGeom>
        </p:spPr>
      </p:pic>
      <p:pic>
        <p:nvPicPr>
          <p:cNvPr id="20" name="Imagen 19">
            <a:extLst>
              <a:ext uri="{FF2B5EF4-FFF2-40B4-BE49-F238E27FC236}">
                <a16:creationId xmlns:a16="http://schemas.microsoft.com/office/drawing/2014/main" id="{69BD1519-45B9-484F-9A13-A88A8F8626B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37638" y="4617157"/>
            <a:ext cx="1330959" cy="1330959"/>
          </a:xfrm>
          <a:prstGeom prst="rect">
            <a:avLst/>
          </a:prstGeom>
        </p:spPr>
      </p:pic>
      <p:sp>
        <p:nvSpPr>
          <p:cNvPr id="15" name="TextBox 14"/>
          <p:cNvSpPr txBox="1"/>
          <p:nvPr/>
        </p:nvSpPr>
        <p:spPr>
          <a:xfrm>
            <a:off x="4134418" y="5604753"/>
            <a:ext cx="1453950"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[beach]</a:t>
            </a:r>
          </a:p>
        </p:txBody>
      </p:sp>
      <p:sp>
        <p:nvSpPr>
          <p:cNvPr id="13" name="Title 12">
            <a:extLst>
              <a:ext uri="{FF2B5EF4-FFF2-40B4-BE49-F238E27FC236}">
                <a16:creationId xmlns:a16="http://schemas.microsoft.com/office/drawing/2014/main" id="{F4174C3B-CABE-AA48-87CE-3FAD027D5BEF}"/>
              </a:ext>
            </a:extLst>
          </p:cNvPr>
          <p:cNvSpPr>
            <a:spLocks noGrp="1"/>
          </p:cNvSpPr>
          <p:nvPr>
            <p:ph type="title"/>
          </p:nvPr>
        </p:nvSpPr>
        <p:spPr>
          <a:xfrm>
            <a:off x="128361" y="88001"/>
            <a:ext cx="2713824" cy="467759"/>
          </a:xfrm>
        </p:spPr>
        <p:txBody>
          <a:bodyPr>
            <a:noAutofit/>
          </a:bodyPr>
          <a:lstStyle/>
          <a:p>
            <a:r>
              <a:rPr lang="en-GB" sz="2800" b="1" dirty="0">
                <a:solidFill>
                  <a:schemeClr val="accent1">
                    <a:lumMod val="50000"/>
                  </a:schemeClr>
                </a:solidFill>
              </a:rPr>
              <a:t>Persona A</a:t>
            </a:r>
            <a:endParaRPr lang="en-US" sz="2800" dirty="0">
              <a:solidFill>
                <a:schemeClr val="accent1">
                  <a:lumMod val="50000"/>
                </a:schemeClr>
              </a:solidFill>
            </a:endParaRPr>
          </a:p>
        </p:txBody>
      </p:sp>
    </p:spTree>
    <p:extLst>
      <p:ext uri="{BB962C8B-B14F-4D97-AF65-F5344CB8AC3E}">
        <p14:creationId xmlns:p14="http://schemas.microsoft.com/office/powerpoint/2010/main" val="3417264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9926" y="718649"/>
            <a:ext cx="11886342" cy="5390044"/>
            <a:chOff x="215326" y="286849"/>
            <a:chExt cx="11886342" cy="5390044"/>
          </a:xfrm>
        </p:grpSpPr>
        <p:sp>
          <p:nvSpPr>
            <p:cNvPr id="4" name="Rectangle 3"/>
            <p:cNvSpPr/>
            <p:nvPr/>
          </p:nvSpPr>
          <p:spPr>
            <a:xfrm>
              <a:off x="3280228" y="3117170"/>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 name="Rectangle 6"/>
            <p:cNvSpPr/>
            <p:nvPr/>
          </p:nvSpPr>
          <p:spPr>
            <a:xfrm>
              <a:off x="6278306" y="3112076"/>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 name="Rectangle 7"/>
            <p:cNvSpPr/>
            <p:nvPr/>
          </p:nvSpPr>
          <p:spPr>
            <a:xfrm>
              <a:off x="9288364" y="3112075"/>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 name="Rectangle 8"/>
            <p:cNvSpPr/>
            <p:nvPr/>
          </p:nvSpPr>
          <p:spPr>
            <a:xfrm>
              <a:off x="3273089" y="301825"/>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 name="Rectangle 9"/>
            <p:cNvSpPr/>
            <p:nvPr/>
          </p:nvSpPr>
          <p:spPr>
            <a:xfrm>
              <a:off x="215326" y="322650"/>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1" name="Rectangle 10"/>
            <p:cNvSpPr/>
            <p:nvPr/>
          </p:nvSpPr>
          <p:spPr>
            <a:xfrm>
              <a:off x="6226426" y="286849"/>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2" name="Rectangle 11"/>
            <p:cNvSpPr/>
            <p:nvPr/>
          </p:nvSpPr>
          <p:spPr>
            <a:xfrm>
              <a:off x="9273891" y="297772"/>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nvGrpSpPr>
            <p:cNvPr id="2" name="Group 1"/>
            <p:cNvGrpSpPr/>
            <p:nvPr/>
          </p:nvGrpSpPr>
          <p:grpSpPr>
            <a:xfrm>
              <a:off x="223329" y="362185"/>
              <a:ext cx="2813304" cy="5314708"/>
              <a:chOff x="223329" y="362185"/>
              <a:chExt cx="2813304" cy="5314708"/>
            </a:xfrm>
          </p:grpSpPr>
          <p:sp>
            <p:nvSpPr>
              <p:cNvPr id="6" name="Rectangle 5"/>
              <p:cNvSpPr/>
              <p:nvPr/>
            </p:nvSpPr>
            <p:spPr>
              <a:xfrm>
                <a:off x="223329" y="3162292"/>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4" name="Action Button: Custom 13">
                <a:hlinkClick r:id="" action="ppaction://noaction" highlightClick="1">
                  <a:snd r:embed="rId3" name="1. Es un gato (obscured).wav"/>
                </a:hlinkClick>
              </p:cNvPr>
              <p:cNvSpPr/>
              <p:nvPr/>
            </p:nvSpPr>
            <p:spPr>
              <a:xfrm>
                <a:off x="240309" y="362185"/>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A</a:t>
                </a:r>
              </a:p>
            </p:txBody>
          </p:sp>
        </p:grpSp>
        <p:sp>
          <p:nvSpPr>
            <p:cNvPr id="28" name="Action Button: Custom 27">
              <a:hlinkClick r:id="" action="ppaction://noaction" highlightClick="1">
                <a:snd r:embed="rId3" name="1. Es un gato (obscured).wav"/>
              </a:hlinkClick>
            </p:cNvPr>
            <p:cNvSpPr/>
            <p:nvPr/>
          </p:nvSpPr>
          <p:spPr>
            <a:xfrm>
              <a:off x="6352706" y="3159434"/>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G</a:t>
              </a:r>
            </a:p>
          </p:txBody>
        </p:sp>
        <p:sp>
          <p:nvSpPr>
            <p:cNvPr id="29" name="Action Button: Custom 28">
              <a:hlinkClick r:id="" action="ppaction://noaction" highlightClick="1">
                <a:snd r:embed="rId3" name="1. Es un gato (obscured).wav"/>
              </a:hlinkClick>
            </p:cNvPr>
            <p:cNvSpPr/>
            <p:nvPr/>
          </p:nvSpPr>
          <p:spPr>
            <a:xfrm>
              <a:off x="3340094" y="31645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F</a:t>
              </a:r>
            </a:p>
          </p:txBody>
        </p:sp>
        <p:sp>
          <p:nvSpPr>
            <p:cNvPr id="32" name="Action Button: Custom 31">
              <a:hlinkClick r:id="" action="ppaction://noaction" highlightClick="1">
                <a:snd r:embed="rId3" name="1. Es un gato (obscured).wav"/>
              </a:hlinkClick>
            </p:cNvPr>
            <p:cNvSpPr/>
            <p:nvPr/>
          </p:nvSpPr>
          <p:spPr>
            <a:xfrm>
              <a:off x="9350783" y="3159433"/>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H</a:t>
              </a:r>
            </a:p>
          </p:txBody>
        </p:sp>
        <p:sp>
          <p:nvSpPr>
            <p:cNvPr id="37" name="Action Button: Custom 36">
              <a:hlinkClick r:id="" action="ppaction://noaction" highlightClick="1">
                <a:snd r:embed="rId3" name="1. Es un gato (obscured).wav"/>
              </a:hlinkClick>
            </p:cNvPr>
            <p:cNvSpPr/>
            <p:nvPr/>
          </p:nvSpPr>
          <p:spPr>
            <a:xfrm>
              <a:off x="240309" y="3162292"/>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E</a:t>
              </a:r>
            </a:p>
          </p:txBody>
        </p:sp>
        <p:sp>
          <p:nvSpPr>
            <p:cNvPr id="38" name="Action Button: Custom 37">
              <a:hlinkClick r:id="" action="ppaction://noaction" highlightClick="1">
                <a:snd r:embed="rId3" name="1. Es un gato (obscured).wav"/>
              </a:hlinkClick>
            </p:cNvPr>
            <p:cNvSpPr/>
            <p:nvPr/>
          </p:nvSpPr>
          <p:spPr>
            <a:xfrm>
              <a:off x="6300826" y="326384"/>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C</a:t>
              </a:r>
            </a:p>
          </p:txBody>
        </p:sp>
        <p:sp>
          <p:nvSpPr>
            <p:cNvPr id="41" name="Action Button: Custom 40">
              <a:hlinkClick r:id="" action="ppaction://noaction" highlightClick="1">
                <a:snd r:embed="rId3" name="1. Es un gato (obscured).wav"/>
              </a:hlinkClick>
            </p:cNvPr>
            <p:cNvSpPr/>
            <p:nvPr/>
          </p:nvSpPr>
          <p:spPr>
            <a:xfrm>
              <a:off x="3332955" y="351913"/>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B</a:t>
              </a:r>
            </a:p>
          </p:txBody>
        </p:sp>
        <p:sp>
          <p:nvSpPr>
            <p:cNvPr id="46" name="Action Button: Custom 45">
              <a:hlinkClick r:id="" action="ppaction://noaction" highlightClick="1">
                <a:snd r:embed="rId3" name="1. Es un gato (obscured).wav"/>
              </a:hlinkClick>
            </p:cNvPr>
            <p:cNvSpPr/>
            <p:nvPr/>
          </p:nvSpPr>
          <p:spPr>
            <a:xfrm>
              <a:off x="9289299" y="326172"/>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D</a:t>
              </a:r>
            </a:p>
          </p:txBody>
        </p:sp>
      </p:grpSp>
      <p:sp>
        <p:nvSpPr>
          <p:cNvPr id="47" name="TextBox 24">
            <a:extLst>
              <a:ext uri="{FF2B5EF4-FFF2-40B4-BE49-F238E27FC236}">
                <a16:creationId xmlns:a16="http://schemas.microsoft.com/office/drawing/2014/main" id="{DBCC49DF-DD94-F444-BDEB-B8D7A267D9B8}"/>
              </a:ext>
            </a:extLst>
          </p:cNvPr>
          <p:cNvSpPr txBox="1"/>
          <p:nvPr/>
        </p:nvSpPr>
        <p:spPr>
          <a:xfrm>
            <a:off x="737705" y="3679179"/>
            <a:ext cx="2072737"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We arrive at the patio.</a:t>
            </a:r>
          </a:p>
        </p:txBody>
      </p:sp>
      <p:pic>
        <p:nvPicPr>
          <p:cNvPr id="49" name="Picture 13">
            <a:extLst>
              <a:ext uri="{FF2B5EF4-FFF2-40B4-BE49-F238E27FC236}">
                <a16:creationId xmlns:a16="http://schemas.microsoft.com/office/drawing/2014/main" id="{4041A9E4-F420-BD4A-B635-7F6D7B0257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061" y="4489322"/>
            <a:ext cx="1339784" cy="1477251"/>
          </a:xfrm>
          <a:prstGeom prst="rect">
            <a:avLst/>
          </a:prstGeom>
        </p:spPr>
      </p:pic>
      <p:sp>
        <p:nvSpPr>
          <p:cNvPr id="50" name="TextBox 25">
            <a:extLst>
              <a:ext uri="{FF2B5EF4-FFF2-40B4-BE49-F238E27FC236}">
                <a16:creationId xmlns:a16="http://schemas.microsoft.com/office/drawing/2014/main" id="{0FE7C3D7-994E-CB4D-A068-0B80E08B0613}"/>
              </a:ext>
            </a:extLst>
          </p:cNvPr>
          <p:cNvSpPr txBox="1"/>
          <p:nvPr/>
        </p:nvSpPr>
        <p:spPr>
          <a:xfrm>
            <a:off x="9713707" y="1035207"/>
            <a:ext cx="2362561"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We play in the</a:t>
            </a:r>
          </a:p>
        </p:txBody>
      </p:sp>
      <p:pic>
        <p:nvPicPr>
          <p:cNvPr id="51" name="Imagen 50">
            <a:extLst>
              <a:ext uri="{FF2B5EF4-FFF2-40B4-BE49-F238E27FC236}">
                <a16:creationId xmlns:a16="http://schemas.microsoft.com/office/drawing/2014/main" id="{7D5317B5-C99B-2C41-B9CD-0E698644A0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88180" y="1663123"/>
            <a:ext cx="2107057" cy="1266409"/>
          </a:xfrm>
          <a:prstGeom prst="rect">
            <a:avLst/>
          </a:prstGeom>
        </p:spPr>
      </p:pic>
      <p:sp>
        <p:nvSpPr>
          <p:cNvPr id="52" name="TextBox 29">
            <a:extLst>
              <a:ext uri="{FF2B5EF4-FFF2-40B4-BE49-F238E27FC236}">
                <a16:creationId xmlns:a16="http://schemas.microsoft.com/office/drawing/2014/main" id="{3ED20853-084A-CB46-8A74-37F3EF7512CD}"/>
              </a:ext>
            </a:extLst>
          </p:cNvPr>
          <p:cNvSpPr txBox="1"/>
          <p:nvPr/>
        </p:nvSpPr>
        <p:spPr>
          <a:xfrm>
            <a:off x="3331721" y="3863846"/>
            <a:ext cx="2995585"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We buy a </a:t>
            </a:r>
          </a:p>
        </p:txBody>
      </p:sp>
      <p:pic>
        <p:nvPicPr>
          <p:cNvPr id="53" name="Imagen 52">
            <a:extLst>
              <a:ext uri="{FF2B5EF4-FFF2-40B4-BE49-F238E27FC236}">
                <a16:creationId xmlns:a16="http://schemas.microsoft.com/office/drawing/2014/main" id="{AEEE7590-B492-7E4E-B86A-DC16AA6B1D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11999" y="4493419"/>
            <a:ext cx="1602618" cy="1381773"/>
          </a:xfrm>
          <a:prstGeom prst="rect">
            <a:avLst/>
          </a:prstGeom>
        </p:spPr>
      </p:pic>
      <p:sp>
        <p:nvSpPr>
          <p:cNvPr id="54" name="TextBox 34">
            <a:extLst>
              <a:ext uri="{FF2B5EF4-FFF2-40B4-BE49-F238E27FC236}">
                <a16:creationId xmlns:a16="http://schemas.microsoft.com/office/drawing/2014/main" id="{3D42A1E7-E2FD-F348-88DA-CEFFDD0C101B}"/>
              </a:ext>
            </a:extLst>
          </p:cNvPr>
          <p:cNvSpPr txBox="1"/>
          <p:nvPr/>
        </p:nvSpPr>
        <p:spPr>
          <a:xfrm>
            <a:off x="3205441" y="977295"/>
            <a:ext cx="2995585"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They take </a:t>
            </a:r>
          </a:p>
          <a:p>
            <a:pPr algn="ctr"/>
            <a:r>
              <a:rPr lang="en-GB" sz="2400" dirty="0">
                <a:solidFill>
                  <a:schemeClr val="accent1">
                    <a:lumMod val="50000"/>
                  </a:schemeClr>
                </a:solidFill>
                <a:latin typeface="Century Gothic" panose="020B0502020202020204" pitchFamily="34" charset="0"/>
              </a:rPr>
              <a:t>out the</a:t>
            </a:r>
          </a:p>
        </p:txBody>
      </p:sp>
      <p:pic>
        <p:nvPicPr>
          <p:cNvPr id="55" name="Imagen 54">
            <a:extLst>
              <a:ext uri="{FF2B5EF4-FFF2-40B4-BE49-F238E27FC236}">
                <a16:creationId xmlns:a16="http://schemas.microsoft.com/office/drawing/2014/main" id="{62FC2B82-0DCC-0D42-A611-2069ED29DE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48702" y="1888304"/>
            <a:ext cx="1654690" cy="1184641"/>
          </a:xfrm>
          <a:prstGeom prst="rect">
            <a:avLst/>
          </a:prstGeom>
        </p:spPr>
      </p:pic>
      <p:sp>
        <p:nvSpPr>
          <p:cNvPr id="56" name="TextBox 32">
            <a:extLst>
              <a:ext uri="{FF2B5EF4-FFF2-40B4-BE49-F238E27FC236}">
                <a16:creationId xmlns:a16="http://schemas.microsoft.com/office/drawing/2014/main" id="{ED44B440-E6D0-7C4F-B034-B5FD2E8C8495}"/>
              </a:ext>
            </a:extLst>
          </p:cNvPr>
          <p:cNvSpPr txBox="1"/>
          <p:nvPr/>
        </p:nvSpPr>
        <p:spPr>
          <a:xfrm>
            <a:off x="6957277" y="3710769"/>
            <a:ext cx="1825125"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They listen to my</a:t>
            </a:r>
          </a:p>
        </p:txBody>
      </p:sp>
      <p:pic>
        <p:nvPicPr>
          <p:cNvPr id="57" name="Imagen 56">
            <a:extLst>
              <a:ext uri="{FF2B5EF4-FFF2-40B4-BE49-F238E27FC236}">
                <a16:creationId xmlns:a16="http://schemas.microsoft.com/office/drawing/2014/main" id="{CF4BDC70-DC5D-B141-9995-BD0FC63780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57277" y="4643265"/>
            <a:ext cx="1547586" cy="1237829"/>
          </a:xfrm>
          <a:prstGeom prst="rect">
            <a:avLst/>
          </a:prstGeom>
        </p:spPr>
      </p:pic>
      <p:sp>
        <p:nvSpPr>
          <p:cNvPr id="58" name="TextBox 41">
            <a:extLst>
              <a:ext uri="{FF2B5EF4-FFF2-40B4-BE49-F238E27FC236}">
                <a16:creationId xmlns:a16="http://schemas.microsoft.com/office/drawing/2014/main" id="{F15EB323-DE5B-A641-AA7C-53137B71C98D}"/>
              </a:ext>
            </a:extLst>
          </p:cNvPr>
          <p:cNvSpPr txBox="1"/>
          <p:nvPr/>
        </p:nvSpPr>
        <p:spPr>
          <a:xfrm>
            <a:off x="645892" y="935593"/>
            <a:ext cx="2092125"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We look at the</a:t>
            </a:r>
          </a:p>
        </p:txBody>
      </p:sp>
      <p:pic>
        <p:nvPicPr>
          <p:cNvPr id="59" name="Imagen 58">
            <a:extLst>
              <a:ext uri="{FF2B5EF4-FFF2-40B4-BE49-F238E27FC236}">
                <a16:creationId xmlns:a16="http://schemas.microsoft.com/office/drawing/2014/main" id="{71871B06-8FBF-AC4B-B102-6A84ABADF6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0796" y="1780372"/>
            <a:ext cx="2319158" cy="1314190"/>
          </a:xfrm>
          <a:prstGeom prst="rect">
            <a:avLst/>
          </a:prstGeom>
        </p:spPr>
      </p:pic>
      <p:sp>
        <p:nvSpPr>
          <p:cNvPr id="60" name="TextBox 39">
            <a:extLst>
              <a:ext uri="{FF2B5EF4-FFF2-40B4-BE49-F238E27FC236}">
                <a16:creationId xmlns:a16="http://schemas.microsoft.com/office/drawing/2014/main" id="{5A831635-638F-E34E-8766-E6BA1EC84F21}"/>
              </a:ext>
            </a:extLst>
          </p:cNvPr>
          <p:cNvSpPr txBox="1"/>
          <p:nvPr/>
        </p:nvSpPr>
        <p:spPr>
          <a:xfrm>
            <a:off x="9801633" y="3710769"/>
            <a:ext cx="1976000"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They jump in the</a:t>
            </a:r>
          </a:p>
        </p:txBody>
      </p:sp>
      <p:pic>
        <p:nvPicPr>
          <p:cNvPr id="61" name="Imagen 60">
            <a:extLst>
              <a:ext uri="{FF2B5EF4-FFF2-40B4-BE49-F238E27FC236}">
                <a16:creationId xmlns:a16="http://schemas.microsoft.com/office/drawing/2014/main" id="{F46275F4-4C2F-E644-BF8B-C923BFEBC67C}"/>
              </a:ext>
            </a:extLst>
          </p:cNvPr>
          <p:cNvPicPr>
            <a:picLocks noChangeAspect="1"/>
          </p:cNvPicPr>
          <p:nvPr/>
        </p:nvPicPr>
        <p:blipFill>
          <a:blip r:embed="rId10"/>
          <a:stretch>
            <a:fillRect/>
          </a:stretch>
        </p:blipFill>
        <p:spPr>
          <a:xfrm>
            <a:off x="9392729" y="4870333"/>
            <a:ext cx="2563556" cy="916044"/>
          </a:xfrm>
          <a:prstGeom prst="rect">
            <a:avLst/>
          </a:prstGeom>
        </p:spPr>
      </p:pic>
      <p:sp>
        <p:nvSpPr>
          <p:cNvPr id="62" name="TextBox 44">
            <a:extLst>
              <a:ext uri="{FF2B5EF4-FFF2-40B4-BE49-F238E27FC236}">
                <a16:creationId xmlns:a16="http://schemas.microsoft.com/office/drawing/2014/main" id="{25F5F2D0-4B5B-0E4C-9A51-A5B0B7964386}"/>
              </a:ext>
            </a:extLst>
          </p:cNvPr>
          <p:cNvSpPr txBox="1"/>
          <p:nvPr/>
        </p:nvSpPr>
        <p:spPr>
          <a:xfrm>
            <a:off x="6767084" y="852388"/>
            <a:ext cx="1794671"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They need an</a:t>
            </a:r>
          </a:p>
        </p:txBody>
      </p:sp>
      <p:pic>
        <p:nvPicPr>
          <p:cNvPr id="63" name="Imagen 62">
            <a:extLst>
              <a:ext uri="{FF2B5EF4-FFF2-40B4-BE49-F238E27FC236}">
                <a16:creationId xmlns:a16="http://schemas.microsoft.com/office/drawing/2014/main" id="{5CDD79C6-091C-1F45-8E7D-E0BDDD8B53B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20086" y="1807864"/>
            <a:ext cx="1330959" cy="1330959"/>
          </a:xfrm>
          <a:prstGeom prst="rect">
            <a:avLst/>
          </a:prstGeom>
        </p:spPr>
      </p:pic>
      <p:sp>
        <p:nvSpPr>
          <p:cNvPr id="39" name="TextBox 38"/>
          <p:cNvSpPr txBox="1"/>
          <p:nvPr/>
        </p:nvSpPr>
        <p:spPr>
          <a:xfrm>
            <a:off x="1101106" y="2738713"/>
            <a:ext cx="1453950"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[beach]</a:t>
            </a:r>
          </a:p>
        </p:txBody>
      </p:sp>
      <p:sp>
        <p:nvSpPr>
          <p:cNvPr id="5" name="Title 4">
            <a:extLst>
              <a:ext uri="{FF2B5EF4-FFF2-40B4-BE49-F238E27FC236}">
                <a16:creationId xmlns:a16="http://schemas.microsoft.com/office/drawing/2014/main" id="{203E940D-6510-164D-8F7C-E1E72F2E598B}"/>
              </a:ext>
            </a:extLst>
          </p:cNvPr>
          <p:cNvSpPr>
            <a:spLocks noGrp="1"/>
          </p:cNvSpPr>
          <p:nvPr>
            <p:ph type="title"/>
          </p:nvPr>
        </p:nvSpPr>
        <p:spPr>
          <a:xfrm>
            <a:off x="130205" y="-59483"/>
            <a:ext cx="2092125" cy="808790"/>
          </a:xfrm>
        </p:spPr>
        <p:txBody>
          <a:bodyPr>
            <a:normAutofit/>
          </a:bodyPr>
          <a:lstStyle/>
          <a:p>
            <a:r>
              <a:rPr lang="en-GB" sz="2800" b="1" dirty="0">
                <a:solidFill>
                  <a:schemeClr val="accent1">
                    <a:lumMod val="50000"/>
                  </a:schemeClr>
                </a:solidFill>
              </a:rPr>
              <a:t>Persona B</a:t>
            </a:r>
            <a:endParaRPr lang="en-US" sz="2800" dirty="0">
              <a:solidFill>
                <a:schemeClr val="accent1">
                  <a:lumMod val="50000"/>
                </a:schemeClr>
              </a:solidFill>
            </a:endParaRPr>
          </a:p>
        </p:txBody>
      </p:sp>
    </p:spTree>
    <p:extLst>
      <p:ext uri="{BB962C8B-B14F-4D97-AF65-F5344CB8AC3E}">
        <p14:creationId xmlns:p14="http://schemas.microsoft.com/office/powerpoint/2010/main" val="2816424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h</a:t>
            </a:r>
            <a:endParaRPr lang="en-GB" sz="12000" b="0" dirty="0"/>
          </a:p>
        </p:txBody>
      </p:sp>
      <p:sp>
        <p:nvSpPr>
          <p:cNvPr id="7" name="Rounded Rectangle 6" descr="rectangle"/>
          <p:cNvSpPr/>
          <p:nvPr/>
        </p:nvSpPr>
        <p:spPr>
          <a:xfrm>
            <a:off x="4284921" y="1811073"/>
            <a:ext cx="3604437" cy="305751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Picture 2" descr="man with an open mouth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5081" y="2058950"/>
            <a:ext cx="2179350" cy="18161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88591" y="3852927"/>
            <a:ext cx="2614818" cy="1015663"/>
          </a:xfrm>
          <a:prstGeom prst="rect">
            <a:avLst/>
          </a:prstGeom>
        </p:spPr>
        <p:txBody>
          <a:bodyPr wrap="none">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h</a:t>
            </a:r>
            <a:r>
              <a:rPr lang="en-GB" sz="6000" dirty="0" err="1">
                <a:solidFill>
                  <a:srgbClr val="115076"/>
                </a:solidFill>
                <a:latin typeface="Century Gothic" panose="020B0502020202020204" pitchFamily="34" charset="0"/>
                <a:cs typeface="Calibri" panose="020F0502020204030204" pitchFamily="34" charset="0"/>
              </a:rPr>
              <a:t>ablar</a:t>
            </a:r>
            <a:endParaRPr lang="en-GB" sz="6000" dirty="0">
              <a:solidFill>
                <a:srgbClr val="115076"/>
              </a:solidFill>
            </a:endParaRPr>
          </a:p>
        </p:txBody>
      </p:sp>
      <p:sp>
        <p:nvSpPr>
          <p:cNvPr id="8" name="Rectangle 7"/>
          <p:cNvSpPr/>
          <p:nvPr/>
        </p:nvSpPr>
        <p:spPr>
          <a:xfrm>
            <a:off x="1280530" y="168784"/>
            <a:ext cx="1468672"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ijo</a:t>
            </a:r>
            <a:endParaRPr lang="en-GB" sz="6000" dirty="0">
              <a:solidFill>
                <a:srgbClr val="115076"/>
              </a:solidFill>
            </a:endParaRPr>
          </a:p>
        </p:txBody>
      </p:sp>
      <p:grpSp>
        <p:nvGrpSpPr>
          <p:cNvPr id="2" name="Group 1" descr="child with two parents"/>
          <p:cNvGrpSpPr/>
          <p:nvPr/>
        </p:nvGrpSpPr>
        <p:grpSpPr>
          <a:xfrm>
            <a:off x="1389273" y="1191072"/>
            <a:ext cx="1251185" cy="1735755"/>
            <a:chOff x="1887525" y="1506978"/>
            <a:chExt cx="1251185" cy="1735755"/>
          </a:xfrm>
        </p:grpSpPr>
        <p:pic>
          <p:nvPicPr>
            <p:cNvPr id="21508" name="Picture 4" descr="child with two parent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7525" y="1634067"/>
              <a:ext cx="1251185" cy="160866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2954868" y="1506978"/>
              <a:ext cx="16933" cy="447168"/>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610502" y="3367244"/>
            <a:ext cx="3074881"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ospital</a:t>
            </a:r>
            <a:endParaRPr lang="en-GB" sz="6000" dirty="0">
              <a:solidFill>
                <a:srgbClr val="115076"/>
              </a:solidFill>
            </a:endParaRPr>
          </a:p>
        </p:txBody>
      </p:sp>
      <p:pic>
        <p:nvPicPr>
          <p:cNvPr id="21510" name="Picture 6" descr="first aid ic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80530" y="4509795"/>
            <a:ext cx="1599869" cy="159986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951383" y="4929779"/>
            <a:ext cx="2409634"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acer</a:t>
            </a:r>
            <a:endParaRPr lang="en-GB" sz="6000" dirty="0">
              <a:solidFill>
                <a:srgbClr val="115076"/>
              </a:solidFill>
            </a:endParaRPr>
          </a:p>
        </p:txBody>
      </p:sp>
      <p:sp>
        <p:nvSpPr>
          <p:cNvPr id="16" name="TextBox 15"/>
          <p:cNvSpPr txBox="1"/>
          <p:nvPr/>
        </p:nvSpPr>
        <p:spPr>
          <a:xfrm>
            <a:off x="5102781" y="5664877"/>
            <a:ext cx="1986437"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cs typeface="Calibri" panose="020F0502020204030204" pitchFamily="34" charset="0"/>
              </a:rPr>
              <a:t>[to do]</a:t>
            </a:r>
          </a:p>
        </p:txBody>
      </p:sp>
      <p:sp>
        <p:nvSpPr>
          <p:cNvPr id="10" name="Rectangle 9"/>
          <p:cNvSpPr/>
          <p:nvPr/>
        </p:nvSpPr>
        <p:spPr>
          <a:xfrm>
            <a:off x="8536199" y="204825"/>
            <a:ext cx="2864887"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elado</a:t>
            </a:r>
            <a:endParaRPr lang="en-GB" sz="6000" dirty="0">
              <a:solidFill>
                <a:srgbClr val="115076"/>
              </a:solidFill>
            </a:endParaRPr>
          </a:p>
        </p:txBody>
      </p:sp>
      <p:pic>
        <p:nvPicPr>
          <p:cNvPr id="21512" name="Picture 8" descr="ice cream con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69603" y="1281995"/>
            <a:ext cx="708708" cy="155390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17064" y="3526203"/>
            <a:ext cx="4303156" cy="830997"/>
          </a:xfrm>
          <a:prstGeom prst="rect">
            <a:avLst/>
          </a:prstGeom>
        </p:spPr>
        <p:txBody>
          <a:bodyPr wrap="square">
            <a:spAutoFit/>
          </a:bodyPr>
          <a:lstStyle/>
          <a:p>
            <a:pPr algn="ctr"/>
            <a:r>
              <a:rPr lang="en-GB" sz="4800" dirty="0">
                <a:solidFill>
                  <a:srgbClr val="E87D1E"/>
                </a:solidFill>
                <a:latin typeface="Century Gothic" panose="020B0502020202020204" pitchFamily="34" charset="0"/>
                <a:cs typeface="Calibri" panose="020F0502020204030204" pitchFamily="34" charset="0"/>
              </a:rPr>
              <a:t>h</a:t>
            </a:r>
            <a:r>
              <a:rPr lang="en-GB" sz="4800" dirty="0">
                <a:solidFill>
                  <a:srgbClr val="115076"/>
                </a:solidFill>
                <a:latin typeface="Century Gothic" panose="020B0502020202020204" pitchFamily="34" charset="0"/>
                <a:cs typeface="Calibri" panose="020F0502020204030204" pitchFamily="34" charset="0"/>
              </a:rPr>
              <a:t>asta </a:t>
            </a:r>
            <a:r>
              <a:rPr lang="en-GB" sz="4800" dirty="0" err="1">
                <a:solidFill>
                  <a:srgbClr val="115076"/>
                </a:solidFill>
                <a:latin typeface="Century Gothic" panose="020B0502020202020204" pitchFamily="34" charset="0"/>
                <a:cs typeface="Calibri" panose="020F0502020204030204" pitchFamily="34" charset="0"/>
              </a:rPr>
              <a:t>luego</a:t>
            </a:r>
            <a:endParaRPr lang="en-GB" sz="4800" dirty="0">
              <a:solidFill>
                <a:srgbClr val="115076"/>
              </a:solidFill>
            </a:endParaRPr>
          </a:p>
        </p:txBody>
      </p:sp>
      <p:pic>
        <p:nvPicPr>
          <p:cNvPr id="3" name="Picture 2" descr="silhouette of man waving goodbye"/>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7908" y="4274188"/>
            <a:ext cx="1987663" cy="2071081"/>
          </a:xfrm>
          <a:prstGeom prst="rect">
            <a:avLst/>
          </a:prstGeom>
        </p:spPr>
      </p:pic>
    </p:spTree>
    <p:extLst>
      <p:ext uri="{BB962C8B-B14F-4D97-AF65-F5344CB8AC3E}">
        <p14:creationId xmlns:p14="http://schemas.microsoft.com/office/powerpoint/2010/main" val="303285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hablar.wav"/>
                                        </p:tgtEl>
                                      </p:cMediaNode>
                                    </p:audio>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4" name="h_hij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4" name="h_hij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h_helad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512"/>
                                        </p:tgtEl>
                                        <p:attrNameLst>
                                          <p:attrName>style.visibility</p:attrName>
                                        </p:attrNameLst>
                                      </p:cBhvr>
                                      <p:to>
                                        <p:strVal val="visible"/>
                                      </p:to>
                                    </p:set>
                                    <p:animEffect transition="in" filter="fade">
                                      <p:cBhvr>
                                        <p:cTn id="38" dur="500"/>
                                        <p:tgtEl>
                                          <p:spTgt spid="21512"/>
                                        </p:tgtEl>
                                      </p:cBhvr>
                                    </p:animEffect>
                                  </p:childTnLst>
                                  <p:subTnLst>
                                    <p:audio>
                                      <p:cMediaNode>
                                        <p:cTn display="0" masterRel="sameClick">
                                          <p:stCondLst>
                                            <p:cond evt="begin" delay="0">
                                              <p:tn val="36"/>
                                            </p:cond>
                                          </p:stCondLst>
                                          <p:endCondLst>
                                            <p:cond evt="onStopAudio" delay="0">
                                              <p:tgtEl>
                                                <p:sldTgt/>
                                              </p:tgtEl>
                                            </p:cond>
                                          </p:endCondLst>
                                        </p:cTn>
                                        <p:tgtEl>
                                          <p:sndTgt r:embed="rId5" name="h_helad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6" name="h_hospit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510"/>
                                        </p:tgtEl>
                                        <p:attrNameLst>
                                          <p:attrName>style.visibility</p:attrName>
                                        </p:attrNameLst>
                                      </p:cBhvr>
                                      <p:to>
                                        <p:strVal val="visible"/>
                                      </p:to>
                                    </p:set>
                                    <p:animEffect transition="in" filter="fade">
                                      <p:cBhvr>
                                        <p:cTn id="48" dur="500"/>
                                        <p:tgtEl>
                                          <p:spTgt spid="21510"/>
                                        </p:tgtEl>
                                      </p:cBhvr>
                                    </p:animEffect>
                                  </p:childTnLst>
                                  <p:subTnLst>
                                    <p:audio>
                                      <p:cMediaNode>
                                        <p:cTn display="0" masterRel="sameClick">
                                          <p:stCondLst>
                                            <p:cond evt="begin" delay="0">
                                              <p:tn val="46"/>
                                            </p:cond>
                                          </p:stCondLst>
                                          <p:endCondLst>
                                            <p:cond evt="onStopAudio" delay="0">
                                              <p:tgtEl>
                                                <p:sldTgt/>
                                              </p:tgtEl>
                                            </p:cond>
                                          </p:endCondLst>
                                        </p:cTn>
                                        <p:tgtEl>
                                          <p:sndTgt r:embed="rId6" name="h_hospit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7" name="h_hac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7" name="h_hac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subTnLst>
                                    <p:audio>
                                      <p:cMediaNode>
                                        <p:cTn display="0" masterRel="sameClick">
                                          <p:stCondLst>
                                            <p:cond evt="begin" delay="0">
                                              <p:tn val="61"/>
                                            </p:cond>
                                          </p:stCondLst>
                                          <p:endCondLst>
                                            <p:cond evt="onStopAudio" delay="0">
                                              <p:tgtEl>
                                                <p:sldTgt/>
                                              </p:tgtEl>
                                            </p:cond>
                                          </p:endCondLst>
                                        </p:cTn>
                                        <p:tgtEl>
                                          <p:sndTgt r:embed="rId8" name="h_hasta lueg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8" name="h_hasta l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6" grpId="0"/>
      <p:bldP spid="8" grpId="0"/>
      <p:bldP spid="11" grpId="0"/>
      <p:bldP spid="9" grpId="0"/>
      <p:bldP spid="16" grpId="0"/>
      <p:bldP spid="10"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0" y="-13338"/>
            <a:ext cx="2286000" cy="623727"/>
          </a:xfrm>
        </p:spPr>
        <p:txBody>
          <a:bodyPr>
            <a:normAutofit/>
          </a:bodyPr>
          <a:lstStyle/>
          <a:p>
            <a:r>
              <a:rPr lang="en-GB" sz="2800" b="1" dirty="0">
                <a:solidFill>
                  <a:schemeClr val="accent1">
                    <a:lumMod val="50000"/>
                  </a:schemeClr>
                </a:solidFill>
              </a:rPr>
              <a:t>Solución</a:t>
            </a:r>
          </a:p>
        </p:txBody>
      </p:sp>
      <p:sp>
        <p:nvSpPr>
          <p:cNvPr id="4" name="Title 1"/>
          <p:cNvSpPr txBox="1">
            <a:spLocks/>
          </p:cNvSpPr>
          <p:nvPr/>
        </p:nvSpPr>
        <p:spPr>
          <a:xfrm>
            <a:off x="88900" y="623725"/>
            <a:ext cx="2286000" cy="623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accent1">
                    <a:lumMod val="50000"/>
                  </a:schemeClr>
                </a:solidFill>
              </a:rPr>
              <a:t>Persona A</a:t>
            </a:r>
          </a:p>
        </p:txBody>
      </p:sp>
      <p:sp>
        <p:nvSpPr>
          <p:cNvPr id="5" name="Title 1"/>
          <p:cNvSpPr txBox="1">
            <a:spLocks/>
          </p:cNvSpPr>
          <p:nvPr/>
        </p:nvSpPr>
        <p:spPr>
          <a:xfrm>
            <a:off x="88900" y="3597672"/>
            <a:ext cx="2286000" cy="623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accent1">
                    <a:lumMod val="50000"/>
                  </a:schemeClr>
                </a:solidFill>
              </a:rPr>
              <a:t>Persona B</a:t>
            </a:r>
          </a:p>
        </p:txBody>
      </p:sp>
      <p:graphicFrame>
        <p:nvGraphicFramePr>
          <p:cNvPr id="6" name="Table 5"/>
          <p:cNvGraphicFramePr>
            <a:graphicFrameLocks noGrp="1"/>
          </p:cNvGraphicFramePr>
          <p:nvPr>
            <p:extLst>
              <p:ext uri="{D42A27DB-BD31-4B8C-83A1-F6EECF244321}">
                <p14:modId xmlns:p14="http://schemas.microsoft.com/office/powerpoint/2010/main" val="653331512"/>
              </p:ext>
            </p:extLst>
          </p:nvPr>
        </p:nvGraphicFramePr>
        <p:xfrm>
          <a:off x="2286000" y="623726"/>
          <a:ext cx="8737600" cy="2648746"/>
        </p:xfrm>
        <a:graphic>
          <a:graphicData uri="http://schemas.openxmlformats.org/drawingml/2006/table">
            <a:tbl>
              <a:tblPr firstRow="1" bandRow="1">
                <a:tableStyleId>{5940675A-B579-460E-94D1-54222C63F5DA}</a:tableStyleId>
              </a:tblPr>
              <a:tblGrid>
                <a:gridCol w="4368800">
                  <a:extLst>
                    <a:ext uri="{9D8B030D-6E8A-4147-A177-3AD203B41FA5}">
                      <a16:colId xmlns:a16="http://schemas.microsoft.com/office/drawing/2014/main" val="891615331"/>
                    </a:ext>
                  </a:extLst>
                </a:gridCol>
                <a:gridCol w="4368800">
                  <a:extLst>
                    <a:ext uri="{9D8B030D-6E8A-4147-A177-3AD203B41FA5}">
                      <a16:colId xmlns:a16="http://schemas.microsoft.com/office/drawing/2014/main" val="2207930439"/>
                    </a:ext>
                  </a:extLst>
                </a:gridCol>
              </a:tblGrid>
              <a:tr h="624050">
                <a:tc>
                  <a:txBody>
                    <a:bodyPr/>
                    <a:lstStyle/>
                    <a:p>
                      <a:pPr algn="ctr"/>
                      <a:r>
                        <a:rPr lang="en-GB" sz="2400" b="1" dirty="0">
                          <a:solidFill>
                            <a:schemeClr val="accent1">
                              <a:lumMod val="50000"/>
                            </a:schemeClr>
                          </a:solidFill>
                          <a:latin typeface="Century Gothic" panose="020B0502020202020204" pitchFamily="34" charset="0"/>
                        </a:rPr>
                        <a:t>talks</a:t>
                      </a:r>
                      <a:r>
                        <a:rPr lang="en-GB" sz="2400" b="1" baseline="0" dirty="0">
                          <a:solidFill>
                            <a:schemeClr val="accent1">
                              <a:lumMod val="50000"/>
                            </a:schemeClr>
                          </a:solidFill>
                          <a:latin typeface="Century Gothic" panose="020B0502020202020204" pitchFamily="34" charset="0"/>
                        </a:rPr>
                        <a:t> about ‘we’</a:t>
                      </a:r>
                      <a:endParaRPr lang="en-GB" sz="2400" b="1"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tc>
                  <a:txBody>
                    <a:bodyPr/>
                    <a:lstStyle/>
                    <a:p>
                      <a:pPr algn="ctr"/>
                      <a:r>
                        <a:rPr lang="en-GB" sz="2400" b="1" dirty="0">
                          <a:solidFill>
                            <a:schemeClr val="accent1">
                              <a:lumMod val="50000"/>
                            </a:schemeClr>
                          </a:solidFill>
                          <a:latin typeface="Century Gothic" panose="020B0502020202020204" pitchFamily="34" charset="0"/>
                        </a:rPr>
                        <a:t>talks about ‘they’</a:t>
                      </a:r>
                    </a:p>
                  </a:txBody>
                  <a:tcPr>
                    <a:solidFill>
                      <a:schemeClr val="accent2">
                        <a:lumMod val="20000"/>
                        <a:lumOff val="80000"/>
                      </a:schemeClr>
                    </a:solidFill>
                  </a:tcPr>
                </a:tc>
                <a:extLst>
                  <a:ext uri="{0D108BD9-81ED-4DB2-BD59-A6C34878D82A}">
                    <a16:rowId xmlns:a16="http://schemas.microsoft.com/office/drawing/2014/main" val="436239182"/>
                  </a:ext>
                </a:extLst>
              </a:tr>
              <a:tr h="506174">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3774509516"/>
                  </a:ext>
                </a:extLst>
              </a:tr>
              <a:tr h="506174">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3205370576"/>
                  </a:ext>
                </a:extLst>
              </a:tr>
              <a:tr h="506174">
                <a:tc>
                  <a:txBody>
                    <a:bodyPr/>
                    <a:lstStyle/>
                    <a:p>
                      <a:endParaRPr lang="en-GB"/>
                    </a:p>
                  </a:txBody>
                  <a:tcPr/>
                </a:tc>
                <a:tc>
                  <a:txBody>
                    <a:bodyPr/>
                    <a:lstStyle/>
                    <a:p>
                      <a:endParaRPr lang="en-GB" dirty="0"/>
                    </a:p>
                  </a:txBody>
                  <a:tcPr/>
                </a:tc>
                <a:extLst>
                  <a:ext uri="{0D108BD9-81ED-4DB2-BD59-A6C34878D82A}">
                    <a16:rowId xmlns:a16="http://schemas.microsoft.com/office/drawing/2014/main" val="2397957214"/>
                  </a:ext>
                </a:extLst>
              </a:tr>
              <a:tr h="506174">
                <a:tc>
                  <a:txBody>
                    <a:bodyPr/>
                    <a:lstStyle/>
                    <a:p>
                      <a:endParaRPr lang="en-GB"/>
                    </a:p>
                  </a:txBody>
                  <a:tcPr/>
                </a:tc>
                <a:tc>
                  <a:txBody>
                    <a:bodyPr/>
                    <a:lstStyle/>
                    <a:p>
                      <a:endParaRPr lang="en-GB" dirty="0"/>
                    </a:p>
                  </a:txBody>
                  <a:tcPr/>
                </a:tc>
                <a:extLst>
                  <a:ext uri="{0D108BD9-81ED-4DB2-BD59-A6C34878D82A}">
                    <a16:rowId xmlns:a16="http://schemas.microsoft.com/office/drawing/2014/main" val="175114286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472458244"/>
              </p:ext>
            </p:extLst>
          </p:nvPr>
        </p:nvGraphicFramePr>
        <p:xfrm>
          <a:off x="2286000" y="3597672"/>
          <a:ext cx="8737600" cy="2648746"/>
        </p:xfrm>
        <a:graphic>
          <a:graphicData uri="http://schemas.openxmlformats.org/drawingml/2006/table">
            <a:tbl>
              <a:tblPr firstRow="1" bandRow="1">
                <a:tableStyleId>{5940675A-B579-460E-94D1-54222C63F5DA}</a:tableStyleId>
              </a:tblPr>
              <a:tblGrid>
                <a:gridCol w="4368800">
                  <a:extLst>
                    <a:ext uri="{9D8B030D-6E8A-4147-A177-3AD203B41FA5}">
                      <a16:colId xmlns:a16="http://schemas.microsoft.com/office/drawing/2014/main" val="891615331"/>
                    </a:ext>
                  </a:extLst>
                </a:gridCol>
                <a:gridCol w="4368800">
                  <a:extLst>
                    <a:ext uri="{9D8B030D-6E8A-4147-A177-3AD203B41FA5}">
                      <a16:colId xmlns:a16="http://schemas.microsoft.com/office/drawing/2014/main" val="2207930439"/>
                    </a:ext>
                  </a:extLst>
                </a:gridCol>
              </a:tblGrid>
              <a:tr h="624050">
                <a:tc>
                  <a:txBody>
                    <a:bodyPr/>
                    <a:lstStyle/>
                    <a:p>
                      <a:pPr algn="ctr"/>
                      <a:r>
                        <a:rPr lang="en-GB" sz="2400" b="1" dirty="0">
                          <a:solidFill>
                            <a:schemeClr val="accent1">
                              <a:lumMod val="50000"/>
                            </a:schemeClr>
                          </a:solidFill>
                          <a:latin typeface="Century Gothic" panose="020B0502020202020204" pitchFamily="34" charset="0"/>
                        </a:rPr>
                        <a:t>talks</a:t>
                      </a:r>
                      <a:r>
                        <a:rPr lang="en-GB" sz="2400" b="1" baseline="0" dirty="0">
                          <a:solidFill>
                            <a:schemeClr val="accent1">
                              <a:lumMod val="50000"/>
                            </a:schemeClr>
                          </a:solidFill>
                          <a:latin typeface="Century Gothic" panose="020B0502020202020204" pitchFamily="34" charset="0"/>
                        </a:rPr>
                        <a:t> about ‘we’</a:t>
                      </a:r>
                      <a:endParaRPr lang="en-GB" sz="2400" b="1"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tc>
                  <a:txBody>
                    <a:bodyPr/>
                    <a:lstStyle/>
                    <a:p>
                      <a:pPr algn="ctr"/>
                      <a:r>
                        <a:rPr lang="en-GB" sz="2400" b="1" dirty="0">
                          <a:solidFill>
                            <a:schemeClr val="accent1">
                              <a:lumMod val="50000"/>
                            </a:schemeClr>
                          </a:solidFill>
                          <a:latin typeface="Century Gothic" panose="020B0502020202020204" pitchFamily="34" charset="0"/>
                        </a:rPr>
                        <a:t>talks about ‘they’</a:t>
                      </a:r>
                    </a:p>
                  </a:txBody>
                  <a:tcPr>
                    <a:solidFill>
                      <a:schemeClr val="accent2">
                        <a:lumMod val="20000"/>
                        <a:lumOff val="80000"/>
                      </a:schemeClr>
                    </a:solidFill>
                  </a:tcPr>
                </a:tc>
                <a:extLst>
                  <a:ext uri="{0D108BD9-81ED-4DB2-BD59-A6C34878D82A}">
                    <a16:rowId xmlns:a16="http://schemas.microsoft.com/office/drawing/2014/main" val="436239182"/>
                  </a:ext>
                </a:extLst>
              </a:tr>
              <a:tr h="506174">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774509516"/>
                  </a:ext>
                </a:extLst>
              </a:tr>
              <a:tr h="506174">
                <a:tc>
                  <a:txBody>
                    <a:bodyPr/>
                    <a:lstStyle/>
                    <a:p>
                      <a:endParaRPr lang="en-GB"/>
                    </a:p>
                  </a:txBody>
                  <a:tcPr/>
                </a:tc>
                <a:tc>
                  <a:txBody>
                    <a:bodyPr/>
                    <a:lstStyle/>
                    <a:p>
                      <a:endParaRPr lang="en-GB" dirty="0"/>
                    </a:p>
                  </a:txBody>
                  <a:tcPr/>
                </a:tc>
                <a:extLst>
                  <a:ext uri="{0D108BD9-81ED-4DB2-BD59-A6C34878D82A}">
                    <a16:rowId xmlns:a16="http://schemas.microsoft.com/office/drawing/2014/main" val="3205370576"/>
                  </a:ext>
                </a:extLst>
              </a:tr>
              <a:tr h="506174">
                <a:tc>
                  <a:txBody>
                    <a:bodyPr/>
                    <a:lstStyle/>
                    <a:p>
                      <a:endParaRPr lang="en-GB"/>
                    </a:p>
                  </a:txBody>
                  <a:tcPr/>
                </a:tc>
                <a:tc>
                  <a:txBody>
                    <a:bodyPr/>
                    <a:lstStyle/>
                    <a:p>
                      <a:endParaRPr lang="en-GB" dirty="0"/>
                    </a:p>
                  </a:txBody>
                  <a:tcPr/>
                </a:tc>
                <a:extLst>
                  <a:ext uri="{0D108BD9-81ED-4DB2-BD59-A6C34878D82A}">
                    <a16:rowId xmlns:a16="http://schemas.microsoft.com/office/drawing/2014/main" val="2397957214"/>
                  </a:ext>
                </a:extLst>
              </a:tr>
              <a:tr h="506174">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751142861"/>
                  </a:ext>
                </a:extLst>
              </a:tr>
            </a:tbl>
          </a:graphicData>
        </a:graphic>
      </p:graphicFrame>
      <p:sp>
        <p:nvSpPr>
          <p:cNvPr id="27" name="Action Button: Custom 16">
            <a:hlinkClick r:id="" action="ppaction://noaction" highlightClick="1">
              <a:snd r:embed="rId3" name="miramos la playa.wav"/>
            </a:hlinkClick>
            <a:extLst>
              <a:ext uri="{FF2B5EF4-FFF2-40B4-BE49-F238E27FC236}">
                <a16:creationId xmlns:a16="http://schemas.microsoft.com/office/drawing/2014/main" id="{30030AF8-564D-734B-84B9-DB4C7A3A6A53}"/>
              </a:ext>
            </a:extLst>
          </p:cNvPr>
          <p:cNvSpPr/>
          <p:nvPr/>
        </p:nvSpPr>
        <p:spPr>
          <a:xfrm>
            <a:off x="419100" y="134076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8" name="Action Button: Custom 16">
            <a:hlinkClick r:id="" action="ppaction://noaction" highlightClick="1">
              <a:snd r:embed="rId4" name="sacan el melon.wav"/>
            </a:hlinkClick>
            <a:extLst>
              <a:ext uri="{FF2B5EF4-FFF2-40B4-BE49-F238E27FC236}">
                <a16:creationId xmlns:a16="http://schemas.microsoft.com/office/drawing/2014/main" id="{30030AF8-564D-734B-84B9-DB4C7A3A6A53}"/>
              </a:ext>
            </a:extLst>
          </p:cNvPr>
          <p:cNvSpPr/>
          <p:nvPr/>
        </p:nvSpPr>
        <p:spPr>
          <a:xfrm>
            <a:off x="419100" y="186396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9" name="Action Button: Custom 16">
            <a:hlinkClick r:id="" action="ppaction://noaction" highlightClick="1">
              <a:snd r:embed="rId5" name="necesitan un helado.wav"/>
            </a:hlinkClick>
            <a:extLst>
              <a:ext uri="{FF2B5EF4-FFF2-40B4-BE49-F238E27FC236}">
                <a16:creationId xmlns:a16="http://schemas.microsoft.com/office/drawing/2014/main" id="{30030AF8-564D-734B-84B9-DB4C7A3A6A53}"/>
              </a:ext>
            </a:extLst>
          </p:cNvPr>
          <p:cNvSpPr/>
          <p:nvPr/>
        </p:nvSpPr>
        <p:spPr>
          <a:xfrm>
            <a:off x="419100" y="237525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0" name="Action Button: Custom 16">
            <a:hlinkClick r:id="" action="ppaction://noaction" highlightClick="1">
              <a:snd r:embed="rId6" name="jugamos en las olas.wav"/>
            </a:hlinkClick>
            <a:extLst>
              <a:ext uri="{FF2B5EF4-FFF2-40B4-BE49-F238E27FC236}">
                <a16:creationId xmlns:a16="http://schemas.microsoft.com/office/drawing/2014/main" id="{30030AF8-564D-734B-84B9-DB4C7A3A6A53}"/>
              </a:ext>
            </a:extLst>
          </p:cNvPr>
          <p:cNvSpPr/>
          <p:nvPr/>
        </p:nvSpPr>
        <p:spPr>
          <a:xfrm>
            <a:off x="419100" y="287647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1" name="Action Button: Custom 16">
            <a:hlinkClick r:id="" action="ppaction://noaction" highlightClick="1">
              <a:snd r:embed="rId7" name="llegamos al patio.wav"/>
            </a:hlinkClick>
            <a:extLst>
              <a:ext uri="{FF2B5EF4-FFF2-40B4-BE49-F238E27FC236}">
                <a16:creationId xmlns:a16="http://schemas.microsoft.com/office/drawing/2014/main" id="{30030AF8-564D-734B-84B9-DB4C7A3A6A53}"/>
              </a:ext>
            </a:extLst>
          </p:cNvPr>
          <p:cNvSpPr/>
          <p:nvPr/>
        </p:nvSpPr>
        <p:spPr>
          <a:xfrm>
            <a:off x="923650" y="134076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2" name="Action Button: Custom 16">
            <a:hlinkClick r:id="" action="ppaction://noaction" highlightClick="1">
              <a:snd r:embed="rId8" name="compramos una sandía.wav"/>
            </a:hlinkClick>
            <a:extLst>
              <a:ext uri="{FF2B5EF4-FFF2-40B4-BE49-F238E27FC236}">
                <a16:creationId xmlns:a16="http://schemas.microsoft.com/office/drawing/2014/main" id="{30030AF8-564D-734B-84B9-DB4C7A3A6A53}"/>
              </a:ext>
            </a:extLst>
          </p:cNvPr>
          <p:cNvSpPr/>
          <p:nvPr/>
        </p:nvSpPr>
        <p:spPr>
          <a:xfrm>
            <a:off x="923650" y="186396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3" name="Action Button: Custom 16">
            <a:hlinkClick r:id="" action="ppaction://noaction" highlightClick="1">
              <a:snd r:embed="rId9" name="escuchan mi radio.wav"/>
            </a:hlinkClick>
            <a:extLst>
              <a:ext uri="{FF2B5EF4-FFF2-40B4-BE49-F238E27FC236}">
                <a16:creationId xmlns:a16="http://schemas.microsoft.com/office/drawing/2014/main" id="{30030AF8-564D-734B-84B9-DB4C7A3A6A53}"/>
              </a:ext>
            </a:extLst>
          </p:cNvPr>
          <p:cNvSpPr/>
          <p:nvPr/>
        </p:nvSpPr>
        <p:spPr>
          <a:xfrm>
            <a:off x="923650" y="237525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4" name="Action Button: Custom 16">
            <a:hlinkClick r:id="" action="ppaction://noaction" highlightClick="1">
              <a:snd r:embed="rId10" name="saltan en el mar.wav"/>
            </a:hlinkClick>
            <a:extLst>
              <a:ext uri="{FF2B5EF4-FFF2-40B4-BE49-F238E27FC236}">
                <a16:creationId xmlns:a16="http://schemas.microsoft.com/office/drawing/2014/main" id="{30030AF8-564D-734B-84B9-DB4C7A3A6A53}"/>
              </a:ext>
            </a:extLst>
          </p:cNvPr>
          <p:cNvSpPr/>
          <p:nvPr/>
        </p:nvSpPr>
        <p:spPr>
          <a:xfrm>
            <a:off x="923650" y="287647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3069083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0" y="-13338"/>
            <a:ext cx="2286000" cy="623727"/>
          </a:xfrm>
        </p:spPr>
        <p:txBody>
          <a:bodyPr>
            <a:normAutofit/>
          </a:bodyPr>
          <a:lstStyle/>
          <a:p>
            <a:r>
              <a:rPr lang="en-GB" sz="2800" b="1" dirty="0">
                <a:solidFill>
                  <a:schemeClr val="accent1">
                    <a:lumMod val="50000"/>
                  </a:schemeClr>
                </a:solidFill>
              </a:rPr>
              <a:t>Solución</a:t>
            </a:r>
          </a:p>
        </p:txBody>
      </p:sp>
      <p:sp>
        <p:nvSpPr>
          <p:cNvPr id="4" name="Title 1"/>
          <p:cNvSpPr txBox="1">
            <a:spLocks/>
          </p:cNvSpPr>
          <p:nvPr/>
        </p:nvSpPr>
        <p:spPr>
          <a:xfrm>
            <a:off x="88900" y="623725"/>
            <a:ext cx="2286000" cy="623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accent1">
                    <a:lumMod val="50000"/>
                  </a:schemeClr>
                </a:solidFill>
              </a:rPr>
              <a:t>Persona A</a:t>
            </a:r>
          </a:p>
        </p:txBody>
      </p:sp>
      <p:sp>
        <p:nvSpPr>
          <p:cNvPr id="5" name="Title 1"/>
          <p:cNvSpPr txBox="1">
            <a:spLocks/>
          </p:cNvSpPr>
          <p:nvPr/>
        </p:nvSpPr>
        <p:spPr>
          <a:xfrm>
            <a:off x="88900" y="3597672"/>
            <a:ext cx="2286000" cy="623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accent1">
                    <a:lumMod val="50000"/>
                  </a:schemeClr>
                </a:solidFill>
              </a:rPr>
              <a:t>Persona B</a:t>
            </a:r>
          </a:p>
        </p:txBody>
      </p:sp>
      <p:graphicFrame>
        <p:nvGraphicFramePr>
          <p:cNvPr id="6" name="Table 5"/>
          <p:cNvGraphicFramePr>
            <a:graphicFrameLocks noGrp="1"/>
          </p:cNvGraphicFramePr>
          <p:nvPr>
            <p:extLst>
              <p:ext uri="{D42A27DB-BD31-4B8C-83A1-F6EECF244321}">
                <p14:modId xmlns:p14="http://schemas.microsoft.com/office/powerpoint/2010/main" val="2652878873"/>
              </p:ext>
            </p:extLst>
          </p:nvPr>
        </p:nvGraphicFramePr>
        <p:xfrm>
          <a:off x="2286000" y="623726"/>
          <a:ext cx="8737600" cy="2648746"/>
        </p:xfrm>
        <a:graphic>
          <a:graphicData uri="http://schemas.openxmlformats.org/drawingml/2006/table">
            <a:tbl>
              <a:tblPr firstRow="1" bandRow="1">
                <a:tableStyleId>{5940675A-B579-460E-94D1-54222C63F5DA}</a:tableStyleId>
              </a:tblPr>
              <a:tblGrid>
                <a:gridCol w="4368800">
                  <a:extLst>
                    <a:ext uri="{9D8B030D-6E8A-4147-A177-3AD203B41FA5}">
                      <a16:colId xmlns:a16="http://schemas.microsoft.com/office/drawing/2014/main" val="891615331"/>
                    </a:ext>
                  </a:extLst>
                </a:gridCol>
                <a:gridCol w="4368800">
                  <a:extLst>
                    <a:ext uri="{9D8B030D-6E8A-4147-A177-3AD203B41FA5}">
                      <a16:colId xmlns:a16="http://schemas.microsoft.com/office/drawing/2014/main" val="2207930439"/>
                    </a:ext>
                  </a:extLst>
                </a:gridCol>
              </a:tblGrid>
              <a:tr h="624050">
                <a:tc>
                  <a:txBody>
                    <a:bodyPr/>
                    <a:lstStyle/>
                    <a:p>
                      <a:pPr algn="ctr"/>
                      <a:r>
                        <a:rPr lang="en-GB" sz="2400" b="1" dirty="0">
                          <a:solidFill>
                            <a:schemeClr val="accent1">
                              <a:lumMod val="50000"/>
                            </a:schemeClr>
                          </a:solidFill>
                          <a:latin typeface="Century Gothic" panose="020B0502020202020204" pitchFamily="34" charset="0"/>
                        </a:rPr>
                        <a:t>talks</a:t>
                      </a:r>
                      <a:r>
                        <a:rPr lang="en-GB" sz="2400" b="1" baseline="0" dirty="0">
                          <a:solidFill>
                            <a:schemeClr val="accent1">
                              <a:lumMod val="50000"/>
                            </a:schemeClr>
                          </a:solidFill>
                          <a:latin typeface="Century Gothic" panose="020B0502020202020204" pitchFamily="34" charset="0"/>
                        </a:rPr>
                        <a:t> about ‘we’</a:t>
                      </a:r>
                      <a:endParaRPr lang="en-GB" sz="2400" b="1"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tc>
                  <a:txBody>
                    <a:bodyPr/>
                    <a:lstStyle/>
                    <a:p>
                      <a:pPr algn="ctr"/>
                      <a:r>
                        <a:rPr lang="en-GB" sz="2400" b="1" dirty="0">
                          <a:solidFill>
                            <a:schemeClr val="accent5">
                              <a:lumMod val="50000"/>
                            </a:schemeClr>
                          </a:solidFill>
                          <a:latin typeface="Century Gothic" panose="020B0502020202020204" pitchFamily="34" charset="0"/>
                        </a:rPr>
                        <a:t>talks about ‘they’</a:t>
                      </a:r>
                    </a:p>
                  </a:txBody>
                  <a:tcPr>
                    <a:solidFill>
                      <a:schemeClr val="accent2">
                        <a:lumMod val="20000"/>
                        <a:lumOff val="80000"/>
                      </a:schemeClr>
                    </a:solidFill>
                  </a:tcPr>
                </a:tc>
                <a:extLst>
                  <a:ext uri="{0D108BD9-81ED-4DB2-BD59-A6C34878D82A}">
                    <a16:rowId xmlns:a16="http://schemas.microsoft.com/office/drawing/2014/main" val="436239182"/>
                  </a:ext>
                </a:extLst>
              </a:tr>
              <a:tr h="506174">
                <a:tc>
                  <a:txBody>
                    <a:bodyPr/>
                    <a:lstStyle/>
                    <a:p>
                      <a:endParaRPr lang="en-GB" dirty="0">
                        <a:solidFill>
                          <a:schemeClr val="accent1">
                            <a:lumMod val="50000"/>
                          </a:schemeClr>
                        </a:solidFill>
                      </a:endParaRPr>
                    </a:p>
                  </a:txBody>
                  <a:tcPr/>
                </a:tc>
                <a:tc>
                  <a:txBody>
                    <a:bodyPr/>
                    <a:lstStyle/>
                    <a:p>
                      <a:endParaRPr lang="en-GB" dirty="0"/>
                    </a:p>
                  </a:txBody>
                  <a:tcPr/>
                </a:tc>
                <a:extLst>
                  <a:ext uri="{0D108BD9-81ED-4DB2-BD59-A6C34878D82A}">
                    <a16:rowId xmlns:a16="http://schemas.microsoft.com/office/drawing/2014/main" val="3774509516"/>
                  </a:ext>
                </a:extLst>
              </a:tr>
              <a:tr h="506174">
                <a:tc>
                  <a:txBody>
                    <a:bodyPr/>
                    <a:lstStyle/>
                    <a:p>
                      <a:endParaRPr lang="en-GB">
                        <a:solidFill>
                          <a:schemeClr val="accent1">
                            <a:lumMod val="50000"/>
                          </a:schemeClr>
                        </a:solidFill>
                      </a:endParaRPr>
                    </a:p>
                  </a:txBody>
                  <a:tcPr/>
                </a:tc>
                <a:tc>
                  <a:txBody>
                    <a:bodyPr/>
                    <a:lstStyle/>
                    <a:p>
                      <a:endParaRPr lang="en-GB" dirty="0"/>
                    </a:p>
                  </a:txBody>
                  <a:tcPr/>
                </a:tc>
                <a:extLst>
                  <a:ext uri="{0D108BD9-81ED-4DB2-BD59-A6C34878D82A}">
                    <a16:rowId xmlns:a16="http://schemas.microsoft.com/office/drawing/2014/main" val="3205370576"/>
                  </a:ext>
                </a:extLst>
              </a:tr>
              <a:tr h="506174">
                <a:tc>
                  <a:txBody>
                    <a:bodyPr/>
                    <a:lstStyle/>
                    <a:p>
                      <a:endParaRPr lang="en-GB">
                        <a:solidFill>
                          <a:schemeClr val="accent1">
                            <a:lumMod val="50000"/>
                          </a:schemeClr>
                        </a:solidFill>
                      </a:endParaRPr>
                    </a:p>
                  </a:txBody>
                  <a:tcPr/>
                </a:tc>
                <a:tc>
                  <a:txBody>
                    <a:bodyPr/>
                    <a:lstStyle/>
                    <a:p>
                      <a:endParaRPr lang="en-GB" dirty="0"/>
                    </a:p>
                  </a:txBody>
                  <a:tcPr/>
                </a:tc>
                <a:extLst>
                  <a:ext uri="{0D108BD9-81ED-4DB2-BD59-A6C34878D82A}">
                    <a16:rowId xmlns:a16="http://schemas.microsoft.com/office/drawing/2014/main" val="2397957214"/>
                  </a:ext>
                </a:extLst>
              </a:tr>
              <a:tr h="506174">
                <a:tc>
                  <a:txBody>
                    <a:bodyPr/>
                    <a:lstStyle/>
                    <a:p>
                      <a:endParaRPr lang="en-GB" dirty="0">
                        <a:solidFill>
                          <a:schemeClr val="accent1">
                            <a:lumMod val="50000"/>
                          </a:schemeClr>
                        </a:solidFill>
                      </a:endParaRPr>
                    </a:p>
                  </a:txBody>
                  <a:tcPr/>
                </a:tc>
                <a:tc>
                  <a:txBody>
                    <a:bodyPr/>
                    <a:lstStyle/>
                    <a:p>
                      <a:endParaRPr lang="en-GB" dirty="0"/>
                    </a:p>
                  </a:txBody>
                  <a:tcPr/>
                </a:tc>
                <a:extLst>
                  <a:ext uri="{0D108BD9-81ED-4DB2-BD59-A6C34878D82A}">
                    <a16:rowId xmlns:a16="http://schemas.microsoft.com/office/drawing/2014/main" val="175114286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401738924"/>
              </p:ext>
            </p:extLst>
          </p:nvPr>
        </p:nvGraphicFramePr>
        <p:xfrm>
          <a:off x="2286000" y="3597672"/>
          <a:ext cx="8737600" cy="2648746"/>
        </p:xfrm>
        <a:graphic>
          <a:graphicData uri="http://schemas.openxmlformats.org/drawingml/2006/table">
            <a:tbl>
              <a:tblPr firstRow="1" bandRow="1">
                <a:tableStyleId>{5940675A-B579-460E-94D1-54222C63F5DA}</a:tableStyleId>
              </a:tblPr>
              <a:tblGrid>
                <a:gridCol w="4368800">
                  <a:extLst>
                    <a:ext uri="{9D8B030D-6E8A-4147-A177-3AD203B41FA5}">
                      <a16:colId xmlns:a16="http://schemas.microsoft.com/office/drawing/2014/main" val="891615331"/>
                    </a:ext>
                  </a:extLst>
                </a:gridCol>
                <a:gridCol w="4368800">
                  <a:extLst>
                    <a:ext uri="{9D8B030D-6E8A-4147-A177-3AD203B41FA5}">
                      <a16:colId xmlns:a16="http://schemas.microsoft.com/office/drawing/2014/main" val="2207930439"/>
                    </a:ext>
                  </a:extLst>
                </a:gridCol>
              </a:tblGrid>
              <a:tr h="624050">
                <a:tc>
                  <a:txBody>
                    <a:bodyPr/>
                    <a:lstStyle/>
                    <a:p>
                      <a:pPr algn="ctr"/>
                      <a:r>
                        <a:rPr lang="en-GB" sz="2400" b="1" dirty="0">
                          <a:solidFill>
                            <a:schemeClr val="accent1">
                              <a:lumMod val="50000"/>
                            </a:schemeClr>
                          </a:solidFill>
                          <a:latin typeface="Century Gothic" panose="020B0502020202020204" pitchFamily="34" charset="0"/>
                        </a:rPr>
                        <a:t>talks</a:t>
                      </a:r>
                      <a:r>
                        <a:rPr lang="en-GB" sz="2400" b="1" baseline="0" dirty="0">
                          <a:solidFill>
                            <a:schemeClr val="accent1">
                              <a:lumMod val="50000"/>
                            </a:schemeClr>
                          </a:solidFill>
                          <a:latin typeface="Century Gothic" panose="020B0502020202020204" pitchFamily="34" charset="0"/>
                        </a:rPr>
                        <a:t> about ‘we’</a:t>
                      </a:r>
                      <a:endParaRPr lang="en-GB" sz="2400" b="1"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tc>
                  <a:txBody>
                    <a:bodyPr/>
                    <a:lstStyle/>
                    <a:p>
                      <a:pPr algn="ctr"/>
                      <a:r>
                        <a:rPr lang="en-GB" sz="2400" b="1" dirty="0">
                          <a:solidFill>
                            <a:schemeClr val="accent1">
                              <a:lumMod val="50000"/>
                            </a:schemeClr>
                          </a:solidFill>
                          <a:latin typeface="Century Gothic" panose="020B0502020202020204" pitchFamily="34" charset="0"/>
                        </a:rPr>
                        <a:t>talks about ‘they’</a:t>
                      </a:r>
                    </a:p>
                  </a:txBody>
                  <a:tcPr>
                    <a:solidFill>
                      <a:schemeClr val="accent2">
                        <a:lumMod val="20000"/>
                        <a:lumOff val="80000"/>
                      </a:schemeClr>
                    </a:solidFill>
                  </a:tcPr>
                </a:tc>
                <a:extLst>
                  <a:ext uri="{0D108BD9-81ED-4DB2-BD59-A6C34878D82A}">
                    <a16:rowId xmlns:a16="http://schemas.microsoft.com/office/drawing/2014/main" val="436239182"/>
                  </a:ext>
                </a:extLst>
              </a:tr>
              <a:tr h="506174">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3774509516"/>
                  </a:ext>
                </a:extLst>
              </a:tr>
              <a:tr h="506174">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3205370576"/>
                  </a:ext>
                </a:extLst>
              </a:tr>
              <a:tr h="506174">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2397957214"/>
                  </a:ext>
                </a:extLst>
              </a:tr>
              <a:tr h="506174">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1751142861"/>
                  </a:ext>
                </a:extLst>
              </a:tr>
            </a:tbl>
          </a:graphicData>
        </a:graphic>
      </p:graphicFrame>
      <p:sp>
        <p:nvSpPr>
          <p:cNvPr id="10" name="TextBox 9"/>
          <p:cNvSpPr txBox="1"/>
          <p:nvPr/>
        </p:nvSpPr>
        <p:spPr>
          <a:xfrm>
            <a:off x="7352411" y="4221399"/>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arrive at the patio</a:t>
            </a:r>
          </a:p>
        </p:txBody>
      </p:sp>
      <p:sp>
        <p:nvSpPr>
          <p:cNvPr id="11" name="TextBox 10"/>
          <p:cNvSpPr txBox="1"/>
          <p:nvPr/>
        </p:nvSpPr>
        <p:spPr>
          <a:xfrm>
            <a:off x="3175698" y="4221399"/>
            <a:ext cx="2796477"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play in the waves</a:t>
            </a:r>
          </a:p>
        </p:txBody>
      </p:sp>
      <p:sp>
        <p:nvSpPr>
          <p:cNvPr id="12" name="TextBox 11"/>
          <p:cNvSpPr txBox="1"/>
          <p:nvPr/>
        </p:nvSpPr>
        <p:spPr>
          <a:xfrm>
            <a:off x="7352411" y="4730570"/>
            <a:ext cx="32004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buy a watermelon</a:t>
            </a:r>
          </a:p>
        </p:txBody>
      </p:sp>
      <p:sp>
        <p:nvSpPr>
          <p:cNvPr id="13" name="TextBox 12"/>
          <p:cNvSpPr txBox="1"/>
          <p:nvPr/>
        </p:nvSpPr>
        <p:spPr>
          <a:xfrm>
            <a:off x="3175698" y="4772242"/>
            <a:ext cx="32004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listen to the radio</a:t>
            </a:r>
          </a:p>
        </p:txBody>
      </p:sp>
      <p:sp>
        <p:nvSpPr>
          <p:cNvPr id="14" name="TextBox 13"/>
          <p:cNvSpPr txBox="1"/>
          <p:nvPr/>
        </p:nvSpPr>
        <p:spPr>
          <a:xfrm>
            <a:off x="7352411" y="5233907"/>
            <a:ext cx="32004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take out the melon</a:t>
            </a:r>
          </a:p>
        </p:txBody>
      </p:sp>
      <p:sp>
        <p:nvSpPr>
          <p:cNvPr id="15" name="TextBox 14"/>
          <p:cNvSpPr txBox="1"/>
          <p:nvPr/>
        </p:nvSpPr>
        <p:spPr>
          <a:xfrm>
            <a:off x="7440168" y="5752386"/>
            <a:ext cx="32004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look at the beach</a:t>
            </a:r>
          </a:p>
        </p:txBody>
      </p:sp>
      <p:sp>
        <p:nvSpPr>
          <p:cNvPr id="16" name="TextBox 15"/>
          <p:cNvSpPr txBox="1"/>
          <p:nvPr/>
        </p:nvSpPr>
        <p:spPr>
          <a:xfrm>
            <a:off x="3269710" y="5233906"/>
            <a:ext cx="32004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jump in the sea</a:t>
            </a:r>
          </a:p>
        </p:txBody>
      </p:sp>
      <p:sp>
        <p:nvSpPr>
          <p:cNvPr id="17" name="TextBox 16"/>
          <p:cNvSpPr txBox="1"/>
          <p:nvPr/>
        </p:nvSpPr>
        <p:spPr>
          <a:xfrm>
            <a:off x="3049143" y="5771815"/>
            <a:ext cx="32004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need an ice cream</a:t>
            </a:r>
          </a:p>
        </p:txBody>
      </p:sp>
      <p:sp>
        <p:nvSpPr>
          <p:cNvPr id="18" name="TextBox 17"/>
          <p:cNvSpPr txBox="1"/>
          <p:nvPr/>
        </p:nvSpPr>
        <p:spPr>
          <a:xfrm>
            <a:off x="3000184" y="1247452"/>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look at the beach</a:t>
            </a:r>
          </a:p>
        </p:txBody>
      </p:sp>
      <p:sp>
        <p:nvSpPr>
          <p:cNvPr id="19" name="TextBox 18"/>
          <p:cNvSpPr txBox="1"/>
          <p:nvPr/>
        </p:nvSpPr>
        <p:spPr>
          <a:xfrm>
            <a:off x="7440168" y="1234116"/>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take out the melon</a:t>
            </a:r>
          </a:p>
        </p:txBody>
      </p:sp>
      <p:sp>
        <p:nvSpPr>
          <p:cNvPr id="20" name="TextBox 19"/>
          <p:cNvSpPr txBox="1"/>
          <p:nvPr/>
        </p:nvSpPr>
        <p:spPr>
          <a:xfrm>
            <a:off x="7440168" y="1748998"/>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need an ice cream</a:t>
            </a:r>
          </a:p>
        </p:txBody>
      </p:sp>
      <p:sp>
        <p:nvSpPr>
          <p:cNvPr id="22" name="TextBox 21"/>
          <p:cNvSpPr txBox="1"/>
          <p:nvPr/>
        </p:nvSpPr>
        <p:spPr>
          <a:xfrm>
            <a:off x="3087941" y="1748998"/>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play in the waves</a:t>
            </a:r>
          </a:p>
        </p:txBody>
      </p:sp>
      <p:sp>
        <p:nvSpPr>
          <p:cNvPr id="23" name="TextBox 22"/>
          <p:cNvSpPr txBox="1"/>
          <p:nvPr/>
        </p:nvSpPr>
        <p:spPr>
          <a:xfrm>
            <a:off x="3000184" y="2255254"/>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arrive at the patio</a:t>
            </a:r>
          </a:p>
        </p:txBody>
      </p:sp>
      <p:sp>
        <p:nvSpPr>
          <p:cNvPr id="24" name="TextBox 23"/>
          <p:cNvSpPr txBox="1"/>
          <p:nvPr/>
        </p:nvSpPr>
        <p:spPr>
          <a:xfrm>
            <a:off x="3000184" y="2750886"/>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buy a watermelon</a:t>
            </a:r>
          </a:p>
        </p:txBody>
      </p:sp>
      <p:sp>
        <p:nvSpPr>
          <p:cNvPr id="25" name="TextBox 24"/>
          <p:cNvSpPr txBox="1"/>
          <p:nvPr/>
        </p:nvSpPr>
        <p:spPr>
          <a:xfrm>
            <a:off x="7440168" y="2270027"/>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listen to the radio</a:t>
            </a:r>
          </a:p>
        </p:txBody>
      </p:sp>
      <p:sp>
        <p:nvSpPr>
          <p:cNvPr id="26" name="TextBox 25"/>
          <p:cNvSpPr txBox="1"/>
          <p:nvPr/>
        </p:nvSpPr>
        <p:spPr>
          <a:xfrm>
            <a:off x="7725918" y="2765822"/>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jump in the sea</a:t>
            </a:r>
          </a:p>
        </p:txBody>
      </p:sp>
    </p:spTree>
    <p:extLst>
      <p:ext uri="{BB962C8B-B14F-4D97-AF65-F5344CB8AC3E}">
        <p14:creationId xmlns:p14="http://schemas.microsoft.com/office/powerpoint/2010/main" val="58773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2"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h</a:t>
            </a:r>
            <a:endParaRPr lang="en-GB" sz="12000" b="0" dirty="0"/>
          </a:p>
        </p:txBody>
      </p:sp>
      <p:sp>
        <p:nvSpPr>
          <p:cNvPr id="7" name="Rounded Rectangle 6" descr="rectangle"/>
          <p:cNvSpPr/>
          <p:nvPr/>
        </p:nvSpPr>
        <p:spPr>
          <a:xfrm>
            <a:off x="4284921" y="1811073"/>
            <a:ext cx="3604437" cy="305751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angle 5"/>
          <p:cNvSpPr/>
          <p:nvPr/>
        </p:nvSpPr>
        <p:spPr>
          <a:xfrm>
            <a:off x="4788591" y="3852927"/>
            <a:ext cx="2614818" cy="1015663"/>
          </a:xfrm>
          <a:prstGeom prst="rect">
            <a:avLst/>
          </a:prstGeom>
        </p:spPr>
        <p:txBody>
          <a:bodyPr wrap="none">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h</a:t>
            </a:r>
            <a:r>
              <a:rPr lang="en-GB" sz="6000" dirty="0" err="1">
                <a:solidFill>
                  <a:srgbClr val="115076"/>
                </a:solidFill>
                <a:latin typeface="Century Gothic" panose="020B0502020202020204" pitchFamily="34" charset="0"/>
                <a:cs typeface="Calibri" panose="020F0502020204030204" pitchFamily="34" charset="0"/>
              </a:rPr>
              <a:t>ablar</a:t>
            </a:r>
            <a:endParaRPr lang="en-GB" sz="6000" dirty="0">
              <a:solidFill>
                <a:srgbClr val="115076"/>
              </a:solidFill>
            </a:endParaRPr>
          </a:p>
        </p:txBody>
      </p:sp>
      <p:sp>
        <p:nvSpPr>
          <p:cNvPr id="8" name="Rectangle 7"/>
          <p:cNvSpPr/>
          <p:nvPr/>
        </p:nvSpPr>
        <p:spPr>
          <a:xfrm>
            <a:off x="1280530" y="168784"/>
            <a:ext cx="1468672"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ijo</a:t>
            </a:r>
            <a:endParaRPr lang="en-GB" sz="6000" dirty="0">
              <a:solidFill>
                <a:srgbClr val="115076"/>
              </a:solidFill>
            </a:endParaRPr>
          </a:p>
        </p:txBody>
      </p:sp>
      <p:sp>
        <p:nvSpPr>
          <p:cNvPr id="11" name="Rectangle 10"/>
          <p:cNvSpPr/>
          <p:nvPr/>
        </p:nvSpPr>
        <p:spPr>
          <a:xfrm>
            <a:off x="610502" y="3367244"/>
            <a:ext cx="3074881"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ospital</a:t>
            </a:r>
            <a:endParaRPr lang="en-GB" sz="6000" dirty="0">
              <a:solidFill>
                <a:srgbClr val="115076"/>
              </a:solidFill>
            </a:endParaRPr>
          </a:p>
        </p:txBody>
      </p:sp>
      <p:sp>
        <p:nvSpPr>
          <p:cNvPr id="9" name="Rectangle 8"/>
          <p:cNvSpPr/>
          <p:nvPr/>
        </p:nvSpPr>
        <p:spPr>
          <a:xfrm>
            <a:off x="4951383" y="4929779"/>
            <a:ext cx="2409634"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acer</a:t>
            </a:r>
            <a:endParaRPr lang="en-GB" sz="6000" dirty="0">
              <a:solidFill>
                <a:srgbClr val="115076"/>
              </a:solidFill>
            </a:endParaRPr>
          </a:p>
        </p:txBody>
      </p:sp>
      <p:sp>
        <p:nvSpPr>
          <p:cNvPr id="10" name="Rectangle 9"/>
          <p:cNvSpPr/>
          <p:nvPr/>
        </p:nvSpPr>
        <p:spPr>
          <a:xfrm>
            <a:off x="8536199" y="204825"/>
            <a:ext cx="2864887"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elado</a:t>
            </a:r>
            <a:endParaRPr lang="en-GB" sz="6000" dirty="0">
              <a:solidFill>
                <a:srgbClr val="115076"/>
              </a:solidFill>
            </a:endParaRPr>
          </a:p>
        </p:txBody>
      </p:sp>
      <p:sp>
        <p:nvSpPr>
          <p:cNvPr id="12" name="Rectangle 11"/>
          <p:cNvSpPr/>
          <p:nvPr/>
        </p:nvSpPr>
        <p:spPr>
          <a:xfrm>
            <a:off x="7817064" y="3526203"/>
            <a:ext cx="4303156" cy="830997"/>
          </a:xfrm>
          <a:prstGeom prst="rect">
            <a:avLst/>
          </a:prstGeom>
        </p:spPr>
        <p:txBody>
          <a:bodyPr wrap="square">
            <a:spAutoFit/>
          </a:bodyPr>
          <a:lstStyle/>
          <a:p>
            <a:pPr algn="ctr"/>
            <a:r>
              <a:rPr lang="en-GB" sz="4800" dirty="0">
                <a:solidFill>
                  <a:srgbClr val="E87D1E"/>
                </a:solidFill>
                <a:latin typeface="Century Gothic" panose="020B0502020202020204" pitchFamily="34" charset="0"/>
                <a:cs typeface="Calibri" panose="020F0502020204030204" pitchFamily="34" charset="0"/>
              </a:rPr>
              <a:t>h</a:t>
            </a:r>
            <a:r>
              <a:rPr lang="en-GB" sz="4800" dirty="0">
                <a:solidFill>
                  <a:srgbClr val="115076"/>
                </a:solidFill>
                <a:latin typeface="Century Gothic" panose="020B0502020202020204" pitchFamily="34" charset="0"/>
                <a:cs typeface="Calibri" panose="020F0502020204030204" pitchFamily="34" charset="0"/>
              </a:rPr>
              <a:t>asta </a:t>
            </a:r>
            <a:r>
              <a:rPr lang="en-GB" sz="4800" dirty="0" err="1">
                <a:solidFill>
                  <a:srgbClr val="115076"/>
                </a:solidFill>
                <a:latin typeface="Century Gothic" panose="020B0502020202020204" pitchFamily="34" charset="0"/>
                <a:cs typeface="Calibri" panose="020F0502020204030204" pitchFamily="34" charset="0"/>
              </a:rPr>
              <a:t>luego</a:t>
            </a:r>
            <a:endParaRPr lang="en-GB" sz="4800" dirty="0">
              <a:solidFill>
                <a:srgbClr val="115076"/>
              </a:solidFill>
            </a:endParaRPr>
          </a:p>
        </p:txBody>
      </p:sp>
    </p:spTree>
    <p:extLst>
      <p:ext uri="{BB962C8B-B14F-4D97-AF65-F5344CB8AC3E}">
        <p14:creationId xmlns:p14="http://schemas.microsoft.com/office/powerpoint/2010/main" val="19549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habl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4" name="h_hij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5" name="h_helad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6" name="h_hospital.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7" name="h_hace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8" name="h_hasta l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6" grpId="0"/>
      <p:bldP spid="8" grpId="0"/>
      <p:bldP spid="11" grpId="0"/>
      <p:bldP spid="9"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h</a:t>
            </a:r>
            <a:endParaRPr lang="en-GB" sz="12000" b="0" dirty="0"/>
          </a:p>
        </p:txBody>
      </p:sp>
      <p:sp>
        <p:nvSpPr>
          <p:cNvPr id="7" name="Rounded Rectangle 6" descr="rectangle"/>
          <p:cNvSpPr/>
          <p:nvPr/>
        </p:nvSpPr>
        <p:spPr>
          <a:xfrm>
            <a:off x="4284921" y="1811073"/>
            <a:ext cx="3604437" cy="305751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angle 5"/>
          <p:cNvSpPr/>
          <p:nvPr/>
        </p:nvSpPr>
        <p:spPr>
          <a:xfrm>
            <a:off x="4788591" y="3852927"/>
            <a:ext cx="2614818" cy="1015663"/>
          </a:xfrm>
          <a:prstGeom prst="rect">
            <a:avLst/>
          </a:prstGeom>
        </p:spPr>
        <p:txBody>
          <a:bodyPr wrap="none">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h</a:t>
            </a:r>
            <a:r>
              <a:rPr lang="en-GB" sz="6000" dirty="0" err="1">
                <a:solidFill>
                  <a:srgbClr val="115076"/>
                </a:solidFill>
                <a:latin typeface="Century Gothic" panose="020B0502020202020204" pitchFamily="34" charset="0"/>
                <a:cs typeface="Calibri" panose="020F0502020204030204" pitchFamily="34" charset="0"/>
              </a:rPr>
              <a:t>ablar</a:t>
            </a:r>
            <a:endParaRPr lang="en-GB" sz="6000" dirty="0">
              <a:solidFill>
                <a:srgbClr val="115076"/>
              </a:solidFill>
            </a:endParaRPr>
          </a:p>
        </p:txBody>
      </p:sp>
      <p:sp>
        <p:nvSpPr>
          <p:cNvPr id="8" name="Rectangle 7"/>
          <p:cNvSpPr/>
          <p:nvPr/>
        </p:nvSpPr>
        <p:spPr>
          <a:xfrm>
            <a:off x="1280530" y="168784"/>
            <a:ext cx="1468672"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ijo</a:t>
            </a:r>
            <a:endParaRPr lang="en-GB" sz="6000" dirty="0">
              <a:solidFill>
                <a:srgbClr val="115076"/>
              </a:solidFill>
            </a:endParaRPr>
          </a:p>
        </p:txBody>
      </p:sp>
      <p:sp>
        <p:nvSpPr>
          <p:cNvPr id="11" name="Rectangle 10"/>
          <p:cNvSpPr/>
          <p:nvPr/>
        </p:nvSpPr>
        <p:spPr>
          <a:xfrm>
            <a:off x="610502" y="3367244"/>
            <a:ext cx="3074881"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ospital</a:t>
            </a:r>
            <a:endParaRPr lang="en-GB" sz="6000" dirty="0">
              <a:solidFill>
                <a:srgbClr val="115076"/>
              </a:solidFill>
            </a:endParaRPr>
          </a:p>
        </p:txBody>
      </p:sp>
      <p:sp>
        <p:nvSpPr>
          <p:cNvPr id="9" name="Rectangle 8"/>
          <p:cNvSpPr/>
          <p:nvPr/>
        </p:nvSpPr>
        <p:spPr>
          <a:xfrm>
            <a:off x="4951383" y="4929779"/>
            <a:ext cx="2409634"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acer</a:t>
            </a:r>
            <a:endParaRPr lang="en-GB" sz="6000" dirty="0">
              <a:solidFill>
                <a:srgbClr val="115076"/>
              </a:solidFill>
            </a:endParaRPr>
          </a:p>
        </p:txBody>
      </p:sp>
      <p:sp>
        <p:nvSpPr>
          <p:cNvPr id="10" name="Rectangle 9"/>
          <p:cNvSpPr/>
          <p:nvPr/>
        </p:nvSpPr>
        <p:spPr>
          <a:xfrm>
            <a:off x="8536199" y="204825"/>
            <a:ext cx="2864887"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elado</a:t>
            </a:r>
            <a:endParaRPr lang="en-GB" sz="6000" dirty="0">
              <a:solidFill>
                <a:srgbClr val="115076"/>
              </a:solidFill>
            </a:endParaRPr>
          </a:p>
        </p:txBody>
      </p:sp>
      <p:sp>
        <p:nvSpPr>
          <p:cNvPr id="12" name="Rectangle 11"/>
          <p:cNvSpPr/>
          <p:nvPr/>
        </p:nvSpPr>
        <p:spPr>
          <a:xfrm>
            <a:off x="7817064" y="3526203"/>
            <a:ext cx="4303156" cy="830997"/>
          </a:xfrm>
          <a:prstGeom prst="rect">
            <a:avLst/>
          </a:prstGeom>
        </p:spPr>
        <p:txBody>
          <a:bodyPr wrap="square">
            <a:spAutoFit/>
          </a:bodyPr>
          <a:lstStyle/>
          <a:p>
            <a:pPr algn="ctr"/>
            <a:r>
              <a:rPr lang="en-GB" sz="4800" dirty="0">
                <a:solidFill>
                  <a:srgbClr val="E87D1E"/>
                </a:solidFill>
                <a:latin typeface="Century Gothic" panose="020B0502020202020204" pitchFamily="34" charset="0"/>
                <a:cs typeface="Calibri" panose="020F0502020204030204" pitchFamily="34" charset="0"/>
              </a:rPr>
              <a:t>h</a:t>
            </a:r>
            <a:r>
              <a:rPr lang="en-GB" sz="4800" dirty="0">
                <a:solidFill>
                  <a:srgbClr val="115076"/>
                </a:solidFill>
                <a:latin typeface="Century Gothic" panose="020B0502020202020204" pitchFamily="34" charset="0"/>
                <a:cs typeface="Calibri" panose="020F0502020204030204" pitchFamily="34" charset="0"/>
              </a:rPr>
              <a:t>asta </a:t>
            </a:r>
            <a:r>
              <a:rPr lang="en-GB" sz="4800" dirty="0" err="1">
                <a:solidFill>
                  <a:srgbClr val="115076"/>
                </a:solidFill>
                <a:latin typeface="Century Gothic" panose="020B0502020202020204" pitchFamily="34" charset="0"/>
                <a:cs typeface="Calibri" panose="020F0502020204030204" pitchFamily="34" charset="0"/>
              </a:rPr>
              <a:t>luego</a:t>
            </a:r>
            <a:endParaRPr lang="en-GB" sz="4800" dirty="0">
              <a:solidFill>
                <a:srgbClr val="115076"/>
              </a:solidFill>
            </a:endParaRPr>
          </a:p>
        </p:txBody>
      </p:sp>
    </p:spTree>
    <p:extLst>
      <p:ext uri="{BB962C8B-B14F-4D97-AF65-F5344CB8AC3E}">
        <p14:creationId xmlns:p14="http://schemas.microsoft.com/office/powerpoint/2010/main" val="392327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6" grpId="0"/>
      <p:bldP spid="8" grpId="0"/>
      <p:bldP spid="11" grpId="0"/>
      <p:bldP spid="9"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11266226" cy="1077218"/>
          </a:xfrm>
          <a:prstGeom prst="rect">
            <a:avLst/>
          </a:prstGeom>
          <a:noFill/>
        </p:spPr>
        <p:txBody>
          <a:bodyPr wrap="none" rtlCol="0">
            <a:spAutoFit/>
          </a:bodyPr>
          <a:lstStyle/>
          <a:p>
            <a:pPr lvl="0">
              <a:defRPr/>
            </a:pPr>
            <a:r>
              <a:rPr lang="en-GB" sz="3200" b="1" dirty="0">
                <a:solidFill>
                  <a:schemeClr val="accent1">
                    <a:lumMod val="50000"/>
                  </a:schemeClr>
                </a:solidFill>
                <a:latin typeface="Century Gothic" panose="020F0302020204030204"/>
              </a:rPr>
              <a:t>Escribe las palabras en español. </a:t>
            </a:r>
          </a:p>
          <a:p>
            <a:pPr lvl="0">
              <a:defRPr/>
            </a:pPr>
            <a:r>
              <a:rPr lang="en-GB" sz="3200" b="1" dirty="0">
                <a:solidFill>
                  <a:schemeClr val="accent1">
                    <a:lumMod val="50000"/>
                  </a:schemeClr>
                </a:solidFill>
                <a:latin typeface="Century Gothic" panose="020F0302020204030204"/>
              </a:rPr>
              <a:t>¿Cuál tiene sólo un vocal y cuál tiene [silent h] + vocal?</a:t>
            </a:r>
          </a:p>
        </p:txBody>
      </p:sp>
      <p:sp>
        <p:nvSpPr>
          <p:cNvPr id="3" name="TextBox 2"/>
          <p:cNvSpPr txBox="1"/>
          <p:nvPr/>
        </p:nvSpPr>
        <p:spPr>
          <a:xfrm>
            <a:off x="1039186" y="3174725"/>
            <a:ext cx="3512895"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[see you later]</a:t>
            </a:r>
          </a:p>
        </p:txBody>
      </p:sp>
      <p:sp>
        <p:nvSpPr>
          <p:cNvPr id="13" name="TextBox 12"/>
          <p:cNvSpPr txBox="1"/>
          <p:nvPr/>
        </p:nvSpPr>
        <p:spPr>
          <a:xfrm>
            <a:off x="7947374" y="3174725"/>
            <a:ext cx="2466625"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[tall, high]</a:t>
            </a:r>
          </a:p>
        </p:txBody>
      </p:sp>
      <p:sp>
        <p:nvSpPr>
          <p:cNvPr id="14" name="TextBox 13">
            <a:extLst>
              <a:ext uri="{FF2B5EF4-FFF2-40B4-BE49-F238E27FC236}">
                <a16:creationId xmlns:a16="http://schemas.microsoft.com/office/drawing/2014/main" id="{131869A7-507C-4FBC-A54D-096F96E32D57}"/>
              </a:ext>
            </a:extLst>
          </p:cNvPr>
          <p:cNvSpPr txBox="1"/>
          <p:nvPr/>
        </p:nvSpPr>
        <p:spPr>
          <a:xfrm>
            <a:off x="8379175" y="5161445"/>
            <a:ext cx="10534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strike="noStrike" kern="0" cap="none" spc="0" normalizeH="0" baseline="0" noProof="0" dirty="0">
                <a:ln>
                  <a:noFill/>
                </a:ln>
                <a:solidFill>
                  <a:srgbClr val="E25B00"/>
                </a:solidFill>
                <a:effectLst/>
                <a:uLnTx/>
                <a:uFillTx/>
                <a:latin typeface="Century Gothic" panose="020F0302020204030204"/>
                <a:ea typeface="+mn-ea"/>
                <a:cs typeface="Arial"/>
                <a:sym typeface="Arial"/>
              </a:rPr>
              <a:t>a</a:t>
            </a:r>
            <a:r>
              <a:rPr kumimoji="0" lang="en-GB" sz="3600" i="0" u="none" strike="noStrike" kern="0" cap="none" spc="0" normalizeH="0" baseline="0" noProof="0" dirty="0">
                <a:ln>
                  <a:noFill/>
                </a:ln>
                <a:solidFill>
                  <a:srgbClr val="E25B00"/>
                </a:solidFill>
                <a:effectLst/>
                <a:uLnTx/>
                <a:uFillTx/>
                <a:latin typeface="Century Gothic" panose="020F0302020204030204"/>
                <a:ea typeface="+mn-ea"/>
                <a:cs typeface="Arial"/>
                <a:sym typeface="Arial"/>
              </a:rPr>
              <a:t>lto</a:t>
            </a:r>
          </a:p>
        </p:txBody>
      </p:sp>
      <p:sp>
        <p:nvSpPr>
          <p:cNvPr id="15" name="TextBox 14">
            <a:extLst>
              <a:ext uri="{FF2B5EF4-FFF2-40B4-BE49-F238E27FC236}">
                <a16:creationId xmlns:a16="http://schemas.microsoft.com/office/drawing/2014/main" id="{131869A7-507C-4FBC-A54D-096F96E32D57}"/>
              </a:ext>
            </a:extLst>
          </p:cNvPr>
          <p:cNvSpPr txBox="1"/>
          <p:nvPr/>
        </p:nvSpPr>
        <p:spPr>
          <a:xfrm>
            <a:off x="1899661" y="5161446"/>
            <a:ext cx="28344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strike="noStrike" kern="0" cap="none" spc="0" normalizeH="0" baseline="0" noProof="0" dirty="0">
                <a:ln>
                  <a:noFill/>
                </a:ln>
                <a:solidFill>
                  <a:srgbClr val="E25B00"/>
                </a:solidFill>
                <a:effectLst/>
                <a:uLnTx/>
                <a:uFillTx/>
                <a:latin typeface="Century Gothic" panose="020F0302020204030204"/>
                <a:ea typeface="+mn-ea"/>
                <a:cs typeface="Arial"/>
                <a:sym typeface="Arial"/>
              </a:rPr>
              <a:t>ha</a:t>
            </a:r>
            <a:r>
              <a:rPr kumimoji="0" lang="en-GB" sz="3600" i="0" strike="noStrike" kern="0" cap="none" spc="0" normalizeH="0" baseline="0" noProof="0" dirty="0">
                <a:ln>
                  <a:noFill/>
                </a:ln>
                <a:solidFill>
                  <a:srgbClr val="E25B00"/>
                </a:solidFill>
                <a:effectLst/>
                <a:uLnTx/>
                <a:uFillTx/>
                <a:latin typeface="Century Gothic" panose="020F0302020204030204"/>
                <a:ea typeface="+mn-ea"/>
                <a:cs typeface="Arial"/>
                <a:sym typeface="Arial"/>
              </a:rPr>
              <a:t>s</a:t>
            </a:r>
            <a:r>
              <a:rPr kumimoji="0" lang="en-GB" sz="3600" i="0" u="none" strike="noStrike" kern="0" cap="none" spc="0" normalizeH="0" baseline="0" noProof="0" dirty="0">
                <a:ln>
                  <a:noFill/>
                </a:ln>
                <a:solidFill>
                  <a:srgbClr val="E25B00"/>
                </a:solidFill>
                <a:effectLst/>
                <a:uLnTx/>
                <a:uFillTx/>
                <a:latin typeface="Century Gothic" panose="020F0302020204030204"/>
                <a:ea typeface="+mn-ea"/>
                <a:cs typeface="Arial"/>
                <a:sym typeface="Arial"/>
              </a:rPr>
              <a:t>ta luego</a:t>
            </a:r>
          </a:p>
        </p:txBody>
      </p:sp>
      <p:grpSp>
        <p:nvGrpSpPr>
          <p:cNvPr id="10" name="Group 9"/>
          <p:cNvGrpSpPr/>
          <p:nvPr/>
        </p:nvGrpSpPr>
        <p:grpSpPr>
          <a:xfrm>
            <a:off x="1988991" y="5191480"/>
            <a:ext cx="576001" cy="585259"/>
            <a:chOff x="1988991" y="5191480"/>
            <a:chExt cx="576001" cy="585259"/>
          </a:xfrm>
        </p:grpSpPr>
        <p:sp>
          <p:nvSpPr>
            <p:cNvPr id="7" name="Rectangle 6"/>
            <p:cNvSpPr/>
            <p:nvPr/>
          </p:nvSpPr>
          <p:spPr>
            <a:xfrm>
              <a:off x="1988992" y="5191480"/>
              <a:ext cx="576000" cy="58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988991" y="5699159"/>
              <a:ext cx="576000" cy="36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8202684" y="5202631"/>
            <a:ext cx="576001" cy="585259"/>
            <a:chOff x="1988991" y="5191480"/>
            <a:chExt cx="576001" cy="585259"/>
          </a:xfrm>
        </p:grpSpPr>
        <p:sp>
          <p:nvSpPr>
            <p:cNvPr id="19" name="Rectangle 18"/>
            <p:cNvSpPr/>
            <p:nvPr/>
          </p:nvSpPr>
          <p:spPr>
            <a:xfrm>
              <a:off x="1988992" y="5191480"/>
              <a:ext cx="576000" cy="58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988991" y="5699159"/>
              <a:ext cx="576000" cy="36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Rounded Rectangle 11">
            <a:extLst>
              <a:ext uri="{FF2B5EF4-FFF2-40B4-BE49-F238E27FC236}">
                <a16:creationId xmlns:a16="http://schemas.microsoft.com/office/drawing/2014/main" id="{A316DD52-7894-4A75-969C-CA0645DA2978}"/>
              </a:ext>
            </a:extLst>
          </p:cNvPr>
          <p:cNvSpPr/>
          <p:nvPr/>
        </p:nvSpPr>
        <p:spPr>
          <a:xfrm>
            <a:off x="9748156" y="258166"/>
            <a:ext cx="21799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3067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10346102"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1">
                    <a:lumMod val="50000"/>
                  </a:schemeClr>
                </a:solidFill>
                <a:latin typeface="Century Gothic" panose="020F0302020204030204"/>
              </a:rPr>
              <a:t>Escribe</a:t>
            </a:r>
            <a:r>
              <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las palabras en español.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¿Cuál tiene un vocal y cuál tiene [silent h] + vocal?</a:t>
            </a:r>
          </a:p>
        </p:txBody>
      </p:sp>
      <p:sp>
        <p:nvSpPr>
          <p:cNvPr id="3" name="TextBox 2"/>
          <p:cNvSpPr txBox="1"/>
          <p:nvPr/>
        </p:nvSpPr>
        <p:spPr>
          <a:xfrm>
            <a:off x="1720029" y="3174725"/>
            <a:ext cx="2594532"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[although]</a:t>
            </a:r>
          </a:p>
        </p:txBody>
      </p:sp>
      <p:sp>
        <p:nvSpPr>
          <p:cNvPr id="13" name="TextBox 12"/>
          <p:cNvSpPr txBox="1"/>
          <p:nvPr/>
        </p:nvSpPr>
        <p:spPr>
          <a:xfrm>
            <a:off x="7465512" y="3174725"/>
            <a:ext cx="3995803"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[to do, to make]</a:t>
            </a:r>
          </a:p>
        </p:txBody>
      </p:sp>
      <p:sp>
        <p:nvSpPr>
          <p:cNvPr id="14" name="TextBox 13">
            <a:extLst>
              <a:ext uri="{FF2B5EF4-FFF2-40B4-BE49-F238E27FC236}">
                <a16:creationId xmlns:a16="http://schemas.microsoft.com/office/drawing/2014/main" id="{131869A7-507C-4FBC-A54D-096F96E32D57}"/>
              </a:ext>
            </a:extLst>
          </p:cNvPr>
          <p:cNvSpPr txBox="1"/>
          <p:nvPr/>
        </p:nvSpPr>
        <p:spPr>
          <a:xfrm>
            <a:off x="8379175" y="5161445"/>
            <a:ext cx="15039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strike="noStrike" kern="0" cap="none" spc="0" normalizeH="0" baseline="0" noProof="0" dirty="0" err="1">
                <a:ln>
                  <a:noFill/>
                </a:ln>
                <a:solidFill>
                  <a:srgbClr val="E25B00"/>
                </a:solidFill>
                <a:effectLst/>
                <a:uLnTx/>
                <a:uFillTx/>
                <a:latin typeface="Century Gothic" panose="020F0302020204030204"/>
                <a:ea typeface="+mn-ea"/>
                <a:cs typeface="Arial"/>
                <a:sym typeface="Arial"/>
              </a:rPr>
              <a:t>ha</a:t>
            </a:r>
            <a:r>
              <a:rPr kumimoji="0" lang="en-GB" sz="3600" i="0" strike="noStrike" kern="0" cap="none" spc="0" normalizeH="0" baseline="0" noProof="0" dirty="0" err="1">
                <a:ln>
                  <a:noFill/>
                </a:ln>
                <a:solidFill>
                  <a:srgbClr val="E25B00"/>
                </a:solidFill>
                <a:effectLst/>
                <a:uLnTx/>
                <a:uFillTx/>
                <a:latin typeface="Century Gothic" panose="020F0302020204030204"/>
                <a:ea typeface="+mn-ea"/>
                <a:cs typeface="Arial"/>
                <a:sym typeface="Arial"/>
              </a:rPr>
              <a:t>cer</a:t>
            </a:r>
            <a:endParaRPr kumimoji="0" lang="en-GB" sz="3600" i="0" strike="noStrike" kern="0" cap="none" spc="0" normalizeH="0" baseline="0" noProof="0" dirty="0">
              <a:ln>
                <a:noFill/>
              </a:ln>
              <a:solidFill>
                <a:srgbClr val="E25B00"/>
              </a:solidFill>
              <a:effectLst/>
              <a:uLnTx/>
              <a:uFillTx/>
              <a:latin typeface="Century Gothic" panose="020F0302020204030204"/>
              <a:ea typeface="+mn-ea"/>
              <a:cs typeface="Arial"/>
              <a:sym typeface="Arial"/>
            </a:endParaRPr>
          </a:p>
        </p:txBody>
      </p:sp>
      <p:sp>
        <p:nvSpPr>
          <p:cNvPr id="15" name="TextBox 14">
            <a:extLst>
              <a:ext uri="{FF2B5EF4-FFF2-40B4-BE49-F238E27FC236}">
                <a16:creationId xmlns:a16="http://schemas.microsoft.com/office/drawing/2014/main" id="{131869A7-507C-4FBC-A54D-096F96E32D57}"/>
              </a:ext>
            </a:extLst>
          </p:cNvPr>
          <p:cNvSpPr txBox="1"/>
          <p:nvPr/>
        </p:nvSpPr>
        <p:spPr>
          <a:xfrm>
            <a:off x="1899661" y="5161446"/>
            <a:ext cx="194636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strike="noStrike" kern="0" cap="none" spc="0" normalizeH="0" baseline="0" noProof="0" dirty="0" err="1">
                <a:ln>
                  <a:noFill/>
                </a:ln>
                <a:solidFill>
                  <a:srgbClr val="E25B00"/>
                </a:solidFill>
                <a:effectLst/>
                <a:uLnTx/>
                <a:uFillTx/>
                <a:latin typeface="Century Gothic" panose="020F0302020204030204"/>
                <a:ea typeface="+mn-ea"/>
                <a:cs typeface="Arial"/>
                <a:sym typeface="Arial"/>
              </a:rPr>
              <a:t>a</a:t>
            </a:r>
            <a:r>
              <a:rPr kumimoji="0" lang="en-GB" sz="3600" i="0" strike="noStrike" kern="0" cap="none" spc="0" normalizeH="0" baseline="0" noProof="0" dirty="0" err="1">
                <a:ln>
                  <a:noFill/>
                </a:ln>
                <a:solidFill>
                  <a:srgbClr val="E25B00"/>
                </a:solidFill>
                <a:effectLst/>
                <a:uLnTx/>
                <a:uFillTx/>
                <a:latin typeface="Century Gothic" panose="020F0302020204030204"/>
                <a:ea typeface="+mn-ea"/>
                <a:cs typeface="Arial"/>
                <a:sym typeface="Arial"/>
              </a:rPr>
              <a:t>unque</a:t>
            </a:r>
            <a:endParaRPr kumimoji="0" lang="en-GB" sz="3600" i="0" strike="noStrike" kern="0" cap="none" spc="0" normalizeH="0" baseline="0" noProof="0" dirty="0">
              <a:ln>
                <a:noFill/>
              </a:ln>
              <a:solidFill>
                <a:srgbClr val="E25B00"/>
              </a:solidFill>
              <a:effectLst/>
              <a:uLnTx/>
              <a:uFillTx/>
              <a:latin typeface="Century Gothic" panose="020F0302020204030204"/>
              <a:ea typeface="+mn-ea"/>
              <a:cs typeface="Arial"/>
              <a:sym typeface="Arial"/>
            </a:endParaRPr>
          </a:p>
        </p:txBody>
      </p:sp>
      <p:grpSp>
        <p:nvGrpSpPr>
          <p:cNvPr id="12" name="Group 11"/>
          <p:cNvGrpSpPr/>
          <p:nvPr/>
        </p:nvGrpSpPr>
        <p:grpSpPr>
          <a:xfrm>
            <a:off x="1720588" y="5195944"/>
            <a:ext cx="576001" cy="585259"/>
            <a:chOff x="1988991" y="5191480"/>
            <a:chExt cx="576001" cy="585259"/>
          </a:xfrm>
        </p:grpSpPr>
        <p:sp>
          <p:nvSpPr>
            <p:cNvPr id="18" name="Rectangle 17"/>
            <p:cNvSpPr/>
            <p:nvPr/>
          </p:nvSpPr>
          <p:spPr>
            <a:xfrm>
              <a:off x="1988992" y="5191480"/>
              <a:ext cx="576000" cy="58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1988991" y="5699159"/>
              <a:ext cx="576000" cy="36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p:cNvGrpSpPr/>
          <p:nvPr/>
        </p:nvGrpSpPr>
        <p:grpSpPr>
          <a:xfrm>
            <a:off x="8479534" y="5191980"/>
            <a:ext cx="576001" cy="585259"/>
            <a:chOff x="1988991" y="5191480"/>
            <a:chExt cx="576001" cy="585259"/>
          </a:xfrm>
        </p:grpSpPr>
        <p:sp>
          <p:nvSpPr>
            <p:cNvPr id="21" name="Rectangle 20"/>
            <p:cNvSpPr/>
            <p:nvPr/>
          </p:nvSpPr>
          <p:spPr>
            <a:xfrm>
              <a:off x="1988992" y="5191480"/>
              <a:ext cx="576000" cy="58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988991" y="5699159"/>
              <a:ext cx="576000" cy="36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Rounded Rectangle 11">
            <a:extLst>
              <a:ext uri="{FF2B5EF4-FFF2-40B4-BE49-F238E27FC236}">
                <a16:creationId xmlns:a16="http://schemas.microsoft.com/office/drawing/2014/main" id="{A316DD52-7894-4A75-969C-CA0645DA2978}"/>
              </a:ext>
            </a:extLst>
          </p:cNvPr>
          <p:cNvSpPr/>
          <p:nvPr/>
        </p:nvSpPr>
        <p:spPr>
          <a:xfrm>
            <a:off x="9486900" y="258166"/>
            <a:ext cx="2441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84641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3131</TotalTime>
  <Words>8000</Words>
  <Application>Microsoft Office PowerPoint</Application>
  <PresentationFormat>Widescreen</PresentationFormat>
  <Paragraphs>1154</Paragraphs>
  <Slides>51</Slides>
  <Notes>51</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51</vt:i4>
      </vt:variant>
    </vt:vector>
  </HeadingPairs>
  <TitlesOfParts>
    <vt:vector size="57" baseType="lpstr">
      <vt:lpstr>Arial</vt:lpstr>
      <vt:lpstr>Calibri</vt:lpstr>
      <vt:lpstr>Century Gothic</vt:lpstr>
      <vt:lpstr>Tw Cen MT</vt:lpstr>
      <vt:lpstr>1_Office Theme</vt:lpstr>
      <vt:lpstr>2_Office Theme</vt:lpstr>
      <vt:lpstr>Work with challenging text: La Playa (Juan Guinea Díaz)</vt:lpstr>
      <vt:lpstr>h</vt:lpstr>
      <vt:lpstr>h</vt:lpstr>
      <vt:lpstr>h</vt:lpstr>
      <vt:lpstr>h</vt:lpstr>
      <vt:lpstr>h</vt:lpstr>
      <vt:lpstr>h</vt:lpstr>
      <vt:lpstr>Fonética</vt:lpstr>
      <vt:lpstr>Fonética</vt:lpstr>
      <vt:lpstr>Fonética</vt:lpstr>
      <vt:lpstr>Fonética</vt:lpstr>
      <vt:lpstr>Fonética</vt:lpstr>
      <vt:lpstr>Fonética</vt:lpstr>
      <vt:lpstr>Escucha: ¿qué palabra corresponde?</vt:lpstr>
      <vt:lpstr>Lee y escucha. ¿Qué tipo de texto es?</vt:lpstr>
      <vt:lpstr>La playa</vt:lpstr>
      <vt:lpstr>Escucha. Escribe las palabras.</vt:lpstr>
      <vt:lpstr>leer</vt:lpstr>
      <vt:lpstr>-amos and -an [revisited]</vt:lpstr>
      <vt:lpstr>Escucha. ¿Quién es? Marca la opción correcta.</vt:lpstr>
      <vt:lpstr>El poema en inglés</vt:lpstr>
      <vt:lpstr>¿Cuáles son tus palabras favoritas de hoy?</vt:lpstr>
      <vt:lpstr>Work with challenging text: La Playa (Juan Guinea Díaz)</vt:lpstr>
      <vt:lpstr>Elizabeth escribe unos mensajes a Lucía en el móvil pero no sabe si necesita la ‘h’ en unas palabras. ¿Puedes ayudar?</vt:lpstr>
      <vt:lpstr>Vocabulario</vt:lpstr>
      <vt:lpstr>hablar / escuchar</vt:lpstr>
      <vt:lpstr>escribir</vt:lpstr>
      <vt:lpstr>Practicamos los verbos.</vt:lpstr>
      <vt:lpstr>Practicamos los verbos.</vt:lpstr>
      <vt:lpstr>Practicamos los verbos.</vt:lpstr>
      <vt:lpstr>Practicamos los verbos.</vt:lpstr>
      <vt:lpstr>Practicamos los verbos.</vt:lpstr>
      <vt:lpstr>Practicamos los verbos.</vt:lpstr>
      <vt:lpstr>Practicamos los verbos.</vt:lpstr>
      <vt:lpstr>Practicamos los verbos.</vt:lpstr>
      <vt:lpstr>Practicamos los verbos.</vt:lpstr>
      <vt:lpstr>Practicamos los verbos.</vt:lpstr>
      <vt:lpstr>Practicamos los verbos.</vt:lpstr>
      <vt:lpstr>Practicamos los verbos.</vt:lpstr>
      <vt:lpstr>Practicamos los verbos.</vt:lpstr>
      <vt:lpstr>Practicamos los verbos.</vt:lpstr>
      <vt:lpstr>Practicamos los verbos.</vt:lpstr>
      <vt:lpstr>escribir</vt:lpstr>
      <vt:lpstr>Escribir un poema nuevo</vt:lpstr>
      <vt:lpstr>Persona A</vt:lpstr>
      <vt:lpstr>Persona A</vt:lpstr>
      <vt:lpstr>Vas a Francia cada julio. Habla con tu compañero sobre un día en la playa allí.</vt:lpstr>
      <vt:lpstr>Persona A</vt:lpstr>
      <vt:lpstr>Persona B</vt:lpstr>
      <vt:lpstr>Solución</vt:lpstr>
      <vt:lpstr>Solución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Mollie Bentley-Smith</cp:lastModifiedBy>
  <cp:revision>263</cp:revision>
  <dcterms:created xsi:type="dcterms:W3CDTF">2019-03-27T07:30:03Z</dcterms:created>
  <dcterms:modified xsi:type="dcterms:W3CDTF">2022-08-11T17:10:55Z</dcterms:modified>
</cp:coreProperties>
</file>