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1" r:id="rId7"/>
    <p:sldMasterId id="2147483683" r:id="rId8"/>
    <p:sldMasterId id="2147483695" r:id="rId9"/>
    <p:sldMasterId id="2147483708" r:id="rId10"/>
    <p:sldMasterId id="2147483720" r:id="rId11"/>
    <p:sldMasterId id="2147483732" r:id="rId12"/>
    <p:sldMasterId id="2147483745" r:id="rId13"/>
    <p:sldMasterId id="2147483757" r:id="rId14"/>
    <p:sldMasterId id="2147483769"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Lst>
  <p:sldSz cy="6858000" cx="12192000"/>
  <p:notesSz cx="6858000" cy="9144000"/>
  <p:embeddedFontLst>
    <p:embeddedFont>
      <p:font typeface="Century Gothic"/>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http://customooxmlschemas.google.com/">
      <go:slidesCustomData xmlns:go="http://customooxmlschemas.google.com/" r:id="rId87" roundtripDataSignature="AMtx7mggGDEQGtqB1S26VoQ2/00g41Fo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C4372EC-DA5C-4D30-B88C-5D7DD2A7512E}">
  <a:tblStyle styleId="{0C4372EC-DA5C-4D30-B88C-5D7DD2A7512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61E9081-DC30-49BA-B03D-7EBEF2FE6A4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4134AC2-A480-450E-B4AD-7226922A8A57}" styleName="Table_2">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Tw Cen MT"/>
          <a:ea typeface="Tw Cen MT"/>
          <a:cs typeface="Tw Cen MT"/>
        </a:font>
        <a:schemeClr val="lt1"/>
      </a:tcTxStyle>
      <a:tcStyle>
        <a:fill>
          <a:solidFill>
            <a:schemeClr val="accent2"/>
          </a:solidFill>
        </a:fill>
      </a:tcStyle>
    </a:lastCol>
    <a:firstCol>
      <a:tcTxStyle b="on" i="off">
        <a:font>
          <a:latin typeface="Tw Cen MT"/>
          <a:ea typeface="Tw Cen MT"/>
          <a:cs typeface="Tw Cen MT"/>
        </a:font>
        <a:schemeClr val="lt1"/>
      </a:tcTxStyle>
      <a:tcStyle>
        <a:fill>
          <a:solidFill>
            <a:schemeClr val="accent2"/>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84" Type="http://schemas.openxmlformats.org/officeDocument/2006/relationships/font" Target="fonts/CenturyGothic-bold.fntdata"/><Relationship Id="rId83" Type="http://schemas.openxmlformats.org/officeDocument/2006/relationships/font" Target="fonts/CenturyGothic-regular.fntdata"/><Relationship Id="rId42" Type="http://schemas.openxmlformats.org/officeDocument/2006/relationships/slide" Target="slides/slide26.xml"/><Relationship Id="rId86" Type="http://schemas.openxmlformats.org/officeDocument/2006/relationships/font" Target="fonts/CenturyGothic-boldItalic.fntdata"/><Relationship Id="rId41" Type="http://schemas.openxmlformats.org/officeDocument/2006/relationships/slide" Target="slides/slide25.xml"/><Relationship Id="rId85" Type="http://schemas.openxmlformats.org/officeDocument/2006/relationships/font" Target="fonts/CenturyGothic-italic.fntdata"/><Relationship Id="rId44" Type="http://schemas.openxmlformats.org/officeDocument/2006/relationships/slide" Target="slides/slide28.xml"/><Relationship Id="rId43" Type="http://schemas.openxmlformats.org/officeDocument/2006/relationships/slide" Target="slides/slide27.xml"/><Relationship Id="rId87" Type="http://customschemas.google.com/relationships/presentationmetadata" Target="metadata"/><Relationship Id="rId46" Type="http://schemas.openxmlformats.org/officeDocument/2006/relationships/slide" Target="slides/slide30.xml"/><Relationship Id="rId45" Type="http://schemas.openxmlformats.org/officeDocument/2006/relationships/slide" Target="slides/slide29.xml"/><Relationship Id="rId80" Type="http://schemas.openxmlformats.org/officeDocument/2006/relationships/slide" Target="slides/slide64.xml"/><Relationship Id="rId82" Type="http://schemas.openxmlformats.org/officeDocument/2006/relationships/slide" Target="slides/slide66.xml"/><Relationship Id="rId81" Type="http://schemas.openxmlformats.org/officeDocument/2006/relationships/slide" Target="slides/slide65.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57.xml"/><Relationship Id="rId72" Type="http://schemas.openxmlformats.org/officeDocument/2006/relationships/slide" Target="slides/slide56.xml"/><Relationship Id="rId31" Type="http://schemas.openxmlformats.org/officeDocument/2006/relationships/slide" Target="slides/slide15.xml"/><Relationship Id="rId75" Type="http://schemas.openxmlformats.org/officeDocument/2006/relationships/slide" Target="slides/slide59.xml"/><Relationship Id="rId30" Type="http://schemas.openxmlformats.org/officeDocument/2006/relationships/slide" Target="slides/slide14.xml"/><Relationship Id="rId74" Type="http://schemas.openxmlformats.org/officeDocument/2006/relationships/slide" Target="slides/slide58.xml"/><Relationship Id="rId33" Type="http://schemas.openxmlformats.org/officeDocument/2006/relationships/slide" Target="slides/slide17.xml"/><Relationship Id="rId77" Type="http://schemas.openxmlformats.org/officeDocument/2006/relationships/slide" Target="slides/slide61.xml"/><Relationship Id="rId32" Type="http://schemas.openxmlformats.org/officeDocument/2006/relationships/slide" Target="slides/slide16.xml"/><Relationship Id="rId76" Type="http://schemas.openxmlformats.org/officeDocument/2006/relationships/slide" Target="slides/slide60.xml"/><Relationship Id="rId35" Type="http://schemas.openxmlformats.org/officeDocument/2006/relationships/slide" Target="slides/slide19.xml"/><Relationship Id="rId79" Type="http://schemas.openxmlformats.org/officeDocument/2006/relationships/slide" Target="slides/slide63.xml"/><Relationship Id="rId34" Type="http://schemas.openxmlformats.org/officeDocument/2006/relationships/slide" Target="slides/slide18.xml"/><Relationship Id="rId78" Type="http://schemas.openxmlformats.org/officeDocument/2006/relationships/slide" Target="slides/slide62.xml"/><Relationship Id="rId71" Type="http://schemas.openxmlformats.org/officeDocument/2006/relationships/slide" Target="slides/slide55.xml"/><Relationship Id="rId70" Type="http://schemas.openxmlformats.org/officeDocument/2006/relationships/slide" Target="slides/slide54.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62" Type="http://schemas.openxmlformats.org/officeDocument/2006/relationships/slide" Target="slides/slide46.xml"/><Relationship Id="rId61" Type="http://schemas.openxmlformats.org/officeDocument/2006/relationships/slide" Target="slides/slide45.xml"/><Relationship Id="rId20" Type="http://schemas.openxmlformats.org/officeDocument/2006/relationships/slide" Target="slides/slide4.xml"/><Relationship Id="rId64" Type="http://schemas.openxmlformats.org/officeDocument/2006/relationships/slide" Target="slides/slide48.xml"/><Relationship Id="rId63" Type="http://schemas.openxmlformats.org/officeDocument/2006/relationships/slide" Target="slides/slide47.xml"/><Relationship Id="rId22" Type="http://schemas.openxmlformats.org/officeDocument/2006/relationships/slide" Target="slides/slide6.xml"/><Relationship Id="rId66" Type="http://schemas.openxmlformats.org/officeDocument/2006/relationships/slide" Target="slides/slide50.xml"/><Relationship Id="rId21" Type="http://schemas.openxmlformats.org/officeDocument/2006/relationships/slide" Target="slides/slide5.xml"/><Relationship Id="rId65" Type="http://schemas.openxmlformats.org/officeDocument/2006/relationships/slide" Target="slides/slide49.xml"/><Relationship Id="rId24" Type="http://schemas.openxmlformats.org/officeDocument/2006/relationships/slide" Target="slides/slide8.xml"/><Relationship Id="rId68" Type="http://schemas.openxmlformats.org/officeDocument/2006/relationships/slide" Target="slides/slide52.xml"/><Relationship Id="rId23" Type="http://schemas.openxmlformats.org/officeDocument/2006/relationships/slide" Target="slides/slide7.xml"/><Relationship Id="rId67" Type="http://schemas.openxmlformats.org/officeDocument/2006/relationships/slide" Target="slides/slide51.xml"/><Relationship Id="rId60" Type="http://schemas.openxmlformats.org/officeDocument/2006/relationships/slide" Target="slides/slide44.xml"/><Relationship Id="rId26" Type="http://schemas.openxmlformats.org/officeDocument/2006/relationships/slide" Target="slides/slide10.xml"/><Relationship Id="rId25" Type="http://schemas.openxmlformats.org/officeDocument/2006/relationships/slide" Target="slides/slide9.xml"/><Relationship Id="rId69" Type="http://schemas.openxmlformats.org/officeDocument/2006/relationships/slide" Target="slides/slide53.xml"/><Relationship Id="rId28" Type="http://schemas.openxmlformats.org/officeDocument/2006/relationships/slide" Target="slides/slide12.xml"/><Relationship Id="rId27" Type="http://schemas.openxmlformats.org/officeDocument/2006/relationships/slide" Target="slides/slide11.xml"/><Relationship Id="rId29" Type="http://schemas.openxmlformats.org/officeDocument/2006/relationships/slide" Target="slides/slide13.xml"/><Relationship Id="rId51" Type="http://schemas.openxmlformats.org/officeDocument/2006/relationships/slide" Target="slides/slide35.xml"/><Relationship Id="rId50" Type="http://schemas.openxmlformats.org/officeDocument/2006/relationships/slide" Target="slides/slide34.xml"/><Relationship Id="rId53" Type="http://schemas.openxmlformats.org/officeDocument/2006/relationships/slide" Target="slides/slide37.xml"/><Relationship Id="rId52" Type="http://schemas.openxmlformats.org/officeDocument/2006/relationships/slide" Target="slides/slide36.xml"/><Relationship Id="rId11" Type="http://schemas.openxmlformats.org/officeDocument/2006/relationships/slideMaster" Target="slideMasters/slideMaster7.xml"/><Relationship Id="rId55" Type="http://schemas.openxmlformats.org/officeDocument/2006/relationships/slide" Target="slides/slide39.xml"/><Relationship Id="rId10" Type="http://schemas.openxmlformats.org/officeDocument/2006/relationships/slideMaster" Target="slideMasters/slideMaster6.xml"/><Relationship Id="rId54" Type="http://schemas.openxmlformats.org/officeDocument/2006/relationships/slide" Target="slides/slide38.xml"/><Relationship Id="rId13" Type="http://schemas.openxmlformats.org/officeDocument/2006/relationships/slideMaster" Target="slideMasters/slideMaster9.xml"/><Relationship Id="rId57" Type="http://schemas.openxmlformats.org/officeDocument/2006/relationships/slide" Target="slides/slide41.xml"/><Relationship Id="rId12" Type="http://schemas.openxmlformats.org/officeDocument/2006/relationships/slideMaster" Target="slideMasters/slideMaster8.xml"/><Relationship Id="rId56" Type="http://schemas.openxmlformats.org/officeDocument/2006/relationships/slide" Target="slides/slide40.xml"/><Relationship Id="rId15" Type="http://schemas.openxmlformats.org/officeDocument/2006/relationships/slideMaster" Target="slideMasters/slideMaster11.xml"/><Relationship Id="rId59" Type="http://schemas.openxmlformats.org/officeDocument/2006/relationships/slide" Target="slides/slide43.xml"/><Relationship Id="rId14" Type="http://schemas.openxmlformats.org/officeDocument/2006/relationships/slideMaster" Target="slideMasters/slideMaster10.xml"/><Relationship Id="rId58" Type="http://schemas.openxmlformats.org/officeDocument/2006/relationships/slide" Target="slides/slide42.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about:blank"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Calibri"/>
                <a:ea typeface="Calibri"/>
                <a:cs typeface="Calibri"/>
                <a:sym typeface="Calibri"/>
              </a:rPr>
              <a:t>Hello. Good to be with you, today. ☺</a:t>
            </a:r>
            <a:endParaRPr/>
          </a:p>
          <a:p>
            <a:pPr indent="0" lvl="0" marL="0" rtl="0" algn="l">
              <a:lnSpc>
                <a:spcPct val="100000"/>
              </a:lnSpc>
              <a:spcBef>
                <a:spcPts val="0"/>
              </a:spcBef>
              <a:spcAft>
                <a:spcPts val="0"/>
              </a:spcAft>
              <a:buSzPts val="1400"/>
              <a:buNone/>
            </a:pP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Let’s look at what we are going to think about in this session.</a:t>
            </a:r>
            <a:br>
              <a:rPr lang="en-GB" sz="1200">
                <a:solidFill>
                  <a:schemeClr val="dk1"/>
                </a:solidFill>
                <a:latin typeface="Calibri"/>
                <a:ea typeface="Calibri"/>
                <a:cs typeface="Calibri"/>
                <a:sym typeface="Calibri"/>
              </a:rPr>
            </a:br>
            <a:br>
              <a:rPr lang="en-GB"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57" name="Google Shape;55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GB"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Now we move on to the implication for teaching and assessment.</a:t>
            </a:r>
            <a:endParaRPr/>
          </a:p>
          <a:p>
            <a:pPr indent="0" lvl="0" marL="0" rtl="0" algn="l">
              <a:lnSpc>
                <a:spcPct val="100000"/>
              </a:lnSpc>
              <a:spcBef>
                <a:spcPts val="0"/>
              </a:spcBef>
              <a:spcAft>
                <a:spcPts val="0"/>
              </a:spcAft>
              <a:buSzPts val="1400"/>
              <a:buNone/>
            </a:pPr>
            <a:r>
              <a:rPr lang="en-GB"/>
              <a:t>The Subject Content documentation clearly has a direct influence on assessment. </a:t>
            </a:r>
            <a:br>
              <a:rPr lang="en-GB"/>
            </a:br>
            <a:r>
              <a:rPr lang="en-GB"/>
              <a:t>In 2015 for the current GCSE amongst the consequences were the inclusion of translation from and into the target language, the use of literary texts in the reading exam, the requirement to use unfamiliar language in the assessments (i.e., ensure that listening and reading exams contained words (and grammar?) that were not on the awarding body vocabulary lists), the stipulation for the listening material to be at near normal speed, the expectation that the RP questions/prompts would be in the target language, the expectation of spontaneity and fluency in the speaking, and so 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So what are the implications for assessment of the new Subject Content?</a:t>
            </a:r>
            <a:endParaRPr/>
          </a:p>
          <a:p>
            <a:pPr indent="0" lvl="0" marL="0" marR="0" rtl="0" algn="l">
              <a:lnSpc>
                <a:spcPct val="100000"/>
              </a:lnSpc>
              <a:spcBef>
                <a:spcPts val="0"/>
              </a:spcBef>
              <a:spcAft>
                <a:spcPts val="0"/>
              </a:spcAft>
              <a:buClr>
                <a:schemeClr val="dk1"/>
              </a:buClr>
              <a:buSzPts val="1200"/>
              <a:buFont typeface="Calibri"/>
              <a:buNone/>
            </a:pPr>
            <a:r>
              <a:rPr lang="en-GB"/>
              <a:t>Let’s look at the most salient differences in a bit more detail and how they will impact assessment and teaching and learning: </a:t>
            </a:r>
            <a:r>
              <a:rPr b="1" lang="en-GB"/>
              <a:t>[move to next slide]</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p:txBody>
      </p:sp>
      <p:sp>
        <p:nvSpPr>
          <p:cNvPr id="627" name="Google Shape;62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First, the nature and amount of vocabulary and how much can be tested…</a:t>
            </a:r>
            <a:br>
              <a:rPr lang="en-GB"/>
            </a:br>
            <a:r>
              <a:rPr lang="en-GB"/>
              <a:t>The specificity of the vocabulary to be included in assessments has the following implications: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First, it removes the mystery and guesswork about which words will be in the assessment tasks and therefore which words to teach.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For assessment setters and textbook writers this means that a much more rigorous and consistent approach to creating assessments and materials will be taken, year on year, but also between languages.  </a:t>
            </a:r>
            <a:br>
              <a:rPr lang="en-GB"/>
            </a:b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And no unlisted language will be tested (note that the unknown words that will be included in dictation are testing the sound-spelling correspondence knowledge, and all the SSC are listed in the grammar appendices, and the inference of plausible meanings of individual unknown words is reading is really testing the depth of knowledge of the surrounding words in the sentence).  </a:t>
            </a:r>
            <a:endParaRPr/>
          </a:p>
          <a:p>
            <a:pPr indent="0" lvl="0" marL="0" marR="0" rtl="0" algn="l">
              <a:lnSpc>
                <a:spcPct val="100000"/>
              </a:lnSpc>
              <a:spcBef>
                <a:spcPts val="0"/>
              </a:spcBef>
              <a:spcAft>
                <a:spcPts val="0"/>
              </a:spcAft>
              <a:buClr>
                <a:schemeClr val="dk1"/>
              </a:buClr>
              <a:buSzPts val="1200"/>
              <a:buFont typeface="Calibri"/>
              <a:buNone/>
            </a:pPr>
            <a:r>
              <a:rPr lang="en-GB"/>
              <a:t>Research suggests that vocabulary knowledge is the biggest single factor in determining the achievement in exams. But for the current GCSE a factor in that success is students’ ability to guess meanings of words that they haven’t been taught. And which students are most likely to succeed in that?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 Number 1 – native speakers, number 2 – very literate students with a broad, sophisticated vocabulary in English, together with a wide general knowledge of the world, both of which as we know are facilitated by more affluent homes with books, newspapers, discussion at mealtimes etc… The privileging of these two cohorts of students has been an (almost certainly) unintentional consequence of the requirement to include unknown language in the current GCSE examinations.  An intentional consequence of the proposed content is a levelling of the social playing field with regard to content.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And turning to the teaching and learning implications, the absence of mystery is a powerful leveller for teachers.  Currently departments with skilled teachers with the most years of experience with a given exam are more likely to achieve the grades with their students because they have learnt to interpret the hidden messages. They have built their practice on years of assimilating the ‘surprises’ from successive years of exams and adapting their practice accordingly. The new Subject Content is, therefore, truly a leveller.</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It also joins up KS2, 3 and 4 because the list is comprehensive and makes no assumptions about prior knowledge.  </a:t>
            </a:r>
            <a:endParaRPr/>
          </a:p>
          <a:p>
            <a:pPr indent="0" lvl="0" marL="0" marR="0" rtl="0" algn="l">
              <a:lnSpc>
                <a:spcPct val="100000"/>
              </a:lnSpc>
              <a:spcBef>
                <a:spcPts val="0"/>
              </a:spcBef>
              <a:spcAft>
                <a:spcPts val="0"/>
              </a:spcAft>
              <a:buClr>
                <a:schemeClr val="dk1"/>
              </a:buClr>
              <a:buSzPts val="1200"/>
              <a:buFont typeface="Calibri"/>
              <a:buNone/>
            </a:pPr>
            <a:r>
              <a:rPr lang="en-GB"/>
              <a:t>There are also positive implications for planning learning from KS2 onwards here, and the real prospect of achieving a more coherent sequence of learning from Y3 – Y11.</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And let’s not overlook the motivational factor of knowing that your learning efforts will be rewarded. This is as true for teachers as it is for students. Greater clarity and precision over content obviously make teachers’ planning easier, it means as teachers we will know when we have finished teaching the course, and we can be clear and transparent about this with our students. </a:t>
            </a:r>
            <a:br>
              <a:rPr lang="en-GB"/>
            </a:br>
            <a:r>
              <a:rPr b="1" lang="en-GB"/>
              <a:t>[cue animationx3]</a:t>
            </a:r>
            <a:endParaRPr/>
          </a:p>
          <a:p>
            <a:pPr indent="0" lvl="0" marL="0" marR="0" rtl="0" algn="l">
              <a:lnSpc>
                <a:spcPct val="100000"/>
              </a:lnSpc>
              <a:spcBef>
                <a:spcPts val="0"/>
              </a:spcBef>
              <a:spcAft>
                <a:spcPts val="0"/>
              </a:spcAft>
              <a:buClr>
                <a:schemeClr val="dk1"/>
              </a:buClr>
              <a:buSzPts val="1200"/>
              <a:buFont typeface="Calibri"/>
              <a:buNone/>
            </a:pPr>
            <a:r>
              <a:rPr lang="en-GB"/>
              <a:t>The stipulation for 85% words in the defined list to be drawn from the 2000 most common words ensures that the most useful words (i.e., the words that are most in use in countries and contexts where the language is spoken) are to the fore.  </a:t>
            </a:r>
            <a:br>
              <a:rPr lang="en-GB" sz="1200">
                <a:solidFill>
                  <a:schemeClr val="dk1"/>
                </a:solidFill>
                <a:latin typeface="Calibri"/>
                <a:ea typeface="Calibri"/>
                <a:cs typeface="Calibri"/>
                <a:sym typeface="Calibri"/>
              </a:rPr>
            </a:b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Finally, it gives individual words back their value.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marR="0" rtl="0" algn="l">
              <a:lnSpc>
                <a:spcPct val="100000"/>
              </a:lnSpc>
              <a:spcBef>
                <a:spcPts val="0"/>
              </a:spcBef>
              <a:spcAft>
                <a:spcPts val="0"/>
              </a:spcAft>
              <a:buClr>
                <a:schemeClr val="dk1"/>
              </a:buClr>
              <a:buSzPts val="1200"/>
              <a:buFont typeface="Calibri"/>
              <a:buNone/>
            </a:pPr>
            <a:r>
              <a:rPr lang="en-GB"/>
              <a:t>In assessment, this means that awarding organisations are once again allowed (and indeed, required) to reward secure, individual word knowledge. </a:t>
            </a: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As teachers, we can be glad, too, as this allows us to focus on teaching independent manipulation of words to build sentences, and it disprefers too-heavy a reliance on chunks.</a:t>
            </a:r>
            <a:endParaRPr/>
          </a:p>
          <a:p>
            <a:pPr indent="0" lvl="0" marL="0" rtl="0" algn="l">
              <a:lnSpc>
                <a:spcPct val="100000"/>
              </a:lnSpc>
              <a:spcBef>
                <a:spcPts val="0"/>
              </a:spcBef>
              <a:spcAft>
                <a:spcPts val="0"/>
              </a:spcAft>
              <a:buClr>
                <a:schemeClr val="dk1"/>
              </a:buClr>
              <a:buSzPts val="1200"/>
              <a:buFont typeface="Calibri"/>
              <a:buNone/>
            </a:pPr>
            <a:r>
              <a:t/>
            </a:r>
            <a:endParaRPr/>
          </a:p>
          <a:p>
            <a:pPr indent="-152400" lvl="0" marL="22860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br>
              <a:rPr lang="en-GB"/>
            </a:br>
            <a:endParaRPr/>
          </a:p>
        </p:txBody>
      </p:sp>
      <p:sp>
        <p:nvSpPr>
          <p:cNvPr id="637" name="Google Shape;63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The changes also mean that there will be more individually generated and therefore more varied output in terms of writing and speaking –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for assessors this is good news as it has proved awkward over the years to know how to reward highly sophisticated strings of speech or paragraphs of text, where a missing verb early on renders the whole utterance or phrase meaningless.  We know that memorising chunks that are beyond the individual’s generative capability leaves students prone to making slips in the exam that can cost them whole grades in a writing or speaking paper.  This in turn makes it very hard to predict student outcomes, as they stand and fall on how accurately under pressure students can regurgitate the chunks they have memorised.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For teachers it means that we are now no longer under pressure to teach students ahead of their competence level, so no need to start practising the subjunctive with Y7 via sentence frames and the like.</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Having such detail and clarity in the vocabulary content also leaves ample room for individualisation and choice (for production tasks). Students will have more time to build in their own personalised vocabulary choices to their repertoire because teachers are no longer having to second guess and overload students with the vocabulary that might be in the exam.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Finally, F/H tiers are more clearly differentiated in terms of the level of challenge and the ‘size’ of the body of knowledge that will be tested at each level, with 1250 words at F and 1750 words at H.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This makes assessment creation more straightforward but also more intelligible to teachers and students.  </a:t>
            </a:r>
            <a:endParaRPr/>
          </a:p>
          <a:p>
            <a:pPr indent="0" lvl="0" marL="0" marR="0" rtl="0" algn="l">
              <a:lnSpc>
                <a:spcPct val="100000"/>
              </a:lnSpc>
              <a:spcBef>
                <a:spcPts val="0"/>
              </a:spcBef>
              <a:spcAft>
                <a:spcPts val="0"/>
              </a:spcAft>
              <a:buClr>
                <a:schemeClr val="dk1"/>
              </a:buClr>
              <a:buSzPts val="1200"/>
              <a:buFont typeface="Calibri"/>
              <a:buNone/>
            </a:pPr>
            <a:r>
              <a:rPr b="1" lang="en-GB"/>
              <a:t>[cue animation]</a:t>
            </a:r>
            <a:endParaRPr/>
          </a:p>
          <a:p>
            <a:pPr indent="0" lvl="0" marL="0" rtl="0" algn="l">
              <a:lnSpc>
                <a:spcPct val="100000"/>
              </a:lnSpc>
              <a:spcBef>
                <a:spcPts val="0"/>
              </a:spcBef>
              <a:spcAft>
                <a:spcPts val="0"/>
              </a:spcAft>
              <a:buClr>
                <a:schemeClr val="dk1"/>
              </a:buClr>
              <a:buSzPts val="1200"/>
              <a:buFont typeface="Calibri"/>
              <a:buNone/>
            </a:pPr>
            <a:r>
              <a:rPr lang="en-GB"/>
              <a:t>This in turn makes it easier for teachers to plan and teach all students, but especially those in mixed ability classes.  </a:t>
            </a:r>
            <a:endParaRPr/>
          </a:p>
        </p:txBody>
      </p:sp>
      <p:sp>
        <p:nvSpPr>
          <p:cNvPr id="650" name="Google Shape;65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Let’s move on from vocabulary to think about the implications for assessment and teaching and learning of including phonics in the Subject Content.</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Very simply, it means that the sound-writing relationship will be tested</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from print to sound in a read aloud task</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lang="en-GB"/>
              <a:t>and from sound to print in a dictation task</a:t>
            </a:r>
            <a:br>
              <a:rPr lang="en-GB"/>
            </a:b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The teaching and learning implications are firstly that the knowledge of the sound-writing relationship will be taught</a:t>
            </a:r>
            <a:endParaRPr/>
          </a:p>
          <a:p>
            <a:pPr indent="0" lvl="0" marL="0" marR="0" rtl="0" algn="l">
              <a:lnSpc>
                <a:spcPct val="100000"/>
              </a:lnSpc>
              <a:spcBef>
                <a:spcPts val="0"/>
              </a:spcBef>
              <a:spcAft>
                <a:spcPts val="0"/>
              </a:spcAft>
              <a:buClr>
                <a:srgbClr val="000000"/>
              </a:buClr>
              <a:buSzPts val="1400"/>
              <a:buFont typeface="Arial"/>
              <a:buNone/>
            </a:pPr>
            <a:r>
              <a:rPr lang="en-GB"/>
              <a:t>And we should anticipate the substantial benefits associated with its teaching, such as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the motivation that is associated with the ability to decode</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as well as an upturn in confidence in speaking and writing</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a boost to vocabulary learning</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and student autonomy</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a greater awareness of the differences in meaning that small sound differences make</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access to a wider variety of vocabulary learning activities, most particularly independent learning activities</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integration of knowledge across different modes and modalities</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no downturn in progress in other aspects of language knowledge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Search for ‘Rationale phonics’ on the NCELP resource portal for more information on this.</a:t>
            </a:r>
            <a:endParaRPr/>
          </a:p>
          <a:p>
            <a:pPr indent="0" lvl="0" marL="0" rtl="0" algn="l">
              <a:lnSpc>
                <a:spcPct val="100000"/>
              </a:lnSpc>
              <a:spcBef>
                <a:spcPts val="0"/>
              </a:spcBef>
              <a:spcAft>
                <a:spcPts val="0"/>
              </a:spcAft>
              <a:buSzPts val="1400"/>
              <a:buNone/>
            </a:pPr>
            <a:br>
              <a:rPr lang="en-GB"/>
            </a:br>
            <a:r>
              <a:rPr lang="en-GB"/>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Additional notes for information (not to be spoken)</a:t>
            </a:r>
            <a:endParaRPr/>
          </a:p>
          <a:p>
            <a:pPr indent="0" lvl="0" marL="0" rtl="0" algn="l">
              <a:lnSpc>
                <a:spcPct val="100000"/>
              </a:lnSpc>
              <a:spcBef>
                <a:spcPts val="0"/>
              </a:spcBef>
              <a:spcAft>
                <a:spcPts val="0"/>
              </a:spcAft>
              <a:buSzPts val="1400"/>
              <a:buNone/>
            </a:pPr>
            <a:r>
              <a:rPr lang="en-GB"/>
              <a:t>Taken from the rationale for teaching phonics: https://resources.ncelp.org/concern/resources/kd17cs85f?locale=en </a:t>
            </a:r>
            <a:br>
              <a:rPr lang="en-GB"/>
            </a:br>
            <a:r>
              <a:rPr lang="en-GB"/>
              <a:t>Rationale for teaching phonics </a:t>
            </a:r>
            <a:br>
              <a:rPr lang="en-GB"/>
            </a:br>
            <a:r>
              <a:rPr lang="en-GB"/>
              <a:t>1. Teaching phonics develops phonological decoding (the ability to sound out accurately), and without explicit phonics teaching, decoding is limited. </a:t>
            </a:r>
            <a:br>
              <a:rPr lang="en-GB"/>
            </a:br>
            <a:r>
              <a:rPr lang="en-GB"/>
              <a:t>2. Decoding is positively associated with motivation and improves confidence in production (speaking and writing). </a:t>
            </a:r>
            <a:br>
              <a:rPr lang="en-GB"/>
            </a:br>
            <a:r>
              <a:rPr lang="en-GB"/>
              <a:t>3. Phonics teaching supports vocabulary learning, which is key to making progress in language learning. </a:t>
            </a:r>
            <a:br>
              <a:rPr lang="en-GB"/>
            </a:br>
            <a:r>
              <a:rPr lang="en-GB"/>
              <a:t>4. Decoding enables learners to access new language autonomously; learners can engage with vocabulary learning more successfully in and beyond the classroom, even ahead of the lesson (flipped learning), allowing more lesson time to focus on language practice and use. </a:t>
            </a:r>
            <a:br>
              <a:rPr lang="en-GB"/>
            </a:br>
            <a:r>
              <a:rPr lang="en-GB"/>
              <a:t>5. Teaching phonics teaches phonemes and each phoneme carries meaning; the function of the different sounds really matters. This links not only to vocabulary but also to grammar (je vs j’ai, aller vs allait, hablo vs habló). </a:t>
            </a:r>
            <a:br>
              <a:rPr lang="en-GB"/>
            </a:br>
            <a:r>
              <a:rPr lang="en-GB"/>
              <a:t>6. Without teaching the sound-writing relationship, teachers logically confine themselves to presenting vocabulary first orally to their beginner learners, and only subsequently provide the written forms, which limits variety in teaching methodology. </a:t>
            </a:r>
            <a:br>
              <a:rPr lang="en-GB"/>
            </a:br>
            <a:r>
              <a:rPr lang="en-GB"/>
              <a:t>7. Teaching phonics teaches the sound system; learners do not have enough exposure to become familiar with the sound system incidentally (i.e., without intentionally trying to learn it). Even an ‘all oral’ approach at primary would only give them a maximum of 120 hours (the equivalent of a few weeks in the womb in L1 acquisition!). So, explicit decoding teaching allows teachers to ‘short-cut’ to teaching the sound and writing at the same time. </a:t>
            </a:r>
            <a:br>
              <a:rPr lang="en-GB"/>
            </a:br>
            <a:r>
              <a:rPr lang="en-GB"/>
              <a:t>8. The ability to sound out words accurately on first exposure supports errorless learning, avoiding an inaccurate initial representation which, if persistent, can lead to problems later. </a:t>
            </a:r>
            <a:br>
              <a:rPr lang="en-GB"/>
            </a:br>
            <a:r>
              <a:rPr lang="en-GB"/>
              <a:t>9. Accurate decoding may allow learners to see that a written word is in fact a word that they already know orally. </a:t>
            </a:r>
            <a:br>
              <a:rPr lang="en-GB"/>
            </a:br>
            <a:r>
              <a:rPr lang="en-GB"/>
              <a:t>10. Alternatively, learners’ ability to spell an unknown word they hear means that they can then find out its meaning (via a dictionary, peer, teacher, books); having the correct or nearly (possibly) correct spelling unlocks the meaning! </a:t>
            </a:r>
            <a:br>
              <a:rPr lang="en-GB"/>
            </a:br>
            <a:r>
              <a:rPr lang="en-GB"/>
              <a:t>11. In addition, learners can ask orally about the meaning of a word that they have read; you need to be able to pronounce a word to ask about it confidently in class (What does ‘XXX’ mean?). </a:t>
            </a:r>
            <a:br>
              <a:rPr lang="en-GB"/>
            </a:br>
            <a:r>
              <a:rPr lang="en-GB"/>
              <a:t>12. The time spent on teaching phonics does not seem to delay progress in other areas (e.g., reading comprehension). </a:t>
            </a:r>
            <a:br>
              <a:rPr lang="en-GB"/>
            </a:br>
            <a:r>
              <a:rPr lang="en-GB"/>
              <a:t>13. Decoding facilitates the recognition of cognates in the sound stream; learners are able to picture the spelling, and the spelling of cognates is easier to recognise than the sound. At GCSE, there is an expectation that learners will understand unfamiliar cognates in context, in both reading and listening. (AQA specification p.21).</a:t>
            </a:r>
            <a:endParaRPr/>
          </a:p>
        </p:txBody>
      </p:sp>
      <p:sp>
        <p:nvSpPr>
          <p:cNvPr id="662" name="Google Shape;66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Moving on to consider the assessment implications for the changes to the grammar content and way it is defined in the grammar annexes</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 x 4]</a:t>
            </a:r>
            <a:endParaRPr/>
          </a:p>
          <a:p>
            <a:pPr indent="0" lvl="0" marL="0" rtl="0" algn="l">
              <a:lnSpc>
                <a:spcPct val="100000"/>
              </a:lnSpc>
              <a:spcBef>
                <a:spcPts val="0"/>
              </a:spcBef>
              <a:spcAft>
                <a:spcPts val="0"/>
              </a:spcAft>
              <a:buSzPts val="1400"/>
              <a:buNone/>
            </a:pPr>
            <a:r>
              <a:rPr lang="en-GB"/>
              <a:t>Note the re-statement of the same opening implication as on the vocabulary slide. It applies here, equally.</a:t>
            </a:r>
            <a:endParaRPr/>
          </a:p>
          <a:p>
            <a:pPr indent="0" lvl="0" marL="0" marR="0" rtl="0" algn="l">
              <a:lnSpc>
                <a:spcPct val="100000"/>
              </a:lnSpc>
              <a:spcBef>
                <a:spcPts val="0"/>
              </a:spcBef>
              <a:spcAft>
                <a:spcPts val="0"/>
              </a:spcAft>
              <a:buClr>
                <a:srgbClr val="000000"/>
              </a:buClr>
              <a:buSzPts val="1400"/>
              <a:buFont typeface="Arial"/>
              <a:buNone/>
            </a:pPr>
            <a:r>
              <a:rPr lang="en-GB"/>
              <a:t>Just as with vocabulary, the clarity and precision in the content means that it will be much clearer to teachers what the tests will contain and it reduces the native speaker advantage.</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 x 3]</a:t>
            </a:r>
            <a:endParaRPr/>
          </a:p>
          <a:p>
            <a:pPr indent="0" lvl="0" marL="0" marR="0" rtl="0" algn="l">
              <a:lnSpc>
                <a:spcPct val="100000"/>
              </a:lnSpc>
              <a:spcBef>
                <a:spcPts val="0"/>
              </a:spcBef>
              <a:spcAft>
                <a:spcPts val="0"/>
              </a:spcAft>
              <a:buClr>
                <a:srgbClr val="000000"/>
              </a:buClr>
              <a:buSzPts val="1400"/>
              <a:buFont typeface="Arial"/>
              <a:buNone/>
            </a:pPr>
            <a:r>
              <a:rPr lang="en-GB"/>
              <a:t>And for teaching we see the same levelling effect, the prospect of joining up provision more coherently across the three key stages and the all important incentive to put effort into learning, knowing that what is taught and learnt will be tested.</a:t>
            </a:r>
            <a:br>
              <a:rPr lang="en-GB"/>
            </a:br>
            <a:r>
              <a:rPr b="1" i="0" lang="en-GB" sz="1200" u="none" cap="none" strike="noStrike">
                <a:solidFill>
                  <a:schemeClr val="dk1"/>
                </a:solidFill>
                <a:latin typeface="Calibri"/>
                <a:ea typeface="Calibri"/>
                <a:cs typeface="Calibri"/>
                <a:sym typeface="Calibri"/>
              </a:rPr>
              <a:t>[cue animation x 2]</a:t>
            </a:r>
            <a:endParaRPr/>
          </a:p>
          <a:p>
            <a:pPr indent="0" lvl="0" marL="0" rtl="0" algn="l">
              <a:lnSpc>
                <a:spcPct val="100000"/>
              </a:lnSpc>
              <a:spcBef>
                <a:spcPts val="0"/>
              </a:spcBef>
              <a:spcAft>
                <a:spcPts val="0"/>
              </a:spcAft>
              <a:buSzPts val="1400"/>
              <a:buNone/>
            </a:pPr>
            <a:r>
              <a:rPr lang="en-GB"/>
              <a:t>Awarding organisations are expected to sample the content fully over the life of a qualification, and Ofqual is responsible for overseeing that they do.  </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lang="en-GB"/>
              <a:t>This may not have previously been entirely straightforward, leading to both some redundancy on the list – i.e. features there that may have never been or only rarely been tested or alternatively the inclusion of features that were not listed.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 x 2]</a:t>
            </a:r>
            <a:endParaRPr/>
          </a:p>
          <a:p>
            <a:pPr indent="0" lvl="0" marL="0" rtl="0" algn="l">
              <a:lnSpc>
                <a:spcPct val="100000"/>
              </a:lnSpc>
              <a:spcBef>
                <a:spcPts val="0"/>
              </a:spcBef>
              <a:spcAft>
                <a:spcPts val="0"/>
              </a:spcAft>
              <a:buSzPts val="1400"/>
              <a:buNone/>
            </a:pPr>
            <a:r>
              <a:rPr lang="en-GB"/>
              <a:t>Now, </a:t>
            </a:r>
            <a:r>
              <a:rPr lang="en-GB" sz="1200">
                <a:solidFill>
                  <a:schemeClr val="dk1"/>
                </a:solidFill>
                <a:latin typeface="Calibri"/>
                <a:ea typeface="Calibri"/>
                <a:cs typeface="Calibri"/>
                <a:sym typeface="Calibri"/>
              </a:rPr>
              <a:t>what is there in the appendices is to be tested (albeit not everything every year, but a principled and verifiable sample)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It’s important to note that grammar comprehension will be tested, not just production.</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a:t>The degree of detail and the overall reduction of grammar content contribute to a much greater degree of precision in the creation of assessments</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sz="1200">
                <a:solidFill>
                  <a:schemeClr val="dk1"/>
                </a:solidFill>
                <a:latin typeface="Calibri"/>
                <a:ea typeface="Calibri"/>
                <a:cs typeface="Calibri"/>
                <a:sym typeface="Calibri"/>
              </a:rPr>
              <a:t>meaning also for teaching that there will be fewer structures taught but that they will be taught and practised in more depth, leading to a higher level of confidence and proficiency with them.</a:t>
            </a:r>
            <a:br>
              <a:rPr lang="en-GB"/>
            </a:br>
            <a:endParaRPr/>
          </a:p>
        </p:txBody>
      </p:sp>
      <p:sp>
        <p:nvSpPr>
          <p:cNvPr id="673" name="Google Shape;673;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Now let’s move on to what we can do now.</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p:txBody>
      </p:sp>
      <p:sp>
        <p:nvSpPr>
          <p:cNvPr id="686" name="Google Shape;686;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 useful point of departure for this is the NCELP portal.</a:t>
            </a:r>
            <a:endParaRPr/>
          </a:p>
          <a:p>
            <a:pPr indent="0" lvl="0" marL="0" rtl="0" algn="l">
              <a:lnSpc>
                <a:spcPct val="100000"/>
              </a:lnSpc>
              <a:spcBef>
                <a:spcPts val="0"/>
              </a:spcBef>
              <a:spcAft>
                <a:spcPts val="0"/>
              </a:spcAft>
              <a:buSzPts val="1400"/>
              <a:buNone/>
            </a:pPr>
            <a:r>
              <a:rPr lang="en-GB"/>
              <a:t>There are resources for all of the SSC in the new subject content.</a:t>
            </a:r>
            <a:endParaRPr/>
          </a:p>
        </p:txBody>
      </p:sp>
      <p:sp>
        <p:nvSpPr>
          <p:cNvPr id="704" name="Google Shape;704;p8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b="1" lang="en-GB"/>
              <a:t>Timing: 4 minutes</a:t>
            </a:r>
            <a:endParaRPr/>
          </a:p>
          <a:p>
            <a:pPr indent="-228600" lvl="0" marL="457200" rtl="0" algn="l">
              <a:lnSpc>
                <a:spcPct val="100000"/>
              </a:lnSpc>
              <a:spcBef>
                <a:spcPts val="0"/>
              </a:spcBef>
              <a:spcAft>
                <a:spcPts val="0"/>
              </a:spcAft>
              <a:buSzPts val="1400"/>
              <a:buNone/>
            </a:pPr>
            <a:r>
              <a:t/>
            </a:r>
            <a:endParaRPr b="0"/>
          </a:p>
          <a:p>
            <a:pPr indent="-228600" lvl="0" marL="457200" rtl="0" algn="l">
              <a:lnSpc>
                <a:spcPct val="100000"/>
              </a:lnSpc>
              <a:spcBef>
                <a:spcPts val="0"/>
              </a:spcBef>
              <a:spcAft>
                <a:spcPts val="0"/>
              </a:spcAft>
              <a:buSzPts val="1400"/>
              <a:buNone/>
            </a:pPr>
            <a:r>
              <a:rPr b="1" lang="en-GB"/>
              <a:t>Aim: </a:t>
            </a:r>
            <a:r>
              <a:rPr b="0" lang="en-GB"/>
              <a:t>Consolidation of SSC [r]</a:t>
            </a:r>
            <a:endParaRPr/>
          </a:p>
          <a:p>
            <a:pPr indent="-228600" lvl="0" marL="457200" rtl="0" algn="l">
              <a:lnSpc>
                <a:spcPct val="100000"/>
              </a:lnSpc>
              <a:spcBef>
                <a:spcPts val="0"/>
              </a:spcBef>
              <a:spcAft>
                <a:spcPts val="0"/>
              </a:spcAft>
              <a:buSzPts val="1400"/>
              <a:buNone/>
            </a:pPr>
            <a:r>
              <a:t/>
            </a:r>
            <a:endParaRPr b="0"/>
          </a:p>
          <a:p>
            <a:pPr indent="-228600" lvl="0" marL="457200" rtl="0" algn="l">
              <a:lnSpc>
                <a:spcPct val="100000"/>
              </a:lnSpc>
              <a:spcBef>
                <a:spcPts val="0"/>
              </a:spcBef>
              <a:spcAft>
                <a:spcPts val="0"/>
              </a:spcAft>
              <a:buSzPts val="1400"/>
              <a:buNone/>
            </a:pPr>
            <a:r>
              <a:rPr b="1" lang="en-GB"/>
              <a:t>Procedure:</a:t>
            </a:r>
            <a:endParaRPr/>
          </a:p>
          <a:p>
            <a:pPr indent="-241516" lvl="0" marL="241516" rtl="0" algn="l">
              <a:lnSpc>
                <a:spcPct val="100000"/>
              </a:lnSpc>
              <a:spcBef>
                <a:spcPts val="0"/>
              </a:spcBef>
              <a:spcAft>
                <a:spcPts val="0"/>
              </a:spcAft>
              <a:buSzPts val="1400"/>
              <a:buFont typeface="Calibri"/>
              <a:buAutoNum type="arabicPeriod"/>
            </a:pPr>
            <a:r>
              <a:rPr b="0" lang="en-GB"/>
              <a:t>Students read the phrases aloud in pairs and match them to each person.</a:t>
            </a:r>
            <a:endParaRPr/>
          </a:p>
          <a:p>
            <a:pPr indent="-241516" lvl="0" marL="241516" rtl="0" algn="l">
              <a:lnSpc>
                <a:spcPct val="100000"/>
              </a:lnSpc>
              <a:spcBef>
                <a:spcPts val="0"/>
              </a:spcBef>
              <a:spcAft>
                <a:spcPts val="0"/>
              </a:spcAft>
              <a:buSzPts val="1400"/>
              <a:buFont typeface="Calibri"/>
              <a:buAutoNum type="arabicPeriod"/>
            </a:pPr>
            <a:r>
              <a:rPr b="0" lang="en-GB"/>
              <a:t>Click on buttons to play the audio.</a:t>
            </a:r>
            <a:endParaRPr/>
          </a:p>
          <a:p>
            <a:pPr indent="-241516" lvl="0" marL="241516" rtl="0" algn="l">
              <a:lnSpc>
                <a:spcPct val="100000"/>
              </a:lnSpc>
              <a:spcBef>
                <a:spcPts val="0"/>
              </a:spcBef>
              <a:spcAft>
                <a:spcPts val="0"/>
              </a:spcAft>
              <a:buSzPts val="1400"/>
              <a:buFont typeface="Calibri"/>
              <a:buAutoNum type="arabicPeriod"/>
            </a:pPr>
            <a:r>
              <a:rPr b="0" lang="en-GB"/>
              <a:t>Students listen and check their answers.</a:t>
            </a:r>
            <a:endParaRPr/>
          </a:p>
          <a:p>
            <a:pPr indent="-241516" lvl="0" marL="241516" rtl="0" algn="l">
              <a:lnSpc>
                <a:spcPct val="100000"/>
              </a:lnSpc>
              <a:spcBef>
                <a:spcPts val="0"/>
              </a:spcBef>
              <a:spcAft>
                <a:spcPts val="0"/>
              </a:spcAft>
              <a:buSzPts val="1400"/>
              <a:buFont typeface="Calibri"/>
              <a:buAutoNum type="arabicPeriod"/>
            </a:pPr>
            <a:r>
              <a:rPr b="0" lang="en-GB"/>
              <a:t>Click to reveal answers.</a:t>
            </a:r>
            <a:endParaRPr/>
          </a:p>
          <a:p>
            <a:pPr indent="0" lvl="0" marL="0" rtl="0" algn="l">
              <a:lnSpc>
                <a:spcPct val="100000"/>
              </a:lnSpc>
              <a:spcBef>
                <a:spcPts val="0"/>
              </a:spcBef>
              <a:spcAft>
                <a:spcPts val="0"/>
              </a:spcAft>
              <a:buSzPts val="1400"/>
              <a:buFont typeface="Calibri"/>
              <a:buNone/>
            </a:pPr>
            <a:r>
              <a:t/>
            </a:r>
            <a:endParaRPr b="0"/>
          </a:p>
          <a:p>
            <a:pPr indent="0" lvl="0" marL="0" rtl="0" algn="l">
              <a:lnSpc>
                <a:spcPct val="100000"/>
              </a:lnSpc>
              <a:spcBef>
                <a:spcPts val="0"/>
              </a:spcBef>
              <a:spcAft>
                <a:spcPts val="0"/>
              </a:spcAft>
              <a:buSzPts val="1400"/>
              <a:buFont typeface="Calibri"/>
              <a:buNone/>
            </a:pPr>
            <a:r>
              <a:rPr b="1" lang="en-GB"/>
              <a:t>Transcript:</a:t>
            </a:r>
            <a:endParaRPr/>
          </a:p>
          <a:p>
            <a:pPr indent="-241516" lvl="0" marL="241516" rtl="0" algn="l">
              <a:lnSpc>
                <a:spcPct val="100000"/>
              </a:lnSpc>
              <a:spcBef>
                <a:spcPts val="0"/>
              </a:spcBef>
              <a:spcAft>
                <a:spcPts val="0"/>
              </a:spcAft>
              <a:buSzPts val="1400"/>
              <a:buFont typeface="Calibri"/>
              <a:buAutoNum type="arabicPeriod"/>
            </a:pPr>
            <a:r>
              <a:rPr b="0" lang="en-GB"/>
              <a:t>Beat</a:t>
            </a:r>
            <a:r>
              <a:rPr b="1" lang="en-GB"/>
              <a:t>r</a:t>
            </a:r>
            <a:r>
              <a:rPr b="0" lang="en-GB"/>
              <a:t>ice veut êt</a:t>
            </a:r>
            <a:r>
              <a:rPr b="1" lang="en-GB"/>
              <a:t>r</a:t>
            </a:r>
            <a:r>
              <a:rPr b="0" lang="en-GB"/>
              <a:t>e une v</a:t>
            </a:r>
            <a:r>
              <a:rPr b="1" lang="en-GB"/>
              <a:t>r</a:t>
            </a:r>
            <a:r>
              <a:rPr b="0" lang="en-GB"/>
              <a:t>ai act</a:t>
            </a:r>
            <a:r>
              <a:rPr b="1" lang="en-GB"/>
              <a:t>r</a:t>
            </a:r>
            <a:r>
              <a:rPr b="0" lang="en-GB"/>
              <a:t>ice.</a:t>
            </a:r>
            <a:endParaRPr/>
          </a:p>
          <a:p>
            <a:pPr indent="-241516" lvl="0" marL="241516" rtl="0" algn="l">
              <a:lnSpc>
                <a:spcPct val="100000"/>
              </a:lnSpc>
              <a:spcBef>
                <a:spcPts val="0"/>
              </a:spcBef>
              <a:spcAft>
                <a:spcPts val="0"/>
              </a:spcAft>
              <a:buSzPts val="1400"/>
              <a:buFont typeface="Calibri"/>
              <a:buAutoNum type="arabicPeriod"/>
            </a:pPr>
            <a:r>
              <a:rPr b="0" lang="en-GB"/>
              <a:t>Cathe</a:t>
            </a:r>
            <a:r>
              <a:rPr b="1" lang="en-GB"/>
              <a:t>r</a:t>
            </a:r>
            <a:r>
              <a:rPr b="0" lang="en-GB"/>
              <a:t>ine va t</a:t>
            </a:r>
            <a:r>
              <a:rPr b="1" lang="en-GB"/>
              <a:t>r</a:t>
            </a:r>
            <a:r>
              <a:rPr b="0" lang="en-GB"/>
              <a:t>availler du</a:t>
            </a:r>
            <a:r>
              <a:rPr b="1" lang="en-GB"/>
              <a:t>r</a:t>
            </a:r>
            <a:r>
              <a:rPr b="0" lang="en-GB"/>
              <a:t> dans l’usine.</a:t>
            </a:r>
            <a:endParaRPr/>
          </a:p>
          <a:p>
            <a:pPr indent="-241516" lvl="0" marL="241516" rtl="0" algn="l">
              <a:lnSpc>
                <a:spcPct val="100000"/>
              </a:lnSpc>
              <a:spcBef>
                <a:spcPts val="0"/>
              </a:spcBef>
              <a:spcAft>
                <a:spcPts val="0"/>
              </a:spcAft>
              <a:buSzPts val="1400"/>
              <a:buFont typeface="Calibri"/>
              <a:buAutoNum type="arabicPeriod"/>
            </a:pPr>
            <a:r>
              <a:rPr b="0" lang="en-GB"/>
              <a:t>Lau</a:t>
            </a:r>
            <a:r>
              <a:rPr b="1" lang="en-GB"/>
              <a:t>r</a:t>
            </a:r>
            <a:r>
              <a:rPr b="0" lang="en-GB"/>
              <a:t>ent </a:t>
            </a:r>
            <a:r>
              <a:rPr b="1" lang="en-GB"/>
              <a:t>r</a:t>
            </a:r>
            <a:r>
              <a:rPr b="0" lang="en-GB"/>
              <a:t>oule en </a:t>
            </a:r>
            <a:r>
              <a:rPr b="1" lang="en-GB"/>
              <a:t>r</a:t>
            </a:r>
            <a:r>
              <a:rPr b="0" lang="en-GB"/>
              <a:t>ond dans le vent.</a:t>
            </a:r>
            <a:endParaRPr/>
          </a:p>
          <a:p>
            <a:pPr indent="-241516" lvl="0" marL="241516" rtl="0" algn="l">
              <a:lnSpc>
                <a:spcPct val="100000"/>
              </a:lnSpc>
              <a:spcBef>
                <a:spcPts val="0"/>
              </a:spcBef>
              <a:spcAft>
                <a:spcPts val="0"/>
              </a:spcAft>
              <a:buSzPts val="1400"/>
              <a:buFont typeface="Calibri"/>
              <a:buAutoNum type="arabicPeriod"/>
            </a:pPr>
            <a:r>
              <a:rPr b="1" lang="en-GB"/>
              <a:t>R</a:t>
            </a:r>
            <a:r>
              <a:rPr b="0" lang="en-GB"/>
              <a:t>osalie a nou</a:t>
            </a:r>
            <a:r>
              <a:rPr b="1" lang="en-GB"/>
              <a:t>rr</a:t>
            </a:r>
            <a:r>
              <a:rPr b="0" lang="en-GB"/>
              <a:t>i un wallaby en Aust</a:t>
            </a:r>
            <a:r>
              <a:rPr b="1" lang="en-GB"/>
              <a:t>r</a:t>
            </a:r>
            <a:r>
              <a:rPr b="0" lang="en-GB"/>
              <a:t>alie.</a:t>
            </a:r>
            <a:endParaRPr/>
          </a:p>
          <a:p>
            <a:pPr indent="-241516" lvl="0" marL="241516" rtl="0" algn="l">
              <a:lnSpc>
                <a:spcPct val="100000"/>
              </a:lnSpc>
              <a:spcBef>
                <a:spcPts val="0"/>
              </a:spcBef>
              <a:spcAft>
                <a:spcPts val="0"/>
              </a:spcAft>
              <a:buSzPts val="1400"/>
              <a:buFont typeface="Calibri"/>
              <a:buAutoNum type="arabicPeriod"/>
            </a:pPr>
            <a:r>
              <a:rPr b="1" lang="en-GB"/>
              <a:t>R</a:t>
            </a:r>
            <a:r>
              <a:rPr b="0" lang="en-GB"/>
              <a:t>achid est spo</a:t>
            </a:r>
            <a:r>
              <a:rPr b="1" lang="en-GB"/>
              <a:t>r</a:t>
            </a:r>
            <a:r>
              <a:rPr b="0" lang="en-GB"/>
              <a:t>tif et t</a:t>
            </a:r>
            <a:r>
              <a:rPr b="1" lang="en-GB"/>
              <a:t>r</a:t>
            </a:r>
            <a:r>
              <a:rPr b="0" lang="en-GB"/>
              <a:t>ès </a:t>
            </a:r>
            <a:r>
              <a:rPr b="1" lang="en-GB"/>
              <a:t>r</a:t>
            </a:r>
            <a:r>
              <a:rPr b="0" lang="en-GB"/>
              <a:t>apide. </a:t>
            </a:r>
            <a:r>
              <a:rPr b="1" lang="en-GB"/>
              <a:t>[re-recording in progress]</a:t>
            </a:r>
            <a:endParaRPr/>
          </a:p>
          <a:p>
            <a:pPr indent="-241516" lvl="0" marL="241516" rtl="0" algn="l">
              <a:lnSpc>
                <a:spcPct val="100000"/>
              </a:lnSpc>
              <a:spcBef>
                <a:spcPts val="0"/>
              </a:spcBef>
              <a:spcAft>
                <a:spcPts val="0"/>
              </a:spcAft>
              <a:buSzPts val="1400"/>
              <a:buFont typeface="Calibri"/>
              <a:buAutoNum type="arabicPeriod"/>
            </a:pPr>
            <a:r>
              <a:rPr b="0" lang="en-GB"/>
              <a:t>A</a:t>
            </a:r>
            <a:r>
              <a:rPr b="1" lang="en-GB"/>
              <a:t>r</a:t>
            </a:r>
            <a:r>
              <a:rPr b="0" lang="en-GB"/>
              <a:t>thu</a:t>
            </a:r>
            <a:r>
              <a:rPr b="1" lang="en-GB"/>
              <a:t>r</a:t>
            </a:r>
            <a:r>
              <a:rPr b="0" lang="en-GB"/>
              <a:t> fait un dessin pu</a:t>
            </a:r>
            <a:r>
              <a:rPr b="1" lang="en-GB"/>
              <a:t>r</a:t>
            </a:r>
            <a:r>
              <a:rPr b="0" lang="en-GB"/>
              <a:t> su</a:t>
            </a:r>
            <a:r>
              <a:rPr b="1" lang="en-GB"/>
              <a:t>r</a:t>
            </a:r>
            <a:r>
              <a:rPr b="0" lang="en-GB"/>
              <a:t> le mu</a:t>
            </a:r>
            <a:r>
              <a:rPr b="1" lang="en-GB"/>
              <a:t>r</a:t>
            </a:r>
            <a:r>
              <a:rPr b="0" lang="en-GB"/>
              <a:t>.</a:t>
            </a:r>
            <a:endParaRPr/>
          </a:p>
          <a:p>
            <a:pPr indent="-228600" lvl="0" marL="457200" rtl="0" algn="l">
              <a:lnSpc>
                <a:spcPct val="100000"/>
              </a:lnSpc>
              <a:spcBef>
                <a:spcPts val="0"/>
              </a:spcBef>
              <a:spcAft>
                <a:spcPts val="0"/>
              </a:spcAft>
              <a:buSzPts val="1400"/>
              <a:buNone/>
            </a:pPr>
            <a:r>
              <a:t/>
            </a:r>
            <a:endParaRPr b="1"/>
          </a:p>
          <a:p>
            <a:pPr indent="-228600" lvl="0" marL="457200" rtl="0" algn="l">
              <a:lnSpc>
                <a:spcPct val="100000"/>
              </a:lnSpc>
              <a:spcBef>
                <a:spcPts val="0"/>
              </a:spcBef>
              <a:spcAft>
                <a:spcPts val="0"/>
              </a:spcAft>
              <a:buSzPts val="1400"/>
              <a:buNone/>
            </a:pPr>
            <a:r>
              <a:rPr b="1" lang="en-GB"/>
              <a:t>Word frequency of cognates used (1 is the most frequent word in French): </a:t>
            </a:r>
            <a:br>
              <a:rPr lang="en-GB"/>
            </a:br>
            <a:r>
              <a:rPr lang="en-GB"/>
              <a:t>wallaby [&gt;5000], solide [1414], pur [1643] </a:t>
            </a:r>
            <a:endParaRPr/>
          </a:p>
          <a:p>
            <a:pPr indent="-228600" lvl="0" marL="457200" rtl="0" algn="l">
              <a:lnSpc>
                <a:spcPct val="100000"/>
              </a:lnSpc>
              <a:spcBef>
                <a:spcPts val="0"/>
              </a:spcBef>
              <a:spcAft>
                <a:spcPts val="0"/>
              </a:spcAft>
              <a:buSzPts val="1400"/>
              <a:buNone/>
            </a:pPr>
            <a:r>
              <a:rPr lang="en-GB" sz="1300">
                <a:latin typeface="Century Gothic"/>
                <a:ea typeface="Century Gothic"/>
                <a:cs typeface="Century Gothic"/>
                <a:sym typeface="Century Gothic"/>
              </a:rPr>
              <a:t>Source: Lonsdale, D., &amp; Le Bras, Y.  (2009). </a:t>
            </a:r>
            <a:r>
              <a:rPr i="1" lang="en-GB" sz="1300">
                <a:latin typeface="Century Gothic"/>
                <a:ea typeface="Century Gothic"/>
                <a:cs typeface="Century Gothic"/>
                <a:sym typeface="Century Gothic"/>
              </a:rPr>
              <a:t>A Frequency Dictionary of French: Core vocabulary for learners </a:t>
            </a:r>
            <a:r>
              <a:rPr lang="en-GB" sz="1300">
                <a:latin typeface="Century Gothic"/>
                <a:ea typeface="Century Gothic"/>
                <a:cs typeface="Century Gothic"/>
                <a:sym typeface="Century Gothic"/>
              </a:rPr>
              <a:t>London: Routledge.</a:t>
            </a:r>
            <a:endParaRPr/>
          </a:p>
          <a:p>
            <a:pPr indent="-228600" lvl="0" marL="457200" rtl="0" algn="l">
              <a:lnSpc>
                <a:spcPct val="100000"/>
              </a:lnSpc>
              <a:spcBef>
                <a:spcPts val="0"/>
              </a:spcBef>
              <a:spcAft>
                <a:spcPts val="0"/>
              </a:spcAft>
              <a:buSzPts val="1400"/>
              <a:buNone/>
            </a:pPr>
            <a:r>
              <a:t/>
            </a:r>
            <a:endParaRPr b="1"/>
          </a:p>
          <a:p>
            <a:pPr indent="-228600" lvl="0" marL="457200" rtl="0" algn="l">
              <a:lnSpc>
                <a:spcPct val="100000"/>
              </a:lnSpc>
              <a:spcBef>
                <a:spcPts val="0"/>
              </a:spcBef>
              <a:spcAft>
                <a:spcPts val="0"/>
              </a:spcAft>
              <a:buSzPts val="1400"/>
              <a:buNone/>
            </a:pPr>
            <a:r>
              <a:rPr b="1" lang="en-GB"/>
              <a:t>Word frequency (1 is the most frequent word in French): </a:t>
            </a:r>
            <a:br>
              <a:rPr lang="en-GB"/>
            </a:br>
            <a:r>
              <a:rPr lang="en-GB"/>
              <a:t>usine [1482], rouler [2599], rond [2268], dessin [2624], mur [1335]</a:t>
            </a:r>
            <a:endParaRPr/>
          </a:p>
          <a:p>
            <a:pPr indent="-228600" lvl="0" marL="457200" rtl="0" algn="l">
              <a:lnSpc>
                <a:spcPct val="100000"/>
              </a:lnSpc>
              <a:spcBef>
                <a:spcPts val="0"/>
              </a:spcBef>
              <a:spcAft>
                <a:spcPts val="0"/>
              </a:spcAft>
              <a:buSzPts val="1400"/>
              <a:buNone/>
            </a:pPr>
            <a:r>
              <a:rPr lang="en-GB" sz="1300">
                <a:latin typeface="Century Gothic"/>
                <a:ea typeface="Century Gothic"/>
                <a:cs typeface="Century Gothic"/>
                <a:sym typeface="Century Gothic"/>
              </a:rPr>
              <a:t>Source: Lonsdale, D., &amp; Le Bras, Y.  (2009). </a:t>
            </a:r>
            <a:r>
              <a:rPr i="1" lang="en-GB" sz="1300">
                <a:latin typeface="Century Gothic"/>
                <a:ea typeface="Century Gothic"/>
                <a:cs typeface="Century Gothic"/>
                <a:sym typeface="Century Gothic"/>
              </a:rPr>
              <a:t>A Frequency Dictionary of French: Core vocabulary for learners </a:t>
            </a:r>
            <a:r>
              <a:rPr lang="en-GB" sz="1300">
                <a:latin typeface="Century Gothic"/>
                <a:ea typeface="Century Gothic"/>
                <a:cs typeface="Century Gothic"/>
                <a:sym typeface="Century Gothic"/>
              </a:rPr>
              <a:t>London: Routledge.</a:t>
            </a:r>
            <a:endParaRPr/>
          </a:p>
          <a:p>
            <a:pPr indent="-228600" lvl="0" marL="457200" rtl="0" algn="l">
              <a:lnSpc>
                <a:spcPct val="100000"/>
              </a:lnSpc>
              <a:spcBef>
                <a:spcPts val="0"/>
              </a:spcBef>
              <a:spcAft>
                <a:spcPts val="0"/>
              </a:spcAft>
              <a:buSzPts val="1400"/>
              <a:buNone/>
            </a:pPr>
            <a:r>
              <a:t/>
            </a:r>
            <a:endParaRPr sz="1300">
              <a:latin typeface="Century Gothic"/>
              <a:ea typeface="Century Gothic"/>
              <a:cs typeface="Century Gothic"/>
              <a:sym typeface="Century Gothic"/>
            </a:endParaRPr>
          </a:p>
        </p:txBody>
      </p:sp>
      <p:sp>
        <p:nvSpPr>
          <p:cNvPr id="715" name="Google Shape;715;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Century Gothic"/>
              <a:buNone/>
            </a:pPr>
            <a:fld id="{00000000-1234-1234-1234-123412341234}" type="slidenum">
              <a:rPr b="0" i="0" lang="en-GB" sz="1300" u="none" cap="none" strike="noStrike">
                <a:solidFill>
                  <a:srgbClr val="000000"/>
                </a:solidFill>
                <a:latin typeface="Century Gothic"/>
                <a:ea typeface="Century Gothic"/>
                <a:cs typeface="Century Gothic"/>
                <a:sym typeface="Century Gothic"/>
              </a:rPr>
              <a:t>‹#›</a:t>
            </a:fld>
            <a:endParaRPr b="0" i="0" sz="1300" u="none" cap="none" strike="noStrike">
              <a:solidFill>
                <a:srgbClr val="000000"/>
              </a:solidFill>
              <a:latin typeface="Century Gothic"/>
              <a:ea typeface="Century Gothic"/>
              <a:cs typeface="Century Gothic"/>
              <a:sym typeface="Century 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Timing: </a:t>
            </a:r>
            <a:r>
              <a:rPr b="0" lang="en-GB"/>
              <a:t>5 minutes</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Aim: </a:t>
            </a:r>
            <a:r>
              <a:rPr b="0" lang="en-GB"/>
              <a:t>to identify a range of SSCs.</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457200" marR="0" rtl="0" algn="l">
              <a:lnSpc>
                <a:spcPct val="100000"/>
              </a:lnSpc>
              <a:spcBef>
                <a:spcPts val="0"/>
              </a:spcBef>
              <a:spcAft>
                <a:spcPts val="0"/>
              </a:spcAft>
              <a:buClr>
                <a:srgbClr val="000000"/>
              </a:buClr>
              <a:buSzPts val="1400"/>
              <a:buFont typeface="Arial"/>
              <a:buNone/>
            </a:pPr>
            <a:r>
              <a:rPr b="0" lang="en-GB"/>
              <a:t>1. Students listen to the recording and try to write the missing letters.</a:t>
            </a:r>
            <a:endParaRPr/>
          </a:p>
          <a:p>
            <a:pPr indent="-228600" lvl="0" marL="457200" marR="0" rtl="0" algn="l">
              <a:lnSpc>
                <a:spcPct val="100000"/>
              </a:lnSpc>
              <a:spcBef>
                <a:spcPts val="0"/>
              </a:spcBef>
              <a:spcAft>
                <a:spcPts val="0"/>
              </a:spcAft>
              <a:buClr>
                <a:srgbClr val="000000"/>
              </a:buClr>
              <a:buSzPts val="1400"/>
              <a:buFont typeface="Arial"/>
              <a:buNone/>
            </a:pPr>
            <a:r>
              <a:rPr b="0" lang="en-GB"/>
              <a:t>2. The teacher shows the answers one by one.</a:t>
            </a:r>
            <a:endParaRPr/>
          </a:p>
          <a:p>
            <a:pPr indent="-228600" lvl="0" marL="457200" marR="0" rtl="0" algn="l">
              <a:lnSpc>
                <a:spcPct val="100000"/>
              </a:lnSpc>
              <a:spcBef>
                <a:spcPts val="0"/>
              </a:spcBef>
              <a:spcAft>
                <a:spcPts val="0"/>
              </a:spcAft>
              <a:buClr>
                <a:srgbClr val="000000"/>
              </a:buClr>
              <a:buSzPts val="1400"/>
              <a:buFont typeface="Arial"/>
              <a:buNone/>
            </a:pPr>
            <a:r>
              <a:rPr b="0" lang="en-GB"/>
              <a:t>3. Then, students in pairs read out the text, paying attention to the pronunciation of the SSCs.</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GB"/>
              <a:t>Notes</a:t>
            </a:r>
            <a:r>
              <a:rPr b="0" lang="en-GB"/>
              <a:t>:</a:t>
            </a:r>
            <a:endParaRPr/>
          </a:p>
          <a:p>
            <a:pPr indent="-228600" lvl="0" marL="228600" rtl="0" algn="l">
              <a:lnSpc>
                <a:spcPct val="100000"/>
              </a:lnSpc>
              <a:spcBef>
                <a:spcPts val="0"/>
              </a:spcBef>
              <a:spcAft>
                <a:spcPts val="0"/>
              </a:spcAft>
              <a:buSzPts val="1400"/>
              <a:buAutoNum type="arabicPeriod"/>
            </a:pPr>
            <a:r>
              <a:rPr b="0" lang="en-GB"/>
              <a:t>Note that a callout will appear at the end inclidung all of the unkonw words in this activity.</a:t>
            </a:r>
            <a:endParaRPr/>
          </a:p>
          <a:p>
            <a:pPr indent="-139700" lvl="0" marL="22860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GB"/>
              <a:t>Transcript</a:t>
            </a:r>
            <a:r>
              <a:rPr b="0" lang="en-GB"/>
              <a:t>:</a:t>
            </a:r>
            <a:endParaRPr/>
          </a:p>
          <a:p>
            <a:pPr indent="-228600" lvl="0" marL="457200" marR="0" rtl="0" algn="l">
              <a:lnSpc>
                <a:spcPct val="100000"/>
              </a:lnSpc>
              <a:spcBef>
                <a:spcPts val="0"/>
              </a:spcBef>
              <a:spcAft>
                <a:spcPts val="0"/>
              </a:spcAft>
              <a:buClr>
                <a:srgbClr val="000000"/>
              </a:buClr>
              <a:buSzPts val="1400"/>
              <a:buFont typeface="Arial"/>
              <a:buNone/>
            </a:pPr>
            <a:r>
              <a:rPr lang="en-GB" sz="1200">
                <a:solidFill>
                  <a:srgbClr val="1E4E79"/>
                </a:solidFill>
              </a:rPr>
              <a:t>El año pasado viajamos a Málaga. El primer día nadamos en la Playa de la Malagueta y después visitamos el Castillo de Gibralfaro. Luego </a:t>
            </a:r>
            <a:endParaRPr/>
          </a:p>
          <a:p>
            <a:pPr indent="-228600" lvl="0" marL="457200" marR="0" rtl="0" algn="l">
              <a:lnSpc>
                <a:spcPct val="100000"/>
              </a:lnSpc>
              <a:spcBef>
                <a:spcPts val="0"/>
              </a:spcBef>
              <a:spcAft>
                <a:spcPts val="0"/>
              </a:spcAft>
              <a:buClr>
                <a:srgbClr val="000000"/>
              </a:buClr>
              <a:buSzPts val="1400"/>
              <a:buFont typeface="Arial"/>
              <a:buNone/>
            </a:pPr>
            <a:r>
              <a:rPr lang="en-GB" sz="1200">
                <a:solidFill>
                  <a:srgbClr val="1E4E79"/>
                </a:solidFill>
              </a:rPr>
              <a:t>cogimos el autobús hasta La Vaguada para hacer compras.</a:t>
            </a:r>
            <a:endParaRPr b="0"/>
          </a:p>
          <a:p>
            <a:pPr indent="-228600" lvl="0" marL="457200" marR="0" rtl="0" algn="l">
              <a:lnSpc>
                <a:spcPct val="100000"/>
              </a:lnSpc>
              <a:spcBef>
                <a:spcPts val="0"/>
              </a:spcBef>
              <a:spcAft>
                <a:spcPts val="0"/>
              </a:spcAft>
              <a:buClr>
                <a:srgbClr val="000000"/>
              </a:buClr>
              <a:buSzPts val="1400"/>
              <a:buFont typeface="Arial"/>
              <a:buNone/>
            </a:pPr>
            <a:r>
              <a:rPr lang="en-GB" sz="1200">
                <a:solidFill>
                  <a:srgbClr val="1E4E79"/>
                </a:solidFill>
              </a:rPr>
              <a:t>También pasamos unos días en Torremolinos, en el Hotel La Barracuda. Disfrutamos mucho la zona de la Carihuela porque comimos mucho pescado en los chiringuitos. En la Playa Bajondillo</a:t>
            </a:r>
            <a:endParaRPr b="1" sz="1200">
              <a:solidFill>
                <a:srgbClr val="1E4E79"/>
              </a:solidFill>
            </a:endParaRPr>
          </a:p>
          <a:p>
            <a:pPr indent="-228600" lvl="0" marL="457200" marR="0" rtl="0" algn="l">
              <a:lnSpc>
                <a:spcPct val="100000"/>
              </a:lnSpc>
              <a:spcBef>
                <a:spcPts val="0"/>
              </a:spcBef>
              <a:spcAft>
                <a:spcPts val="0"/>
              </a:spcAft>
              <a:buClr>
                <a:srgbClr val="000000"/>
              </a:buClr>
              <a:buSzPts val="1400"/>
              <a:buFont typeface="Arial"/>
              <a:buNone/>
            </a:pPr>
            <a:r>
              <a:rPr lang="en-GB" sz="1200">
                <a:solidFill>
                  <a:srgbClr val="1E4E79"/>
                </a:solidFill>
              </a:rPr>
              <a:t>alquilamos unas sombrillas para evitar el daño del sol.</a:t>
            </a:r>
            <a:r>
              <a:rPr b="1" lang="en-GB" sz="1200">
                <a:solidFill>
                  <a:srgbClr val="1E4E79"/>
                </a:solidFill>
              </a:rPr>
              <a:t> </a:t>
            </a:r>
            <a:r>
              <a:rPr lang="en-GB" sz="1200">
                <a:solidFill>
                  <a:srgbClr val="1E4E79"/>
                </a:solidFill>
              </a:rPr>
              <a:t> </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GB"/>
              <a:t>Frequency of unknown vocabulary:</a:t>
            </a:r>
            <a:endParaRPr/>
          </a:p>
          <a:p>
            <a:pPr indent="-228600" lvl="0" marL="457200" marR="0" rtl="0" algn="l">
              <a:lnSpc>
                <a:spcPct val="100000"/>
              </a:lnSpc>
              <a:spcBef>
                <a:spcPts val="0"/>
              </a:spcBef>
              <a:spcAft>
                <a:spcPts val="0"/>
              </a:spcAft>
              <a:buClr>
                <a:srgbClr val="000000"/>
              </a:buClr>
              <a:buSzPts val="1400"/>
              <a:buFont typeface="Arial"/>
              <a:buNone/>
            </a:pPr>
            <a:r>
              <a:rPr b="0" lang="en-GB"/>
              <a:t>pescado [3449]; chiringuito [&gt;5000]; alquilar [3786]; sombrilla [&gt;5000]</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GB"/>
              <a:t>Sources:</a:t>
            </a:r>
            <a:endParaRPr/>
          </a:p>
          <a:p>
            <a:pPr indent="-228600" lvl="0" marL="457200" marR="0" rtl="0" algn="l">
              <a:lnSpc>
                <a:spcPct val="100000"/>
              </a:lnSpc>
              <a:spcBef>
                <a:spcPts val="0"/>
              </a:spcBef>
              <a:spcAft>
                <a:spcPts val="0"/>
              </a:spcAft>
              <a:buClr>
                <a:srgbClr val="000000"/>
              </a:buClr>
              <a:buSzPts val="1400"/>
              <a:buFont typeface="Arial"/>
              <a:buNone/>
            </a:pPr>
            <a:r>
              <a:rPr b="0" lang="en-GB"/>
              <a:t>Photo of la Malagueta by Reiseuhu, taken from unsplash.com.</a:t>
            </a:r>
            <a:endParaRPr/>
          </a:p>
        </p:txBody>
      </p:sp>
      <p:sp>
        <p:nvSpPr>
          <p:cNvPr id="770" name="Google Shape;770;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[cue animation]</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We’ll start with a brief look at the rationale for the recent GCSE MFL review and...</a:t>
            </a:r>
            <a:endParaRPr/>
          </a:p>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sz="1200">
                <a:solidFill>
                  <a:schemeClr val="dk1"/>
                </a:solidFill>
                <a:latin typeface="Calibri"/>
                <a:ea typeface="Calibri"/>
                <a:cs typeface="Calibri"/>
                <a:sym typeface="Calibri"/>
              </a:rPr>
              <a:t>We set out the main issues that emerged with the current GCSE Subject Content</a:t>
            </a:r>
            <a:endParaRPr/>
          </a:p>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[cue animation]</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We then analyse the main similarities and differences overall, between the current GCSE Subject Content, published in 2015, and that for the new examinations,</a:t>
            </a:r>
            <a:endParaRPr/>
          </a:p>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lang="en-GB" sz="1200">
                <a:solidFill>
                  <a:schemeClr val="dk1"/>
                </a:solidFill>
                <a:latin typeface="Calibri"/>
                <a:ea typeface="Calibri"/>
                <a:cs typeface="Calibri"/>
                <a:sym typeface="Calibri"/>
              </a:rPr>
              <a:t>and draw out the headline implications for teaching and assessment.  </a:t>
            </a:r>
            <a:endParaRPr/>
          </a:p>
          <a:p>
            <a:pPr indent="0" lvl="0" marL="0" marR="0" rtl="0" algn="l">
              <a:lnSpc>
                <a:spcPct val="100000"/>
              </a:lnSpc>
              <a:spcBef>
                <a:spcPts val="0"/>
              </a:spcBef>
              <a:spcAft>
                <a:spcPts val="0"/>
              </a:spcAft>
              <a:buClr>
                <a:srgbClr val="000000"/>
              </a:buClr>
              <a:buSzPts val="1400"/>
              <a:buFont typeface="Arial"/>
              <a:buNone/>
            </a:pPr>
            <a:r>
              <a:rPr b="1" lang="en-GB" sz="1200">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lang="en-GB" sz="1200">
                <a:solidFill>
                  <a:schemeClr val="dk1"/>
                </a:solidFill>
                <a:latin typeface="Calibri"/>
                <a:ea typeface="Calibri"/>
                <a:cs typeface="Calibri"/>
                <a:sym typeface="Calibri"/>
              </a:rPr>
              <a:t>and then look at some practical things we can be doing now</a:t>
            </a:r>
            <a:endParaRPr/>
          </a:p>
        </p:txBody>
      </p:sp>
      <p:sp>
        <p:nvSpPr>
          <p:cNvPr id="567" name="Google Shape;56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We want to know how much of the current KS3 vocabulary we teach is likely to be on the GCSE word list.</a:t>
            </a:r>
            <a:br>
              <a:rPr lang="en-GB"/>
            </a:br>
            <a:r>
              <a:rPr lang="en-GB"/>
              <a:t>It will be some months before we have AO word lists BUT we do know that all lists must have 85% of the 1200 and 1700 words within the most common 2000 so there is likely to be a large degree of overlap.</a:t>
            </a:r>
            <a:br>
              <a:rPr lang="en-GB"/>
            </a:br>
            <a:br>
              <a:rPr lang="en-GB"/>
            </a:br>
            <a:r>
              <a:rPr lang="en-GB"/>
              <a:t>One quick check we can do is to compare the NCELP exemplar GCSE list with our own KS3 SOW list of words.</a:t>
            </a:r>
            <a:br>
              <a:rPr lang="en-GB"/>
            </a:br>
            <a:r>
              <a:rPr lang="en-GB"/>
              <a:t>This is a rough and ready way to do it (without formulae!)</a:t>
            </a:r>
            <a:br>
              <a:rPr lang="en-GB"/>
            </a:br>
            <a:r>
              <a:rPr lang="en-GB"/>
              <a:t>The reason for the manual check is that the format of your KS3 list won’t be exactly the same.  </a:t>
            </a:r>
            <a:br>
              <a:rPr lang="en-GB"/>
            </a:br>
            <a:r>
              <a:rPr lang="en-GB"/>
              <a:t>E.g. remove any articles from nouns.</a:t>
            </a:r>
            <a:br>
              <a:rPr lang="en-GB"/>
            </a:br>
            <a:r>
              <a:rPr lang="en-GB"/>
              <a:t>If any of your words have additional punctuation or brackets within the cell then it won’t show up as an exact duplicate, so worth spending a little time tidying it up to get a more accurate picture.</a:t>
            </a:r>
            <a:br>
              <a:rPr lang="en-GB"/>
            </a:br>
            <a:br>
              <a:rPr lang="en-GB"/>
            </a:br>
            <a:r>
              <a:rPr lang="en-GB"/>
              <a:t>We can use the highlighted KS3 list to prioritise vocabulary for learning and testing.</a:t>
            </a:r>
            <a:endParaRPr/>
          </a:p>
          <a:p>
            <a:pPr indent="0" lvl="0" marL="0" rtl="0" algn="l">
              <a:lnSpc>
                <a:spcPct val="100000"/>
              </a:lnSpc>
              <a:spcBef>
                <a:spcPts val="0"/>
              </a:spcBef>
              <a:spcAft>
                <a:spcPts val="0"/>
              </a:spcAft>
              <a:buSzPts val="1400"/>
              <a:buNone/>
            </a:pPr>
            <a:r>
              <a:rPr lang="en-GB"/>
              <a:t>Even without any other changes to vocabulary content, this initial step is useful.</a:t>
            </a:r>
            <a:br>
              <a:rPr lang="en-GB"/>
            </a:br>
            <a:r>
              <a:rPr lang="en-GB"/>
              <a:t>Individual depts will need to decide if to make any further changes (i.e. take out particular vocabulary, put in other high frequency).</a:t>
            </a:r>
            <a:endParaRPr/>
          </a:p>
          <a:p>
            <a:pPr indent="0" lvl="0" marL="0" rtl="0" algn="l">
              <a:lnSpc>
                <a:spcPct val="100000"/>
              </a:lnSpc>
              <a:spcBef>
                <a:spcPts val="0"/>
              </a:spcBef>
              <a:spcAft>
                <a:spcPts val="0"/>
              </a:spcAft>
              <a:buSzPts val="1400"/>
              <a:buNone/>
            </a:pPr>
            <a:r>
              <a:rPr lang="en-GB"/>
              <a:t>Regular vocabulary learning and testing seems important, too.</a:t>
            </a:r>
            <a:br>
              <a:rPr lang="en-GB"/>
            </a:br>
            <a:br>
              <a:rPr lang="en-GB"/>
            </a:br>
            <a:endParaRPr/>
          </a:p>
        </p:txBody>
      </p:sp>
      <p:sp>
        <p:nvSpPr>
          <p:cNvPr id="802" name="Google Shape;802;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Homework tasks that are vocabulary focused don’t just need to be on Quizlet or similar.  By Y8 and Y9 students will have quite a bunch of words that they are revisiting each week – these could be revisited via a reading gap fill like this.</a:t>
            </a:r>
            <a:br>
              <a:rPr b="1" lang="en-GB"/>
            </a:br>
            <a:r>
              <a:rPr b="1" lang="en-GB"/>
              <a:t>The key thing is to set the revisiting schedule. And to ensure that students are learning new and revisiting previously taught vocabulary every week.  </a:t>
            </a:r>
            <a:br>
              <a:rPr b="1" lang="en-GB"/>
            </a:br>
            <a:r>
              <a:rPr b="1" lang="en-GB"/>
              <a:t>Trying to produce vocabulary from memory will be an important part of the learning routine.</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Timing: </a:t>
            </a:r>
            <a:r>
              <a:rPr b="0" lang="en-GB"/>
              <a:t>8 minutes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Aims: </a:t>
            </a:r>
            <a:endParaRPr/>
          </a:p>
          <a:p>
            <a:pPr indent="-228600" lvl="0" marL="457200" marR="0" rtl="0" algn="l">
              <a:lnSpc>
                <a:spcPct val="100000"/>
              </a:lnSpc>
              <a:spcBef>
                <a:spcPts val="0"/>
              </a:spcBef>
              <a:spcAft>
                <a:spcPts val="0"/>
              </a:spcAft>
              <a:buClr>
                <a:srgbClr val="000000"/>
              </a:buClr>
              <a:buSzPts val="1400"/>
              <a:buFont typeface="Arial"/>
              <a:buNone/>
            </a:pPr>
            <a:r>
              <a:rPr b="0" lang="en-GB"/>
              <a:t>i) to review the answers for the homework task set last week (9.3.2.1).</a:t>
            </a:r>
            <a:endParaRPr b="0"/>
          </a:p>
          <a:p>
            <a:pPr indent="-228600" lvl="0" marL="457200" marR="0" rtl="0" algn="l">
              <a:lnSpc>
                <a:spcPct val="100000"/>
              </a:lnSpc>
              <a:spcBef>
                <a:spcPts val="0"/>
              </a:spcBef>
              <a:spcAft>
                <a:spcPts val="0"/>
              </a:spcAft>
              <a:buClr>
                <a:srgbClr val="000000"/>
              </a:buClr>
              <a:buSzPts val="1400"/>
              <a:buFont typeface="Arial"/>
              <a:buNone/>
            </a:pPr>
            <a:r>
              <a:rPr b="0" lang="en-GB"/>
              <a:t>ii) to develop fluency in decoding by reading aloud the student versions.</a:t>
            </a:r>
            <a:br>
              <a:rPr b="0" lang="en-GB"/>
            </a:br>
            <a:r>
              <a:rPr b="0" lang="en-GB"/>
              <a:t>iii) to revisit Y7 and Y8 vocabulary in a new context</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228600" rtl="0" algn="l">
              <a:lnSpc>
                <a:spcPct val="100000"/>
              </a:lnSpc>
              <a:spcBef>
                <a:spcPts val="0"/>
              </a:spcBef>
              <a:spcAft>
                <a:spcPts val="0"/>
              </a:spcAft>
              <a:buSzPts val="1400"/>
              <a:buAutoNum type="arabicPeriod"/>
            </a:pPr>
            <a:r>
              <a:rPr lang="en-GB"/>
              <a:t>It is assumed that students begin class having completed last week’s homework activity, either on the word doc or simply as notes in their books (e.g. 1=primera, 2=puedes).</a:t>
            </a:r>
            <a:endParaRPr/>
          </a:p>
          <a:p>
            <a:pPr indent="-228600" lvl="0" marL="228600" rtl="0" algn="l">
              <a:lnSpc>
                <a:spcPct val="100000"/>
              </a:lnSpc>
              <a:spcBef>
                <a:spcPts val="0"/>
              </a:spcBef>
              <a:spcAft>
                <a:spcPts val="0"/>
              </a:spcAft>
              <a:buSzPts val="1400"/>
              <a:buAutoNum type="arabicPeriod"/>
            </a:pPr>
            <a:r>
              <a:rPr lang="en-GB"/>
              <a:t>Students listen to the audio and check their answers.</a:t>
            </a:r>
            <a:endParaRPr/>
          </a:p>
          <a:p>
            <a:pPr indent="-228600" lvl="0" marL="228600" rtl="0" algn="l">
              <a:lnSpc>
                <a:spcPct val="100000"/>
              </a:lnSpc>
              <a:spcBef>
                <a:spcPts val="0"/>
              </a:spcBef>
              <a:spcAft>
                <a:spcPts val="0"/>
              </a:spcAft>
              <a:buSzPts val="1400"/>
              <a:buAutoNum type="arabicPeriod"/>
            </a:pPr>
            <a:r>
              <a:rPr lang="en-GB"/>
              <a:t>Click to reveal each answer.</a:t>
            </a:r>
            <a:endParaRPr/>
          </a:p>
          <a:p>
            <a:pPr indent="-139700" lvl="0" marL="228600" rtl="0" algn="l">
              <a:lnSpc>
                <a:spcPct val="100000"/>
              </a:lnSpc>
              <a:spcBef>
                <a:spcPts val="0"/>
              </a:spcBef>
              <a:spcAft>
                <a:spcPts val="0"/>
              </a:spcAft>
              <a:buSzPts val="1400"/>
              <a:buNone/>
            </a:pPr>
            <a:r>
              <a:t/>
            </a:r>
            <a:endParaRPr b="1" i="1"/>
          </a:p>
          <a:p>
            <a:pPr indent="0" lvl="0" marL="0" rtl="0" algn="l">
              <a:lnSpc>
                <a:spcPct val="100000"/>
              </a:lnSpc>
              <a:spcBef>
                <a:spcPts val="0"/>
              </a:spcBef>
              <a:spcAft>
                <a:spcPts val="0"/>
              </a:spcAft>
              <a:buSzPts val="1400"/>
              <a:buNone/>
            </a:pPr>
            <a:r>
              <a:rPr b="1" i="1" lang="en-GB"/>
              <a:t>Note: </a:t>
            </a:r>
            <a:r>
              <a:rPr lang="en-GB"/>
              <a:t>the HW task set a time limit and asked students to try to replace at least ten of the words, so it’s to be expected that they might not have got them all.  </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0" lvl="0" marL="0" marR="0" rtl="0" algn="l">
              <a:lnSpc>
                <a:spcPct val="100000"/>
              </a:lnSpc>
              <a:spcBef>
                <a:spcPts val="0"/>
              </a:spcBef>
              <a:spcAft>
                <a:spcPts val="0"/>
              </a:spcAft>
              <a:buClr>
                <a:schemeClr val="dk1"/>
              </a:buClr>
              <a:buSzPts val="1200"/>
              <a:buFont typeface="Calibri"/>
              <a:buNone/>
            </a:pPr>
            <a:r>
              <a:rPr b="1" lang="en-GB"/>
              <a:t>Word frequency (1 is the most frequent word in Spanish): </a:t>
            </a:r>
            <a:endParaRPr/>
          </a:p>
          <a:p>
            <a:pPr indent="0" lvl="0" marL="0" marR="0" rtl="0" algn="l">
              <a:lnSpc>
                <a:spcPct val="100000"/>
              </a:lnSpc>
              <a:spcBef>
                <a:spcPts val="0"/>
              </a:spcBef>
              <a:spcAft>
                <a:spcPts val="0"/>
              </a:spcAft>
              <a:buClr>
                <a:schemeClr val="dk1"/>
              </a:buClr>
              <a:buSzPts val="1200"/>
              <a:buFont typeface="Calibri"/>
              <a:buNone/>
            </a:pPr>
            <a:r>
              <a:rPr b="0" lang="en-GB"/>
              <a:t>curar [2449]; don [2854]; mágico [2518]</a:t>
            </a:r>
            <a:br>
              <a:rPr lang="en-GB"/>
            </a:br>
            <a:endParaRPr/>
          </a:p>
          <a:p>
            <a:pPr indent="0" lvl="0" marL="0" marR="0" rtl="0" algn="l">
              <a:lnSpc>
                <a:spcPct val="100000"/>
              </a:lnSpc>
              <a:spcBef>
                <a:spcPts val="0"/>
              </a:spcBef>
              <a:spcAft>
                <a:spcPts val="0"/>
              </a:spcAft>
              <a:buClr>
                <a:schemeClr val="dk1"/>
              </a:buClr>
              <a:buSzPts val="1200"/>
              <a:buFont typeface="Calibri"/>
              <a:buNone/>
            </a:pPr>
            <a:r>
              <a:rPr lang="en-GB"/>
              <a:t>Source: Davies, M. &amp; Davies, K. (2018</a:t>
            </a:r>
            <a:r>
              <a:rPr i="1" lang="en-GB"/>
              <a:t>). A frequency dictionary of Spanish: Core vocabulary for learners </a:t>
            </a:r>
            <a:r>
              <a:rPr lang="en-GB"/>
              <a:t>(2nd ed.). Routledge: London</a:t>
            </a:r>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marR="0" rtl="0" algn="l">
              <a:lnSpc>
                <a:spcPct val="100000"/>
              </a:lnSpc>
              <a:spcBef>
                <a:spcPts val="0"/>
              </a:spcBef>
              <a:spcAft>
                <a:spcPts val="0"/>
              </a:spcAft>
              <a:buClr>
                <a:schemeClr val="dk1"/>
              </a:buClr>
              <a:buSzPts val="1200"/>
              <a:buFont typeface="Calibri"/>
              <a:buNone/>
            </a:pPr>
            <a:r>
              <a:rPr b="0" lang="en-GB" sz="1200"/>
              <a:t>Image by Disney at: https://en.wikipedia.org/wiki/Encanto_(film) and usable under the Fair Dealing Law in the UK.</a:t>
            </a:r>
            <a:endParaRPr b="0" sz="1200"/>
          </a:p>
        </p:txBody>
      </p:sp>
      <p:sp>
        <p:nvSpPr>
          <p:cNvPr id="815" name="Google Shape;815;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lang="en-GB" sz="1200"/>
              <a:t>See instructions below the previous slide</a:t>
            </a:r>
            <a:endParaRPr/>
          </a:p>
        </p:txBody>
      </p:sp>
      <p:sp>
        <p:nvSpPr>
          <p:cNvPr id="843" name="Google Shape;843;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871" name="Google Shape;871;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06" name="Google Shape;906;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[5/6]</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41" name="Google Shape;941;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[6/6]</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982" name="Google Shape;982;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Rather than building sentences with frames that have too large a ‘grain size’ – i.e. they rely too much on the notion that eventually they will just remember the phrases rather than understanding how the individual words link together, consider more finely tuned tasks that compel the learner to make key grammatical choices when they complete them.</a:t>
            </a:r>
            <a:br>
              <a:rPr b="1" lang="en-GB"/>
            </a:br>
            <a:br>
              <a:rPr b="1" lang="en-GB"/>
            </a:br>
            <a:r>
              <a:rPr b="1" lang="en-GB"/>
              <a:t>Here, for example, students have to produce (with TL words in the frame, it would be a case of selecting) the words indicated – i.e. the correct form of ‘that’, the correct verb and appropriate sentence endings.</a:t>
            </a:r>
            <a:br>
              <a:rPr b="0" lang="en-GB"/>
            </a:br>
            <a:endParaRPr b="0"/>
          </a:p>
          <a:p>
            <a:pPr indent="0" lvl="0" marL="0" rtl="0" algn="l">
              <a:lnSpc>
                <a:spcPct val="100000"/>
              </a:lnSpc>
              <a:spcBef>
                <a:spcPts val="0"/>
              </a:spcBef>
              <a:spcAft>
                <a:spcPts val="0"/>
              </a:spcAft>
              <a:buSzPts val="1400"/>
              <a:buNone/>
            </a:pPr>
            <a:r>
              <a:rPr b="1" lang="en-GB"/>
              <a:t>Timing: </a:t>
            </a:r>
            <a:r>
              <a:rPr lang="en-GB"/>
              <a:t>10 minutes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Aim: </a:t>
            </a:r>
            <a:endParaRPr/>
          </a:p>
          <a:p>
            <a:pPr indent="-57150" lvl="0" marL="57150" rtl="0" algn="l">
              <a:lnSpc>
                <a:spcPct val="100000"/>
              </a:lnSpc>
              <a:spcBef>
                <a:spcPts val="0"/>
              </a:spcBef>
              <a:spcAft>
                <a:spcPts val="0"/>
              </a:spcAft>
              <a:buSzPts val="1400"/>
              <a:buAutoNum type="romanLcParenR"/>
            </a:pPr>
            <a:r>
              <a:rPr lang="en-GB"/>
              <a:t>to write sentences using the demonstrative adjectives ‘ese’ and ‘esa’ and comparatives, using the prompts.</a:t>
            </a:r>
            <a:endParaRPr/>
          </a:p>
          <a:p>
            <a:pPr indent="-57150" lvl="0" marL="57150" rtl="0" algn="l">
              <a:lnSpc>
                <a:spcPct val="100000"/>
              </a:lnSpc>
              <a:spcBef>
                <a:spcPts val="0"/>
              </a:spcBef>
              <a:spcAft>
                <a:spcPts val="0"/>
              </a:spcAft>
              <a:buSzPts val="1400"/>
              <a:buAutoNum type="romanLcParenR"/>
            </a:pPr>
            <a:r>
              <a:rPr lang="en-GB"/>
              <a:t>to practise producing new and revisited vocabulary in writing.</a:t>
            </a:r>
            <a:endParaRPr/>
          </a:p>
          <a:p>
            <a:pPr indent="31750" lvl="0" marL="5715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Procedure: </a:t>
            </a:r>
            <a:endParaRPr/>
          </a:p>
          <a:p>
            <a:pPr indent="-228600" lvl="0" marL="228600" rtl="0" algn="l">
              <a:lnSpc>
                <a:spcPct val="100000"/>
              </a:lnSpc>
              <a:spcBef>
                <a:spcPts val="0"/>
              </a:spcBef>
              <a:spcAft>
                <a:spcPts val="0"/>
              </a:spcAft>
              <a:buSzPts val="1400"/>
              <a:buAutoNum type="arabicPeriod"/>
            </a:pPr>
            <a:r>
              <a:rPr lang="en-GB"/>
              <a:t>The teacher brings up each combination of sentence parts</a:t>
            </a:r>
            <a:endParaRPr/>
          </a:p>
          <a:p>
            <a:pPr indent="-228600" lvl="0" marL="228600" rtl="0" algn="l">
              <a:lnSpc>
                <a:spcPct val="100000"/>
              </a:lnSpc>
              <a:spcBef>
                <a:spcPts val="0"/>
              </a:spcBef>
              <a:spcAft>
                <a:spcPts val="0"/>
              </a:spcAft>
              <a:buSzPts val="1400"/>
              <a:buAutoNum type="arabicPeriod"/>
            </a:pPr>
            <a:r>
              <a:rPr lang="en-GB"/>
              <a:t>Students can be asked to write the Spanish on mini-whiteboards or in their books, then volunteer the answer orally.</a:t>
            </a:r>
            <a:endParaRPr/>
          </a:p>
          <a:p>
            <a:pPr indent="-228600" lvl="0" marL="228600" rtl="0" algn="l">
              <a:lnSpc>
                <a:spcPct val="100000"/>
              </a:lnSpc>
              <a:spcBef>
                <a:spcPts val="0"/>
              </a:spcBef>
              <a:spcAft>
                <a:spcPts val="0"/>
              </a:spcAft>
              <a:buSzPts val="1400"/>
              <a:buAutoNum type="arabicPeriod"/>
            </a:pPr>
            <a:r>
              <a:rPr lang="en-GB"/>
              <a:t>Students could then create a number of their own sentences, using new combinations of words in the grid. Students can be encouraged to use the rectangles that haven’t yet been used (‘worse than’, ‘in price in your city’).</a:t>
            </a:r>
            <a:endParaRPr/>
          </a:p>
          <a:p>
            <a:pPr indent="-228600" lvl="0" marL="228600" rtl="0" algn="l">
              <a:lnSpc>
                <a:spcPct val="100000"/>
              </a:lnSpc>
              <a:spcBef>
                <a:spcPts val="0"/>
              </a:spcBef>
              <a:spcAft>
                <a:spcPts val="0"/>
              </a:spcAft>
              <a:buSzPts val="1400"/>
              <a:buAutoNum type="arabicPeriod"/>
            </a:pPr>
            <a:r>
              <a:rPr lang="en-GB"/>
              <a:t>After writing the even sentences, the teacher could encourage an oral simultaneous translation task, where students say a sentence and their partner translates it. Some may find this challenging to do on the spot, so this oral component could be done by some students, while other students continue to practise writing.</a:t>
            </a:r>
            <a:endParaRPr/>
          </a:p>
          <a:p>
            <a:pPr indent="-228600" lvl="0" marL="228600" rtl="0" algn="l">
              <a:lnSpc>
                <a:spcPct val="100000"/>
              </a:lnSpc>
              <a:spcBef>
                <a:spcPts val="0"/>
              </a:spcBef>
              <a:spcAft>
                <a:spcPts val="0"/>
              </a:spcAft>
              <a:buSzPts val="1400"/>
              <a:buAutoNum type="arabicPeriod"/>
            </a:pPr>
            <a:r>
              <a:rPr lang="en-GB"/>
              <a:t>A final question could involve the teacher writing a sentence down from the elements provided, but not showing it. Every student also writes down one sentence, trying to use their sixth sense to make it as similar as possible to the teacher’s sentence. Great minds think alike!</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1" lang="en-GB"/>
              <a:t>Sentences: </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food seems healthier than the Mexican food. (Esa comida parece más sana que la comida mexicana.) </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place is bigger than the park in my town. (Este sitio es más grande que el parque en mi pueblo.)</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ride is faster than the other one. (Esta atracción es más rápida que la otra.)</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souvenir is less expensive than the t-shirt. (Ese recuerdo es menos caro que la camiseta.)</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boy is less happy than his friend (m). (Ese chico está menos contento que su amigo.)</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size is better than the first one. (Esa talla es mejor que la primera).</a:t>
            </a:r>
            <a:endParaRPr/>
          </a:p>
          <a:p>
            <a:pPr indent="-228600" lvl="0" marL="228600" rtl="0" algn="l">
              <a:lnSpc>
                <a:spcPct val="100000"/>
              </a:lnSpc>
              <a:spcBef>
                <a:spcPts val="0"/>
              </a:spcBef>
              <a:spcAft>
                <a:spcPts val="0"/>
              </a:spcAft>
              <a:buSzPts val="1400"/>
              <a:buAutoNum type="arabicParenR"/>
            </a:pPr>
            <a:r>
              <a:rPr b="0" lang="en-GB" sz="1200">
                <a:solidFill>
                  <a:srgbClr val="1E4E79"/>
                </a:solidFill>
              </a:rPr>
              <a:t>That restaurant is less full than the café. (Ese restaurante está menos lleno que el café.)</a:t>
            </a:r>
            <a:endParaRPr b="1"/>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GB"/>
              <a:t>Frequency of unknown words:</a:t>
            </a:r>
            <a:endParaRPr/>
          </a:p>
          <a:p>
            <a:pPr indent="-228600" lvl="0" marL="457200" marR="0" rtl="0" algn="l">
              <a:lnSpc>
                <a:spcPct val="100000"/>
              </a:lnSpc>
              <a:spcBef>
                <a:spcPts val="0"/>
              </a:spcBef>
              <a:spcAft>
                <a:spcPts val="0"/>
              </a:spcAft>
              <a:buClr>
                <a:srgbClr val="000000"/>
              </a:buClr>
              <a:buSzPts val="1400"/>
              <a:buFont typeface="Arial"/>
              <a:buNone/>
            </a:pPr>
            <a:r>
              <a:rPr lang="en-GB"/>
              <a:t>atracción [3473]; café [961]</a:t>
            </a:r>
            <a:endParaRPr/>
          </a:p>
        </p:txBody>
      </p:sp>
      <p:sp>
        <p:nvSpPr>
          <p:cNvPr id="1023" name="Google Shape;1023;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Timing: </a:t>
            </a:r>
            <a:r>
              <a:rPr b="0" lang="en-GB"/>
              <a:t>8 minutes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Aim: </a:t>
            </a:r>
            <a:r>
              <a:rPr b="0" lang="en-GB"/>
              <a:t>to practise the use of verb forms in the 3rd person plural, both in present and in preterite.</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228600" rtl="0" algn="l">
              <a:lnSpc>
                <a:spcPct val="100000"/>
              </a:lnSpc>
              <a:spcBef>
                <a:spcPts val="0"/>
              </a:spcBef>
              <a:spcAft>
                <a:spcPts val="0"/>
              </a:spcAft>
              <a:buSzPts val="1400"/>
              <a:buAutoNum type="arabicPeriod"/>
            </a:pPr>
            <a:r>
              <a:rPr b="0" lang="en-GB"/>
              <a:t>Students look at the images and write phrases using the 3rd person plural in the corresponding tense.</a:t>
            </a:r>
            <a:endParaRPr/>
          </a:p>
          <a:p>
            <a:pPr indent="-228600" lvl="0" marL="228600" rtl="0" algn="l">
              <a:lnSpc>
                <a:spcPct val="100000"/>
              </a:lnSpc>
              <a:spcBef>
                <a:spcPts val="0"/>
              </a:spcBef>
              <a:spcAft>
                <a:spcPts val="0"/>
              </a:spcAft>
              <a:buSzPts val="1400"/>
              <a:buAutoNum type="arabicPeriod"/>
            </a:pPr>
            <a:r>
              <a:rPr b="0" lang="en-GB"/>
              <a:t>Teachers walk around the classroom monitoring students’ work.</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GB"/>
              <a:t>Notes</a:t>
            </a:r>
            <a:r>
              <a:rPr lang="en-GB"/>
              <a:t>:</a:t>
            </a:r>
            <a:endParaRPr/>
          </a:p>
          <a:p>
            <a:pPr indent="-228600" lvl="0" marL="228600" rtl="0" algn="l">
              <a:lnSpc>
                <a:spcPct val="100000"/>
              </a:lnSpc>
              <a:spcBef>
                <a:spcPts val="0"/>
              </a:spcBef>
              <a:spcAft>
                <a:spcPts val="0"/>
              </a:spcAft>
              <a:buSzPts val="1400"/>
              <a:buAutoNum type="arabicPeriod"/>
            </a:pPr>
            <a:r>
              <a:rPr lang="en-GB"/>
              <a:t>Students can be encouraged to make up some extra information. They can expand their answers as much as they like/are able.</a:t>
            </a:r>
            <a:endParaRPr/>
          </a:p>
          <a:p>
            <a:pPr indent="-228600" lvl="0" marL="228600" rtl="0" algn="l">
              <a:lnSpc>
                <a:spcPct val="100000"/>
              </a:lnSpc>
              <a:spcBef>
                <a:spcPts val="0"/>
              </a:spcBef>
              <a:spcAft>
                <a:spcPts val="0"/>
              </a:spcAft>
              <a:buSzPts val="1400"/>
              <a:buAutoNum type="arabicPeriod"/>
            </a:pPr>
            <a:r>
              <a:rPr lang="en-GB"/>
              <a:t>Note that this activity is in a similar format to the  NCELP Applying your Knowledge Test.</a:t>
            </a:r>
            <a:endParaRPr/>
          </a:p>
          <a:p>
            <a:pPr indent="-139700" lvl="0" marL="22860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GB"/>
              <a:t>Example phrases: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lang="en-GB" u="sng"/>
              <a:t>Pasado</a:t>
            </a:r>
            <a:endParaRPr/>
          </a:p>
          <a:p>
            <a:pPr indent="-228600" lvl="0" marL="457200" marR="0" rtl="0" algn="l">
              <a:lnSpc>
                <a:spcPct val="100000"/>
              </a:lnSpc>
              <a:spcBef>
                <a:spcPts val="0"/>
              </a:spcBef>
              <a:spcAft>
                <a:spcPts val="0"/>
              </a:spcAft>
              <a:buClr>
                <a:srgbClr val="000000"/>
              </a:buClr>
              <a:buSzPts val="1400"/>
              <a:buFont typeface="Arial"/>
              <a:buNone/>
            </a:pPr>
            <a:r>
              <a:rPr lang="en-GB"/>
              <a:t>Estudiaron/aprendieron ciencias.</a:t>
            </a:r>
            <a:endParaRPr/>
          </a:p>
          <a:p>
            <a:pPr indent="-228600" lvl="0" marL="457200" marR="0" rtl="0" algn="l">
              <a:lnSpc>
                <a:spcPct val="100000"/>
              </a:lnSpc>
              <a:spcBef>
                <a:spcPts val="0"/>
              </a:spcBef>
              <a:spcAft>
                <a:spcPts val="0"/>
              </a:spcAft>
              <a:buClr>
                <a:srgbClr val="000000"/>
              </a:buClr>
              <a:buSzPts val="1400"/>
              <a:buFont typeface="Arial"/>
              <a:buNone/>
            </a:pPr>
            <a:r>
              <a:rPr lang="en-GB"/>
              <a:t>Destacaron en clase por sus buenas notas.</a:t>
            </a:r>
            <a:endParaRPr/>
          </a:p>
          <a:p>
            <a:pPr indent="-228600" lvl="0" marL="457200" marR="0" rtl="0" algn="l">
              <a:lnSpc>
                <a:spcPct val="100000"/>
              </a:lnSpc>
              <a:spcBef>
                <a:spcPts val="0"/>
              </a:spcBef>
              <a:spcAft>
                <a:spcPts val="0"/>
              </a:spcAft>
              <a:buClr>
                <a:srgbClr val="000000"/>
              </a:buClr>
              <a:buSzPts val="1400"/>
              <a:buFont typeface="Arial"/>
              <a:buNone/>
            </a:pPr>
            <a:r>
              <a:rPr lang="en-GB"/>
              <a:t>Aprobaron los exámenes con buenas notas.</a:t>
            </a:r>
            <a:endParaRPr/>
          </a:p>
          <a:p>
            <a:pPr indent="-228600" lvl="0" marL="457200" marR="0" rtl="0" algn="l">
              <a:lnSpc>
                <a:spcPct val="100000"/>
              </a:lnSpc>
              <a:spcBef>
                <a:spcPts val="0"/>
              </a:spcBef>
              <a:spcAft>
                <a:spcPts val="0"/>
              </a:spcAft>
              <a:buClr>
                <a:srgbClr val="000000"/>
              </a:buClr>
              <a:buSzPts val="1400"/>
              <a:buFont typeface="Arial"/>
              <a:buNone/>
            </a:pPr>
            <a:r>
              <a:rPr lang="en-GB"/>
              <a:t>Practicaron deporte.</a:t>
            </a:r>
            <a:endParaRPr/>
          </a:p>
          <a:p>
            <a:pPr indent="-228600" lvl="0" marL="457200" marR="0" rtl="0" algn="l">
              <a:lnSpc>
                <a:spcPct val="100000"/>
              </a:lnSpc>
              <a:spcBef>
                <a:spcPts val="0"/>
              </a:spcBef>
              <a:spcAft>
                <a:spcPts val="0"/>
              </a:spcAft>
              <a:buClr>
                <a:srgbClr val="000000"/>
              </a:buClr>
              <a:buSzPts val="1400"/>
              <a:buFont typeface="Arial"/>
              <a:buNone/>
            </a:pPr>
            <a:r>
              <a:rPr lang="en-GB"/>
              <a:t>Jugaron a fútbol.</a:t>
            </a:r>
            <a:endParaRPr/>
          </a:p>
          <a:p>
            <a:pPr indent="-228600" lvl="0" marL="457200" marR="0" rtl="0" algn="l">
              <a:lnSpc>
                <a:spcPct val="100000"/>
              </a:lnSpc>
              <a:spcBef>
                <a:spcPts val="0"/>
              </a:spcBef>
              <a:spcAft>
                <a:spcPts val="0"/>
              </a:spcAft>
              <a:buClr>
                <a:srgbClr val="000000"/>
              </a:buClr>
              <a:buSzPts val="1400"/>
              <a:buFont typeface="Arial"/>
              <a:buNone/>
            </a:pPr>
            <a:r>
              <a:rPr lang="en-GB"/>
              <a:t>Ganaron premios.</a:t>
            </a:r>
            <a:endParaRPr/>
          </a:p>
          <a:p>
            <a:pPr indent="-228600" lvl="0" marL="457200" marR="0" rtl="0" algn="l">
              <a:lnSpc>
                <a:spcPct val="100000"/>
              </a:lnSpc>
              <a:spcBef>
                <a:spcPts val="0"/>
              </a:spcBef>
              <a:spcAft>
                <a:spcPts val="0"/>
              </a:spcAft>
              <a:buClr>
                <a:srgbClr val="000000"/>
              </a:buClr>
              <a:buSzPts val="1400"/>
              <a:buFont typeface="Arial"/>
              <a:buNone/>
            </a:pPr>
            <a:r>
              <a:rPr lang="en-GB"/>
              <a:t>Trabajaron en un bar/restaurante.</a:t>
            </a:r>
            <a:endParaRPr/>
          </a:p>
          <a:p>
            <a:pPr indent="-228600" lvl="0" marL="457200" marR="0" rtl="0" algn="l">
              <a:lnSpc>
                <a:spcPct val="100000"/>
              </a:lnSpc>
              <a:spcBef>
                <a:spcPts val="0"/>
              </a:spcBef>
              <a:spcAft>
                <a:spcPts val="0"/>
              </a:spcAft>
              <a:buClr>
                <a:srgbClr val="000000"/>
              </a:buClr>
              <a:buSzPts val="1400"/>
              <a:buFont typeface="Arial"/>
              <a:buNone/>
            </a:pPr>
            <a:r>
              <a:rPr lang="en-GB"/>
              <a:t>Ganaron dinero para...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GB" u="sng"/>
              <a:t>Presente</a:t>
            </a:r>
            <a:endParaRPr/>
          </a:p>
          <a:p>
            <a:pPr indent="-228600" lvl="0" marL="457200" marR="0" rtl="0" algn="l">
              <a:lnSpc>
                <a:spcPct val="100000"/>
              </a:lnSpc>
              <a:spcBef>
                <a:spcPts val="0"/>
              </a:spcBef>
              <a:spcAft>
                <a:spcPts val="0"/>
              </a:spcAft>
              <a:buClr>
                <a:srgbClr val="000000"/>
              </a:buClr>
              <a:buSzPts val="1400"/>
              <a:buFont typeface="Arial"/>
              <a:buNone/>
            </a:pPr>
            <a:r>
              <a:rPr lang="en-GB" u="none"/>
              <a:t>Trabajan en una oficina/en el ordenador.</a:t>
            </a:r>
            <a:endParaRPr/>
          </a:p>
          <a:p>
            <a:pPr indent="-228600" lvl="0" marL="457200" marR="0" rtl="0" algn="l">
              <a:lnSpc>
                <a:spcPct val="100000"/>
              </a:lnSpc>
              <a:spcBef>
                <a:spcPts val="0"/>
              </a:spcBef>
              <a:spcAft>
                <a:spcPts val="0"/>
              </a:spcAft>
              <a:buClr>
                <a:srgbClr val="000000"/>
              </a:buClr>
              <a:buSzPts val="1400"/>
              <a:buFont typeface="Arial"/>
              <a:buNone/>
            </a:pPr>
            <a:r>
              <a:rPr lang="en-GB" u="none"/>
              <a:t>Explican objetivos/información a su equipo.</a:t>
            </a:r>
            <a:endParaRPr/>
          </a:p>
          <a:p>
            <a:pPr indent="-228600" lvl="0" marL="457200" marR="0" rtl="0" algn="l">
              <a:lnSpc>
                <a:spcPct val="100000"/>
              </a:lnSpc>
              <a:spcBef>
                <a:spcPts val="0"/>
              </a:spcBef>
              <a:spcAft>
                <a:spcPts val="0"/>
              </a:spcAft>
              <a:buClr>
                <a:srgbClr val="000000"/>
              </a:buClr>
              <a:buSzPts val="1400"/>
              <a:buFont typeface="Arial"/>
              <a:buNone/>
            </a:pPr>
            <a:r>
              <a:rPr lang="en-GB" u="none"/>
              <a:t>Enseñan ciencias/tecnología.</a:t>
            </a:r>
            <a:endParaRPr/>
          </a:p>
          <a:p>
            <a:pPr indent="-228600" lvl="0" marL="457200" marR="0" rtl="0" algn="l">
              <a:lnSpc>
                <a:spcPct val="100000"/>
              </a:lnSpc>
              <a:spcBef>
                <a:spcPts val="0"/>
              </a:spcBef>
              <a:spcAft>
                <a:spcPts val="0"/>
              </a:spcAft>
              <a:buClr>
                <a:srgbClr val="000000"/>
              </a:buClr>
              <a:buSzPts val="1400"/>
              <a:buFont typeface="Arial"/>
              <a:buNone/>
            </a:pPr>
            <a:r>
              <a:rPr lang="en-GB" u="none"/>
              <a:t>Analizan plantas/flores/la naturaleza.</a:t>
            </a:r>
            <a:br>
              <a:rPr lang="en-GB" u="none"/>
            </a:br>
            <a:r>
              <a:rPr lang="en-GB" u="none"/>
              <a:t>Descubren información nueva.</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079" name="Google Shape;1079;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sz="1200">
                <a:solidFill>
                  <a:schemeClr val="dk1"/>
                </a:solidFill>
                <a:latin typeface="Calibri"/>
                <a:ea typeface="Calibri"/>
                <a:cs typeface="Calibri"/>
                <a:sym typeface="Calibri"/>
              </a:rPr>
              <a:t>Let’s now look briefly at the rationale for the GCSE Review.</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In November 2019, the Department for Education announced that it would be convening an expert panel to test and develop potential changes to the subject content for French, German and Spanish MFL GCSEs only.</a:t>
            </a:r>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The review had the following aims:</a:t>
            </a:r>
            <a:br>
              <a:rPr b="0" i="0" lang="en-GB" sz="1200" u="none" cap="none" strike="noStrike">
                <a:solidFill>
                  <a:schemeClr val="dk1"/>
                </a:solidFill>
                <a:latin typeface="Calibri"/>
                <a:ea typeface="Calibri"/>
                <a:cs typeface="Calibri"/>
                <a:sym typeface="Calibri"/>
              </a:rPr>
            </a:b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to make languages GCSEs more accessible</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br>
              <a:rPr b="0" i="0" lang="en-GB" sz="1200" u="none" cap="none" strike="noStrike">
                <a:solidFill>
                  <a:schemeClr val="dk1"/>
                </a:solidFill>
                <a:latin typeface="Calibri"/>
                <a:ea typeface="Calibri"/>
                <a:cs typeface="Calibri"/>
                <a:sym typeface="Calibri"/>
              </a:rPr>
            </a:br>
            <a:r>
              <a:rPr b="0" i="0" lang="en-GB" sz="1200" u="none" cap="none" strike="noStrike">
                <a:solidFill>
                  <a:schemeClr val="dk1"/>
                </a:solidFill>
                <a:latin typeface="Calibri"/>
                <a:ea typeface="Calibri"/>
                <a:cs typeface="Calibri"/>
                <a:sym typeface="Calibri"/>
              </a:rPr>
              <a:t>to address teacher concerns about levels of difficulty, particularly in the listening and reading exams and </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a:t>
            </a:r>
            <a:br>
              <a:rPr b="0" i="0" lang="en-GB" sz="1200" u="none" cap="none" strike="noStrike">
                <a:solidFill>
                  <a:schemeClr val="dk1"/>
                </a:solidFill>
                <a:latin typeface="Calibri"/>
                <a:ea typeface="Calibri"/>
                <a:cs typeface="Calibri"/>
                <a:sym typeface="Calibri"/>
              </a:rPr>
            </a:br>
            <a:r>
              <a:rPr b="0" i="0" lang="en-GB" sz="1200" u="none" cap="none" strike="noStrike">
                <a:solidFill>
                  <a:schemeClr val="dk1"/>
                </a:solidFill>
                <a:latin typeface="Calibri"/>
                <a:ea typeface="Calibri"/>
                <a:cs typeface="Calibri"/>
                <a:sym typeface="Calibri"/>
              </a:rPr>
              <a:t>to support the government ambition for higher uptake at GCSE</a:t>
            </a:r>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The stated position is that the</a:t>
            </a:r>
            <a:r>
              <a:rPr lang="en-GB"/>
              <a:t> “vast majority” of young people should study a modern foreign language up to the age of 16 and yet, </a:t>
            </a:r>
            <a:r>
              <a:rPr b="0" i="0" lang="en-GB" sz="1200" u="none" cap="none" strike="noStrike">
                <a:solidFill>
                  <a:schemeClr val="dk1"/>
                </a:solidFill>
                <a:latin typeface="Calibri"/>
                <a:ea typeface="Calibri"/>
                <a:cs typeface="Calibri"/>
                <a:sym typeface="Calibri"/>
              </a:rPr>
              <a:t>The British Council’s Language Trends 2019 report found that entries in GCSE French and German had both </a:t>
            </a:r>
            <a:r>
              <a:rPr b="0" i="0" lang="en-GB" sz="1200" u="sng" cap="none" strike="noStrike">
                <a:solidFill>
                  <a:schemeClr val="dk1"/>
                </a:solidFill>
                <a:latin typeface="Calibri"/>
                <a:ea typeface="Calibri"/>
                <a:cs typeface="Calibri"/>
                <a:sym typeface="Calibri"/>
                <a:hlinkClick r:id="rId2">
                  <a:extLst>
                    <a:ext uri="{A12FA001-AC4F-418D-AE19-62706E023703}">
                      <ahyp:hlinkClr val="tx"/>
                    </a:ext>
                  </a:extLst>
                </a:hlinkClick>
              </a:rPr>
              <a:t>dropped by over 30 per cent since 2014</a:t>
            </a:r>
            <a:r>
              <a:rPr b="0" i="0" lang="en-GB"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GB"/>
              <a:t>The government’s stated ambition is for 90% of pupils in England to be taking all EBacc subjects for GCSE by 2025 (i.e. that 90% Y10 students are beginning their 2-year courses in Ebacc subjects in 2025, with their examination to be two years’ later in 2027). In languages, we are currently some considerable way off this ambition, with entry levels hovering around 40% of the whole cohort.</a:t>
            </a:r>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74" name="Google Shape;57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Instead of rehearsing answers to conversation questions, the new GCSE will require students to speak in unrehearsed situations, composing sentences themselves from individual words that they know.</a:t>
            </a:r>
            <a:br>
              <a:rPr lang="en-GB"/>
            </a:br>
            <a:r>
              <a:rPr lang="en-GB"/>
              <a:t>They will be able to complete all tasks using words from the word list (but if they have learnt other words and use them successfully they will receive equal credit for them).</a:t>
            </a:r>
            <a:br>
              <a:rPr lang="en-GB"/>
            </a:br>
            <a:r>
              <a:rPr lang="en-GB"/>
              <a:t>Because the context for speaking will be largely unprepared, (but with short preparation time to read the read aloud text (in inner voice), to look at the picture(s) and make some notes, and to prepare their responses to the role play prompts).  Two unprepared interactions are included, one about the picture and one following the read aloud.</a:t>
            </a:r>
            <a:endParaRPr/>
          </a:p>
          <a:p>
            <a:pPr indent="0" lvl="0" marL="0" rtl="0" algn="l">
              <a:lnSpc>
                <a:spcPct val="100000"/>
              </a:lnSpc>
              <a:spcBef>
                <a:spcPts val="0"/>
              </a:spcBef>
              <a:spcAft>
                <a:spcPts val="0"/>
              </a:spcAft>
              <a:buSzPts val="1400"/>
              <a:buNone/>
            </a:pPr>
            <a:r>
              <a:rPr lang="en-GB"/>
              <a:t>This means that quite a lot of the speaking will be about interaction – students will need to understand what is being said to them, and then use clear, comprehensible speech when they talk.</a:t>
            </a:r>
            <a:endParaRPr/>
          </a:p>
          <a:p>
            <a:pPr indent="0" lvl="0" marL="0" rtl="0" algn="l">
              <a:lnSpc>
                <a:spcPct val="100000"/>
              </a:lnSpc>
              <a:spcBef>
                <a:spcPts val="0"/>
              </a:spcBef>
              <a:spcAft>
                <a:spcPts val="0"/>
              </a:spcAft>
              <a:buSzPts val="1400"/>
              <a:buNone/>
            </a:pPr>
            <a:r>
              <a:rPr lang="en-GB"/>
              <a:t>We should anticipate more thoughtful communication than currently (likely to be somewhat slower, likely to contain more errors than the delivery of memorised material does) and we should expect the markschemes to reflect this.</a:t>
            </a:r>
            <a:br>
              <a:rPr lang="en-GB"/>
            </a:br>
            <a:r>
              <a:rPr lang="en-GB"/>
              <a:t>There won’t be a way to know the questions in advance, so this will come closer to a ‘real’ world conversation in terms of the skills and knowledge needed than we have previously experienced.</a:t>
            </a:r>
            <a:endParaRPr/>
          </a:p>
        </p:txBody>
      </p:sp>
      <p:sp>
        <p:nvSpPr>
          <p:cNvPr id="1115" name="Google Shape;111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OPTIONAL – ALTERNATIVE FINAL ACTIVITY</a:t>
            </a:r>
            <a:endParaRPr/>
          </a:p>
          <a:p>
            <a:pPr indent="0" lvl="0" marL="0" rtl="0" algn="l">
              <a:lnSpc>
                <a:spcPct val="100000"/>
              </a:lnSpc>
              <a:spcBef>
                <a:spcPts val="0"/>
              </a:spcBef>
              <a:spcAft>
                <a:spcPts val="0"/>
              </a:spcAft>
              <a:buSzPts val="1400"/>
              <a:buNone/>
            </a:pPr>
            <a:r>
              <a:rPr b="1" lang="en-GB"/>
              <a:t>This alternative final activity gives the option for students to be more creative with their language.</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Timing: </a:t>
            </a:r>
            <a:r>
              <a:rPr b="0" lang="en-GB"/>
              <a:t>10 min.</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Aim: </a:t>
            </a:r>
            <a:endParaRPr/>
          </a:p>
          <a:p>
            <a:pPr indent="0" lvl="0" marL="0" rtl="0" algn="l">
              <a:lnSpc>
                <a:spcPct val="100000"/>
              </a:lnSpc>
              <a:spcBef>
                <a:spcPts val="0"/>
              </a:spcBef>
              <a:spcAft>
                <a:spcPts val="0"/>
              </a:spcAft>
              <a:buSzPts val="1400"/>
              <a:buNone/>
            </a:pPr>
            <a:r>
              <a:rPr b="0" lang="en-GB"/>
              <a:t>i) to practise producing and understanding sentences describing a person’s appearance, personality and/or mood</a:t>
            </a:r>
            <a:endParaRPr/>
          </a:p>
          <a:p>
            <a:pPr indent="0" lvl="0" marL="0" rtl="0" algn="l">
              <a:lnSpc>
                <a:spcPct val="100000"/>
              </a:lnSpc>
              <a:spcBef>
                <a:spcPts val="0"/>
              </a:spcBef>
              <a:spcAft>
                <a:spcPts val="0"/>
              </a:spcAft>
              <a:buSzPts val="1400"/>
              <a:buNone/>
            </a:pPr>
            <a:r>
              <a:rPr b="0" lang="en-GB"/>
              <a:t>ii) to practise producing and understanding vocabulary</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Procedure:</a:t>
            </a:r>
            <a:endParaRPr/>
          </a:p>
          <a:p>
            <a:pPr indent="-228600" lvl="0" marL="228600" rtl="0" algn="l">
              <a:lnSpc>
                <a:spcPct val="100000"/>
              </a:lnSpc>
              <a:spcBef>
                <a:spcPts val="0"/>
              </a:spcBef>
              <a:spcAft>
                <a:spcPts val="0"/>
              </a:spcAft>
              <a:buSzPts val="1400"/>
              <a:buAutoNum type="arabicPeriod"/>
            </a:pPr>
            <a:r>
              <a:rPr b="0" lang="en-GB"/>
              <a:t>After going through this instruction slide, display the following slide. Students choose a character and write down 3 clues on a piece of paper which will describe the character they have chosen.  They should write the clues in order of difficulty, i.e., with the least obvious clue first and the most obvious clue last.  They should also write the character’s name. They should not show their work their classmates.</a:t>
            </a:r>
            <a:endParaRPr/>
          </a:p>
          <a:p>
            <a:pPr indent="-228600" lvl="0" marL="228600" rtl="0" algn="l">
              <a:lnSpc>
                <a:spcPct val="100000"/>
              </a:lnSpc>
              <a:spcBef>
                <a:spcPts val="0"/>
              </a:spcBef>
              <a:spcAft>
                <a:spcPts val="0"/>
              </a:spcAft>
              <a:buSzPts val="1400"/>
              <a:buAutoNum type="arabicPeriod"/>
            </a:pPr>
            <a:r>
              <a:rPr b="0" lang="en-GB"/>
              <a:t>Students then move around the room with their clues and find somebody to speak to.  </a:t>
            </a:r>
            <a:endParaRPr/>
          </a:p>
          <a:p>
            <a:pPr indent="-228600" lvl="0" marL="228600" rtl="0" algn="l">
              <a:lnSpc>
                <a:spcPct val="100000"/>
              </a:lnSpc>
              <a:spcBef>
                <a:spcPts val="0"/>
              </a:spcBef>
              <a:spcAft>
                <a:spcPts val="0"/>
              </a:spcAft>
              <a:buSzPts val="1400"/>
              <a:buAutoNum type="arabicPeriod"/>
            </a:pPr>
            <a:r>
              <a:rPr b="0" lang="en-GB"/>
              <a:t>Student A reads their clues to Student B.</a:t>
            </a:r>
            <a:endParaRPr b="0"/>
          </a:p>
          <a:p>
            <a:pPr indent="-228600" lvl="0" marL="228600" rtl="0" algn="l">
              <a:lnSpc>
                <a:spcPct val="100000"/>
              </a:lnSpc>
              <a:spcBef>
                <a:spcPts val="0"/>
              </a:spcBef>
              <a:spcAft>
                <a:spcPts val="0"/>
              </a:spcAft>
              <a:buSzPts val="1400"/>
              <a:buAutoNum type="arabicPeriod"/>
            </a:pPr>
            <a:r>
              <a:rPr b="0" lang="en-GB"/>
              <a:t>After each clue, the student B can guess which character they think is being described.</a:t>
            </a:r>
            <a:endParaRPr/>
          </a:p>
          <a:p>
            <a:pPr indent="-228600" lvl="0" marL="228600" rtl="0" algn="l">
              <a:lnSpc>
                <a:spcPct val="100000"/>
              </a:lnSpc>
              <a:spcBef>
                <a:spcPts val="0"/>
              </a:spcBef>
              <a:spcAft>
                <a:spcPts val="0"/>
              </a:spcAft>
              <a:buSzPts val="1400"/>
              <a:buAutoNum type="arabicPeriod"/>
            </a:pPr>
            <a:r>
              <a:rPr b="0" lang="en-GB"/>
              <a:t>Students then swap roles.</a:t>
            </a:r>
            <a:endParaRPr/>
          </a:p>
          <a:p>
            <a:pPr indent="-228600" lvl="0" marL="228600" rtl="0" algn="l">
              <a:lnSpc>
                <a:spcPct val="100000"/>
              </a:lnSpc>
              <a:spcBef>
                <a:spcPts val="0"/>
              </a:spcBef>
              <a:spcAft>
                <a:spcPts val="0"/>
              </a:spcAft>
              <a:buSzPts val="1400"/>
              <a:buAutoNum type="arabicPeriod"/>
            </a:pPr>
            <a:r>
              <a:rPr b="0" lang="en-GB"/>
              <a:t>Once both students have read out their clues, they swap their pieces of paper and then move on to another student in the class and repeat steps 3-6.</a:t>
            </a:r>
            <a:endParaRPr/>
          </a:p>
          <a:p>
            <a:pPr indent="0" lvl="0" marL="0" rtl="0" algn="l">
              <a:lnSpc>
                <a:spcPct val="100000"/>
              </a:lnSpc>
              <a:spcBef>
                <a:spcPts val="0"/>
              </a:spcBef>
              <a:spcAft>
                <a:spcPts val="0"/>
              </a:spcAft>
              <a:buSzPts val="1400"/>
              <a:buNone/>
            </a:pPr>
            <a:r>
              <a:t/>
            </a:r>
            <a:endParaRPr b="1"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GB" sz="1200">
                <a:solidFill>
                  <a:schemeClr val="dk1"/>
                </a:solidFill>
                <a:latin typeface="Calibri"/>
                <a:ea typeface="Calibri"/>
                <a:cs typeface="Calibri"/>
                <a:sym typeface="Calibri"/>
              </a:rPr>
              <a:t>Notes: </a:t>
            </a:r>
            <a:endParaRPr/>
          </a:p>
          <a:p>
            <a:pPr indent="-228600" lvl="0" marL="228600" rtl="0" algn="l">
              <a:lnSpc>
                <a:spcPct val="100000"/>
              </a:lnSpc>
              <a:spcBef>
                <a:spcPts val="0"/>
              </a:spcBef>
              <a:spcAft>
                <a:spcPts val="0"/>
              </a:spcAft>
              <a:buSzPts val="1400"/>
              <a:buFont typeface="Arial"/>
              <a:buAutoNum type="arabicPeriod"/>
            </a:pPr>
            <a:r>
              <a:rPr b="0" lang="en-GB" sz="1200">
                <a:solidFill>
                  <a:schemeClr val="dk1"/>
                </a:solidFill>
                <a:latin typeface="Calibri"/>
                <a:ea typeface="Calibri"/>
                <a:cs typeface="Calibri"/>
                <a:sym typeface="Calibri"/>
              </a:rPr>
              <a:t>Alternatively, rather than using the characters on the following slide, students could describe another member of their class.</a:t>
            </a:r>
            <a:endParaRPr/>
          </a:p>
          <a:p>
            <a:pPr indent="-228600" lvl="0" marL="228600" rtl="0" algn="l">
              <a:lnSpc>
                <a:spcPct val="100000"/>
              </a:lnSpc>
              <a:spcBef>
                <a:spcPts val="0"/>
              </a:spcBef>
              <a:spcAft>
                <a:spcPts val="0"/>
              </a:spcAft>
              <a:buSzPts val="1400"/>
              <a:buFont typeface="Arial"/>
              <a:buAutoNum type="arabicPeriod"/>
            </a:pPr>
            <a:r>
              <a:rPr b="0" lang="en-GB" sz="1200">
                <a:solidFill>
                  <a:schemeClr val="dk1"/>
                </a:solidFill>
                <a:latin typeface="Calibri"/>
                <a:ea typeface="Calibri"/>
                <a:cs typeface="Calibri"/>
                <a:sym typeface="Calibri"/>
              </a:rPr>
              <a:t>Slide 16 is an optional support slide that gives students ideas of what clues they could give and slide 17 gives the answers to those clues.</a:t>
            </a:r>
            <a:endParaRPr/>
          </a:p>
          <a:p>
            <a:pPr indent="-228600" lvl="0" marL="228600" rtl="0" algn="l">
              <a:lnSpc>
                <a:spcPct val="100000"/>
              </a:lnSpc>
              <a:spcBef>
                <a:spcPts val="0"/>
              </a:spcBef>
              <a:spcAft>
                <a:spcPts val="0"/>
              </a:spcAft>
              <a:buSzPts val="1400"/>
              <a:buFont typeface="Arial"/>
              <a:buAutoNum type="arabicPeriod"/>
            </a:pPr>
            <a:r>
              <a:rPr b="0" lang="en-GB" sz="1200">
                <a:solidFill>
                  <a:schemeClr val="dk1"/>
                </a:solidFill>
                <a:latin typeface="Calibri"/>
                <a:ea typeface="Calibri"/>
                <a:cs typeface="Calibri"/>
                <a:sym typeface="Calibri"/>
              </a:rPr>
              <a:t>Students can challenge themselves to refer less to their written notes as they go through the activity. </a:t>
            </a:r>
            <a:endParaRPr/>
          </a:p>
          <a:p>
            <a:pPr indent="-228600" lvl="0" marL="228600" rtl="0" algn="l">
              <a:lnSpc>
                <a:spcPct val="100000"/>
              </a:lnSpc>
              <a:spcBef>
                <a:spcPts val="0"/>
              </a:spcBef>
              <a:spcAft>
                <a:spcPts val="0"/>
              </a:spcAft>
              <a:buSzPts val="1400"/>
              <a:buFont typeface="Arial"/>
              <a:buAutoNum type="arabicPeriod"/>
            </a:pPr>
            <a:r>
              <a:rPr b="0" lang="en-GB" sz="1200">
                <a:solidFill>
                  <a:schemeClr val="dk1"/>
                </a:solidFill>
                <a:latin typeface="Calibri"/>
                <a:ea typeface="Calibri"/>
                <a:cs typeface="Calibri"/>
                <a:sym typeface="Calibri"/>
              </a:rPr>
              <a:t>Slide 18 has an alternative version of the activity using characters from the film ‘Encanto’.</a:t>
            </a:r>
            <a:endParaRPr/>
          </a:p>
          <a:p>
            <a:pPr indent="-139700" lvl="0" marL="228600" rtl="0" algn="l">
              <a:lnSpc>
                <a:spcPct val="100000"/>
              </a:lnSpc>
              <a:spcBef>
                <a:spcPts val="0"/>
              </a:spcBef>
              <a:spcAft>
                <a:spcPts val="0"/>
              </a:spcAft>
              <a:buSzPts val="1400"/>
              <a:buFont typeface="Arial"/>
              <a:buNone/>
            </a:pPr>
            <a:r>
              <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Font typeface="Arial"/>
              <a:buNone/>
            </a:pPr>
            <a:r>
              <a:rPr b="1" lang="en-GB" sz="1200">
                <a:solidFill>
                  <a:schemeClr val="dk1"/>
                </a:solidFill>
                <a:latin typeface="Calibri"/>
                <a:ea typeface="Calibri"/>
                <a:cs typeface="Calibri"/>
                <a:sym typeface="Calibri"/>
              </a:rPr>
              <a:t>Frequency of unknown words:</a:t>
            </a:r>
            <a:endParaRPr/>
          </a:p>
          <a:p>
            <a:pPr indent="0" lvl="0" marL="0" rtl="0" algn="l">
              <a:lnSpc>
                <a:spcPct val="100000"/>
              </a:lnSpc>
              <a:spcBef>
                <a:spcPts val="0"/>
              </a:spcBef>
              <a:spcAft>
                <a:spcPts val="0"/>
              </a:spcAft>
              <a:buSzPts val="1400"/>
              <a:buFont typeface="Arial"/>
              <a:buNone/>
            </a:pPr>
            <a:r>
              <a:rPr b="0" lang="en-GB" sz="1200">
                <a:solidFill>
                  <a:schemeClr val="dk1"/>
                </a:solidFill>
                <a:latin typeface="Calibri"/>
                <a:ea typeface="Calibri"/>
                <a:cs typeface="Calibri"/>
                <a:sym typeface="Calibri"/>
              </a:rPr>
              <a:t>pista [2150]</a:t>
            </a:r>
            <a:endParaRPr b="0" sz="1200">
              <a:solidFill>
                <a:schemeClr val="dk1"/>
              </a:solidFill>
              <a:latin typeface="Calibri"/>
              <a:ea typeface="Calibri"/>
              <a:cs typeface="Calibri"/>
              <a:sym typeface="Calibri"/>
            </a:endParaRPr>
          </a:p>
        </p:txBody>
      </p:sp>
      <p:sp>
        <p:nvSpPr>
          <p:cNvPr id="1122" name="Google Shape;1122;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GB"/>
              <a:t>DISPLAY THIS SLIDE DURING THE ACTIVITY</a:t>
            </a:r>
            <a:endParaRPr/>
          </a:p>
          <a:p>
            <a:pPr indent="0" lvl="0" marL="0" marR="0" rtl="0" algn="l">
              <a:lnSpc>
                <a:spcPct val="100000"/>
              </a:lnSpc>
              <a:spcBef>
                <a:spcPts val="0"/>
              </a:spcBef>
              <a:spcAft>
                <a:spcPts val="0"/>
              </a:spcAft>
              <a:buClr>
                <a:schemeClr val="dk1"/>
              </a:buClr>
              <a:buSzPts val="1200"/>
              <a:buFont typeface="Calibri"/>
              <a:buNone/>
            </a:pPr>
            <a:r>
              <a:t/>
            </a:r>
            <a:endParaRPr b="0"/>
          </a:p>
          <a:p>
            <a:pPr indent="0" lvl="0" marL="0" marR="0" rtl="0" algn="l">
              <a:lnSpc>
                <a:spcPct val="100000"/>
              </a:lnSpc>
              <a:spcBef>
                <a:spcPts val="0"/>
              </a:spcBef>
              <a:spcAft>
                <a:spcPts val="0"/>
              </a:spcAft>
              <a:buClr>
                <a:schemeClr val="dk1"/>
              </a:buClr>
              <a:buSzPts val="1200"/>
              <a:buFont typeface="Calibri"/>
              <a:buNone/>
            </a:pPr>
            <a:r>
              <a:rPr b="0" lang="en-GB"/>
              <a:t>See previous slide for task instructions</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Word frequency (1 is the most frequent word in Spanish): </a:t>
            </a:r>
            <a:endParaRPr/>
          </a:p>
          <a:p>
            <a:pPr indent="0" lvl="0" marL="0" marR="0" rtl="0" algn="l">
              <a:lnSpc>
                <a:spcPct val="100000"/>
              </a:lnSpc>
              <a:spcBef>
                <a:spcPts val="0"/>
              </a:spcBef>
              <a:spcAft>
                <a:spcPts val="0"/>
              </a:spcAft>
              <a:buClr>
                <a:schemeClr val="dk1"/>
              </a:buClr>
              <a:buSzPts val="1200"/>
              <a:buFont typeface="Calibri"/>
              <a:buNone/>
            </a:pPr>
            <a:r>
              <a:rPr lang="en-GB"/>
              <a:t>rubio [2861]; gafas [&gt;5000]</a:t>
            </a:r>
            <a:endParaRPr/>
          </a:p>
          <a:p>
            <a:pPr indent="0" lvl="0" marL="0" rtl="0" algn="l">
              <a:lnSpc>
                <a:spcPct val="100000"/>
              </a:lnSpc>
              <a:spcBef>
                <a:spcPts val="0"/>
              </a:spcBef>
              <a:spcAft>
                <a:spcPts val="0"/>
              </a:spcAft>
              <a:buSzPts val="1400"/>
              <a:buNone/>
            </a:pPr>
            <a:r>
              <a:t/>
            </a:r>
            <a:endParaRPr/>
          </a:p>
        </p:txBody>
      </p:sp>
      <p:sp>
        <p:nvSpPr>
          <p:cNvPr id="1150" name="Google Shape;1150;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9" name="Google Shape;1199;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OPTIONAL SUPPORT SLIDE</a:t>
            </a:r>
            <a:endParaRPr/>
          </a:p>
          <a:p>
            <a:pPr indent="0" lvl="0" marL="0" rtl="0" algn="l">
              <a:lnSpc>
                <a:spcPct val="100000"/>
              </a:lnSpc>
              <a:spcBef>
                <a:spcPts val="0"/>
              </a:spcBef>
              <a:spcAft>
                <a:spcPts val="0"/>
              </a:spcAft>
              <a:buSzPts val="1400"/>
              <a:buNone/>
            </a:pPr>
            <a:r>
              <a:rPr b="0" lang="en-GB"/>
              <a:t>This slide can be used to give students ideas for the descriptions that they could give in Spanish.</a:t>
            </a:r>
            <a:endParaRPr b="0"/>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b="1" lang="en-GB"/>
              <a:t>Word frequency (1 is the most frequent word in Spanish): </a:t>
            </a:r>
            <a:endParaRPr/>
          </a:p>
          <a:p>
            <a:pPr indent="0" lvl="0" marL="0" rtl="0" algn="l">
              <a:lnSpc>
                <a:spcPct val="100000"/>
              </a:lnSpc>
              <a:spcBef>
                <a:spcPts val="0"/>
              </a:spcBef>
              <a:spcAft>
                <a:spcPts val="0"/>
              </a:spcAft>
              <a:buSzPts val="1400"/>
              <a:buNone/>
            </a:pPr>
            <a:r>
              <a:rPr lang="en-GB"/>
              <a:t>rubio [2861]; gafas [&gt;5000]</a:t>
            </a:r>
            <a:endParaRPr/>
          </a:p>
        </p:txBody>
      </p:sp>
      <p:sp>
        <p:nvSpPr>
          <p:cNvPr id="1200" name="Google Shape;1200;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A task from towards the end of Y9</a:t>
            </a:r>
            <a:endParaRPr/>
          </a:p>
          <a:p>
            <a:pPr indent="0" lvl="0" marL="0" rtl="0" algn="l">
              <a:lnSpc>
                <a:spcPct val="100000"/>
              </a:lnSpc>
              <a:spcBef>
                <a:spcPts val="0"/>
              </a:spcBef>
              <a:spcAft>
                <a:spcPts val="0"/>
              </a:spcAft>
              <a:buSzPts val="1400"/>
              <a:buNone/>
            </a:pPr>
            <a:r>
              <a:rPr b="1" lang="en-GB"/>
              <a:t>[1/3]</a:t>
            </a:r>
            <a:endParaRPr/>
          </a:p>
          <a:p>
            <a:pPr indent="0" lvl="0" marL="0" rtl="0" algn="l">
              <a:lnSpc>
                <a:spcPct val="100000"/>
              </a:lnSpc>
              <a:spcBef>
                <a:spcPts val="0"/>
              </a:spcBef>
              <a:spcAft>
                <a:spcPts val="0"/>
              </a:spcAft>
              <a:buSzPts val="1400"/>
              <a:buNone/>
            </a:pPr>
            <a:r>
              <a:t/>
            </a:r>
            <a:endParaRPr b="1" i="0" sz="120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1" i="0" lang="en-GB" sz="1200" u="none" strike="noStrike">
                <a:solidFill>
                  <a:schemeClr val="dk1"/>
                </a:solidFill>
                <a:latin typeface="Arial"/>
                <a:ea typeface="Arial"/>
                <a:cs typeface="Arial"/>
                <a:sym typeface="Arial"/>
              </a:rPr>
              <a:t>Timing: </a:t>
            </a:r>
            <a:r>
              <a:rPr b="0" i="0" lang="en-GB" sz="1200" u="none" strike="noStrike">
                <a:solidFill>
                  <a:schemeClr val="dk1"/>
                </a:solidFill>
                <a:latin typeface="Arial"/>
                <a:ea typeface="Arial"/>
                <a:cs typeface="Arial"/>
                <a:sym typeface="Arial"/>
              </a:rPr>
              <a:t>6 minutes</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1" i="0" lang="en-GB" sz="1200" u="none" strike="noStrike">
                <a:solidFill>
                  <a:schemeClr val="dk1"/>
                </a:solidFill>
                <a:latin typeface="Arial"/>
                <a:ea typeface="Arial"/>
                <a:cs typeface="Arial"/>
                <a:sym typeface="Arial"/>
              </a:rPr>
              <a:t>Aim: </a:t>
            </a:r>
            <a:r>
              <a:rPr b="0" i="0" lang="en-GB" sz="1200" u="none" strike="noStrike">
                <a:solidFill>
                  <a:schemeClr val="dk1"/>
                </a:solidFill>
                <a:latin typeface="Arial"/>
                <a:ea typeface="Arial"/>
                <a:cs typeface="Arial"/>
                <a:sym typeface="Arial"/>
              </a:rPr>
              <a:t>Oral and written production of this week’s new and revisited vocabulary; circumlocution practice.</a:t>
            </a:r>
            <a:endParaRPr b="0"/>
          </a:p>
          <a:p>
            <a:pPr indent="-228600" lvl="0" marL="457200" rtl="0" algn="l">
              <a:lnSpc>
                <a:spcPct val="100000"/>
              </a:lnSpc>
              <a:spcBef>
                <a:spcPts val="0"/>
              </a:spcBef>
              <a:spcAft>
                <a:spcPts val="0"/>
              </a:spcAft>
              <a:buSzPts val="1400"/>
              <a:buNone/>
            </a:pPr>
            <a:r>
              <a:t/>
            </a:r>
            <a:endParaRPr b="0"/>
          </a:p>
          <a:p>
            <a:pPr indent="0" lvl="0" marL="0" marR="0" rtl="0" algn="l">
              <a:lnSpc>
                <a:spcPct val="100000"/>
              </a:lnSpc>
              <a:spcBef>
                <a:spcPts val="0"/>
              </a:spcBef>
              <a:spcAft>
                <a:spcPts val="0"/>
              </a:spcAft>
              <a:buClr>
                <a:schemeClr val="dk1"/>
              </a:buClr>
              <a:buSzPts val="1200"/>
              <a:buFont typeface="Calibri"/>
              <a:buNone/>
            </a:pPr>
            <a:r>
              <a:rPr b="0" lang="en-GB"/>
              <a:t>This task can be done with three levels of challenge: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GB"/>
              <a:t>High challenge: Students take a Spanish word and describe it in Spanish without the aid of additional clues.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GB"/>
              <a:t>Medium challenge: Students translate the printed English clues (slide 29) to their partner, who guesses the Spanish word.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GB"/>
              <a:t>Low challenge: Students can read the printed Spanish clues to their partner (slide 30), who guesses the Spanish word.</a:t>
            </a:r>
            <a:endParaRPr/>
          </a:p>
          <a:p>
            <a:pPr indent="-152400" lvl="0" marL="22860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Procedure:</a:t>
            </a:r>
            <a:br>
              <a:rPr b="1" lang="en-GB"/>
            </a:br>
            <a:r>
              <a:rPr b="0" lang="en-GB"/>
              <a:t>1. Students work in pairs together with another pair.</a:t>
            </a:r>
            <a:endParaRPr/>
          </a:p>
          <a:p>
            <a:pPr indent="0" lvl="0" marL="0" marR="0" rtl="0" algn="l">
              <a:lnSpc>
                <a:spcPct val="100000"/>
              </a:lnSpc>
              <a:spcBef>
                <a:spcPts val="0"/>
              </a:spcBef>
              <a:spcAft>
                <a:spcPts val="0"/>
              </a:spcAft>
              <a:buClr>
                <a:schemeClr val="dk1"/>
              </a:buClr>
              <a:buSzPts val="1200"/>
              <a:buFont typeface="Calibri"/>
              <a:buNone/>
            </a:pPr>
            <a:r>
              <a:rPr b="0" lang="en-GB"/>
              <a:t>2. The first player in each pair chooses a word on the list and tries to describe it without using the word itself (use the example on the slide to demonstrate). </a:t>
            </a:r>
            <a:endParaRPr/>
          </a:p>
          <a:p>
            <a:pPr indent="0" lvl="0" marL="0" marR="0" rtl="0" algn="l">
              <a:lnSpc>
                <a:spcPct val="100000"/>
              </a:lnSpc>
              <a:spcBef>
                <a:spcPts val="0"/>
              </a:spcBef>
              <a:spcAft>
                <a:spcPts val="0"/>
              </a:spcAft>
              <a:buClr>
                <a:schemeClr val="dk1"/>
              </a:buClr>
              <a:buSzPts val="1200"/>
              <a:buFont typeface="Calibri"/>
              <a:buNone/>
            </a:pPr>
            <a:r>
              <a:rPr b="0" lang="en-GB"/>
              <a:t>3. The listening player in each pair tries to guess which word on the list is being described. They can have two guesses at most! If the word is guessed correctly, it is crossed off the list and the team scores a point. The opposing team can police this!</a:t>
            </a:r>
            <a:endParaRPr/>
          </a:p>
          <a:p>
            <a:pPr indent="0" lvl="0" marL="0" marR="0" rtl="0" algn="l">
              <a:lnSpc>
                <a:spcPct val="100000"/>
              </a:lnSpc>
              <a:spcBef>
                <a:spcPts val="0"/>
              </a:spcBef>
              <a:spcAft>
                <a:spcPts val="0"/>
              </a:spcAft>
              <a:buClr>
                <a:schemeClr val="dk1"/>
              </a:buClr>
              <a:buSzPts val="1200"/>
              <a:buFont typeface="Calibri"/>
              <a:buNone/>
            </a:pPr>
            <a:r>
              <a:rPr b="0" lang="en-GB"/>
              <a:t>4. Play passes to the listening player who now chooses a new word.</a:t>
            </a:r>
            <a:endParaRPr/>
          </a:p>
          <a:p>
            <a:pPr indent="0" lvl="0" marL="0" marR="0" rtl="0" algn="l">
              <a:lnSpc>
                <a:spcPct val="100000"/>
              </a:lnSpc>
              <a:spcBef>
                <a:spcPts val="0"/>
              </a:spcBef>
              <a:spcAft>
                <a:spcPts val="0"/>
              </a:spcAft>
              <a:buClr>
                <a:schemeClr val="dk1"/>
              </a:buClr>
              <a:buSzPts val="1200"/>
              <a:buFont typeface="Calibri"/>
              <a:buNone/>
            </a:pPr>
            <a:r>
              <a:rPr b="0" lang="en-GB"/>
              <a:t>5. Students repeat steps 2-4 for a total of three minutes. The easiest words will be snapped up first, so the game gets harder as it goes on.</a:t>
            </a:r>
            <a:endParaRPr/>
          </a:p>
          <a:p>
            <a:pPr indent="0" lvl="0" marL="0" marR="0" rtl="0" algn="l">
              <a:lnSpc>
                <a:spcPct val="100000"/>
              </a:lnSpc>
              <a:spcBef>
                <a:spcPts val="0"/>
              </a:spcBef>
              <a:spcAft>
                <a:spcPts val="0"/>
              </a:spcAft>
              <a:buClr>
                <a:schemeClr val="dk1"/>
              </a:buClr>
              <a:buSzPts val="1200"/>
              <a:buFont typeface="Calibri"/>
              <a:buNone/>
            </a:pPr>
            <a:r>
              <a:rPr b="0" lang="en-GB"/>
              <a:t>6. The team with the most points after 3 minutes is the winner.</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200"/>
              <a:buFont typeface="Calibri"/>
              <a:buNone/>
            </a:pPr>
            <a:r>
              <a:rPr b="1" lang="en-GB"/>
              <a:t>Word frequency of unknown words (1 is the most frequent word in Spanish): </a:t>
            </a:r>
            <a:endParaRPr sz="12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200"/>
              <a:buFont typeface="Calibri"/>
              <a:buNone/>
            </a:pPr>
            <a:r>
              <a:rPr b="0" lang="en-GB"/>
              <a:t>medio [395]</a:t>
            </a:r>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250" name="Google Shape;1250;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0" name="Google Shape;1260;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i="0" lang="en-GB" sz="1200" u="none" strike="noStrike">
                <a:solidFill>
                  <a:schemeClr val="dk1"/>
                </a:solidFill>
                <a:latin typeface="Arial"/>
                <a:ea typeface="Arial"/>
                <a:cs typeface="Arial"/>
                <a:sym typeface="Arial"/>
              </a:rPr>
              <a:t>[3/4] For printing: clues in English </a:t>
            </a:r>
            <a:endParaRPr b="0"/>
          </a:p>
          <a:p>
            <a:pPr indent="-228600" lvl="0" marL="457200" rtl="0" algn="l">
              <a:lnSpc>
                <a:spcPct val="100000"/>
              </a:lnSpc>
              <a:spcBef>
                <a:spcPts val="0"/>
              </a:spcBef>
              <a:spcAft>
                <a:spcPts val="0"/>
              </a:spcAft>
              <a:buSzPts val="1400"/>
              <a:buNone/>
            </a:pPr>
            <a:r>
              <a:t/>
            </a:r>
            <a:endParaRPr b="0"/>
          </a:p>
          <a:p>
            <a:pPr indent="-228600" lvl="0" marL="457200" rtl="0" algn="l">
              <a:lnSpc>
                <a:spcPct val="100000"/>
              </a:lnSpc>
              <a:spcBef>
                <a:spcPts val="0"/>
              </a:spcBef>
              <a:spcAft>
                <a:spcPts val="0"/>
              </a:spcAft>
              <a:buSzPts val="1400"/>
              <a:buNone/>
            </a:pPr>
            <a:br>
              <a:rPr b="0" lang="en-GB"/>
            </a:br>
            <a:br>
              <a:rPr lang="en-GB"/>
            </a:br>
            <a:endParaRPr/>
          </a:p>
        </p:txBody>
      </p:sp>
      <p:sp>
        <p:nvSpPr>
          <p:cNvPr id="1261" name="Google Shape;1261;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1" i="0" lang="en-GB" sz="1200" u="none" strike="noStrike">
                <a:solidFill>
                  <a:schemeClr val="dk1"/>
                </a:solidFill>
                <a:latin typeface="Arial"/>
                <a:ea typeface="Arial"/>
                <a:cs typeface="Arial"/>
                <a:sym typeface="Arial"/>
              </a:rPr>
              <a:t>[2/4]</a:t>
            </a:r>
            <a:r>
              <a:rPr b="0" i="0" lang="en-GB" sz="1200" u="none" strike="noStrike">
                <a:solidFill>
                  <a:schemeClr val="dk1"/>
                </a:solidFill>
                <a:latin typeface="Arial"/>
                <a:ea typeface="Arial"/>
                <a:cs typeface="Arial"/>
                <a:sym typeface="Arial"/>
              </a:rPr>
              <a:t> </a:t>
            </a:r>
            <a:r>
              <a:rPr b="1" i="0" lang="en-GB" sz="1200" u="none" strike="noStrike">
                <a:solidFill>
                  <a:schemeClr val="dk1"/>
                </a:solidFill>
                <a:latin typeface="Arial"/>
                <a:ea typeface="Arial"/>
                <a:cs typeface="Arial"/>
                <a:sym typeface="Arial"/>
              </a:rPr>
              <a:t>For printing: clues in Spanish </a:t>
            </a:r>
            <a:endParaRPr b="0"/>
          </a:p>
          <a:p>
            <a:pPr indent="-228600" lvl="0" marL="457200" rtl="0" algn="l">
              <a:lnSpc>
                <a:spcPct val="100000"/>
              </a:lnSpc>
              <a:spcBef>
                <a:spcPts val="0"/>
              </a:spcBef>
              <a:spcAft>
                <a:spcPts val="0"/>
              </a:spcAft>
              <a:buSzPts val="1400"/>
              <a:buNone/>
            </a:pPr>
            <a:r>
              <a:t/>
            </a:r>
            <a:endParaRPr b="1" i="0" sz="1200" u="none" strike="noStrike">
              <a:solidFill>
                <a:schemeClr val="dk1"/>
              </a:solidFill>
              <a:latin typeface="Arial"/>
              <a:ea typeface="Arial"/>
              <a:cs typeface="Arial"/>
              <a:sym typeface="Arial"/>
            </a:endParaRPr>
          </a:p>
        </p:txBody>
      </p:sp>
      <p:sp>
        <p:nvSpPr>
          <p:cNvPr id="1289" name="Google Shape;1289;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Timing: 5 minutes [slide 1/2]</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Aim: </a:t>
            </a:r>
            <a:r>
              <a:rPr b="0" lang="en-GB"/>
              <a:t>Oral production of inversion questions and possessive adjectives</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457200" marR="0" rtl="0" algn="l">
              <a:lnSpc>
                <a:spcPct val="100000"/>
              </a:lnSpc>
              <a:spcBef>
                <a:spcPts val="0"/>
              </a:spcBef>
              <a:spcAft>
                <a:spcPts val="0"/>
              </a:spcAft>
              <a:buClr>
                <a:srgbClr val="000000"/>
              </a:buClr>
              <a:buSzPts val="1400"/>
              <a:buFont typeface="Arial"/>
              <a:buNone/>
            </a:pPr>
            <a:r>
              <a:rPr b="0" lang="en-GB"/>
              <a:t>1. Pupils take the roles of Senegalese pupils and ask and answer each other questions.</a:t>
            </a:r>
            <a:endParaRPr/>
          </a:p>
          <a:p>
            <a:pPr indent="-228600" lvl="0" marL="457200" marR="0" rtl="0" algn="l">
              <a:lnSpc>
                <a:spcPct val="100000"/>
              </a:lnSpc>
              <a:spcBef>
                <a:spcPts val="0"/>
              </a:spcBef>
              <a:spcAft>
                <a:spcPts val="0"/>
              </a:spcAft>
              <a:buClr>
                <a:srgbClr val="000000"/>
              </a:buClr>
              <a:buSzPts val="1400"/>
              <a:buFont typeface="Arial"/>
              <a:buNone/>
            </a:pPr>
            <a:r>
              <a:rPr b="0" lang="en-GB"/>
              <a:t>2. Suggested answers are on the next slide.</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Word frequency of cognates used (1 is the most frequent word in French): </a:t>
            </a:r>
            <a:br>
              <a:rPr lang="en-GB"/>
            </a:br>
            <a:r>
              <a:rPr b="0" lang="en-GB"/>
              <a:t>wolof [&gt;5000]</a:t>
            </a:r>
            <a:endParaRPr/>
          </a:p>
          <a:p>
            <a:pPr indent="0" lvl="0" marL="0" marR="0" rtl="0" algn="l">
              <a:lnSpc>
                <a:spcPct val="100000"/>
              </a:lnSpc>
              <a:spcBef>
                <a:spcPts val="0"/>
              </a:spcBef>
              <a:spcAft>
                <a:spcPts val="0"/>
              </a:spcAft>
              <a:buClr>
                <a:schemeClr val="dk1"/>
              </a:buClr>
              <a:buSzPts val="1200"/>
              <a:buFont typeface="Century Gothic"/>
              <a:buNone/>
            </a:pPr>
            <a:r>
              <a:rPr b="0" i="0" lang="en-GB" sz="120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Lonsdale, D., &amp; Le Bras, Y.  (2009). </a:t>
            </a:r>
            <a:r>
              <a:rPr i="1" lang="en-GB" sz="1200">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317" name="Google Shape;1317;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GB">
                <a:latin typeface="Calibri"/>
                <a:ea typeface="Calibri"/>
                <a:cs typeface="Calibri"/>
                <a:sym typeface="Calibri"/>
              </a:rPr>
              <a:t>Timing:</a:t>
            </a:r>
            <a:r>
              <a:rPr b="0" lang="en-GB">
                <a:latin typeface="Calibri"/>
                <a:ea typeface="Calibri"/>
                <a:cs typeface="Calibri"/>
                <a:sym typeface="Calibri"/>
              </a:rPr>
              <a:t>  5-10 minutes (two rounds of speaking activity)</a:t>
            </a:r>
            <a:endParaRPr/>
          </a:p>
          <a:p>
            <a:pPr indent="0" lvl="0" marL="0" marR="0" rtl="0" algn="l">
              <a:lnSpc>
                <a:spcPct val="100000"/>
              </a:lnSpc>
              <a:spcBef>
                <a:spcPts val="0"/>
              </a:spcBef>
              <a:spcAft>
                <a:spcPts val="0"/>
              </a:spcAft>
              <a:buClr>
                <a:schemeClr val="dk1"/>
              </a:buClr>
              <a:buSzPts val="1200"/>
              <a:buFont typeface="Calibri"/>
              <a:buNone/>
            </a:pPr>
            <a:r>
              <a:rPr b="1" lang="en-GB"/>
              <a:t>Aim: </a:t>
            </a:r>
            <a:r>
              <a:rPr b="0" lang="en-GB"/>
              <a:t>to practise oral production and comprehension of singular nouns with indefinite articles and adjectives, and two parts of the verb AVOIR.</a:t>
            </a:r>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b="1" lang="en-GB"/>
              <a:t>Note: </a:t>
            </a:r>
            <a:r>
              <a:rPr b="0" lang="en-GB"/>
              <a:t>This slide shows how the speaking task is intended to work. The stages are animated to support the teacher in modelling the task.</a:t>
            </a:r>
            <a:endParaRPr b="0"/>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228600" rtl="0" algn="l">
              <a:lnSpc>
                <a:spcPct val="100000"/>
              </a:lnSpc>
              <a:spcBef>
                <a:spcPts val="0"/>
              </a:spcBef>
              <a:spcAft>
                <a:spcPts val="0"/>
              </a:spcAft>
              <a:buSzPts val="1400"/>
              <a:buAutoNum type="arabicPeriod"/>
            </a:pPr>
            <a:r>
              <a:rPr b="0" lang="en-GB"/>
              <a:t>After modelling this example, display the next slide with 10 item choices.</a:t>
            </a:r>
            <a:endParaRPr/>
          </a:p>
          <a:p>
            <a:pPr indent="-228600" lvl="0" marL="228600" rtl="0" algn="l">
              <a:lnSpc>
                <a:spcPct val="100000"/>
              </a:lnSpc>
              <a:spcBef>
                <a:spcPts val="0"/>
              </a:spcBef>
              <a:spcAft>
                <a:spcPts val="0"/>
              </a:spcAft>
              <a:buSzPts val="1400"/>
              <a:buAutoNum type="arabicPeriod"/>
            </a:pPr>
            <a:r>
              <a:rPr b="0" lang="en-GB"/>
              <a:t>Partner As ask first and Bs answer.</a:t>
            </a:r>
            <a:endParaRPr/>
          </a:p>
          <a:p>
            <a:pPr indent="-228600" lvl="0" marL="228600" rtl="0" algn="l">
              <a:lnSpc>
                <a:spcPct val="100000"/>
              </a:lnSpc>
              <a:spcBef>
                <a:spcPts val="0"/>
              </a:spcBef>
              <a:spcAft>
                <a:spcPts val="0"/>
              </a:spcAft>
              <a:buSzPts val="1400"/>
              <a:buAutoNum type="arabicPeriod"/>
            </a:pPr>
            <a:r>
              <a:rPr b="0" lang="en-GB"/>
              <a:t>Then swap roles for Round 2.  </a:t>
            </a:r>
            <a:endParaRPr/>
          </a:p>
          <a:p>
            <a:pPr indent="0" lvl="0" marL="0" rtl="0" algn="l">
              <a:lnSpc>
                <a:spcPct val="100000"/>
              </a:lnSpc>
              <a:spcBef>
                <a:spcPts val="0"/>
              </a:spcBef>
              <a:spcAft>
                <a:spcPts val="0"/>
              </a:spcAft>
              <a:buSzPts val="1400"/>
              <a:buNone/>
            </a:pPr>
            <a:r>
              <a:t/>
            </a:r>
            <a:endParaRPr b="0"/>
          </a:p>
        </p:txBody>
      </p:sp>
      <p:sp>
        <p:nvSpPr>
          <p:cNvPr id="1328" name="Google Shape;1328;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5" name="Google Shape;1355;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GB"/>
              <a:t>DISPLAY THIS SLIDE FOR PUPILS DURING THE TASK.</a:t>
            </a:r>
            <a:endParaRPr/>
          </a:p>
        </p:txBody>
      </p:sp>
      <p:sp>
        <p:nvSpPr>
          <p:cNvPr id="1356" name="Google Shape;1356;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So what are the main issues with the current GCSE?</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p:txBody>
      </p:sp>
      <p:sp>
        <p:nvSpPr>
          <p:cNvPr id="581" name="Google Shape;58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2" name="Google Shape;1392;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8" name="Google Shape;1398;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GB"/>
              <a:t>Timing: 1 minute</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Aim: </a:t>
            </a:r>
            <a:r>
              <a:rPr b="0" lang="en-GB"/>
              <a:t>to revisit the meaning of two known prefixes in German and their function in creating new nouns.</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Procedure: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GB"/>
              <a:t>Click through the animations and elicit the meaning of the German as indicated.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GB"/>
              <a:t>Click to bring up callouts to compare German and English noun formation.</a:t>
            </a:r>
            <a:endParaRPr/>
          </a:p>
        </p:txBody>
      </p:sp>
      <p:sp>
        <p:nvSpPr>
          <p:cNvPr id="1399" name="Google Shape;1399;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7" name="Google Shape;1417;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Timing: 15 minutes (three slides) – 10 minutes listening, 5 minutes  spoken recall</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Aim: </a:t>
            </a:r>
            <a:r>
              <a:rPr b="0" lang="en-GB"/>
              <a:t>to practise aural comprehension of vocabulary</a:t>
            </a:r>
            <a:r>
              <a:rPr b="0" lang="en-GB" sz="1200">
                <a:solidFill>
                  <a:schemeClr val="dk1"/>
                </a:solidFill>
                <a:latin typeface="Arial"/>
                <a:ea typeface="Arial"/>
                <a:cs typeface="Arial"/>
                <a:sym typeface="Arial"/>
              </a:rPr>
              <a:t> from this week’s revisited set from Y7 and Y8.</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457200" marR="0" rtl="0" algn="l">
              <a:lnSpc>
                <a:spcPct val="100000"/>
              </a:lnSpc>
              <a:spcBef>
                <a:spcPts val="0"/>
              </a:spcBef>
              <a:spcAft>
                <a:spcPts val="0"/>
              </a:spcAft>
              <a:buClr>
                <a:srgbClr val="000000"/>
              </a:buClr>
              <a:buSzPts val="1400"/>
              <a:buFont typeface="Arial"/>
              <a:buNone/>
            </a:pPr>
            <a:r>
              <a:rPr b="0" lang="en-GB"/>
              <a:t>1. Give students a minute in pairs to look at the pictures and anticipate the vocabulary items they will hear.  </a:t>
            </a:r>
            <a:endParaRPr b="0"/>
          </a:p>
          <a:p>
            <a:pPr indent="-228600" lvl="0" marL="457200" marR="0" rtl="0" algn="l">
              <a:lnSpc>
                <a:spcPct val="100000"/>
              </a:lnSpc>
              <a:spcBef>
                <a:spcPts val="0"/>
              </a:spcBef>
              <a:spcAft>
                <a:spcPts val="0"/>
              </a:spcAft>
              <a:buClr>
                <a:srgbClr val="000000"/>
              </a:buClr>
              <a:buSzPts val="1400"/>
              <a:buFont typeface="Arial"/>
              <a:buNone/>
            </a:pPr>
            <a:r>
              <a:rPr b="0" lang="en-GB"/>
              <a:t>2. Click the number triggers to play the audio.</a:t>
            </a:r>
            <a:endParaRPr/>
          </a:p>
          <a:p>
            <a:pPr indent="-228600" lvl="0" marL="457200" marR="0" rtl="0" algn="l">
              <a:lnSpc>
                <a:spcPct val="100000"/>
              </a:lnSpc>
              <a:spcBef>
                <a:spcPts val="0"/>
              </a:spcBef>
              <a:spcAft>
                <a:spcPts val="0"/>
              </a:spcAft>
              <a:buClr>
                <a:srgbClr val="000000"/>
              </a:buClr>
              <a:buSzPts val="1400"/>
              <a:buFont typeface="Arial"/>
              <a:buNone/>
            </a:pPr>
            <a:r>
              <a:rPr b="0" lang="en-GB"/>
              <a:t>3. Students match to the correct picture and write the word in English if they are able.</a:t>
            </a:r>
            <a:endParaRPr b="0"/>
          </a:p>
          <a:p>
            <a:pPr indent="-228600" lvl="0" marL="457200" marR="0" rtl="0" algn="l">
              <a:lnSpc>
                <a:spcPct val="100000"/>
              </a:lnSpc>
              <a:spcBef>
                <a:spcPts val="0"/>
              </a:spcBef>
              <a:spcAft>
                <a:spcPts val="0"/>
              </a:spcAft>
              <a:buClr>
                <a:srgbClr val="000000"/>
              </a:buClr>
              <a:buSzPts val="1400"/>
              <a:buFont typeface="Arial"/>
              <a:buNone/>
            </a:pPr>
            <a:r>
              <a:rPr b="0" lang="en-GB"/>
              <a:t>4. Click to bring up the answers. </a:t>
            </a:r>
            <a:endParaRPr/>
          </a:p>
          <a:p>
            <a:pPr indent="-228600" lvl="0" marL="457200" marR="0" rtl="0" algn="l">
              <a:lnSpc>
                <a:spcPct val="100000"/>
              </a:lnSpc>
              <a:spcBef>
                <a:spcPts val="0"/>
              </a:spcBef>
              <a:spcAft>
                <a:spcPts val="0"/>
              </a:spcAft>
              <a:buClr>
                <a:srgbClr val="000000"/>
              </a:buClr>
              <a:buSzPts val="1400"/>
              <a:buFont typeface="Arial"/>
              <a:buNone/>
            </a:pPr>
            <a:r>
              <a:t/>
            </a:r>
            <a:endParaRPr b="0"/>
          </a:p>
          <a:p>
            <a:pPr indent="-228600" lvl="0" marL="457200" marR="0" rtl="0" algn="l">
              <a:lnSpc>
                <a:spcPct val="100000"/>
              </a:lnSpc>
              <a:spcBef>
                <a:spcPts val="0"/>
              </a:spcBef>
              <a:spcAft>
                <a:spcPts val="0"/>
              </a:spcAft>
              <a:buClr>
                <a:srgbClr val="000000"/>
              </a:buClr>
              <a:buSzPts val="1400"/>
              <a:buFont typeface="Arial"/>
              <a:buNone/>
            </a:pPr>
            <a:r>
              <a:rPr b="1" lang="en-GB"/>
              <a:t>Transcript:</a:t>
            </a:r>
            <a:endParaRPr/>
          </a:p>
          <a:p>
            <a:pPr indent="0" lvl="0" marL="0" marR="0" rtl="0" algn="l">
              <a:lnSpc>
                <a:spcPct val="100000"/>
              </a:lnSpc>
              <a:spcBef>
                <a:spcPts val="0"/>
              </a:spcBef>
              <a:spcAft>
                <a:spcPts val="0"/>
              </a:spcAft>
              <a:buClr>
                <a:srgbClr val="1F4E79"/>
              </a:buClr>
              <a:buSzPts val="1800"/>
              <a:buFont typeface="Century Gothic"/>
              <a:buNone/>
            </a:pPr>
            <a:r>
              <a:rPr lang="en-GB" sz="1800">
                <a:solidFill>
                  <a:srgbClr val="1F4E79"/>
                </a:solidFill>
                <a:latin typeface="Century Gothic"/>
                <a:ea typeface="Century Gothic"/>
                <a:cs typeface="Century Gothic"/>
                <a:sym typeface="Century Gothic"/>
              </a:rPr>
              <a:t>1] Lieblingstier</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2] Haupttür</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3] Hauptstraße</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4] Lieblingskurs</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5] Hauptgebäude</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6] Lieblingsraum</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7] Lieblingsessen</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8] Hauptsprache</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9] Lieblingswald</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10] Lieblingszeitung</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11] Lieblingstag</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12] Hauptessen</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13] Hauptmoschee</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14] Hauptberg</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15] Lieblingsbild</a:t>
            </a:r>
            <a:br>
              <a:rPr lang="en-GB" sz="1800">
                <a:solidFill>
                  <a:srgbClr val="1F4E79"/>
                </a:solidFill>
                <a:latin typeface="Century Gothic"/>
                <a:ea typeface="Century Gothic"/>
                <a:cs typeface="Century Gothic"/>
                <a:sym typeface="Century Gothic"/>
              </a:rPr>
            </a:br>
            <a:r>
              <a:rPr lang="en-GB" sz="1800">
                <a:solidFill>
                  <a:srgbClr val="1F4E79"/>
                </a:solidFill>
                <a:latin typeface="Century Gothic"/>
                <a:ea typeface="Century Gothic"/>
                <a:cs typeface="Century Gothic"/>
                <a:sym typeface="Century Gothic"/>
              </a:rPr>
              <a:t>16] Hauptarbeit</a:t>
            </a:r>
            <a:br>
              <a:rPr lang="en-GB"/>
            </a:br>
            <a:br>
              <a:rPr lang="en-GB"/>
            </a:br>
            <a:br>
              <a:rPr lang="en-GB"/>
            </a:br>
            <a:endParaRPr/>
          </a:p>
        </p:txBody>
      </p:sp>
      <p:sp>
        <p:nvSpPr>
          <p:cNvPr id="1418" name="Google Shape;1418;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9" name="Google Shape;1469;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470" name="Google Shape;1470;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Timing: 5 minutes</a:t>
            </a:r>
            <a:br>
              <a:rPr lang="en-GB"/>
            </a:br>
            <a:br>
              <a:rPr b="1" lang="en-GB"/>
            </a:br>
            <a:r>
              <a:rPr b="1" lang="en-GB"/>
              <a:t>Aim: </a:t>
            </a:r>
            <a:r>
              <a:rPr b="0" lang="en-GB"/>
              <a:t>to practise spoken recall of compound nouns with Lieblings- and Haupt- prefixes and known vocabulary base words from this week’s vocabulary set.</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GB"/>
              <a:t>Procedure:</a:t>
            </a:r>
            <a:endParaRPr/>
          </a:p>
          <a:p>
            <a:pPr indent="-228600" lvl="0" marL="228600" rtl="0" algn="l">
              <a:lnSpc>
                <a:spcPct val="100000"/>
              </a:lnSpc>
              <a:spcBef>
                <a:spcPts val="0"/>
              </a:spcBef>
              <a:spcAft>
                <a:spcPts val="0"/>
              </a:spcAft>
              <a:buSzPts val="1400"/>
              <a:buAutoNum type="arabicPeriod"/>
            </a:pPr>
            <a:r>
              <a:rPr lang="en-GB"/>
              <a:t>Students work in pairs. </a:t>
            </a:r>
            <a:endParaRPr/>
          </a:p>
          <a:p>
            <a:pPr indent="-228600" lvl="0" marL="228600" rtl="0" algn="l">
              <a:lnSpc>
                <a:spcPct val="100000"/>
              </a:lnSpc>
              <a:spcBef>
                <a:spcPts val="0"/>
              </a:spcBef>
              <a:spcAft>
                <a:spcPts val="0"/>
              </a:spcAft>
              <a:buSzPts val="1400"/>
              <a:buAutoNum type="arabicPeriod"/>
            </a:pPr>
            <a:r>
              <a:rPr lang="en-GB"/>
              <a:t>One says a random letter and the other says the word in German as fast as possible. </a:t>
            </a:r>
            <a:endParaRPr/>
          </a:p>
          <a:p>
            <a:pPr indent="-228600" lvl="0" marL="228600" rtl="0" algn="l">
              <a:lnSpc>
                <a:spcPct val="100000"/>
              </a:lnSpc>
              <a:spcBef>
                <a:spcPts val="0"/>
              </a:spcBef>
              <a:spcAft>
                <a:spcPts val="0"/>
              </a:spcAft>
              <a:buSzPts val="1400"/>
              <a:buAutoNum type="arabicPeriod"/>
            </a:pPr>
            <a:r>
              <a:rPr lang="en-GB"/>
              <a:t>Students take turns.</a:t>
            </a:r>
            <a:endParaRPr b="0"/>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br>
              <a:rPr lang="en-GB"/>
            </a:b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521" name="Google Shape;1521;p1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8" name="Google Shape;1578;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Developing vocabulary knowledge</a:t>
            </a:r>
            <a:br>
              <a:rPr b="1" lang="en-GB"/>
            </a:br>
            <a:r>
              <a:rPr b="0" lang="en-GB"/>
              <a:t>One of the most fascinating things about German is its habit of joining nouns to make new words, new meanings.</a:t>
            </a:r>
            <a:br>
              <a:rPr b="0" lang="en-GB"/>
            </a:br>
            <a:r>
              <a:rPr b="0" lang="en-GB"/>
              <a:t>This is the first formal introduction to compound nouns in German.  It is taken from a lesson in the second half of term 2.</a:t>
            </a:r>
            <a:br>
              <a:rPr b="0" lang="en-GB"/>
            </a:br>
            <a:br>
              <a:rPr b="0" lang="en-GB"/>
            </a:br>
            <a:br>
              <a:rPr b="0" lang="en-GB"/>
            </a:br>
            <a:r>
              <a:rPr b="0" lang="en-GB"/>
              <a:t>In </a:t>
            </a:r>
            <a:r>
              <a:rPr b="1" lang="en-GB"/>
              <a:t>Term 1.1 Week 7 </a:t>
            </a:r>
            <a:r>
              <a:rPr b="0" lang="en-GB"/>
              <a:t>students previously learnt the prefix ‘Lieblings-’ and the way it combines with other nouns:</a:t>
            </a:r>
            <a:br>
              <a:rPr b="0" lang="en-GB"/>
            </a:br>
            <a:r>
              <a:rPr b="0" i="1" lang="en-GB"/>
              <a:t>Lieblingsband, Lieblingsbuch, Lieblingsfilm, Lieblingslehrerin, Lieblingslied, Lieblingssäanger, Lieblingssängerin</a:t>
            </a:r>
            <a:br>
              <a:rPr b="0" lang="en-GB"/>
            </a:br>
            <a:r>
              <a:rPr b="0" lang="en-GB"/>
              <a:t>die Band [&lt;4034] das Buch [295] der Film [524] die Lehrerin [2696] das Lied [1726] der Sänger [3916] die Sängerin [3916] Lieblings- [&gt;4034] </a:t>
            </a:r>
            <a:br>
              <a:rPr b="0" lang="en-GB"/>
            </a:br>
            <a:endParaRPr b="0"/>
          </a:p>
          <a:p>
            <a:pPr indent="-228600" lvl="0" marL="457200" marR="0" rtl="0" algn="l">
              <a:lnSpc>
                <a:spcPct val="100000"/>
              </a:lnSpc>
              <a:spcBef>
                <a:spcPts val="0"/>
              </a:spcBef>
              <a:spcAft>
                <a:spcPts val="0"/>
              </a:spcAft>
              <a:buClr>
                <a:srgbClr val="000000"/>
              </a:buClr>
              <a:buSzPts val="1400"/>
              <a:buFont typeface="Arial"/>
              <a:buNone/>
            </a:pPr>
            <a:r>
              <a:rPr b="0" lang="en-GB"/>
              <a:t>This slide looks busy but the animations break the content into very small steps.</a:t>
            </a:r>
            <a:br>
              <a:rPr b="0" lang="en-GB"/>
            </a:br>
            <a:r>
              <a:rPr b="0" lang="en-GB"/>
              <a:t>It is designed to work interactively, with the teacher eliciting responses from students at every stage to gauge their understanding.</a:t>
            </a:r>
            <a:br>
              <a:rPr b="0" lang="en-GB"/>
            </a:br>
            <a:br>
              <a:rPr b="0" lang="en-GB"/>
            </a:br>
            <a:r>
              <a:rPr b="0" lang="en-GB"/>
              <a:t>The main knowledge is that:</a:t>
            </a:r>
            <a:br>
              <a:rPr b="0" lang="en-GB"/>
            </a:br>
            <a:r>
              <a:rPr b="0" lang="en-GB"/>
              <a:t>1] German combines nouns to make single, new words.</a:t>
            </a:r>
            <a:br>
              <a:rPr b="0" lang="en-GB"/>
            </a:br>
            <a:r>
              <a:rPr b="0" lang="en-GB"/>
              <a:t>2] The gender of the new word is the gender of the final noun</a:t>
            </a:r>
            <a:br>
              <a:rPr b="0" lang="en-GB"/>
            </a:br>
            <a:r>
              <a:rPr b="0" lang="en-GB"/>
              <a:t>3] Some additional letters can be required (the rules for these are complex and have many exceptions so will not be explicitly taught so students will not automatically be able to produce accurate new compound nouns themselves)  </a:t>
            </a:r>
            <a:br>
              <a:rPr b="0" lang="en-GB"/>
            </a:br>
            <a:r>
              <a:rPr b="0" lang="en-GB"/>
              <a:t>4] However, they will vastly increase their receptive vocabulary and often be able to comprehend compound nous, even if only one part is known, by using the surrounding context in addition.</a:t>
            </a:r>
            <a:br>
              <a:rPr b="0" lang="en-GB"/>
            </a:br>
            <a:r>
              <a:rPr b="0" lang="en-GB"/>
              <a:t>They should be encouraged, when faced with apparently unfamiliar, to try to separate them, as they may find they know both nouns, individually.</a:t>
            </a:r>
            <a:br>
              <a:rPr b="0" lang="en-GB"/>
            </a:br>
            <a:br>
              <a:rPr b="0" lang="en-GB"/>
            </a:br>
            <a:r>
              <a:rPr b="0" lang="en-GB"/>
              <a:t>The final item is for fun, and teachers may omit, if preferred.</a:t>
            </a:r>
            <a:br>
              <a:rPr b="0" lang="en-GB"/>
            </a:br>
            <a:r>
              <a:rPr b="0" lang="en-GB"/>
              <a:t>The information point is that German places no limits on the number of nouns that can be combined, which leads to some very long German words.</a:t>
            </a:r>
            <a:br>
              <a:rPr b="0" lang="en-GB"/>
            </a:br>
            <a:r>
              <a:rPr b="0" lang="en-GB"/>
              <a:t>This particular example has </a:t>
            </a:r>
            <a:r>
              <a:rPr b="1" lang="en-GB"/>
              <a:t>63</a:t>
            </a:r>
            <a:r>
              <a:rPr b="0" lang="en-GB"/>
              <a:t> letters.</a:t>
            </a:r>
            <a:br>
              <a:rPr b="0" lang="en-GB"/>
            </a:br>
            <a:r>
              <a:rPr lang="en-GB" sz="1200">
                <a:solidFill>
                  <a:schemeClr val="dk1"/>
                </a:solidFill>
                <a:latin typeface="Arial"/>
                <a:ea typeface="Arial"/>
                <a:cs typeface="Arial"/>
                <a:sym typeface="Arial"/>
              </a:rPr>
              <a:t>Word for word in English it means ‘beef-meat labelling monitoring tasks legislative law’ </a:t>
            </a:r>
            <a:endParaRPr/>
          </a:p>
          <a:p>
            <a:pPr indent="-228600" lvl="0" marL="457200" marR="0" rtl="0" algn="l">
              <a:lnSpc>
                <a:spcPct val="100000"/>
              </a:lnSpc>
              <a:spcBef>
                <a:spcPts val="0"/>
              </a:spcBef>
              <a:spcAft>
                <a:spcPts val="0"/>
              </a:spcAft>
              <a:buClr>
                <a:srgbClr val="000000"/>
              </a:buClr>
              <a:buSzPts val="1400"/>
              <a:buFont typeface="Arial"/>
              <a:buNone/>
            </a:pPr>
            <a:r>
              <a:rPr lang="en-GB" sz="1200">
                <a:solidFill>
                  <a:schemeClr val="dk1"/>
                </a:solidFill>
                <a:latin typeface="Arial"/>
                <a:ea typeface="Arial"/>
                <a:cs typeface="Arial"/>
                <a:sym typeface="Arial"/>
              </a:rPr>
              <a:t>Or, slightly more freely translated, it means:  ‘legislative law for the monitoring of beef labelling’</a:t>
            </a:r>
            <a:endParaRPr/>
          </a:p>
          <a:p>
            <a:pPr indent="-228600" lvl="0" marL="457200" marR="0" rtl="0" algn="l">
              <a:lnSpc>
                <a:spcPct val="100000"/>
              </a:lnSpc>
              <a:spcBef>
                <a:spcPts val="0"/>
              </a:spcBef>
              <a:spcAft>
                <a:spcPts val="0"/>
              </a:spcAft>
              <a:buClr>
                <a:srgbClr val="000000"/>
              </a:buClr>
              <a:buSzPts val="1400"/>
              <a:buFont typeface="Arial"/>
              <a:buNone/>
            </a:pPr>
            <a:r>
              <a:t/>
            </a:r>
            <a:endParaRPr b="1"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p:txBody>
      </p:sp>
      <p:sp>
        <p:nvSpPr>
          <p:cNvPr id="1579" name="Google Shape;1579;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GB"/>
              <a:t>Vocabulary development - compound nouns</a:t>
            </a:r>
            <a:br>
              <a:rPr lang="en-GB"/>
            </a:br>
            <a:br>
              <a:rPr lang="en-GB"/>
            </a:br>
            <a:r>
              <a:rPr b="1" lang="en-GB"/>
              <a:t>Note: </a:t>
            </a:r>
            <a:r>
              <a:rPr lang="en-GB"/>
              <a:t>This task also includes three words from the revisited sets for this week: </a:t>
            </a:r>
            <a:r>
              <a:rPr b="1" lang="en-GB" sz="1200">
                <a:solidFill>
                  <a:schemeClr val="dk1"/>
                </a:solidFill>
                <a:latin typeface="Arial"/>
                <a:ea typeface="Arial"/>
                <a:cs typeface="Arial"/>
                <a:sym typeface="Arial"/>
              </a:rPr>
              <a:t>der Zug [613] der Platz [344] grün [556]</a:t>
            </a:r>
            <a:r>
              <a:rPr lang="en-GB" sz="1200">
                <a:solidFill>
                  <a:schemeClr val="dk1"/>
                </a:solidFill>
                <a:latin typeface="Arial"/>
                <a:ea typeface="Arial"/>
                <a:cs typeface="Arial"/>
                <a:sym typeface="Arial"/>
              </a:rPr>
              <a:t> </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In tasks 1 and 2, all words have been previously taught within the SOW, although some featured as verbs - e.g. lieben (Liebe as phonics source word), schlafen.</a:t>
            </a:r>
            <a:endParaRPr/>
          </a:p>
          <a:p>
            <a:pPr indent="-228600" lvl="0" marL="457200" marR="0" rtl="0" algn="l">
              <a:lnSpc>
                <a:spcPct val="100000"/>
              </a:lnSpc>
              <a:spcBef>
                <a:spcPts val="0"/>
              </a:spcBef>
              <a:spcAft>
                <a:spcPts val="0"/>
              </a:spcAft>
              <a:buClr>
                <a:srgbClr val="000000"/>
              </a:buClr>
              <a:buSzPts val="1400"/>
              <a:buFont typeface="Arial"/>
              <a:buNone/>
            </a:pPr>
            <a:r>
              <a:rPr lang="en-GB" sz="1200">
                <a:solidFill>
                  <a:schemeClr val="dk1"/>
                </a:solidFill>
                <a:latin typeface="Arial"/>
                <a:ea typeface="Arial"/>
                <a:cs typeface="Arial"/>
                <a:sym typeface="Arial"/>
              </a:rPr>
              <a:t>Lieblings- [&gt;4037] Nummer [1048] Deutsch [105] Unterricht [1107] früh [322] Sprache [1791] Schule [208] Woche [209] Tag [108] Haus [159] Tür [400] Liebe [843] lieben [816] Paar [284] Spiel [500] Platz [344] grün [556] blau [1016] schlafen [787] Zimmer [609] </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There is a clear overlap with word families work, here, though the focus is on compound nouns.  Subsequent lessons will explore links between word classes:  how verbs become nouns, nouns become verbs etc..</a:t>
            </a:r>
            <a:br>
              <a:rPr lang="en-GB"/>
            </a:br>
            <a:br>
              <a:rPr lang="en-GB"/>
            </a:br>
            <a:r>
              <a:rPr b="1" lang="en-GB"/>
              <a:t>Task 1:</a:t>
            </a:r>
            <a:endParaRPr/>
          </a:p>
          <a:p>
            <a:pPr indent="0" lvl="0" marL="0" marR="0" rtl="0" algn="l">
              <a:lnSpc>
                <a:spcPct val="100000"/>
              </a:lnSpc>
              <a:spcBef>
                <a:spcPts val="0"/>
              </a:spcBef>
              <a:spcAft>
                <a:spcPts val="0"/>
              </a:spcAft>
              <a:buClr>
                <a:schemeClr val="dk1"/>
              </a:buClr>
              <a:buSzPts val="1200"/>
              <a:buFont typeface="Calibri"/>
              <a:buNone/>
            </a:pPr>
            <a:r>
              <a:rPr lang="en-GB"/>
              <a:t>We first practise the application of gender knowledge of previously taught nouns, combining them to make new compound nouns, which students should then also know the meaning of, without reference to a dictionary. This reinforces the importance of gender knowledge, which is a theme running right through this SOW!</a:t>
            </a:r>
            <a:br>
              <a:rPr lang="en-GB"/>
            </a:br>
            <a:br>
              <a:rPr lang="en-GB"/>
            </a:br>
            <a:r>
              <a:rPr b="1" lang="en-GB"/>
              <a:t>Task 2:</a:t>
            </a:r>
            <a:br>
              <a:rPr lang="en-GB"/>
            </a:br>
            <a:r>
              <a:rPr lang="en-GB"/>
              <a:t>Using previously-taught words, students are again asked to provide the gender and the English meaning.</a:t>
            </a:r>
            <a:br>
              <a:rPr lang="en-GB"/>
            </a:br>
            <a:r>
              <a:rPr lang="en-GB"/>
              <a:t>This time, however, the English meanings are less transparent, and require further thinking.</a:t>
            </a:r>
            <a:br>
              <a:rPr lang="en-GB"/>
            </a:br>
            <a:r>
              <a:rPr lang="en-GB"/>
              <a:t>This represents a very important opportunity for developing vocabulary depth - many high-frequency words have multiple meanings.  Students have been taught these words previously in one context.</a:t>
            </a:r>
            <a:br>
              <a:rPr lang="en-GB"/>
            </a:br>
            <a:r>
              <a:rPr lang="en-GB"/>
              <a:t>The way they are combined here is often with a slightly different meaning.</a:t>
            </a:r>
            <a:br>
              <a:rPr lang="en-GB"/>
            </a:br>
            <a:br>
              <a:rPr lang="en-GB"/>
            </a:br>
            <a:r>
              <a:rPr b="1" lang="en-GB"/>
              <a:t>Task 3: </a:t>
            </a:r>
            <a:br>
              <a:rPr lang="en-GB"/>
            </a:br>
            <a:r>
              <a:rPr lang="en-GB"/>
              <a:t>This task moves us into the theme of holidays.</a:t>
            </a:r>
            <a:br>
              <a:rPr lang="en-GB"/>
            </a:br>
            <a:r>
              <a:rPr lang="en-GB"/>
              <a:t>Second, we practise segmentation of some compound nouns, all starting or ending with the word Urlaub.</a:t>
            </a:r>
            <a:br>
              <a:rPr lang="en-GB"/>
            </a:br>
            <a:r>
              <a:rPr lang="en-GB"/>
              <a:t>Some of these will feature previously taught language, some will contain cognates, and finally, others with have unfamiliar words.</a:t>
            </a:r>
            <a:br>
              <a:rPr lang="en-GB"/>
            </a:br>
            <a:r>
              <a:rPr lang="en-GB"/>
              <a:t>With the unfamiliar words, it is not expected that students guess the meaning. </a:t>
            </a:r>
            <a:br>
              <a:rPr lang="en-GB"/>
            </a:br>
            <a:r>
              <a:rPr lang="en-GB"/>
              <a:t>They are to segment the word, and then look up the unfamiliar part to try to work out its meaning.</a:t>
            </a:r>
            <a:br>
              <a:rPr lang="en-GB"/>
            </a:br>
            <a:r>
              <a:rPr b="1" lang="en-GB"/>
              <a:t>Note: </a:t>
            </a:r>
            <a:r>
              <a:rPr lang="en-GB"/>
              <a:t>in good online dictionaries many compound nouns will be listed. However, typically school paper dictionaries may not, and either way, it is helpful for students to recognise the usefulness of breaking compound nouns down into their component nouns, as a comprehension strategy.</a:t>
            </a:r>
            <a:br>
              <a:rPr lang="en-GB"/>
            </a:br>
            <a:br>
              <a:rPr lang="en-GB"/>
            </a:br>
            <a:r>
              <a:rPr lang="en-GB"/>
              <a:t>Ask the students why they don’t need to work out the articles in Task 3 (answer - they will all be ‘der’ like ‘der Urlaub’).</a:t>
            </a:r>
            <a:br>
              <a:rPr lang="en-GB"/>
            </a:br>
            <a:br>
              <a:rPr lang="en-GB"/>
            </a:br>
            <a:r>
              <a:rPr lang="en-GB"/>
              <a:t>der Urlaub [1192]  is in this week’s vocabulary set.</a:t>
            </a:r>
            <a:br>
              <a:rPr lang="en-GB"/>
            </a:br>
            <a:r>
              <a:rPr lang="en-GB"/>
              <a:t>Winter [1288] is a cognate and was met in the Christmas lesson sequence;  aktiv [861] a near cognate;  Rucksack [3915] cognate and previously met; Familie [310] previously taught; Tag [108] is known but the -es may confuse at first; Boot [1927] not yet met  - will need looking up; Strand [2047] not yet met - will need looking up.</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1" lang="en-GB"/>
              <a:t>Task 4</a:t>
            </a:r>
            <a:br>
              <a:rPr lang="en-GB"/>
            </a:br>
            <a:r>
              <a:rPr lang="en-GB"/>
              <a:t>This task continues the focus on holidays, but this time, Urlaub- is the first word, meaning that the genders need to be worked out, as well as the English meanings.</a:t>
            </a:r>
            <a:br>
              <a:rPr lang="en-GB"/>
            </a:br>
            <a:r>
              <a:rPr lang="en-GB"/>
              <a:t>All words were previously taught, except the cognate Hotel.</a:t>
            </a:r>
            <a:br>
              <a:rPr lang="en-GB"/>
            </a:br>
            <a:r>
              <a:rPr lang="en-GB"/>
              <a:t>Tag [108], Idee [641] Ort [383] Hotel - cognate [1129] Geld [249]</a:t>
            </a:r>
            <a:br>
              <a:rPr lang="en-GB"/>
            </a:br>
            <a:br>
              <a:rPr lang="en-GB"/>
            </a:br>
            <a:r>
              <a:rPr b="1" lang="en-GB"/>
              <a:t>Note:</a:t>
            </a:r>
            <a:r>
              <a:rPr lang="en-GB"/>
              <a:t> Not all tasks need to be completed in one lesson.  Teachers to differentiate for their own classes.</a:t>
            </a:r>
            <a:br>
              <a:rPr lang="en-GB"/>
            </a:br>
            <a:br>
              <a:rPr lang="en-GB"/>
            </a:br>
            <a:endParaRPr/>
          </a:p>
        </p:txBody>
      </p:sp>
      <p:sp>
        <p:nvSpPr>
          <p:cNvPr id="1624" name="Google Shape;1624;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3" name="Google Shape;1703;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4" name="Google Shape;1704;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9" name="Google Shape;1709;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Here is a text about a kite-festival in Dieppe with lots of language awareness activities to help learners understand cognates</a:t>
            </a:r>
            <a:endParaRPr/>
          </a:p>
          <a:p>
            <a:pPr indent="0" lvl="0" marL="0" rtl="0" algn="l">
              <a:lnSpc>
                <a:spcPct val="100000"/>
              </a:lnSpc>
              <a:spcBef>
                <a:spcPts val="0"/>
              </a:spcBef>
              <a:spcAft>
                <a:spcPts val="0"/>
              </a:spcAft>
              <a:buSzPts val="1400"/>
              <a:buNone/>
            </a:pPr>
            <a:r>
              <a:rPr b="1" lang="en-GB"/>
              <a:t>Then drawing on their current lexicons – which we know what they are precisely as they have been tracked so carefully - to replace the words</a:t>
            </a:r>
            <a:endParaRPr/>
          </a:p>
          <a:p>
            <a:pPr indent="0" lvl="0" marL="0" rtl="0" algn="l">
              <a:lnSpc>
                <a:spcPct val="100000"/>
              </a:lnSpc>
              <a:spcBef>
                <a:spcPts val="0"/>
              </a:spcBef>
              <a:spcAft>
                <a:spcPts val="0"/>
              </a:spcAft>
              <a:buSzPts val="1400"/>
              <a:buNone/>
            </a:pPr>
            <a:r>
              <a:rPr b="1" lang="en-GB"/>
              <a:t>Then giving their reaction to the content of the text by answering a question about whether they would like to go to the festival</a:t>
            </a:r>
            <a:endParaRPr/>
          </a:p>
          <a:p>
            <a:pPr indent="0" lvl="0" marL="0" rtl="0" algn="l">
              <a:lnSpc>
                <a:spcPct val="100000"/>
              </a:lnSpc>
              <a:spcBef>
                <a:spcPts val="0"/>
              </a:spcBef>
              <a:spcAft>
                <a:spcPts val="0"/>
              </a:spcAft>
              <a:buSzPts val="1400"/>
              <a:buNone/>
            </a:pPr>
            <a:r>
              <a:rPr b="1" lang="en-GB"/>
              <a:t>----------</a:t>
            </a:r>
            <a:endParaRPr/>
          </a:p>
          <a:p>
            <a:pPr indent="0" lvl="0" marL="0" rtl="0" algn="l">
              <a:lnSpc>
                <a:spcPct val="100000"/>
              </a:lnSpc>
              <a:spcBef>
                <a:spcPts val="0"/>
              </a:spcBef>
              <a:spcAft>
                <a:spcPts val="0"/>
              </a:spcAft>
              <a:buSzPts val="1400"/>
              <a:buNone/>
            </a:pPr>
            <a:r>
              <a:rPr b="1" lang="en-GB"/>
              <a:t>Timing: 5 minutes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Aim: </a:t>
            </a:r>
            <a:r>
              <a:rPr b="0" lang="en-GB"/>
              <a:t>Developing inferencing skills by using surrounding context to work out meaning of unknown words; word substitution with known words.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1" lang="en-GB"/>
              <a:t>Procedure:</a:t>
            </a:r>
            <a:endParaRPr/>
          </a:p>
          <a:p>
            <a:pPr indent="0" lvl="0" marL="0" rtl="0" algn="l">
              <a:lnSpc>
                <a:spcPct val="100000"/>
              </a:lnSpc>
              <a:spcBef>
                <a:spcPts val="0"/>
              </a:spcBef>
              <a:spcAft>
                <a:spcPts val="0"/>
              </a:spcAft>
              <a:buSzPts val="1400"/>
              <a:buAutoNum type="arabicPeriod"/>
            </a:pPr>
            <a:r>
              <a:rPr b="0" lang="en-GB"/>
              <a:t>Students try to work out the meaning of the highlighted words based on context (text and images) and similarity to English words.</a:t>
            </a:r>
            <a:endParaRPr/>
          </a:p>
          <a:p>
            <a:pPr indent="0" lvl="0" marL="0" rtl="0" algn="l">
              <a:lnSpc>
                <a:spcPct val="100000"/>
              </a:lnSpc>
              <a:spcBef>
                <a:spcPts val="0"/>
              </a:spcBef>
              <a:spcAft>
                <a:spcPts val="0"/>
              </a:spcAft>
              <a:buSzPts val="1400"/>
              <a:buAutoNum type="arabicPeriod"/>
            </a:pPr>
            <a:r>
              <a:rPr b="0" lang="en-GB"/>
              <a:t>If students need some help, click to bring up a clue</a:t>
            </a:r>
            <a:endParaRPr/>
          </a:p>
          <a:p>
            <a:pPr indent="0" lvl="0" marL="0" rtl="0" algn="l">
              <a:lnSpc>
                <a:spcPct val="100000"/>
              </a:lnSpc>
              <a:spcBef>
                <a:spcPts val="0"/>
              </a:spcBef>
              <a:spcAft>
                <a:spcPts val="0"/>
              </a:spcAft>
              <a:buSzPts val="1400"/>
              <a:buAutoNum type="arabicPeriod"/>
            </a:pPr>
            <a:r>
              <a:rPr b="0" lang="en-GB"/>
              <a:t>Click gain to reveal the translations.</a:t>
            </a:r>
            <a:endParaRPr/>
          </a:p>
          <a:p>
            <a:pPr indent="0" lvl="0" marL="0" rtl="0" algn="l">
              <a:lnSpc>
                <a:spcPct val="100000"/>
              </a:lnSpc>
              <a:spcBef>
                <a:spcPts val="0"/>
              </a:spcBef>
              <a:spcAft>
                <a:spcPts val="0"/>
              </a:spcAft>
              <a:buSzPts val="1400"/>
              <a:buAutoNum type="arabicPeriod"/>
            </a:pPr>
            <a:r>
              <a:rPr b="0" lang="en-GB"/>
              <a:t>Click to bring up the extension. Students think of known words that could replace the orange words to make a sensible sentence. </a:t>
            </a:r>
            <a:endParaRPr/>
          </a:p>
          <a:p>
            <a:pPr indent="8890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GB"/>
              <a:t>Some suggested answers:</a:t>
            </a:r>
            <a:endParaRPr/>
          </a:p>
          <a:p>
            <a:pPr indent="0" lvl="0" marL="0" marR="0" rtl="0" algn="l">
              <a:lnSpc>
                <a:spcPct val="100000"/>
              </a:lnSpc>
              <a:spcBef>
                <a:spcPts val="0"/>
              </a:spcBef>
              <a:spcAft>
                <a:spcPts val="0"/>
              </a:spcAft>
              <a:buClr>
                <a:schemeClr val="dk1"/>
              </a:buClr>
              <a:buSzPts val="1200"/>
              <a:buFont typeface="Calibri"/>
              <a:buNone/>
            </a:pPr>
            <a:r>
              <a:rPr b="1" lang="en-GB"/>
              <a:t>visiteurs </a:t>
            </a:r>
            <a:r>
              <a:rPr b="0" lang="en-GB"/>
              <a:t>-&gt; gens, enfants, personnes … any relevant noun to describe people</a:t>
            </a:r>
            <a:endParaRPr/>
          </a:p>
          <a:p>
            <a:pPr indent="0" lvl="0" marL="0" marR="0" rtl="0" algn="l">
              <a:lnSpc>
                <a:spcPct val="100000"/>
              </a:lnSpc>
              <a:spcBef>
                <a:spcPts val="0"/>
              </a:spcBef>
              <a:spcAft>
                <a:spcPts val="0"/>
              </a:spcAft>
              <a:buClr>
                <a:schemeClr val="dk1"/>
              </a:buClr>
              <a:buSzPts val="1200"/>
              <a:buFont typeface="Calibri"/>
              <a:buNone/>
            </a:pPr>
            <a:r>
              <a:rPr b="1" lang="en-GB"/>
              <a:t>traditionnels</a:t>
            </a:r>
            <a:r>
              <a:rPr b="0" lang="en-GB"/>
              <a:t> -&gt; grands, nouveaux… any relevant adjective to describe kites</a:t>
            </a:r>
            <a:endParaRPr/>
          </a:p>
          <a:p>
            <a:pPr indent="0" lvl="0" marL="0" marR="0" rtl="0" algn="l">
              <a:lnSpc>
                <a:spcPct val="100000"/>
              </a:lnSpc>
              <a:spcBef>
                <a:spcPts val="0"/>
              </a:spcBef>
              <a:spcAft>
                <a:spcPts val="0"/>
              </a:spcAft>
              <a:buClr>
                <a:schemeClr val="dk1"/>
              </a:buClr>
              <a:buSzPts val="1200"/>
              <a:buFont typeface="Calibri"/>
              <a:buNone/>
            </a:pPr>
            <a:r>
              <a:rPr b="1" lang="en-GB"/>
              <a:t>acrobates</a:t>
            </a:r>
            <a:r>
              <a:rPr b="0" lang="en-GB"/>
              <a:t> -&gt; artistes, chanteurs … any relevant noun to describe performers</a:t>
            </a:r>
            <a:endParaRPr/>
          </a:p>
          <a:p>
            <a:pPr indent="0" lvl="0" marL="0" marR="0" rtl="0" algn="l">
              <a:lnSpc>
                <a:spcPct val="100000"/>
              </a:lnSpc>
              <a:spcBef>
                <a:spcPts val="0"/>
              </a:spcBef>
              <a:spcAft>
                <a:spcPts val="0"/>
              </a:spcAft>
              <a:buClr>
                <a:schemeClr val="accent2"/>
              </a:buClr>
              <a:buSzPts val="1200"/>
              <a:buFont typeface="Century Gothic"/>
              <a:buNone/>
            </a:pPr>
            <a:r>
              <a:rPr b="1" lang="en-GB" sz="1200">
                <a:solidFill>
                  <a:schemeClr val="accent2"/>
                </a:solidFill>
                <a:latin typeface="Century Gothic"/>
                <a:ea typeface="Century Gothic"/>
                <a:cs typeface="Century Gothic"/>
                <a:sym typeface="Century Gothic"/>
              </a:rPr>
              <a:t>é</a:t>
            </a:r>
            <a:r>
              <a:rPr b="1" lang="en-GB"/>
              <a:t>vénement </a:t>
            </a:r>
            <a:r>
              <a:rPr b="0" lang="en-GB"/>
              <a:t>-&gt;</a:t>
            </a:r>
            <a:r>
              <a:rPr b="1" lang="en-GB"/>
              <a:t> </a:t>
            </a:r>
            <a:r>
              <a:rPr b="0" lang="en-GB"/>
              <a:t>lieu, festival … (note that any relevant masculine noun works here but ‘cet’ would need to change to agree)</a:t>
            </a:r>
            <a:endParaRPr/>
          </a:p>
          <a:p>
            <a:pPr indent="0" lvl="0" marL="0" marR="0" rtl="0" algn="l">
              <a:lnSpc>
                <a:spcPct val="100000"/>
              </a:lnSpc>
              <a:spcBef>
                <a:spcPts val="0"/>
              </a:spcBef>
              <a:spcAft>
                <a:spcPts val="0"/>
              </a:spcAft>
              <a:buClr>
                <a:schemeClr val="dk1"/>
              </a:buClr>
              <a:buSzPts val="1200"/>
              <a:buFont typeface="Calibri"/>
              <a:buNone/>
            </a:pPr>
            <a:r>
              <a:rPr b="1" lang="en-GB"/>
              <a:t>illuminés </a:t>
            </a:r>
            <a:r>
              <a:rPr b="0" lang="en-GB"/>
              <a:t>-&gt;</a:t>
            </a:r>
            <a:r>
              <a:rPr b="1" lang="en-GB"/>
              <a:t> </a:t>
            </a:r>
            <a:r>
              <a:rPr b="0" lang="en-GB"/>
              <a:t>verts, bons … any relevant adjective to describe kites</a:t>
            </a:r>
            <a:endParaRPr/>
          </a:p>
          <a:p>
            <a:pPr indent="0" lvl="0" marL="0" marR="0" rtl="0" algn="l">
              <a:lnSpc>
                <a:spcPct val="100000"/>
              </a:lnSpc>
              <a:spcBef>
                <a:spcPts val="0"/>
              </a:spcBef>
              <a:spcAft>
                <a:spcPts val="0"/>
              </a:spcAft>
              <a:buClr>
                <a:schemeClr val="dk1"/>
              </a:buClr>
              <a:buSzPts val="1200"/>
              <a:buFont typeface="Calibri"/>
              <a:buNone/>
            </a:pPr>
            <a:r>
              <a:rPr b="1" lang="en-GB"/>
              <a:t>lumière </a:t>
            </a:r>
            <a:r>
              <a:rPr b="0" lang="en-GB"/>
              <a:t>-&gt;</a:t>
            </a:r>
            <a:r>
              <a:rPr b="1" lang="en-GB"/>
              <a:t> </a:t>
            </a:r>
            <a:r>
              <a:rPr b="0" lang="en-GB"/>
              <a:t>musique, film … any relevant noun to describe a show</a:t>
            </a:r>
            <a:endParaRPr sz="1200">
              <a:solidFill>
                <a:schemeClr val="dk1"/>
              </a:solidFill>
              <a:latin typeface="Century Gothic"/>
              <a:ea typeface="Century Gothic"/>
              <a:cs typeface="Century Gothic"/>
              <a:sym typeface="Century Gothic"/>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710" name="Google Shape;1710;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GB"/>
              <a:t>Here is a text about Hanoucca </a:t>
            </a:r>
            <a:endParaRPr/>
          </a:p>
          <a:p>
            <a:pPr indent="0" lvl="0" marL="0" rtl="0" algn="l">
              <a:lnSpc>
                <a:spcPct val="100000"/>
              </a:lnSpc>
              <a:spcBef>
                <a:spcPts val="0"/>
              </a:spcBef>
              <a:spcAft>
                <a:spcPts val="0"/>
              </a:spcAft>
              <a:buSzPts val="1400"/>
              <a:buNone/>
            </a:pPr>
            <a:r>
              <a:rPr b="1" lang="en-GB"/>
              <a:t>Followed by some practice at inferencing the meaning of words by using the words that we know they have already met several times and have been tested on</a:t>
            </a:r>
            <a:endParaRPr/>
          </a:p>
          <a:p>
            <a:pPr indent="0" lvl="0" marL="0" rtl="0" algn="l">
              <a:lnSpc>
                <a:spcPct val="100000"/>
              </a:lnSpc>
              <a:spcBef>
                <a:spcPts val="0"/>
              </a:spcBef>
              <a:spcAft>
                <a:spcPts val="0"/>
              </a:spcAft>
              <a:buSzPts val="1400"/>
              <a:buNone/>
            </a:pPr>
            <a:r>
              <a:rPr b="1" lang="en-GB"/>
              <a:t>At this stage, lexical inferencing becomes possible because we are confident that they have a critical mass of vocabulary to start doing this.</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GB"/>
              <a:t>Timing: 5 minutes</a:t>
            </a:r>
            <a:br>
              <a:rPr lang="en-GB"/>
            </a:br>
            <a:br>
              <a:rPr b="1" lang="en-GB"/>
            </a:br>
            <a:r>
              <a:rPr b="1" lang="en-GB"/>
              <a:t>Aim: </a:t>
            </a:r>
            <a:r>
              <a:rPr b="0" lang="en-GB"/>
              <a:t>to practise lexical inferencing; the written comprehension of known words to arrive at a general understanding of one unknown word in a sentence context. In addition, to revise previously learnt vocabulary in new contexts.</a:t>
            </a:r>
            <a:br>
              <a:rPr lang="en-GB"/>
            </a:br>
            <a:br>
              <a:rPr lang="en-GB"/>
            </a:br>
            <a:r>
              <a:rPr b="1" lang="en-GB"/>
              <a:t>Procedure:</a:t>
            </a:r>
            <a:br>
              <a:rPr lang="en-GB"/>
            </a:br>
            <a:r>
              <a:rPr lang="en-GB"/>
              <a:t>1. Ensure that students understand the task (as this is the first time they are doing this type of activity). Students need to know that they are aiming to understand the general meaning, rather than specific meaning (though they may in some cases also arrive at this).</a:t>
            </a:r>
            <a:endParaRPr/>
          </a:p>
          <a:p>
            <a:pPr indent="0" lvl="0" marL="0" rtl="0" algn="l">
              <a:lnSpc>
                <a:spcPct val="100000"/>
              </a:lnSpc>
              <a:spcBef>
                <a:spcPts val="0"/>
              </a:spcBef>
              <a:spcAft>
                <a:spcPts val="0"/>
              </a:spcAft>
              <a:buSzPts val="1400"/>
              <a:buNone/>
            </a:pPr>
            <a:r>
              <a:rPr lang="en-GB"/>
              <a:t>2. Students read each text and decide which of the four options is most likely, depending on their understanding of the surrounding words.</a:t>
            </a:r>
            <a:endParaRPr/>
          </a:p>
          <a:p>
            <a:pPr indent="0" lvl="0" marL="0" rtl="0" algn="l">
              <a:lnSpc>
                <a:spcPct val="100000"/>
              </a:lnSpc>
              <a:spcBef>
                <a:spcPts val="0"/>
              </a:spcBef>
              <a:spcAft>
                <a:spcPts val="0"/>
              </a:spcAft>
              <a:buSzPts val="1400"/>
              <a:buNone/>
            </a:pPr>
            <a:r>
              <a:rPr lang="en-GB"/>
              <a:t>3. Click to reveal answers.</a:t>
            </a:r>
            <a:endParaRPr/>
          </a:p>
          <a:p>
            <a:pPr indent="0" lvl="0" marL="0" rtl="0" algn="l">
              <a:lnSpc>
                <a:spcPct val="100000"/>
              </a:lnSpc>
              <a:spcBef>
                <a:spcPts val="0"/>
              </a:spcBef>
              <a:spcAft>
                <a:spcPts val="0"/>
              </a:spcAft>
              <a:buSzPts val="1400"/>
              <a:buNone/>
            </a:pPr>
            <a:r>
              <a:rPr lang="en-GB"/>
              <a:t>4. Proceed to the next slide for the comprehension part of the activity.</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Word frequency of unknown words used (1 is the most frequent word in French): </a:t>
            </a:r>
            <a:endParaRPr/>
          </a:p>
          <a:p>
            <a:pPr indent="0" lvl="0" marL="0" marR="0" rtl="0" algn="l">
              <a:lnSpc>
                <a:spcPct val="100000"/>
              </a:lnSpc>
              <a:spcBef>
                <a:spcPts val="0"/>
              </a:spcBef>
              <a:spcAft>
                <a:spcPts val="0"/>
              </a:spcAft>
              <a:buClr>
                <a:schemeClr val="dk1"/>
              </a:buClr>
              <a:buSzPts val="1200"/>
              <a:buFont typeface="Calibri"/>
              <a:buNone/>
            </a:pPr>
            <a:r>
              <a:rPr b="0" lang="en-GB"/>
              <a:t>lumi</a:t>
            </a:r>
            <a:r>
              <a:rPr b="0" lang="en-GB">
                <a:latin typeface="Century Gothic"/>
                <a:ea typeface="Century Gothic"/>
                <a:cs typeface="Century Gothic"/>
                <a:sym typeface="Century Gothic"/>
              </a:rPr>
              <a:t>ère [1059], allumer [3169], bougie [&gt;5000], </a:t>
            </a:r>
            <a:r>
              <a:rPr b="0" lang="en-GB" sz="1200">
                <a:solidFill>
                  <a:srgbClr val="FFFFFF"/>
                </a:solidFill>
                <a:latin typeface="Century Gothic"/>
                <a:ea typeface="Century Gothic"/>
                <a:cs typeface="Century Gothic"/>
                <a:sym typeface="Century Gothic"/>
              </a:rPr>
              <a:t>deuxième [427], </a:t>
            </a:r>
            <a:r>
              <a:rPr b="0" lang="en-GB">
                <a:latin typeface="Century Gothic"/>
                <a:ea typeface="Century Gothic"/>
                <a:cs typeface="Century Gothic"/>
                <a:sym typeface="Century Gothic"/>
              </a:rPr>
              <a:t>bonté [&gt;5000], huile [2340], beignet [&gt;5000], toupie [&gt;5000]</a:t>
            </a:r>
            <a:endParaRPr b="0"/>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GB"/>
              <a:t>Word frequency of cognates used (1 is the most frequent word in French):</a:t>
            </a:r>
            <a:br>
              <a:rPr lang="en-GB"/>
            </a:br>
            <a:r>
              <a:rPr lang="en-GB"/>
              <a:t>Hanoucca [&gt;5000], bouteille [2979], lampe [4699], normal [833], familial [1622], spirituel [3047]</a:t>
            </a:r>
            <a:endParaRPr/>
          </a:p>
          <a:p>
            <a:pPr indent="0" lvl="0" marL="0" marR="0" rtl="0" algn="l">
              <a:lnSpc>
                <a:spcPct val="100000"/>
              </a:lnSpc>
              <a:spcBef>
                <a:spcPts val="0"/>
              </a:spcBef>
              <a:spcAft>
                <a:spcPts val="0"/>
              </a:spcAft>
              <a:buClr>
                <a:schemeClr val="dk1"/>
              </a:buClr>
              <a:buSzPts val="1200"/>
              <a:buFont typeface="Century Gothic"/>
              <a:buNone/>
            </a:pPr>
            <a:r>
              <a:rPr b="0" i="0" lang="en-GB" sz="120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Lonsdale, D., &amp; Le Bras, Y.  (2009). </a:t>
            </a:r>
            <a:r>
              <a:rPr i="1" lang="en-GB" sz="1200">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738" name="Google Shape;1738;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Since the GCSE Review process started, several issues with the current GCSE have emerged more clearly.</a:t>
            </a:r>
            <a:br>
              <a:rPr b="0" i="0" lang="en-GB"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These include:</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a real gap between what is taught and what is tested.  For example, analysis of 4 years’ GCSE listening and reading papers (3 years plus the SAMS) across AQA and Edexcel exams shows that on average 49% (almost half) of words on the current vocabulary lists have never been used in an exam.  </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a disproportionate number of rarer words is currently being tested and taught. More than 90% of our everyday speech (in any language) is made up of the most common 2000 words.  If a GCSE is to live up to its communicative intent, this pattern should be closely reflected in the curriculum content.  Currently the mean percentage of word families from the most frequent 2000 used in exams, across AQA and Edexcel, all languages, all tiers, is 62%.</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 extent of unknown words included in listening and reading exams was greater than expected, and a contributory factor in their perceived difficulty.</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 lack of precision in the prescribed grammar content made it difficult for meaningful subject regulation (i.e., for Ofqual to verify the sampling of it in examinations, year on year), and impossible for teachers to know how thoroughly to teach each feature.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In addition, there was a lot of highly complex grammar included in the content</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 other two issues concern the speaking exam: first, students struggle with ambiguous role play prompts, which are required to be in the target language, yet must be framed in such a way so as not to give away any key vocabulary, and second,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there is a substantial washback from the general conversation component, meaning that most students are directed to (or decide to) dedicate a large proportion of the learning time at KS4 to the drafting, re-drafting and memorising of answers to questions.  Some teachers cite how beneficial this is for preparation for the writing exam, too, meaning that a large proportion of language production in the examinations is regurgitation.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These issues required more than tweaks.</a:t>
            </a:r>
            <a:endParaRPr/>
          </a:p>
        </p:txBody>
      </p:sp>
      <p:sp>
        <p:nvSpPr>
          <p:cNvPr id="589" name="Google Shape;58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8" name="Google Shape;1758;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Now let’s move on to what we can do now.</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p:txBody>
      </p:sp>
      <p:sp>
        <p:nvSpPr>
          <p:cNvPr id="1759" name="Google Shape;1759;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0" name="Google Shape;1770;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 terms of further resources and support from NCELP, it’s probably helpful to flag some sets of resources that are worth exploring on the NCELP portal.</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br>
              <a:rPr lang="en-GB"/>
            </a:br>
            <a:r>
              <a:rPr lang="en-GB"/>
              <a:t>For departments that don’t currently teach phonics, or who want to enrich their resources for so doing, there is a new phonics collection on the portal, which comes with an excel list of each of the SSCs, the sound-spelling correspondences that are listed in the new GCSE grammar appendices, with links to all of the resources that exist so far for teaching and practising that SSC.  The full collection can be downloaded with one click OR just the excel document which itself contains the URLs to each resource.</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lang="en-GB"/>
              <a:t>There are fully resourced, lesson by lesson SOW for Y7, 8 and most of Y9 already available on the resource portal.  </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b="0" lang="en-GB"/>
              <a:t>In those lesson resources grammar is explicitly taught from Y7, thoroughly practised in listening, reading, speaking and writing activities, and regularly revisited across KS3.</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b="0" lang="en-GB"/>
              <a:t>The texts and listening extracts included are carefully designed for 100% readability, and unknown words are glossed, as per the approach in the new GCSE.</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There are examples of word lists in line with the parameters of the GCSE Subject Content for French, German, and Spanish. Note that the awarding organisations themselves are responsible for creating the word lists.  These are just prototype exemplars.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GB"/>
              <a:t>In terms of next steps, one thing that we can strongly recommend is that you sign up for the NCELP CPD course for the autumn term.</a:t>
            </a:r>
            <a:br>
              <a:rPr lang="en-GB"/>
            </a:br>
            <a:r>
              <a:rPr b="1" lang="en-GB"/>
              <a:t>[Move to next slide]</a:t>
            </a:r>
            <a:endParaRPr/>
          </a:p>
          <a:p>
            <a:pPr indent="0" lvl="0" marL="0" rtl="0" algn="l">
              <a:lnSpc>
                <a:spcPct val="100000"/>
              </a:lnSpc>
              <a:spcBef>
                <a:spcPts val="0"/>
              </a:spcBef>
              <a:spcAft>
                <a:spcPts val="0"/>
              </a:spcAft>
              <a:buSzPts val="1400"/>
              <a:buNone/>
            </a:pPr>
            <a:br>
              <a:rPr lang="en-GB"/>
            </a:br>
            <a:br>
              <a:rPr lang="en-GB"/>
            </a:br>
            <a:endParaRPr/>
          </a:p>
        </p:txBody>
      </p:sp>
      <p:sp>
        <p:nvSpPr>
          <p:cNvPr id="1771" name="Google Shape;1771;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8" name="Google Shape;1778;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So, finally, just to say that I hope that the session has been interesting and useful.</a:t>
            </a:r>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Time in one session is obviously limited and I would therefore really strongly encourage you to sign up for our next round of CPD course taking place in the autumn term.</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The NCELP CPD course is free to schools that receive public funding from the government.  </a:t>
            </a:r>
            <a:endParaRPr/>
          </a:p>
          <a:p>
            <a:pPr indent="0" lvl="0" marL="0" rtl="0" algn="l">
              <a:lnSpc>
                <a:spcPct val="100000"/>
              </a:lnSpc>
              <a:spcBef>
                <a:spcPts val="0"/>
              </a:spcBef>
              <a:spcAft>
                <a:spcPts val="0"/>
              </a:spcAft>
              <a:buSzPts val="1400"/>
              <a:buNone/>
            </a:pP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content is research-informed languages teaching at KS3 and KS4.</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central purpose of the Centre’s work is to bring teachers and teaching and researchers and research into closer collaboration. </a:t>
            </a:r>
            <a:endParaRPr/>
          </a:p>
          <a:p>
            <a:pPr indent="0" lvl="0" marL="0" rtl="0" algn="l">
              <a:lnSpc>
                <a:spcPct val="100000"/>
              </a:lnSpc>
              <a:spcBef>
                <a:spcPts val="0"/>
              </a:spcBef>
              <a:spcAft>
                <a:spcPts val="0"/>
              </a:spcAft>
              <a:buSzPts val="1400"/>
              <a:buNone/>
            </a:pPr>
            <a:r>
              <a:rPr lang="en-GB" sz="1200">
                <a:solidFill>
                  <a:schemeClr val="dk1"/>
                </a:solidFill>
                <a:latin typeface="Arial"/>
                <a:ea typeface="Arial"/>
                <a:cs typeface="Arial"/>
                <a:sym typeface="Arial"/>
              </a:rPr>
              <a:t>The Centre’s pedagogy aligns strongly with the new GCSE, the Ofsted Framework, the ECF and Rosenshine principles.</a:t>
            </a:r>
            <a:endParaRPr/>
          </a:p>
          <a:p>
            <a:pPr indent="0" lvl="0" marL="0" rtl="0" algn="l">
              <a:lnSpc>
                <a:spcPct val="100000"/>
              </a:lnSpc>
              <a:spcBef>
                <a:spcPts val="0"/>
              </a:spcBef>
              <a:spcAft>
                <a:spcPts val="0"/>
              </a:spcAft>
              <a:buSzPts val="1400"/>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GB" sz="1200">
                <a:solidFill>
                  <a:schemeClr val="dk1"/>
                </a:solidFill>
                <a:latin typeface="Arial"/>
                <a:ea typeface="Arial"/>
                <a:cs typeface="Arial"/>
                <a:sym typeface="Arial"/>
              </a:rPr>
              <a:t>As much as possible, participants will be assigned to courses regionally - led by an NCELP Course Leader near them, with other participants from their region. This offers the potential to make the most of local networking and peer support, both online and potentially also face-to-face.</a:t>
            </a:r>
            <a:br>
              <a:rPr lang="en-GB" sz="1200">
                <a:solidFill>
                  <a:schemeClr val="dk1"/>
                </a:solidFill>
                <a:latin typeface="Arial"/>
                <a:ea typeface="Arial"/>
                <a:cs typeface="Arial"/>
                <a:sym typeface="Arial"/>
              </a:rPr>
            </a:b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We also have a self-study version of the course (with certification) for anyone who is unable to access a ‘live’ place.  </a:t>
            </a:r>
            <a:br>
              <a:rPr lang="en-GB"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(Finally please kindly complete the feedback poll/evaluation.)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br>
              <a:rPr lang="en-GB" sz="1200">
                <a:solidFill>
                  <a:schemeClr val="dk1"/>
                </a:solidFill>
                <a:latin typeface="Arial"/>
                <a:ea typeface="Arial"/>
                <a:cs typeface="Arial"/>
                <a:sym typeface="Arial"/>
              </a:rPr>
            </a:br>
            <a:endParaRPr sz="1200">
              <a:solidFill>
                <a:schemeClr val="dk1"/>
              </a:solidFill>
              <a:latin typeface="Arial"/>
              <a:ea typeface="Arial"/>
              <a:cs typeface="Arial"/>
              <a:sym typeface="Arial"/>
            </a:endParaRPr>
          </a:p>
        </p:txBody>
      </p:sp>
      <p:sp>
        <p:nvSpPr>
          <p:cNvPr id="1779" name="Google Shape;1779;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1" name="Google Shape;179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br>
              <a:rPr lang="en-GB"/>
            </a:br>
            <a:endParaRPr/>
          </a:p>
        </p:txBody>
      </p:sp>
      <p:sp>
        <p:nvSpPr>
          <p:cNvPr id="1792" name="Google Shape;179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7" name="Google Shape;179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Note: not part of the presentation, but available with the slides</a:t>
            </a:r>
            <a:br>
              <a:rPr lang="en-GB"/>
            </a:br>
            <a:r>
              <a:rPr lang="en-GB"/>
              <a:t>SET OF FAQS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There will be time for questions in the session but here are some questions that have been asked specifically about the vocabulary and the defined word list.</a:t>
            </a:r>
            <a:endParaRPr/>
          </a:p>
          <a:p>
            <a:pPr indent="0" lvl="0" marL="0" marR="0" rtl="0" algn="l">
              <a:lnSpc>
                <a:spcPct val="100000"/>
              </a:lnSpc>
              <a:spcBef>
                <a:spcPts val="0"/>
              </a:spcBef>
              <a:spcAft>
                <a:spcPts val="0"/>
              </a:spcAft>
              <a:buClr>
                <a:srgbClr val="000000"/>
              </a:buClr>
              <a:buSzPts val="1400"/>
              <a:buFont typeface="Arial"/>
              <a:buNone/>
            </a:pPr>
            <a:r>
              <a:rPr lang="en-GB"/>
              <a:t>Firstly, </a:t>
            </a:r>
            <a:r>
              <a:rPr b="1" i="0" lang="en-GB" sz="1200" u="none" cap="none" strike="noStrike">
                <a:solidFill>
                  <a:schemeClr val="dk1"/>
                </a:solidFill>
                <a:latin typeface="Calibri"/>
                <a:ea typeface="Calibri"/>
                <a:cs typeface="Calibri"/>
                <a:sym typeface="Calibri"/>
              </a:rPr>
              <a:t>[cue animation x 3] </a:t>
            </a:r>
            <a:r>
              <a:rPr lang="en-GB"/>
              <a:t>why is it this number of words for F (1200/1250) and H (1700/1750)?</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To know words – to fix them in long-term memory – we have to revisit them, </a:t>
            </a:r>
            <a:r>
              <a:rPr b="1" i="0" lang="en-GB" sz="1200" u="none" cap="none" strike="noStrike">
                <a:solidFill>
                  <a:schemeClr val="dk1"/>
                </a:solidFill>
                <a:latin typeface="Calibri"/>
                <a:ea typeface="Calibri"/>
                <a:cs typeface="Calibri"/>
                <a:sym typeface="Calibri"/>
              </a:rPr>
              <a:t>a lot</a:t>
            </a:r>
            <a:r>
              <a:rPr b="0" i="0" lang="en-GB" sz="1200" u="none" cap="none" strike="noStrike">
                <a:solidFill>
                  <a:schemeClr val="dk1"/>
                </a:solidFill>
                <a:latin typeface="Calibri"/>
                <a:ea typeface="Calibri"/>
                <a:cs typeface="Calibri"/>
                <a:sym typeface="Calibri"/>
              </a:rPr>
              <a:t>. They do not stick otherwise. </a:t>
            </a:r>
            <a:endParaRPr/>
          </a:p>
          <a:p>
            <a:pPr indent="0" lvl="0" marL="0" marR="0" rtl="0" algn="l">
              <a:lnSpc>
                <a:spcPct val="100000"/>
              </a:lnSpc>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So, how many words can you realistically know by GCSE?  </a:t>
            </a:r>
            <a:br>
              <a:rPr b="0" i="0" lang="en-GB" sz="1200" u="none" cap="none" strike="noStrike">
                <a:solidFill>
                  <a:schemeClr val="dk1"/>
                </a:solidFill>
                <a:latin typeface="Calibri"/>
                <a:ea typeface="Calibri"/>
                <a:cs typeface="Calibri"/>
                <a:sym typeface="Calibri"/>
              </a:rPr>
            </a:br>
            <a:r>
              <a:rPr b="1" i="0" lang="en-GB" sz="1200" u="none" cap="none" strike="noStrike">
                <a:solidFill>
                  <a:schemeClr val="dk1"/>
                </a:solidFill>
                <a:latin typeface="Calibri"/>
                <a:ea typeface="Calibri"/>
                <a:cs typeface="Calibri"/>
                <a:sym typeface="Calibri"/>
              </a:rPr>
              <a:t>[cue animation]</a:t>
            </a:r>
            <a:br>
              <a:rPr b="0" i="0" lang="en-GB" sz="1200" u="none" cap="none" strike="noStrike">
                <a:solidFill>
                  <a:schemeClr val="dk1"/>
                </a:solidFill>
                <a:latin typeface="Calibri"/>
                <a:ea typeface="Calibri"/>
                <a:cs typeface="Calibri"/>
                <a:sym typeface="Calibri"/>
              </a:rPr>
            </a:br>
            <a:r>
              <a:rPr b="0" i="0" lang="en-GB" sz="1200" u="none" cap="none" strike="noStrike">
                <a:solidFill>
                  <a:schemeClr val="dk1"/>
                </a:solidFill>
                <a:latin typeface="Calibri"/>
                <a:ea typeface="Calibri"/>
                <a:cs typeface="Calibri"/>
                <a:sym typeface="Calibri"/>
              </a:rPr>
              <a:t>If we take the total curriculum time over KS3 and KS4</a:t>
            </a:r>
            <a:br>
              <a:rPr b="0" i="0" lang="en-GB" sz="1200" u="none" cap="none" strike="noStrike">
                <a:solidFill>
                  <a:schemeClr val="dk1"/>
                </a:solidFill>
                <a:latin typeface="Calibri"/>
                <a:ea typeface="Calibri"/>
                <a:cs typeface="Calibri"/>
                <a:sym typeface="Calibri"/>
              </a:rPr>
            </a:br>
            <a:r>
              <a:rPr b="1" i="0" lang="en-GB" sz="1200" u="none" cap="none" strike="noStrike">
                <a:solidFill>
                  <a:schemeClr val="dk1"/>
                </a:solidFill>
                <a:latin typeface="Calibri"/>
                <a:ea typeface="Calibri"/>
                <a:cs typeface="Calibri"/>
                <a:sym typeface="Calibri"/>
              </a:rPr>
              <a:t>[cue animation]</a:t>
            </a:r>
            <a:br>
              <a:rPr b="0" i="0" lang="en-GB" sz="1200" u="none" cap="none" strike="noStrike">
                <a:solidFill>
                  <a:schemeClr val="dk1"/>
                </a:solidFill>
                <a:latin typeface="Calibri"/>
                <a:ea typeface="Calibri"/>
                <a:cs typeface="Calibri"/>
                <a:sym typeface="Calibri"/>
              </a:rPr>
            </a:br>
            <a:r>
              <a:rPr b="0" i="0" lang="en-GB" sz="1200" u="none" cap="none" strike="noStrike">
                <a:solidFill>
                  <a:schemeClr val="dk1"/>
                </a:solidFill>
                <a:latin typeface="Calibri"/>
                <a:ea typeface="Calibri"/>
                <a:cs typeface="Calibri"/>
                <a:sym typeface="Calibri"/>
              </a:rPr>
              <a:t>and base the number of new words per week on a recommendation by Schmitt (which is also mentioned in the Pedagogy Review) which is 10 words per week</a:t>
            </a:r>
            <a:endParaRPr/>
          </a:p>
          <a:p>
            <a:pPr indent="0" lvl="0" marL="0" marR="0" rtl="0" algn="l">
              <a:lnSpc>
                <a:spcPct val="100000"/>
              </a:lnSpc>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[cue animation]</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We get a 1700 target for the top end of higher tier, plus the 30 additional multiword units and 20 geographical/cultural terms </a:t>
            </a:r>
            <a:endParaRPr/>
          </a:p>
          <a:p>
            <a:pPr indent="0" lvl="0" marL="0" marR="0" rtl="0" algn="l">
              <a:lnSpc>
                <a:spcPct val="100000"/>
              </a:lnSpc>
              <a:spcBef>
                <a:spcPts val="0"/>
              </a:spcBef>
              <a:spcAft>
                <a:spcPts val="0"/>
              </a:spcAft>
              <a:buClr>
                <a:schemeClr val="dk1"/>
              </a:buClr>
              <a:buSzPts val="1200"/>
              <a:buFont typeface="Calibri"/>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chemeClr val="dk1"/>
              </a:buClr>
              <a:buSzPts val="1200"/>
              <a:buFont typeface="Calibri"/>
              <a:buNone/>
            </a:pPr>
            <a:r>
              <a:rPr b="0" i="0" lang="en-GB" sz="1200" u="none" cap="none" strike="noStrike">
                <a:solidFill>
                  <a:schemeClr val="dk1"/>
                </a:solidFill>
                <a:latin typeface="Calibri"/>
                <a:ea typeface="Calibri"/>
                <a:cs typeface="Calibri"/>
                <a:sym typeface="Calibri"/>
              </a:rPr>
              <a:t>which is what informed the expectation for the new GCSE content.</a:t>
            </a:r>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5782"/>
              </a:buClr>
              <a:buSzPts val="1200"/>
              <a:buFont typeface="Century Gothic"/>
              <a:buNone/>
            </a:pPr>
            <a:r>
              <a:rPr lang="en-GB" sz="1200">
                <a:solidFill>
                  <a:srgbClr val="005782"/>
                </a:solidFill>
                <a:latin typeface="Century Gothic"/>
                <a:ea typeface="Century Gothic"/>
                <a:cs typeface="Century Gothic"/>
                <a:sym typeface="Century Gothic"/>
              </a:rPr>
              <a:t>Schmitt, N. (2008).  Review Article. Instructed second language vocabulary learning.  </a:t>
            </a:r>
            <a:r>
              <a:rPr i="1" lang="en-GB" sz="1200">
                <a:solidFill>
                  <a:srgbClr val="005782"/>
                </a:solidFill>
                <a:latin typeface="Century Gothic"/>
                <a:ea typeface="Century Gothic"/>
                <a:cs typeface="Century Gothic"/>
                <a:sym typeface="Century Gothic"/>
              </a:rPr>
              <a:t>Language Teaching Research, 12(3), 329–363. </a:t>
            </a:r>
            <a:r>
              <a:rPr lang="en-GB" sz="1200" u="sng">
                <a:solidFill>
                  <a:srgbClr val="005782"/>
                </a:solidFill>
                <a:latin typeface="Century Gothic"/>
                <a:ea typeface="Century Gothic"/>
                <a:cs typeface="Century Gothic"/>
                <a:sym typeface="Century Gothic"/>
                <a:hlinkClick r:id="rId2">
                  <a:extLst>
                    <a:ext uri="{A12FA001-AC4F-418D-AE19-62706E023703}">
                      <ahyp:hlinkClr val="tx"/>
                    </a:ext>
                  </a:extLst>
                </a:hlinkClick>
              </a:rPr>
              <a:t>https://doi.org/10.1177/1362168808089921</a:t>
            </a:r>
            <a:endParaRPr/>
          </a:p>
          <a:p>
            <a:pPr indent="0" lvl="0" marL="0" marR="0" rtl="0" algn="l">
              <a:lnSpc>
                <a:spcPct val="100000"/>
              </a:lnSpc>
              <a:spcBef>
                <a:spcPts val="0"/>
              </a:spcBef>
              <a:spcAft>
                <a:spcPts val="0"/>
              </a:spcAft>
              <a:buClr>
                <a:srgbClr val="000000"/>
              </a:buClr>
              <a:buSzPts val="1400"/>
              <a:buFont typeface="Arial"/>
              <a:buNone/>
            </a:pPr>
            <a:r>
              <a:rPr b="0" i="0" lang="en-GB" sz="1000" u="none" cap="none" strike="noStrike">
                <a:solidFill>
                  <a:srgbClr val="1E4E79"/>
                </a:solidFill>
                <a:latin typeface="Century Gothic"/>
                <a:ea typeface="Century Gothic"/>
                <a:cs typeface="Century Gothic"/>
                <a:sym typeface="Century Gothic"/>
              </a:rPr>
              <a:t>Schmitt, N. (2000). </a:t>
            </a:r>
            <a:r>
              <a:rPr b="0" i="1" lang="en-GB" sz="1000" u="none" cap="none" strike="noStrike">
                <a:solidFill>
                  <a:srgbClr val="1E4E79"/>
                </a:solidFill>
                <a:latin typeface="Century Gothic"/>
                <a:ea typeface="Century Gothic"/>
                <a:cs typeface="Century Gothic"/>
                <a:sym typeface="Century Gothic"/>
              </a:rPr>
              <a:t>Vocabulary in language teaching</a:t>
            </a:r>
            <a:r>
              <a:rPr b="0" i="0" lang="en-GB" sz="1000" u="none" cap="none" strike="noStrike">
                <a:solidFill>
                  <a:srgbClr val="1E4E79"/>
                </a:solidFill>
                <a:latin typeface="Century Gothic"/>
                <a:ea typeface="Century Gothic"/>
                <a:cs typeface="Century Gothic"/>
                <a:sym typeface="Century Gothic"/>
              </a:rPr>
              <a:t>. Cambridge: Cambridge University Press.</a:t>
            </a:r>
            <a:endParaRPr/>
          </a:p>
          <a:p>
            <a:pPr indent="0" lvl="0" marL="0" rtl="0" algn="l">
              <a:lnSpc>
                <a:spcPct val="100000"/>
              </a:lnSpc>
              <a:spcBef>
                <a:spcPts val="0"/>
              </a:spcBef>
              <a:spcAft>
                <a:spcPts val="0"/>
              </a:spcAft>
              <a:buSzPts val="1400"/>
              <a:buNone/>
            </a:pPr>
            <a:r>
              <a:t/>
            </a:r>
            <a:endParaRPr/>
          </a:p>
        </p:txBody>
      </p:sp>
      <p:sp>
        <p:nvSpPr>
          <p:cNvPr id="1798" name="Google Shape;179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5" name="Google Shape;1805;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x 2]</a:t>
            </a:r>
            <a:endParaRPr/>
          </a:p>
          <a:p>
            <a:pPr indent="0" lvl="0" marL="0" rtl="0" algn="l">
              <a:lnSpc>
                <a:spcPct val="100000"/>
              </a:lnSpc>
              <a:spcBef>
                <a:spcPts val="0"/>
              </a:spcBef>
              <a:spcAft>
                <a:spcPts val="0"/>
              </a:spcAft>
              <a:buSzPts val="1400"/>
              <a:buNone/>
            </a:pPr>
            <a:r>
              <a:rPr lang="en-GB"/>
              <a:t>Word family in this context is talking about regular inflections, and regular means included in the grammar annex E.</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Individual forms of these words are not listed as separate words on the vocabulary list because their regular patterns will be taught.</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The Subject Content includes examples of word families in Annex D.  Let’s have a quick look at the French Foundation example.</a:t>
            </a:r>
            <a:br>
              <a:rPr b="1" i="0" lang="en-GB" sz="1200" u="none" cap="none" strike="noStrike">
                <a:solidFill>
                  <a:schemeClr val="dk1"/>
                </a:solidFill>
                <a:latin typeface="Calibri"/>
                <a:ea typeface="Calibri"/>
                <a:cs typeface="Calibri"/>
                <a:sym typeface="Calibri"/>
              </a:rPr>
            </a:br>
            <a:r>
              <a:rPr b="1" i="0" lang="en-GB" sz="1200" u="none" cap="none" strike="noStrike">
                <a:solidFill>
                  <a:schemeClr val="dk1"/>
                </a:solidFill>
                <a:latin typeface="Calibri"/>
                <a:ea typeface="Calibri"/>
                <a:cs typeface="Calibri"/>
                <a:sym typeface="Calibri"/>
              </a:rPr>
              <a:t>[cue animation x 2 to highlight ‘Headword’]</a:t>
            </a:r>
            <a:endParaRPr/>
          </a:p>
          <a:p>
            <a:pPr indent="0" lvl="0" marL="0" rtl="0" algn="l">
              <a:lnSpc>
                <a:spcPct val="100000"/>
              </a:lnSpc>
              <a:spcBef>
                <a:spcPts val="0"/>
              </a:spcBef>
              <a:spcAft>
                <a:spcPts val="0"/>
              </a:spcAft>
              <a:buSzPts val="1400"/>
              <a:buNone/>
            </a:pPr>
            <a:r>
              <a:rPr b="0" lang="en-GB"/>
              <a:t>Headword means one entry on the vocabulary list – i.e. one of the 1250 or 1750 words.</a:t>
            </a:r>
            <a:br>
              <a:rPr b="0" lang="en-GB"/>
            </a:b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Word family means all the forms of that headword that are understood to be included within it, because of the grammar set out in Annex E, and could therefore be included in the exam.</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lang="en-GB"/>
              <a:t>The English column of the vocabulary list is also important as it will stipulate any and all translations of a headword that could be tested.</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GB"/>
              <a:t>This is because forms, such as irregular stems, are likely to be learnt and retrieved as individual items rather than as part of a broader grammatical system. Listing them in the Vocabulary List, therefore, reflects the pedagogical attention required for these highly irregular forms. </a:t>
            </a:r>
            <a:endParaRPr/>
          </a:p>
        </p:txBody>
      </p:sp>
      <p:sp>
        <p:nvSpPr>
          <p:cNvPr id="1806" name="Google Shape;1806;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7" name="Google Shape;181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 x 2]</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Third question relating to vocabulary, w</a:t>
            </a:r>
            <a:r>
              <a:rPr lang="en-GB"/>
              <a:t>hat is </a:t>
            </a:r>
            <a:r>
              <a:rPr b="1" lang="en-GB"/>
              <a:t>Annex E</a:t>
            </a:r>
            <a:r>
              <a:rPr lang="en-GB"/>
              <a:t> for? I thought the Awarding Organisations were creating the word lists.</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lang="en-GB"/>
              <a:t>Annex E is part of the GCSE word list and the words marked Y in the ‘required’ list will be common to all Awarding Organisations.  All Awarding Organisations will start from this list and build on it. </a:t>
            </a:r>
            <a:endParaRPr/>
          </a:p>
          <a:p>
            <a:pPr indent="0" lvl="0" marL="0" marR="0" rtl="0" algn="l">
              <a:lnSpc>
                <a:spcPct val="100000"/>
              </a:lnSpc>
              <a:spcBef>
                <a:spcPts val="0"/>
              </a:spcBef>
              <a:spcAft>
                <a:spcPts val="0"/>
              </a:spcAft>
              <a:buClr>
                <a:srgbClr val="000000"/>
              </a:buClr>
              <a:buSzPts val="1400"/>
              <a:buFont typeface="Arial"/>
              <a:buNone/>
            </a:pPr>
            <a:r>
              <a:rPr lang="en-GB"/>
              <a:t>This is because some words must be listed according to the grammar annexes.  Words in this category include, for example, all the pronouns. </a:t>
            </a:r>
            <a:br>
              <a:rPr lang="en-GB"/>
            </a:b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lang="en-GB"/>
              <a:t>To give another example, highly irregular verb forms such as parts of </a:t>
            </a:r>
            <a:r>
              <a:rPr i="1" lang="en-GB"/>
              <a:t>être, ser, sein </a:t>
            </a:r>
            <a:r>
              <a:rPr lang="en-GB"/>
              <a:t>must be listed, because they are likely to be learnt and retrieved as individual items rather than as part of a broader grammatical system. Listing them in the Vocabulary List, therefore, reflects the pedagogical attention required for them.</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br>
              <a:rPr b="1" i="0" lang="en-GB" sz="1200" u="none" cap="none" strike="noStrike">
                <a:solidFill>
                  <a:schemeClr val="dk1"/>
                </a:solidFill>
                <a:latin typeface="Calibri"/>
                <a:ea typeface="Calibri"/>
                <a:cs typeface="Calibri"/>
                <a:sym typeface="Calibri"/>
              </a:rPr>
            </a:br>
            <a:r>
              <a:rPr b="0" i="0" lang="en-GB" sz="1200" u="none" cap="none" strike="noStrike">
                <a:solidFill>
                  <a:schemeClr val="dk1"/>
                </a:solidFill>
                <a:latin typeface="Calibri"/>
                <a:ea typeface="Calibri"/>
                <a:cs typeface="Calibri"/>
                <a:sym typeface="Calibri"/>
              </a:rPr>
              <a:t>Entries with the dagger symbol on the required list indicate that </a:t>
            </a:r>
            <a:r>
              <a:rPr b="1" i="1" lang="en-GB" sz="1200" u="none" cap="none" strike="noStrike">
                <a:solidFill>
                  <a:schemeClr val="dk1"/>
                </a:solidFill>
                <a:latin typeface="Calibri"/>
                <a:ea typeface="Calibri"/>
                <a:cs typeface="Calibri"/>
                <a:sym typeface="Calibri"/>
              </a:rPr>
              <a:t>an</a:t>
            </a:r>
            <a:r>
              <a:rPr b="0" i="0" lang="en-GB" sz="1200" u="none" cap="none" strike="noStrike">
                <a:solidFill>
                  <a:schemeClr val="dk1"/>
                </a:solidFill>
                <a:latin typeface="Calibri"/>
                <a:ea typeface="Calibri"/>
                <a:cs typeface="Calibri"/>
                <a:sym typeface="Calibri"/>
              </a:rPr>
              <a:t> </a:t>
            </a:r>
            <a:r>
              <a:rPr lang="en-GB"/>
              <a:t>entry is needed on the Vocabulary List to provide an exemplar word that illustrates a regular pattern from the grammar annex, but that the </a:t>
            </a:r>
            <a:r>
              <a:rPr b="1" lang="en-GB"/>
              <a:t>choice</a:t>
            </a:r>
            <a:r>
              <a:rPr lang="en-GB"/>
              <a:t> of exemplar word is at the discretion of the list creator. </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SzPts val="1400"/>
              <a:buNone/>
            </a:pPr>
            <a:r>
              <a:rPr b="0" i="0" lang="en-GB" sz="1200" u="none" cap="none" strike="noStrike">
                <a:solidFill>
                  <a:schemeClr val="dk1"/>
                </a:solidFill>
                <a:latin typeface="Calibri"/>
                <a:ea typeface="Calibri"/>
                <a:cs typeface="Calibri"/>
                <a:sym typeface="Calibri"/>
              </a:rPr>
              <a:t>Finally, the optional lists provided in the Subject Content </a:t>
            </a:r>
            <a:r>
              <a:rPr lang="en-GB"/>
              <a:t>provide the patterns and irregularities which occur in the most frequent 2,000 words but are </a:t>
            </a:r>
            <a:r>
              <a:rPr b="1" lang="en-GB"/>
              <a:t>not </a:t>
            </a:r>
            <a:r>
              <a:rPr lang="en-GB"/>
              <a:t>covered by the grammar appendices. It is a ‘master list’ from which to choose forms of words.</a:t>
            </a:r>
            <a:br>
              <a:rPr lang="en-GB"/>
            </a:br>
            <a:r>
              <a:rPr lang="en-GB"/>
              <a:t>For example – there is no requirement for the Awarding Organisations to choose the French word </a:t>
            </a:r>
            <a:r>
              <a:rPr i="1" lang="en-GB"/>
              <a:t>principal</a:t>
            </a:r>
            <a:r>
              <a:rPr lang="en-GB"/>
              <a:t> meaning head teacher (m) for their GCSE vocabulary list.  However, if they do want to include that word, they must also separately list the plural form </a:t>
            </a:r>
            <a:r>
              <a:rPr i="1" lang="en-GB"/>
              <a:t>principaux </a:t>
            </a:r>
            <a:r>
              <a:rPr i="0" lang="en-GB"/>
              <a:t>because the –al 🡪 -aux plural pattern is not one of the plural nouns patterns listed in the grammar annexes (though the addition of –x to words endings in –au/eu is).</a:t>
            </a:r>
            <a:endParaRPr b="0" i="1"/>
          </a:p>
          <a:p>
            <a:pPr indent="0" lvl="0" marL="0" rtl="0" algn="l">
              <a:lnSpc>
                <a:spcPct val="100000"/>
              </a:lnSpc>
              <a:spcBef>
                <a:spcPts val="0"/>
              </a:spcBef>
              <a:spcAft>
                <a:spcPts val="0"/>
              </a:spcAft>
              <a:buSzPts val="1400"/>
              <a:buNone/>
            </a:pPr>
            <a:r>
              <a:t/>
            </a:r>
            <a:endParaRPr b="0"/>
          </a:p>
          <a:p>
            <a:pPr indent="0" lvl="0" marL="0" marR="0" rtl="0" algn="l">
              <a:lnSpc>
                <a:spcPct val="100000"/>
              </a:lnSpc>
              <a:spcBef>
                <a:spcPts val="0"/>
              </a:spcBef>
              <a:spcAft>
                <a:spcPts val="0"/>
              </a:spcAft>
              <a:buClr>
                <a:srgbClr val="000000"/>
              </a:buClr>
              <a:buSzPts val="1400"/>
              <a:buFont typeface="Arial"/>
              <a:buNone/>
            </a:pPr>
            <a:r>
              <a:rPr b="0" lang="en-GB"/>
              <a:t>For teachers this obviously means that we can already see part of the list that we know will be in use.</a:t>
            </a:r>
            <a:br>
              <a:rPr b="0" lang="en-GB"/>
            </a:br>
            <a:r>
              <a:rPr b="0" lang="en-GB"/>
              <a:t>There are between 250 – 350 items that are on the required list for each language in Annex E.</a:t>
            </a:r>
            <a:endParaRPr/>
          </a:p>
          <a:p>
            <a:pPr indent="0" lvl="0" marL="0" rtl="0" algn="l">
              <a:lnSpc>
                <a:spcPct val="100000"/>
              </a:lnSpc>
              <a:spcBef>
                <a:spcPts val="0"/>
              </a:spcBef>
              <a:spcAft>
                <a:spcPts val="0"/>
              </a:spcAft>
              <a:buSzPts val="1400"/>
              <a:buNone/>
            </a:pPr>
            <a:r>
              <a:t/>
            </a:r>
            <a:endParaRPr b="0"/>
          </a:p>
        </p:txBody>
      </p:sp>
      <p:sp>
        <p:nvSpPr>
          <p:cNvPr id="1818" name="Google Shape;181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5" name="Google Shape;182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x 2]</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How teachers teach is a matter for them and their departments. The Subjec</a:t>
            </a:r>
            <a:r>
              <a:rPr lang="en-GB" sz="1200">
                <a:solidFill>
                  <a:srgbClr val="002060"/>
                </a:solidFill>
                <a:latin typeface="Century Gothic"/>
                <a:ea typeface="Century Gothic"/>
                <a:cs typeface="Century Gothic"/>
                <a:sym typeface="Century Gothic"/>
              </a:rPr>
              <a:t>t Content sets out the required knowledge, not how teachers should teach it.</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It is however important to know that </a:t>
            </a:r>
            <a:r>
              <a:rPr b="0" i="0" lang="en-GB" sz="1200" u="none" cap="none" strike="noStrike">
                <a:solidFill>
                  <a:srgbClr val="002060"/>
                </a:solidFill>
                <a:latin typeface="Century Gothic"/>
                <a:ea typeface="Century Gothic"/>
                <a:cs typeface="Century Gothic"/>
                <a:sym typeface="Century Gothic"/>
              </a:rPr>
              <a:t>the requirement is that the (majority) individual words are known in depth (i.e., for comprehension and production) and also that</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the content to be tested is the linguistic content, the words, the grammar and the phonics, not specific thematic or topic knowledge. Therefore, t</a:t>
            </a:r>
            <a:r>
              <a:rPr lang="en-GB" sz="1200">
                <a:solidFill>
                  <a:srgbClr val="002060"/>
                </a:solidFill>
                <a:latin typeface="Century Gothic"/>
                <a:ea typeface="Century Gothic"/>
                <a:cs typeface="Century Gothic"/>
                <a:sym typeface="Century Gothic"/>
              </a:rPr>
              <a:t>he ability to manipulate language at word level and beyond topics is key.</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This is why it says that the </a:t>
            </a:r>
            <a:r>
              <a:rPr b="0" i="0" lang="en-GB" sz="1200" u="none" cap="none" strike="noStrike">
                <a:solidFill>
                  <a:schemeClr val="dk1"/>
                </a:solidFill>
                <a:latin typeface="Calibri"/>
                <a:ea typeface="Calibri"/>
                <a:cs typeface="Calibri"/>
                <a:sym typeface="Calibri"/>
              </a:rPr>
              <a:t>themes and topics are not intended to be specifically reflected in texts selected for terminal assessment.  The texts in the assessments could be on any theme or topic, as long as the words are on the defined word list.  This militates against the ‘lexical silos’ that we observe when students only recognise words if they are embedded in the phrases in which they first encountered and practised them.  </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So, themes and topics provide the rich contexts in which language is encountered and practised in the classroom, and because the majority of the words are high frequency, they will be encountered and practised in multiple contexts, combining with different words each time.  </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rtl="0" algn="l">
              <a:lnSpc>
                <a:spcPct val="100000"/>
              </a:lnSpc>
              <a:spcBef>
                <a:spcPts val="0"/>
              </a:spcBef>
              <a:spcAft>
                <a:spcPts val="0"/>
              </a:spcAft>
              <a:buClr>
                <a:srgbClr val="002060"/>
              </a:buClr>
              <a:buSzPts val="1400"/>
              <a:buFont typeface="Arial"/>
              <a:buNone/>
            </a:pPr>
            <a:r>
              <a:rPr lang="en-GB" sz="1200">
                <a:solidFill>
                  <a:srgbClr val="002060"/>
                </a:solidFill>
                <a:latin typeface="Century Gothic"/>
                <a:ea typeface="Century Gothic"/>
                <a:cs typeface="Century Gothic"/>
                <a:sym typeface="Century Gothic"/>
              </a:rPr>
              <a:t>The requirements for unplanned spoken and written production also suggest a substantial degree of independent manipulation from word to sentence (to paragraph).</a:t>
            </a:r>
            <a:endParaRPr/>
          </a:p>
          <a:p>
            <a:pPr indent="0" lvl="0" marL="0" marR="0" rtl="0" algn="l">
              <a:lnSpc>
                <a:spcPct val="100000"/>
              </a:lnSpc>
              <a:spcBef>
                <a:spcPts val="0"/>
              </a:spcBef>
              <a:spcAft>
                <a:spcPts val="0"/>
              </a:spcAft>
              <a:buClr>
                <a:schemeClr val="dk1"/>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lang="en-GB" sz="1200">
                <a:solidFill>
                  <a:srgbClr val="002060"/>
                </a:solidFill>
                <a:latin typeface="Century Gothic"/>
                <a:ea typeface="Century Gothic"/>
                <a:cs typeface="Century Gothic"/>
                <a:sym typeface="Century Gothic"/>
              </a:rPr>
              <a:t>Just l</a:t>
            </a:r>
            <a:r>
              <a:rPr b="0" i="0" lang="en-GB" sz="1200" u="none" cap="none" strike="noStrike">
                <a:solidFill>
                  <a:srgbClr val="002060"/>
                </a:solidFill>
                <a:latin typeface="Century Gothic"/>
                <a:ea typeface="Century Gothic"/>
                <a:cs typeface="Century Gothic"/>
                <a:sym typeface="Century Gothic"/>
              </a:rPr>
              <a:t>earning fixed phrases, each with only a small number of predefined slots that can be replaced, probably doesn’t give learners enough practice at independently manipulating language and creating genuine meaning. </a:t>
            </a:r>
            <a:endParaRPr/>
          </a:p>
          <a:p>
            <a:pPr indent="0" lvl="0" marL="0" rtl="0" algn="l">
              <a:lnSpc>
                <a:spcPct val="100000"/>
              </a:lnSpc>
              <a:spcBef>
                <a:spcPts val="0"/>
              </a:spcBef>
              <a:spcAft>
                <a:spcPts val="0"/>
              </a:spcAft>
              <a:buSzPts val="1400"/>
              <a:buNone/>
            </a:pPr>
            <a:r>
              <a:t/>
            </a:r>
            <a:endParaRPr b="0"/>
          </a:p>
        </p:txBody>
      </p:sp>
      <p:sp>
        <p:nvSpPr>
          <p:cNvPr id="1826" name="Google Shape;1826;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3" name="Google Shape;183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What is the most reliable way to teach phonics?</a:t>
            </a:r>
            <a:endParaRPr b="1"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x 3]</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Again, remember that the Subjec</a:t>
            </a:r>
            <a:r>
              <a:rPr lang="en-GB" sz="1200">
                <a:solidFill>
                  <a:srgbClr val="002060"/>
                </a:solidFill>
                <a:latin typeface="Century Gothic"/>
                <a:ea typeface="Century Gothic"/>
                <a:cs typeface="Century Gothic"/>
                <a:sym typeface="Century Gothic"/>
              </a:rPr>
              <a:t>t Content sets out the required knowledge, not how teachers should teach it.</a:t>
            </a:r>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chemeClr val="dk1"/>
                </a:solidFill>
                <a:latin typeface="Calibri"/>
                <a:ea typeface="Calibri"/>
                <a:cs typeface="Calibri"/>
                <a:sym typeface="Calibri"/>
              </a:rPr>
              <a:t>However, it is clear that learning to read and write (in any language, including our first language) are conscious processes and achieved via intentional effort.</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In time-limited language learning classroom settings like ours, for knowledge to become embedded in long-term memory, knowledge is most reliably and accurately embedded via a process of explicit teaching and systematic revisiting, for most learners most of the time.</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It is hard to see how this could happen for all students, for all the sound-symbol correspondences, if we leave this to chance or incidental focus.</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a:p>
        </p:txBody>
      </p:sp>
      <p:sp>
        <p:nvSpPr>
          <p:cNvPr id="1834" name="Google Shape;1834;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1" name="Google Shape;184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How exactly has the grammar content changed from the 2015 Subject Content?</a:t>
            </a:r>
            <a:endParaRPr/>
          </a:p>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x 2]</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To summarise the changes</a:t>
            </a:r>
            <a:endParaRPr sz="1200">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There is now much greater transparency about what will be taught and tested</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Some Foundation features have moved to Higher</a:t>
            </a:r>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Some Higher features have been removed</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Some entries in the grammar appendices have been moved to vocabulary</a:t>
            </a:r>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There is no (R) category though note that </a:t>
            </a:r>
            <a:r>
              <a:rPr b="0" i="1" lang="en-GB" sz="1200" u="none" cap="none" strike="noStrike">
                <a:solidFill>
                  <a:srgbClr val="002060"/>
                </a:solidFill>
                <a:latin typeface="Century Gothic"/>
                <a:ea typeface="Century Gothic"/>
                <a:cs typeface="Century Gothic"/>
                <a:sym typeface="Century Gothic"/>
              </a:rPr>
              <a:t>derived words </a:t>
            </a:r>
            <a:r>
              <a:rPr b="0" i="0" lang="en-GB" sz="1200" u="none" cap="none" strike="noStrike">
                <a:solidFill>
                  <a:srgbClr val="002060"/>
                </a:solidFill>
                <a:latin typeface="Century Gothic"/>
                <a:ea typeface="Century Gothic"/>
                <a:cs typeface="Century Gothic"/>
                <a:sym typeface="Century Gothic"/>
              </a:rPr>
              <a:t>[using the listed derivational morphology] and cognates are for Reading only)</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a:p>
        </p:txBody>
      </p:sp>
      <p:sp>
        <p:nvSpPr>
          <p:cNvPr id="1842" name="Google Shape;184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GB"/>
              <a:t>Having looked at issues with the current GCSE, now let’s turn to comparing 2015 and 2022: similarities and differences.</a:t>
            </a:r>
            <a:endParaRPr/>
          </a:p>
          <a:p>
            <a:pPr indent="0" lvl="0" marL="0" rtl="0" algn="l">
              <a:lnSpc>
                <a:spcPct val="100000"/>
              </a:lnSpc>
              <a:spcBef>
                <a:spcPts val="0"/>
              </a:spcBef>
              <a:spcAft>
                <a:spcPts val="0"/>
              </a:spcAft>
              <a:buSzPts val="1400"/>
              <a:buNone/>
            </a:pPr>
            <a:r>
              <a:t/>
            </a:r>
            <a:endParaRPr b="0" sz="1200">
              <a:solidFill>
                <a:schemeClr val="dk1"/>
              </a:solidFill>
              <a:latin typeface="Calibri"/>
              <a:ea typeface="Calibri"/>
              <a:cs typeface="Calibri"/>
              <a:sym typeface="Calibri"/>
            </a:endParaRPr>
          </a:p>
        </p:txBody>
      </p:sp>
      <p:sp>
        <p:nvSpPr>
          <p:cNvPr id="596" name="Google Shape;59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9" name="Google Shape;184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Let’s look at some examples comparing the 2015 and the 2022 grammar appendices.</a:t>
            </a:r>
            <a:endParaRPr/>
          </a:p>
          <a:p>
            <a:pPr indent="0" lvl="0" marL="0" rtl="0" algn="l">
              <a:lnSpc>
                <a:spcPct val="100000"/>
              </a:lnSpc>
              <a:spcBef>
                <a:spcPts val="0"/>
              </a:spcBef>
              <a:spcAft>
                <a:spcPts val="0"/>
              </a:spcAft>
              <a:buSzPts val="1400"/>
              <a:buNone/>
            </a:pPr>
            <a:r>
              <a:rPr lang="en-GB"/>
              <a:t>We will focus here on the French grammar appendices, but the principles apply to all three languages.</a:t>
            </a:r>
            <a:br>
              <a:rPr lang="en-GB"/>
            </a:br>
            <a:br>
              <a:rPr lang="en-GB"/>
            </a:br>
            <a:r>
              <a:rPr lang="en-GB"/>
              <a:t>At first glance, we might be forgiven for thinking that the proposed Subject Content just got bigger!</a:t>
            </a:r>
            <a:br>
              <a:rPr lang="en-GB"/>
            </a:br>
            <a:r>
              <a:rPr lang="en-GB"/>
              <a:t>That’s misleading, though. Hidden beneath the 2015 descriptor here are all of the forms listed in the 2022 document.  The difference is that the new grammar appendices set out exactly what is contained with the single word ‘gender’ with relation to nouns. </a:t>
            </a:r>
            <a:br>
              <a:rPr lang="en-GB"/>
            </a:br>
            <a:endParaRPr/>
          </a:p>
          <a:p>
            <a:pPr indent="0" lvl="0" marL="0" rtl="0" algn="l">
              <a:lnSpc>
                <a:spcPct val="100000"/>
              </a:lnSpc>
              <a:spcBef>
                <a:spcPts val="0"/>
              </a:spcBef>
              <a:spcAft>
                <a:spcPts val="0"/>
              </a:spcAft>
              <a:buSzPts val="1400"/>
              <a:buNone/>
            </a:pPr>
            <a:r>
              <a:rPr lang="en-GB"/>
              <a:t>Note the stipulation that any feminine person or plural nouns that are formed differently from these stated patterns will be either listed separately on the vocabulary list, or not included in any assessment.</a:t>
            </a:r>
            <a:endParaRPr/>
          </a:p>
        </p:txBody>
      </p:sp>
      <p:sp>
        <p:nvSpPr>
          <p:cNvPr id="1850" name="Google Shape;185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6" name="Google Shape;185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Here is the same level of detail given for interrogatives.</a:t>
            </a:r>
            <a:br>
              <a:rPr lang="en-GB"/>
            </a:br>
            <a:endParaRPr/>
          </a:p>
        </p:txBody>
      </p:sp>
      <p:sp>
        <p:nvSpPr>
          <p:cNvPr id="1857" name="Google Shape;185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3" name="Google Shape;186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These are grammar features that have moved from Foundation to Higher tier.</a:t>
            </a:r>
            <a:endParaRPr/>
          </a:p>
          <a:p>
            <a:pPr indent="0" lvl="0" marL="0" rtl="0" algn="l">
              <a:lnSpc>
                <a:spcPct val="100000"/>
              </a:lnSpc>
              <a:spcBef>
                <a:spcPts val="0"/>
              </a:spcBef>
              <a:spcAft>
                <a:spcPts val="0"/>
              </a:spcAft>
              <a:buSzPts val="1400"/>
              <a:buNone/>
            </a:pPr>
            <a:r>
              <a:rPr b="1" lang="en-GB"/>
              <a:t>[Click to animate]</a:t>
            </a:r>
            <a:endParaRPr b="1"/>
          </a:p>
        </p:txBody>
      </p:sp>
      <p:sp>
        <p:nvSpPr>
          <p:cNvPr id="1864" name="Google Shape;186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And here are some features that have been removed from the grammar appendices, entirely.</a:t>
            </a:r>
            <a:endParaRPr/>
          </a:p>
          <a:p>
            <a:pPr indent="0" lvl="0" marL="0" marR="0" rtl="0" algn="l">
              <a:lnSpc>
                <a:spcPct val="100000"/>
              </a:lnSpc>
              <a:spcBef>
                <a:spcPts val="0"/>
              </a:spcBef>
              <a:spcAft>
                <a:spcPts val="0"/>
              </a:spcAft>
              <a:buClr>
                <a:srgbClr val="000000"/>
              </a:buClr>
              <a:buSzPts val="1400"/>
              <a:buFont typeface="Arial"/>
              <a:buNone/>
            </a:pPr>
            <a:r>
              <a:rPr b="1" lang="en-GB"/>
              <a:t>[Click to animate]</a:t>
            </a:r>
            <a:endParaRPr b="1"/>
          </a:p>
          <a:p>
            <a:pPr indent="0" lvl="0" marL="0" rtl="0" algn="l">
              <a:lnSpc>
                <a:spcPct val="100000"/>
              </a:lnSpc>
              <a:spcBef>
                <a:spcPts val="0"/>
              </a:spcBef>
              <a:spcAft>
                <a:spcPts val="0"/>
              </a:spcAft>
              <a:buSzPts val="1400"/>
              <a:buNone/>
            </a:pPr>
            <a:r>
              <a:t/>
            </a:r>
            <a:endParaRPr/>
          </a:p>
        </p:txBody>
      </p:sp>
      <p:sp>
        <p:nvSpPr>
          <p:cNvPr id="1879" name="Google Shape;187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7" name="Google Shape;189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Certain elements have aspects of grammar associated with them.  Where this is the case, that aspect (morphology or syntax) has been included in the grammar list.  So, for example, a</a:t>
            </a:r>
            <a:r>
              <a:rPr lang="en-GB" sz="1200">
                <a:solidFill>
                  <a:schemeClr val="dk1"/>
                </a:solidFill>
                <a:latin typeface="Calibri"/>
                <a:ea typeface="Calibri"/>
                <a:cs typeface="Calibri"/>
                <a:sym typeface="Calibri"/>
              </a:rPr>
              <a:t>ppropriate usage of en / à with proper nouns for places (countries, regions/states, cities), or the position of adverbs of time, manner and place, or the position of pronouns in relation to the verb.</a:t>
            </a:r>
            <a:br>
              <a:rPr lang="en-GB" sz="1200">
                <a:solidFill>
                  <a:schemeClr val="dk1"/>
                </a:solidFill>
                <a:latin typeface="Calibri"/>
                <a:ea typeface="Calibri"/>
                <a:cs typeface="Calibri"/>
                <a:sym typeface="Calibri"/>
              </a:rPr>
            </a:br>
            <a:r>
              <a:rPr lang="en-GB" sz="1200">
                <a:solidFill>
                  <a:schemeClr val="dk1"/>
                </a:solidFill>
                <a:latin typeface="Calibri"/>
                <a:ea typeface="Calibri"/>
                <a:cs typeface="Calibri"/>
                <a:sym typeface="Calibri"/>
              </a:rPr>
              <a:t>However, where the listing was clearly vocabulary rather than grammar, it has been removed from the list entirely and moved into vocabulary.</a:t>
            </a:r>
            <a:endParaRPr/>
          </a:p>
          <a:p>
            <a:pPr indent="0" lvl="0" marL="0" marR="0" rtl="0" algn="l">
              <a:lnSpc>
                <a:spcPct val="100000"/>
              </a:lnSpc>
              <a:spcBef>
                <a:spcPts val="0"/>
              </a:spcBef>
              <a:spcAft>
                <a:spcPts val="0"/>
              </a:spcAft>
              <a:buClr>
                <a:srgbClr val="000000"/>
              </a:buClr>
              <a:buSzPts val="1400"/>
              <a:buFont typeface="Arial"/>
              <a:buNone/>
            </a:pPr>
            <a:r>
              <a:rPr b="1" lang="en-GB"/>
              <a:t>[Click to animate]</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898" name="Google Shape;189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0" name="Google Shape;19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Finally the R (receptive knowledge only) category has been removed.</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In its place, there are several ways in which content has been simplified:</a:t>
            </a:r>
            <a:endParaRPr sz="1200">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As we have seen, some grammar features have been removed entirely from one or other tier.</a:t>
            </a:r>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Some features have been sub-divided so that part of the knowledge is taught for Foundation and part for Higher.  Some examples of that are:</a:t>
            </a:r>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 x 4]</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Finally, </a:t>
            </a:r>
            <a:r>
              <a:rPr b="1" i="0" lang="en-GB" sz="1200" u="none" cap="none" strike="noStrike">
                <a:solidFill>
                  <a:schemeClr val="dk1"/>
                </a:solidFill>
                <a:latin typeface="Calibri"/>
                <a:ea typeface="Calibri"/>
                <a:cs typeface="Calibri"/>
                <a:sym typeface="Calibri"/>
              </a:rPr>
              <a:t>[cue animation] </a:t>
            </a:r>
            <a:r>
              <a:rPr b="0" i="0" lang="en-GB" sz="1200" u="none" cap="none" strike="noStrike">
                <a:solidFill>
                  <a:srgbClr val="002060"/>
                </a:solidFill>
                <a:latin typeface="Century Gothic"/>
                <a:ea typeface="Century Gothic"/>
                <a:cs typeface="Century Gothic"/>
                <a:sym typeface="Century Gothic"/>
              </a:rPr>
              <a:t>other features have been given tolerance in production at foundation, but are then credit-bearing at Higher.</a:t>
            </a:r>
            <a:endParaRPr/>
          </a:p>
        </p:txBody>
      </p:sp>
      <p:sp>
        <p:nvSpPr>
          <p:cNvPr id="1921" name="Google Shape;19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7" name="Google Shape;192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GB" sz="1200" u="none" cap="none" strike="noStrike">
                <a:solidFill>
                  <a:schemeClr val="dk1"/>
                </a:solidFill>
                <a:latin typeface="Calibri"/>
                <a:ea typeface="Calibri"/>
                <a:cs typeface="Calibri"/>
                <a:sym typeface="Calibri"/>
              </a:rPr>
              <a:t>[cue animation x 2]</a:t>
            </a:r>
            <a:endParaRPr/>
          </a:p>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002060"/>
                </a:solidFill>
                <a:latin typeface="Century Gothic"/>
                <a:ea typeface="Century Gothic"/>
                <a:cs typeface="Century Gothic"/>
                <a:sym typeface="Century Gothic"/>
              </a:rPr>
              <a:t>We have been asked if the changes at GCSE make the gap wider between GCSE and A level, relative to the current GCSE specifications.</a:t>
            </a:r>
            <a:endParaRPr sz="1200">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002060"/>
              </a:buClr>
              <a:buSzPts val="1200"/>
              <a:buFont typeface="Arial"/>
              <a:buNone/>
            </a:pPr>
            <a:r>
              <a:rPr b="0" i="0" lang="en-GB" sz="1200" u="none" cap="none" strike="noStrike">
                <a:solidFill>
                  <a:srgbClr val="002060"/>
                </a:solidFill>
                <a:latin typeface="Century Gothic"/>
                <a:ea typeface="Century Gothic"/>
                <a:cs typeface="Century Gothic"/>
                <a:sym typeface="Century Gothic"/>
              </a:rPr>
              <a:t>In fact, analysis comparing the coverage of current GCSE word lists of all the A level listening and reading papers with coverage of the same by a new GCSE list made up of 85% most common 2000 words and 15% other words, shows that on average, a new GCSE list has </a:t>
            </a:r>
            <a:r>
              <a:rPr i="1" lang="en-GB" sz="1200">
                <a:solidFill>
                  <a:srgbClr val="1E4E79"/>
                </a:solidFill>
                <a:latin typeface="Century Gothic"/>
                <a:ea typeface="Century Gothic"/>
                <a:cs typeface="Century Gothic"/>
                <a:sym typeface="Century Gothic"/>
              </a:rPr>
              <a:t>13% fewer </a:t>
            </a:r>
            <a:r>
              <a:rPr lang="en-GB" sz="1200">
                <a:solidFill>
                  <a:srgbClr val="1E4E79"/>
                </a:solidFill>
                <a:latin typeface="Century Gothic"/>
                <a:ea typeface="Century Gothic"/>
                <a:cs typeface="Century Gothic"/>
                <a:sym typeface="Century Gothic"/>
              </a:rPr>
              <a:t>word families, but provides </a:t>
            </a:r>
            <a:r>
              <a:rPr b="1" lang="en-GB" sz="1200">
                <a:solidFill>
                  <a:srgbClr val="1E4E79"/>
                </a:solidFill>
                <a:latin typeface="Century Gothic"/>
                <a:ea typeface="Century Gothic"/>
                <a:cs typeface="Century Gothic"/>
                <a:sym typeface="Century Gothic"/>
              </a:rPr>
              <a:t>34% more</a:t>
            </a:r>
            <a:r>
              <a:rPr lang="en-GB" sz="1200">
                <a:solidFill>
                  <a:srgbClr val="1E4E79"/>
                </a:solidFill>
                <a:latin typeface="Century Gothic"/>
                <a:ea typeface="Century Gothic"/>
                <a:cs typeface="Century Gothic"/>
                <a:sym typeface="Century Gothic"/>
              </a:rPr>
              <a:t> coverage of the word families in typical A level exam, relative to current word lists </a:t>
            </a:r>
            <a:r>
              <a:rPr lang="en-GB" sz="900">
                <a:solidFill>
                  <a:srgbClr val="1E4E79"/>
                </a:solidFill>
                <a:latin typeface="Century Gothic"/>
                <a:ea typeface="Century Gothic"/>
                <a:cs typeface="Century Gothic"/>
                <a:sym typeface="Century Gothic"/>
              </a:rPr>
              <a:t>(averaging across AQA </a:t>
            </a:r>
            <a:r>
              <a:rPr i="1" lang="en-GB" sz="900">
                <a:solidFill>
                  <a:srgbClr val="1E4E79"/>
                </a:solidFill>
                <a:latin typeface="Century Gothic"/>
                <a:ea typeface="Century Gothic"/>
                <a:cs typeface="Century Gothic"/>
                <a:sym typeface="Century Gothic"/>
              </a:rPr>
              <a:t>and</a:t>
            </a:r>
            <a:r>
              <a:rPr lang="en-GB" sz="900">
                <a:solidFill>
                  <a:srgbClr val="1E4E79"/>
                </a:solidFill>
                <a:latin typeface="Century Gothic"/>
                <a:ea typeface="Century Gothic"/>
                <a:cs typeface="Century Gothic"/>
                <a:sym typeface="Century Gothic"/>
              </a:rPr>
              <a:t> Edexcel). </a:t>
            </a:r>
            <a:endParaRPr/>
          </a:p>
          <a:p>
            <a:pPr indent="0" lvl="0" marL="0" marR="0" rtl="0" algn="l">
              <a:lnSpc>
                <a:spcPct val="100000"/>
              </a:lnSpc>
              <a:spcBef>
                <a:spcPts val="0"/>
              </a:spcBef>
              <a:spcAft>
                <a:spcPts val="0"/>
              </a:spcAft>
              <a:buClr>
                <a:schemeClr val="dk1"/>
              </a:buClr>
              <a:buSzPts val="1200"/>
              <a:buFont typeface="Arial"/>
              <a:buNone/>
            </a:pPr>
            <a:r>
              <a:rPr b="1" i="0" lang="en-GB" sz="1200" u="none" cap="none" strike="noStrike">
                <a:solidFill>
                  <a:schemeClr val="dk1"/>
                </a:solidFill>
                <a:latin typeface="Calibri"/>
                <a:ea typeface="Calibri"/>
                <a:cs typeface="Calibri"/>
                <a:sym typeface="Calibri"/>
              </a:rPr>
              <a:t>[cue animation]</a:t>
            </a:r>
            <a:endParaRPr/>
          </a:p>
          <a:p>
            <a:pPr indent="0" lvl="0" marL="0" marR="0" rtl="0" algn="l">
              <a:lnSpc>
                <a:spcPct val="100000"/>
              </a:lnSpc>
              <a:spcBef>
                <a:spcPts val="0"/>
              </a:spcBef>
              <a:spcAft>
                <a:spcPts val="0"/>
              </a:spcAft>
              <a:buClr>
                <a:srgbClr val="1E4E79"/>
              </a:buClr>
              <a:buSzPts val="1200"/>
              <a:buFont typeface="Arial"/>
              <a:buNone/>
            </a:pPr>
            <a:r>
              <a:rPr lang="en-GB" sz="1200">
                <a:solidFill>
                  <a:srgbClr val="1E4E79"/>
                </a:solidFill>
                <a:latin typeface="Century Gothic"/>
                <a:ea typeface="Century Gothic"/>
                <a:cs typeface="Century Gothic"/>
                <a:sym typeface="Century Gothic"/>
              </a:rPr>
              <a:t>In terms of grammar, there are fewer structures but they all need to be more thoroughly known (for use in comprehension and production).</a:t>
            </a:r>
            <a:endParaRPr/>
          </a:p>
          <a:p>
            <a:pPr indent="0" lvl="0" marL="0" rtl="0" algn="l">
              <a:lnSpc>
                <a:spcPct val="100000"/>
              </a:lnSpc>
              <a:spcBef>
                <a:spcPts val="0"/>
              </a:spcBef>
              <a:spcAft>
                <a:spcPts val="0"/>
              </a:spcAft>
              <a:buSzPts val="1400"/>
              <a:buNone/>
            </a:pPr>
            <a:r>
              <a:t/>
            </a:r>
            <a:endParaRPr b="0"/>
          </a:p>
        </p:txBody>
      </p:sp>
      <p:sp>
        <p:nvSpPr>
          <p:cNvPr id="1928" name="Google Shape;192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new GCSE Subject Content tries to address these issues.</a:t>
            </a:r>
            <a:endParaRPr/>
          </a:p>
          <a:p>
            <a:pPr indent="0" lvl="0" marL="0" rtl="0" algn="l">
              <a:lnSpc>
                <a:spcPct val="100000"/>
              </a:lnSpc>
              <a:spcBef>
                <a:spcPts val="0"/>
              </a:spcBef>
              <a:spcAft>
                <a:spcPts val="0"/>
              </a:spcAft>
              <a:buSzPts val="1400"/>
              <a:buNone/>
            </a:pPr>
            <a:r>
              <a:rPr lang="en-GB"/>
              <a:t>But of course there are some key areas of continuity with the 2015 (the current) subject content.</a:t>
            </a:r>
            <a:endParaRPr/>
          </a:p>
          <a:p>
            <a:pPr indent="0" lvl="0" marL="0" rtl="0" algn="l">
              <a:lnSpc>
                <a:spcPct val="100000"/>
              </a:lnSpc>
              <a:spcBef>
                <a:spcPts val="0"/>
              </a:spcBef>
              <a:spcAft>
                <a:spcPts val="0"/>
              </a:spcAft>
              <a:buSzPts val="1400"/>
              <a:buNone/>
            </a:pPr>
            <a:r>
              <a:rPr lang="en-GB"/>
              <a:t>Let’s look at these first.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The broad subject aims have not changed.  The aims are still to: </a:t>
            </a:r>
            <a:r>
              <a:rPr b="1" lang="en-GB" u="none"/>
              <a:t>[cue animation for each bullet</a:t>
            </a:r>
            <a:r>
              <a:rPr b="1" lang="en-GB" u="sng"/>
              <a:t>]</a:t>
            </a:r>
            <a:endParaRPr u="sng"/>
          </a:p>
          <a:p>
            <a:pPr indent="-228600" lvl="1" marL="685800" rtl="0" algn="l">
              <a:lnSpc>
                <a:spcPct val="90000"/>
              </a:lnSpc>
              <a:spcBef>
                <a:spcPts val="500"/>
              </a:spcBef>
              <a:spcAft>
                <a:spcPts val="0"/>
              </a:spcAft>
              <a:buClr>
                <a:srgbClr val="1F3864"/>
              </a:buClr>
              <a:buSzPts val="1200"/>
              <a:buChar char="•"/>
            </a:pPr>
            <a:r>
              <a:rPr lang="en-GB"/>
              <a:t>develop ability and ambition to communicate in speech and writing</a:t>
            </a:r>
            <a:endParaRPr/>
          </a:p>
          <a:p>
            <a:pPr indent="-228600" lvl="1" marL="685800" rtl="0" algn="l">
              <a:lnSpc>
                <a:spcPct val="90000"/>
              </a:lnSpc>
              <a:spcBef>
                <a:spcPts val="500"/>
              </a:spcBef>
              <a:spcAft>
                <a:spcPts val="0"/>
              </a:spcAft>
              <a:buClr>
                <a:srgbClr val="1F3864"/>
              </a:buClr>
              <a:buSzPts val="1200"/>
              <a:buChar char="•"/>
            </a:pPr>
            <a:r>
              <a:rPr lang="en-GB"/>
              <a:t>expand students’ horizons</a:t>
            </a:r>
            <a:endParaRPr/>
          </a:p>
          <a:p>
            <a:pPr indent="-228600" lvl="1" marL="685800" rtl="0" algn="l">
              <a:lnSpc>
                <a:spcPct val="90000"/>
              </a:lnSpc>
              <a:spcBef>
                <a:spcPts val="500"/>
              </a:spcBef>
              <a:spcAft>
                <a:spcPts val="0"/>
              </a:spcAft>
              <a:buClr>
                <a:srgbClr val="1F3864"/>
              </a:buClr>
              <a:buSzPts val="1200"/>
              <a:buChar char="•"/>
            </a:pPr>
            <a:r>
              <a:rPr lang="en-GB"/>
              <a:t>encourage them to step beyond familiar cultural boundaries</a:t>
            </a:r>
            <a:endParaRPr/>
          </a:p>
          <a:p>
            <a:pPr indent="-228600" lvl="1" marL="685800" rtl="0" algn="l">
              <a:lnSpc>
                <a:spcPct val="90000"/>
              </a:lnSpc>
              <a:spcBef>
                <a:spcPts val="500"/>
              </a:spcBef>
              <a:spcAft>
                <a:spcPts val="0"/>
              </a:spcAft>
              <a:buClr>
                <a:srgbClr val="1F3864"/>
              </a:buClr>
              <a:buSzPts val="1200"/>
              <a:buChar char="•"/>
            </a:pPr>
            <a:r>
              <a:rPr lang="en-GB"/>
              <a:t>develop new ways of seeing the world</a:t>
            </a:r>
            <a:endParaRPr/>
          </a:p>
          <a:p>
            <a:pPr indent="-228600" lvl="1" marL="685800" rtl="0" algn="l">
              <a:lnSpc>
                <a:spcPct val="90000"/>
              </a:lnSpc>
              <a:spcBef>
                <a:spcPts val="500"/>
              </a:spcBef>
              <a:spcAft>
                <a:spcPts val="0"/>
              </a:spcAft>
              <a:buClr>
                <a:srgbClr val="1F3864"/>
              </a:buClr>
              <a:buSzPts val="1200"/>
              <a:buChar char="•"/>
            </a:pPr>
            <a:r>
              <a:rPr lang="en-GB"/>
              <a:t>provide a strong foundation for further study</a:t>
            </a:r>
            <a:endParaRPr/>
          </a:p>
          <a:p>
            <a:pPr indent="0" lvl="1" marL="457200" rtl="0" algn="l">
              <a:lnSpc>
                <a:spcPct val="90000"/>
              </a:lnSpc>
              <a:spcBef>
                <a:spcPts val="500"/>
              </a:spcBef>
              <a:spcAft>
                <a:spcPts val="0"/>
              </a:spcAft>
              <a:buClr>
                <a:srgbClr val="1F3864"/>
              </a:buClr>
              <a:buSzPts val="1200"/>
              <a:buNone/>
            </a:pPr>
            <a:r>
              <a:t/>
            </a:r>
            <a:endParaRPr/>
          </a:p>
          <a:p>
            <a:pPr indent="0" lvl="1" marL="0" rtl="0" algn="l">
              <a:lnSpc>
                <a:spcPct val="90000"/>
              </a:lnSpc>
              <a:spcBef>
                <a:spcPts val="500"/>
              </a:spcBef>
              <a:spcAft>
                <a:spcPts val="0"/>
              </a:spcAft>
              <a:buClr>
                <a:srgbClr val="1F3864"/>
              </a:buClr>
              <a:buSzPts val="1200"/>
              <a:buNone/>
            </a:pPr>
            <a:r>
              <a:rPr b="1" lang="en-GB"/>
              <a:t>[cue animation]</a:t>
            </a:r>
            <a:endParaRPr/>
          </a:p>
          <a:p>
            <a:pPr indent="0" lvl="1" marL="0" rtl="0" algn="l">
              <a:lnSpc>
                <a:spcPct val="90000"/>
              </a:lnSpc>
              <a:spcBef>
                <a:spcPts val="500"/>
              </a:spcBef>
              <a:spcAft>
                <a:spcPts val="0"/>
              </a:spcAft>
              <a:buClr>
                <a:srgbClr val="1F3864"/>
              </a:buClr>
              <a:buSzPts val="1200"/>
              <a:buNone/>
            </a:pPr>
            <a:r>
              <a:rPr lang="en-GB"/>
              <a:t>There is a stated broadly equal emphasis on listening, speaking, reading and writing as before.</a:t>
            </a:r>
            <a:endParaRPr/>
          </a:p>
          <a:p>
            <a:pPr indent="0" lvl="1" marL="0" marR="0" rtl="0" algn="l">
              <a:lnSpc>
                <a:spcPct val="90000"/>
              </a:lnSpc>
              <a:spcBef>
                <a:spcPts val="500"/>
              </a:spcBef>
              <a:spcAft>
                <a:spcPts val="0"/>
              </a:spcAft>
              <a:buClr>
                <a:srgbClr val="1F3864"/>
              </a:buClr>
              <a:buSzPts val="1200"/>
              <a:buFont typeface="Arial"/>
              <a:buNone/>
            </a:pPr>
            <a:r>
              <a:rPr b="1" lang="en-GB"/>
              <a:t>[cue animation]</a:t>
            </a:r>
            <a:endParaRPr/>
          </a:p>
          <a:p>
            <a:pPr indent="0" lvl="1" marL="0" rtl="0" algn="l">
              <a:lnSpc>
                <a:spcPct val="90000"/>
              </a:lnSpc>
              <a:spcBef>
                <a:spcPts val="500"/>
              </a:spcBef>
              <a:spcAft>
                <a:spcPts val="0"/>
              </a:spcAft>
              <a:buClr>
                <a:srgbClr val="1F3864"/>
              </a:buClr>
              <a:buSzPts val="1200"/>
              <a:buNone/>
            </a:pPr>
            <a:r>
              <a:rPr lang="en-GB"/>
              <a:t>Language teaching will be embedded in the contexts where the language is spoken.</a:t>
            </a:r>
            <a:endParaRPr/>
          </a:p>
          <a:p>
            <a:pPr indent="0" lvl="1" marL="0" marR="0" rtl="0" algn="l">
              <a:lnSpc>
                <a:spcPct val="90000"/>
              </a:lnSpc>
              <a:spcBef>
                <a:spcPts val="500"/>
              </a:spcBef>
              <a:spcAft>
                <a:spcPts val="0"/>
              </a:spcAft>
              <a:buClr>
                <a:srgbClr val="1F3864"/>
              </a:buClr>
              <a:buSzPts val="1200"/>
              <a:buFont typeface="Arial"/>
              <a:buNone/>
            </a:pPr>
            <a:r>
              <a:rPr b="1" lang="en-GB"/>
              <a:t>[cue animation]</a:t>
            </a:r>
            <a:endParaRPr/>
          </a:p>
          <a:p>
            <a:pPr indent="0" lvl="1" marL="0" marR="0" rtl="0" algn="l">
              <a:lnSpc>
                <a:spcPct val="90000"/>
              </a:lnSpc>
              <a:spcBef>
                <a:spcPts val="500"/>
              </a:spcBef>
              <a:spcAft>
                <a:spcPts val="0"/>
              </a:spcAft>
              <a:buClr>
                <a:srgbClr val="1F3864"/>
              </a:buClr>
              <a:buSzPts val="1200"/>
              <a:buFont typeface="Arial"/>
              <a:buNone/>
            </a:pPr>
            <a:r>
              <a:rPr lang="en-GB"/>
              <a:t>Teaching and learning will build on the knowledge set out in the KS2 and KS3 National Curriculum Programmes of Study</a:t>
            </a:r>
            <a:endParaRPr/>
          </a:p>
          <a:p>
            <a:pPr indent="0" lvl="1" marL="0" marR="0" rtl="0" algn="l">
              <a:lnSpc>
                <a:spcPct val="90000"/>
              </a:lnSpc>
              <a:spcBef>
                <a:spcPts val="500"/>
              </a:spcBef>
              <a:spcAft>
                <a:spcPts val="0"/>
              </a:spcAft>
              <a:buClr>
                <a:srgbClr val="1F3864"/>
              </a:buClr>
              <a:buSzPts val="1200"/>
              <a:buFont typeface="Arial"/>
              <a:buNone/>
            </a:pPr>
            <a:r>
              <a:rPr b="1" lang="en-GB"/>
              <a:t>[cue animation]</a:t>
            </a:r>
            <a:endParaRPr/>
          </a:p>
          <a:p>
            <a:pPr indent="0" lvl="1" marL="0" marR="0" rtl="0" algn="l">
              <a:lnSpc>
                <a:spcPct val="90000"/>
              </a:lnSpc>
              <a:spcBef>
                <a:spcPts val="500"/>
              </a:spcBef>
              <a:spcAft>
                <a:spcPts val="0"/>
              </a:spcAft>
              <a:buClr>
                <a:srgbClr val="1F3864"/>
              </a:buClr>
              <a:buSzPts val="1200"/>
              <a:buFont typeface="Arial"/>
              <a:buNone/>
            </a:pPr>
            <a:r>
              <a:rPr lang="en-GB"/>
              <a:t>Grammar and vocabulary remain significant areas of knowledge, though, as we will see, they are more clearly specified</a:t>
            </a:r>
            <a:endParaRPr/>
          </a:p>
          <a:p>
            <a:pPr indent="0" lvl="1" marL="0" marR="0" rtl="0" algn="l">
              <a:lnSpc>
                <a:spcPct val="90000"/>
              </a:lnSpc>
              <a:spcBef>
                <a:spcPts val="500"/>
              </a:spcBef>
              <a:spcAft>
                <a:spcPts val="0"/>
              </a:spcAft>
              <a:buClr>
                <a:srgbClr val="1F3864"/>
              </a:buClr>
              <a:buSzPts val="1200"/>
              <a:buFont typeface="Arial"/>
              <a:buNone/>
            </a:pPr>
            <a:r>
              <a:rPr b="1" lang="en-GB"/>
              <a:t>[cue animation]</a:t>
            </a:r>
            <a:endParaRPr/>
          </a:p>
          <a:p>
            <a:pPr indent="0" lvl="1" marL="0" marR="0" rtl="0" algn="l">
              <a:lnSpc>
                <a:spcPct val="90000"/>
              </a:lnSpc>
              <a:spcBef>
                <a:spcPts val="500"/>
              </a:spcBef>
              <a:spcAft>
                <a:spcPts val="0"/>
              </a:spcAft>
              <a:buClr>
                <a:srgbClr val="1F3864"/>
              </a:buClr>
              <a:buSzPts val="1200"/>
              <a:buFont typeface="Arial"/>
              <a:buNone/>
            </a:pPr>
            <a:r>
              <a:rPr lang="en-GB"/>
              <a:t>The speaking component of the exam will still include role play and question and answer based on one or more visual stimuli, and there will still be conversation</a:t>
            </a:r>
            <a:endParaRPr/>
          </a:p>
          <a:p>
            <a:pPr indent="0" lvl="1" marL="0" marR="0" rtl="0" algn="l">
              <a:lnSpc>
                <a:spcPct val="90000"/>
              </a:lnSpc>
              <a:spcBef>
                <a:spcPts val="500"/>
              </a:spcBef>
              <a:spcAft>
                <a:spcPts val="0"/>
              </a:spcAft>
              <a:buClr>
                <a:srgbClr val="1F3864"/>
              </a:buClr>
              <a:buSzPts val="1200"/>
              <a:buFont typeface="Arial"/>
              <a:buNone/>
            </a:pPr>
            <a:r>
              <a:t/>
            </a:r>
            <a:endParaRPr/>
          </a:p>
          <a:p>
            <a:pPr indent="0" lvl="1" marL="0" marR="0" rtl="0" algn="l">
              <a:lnSpc>
                <a:spcPct val="90000"/>
              </a:lnSpc>
              <a:spcBef>
                <a:spcPts val="500"/>
              </a:spcBef>
              <a:spcAft>
                <a:spcPts val="0"/>
              </a:spcAft>
              <a:buClr>
                <a:srgbClr val="1F3864"/>
              </a:buClr>
              <a:buSzPts val="1200"/>
              <a:buFont typeface="Arial"/>
              <a:buNone/>
            </a:pPr>
            <a:r>
              <a:rPr lang="en-GB"/>
              <a:t>Let’s now turn to the main differences.</a:t>
            </a:r>
            <a:endParaRPr/>
          </a:p>
          <a:p>
            <a:pPr indent="0" lvl="1" marL="0" rtl="0" algn="l">
              <a:lnSpc>
                <a:spcPct val="90000"/>
              </a:lnSpc>
              <a:spcBef>
                <a:spcPts val="500"/>
              </a:spcBef>
              <a:spcAft>
                <a:spcPts val="0"/>
              </a:spcAft>
              <a:buClr>
                <a:srgbClr val="1F3864"/>
              </a:buClr>
              <a:buSzPts val="1200"/>
              <a:buNone/>
            </a:pPr>
            <a:r>
              <a:t/>
            </a:r>
            <a:endParaRPr/>
          </a:p>
          <a:p>
            <a:pPr indent="-152400" lvl="1" marL="685800" rtl="0" algn="l">
              <a:lnSpc>
                <a:spcPct val="90000"/>
              </a:lnSpc>
              <a:spcBef>
                <a:spcPts val="500"/>
              </a:spcBef>
              <a:spcAft>
                <a:spcPts val="0"/>
              </a:spcAft>
              <a:buClr>
                <a:srgbClr val="1F3864"/>
              </a:buClr>
              <a:buSzPts val="1200"/>
              <a:buNone/>
            </a:pPr>
            <a:r>
              <a:t/>
            </a:r>
            <a:endParaRPr/>
          </a:p>
        </p:txBody>
      </p:sp>
      <p:sp>
        <p:nvSpPr>
          <p:cNvPr id="605" name="Google Shape;60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There are a number of key differences.  We summarise them briefly here, and draw out their implications in more detail in the next part of the session.</a:t>
            </a:r>
            <a:br>
              <a:rPr lang="en-GB"/>
            </a:br>
            <a:br>
              <a:rPr lang="en-GB"/>
            </a:b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Moving beyond the isolated skills of listening, speaking, reading and writing, sound-spelling correspondences (or SSC) are now included in the Subject Content. Students will need to demonstrate ability in </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transcription and</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decoding (i.e., reading aloud).</a:t>
            </a:r>
            <a:endParaRPr/>
          </a:p>
          <a:p>
            <a:pPr indent="0" lvl="0" marL="0" rtl="0" algn="l">
              <a:lnSpc>
                <a:spcPct val="100000"/>
              </a:lnSpc>
              <a:spcBef>
                <a:spcPts val="0"/>
              </a:spcBef>
              <a:spcAft>
                <a:spcPts val="0"/>
              </a:spcAft>
              <a:buSzPts val="1400"/>
              <a:buNone/>
            </a:pPr>
            <a:r>
              <a:rPr lang="en-GB"/>
              <a:t>(This is the first time that multi-modal assessments have been deliberately and explicitly included in the GCSE, i.e. listening and writing, reading and speaking.  Of course, we have long recognised that some of the current GCSE assessments have mixed-skill elements, but this was not explicitly acknowledged or taken account of in the mark schemes – for example, written comprehension of target language role play prompts in the speaking, or target language questions in the listening.)</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There will be a defined vocabulary list for the first time.  The composition of the list -1200 words at Foundation, 1700 words at higher - with 85% words from the most common 2000 and 15% words of any frequency, plus 30 multi-word phrases e.g. ‘il y a’, and 20 cultural items) gives a total word count of 1250 and 1750 words for F and H respectively.  There is a lot more detail provided in the Subject Content about this, so we will explore this further in the next part of the presentation.</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b="0" lang="en-GB"/>
              <a:t>And it’s important to note that no assumptions are made about vocabulary learnt at KS2 or KS3.</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228600" lvl="0" marL="228600" rtl="0" algn="l">
              <a:lnSpc>
                <a:spcPct val="100000"/>
              </a:lnSpc>
              <a:spcBef>
                <a:spcPts val="0"/>
              </a:spcBef>
              <a:spcAft>
                <a:spcPts val="0"/>
              </a:spcAft>
              <a:buSzPts val="1200"/>
              <a:buNone/>
            </a:pPr>
            <a:r>
              <a:rPr lang="en-GB"/>
              <a:t>The grammar content has been much more clearly defined.  Overall the content has reduced, as we will see in more detail later in the session.</a:t>
            </a:r>
            <a:endParaRPr/>
          </a:p>
          <a:p>
            <a:pPr indent="-228600" lvl="0" marL="228600" rtl="0" algn="l">
              <a:lnSpc>
                <a:spcPct val="100000"/>
              </a:lnSpc>
              <a:spcBef>
                <a:spcPts val="0"/>
              </a:spcBef>
              <a:spcAft>
                <a:spcPts val="0"/>
              </a:spcAft>
              <a:buSzPts val="1200"/>
              <a:buNone/>
            </a:pPr>
            <a:r>
              <a:rPr b="1" lang="en-GB"/>
              <a:t>[cue animation]</a:t>
            </a:r>
            <a:endParaRPr/>
          </a:p>
          <a:p>
            <a:pPr indent="-228600" lvl="0" marL="228600" rtl="0" algn="l">
              <a:lnSpc>
                <a:spcPct val="100000"/>
              </a:lnSpc>
              <a:spcBef>
                <a:spcPts val="0"/>
              </a:spcBef>
              <a:spcAft>
                <a:spcPts val="0"/>
              </a:spcAft>
              <a:buSzPts val="1200"/>
              <a:buNone/>
            </a:pPr>
            <a:r>
              <a:rPr lang="en-GB"/>
              <a:t>Ofqual’s </a:t>
            </a:r>
            <a:r>
              <a:rPr b="0" lang="en-GB"/>
              <a:t>assessment objectives now accommodate the ‘mixed skills’ of transcription and read aloud, so they break down like this: </a:t>
            </a:r>
            <a:endParaRPr/>
          </a:p>
          <a:p>
            <a:pPr indent="-228600" lvl="0" marL="228600" marR="0" rtl="0" algn="l">
              <a:lnSpc>
                <a:spcPct val="100000"/>
              </a:lnSpc>
              <a:spcBef>
                <a:spcPts val="0"/>
              </a:spcBef>
              <a:spcAft>
                <a:spcPts val="0"/>
              </a:spcAft>
              <a:buClr>
                <a:srgbClr val="000000"/>
              </a:buClr>
              <a:buSzPts val="1200"/>
              <a:buFont typeface="Arial"/>
              <a:buNone/>
            </a:pPr>
            <a:r>
              <a:rPr b="1" lang="en-GB"/>
              <a:t>[cue animation]</a:t>
            </a:r>
            <a:endParaRPr/>
          </a:p>
          <a:p>
            <a:pPr indent="-228600" lvl="0" marL="228600" rtl="0" algn="l">
              <a:lnSpc>
                <a:spcPct val="100000"/>
              </a:lnSpc>
              <a:spcBef>
                <a:spcPts val="0"/>
              </a:spcBef>
              <a:spcAft>
                <a:spcPts val="0"/>
              </a:spcAft>
              <a:buSzPts val="1200"/>
              <a:buNone/>
            </a:pPr>
            <a:r>
              <a:rPr lang="en-GB"/>
              <a:t>45% understand and respond to written language in speaking and in writing; </a:t>
            </a:r>
            <a:endParaRPr/>
          </a:p>
          <a:p>
            <a:pPr indent="-228600" lvl="0" marL="228600" marR="0" rtl="0" algn="l">
              <a:lnSpc>
                <a:spcPct val="100000"/>
              </a:lnSpc>
              <a:spcBef>
                <a:spcPts val="0"/>
              </a:spcBef>
              <a:spcAft>
                <a:spcPts val="0"/>
              </a:spcAft>
              <a:buClr>
                <a:srgbClr val="000000"/>
              </a:buClr>
              <a:buSzPts val="1200"/>
              <a:buFont typeface="Arial"/>
              <a:buNone/>
            </a:pPr>
            <a:r>
              <a:rPr b="1" lang="en-GB"/>
              <a:t>[cue animation]</a:t>
            </a:r>
            <a:endParaRPr/>
          </a:p>
          <a:p>
            <a:pPr indent="-228600" lvl="0" marL="228600" rtl="0" algn="l">
              <a:lnSpc>
                <a:spcPct val="100000"/>
              </a:lnSpc>
              <a:spcBef>
                <a:spcPts val="0"/>
              </a:spcBef>
              <a:spcAft>
                <a:spcPts val="0"/>
              </a:spcAft>
              <a:buSzPts val="1200"/>
              <a:buNone/>
            </a:pPr>
            <a:r>
              <a:rPr lang="en-GB"/>
              <a:t>35% understand and respond to spoken language in speaking and in writing; </a:t>
            </a:r>
            <a:endParaRPr/>
          </a:p>
          <a:p>
            <a:pPr indent="-228600" lvl="0" marL="228600" marR="0" rtl="0" algn="l">
              <a:lnSpc>
                <a:spcPct val="100000"/>
              </a:lnSpc>
              <a:spcBef>
                <a:spcPts val="0"/>
              </a:spcBef>
              <a:spcAft>
                <a:spcPts val="0"/>
              </a:spcAft>
              <a:buClr>
                <a:srgbClr val="000000"/>
              </a:buClr>
              <a:buSzPts val="1200"/>
              <a:buFont typeface="Arial"/>
              <a:buNone/>
            </a:pPr>
            <a:r>
              <a:rPr b="1" lang="en-GB"/>
              <a:t>[cue animation]</a:t>
            </a:r>
            <a:endParaRPr/>
          </a:p>
          <a:p>
            <a:pPr indent="-228600" lvl="0" marL="228600" rtl="0" algn="l">
              <a:lnSpc>
                <a:spcPct val="100000"/>
              </a:lnSpc>
              <a:spcBef>
                <a:spcPts val="0"/>
              </a:spcBef>
              <a:spcAft>
                <a:spcPts val="0"/>
              </a:spcAft>
              <a:buSzPts val="1200"/>
              <a:buNone/>
            </a:pPr>
            <a:r>
              <a:rPr lang="en-GB"/>
              <a:t>20% demonstrate knowledge and accurate application of the grammar and vocabulary prescribed in the specification</a:t>
            </a:r>
            <a:endParaRPr/>
          </a:p>
          <a:p>
            <a:pPr indent="0" lvl="0" marL="0" marR="0" rtl="0" algn="l">
              <a:lnSpc>
                <a:spcPct val="100000"/>
              </a:lnSpc>
              <a:spcBef>
                <a:spcPts val="0"/>
              </a:spcBef>
              <a:spcAft>
                <a:spcPts val="0"/>
              </a:spcAft>
              <a:buClr>
                <a:srgbClr val="000000"/>
              </a:buClr>
              <a:buSzPts val="1400"/>
              <a:buFont typeface="Arial"/>
              <a:buNone/>
            </a:pPr>
            <a:r>
              <a:rPr b="1" lang="en-GB"/>
              <a:t>However, the experience of students taking the exam is likely to feel broadly similar, in terms of listening, speaking, reading and writing tasks.</a:t>
            </a:r>
            <a:endParaRPr/>
          </a:p>
        </p:txBody>
      </p:sp>
      <p:sp>
        <p:nvSpPr>
          <p:cNvPr id="612" name="Google Shape;61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GB"/>
              <a:t>Continuing with key differences</a:t>
            </a:r>
            <a:endParaRPr/>
          </a:p>
          <a:p>
            <a:pPr indent="0" lvl="0" marL="0" rtl="0" algn="l">
              <a:lnSpc>
                <a:spcPct val="100000"/>
              </a:lnSpc>
              <a:spcBef>
                <a:spcPts val="0"/>
              </a:spcBef>
              <a:spcAft>
                <a:spcPts val="0"/>
              </a:spcAft>
              <a:buSzPts val="1400"/>
              <a:buNone/>
            </a:pP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In Listening there is a specific requirement limiting the speed of listening passages.  There is also the stipulation that listening comprehension questions and the listening extracts themselves will contain only language from the defined list.</a:t>
            </a:r>
            <a:br>
              <a:rPr lang="en-GB"/>
            </a:br>
            <a:r>
              <a:rPr b="1" lang="en-GB"/>
              <a:t>[cue animation]</a:t>
            </a:r>
            <a:endParaRPr/>
          </a:p>
          <a:p>
            <a:pPr indent="0" lvl="0" marL="0" rtl="0" algn="l">
              <a:lnSpc>
                <a:spcPct val="100000"/>
              </a:lnSpc>
              <a:spcBef>
                <a:spcPts val="0"/>
              </a:spcBef>
              <a:spcAft>
                <a:spcPts val="0"/>
              </a:spcAft>
              <a:buSzPts val="1400"/>
              <a:buNone/>
            </a:pPr>
            <a:r>
              <a:rPr lang="en-GB"/>
              <a:t>There are a few new elements to the reading.  </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lang="en-GB"/>
              <a:t>First, the permission to gloss up to 2% unknown words in Higher and crossover tier texts.  To give you an idea, in a text of 125 words, up to 3 unknown words could be included and glossed.</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lang="en-GB"/>
              <a:t>Second, cognates not on the defined word list may be included, again up to 2% of a text.  </a:t>
            </a:r>
            <a:endParaRPr/>
          </a:p>
          <a:p>
            <a:pPr indent="0" lvl="0" marL="0" rtl="0" algn="l">
              <a:lnSpc>
                <a:spcPct val="100000"/>
              </a:lnSpc>
              <a:spcBef>
                <a:spcPts val="0"/>
              </a:spcBef>
              <a:spcAft>
                <a:spcPts val="0"/>
              </a:spcAft>
              <a:buSzPts val="1400"/>
              <a:buNone/>
            </a:pPr>
            <a:r>
              <a:rPr lang="en-GB"/>
              <a:t>I’ll just take a moment to give you the full definition of cognates.  </a:t>
            </a:r>
            <a:endParaRPr/>
          </a:p>
          <a:p>
            <a:pPr indent="0" lvl="0" marL="0" rtl="0" algn="l">
              <a:lnSpc>
                <a:spcPct val="100000"/>
              </a:lnSpc>
              <a:spcBef>
                <a:spcPts val="0"/>
              </a:spcBef>
              <a:spcAft>
                <a:spcPts val="0"/>
              </a:spcAft>
              <a:buSzPts val="1400"/>
              <a:buNone/>
            </a:pPr>
            <a:r>
              <a:rPr b="1" lang="en-GB"/>
              <a:t>[Cue animation]</a:t>
            </a:r>
            <a:endParaRPr/>
          </a:p>
          <a:p>
            <a:pPr indent="0" lvl="0" marL="0" rtl="0" algn="l">
              <a:lnSpc>
                <a:spcPct val="100000"/>
              </a:lnSpc>
              <a:spcBef>
                <a:spcPts val="0"/>
              </a:spcBef>
              <a:spcAft>
                <a:spcPts val="0"/>
              </a:spcAft>
              <a:buSzPts val="1400"/>
              <a:buNone/>
            </a:pPr>
            <a:r>
              <a:rPr lang="en-GB"/>
              <a:t>In the Subject Content, cognates are defined as </a:t>
            </a:r>
            <a:r>
              <a:rPr b="0" i="0" lang="en-GB" sz="1800" u="none" cap="none" strike="noStrike">
                <a:solidFill>
                  <a:srgbClr val="002060"/>
                </a:solidFill>
                <a:latin typeface="Century Gothic"/>
                <a:ea typeface="Century Gothic"/>
                <a:cs typeface="Century Gothic"/>
                <a:sym typeface="Century Gothic"/>
              </a:rPr>
              <a:t>“</a:t>
            </a:r>
            <a:r>
              <a:rPr lang="en-GB" sz="2800">
                <a:solidFill>
                  <a:srgbClr val="002060"/>
                </a:solidFill>
                <a:latin typeface="Century Gothic"/>
                <a:ea typeface="Century Gothic"/>
                <a:cs typeface="Century Gothic"/>
                <a:sym typeface="Century Gothic"/>
              </a:rPr>
              <a:t>words in which the substantial majority of letters are the same in English and the assessed language; they have the same meaning in both languages and any difference in spelling should not impede understanding for students entered for GCSE MFL (French, German, Spanish) qualifications.” </a:t>
            </a:r>
            <a:endParaRPr/>
          </a:p>
          <a:p>
            <a:pPr indent="0" lvl="0" marL="0" rtl="0" algn="l">
              <a:lnSpc>
                <a:spcPct val="100000"/>
              </a:lnSpc>
              <a:spcBef>
                <a:spcPts val="0"/>
              </a:spcBef>
              <a:spcAft>
                <a:spcPts val="0"/>
              </a:spcAft>
              <a:buSzPts val="1400"/>
              <a:buNone/>
            </a:pPr>
            <a:r>
              <a:rPr b="1" lang="en-GB" sz="1800">
                <a:latin typeface="Century Gothic"/>
                <a:ea typeface="Century Gothic"/>
                <a:cs typeface="Century Gothic"/>
                <a:sym typeface="Century Gothic"/>
              </a:rPr>
              <a:t>[cue animation]</a:t>
            </a:r>
            <a:endParaRPr b="1"/>
          </a:p>
          <a:p>
            <a:pPr indent="0" lvl="0" marL="0" marR="0" rtl="0" algn="l">
              <a:lnSpc>
                <a:spcPct val="100000"/>
              </a:lnSpc>
              <a:spcBef>
                <a:spcPts val="0"/>
              </a:spcBef>
              <a:spcAft>
                <a:spcPts val="0"/>
              </a:spcAft>
              <a:buClr>
                <a:srgbClr val="000000"/>
              </a:buClr>
              <a:buSzPts val="1400"/>
              <a:buFont typeface="Arial"/>
              <a:buNone/>
            </a:pPr>
            <a:r>
              <a:rPr b="0" lang="en-GB"/>
              <a:t>So quite a comprehensive description there which you can return to a later date to digest in more detail</a:t>
            </a:r>
            <a:endParaRPr b="0"/>
          </a:p>
          <a:p>
            <a:pPr indent="0" lvl="0" marL="0" marR="0" rtl="0" algn="l">
              <a:lnSpc>
                <a:spcPct val="100000"/>
              </a:lnSpc>
              <a:spcBef>
                <a:spcPts val="0"/>
              </a:spcBef>
              <a:spcAft>
                <a:spcPts val="0"/>
              </a:spcAft>
              <a:buClr>
                <a:srgbClr val="000000"/>
              </a:buClr>
              <a:buSzPts val="1400"/>
              <a:buFont typeface="Arial"/>
              <a:buNone/>
            </a:pPr>
            <a:r>
              <a:rPr b="0" lang="en-GB"/>
              <a:t>Sticking with key differences:</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There is the requirement for students to infer plausible meanings of single unknown words when embedded in written sentences.  This is somewhat different from the 2015 requirement for students to be able to deduce meaning and draw conclusions.  </a:t>
            </a:r>
            <a:br>
              <a:rPr lang="en-GB"/>
            </a:br>
            <a:r>
              <a:rPr b="1" lang="en-GB"/>
              <a:t>[cue animation]</a:t>
            </a:r>
            <a:endParaRPr/>
          </a:p>
          <a:p>
            <a:pPr indent="0" lvl="0" marL="0" marR="0" rtl="0" algn="l">
              <a:lnSpc>
                <a:spcPct val="100000"/>
              </a:lnSpc>
              <a:spcBef>
                <a:spcPts val="0"/>
              </a:spcBef>
              <a:spcAft>
                <a:spcPts val="0"/>
              </a:spcAft>
              <a:buClr>
                <a:srgbClr val="000000"/>
              </a:buClr>
              <a:buSzPts val="1400"/>
              <a:buFont typeface="Arial"/>
              <a:buNone/>
            </a:pPr>
            <a:r>
              <a:rPr lang="en-GB"/>
              <a:t>Derived forms of words are created by the addition of affixes (for example, the suffix -able in English, added to comfort(able) or report(able). Developing an understanding of these affixes is less mental work than learning members of the same word family as individual words and is particularly useful in receptive use. </a:t>
            </a:r>
            <a:r>
              <a:rPr b="0" i="0" lang="en-GB" sz="1200" u="none" cap="none" strike="noStrike">
                <a:solidFill>
                  <a:schemeClr val="dk1"/>
                </a:solidFill>
                <a:latin typeface="Calibri"/>
                <a:ea typeface="Calibri"/>
                <a:cs typeface="Calibri"/>
                <a:sym typeface="Calibri"/>
              </a:rPr>
              <a:t>The new GCSE Subject Content includes several derivational affixes which are frequent, regular, productive and predictable and these can be tested in reading exams only. </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Finally in reading, there is no requirement to include specific types of text, but these may of course be included as long as they contain words from the defined list, and within the parameters for glossing, cognates, inference and derived forms that we’ve just seen.</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Broader changes then are that comprehension questions will all be in English and</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there is no stipulation to have all tasks at sentence level, which was new to 2015, so there may be both comprehension and production tasks at word and sentence level, as appropriate.</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A key change is that </a:t>
            </a:r>
            <a:r>
              <a:rPr b="1" lang="en-GB"/>
              <a:t>all tasks</a:t>
            </a:r>
            <a:r>
              <a:rPr lang="en-GB"/>
              <a:t>, both comprehension and production, will be able to be carried out successfully with language </a:t>
            </a:r>
            <a:r>
              <a:rPr b="1" lang="en-GB"/>
              <a:t>drawn</a:t>
            </a:r>
            <a:r>
              <a:rPr lang="en-GB"/>
              <a:t> </a:t>
            </a:r>
            <a:r>
              <a:rPr b="1" lang="en-GB"/>
              <a:t>only</a:t>
            </a:r>
            <a:r>
              <a:rPr lang="en-GB"/>
              <a:t> from the defined vocabulary and grammar lists</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However, </a:t>
            </a:r>
            <a:r>
              <a:rPr b="1" lang="en-GB"/>
              <a:t>full credit </a:t>
            </a:r>
            <a:r>
              <a:rPr lang="en-GB"/>
              <a:t>will be given for any successful production that uses language beyond the required content.  </a:t>
            </a:r>
            <a:endParaRPr/>
          </a:p>
          <a:p>
            <a:pPr indent="0" lvl="0" marL="0" marR="0" rtl="0" algn="l">
              <a:lnSpc>
                <a:spcPct val="100000"/>
              </a:lnSpc>
              <a:spcBef>
                <a:spcPts val="0"/>
              </a:spcBef>
              <a:spcAft>
                <a:spcPts val="0"/>
              </a:spcAft>
              <a:buClr>
                <a:srgbClr val="000000"/>
              </a:buClr>
              <a:buSzPts val="1400"/>
              <a:buFont typeface="Arial"/>
              <a:buNone/>
            </a:pPr>
            <a:r>
              <a:rPr b="1" lang="en-GB"/>
              <a:t>[cue animation x 2]</a:t>
            </a:r>
            <a:endParaRPr/>
          </a:p>
          <a:p>
            <a:pPr indent="0" lvl="0" marL="0" marR="0" rtl="0" algn="l">
              <a:lnSpc>
                <a:spcPct val="100000"/>
              </a:lnSpc>
              <a:spcBef>
                <a:spcPts val="0"/>
              </a:spcBef>
              <a:spcAft>
                <a:spcPts val="0"/>
              </a:spcAft>
              <a:buClr>
                <a:srgbClr val="000000"/>
              </a:buClr>
              <a:buSzPts val="1400"/>
              <a:buFont typeface="Arial"/>
              <a:buNone/>
            </a:pPr>
            <a:r>
              <a:rPr lang="en-GB"/>
              <a:t>Finally, in speaking, rubrics and question prompts can be in English.  Remember that this has often been an issue highlighted with the current Subject Content. </a:t>
            </a:r>
            <a:endParaRPr/>
          </a:p>
          <a:p>
            <a:pPr indent="0" lvl="0" marL="0" marR="0" rtl="0" algn="l">
              <a:lnSpc>
                <a:spcPct val="100000"/>
              </a:lnSpc>
              <a:spcBef>
                <a:spcPts val="0"/>
              </a:spcBef>
              <a:spcAft>
                <a:spcPts val="0"/>
              </a:spcAft>
              <a:buClr>
                <a:srgbClr val="000000"/>
              </a:buClr>
              <a:buSzPts val="1400"/>
              <a:buFont typeface="Arial"/>
              <a:buNone/>
            </a:pPr>
            <a:r>
              <a:rPr b="1" lang="en-GB"/>
              <a:t>[cue animation]</a:t>
            </a:r>
            <a:endParaRPr/>
          </a:p>
          <a:p>
            <a:pPr indent="0" lvl="0" marL="0" rtl="0" algn="l">
              <a:lnSpc>
                <a:spcPct val="100000"/>
              </a:lnSpc>
              <a:spcBef>
                <a:spcPts val="0"/>
              </a:spcBef>
              <a:spcAft>
                <a:spcPts val="0"/>
              </a:spcAft>
              <a:buSzPts val="1400"/>
              <a:buNone/>
            </a:pPr>
            <a:r>
              <a:rPr lang="en-GB"/>
              <a:t> In addition, there are two conversational elements. The first follows the read aloud and is based on the text itself.  The second develops from the talk about the visual stimulus/stimuli.  This addresses the issue of over-preparation and memorisation in the current general conversation.  </a:t>
            </a:r>
            <a:endParaRPr/>
          </a:p>
          <a:p>
            <a:pPr indent="0" lvl="0" marL="0" rtl="0" algn="l">
              <a:lnSpc>
                <a:spcPct val="100000"/>
              </a:lnSpc>
              <a:spcBef>
                <a:spcPts val="0"/>
              </a:spcBef>
              <a:spcAft>
                <a:spcPts val="0"/>
              </a:spcAft>
              <a:buSzPts val="1400"/>
              <a:buNone/>
            </a:pPr>
            <a:r>
              <a:rPr lang="en-GB"/>
              <a:t>The key wording heading up all three elements in the speaking section is ‘</a:t>
            </a:r>
            <a:r>
              <a:rPr b="1" lang="en-GB"/>
              <a:t>speak using clear and comprehensible language</a:t>
            </a:r>
            <a:r>
              <a:rPr lang="en-GB"/>
              <a:t>’.  </a:t>
            </a:r>
            <a:endParaRPr/>
          </a:p>
          <a:p>
            <a:pPr indent="0" lvl="0" marL="0" rtl="0" algn="l">
              <a:lnSpc>
                <a:spcPct val="100000"/>
              </a:lnSpc>
              <a:spcBef>
                <a:spcPts val="0"/>
              </a:spcBef>
              <a:spcAft>
                <a:spcPts val="0"/>
              </a:spcAft>
              <a:buSzPts val="1400"/>
              <a:buNone/>
            </a:pPr>
            <a:r>
              <a:rPr lang="en-GB"/>
              <a:t>This is because, when speaking is unscripted at this (or perhaps any!) level, it will not be highly polished or disproportionately elaborate or sophisticated.  The criteria for its assessment need to reflect that, and the stipulation that students speak clearly and comprehensibly provides the necessary safeguarding to support the requirement for </a:t>
            </a:r>
            <a:r>
              <a:rPr b="1" lang="en-GB"/>
              <a:t>unprepared</a:t>
            </a:r>
            <a:r>
              <a:rPr lang="en-GB"/>
              <a:t> conversation.</a:t>
            </a:r>
            <a:endParaRPr/>
          </a:p>
        </p:txBody>
      </p:sp>
      <p:sp>
        <p:nvSpPr>
          <p:cNvPr id="619" name="Google Shape;61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57"/>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55" name="Shape 55"/>
        <p:cNvGrpSpPr/>
        <p:nvPr/>
      </p:nvGrpSpPr>
      <p:grpSpPr>
        <a:xfrm>
          <a:off x="0" y="0"/>
          <a:ext cx="0" cy="0"/>
          <a:chOff x="0" y="0"/>
          <a:chExt cx="0" cy="0"/>
        </a:xfrm>
      </p:grpSpPr>
      <p:sp>
        <p:nvSpPr>
          <p:cNvPr id="56" name="Google Shape;56;p66"/>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66"/>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9" name="Google Shape;59;p66"/>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0" name="Google Shape;60;p66"/>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51" name="Shape 451"/>
        <p:cNvGrpSpPr/>
        <p:nvPr/>
      </p:nvGrpSpPr>
      <p:grpSpPr>
        <a:xfrm>
          <a:off x="0" y="0"/>
          <a:ext cx="0" cy="0"/>
          <a:chOff x="0" y="0"/>
          <a:chExt cx="0" cy="0"/>
        </a:xfrm>
      </p:grpSpPr>
      <p:sp>
        <p:nvSpPr>
          <p:cNvPr id="452" name="Google Shape;452;p17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p17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17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55" name="Google Shape;455;p17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56" name="Google Shape;456;p17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460" name="Shape 460"/>
        <p:cNvGrpSpPr/>
        <p:nvPr/>
      </p:nvGrpSpPr>
      <p:grpSpPr>
        <a:xfrm>
          <a:off x="0" y="0"/>
          <a:ext cx="0" cy="0"/>
          <a:chOff x="0" y="0"/>
          <a:chExt cx="0" cy="0"/>
        </a:xfrm>
      </p:grpSpPr>
      <p:sp>
        <p:nvSpPr>
          <p:cNvPr id="461" name="Google Shape;461;p135"/>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1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3" name="Google Shape;463;p1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64" name="Shape 464"/>
        <p:cNvGrpSpPr/>
        <p:nvPr/>
      </p:nvGrpSpPr>
      <p:grpSpPr>
        <a:xfrm>
          <a:off x="0" y="0"/>
          <a:ext cx="0" cy="0"/>
          <a:chOff x="0" y="0"/>
          <a:chExt cx="0" cy="0"/>
        </a:xfrm>
      </p:grpSpPr>
      <p:sp>
        <p:nvSpPr>
          <p:cNvPr id="465" name="Google Shape;465;p20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p2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467" name="Shape 467"/>
        <p:cNvGrpSpPr/>
        <p:nvPr/>
      </p:nvGrpSpPr>
      <p:grpSpPr>
        <a:xfrm>
          <a:off x="0" y="0"/>
          <a:ext cx="0" cy="0"/>
          <a:chOff x="0" y="0"/>
          <a:chExt cx="0" cy="0"/>
        </a:xfrm>
      </p:grpSpPr>
      <p:sp>
        <p:nvSpPr>
          <p:cNvPr id="468" name="Google Shape;468;p206"/>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p20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70" name="Shape 470"/>
        <p:cNvGrpSpPr/>
        <p:nvPr/>
      </p:nvGrpSpPr>
      <p:grpSpPr>
        <a:xfrm>
          <a:off x="0" y="0"/>
          <a:ext cx="0" cy="0"/>
          <a:chOff x="0" y="0"/>
          <a:chExt cx="0" cy="0"/>
        </a:xfrm>
      </p:grpSpPr>
      <p:sp>
        <p:nvSpPr>
          <p:cNvPr id="471" name="Google Shape;471;p207"/>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207"/>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73" name="Shape 473"/>
        <p:cNvGrpSpPr/>
        <p:nvPr/>
      </p:nvGrpSpPr>
      <p:grpSpPr>
        <a:xfrm>
          <a:off x="0" y="0"/>
          <a:ext cx="0" cy="0"/>
          <a:chOff x="0" y="0"/>
          <a:chExt cx="0" cy="0"/>
        </a:xfrm>
      </p:grpSpPr>
      <p:sp>
        <p:nvSpPr>
          <p:cNvPr id="474" name="Google Shape;474;p208"/>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20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6" name="Google Shape;476;p20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208"/>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8" name="Google Shape;478;p208"/>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79" name="Shape 479"/>
        <p:cNvGrpSpPr/>
        <p:nvPr/>
      </p:nvGrpSpPr>
      <p:grpSpPr>
        <a:xfrm>
          <a:off x="0" y="0"/>
          <a:ext cx="0" cy="0"/>
          <a:chOff x="0" y="0"/>
          <a:chExt cx="0" cy="0"/>
        </a:xfrm>
      </p:grpSpPr>
      <p:sp>
        <p:nvSpPr>
          <p:cNvPr id="480" name="Google Shape;480;p20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81" name="Shape 481"/>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82" name="Shape 482"/>
        <p:cNvGrpSpPr/>
        <p:nvPr/>
      </p:nvGrpSpPr>
      <p:grpSpPr>
        <a:xfrm>
          <a:off x="0" y="0"/>
          <a:ext cx="0" cy="0"/>
          <a:chOff x="0" y="0"/>
          <a:chExt cx="0" cy="0"/>
        </a:xfrm>
      </p:grpSpPr>
      <p:sp>
        <p:nvSpPr>
          <p:cNvPr id="483" name="Google Shape;483;p2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211"/>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85" name="Google Shape;485;p2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86" name="Shape 486"/>
        <p:cNvGrpSpPr/>
        <p:nvPr/>
      </p:nvGrpSpPr>
      <p:grpSpPr>
        <a:xfrm>
          <a:off x="0" y="0"/>
          <a:ext cx="0" cy="0"/>
          <a:chOff x="0" y="0"/>
          <a:chExt cx="0" cy="0"/>
        </a:xfrm>
      </p:grpSpPr>
      <p:sp>
        <p:nvSpPr>
          <p:cNvPr id="487" name="Google Shape;487;p2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212"/>
          <p:cNvSpPr/>
          <p:nvPr>
            <p:ph idx="2" type="pic"/>
          </p:nvPr>
        </p:nvSpPr>
        <p:spPr>
          <a:xfrm>
            <a:off x="5183188" y="987427"/>
            <a:ext cx="6172200" cy="4873625"/>
          </a:xfrm>
          <a:prstGeom prst="rect">
            <a:avLst/>
          </a:prstGeom>
          <a:noFill/>
          <a:ln>
            <a:noFill/>
          </a:ln>
        </p:spPr>
      </p:sp>
      <p:sp>
        <p:nvSpPr>
          <p:cNvPr id="489" name="Google Shape;489;p2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61" name="Shape 61"/>
        <p:cNvGrpSpPr/>
        <p:nvPr/>
      </p:nvGrpSpPr>
      <p:grpSpPr>
        <a:xfrm>
          <a:off x="0" y="0"/>
          <a:ext cx="0" cy="0"/>
          <a:chOff x="0" y="0"/>
          <a:chExt cx="0" cy="0"/>
        </a:xfrm>
      </p:grpSpPr>
      <p:sp>
        <p:nvSpPr>
          <p:cNvPr id="62" name="Google Shape;62;p67"/>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7"/>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67"/>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67"/>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67"/>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490" name="Shape 490"/>
        <p:cNvGrpSpPr/>
        <p:nvPr/>
      </p:nvGrpSpPr>
      <p:grpSpPr>
        <a:xfrm>
          <a:off x="0" y="0"/>
          <a:ext cx="0" cy="0"/>
          <a:chOff x="0" y="0"/>
          <a:chExt cx="0" cy="0"/>
        </a:xfrm>
      </p:grpSpPr>
      <p:sp>
        <p:nvSpPr>
          <p:cNvPr id="491" name="Google Shape;491;p21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2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93" name="Shape 493"/>
        <p:cNvGrpSpPr/>
        <p:nvPr/>
      </p:nvGrpSpPr>
      <p:grpSpPr>
        <a:xfrm>
          <a:off x="0" y="0"/>
          <a:ext cx="0" cy="0"/>
          <a:chOff x="0" y="0"/>
          <a:chExt cx="0" cy="0"/>
        </a:xfrm>
      </p:grpSpPr>
      <p:sp>
        <p:nvSpPr>
          <p:cNvPr id="494" name="Google Shape;494;p21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p21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503" name="Shape 503"/>
        <p:cNvGrpSpPr/>
        <p:nvPr/>
      </p:nvGrpSpPr>
      <p:grpSpPr>
        <a:xfrm>
          <a:off x="0" y="0"/>
          <a:ext cx="0" cy="0"/>
          <a:chOff x="0" y="0"/>
          <a:chExt cx="0" cy="0"/>
        </a:xfrm>
      </p:grpSpPr>
      <p:sp>
        <p:nvSpPr>
          <p:cNvPr id="504" name="Google Shape;504;p55"/>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06" name="Shape 506"/>
        <p:cNvGrpSpPr/>
        <p:nvPr/>
      </p:nvGrpSpPr>
      <p:grpSpPr>
        <a:xfrm>
          <a:off x="0" y="0"/>
          <a:ext cx="0" cy="0"/>
          <a:chOff x="0" y="0"/>
          <a:chExt cx="0" cy="0"/>
        </a:xfrm>
      </p:grpSpPr>
      <p:sp>
        <p:nvSpPr>
          <p:cNvPr id="507" name="Google Shape;507;p68"/>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6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509" name="Shape 509"/>
        <p:cNvGrpSpPr/>
        <p:nvPr/>
      </p:nvGrpSpPr>
      <p:grpSpPr>
        <a:xfrm>
          <a:off x="0" y="0"/>
          <a:ext cx="0" cy="0"/>
          <a:chOff x="0" y="0"/>
          <a:chExt cx="0" cy="0"/>
        </a:xfrm>
      </p:grpSpPr>
      <p:sp>
        <p:nvSpPr>
          <p:cNvPr id="510" name="Google Shape;510;p69"/>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69"/>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2" name="Google Shape;512;p69"/>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p69"/>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4" name="Google Shape;514;p69"/>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15" name="Shape 515"/>
        <p:cNvGrpSpPr/>
        <p:nvPr/>
      </p:nvGrpSpPr>
      <p:grpSpPr>
        <a:xfrm>
          <a:off x="0" y="0"/>
          <a:ext cx="0" cy="0"/>
          <a:chOff x="0" y="0"/>
          <a:chExt cx="0" cy="0"/>
        </a:xfrm>
      </p:grpSpPr>
      <p:sp>
        <p:nvSpPr>
          <p:cNvPr id="516" name="Google Shape;516;p70"/>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70"/>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518" name="Shape 518"/>
        <p:cNvGrpSpPr/>
        <p:nvPr/>
      </p:nvGrpSpPr>
      <p:grpSpPr>
        <a:xfrm>
          <a:off x="0" y="0"/>
          <a:ext cx="0" cy="0"/>
          <a:chOff x="0" y="0"/>
          <a:chExt cx="0" cy="0"/>
        </a:xfrm>
      </p:grpSpPr>
      <p:sp>
        <p:nvSpPr>
          <p:cNvPr id="519" name="Google Shape;519;p71"/>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7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7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522" name="Shape 522"/>
        <p:cNvGrpSpPr/>
        <p:nvPr/>
      </p:nvGrpSpPr>
      <p:grpSpPr>
        <a:xfrm>
          <a:off x="0" y="0"/>
          <a:ext cx="0" cy="0"/>
          <a:chOff x="0" y="0"/>
          <a:chExt cx="0" cy="0"/>
        </a:xfrm>
      </p:grpSpPr>
      <p:sp>
        <p:nvSpPr>
          <p:cNvPr id="523" name="Google Shape;523;p7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24" name="Shape 524"/>
        <p:cNvGrpSpPr/>
        <p:nvPr/>
      </p:nvGrpSpPr>
      <p:grpSpPr>
        <a:xfrm>
          <a:off x="0" y="0"/>
          <a:ext cx="0" cy="0"/>
          <a:chOff x="0" y="0"/>
          <a:chExt cx="0" cy="0"/>
        </a:xfrm>
      </p:grpSpPr>
      <p:sp>
        <p:nvSpPr>
          <p:cNvPr id="525" name="Google Shape;525;p7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26" name="Google Shape;526;p7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27" name="Google Shape;527;p7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28" name="Shape 528"/>
        <p:cNvGrpSpPr/>
        <p:nvPr/>
      </p:nvGrpSpPr>
      <p:grpSpPr>
        <a:xfrm>
          <a:off x="0" y="0"/>
          <a:ext cx="0" cy="0"/>
          <a:chOff x="0" y="0"/>
          <a:chExt cx="0" cy="0"/>
        </a:xfrm>
      </p:grpSpPr>
      <p:sp>
        <p:nvSpPr>
          <p:cNvPr id="529" name="Google Shape;529;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74"/>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31" name="Google Shape;531;p7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2" name="Google Shape;532;p7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33" name="Google Shape;533;p7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34" name="Google Shape;534;p7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74" name="Shape 74"/>
        <p:cNvGrpSpPr/>
        <p:nvPr/>
      </p:nvGrpSpPr>
      <p:grpSpPr>
        <a:xfrm>
          <a:off x="0" y="0"/>
          <a:ext cx="0" cy="0"/>
          <a:chOff x="0" y="0"/>
          <a:chExt cx="0" cy="0"/>
        </a:xfrm>
      </p:grpSpPr>
      <p:sp>
        <p:nvSpPr>
          <p:cNvPr id="75" name="Google Shape;75;p26"/>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535" name="Shape 535"/>
        <p:cNvGrpSpPr/>
        <p:nvPr/>
      </p:nvGrpSpPr>
      <p:grpSpPr>
        <a:xfrm>
          <a:off x="0" y="0"/>
          <a:ext cx="0" cy="0"/>
          <a:chOff x="0" y="0"/>
          <a:chExt cx="0" cy="0"/>
        </a:xfrm>
      </p:grpSpPr>
      <p:sp>
        <p:nvSpPr>
          <p:cNvPr id="536" name="Google Shape;536;p7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7" name="Google Shape;537;p75"/>
          <p:cNvSpPr/>
          <p:nvPr>
            <p:ph idx="2" type="pic"/>
          </p:nvPr>
        </p:nvSpPr>
        <p:spPr>
          <a:xfrm>
            <a:off x="5183188" y="987427"/>
            <a:ext cx="6172200" cy="4873625"/>
          </a:xfrm>
          <a:prstGeom prst="rect">
            <a:avLst/>
          </a:prstGeom>
          <a:noFill/>
          <a:ln>
            <a:noFill/>
          </a:ln>
        </p:spPr>
      </p:sp>
      <p:sp>
        <p:nvSpPr>
          <p:cNvPr id="538" name="Google Shape;538;p7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9" name="Google Shape;539;p75"/>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40" name="Google Shape;540;p75"/>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41" name="Google Shape;541;p75"/>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542" name="Shape 542"/>
        <p:cNvGrpSpPr/>
        <p:nvPr/>
      </p:nvGrpSpPr>
      <p:grpSpPr>
        <a:xfrm>
          <a:off x="0" y="0"/>
          <a:ext cx="0" cy="0"/>
          <a:chOff x="0" y="0"/>
          <a:chExt cx="0" cy="0"/>
        </a:xfrm>
      </p:grpSpPr>
      <p:sp>
        <p:nvSpPr>
          <p:cNvPr id="543" name="Google Shape;543;p76"/>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4" name="Google Shape;544;p7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76"/>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46" name="Google Shape;546;p76"/>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47" name="Google Shape;547;p76"/>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548" name="Shape 548"/>
        <p:cNvGrpSpPr/>
        <p:nvPr/>
      </p:nvGrpSpPr>
      <p:grpSpPr>
        <a:xfrm>
          <a:off x="0" y="0"/>
          <a:ext cx="0" cy="0"/>
          <a:chOff x="0" y="0"/>
          <a:chExt cx="0" cy="0"/>
        </a:xfrm>
      </p:grpSpPr>
      <p:sp>
        <p:nvSpPr>
          <p:cNvPr id="549" name="Google Shape;549;p77"/>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77"/>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77"/>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52" name="Google Shape;552;p77"/>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553" name="Google Shape;553;p77"/>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77" name="Shape 77"/>
        <p:cNvGrpSpPr/>
        <p:nvPr/>
      </p:nvGrpSpPr>
      <p:grpSpPr>
        <a:xfrm>
          <a:off x="0" y="0"/>
          <a:ext cx="0" cy="0"/>
          <a:chOff x="0" y="0"/>
          <a:chExt cx="0" cy="0"/>
        </a:xfrm>
      </p:grpSpPr>
      <p:sp>
        <p:nvSpPr>
          <p:cNvPr id="78" name="Google Shape;78;p27"/>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7"/>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27"/>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7"/>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2" name="Google Shape;82;p27"/>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83" name="Shape 83"/>
        <p:cNvGrpSpPr/>
        <p:nvPr/>
      </p:nvGrpSpPr>
      <p:grpSpPr>
        <a:xfrm>
          <a:off x="0" y="0"/>
          <a:ext cx="0" cy="0"/>
          <a:chOff x="0" y="0"/>
          <a:chExt cx="0" cy="0"/>
        </a:xfrm>
      </p:grpSpPr>
      <p:sp>
        <p:nvSpPr>
          <p:cNvPr id="84" name="Google Shape;84;p28"/>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8"/>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86" name="Shape 86"/>
        <p:cNvGrpSpPr/>
        <p:nvPr/>
      </p:nvGrpSpPr>
      <p:grpSpPr>
        <a:xfrm>
          <a:off x="0" y="0"/>
          <a:ext cx="0" cy="0"/>
          <a:chOff x="0" y="0"/>
          <a:chExt cx="0" cy="0"/>
        </a:xfrm>
      </p:grpSpPr>
      <p:sp>
        <p:nvSpPr>
          <p:cNvPr id="87" name="Google Shape;87;p2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90" name="Shape 90"/>
        <p:cNvGrpSpPr/>
        <p:nvPr/>
      </p:nvGrpSpPr>
      <p:grpSpPr>
        <a:xfrm>
          <a:off x="0" y="0"/>
          <a:ext cx="0" cy="0"/>
          <a:chOff x="0" y="0"/>
          <a:chExt cx="0" cy="0"/>
        </a:xfrm>
      </p:grpSpPr>
      <p:sp>
        <p:nvSpPr>
          <p:cNvPr id="91" name="Google Shape;91;p30"/>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92" name="Shape 92"/>
        <p:cNvGrpSpPr/>
        <p:nvPr/>
      </p:nvGrpSpPr>
      <p:grpSpPr>
        <a:xfrm>
          <a:off x="0" y="0"/>
          <a:ext cx="0" cy="0"/>
          <a:chOff x="0" y="0"/>
          <a:chExt cx="0" cy="0"/>
        </a:xfrm>
      </p:grpSpPr>
      <p:sp>
        <p:nvSpPr>
          <p:cNvPr id="93" name="Google Shape;93;p31"/>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94" name="Google Shape;94;p31"/>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95" name="Google Shape;95;p31"/>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96" name="Shape 96"/>
        <p:cNvGrpSpPr/>
        <p:nvPr/>
      </p:nvGrpSpPr>
      <p:grpSpPr>
        <a:xfrm>
          <a:off x="0" y="0"/>
          <a:ext cx="0" cy="0"/>
          <a:chOff x="0" y="0"/>
          <a:chExt cx="0" cy="0"/>
        </a:xfrm>
      </p:grpSpPr>
      <p:sp>
        <p:nvSpPr>
          <p:cNvPr id="97" name="Google Shape;97;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2"/>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9" name="Google Shape;99;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 name="Google Shape;100;p32"/>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1" name="Google Shape;101;p32"/>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2" name="Google Shape;102;p32"/>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03" name="Shape 103"/>
        <p:cNvGrpSpPr/>
        <p:nvPr/>
      </p:nvGrpSpPr>
      <p:grpSpPr>
        <a:xfrm>
          <a:off x="0" y="0"/>
          <a:ext cx="0" cy="0"/>
          <a:chOff x="0" y="0"/>
          <a:chExt cx="0" cy="0"/>
        </a:xfrm>
      </p:grpSpPr>
      <p:sp>
        <p:nvSpPr>
          <p:cNvPr id="104" name="Google Shape;104;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3"/>
          <p:cNvSpPr/>
          <p:nvPr>
            <p:ph idx="2" type="pic"/>
          </p:nvPr>
        </p:nvSpPr>
        <p:spPr>
          <a:xfrm>
            <a:off x="5183188" y="987427"/>
            <a:ext cx="6172200" cy="4873625"/>
          </a:xfrm>
          <a:prstGeom prst="rect">
            <a:avLst/>
          </a:prstGeom>
          <a:noFill/>
          <a:ln>
            <a:noFill/>
          </a:ln>
        </p:spPr>
      </p:sp>
      <p:sp>
        <p:nvSpPr>
          <p:cNvPr id="106" name="Google Shape;106;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7" name="Google Shape;107;p3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8" name="Google Shape;108;p3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09" name="Google Shape;109;p3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9" name="Shape 19"/>
        <p:cNvGrpSpPr/>
        <p:nvPr/>
      </p:nvGrpSpPr>
      <p:grpSpPr>
        <a:xfrm>
          <a:off x="0" y="0"/>
          <a:ext cx="0" cy="0"/>
          <a:chOff x="0" y="0"/>
          <a:chExt cx="0" cy="0"/>
        </a:xfrm>
      </p:grpSpPr>
      <p:sp>
        <p:nvSpPr>
          <p:cNvPr id="20" name="Google Shape;20;p58"/>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10" name="Shape 110"/>
        <p:cNvGrpSpPr/>
        <p:nvPr/>
      </p:nvGrpSpPr>
      <p:grpSpPr>
        <a:xfrm>
          <a:off x="0" y="0"/>
          <a:ext cx="0" cy="0"/>
          <a:chOff x="0" y="0"/>
          <a:chExt cx="0" cy="0"/>
        </a:xfrm>
      </p:grpSpPr>
      <p:sp>
        <p:nvSpPr>
          <p:cNvPr id="111" name="Google Shape;111;p34"/>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3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14" name="Google Shape;114;p3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15" name="Google Shape;115;p3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16" name="Shape 116"/>
        <p:cNvGrpSpPr/>
        <p:nvPr/>
      </p:nvGrpSpPr>
      <p:grpSpPr>
        <a:xfrm>
          <a:off x="0" y="0"/>
          <a:ext cx="0" cy="0"/>
          <a:chOff x="0" y="0"/>
          <a:chExt cx="0" cy="0"/>
        </a:xfrm>
      </p:grpSpPr>
      <p:sp>
        <p:nvSpPr>
          <p:cNvPr id="117" name="Google Shape;117;p35"/>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5"/>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35"/>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20" name="Google Shape;120;p35"/>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21" name="Google Shape;121;p35"/>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25" name="Shape 125"/>
        <p:cNvGrpSpPr/>
        <p:nvPr/>
      </p:nvGrpSpPr>
      <p:grpSpPr>
        <a:xfrm>
          <a:off x="0" y="0"/>
          <a:ext cx="0" cy="0"/>
          <a:chOff x="0" y="0"/>
          <a:chExt cx="0" cy="0"/>
        </a:xfrm>
      </p:grpSpPr>
      <p:sp>
        <p:nvSpPr>
          <p:cNvPr id="126" name="Google Shape;126;p118"/>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27" name="Shape 127"/>
        <p:cNvGrpSpPr/>
        <p:nvPr/>
      </p:nvGrpSpPr>
      <p:grpSpPr>
        <a:xfrm>
          <a:off x="0" y="0"/>
          <a:ext cx="0" cy="0"/>
          <a:chOff x="0" y="0"/>
          <a:chExt cx="0" cy="0"/>
        </a:xfrm>
      </p:grpSpPr>
      <p:sp>
        <p:nvSpPr>
          <p:cNvPr id="128" name="Google Shape;128;p125"/>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1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30" name="Shape 130"/>
        <p:cNvGrpSpPr/>
        <p:nvPr/>
      </p:nvGrpSpPr>
      <p:grpSpPr>
        <a:xfrm>
          <a:off x="0" y="0"/>
          <a:ext cx="0" cy="0"/>
          <a:chOff x="0" y="0"/>
          <a:chExt cx="0" cy="0"/>
        </a:xfrm>
      </p:grpSpPr>
      <p:sp>
        <p:nvSpPr>
          <p:cNvPr id="131" name="Google Shape;131;p136"/>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1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133" name="Shape 133"/>
        <p:cNvGrpSpPr/>
        <p:nvPr/>
      </p:nvGrpSpPr>
      <p:grpSpPr>
        <a:xfrm>
          <a:off x="0" y="0"/>
          <a:ext cx="0" cy="0"/>
          <a:chOff x="0" y="0"/>
          <a:chExt cx="0" cy="0"/>
        </a:xfrm>
      </p:grpSpPr>
      <p:sp>
        <p:nvSpPr>
          <p:cNvPr id="134" name="Google Shape;134;p137"/>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137"/>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36" name="Shape 136"/>
        <p:cNvGrpSpPr/>
        <p:nvPr/>
      </p:nvGrpSpPr>
      <p:grpSpPr>
        <a:xfrm>
          <a:off x="0" y="0"/>
          <a:ext cx="0" cy="0"/>
          <a:chOff x="0" y="0"/>
          <a:chExt cx="0" cy="0"/>
        </a:xfrm>
      </p:grpSpPr>
      <p:sp>
        <p:nvSpPr>
          <p:cNvPr id="137" name="Google Shape;137;p138"/>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40" name="Shape 140"/>
        <p:cNvGrpSpPr/>
        <p:nvPr/>
      </p:nvGrpSpPr>
      <p:grpSpPr>
        <a:xfrm>
          <a:off x="0" y="0"/>
          <a:ext cx="0" cy="0"/>
          <a:chOff x="0" y="0"/>
          <a:chExt cx="0" cy="0"/>
        </a:xfrm>
      </p:grpSpPr>
      <p:sp>
        <p:nvSpPr>
          <p:cNvPr id="141" name="Google Shape;141;p139"/>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139"/>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139"/>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139"/>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139"/>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spTree>
      <p:nvGrpSpPr>
        <p:cNvPr id="146" name="Shape 14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7" name="Shape 147"/>
        <p:cNvGrpSpPr/>
        <p:nvPr/>
      </p:nvGrpSpPr>
      <p:grpSpPr>
        <a:xfrm>
          <a:off x="0" y="0"/>
          <a:ext cx="0" cy="0"/>
          <a:chOff x="0" y="0"/>
          <a:chExt cx="0" cy="0"/>
        </a:xfrm>
      </p:grpSpPr>
      <p:sp>
        <p:nvSpPr>
          <p:cNvPr id="148" name="Google Shape;148;p14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141"/>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0" name="Google Shape;150;p14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2" name="Shape 22"/>
        <p:cNvGrpSpPr/>
        <p:nvPr/>
      </p:nvGrpSpPr>
      <p:grpSpPr>
        <a:xfrm>
          <a:off x="0" y="0"/>
          <a:ext cx="0" cy="0"/>
          <a:chOff x="0" y="0"/>
          <a:chExt cx="0" cy="0"/>
        </a:xfrm>
      </p:grpSpPr>
      <p:sp>
        <p:nvSpPr>
          <p:cNvPr id="23" name="Google Shape;23;p59"/>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9"/>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1" name="Shape 151"/>
        <p:cNvGrpSpPr/>
        <p:nvPr/>
      </p:nvGrpSpPr>
      <p:grpSpPr>
        <a:xfrm>
          <a:off x="0" y="0"/>
          <a:ext cx="0" cy="0"/>
          <a:chOff x="0" y="0"/>
          <a:chExt cx="0" cy="0"/>
        </a:xfrm>
      </p:grpSpPr>
      <p:sp>
        <p:nvSpPr>
          <p:cNvPr id="152" name="Google Shape;152;p1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142"/>
          <p:cNvSpPr/>
          <p:nvPr>
            <p:ph idx="2" type="pic"/>
          </p:nvPr>
        </p:nvSpPr>
        <p:spPr>
          <a:xfrm>
            <a:off x="5183188" y="987427"/>
            <a:ext cx="6172200" cy="4873625"/>
          </a:xfrm>
          <a:prstGeom prst="rect">
            <a:avLst/>
          </a:prstGeom>
          <a:noFill/>
          <a:ln>
            <a:noFill/>
          </a:ln>
        </p:spPr>
      </p:sp>
      <p:sp>
        <p:nvSpPr>
          <p:cNvPr id="154" name="Google Shape;154;p14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55" name="Shape 155"/>
        <p:cNvGrpSpPr/>
        <p:nvPr/>
      </p:nvGrpSpPr>
      <p:grpSpPr>
        <a:xfrm>
          <a:off x="0" y="0"/>
          <a:ext cx="0" cy="0"/>
          <a:chOff x="0" y="0"/>
          <a:chExt cx="0" cy="0"/>
        </a:xfrm>
      </p:grpSpPr>
      <p:sp>
        <p:nvSpPr>
          <p:cNvPr id="156" name="Google Shape;156;p14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14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58" name="Shape 158"/>
        <p:cNvGrpSpPr/>
        <p:nvPr/>
      </p:nvGrpSpPr>
      <p:grpSpPr>
        <a:xfrm>
          <a:off x="0" y="0"/>
          <a:ext cx="0" cy="0"/>
          <a:chOff x="0" y="0"/>
          <a:chExt cx="0" cy="0"/>
        </a:xfrm>
      </p:grpSpPr>
      <p:sp>
        <p:nvSpPr>
          <p:cNvPr id="159" name="Google Shape;159;p14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14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64" name="Shape 164"/>
        <p:cNvGrpSpPr/>
        <p:nvPr/>
      </p:nvGrpSpPr>
      <p:grpSpPr>
        <a:xfrm>
          <a:off x="0" y="0"/>
          <a:ext cx="0" cy="0"/>
          <a:chOff x="0" y="0"/>
          <a:chExt cx="0" cy="0"/>
        </a:xfrm>
      </p:grpSpPr>
      <p:sp>
        <p:nvSpPr>
          <p:cNvPr id="165" name="Google Shape;165;p120"/>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6" name="Google Shape;166;p1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7" name="Shape 167"/>
        <p:cNvGrpSpPr/>
        <p:nvPr/>
      </p:nvGrpSpPr>
      <p:grpSpPr>
        <a:xfrm>
          <a:off x="0" y="0"/>
          <a:ext cx="0" cy="0"/>
          <a:chOff x="0" y="0"/>
          <a:chExt cx="0" cy="0"/>
        </a:xfrm>
      </p:grpSpPr>
      <p:sp>
        <p:nvSpPr>
          <p:cNvPr id="168" name="Google Shape;168;p15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1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70" name="Shape 170"/>
        <p:cNvGrpSpPr/>
        <p:nvPr/>
      </p:nvGrpSpPr>
      <p:grpSpPr>
        <a:xfrm>
          <a:off x="0" y="0"/>
          <a:ext cx="0" cy="0"/>
          <a:chOff x="0" y="0"/>
          <a:chExt cx="0" cy="0"/>
        </a:xfrm>
      </p:grpSpPr>
      <p:sp>
        <p:nvSpPr>
          <p:cNvPr id="171" name="Google Shape;171;p156"/>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15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73" name="Shape 173"/>
        <p:cNvGrpSpPr/>
        <p:nvPr/>
      </p:nvGrpSpPr>
      <p:grpSpPr>
        <a:xfrm>
          <a:off x="0" y="0"/>
          <a:ext cx="0" cy="0"/>
          <a:chOff x="0" y="0"/>
          <a:chExt cx="0" cy="0"/>
        </a:xfrm>
      </p:grpSpPr>
      <p:sp>
        <p:nvSpPr>
          <p:cNvPr id="174" name="Google Shape;174;p157"/>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1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177" name="Shape 177"/>
        <p:cNvGrpSpPr/>
        <p:nvPr/>
      </p:nvGrpSpPr>
      <p:grpSpPr>
        <a:xfrm>
          <a:off x="0" y="0"/>
          <a:ext cx="0" cy="0"/>
          <a:chOff x="0" y="0"/>
          <a:chExt cx="0" cy="0"/>
        </a:xfrm>
      </p:grpSpPr>
      <p:sp>
        <p:nvSpPr>
          <p:cNvPr id="178" name="Google Shape;178;p158"/>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5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0" name="Google Shape;180;p15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158"/>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2" name="Google Shape;182;p158"/>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83" name="Shape 183"/>
        <p:cNvGrpSpPr/>
        <p:nvPr/>
      </p:nvGrpSpPr>
      <p:grpSpPr>
        <a:xfrm>
          <a:off x="0" y="0"/>
          <a:ext cx="0" cy="0"/>
          <a:chOff x="0" y="0"/>
          <a:chExt cx="0" cy="0"/>
        </a:xfrm>
      </p:grpSpPr>
      <p:sp>
        <p:nvSpPr>
          <p:cNvPr id="184" name="Google Shape;184;p15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59"/>
          <p:cNvSpPr txBox="1"/>
          <p:nvPr/>
        </p:nvSpPr>
        <p:spPr>
          <a:xfrm>
            <a:off x="838200" y="1923393"/>
            <a:ext cx="603556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1F3864"/>
                </a:solidFill>
                <a:latin typeface="Arial"/>
                <a:ea typeface="Arial"/>
                <a:cs typeface="Arial"/>
                <a:sym typeface="Arial"/>
              </a:rPr>
              <a:t>Text</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86" name="Shape 18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5" name="Shape 25"/>
        <p:cNvGrpSpPr/>
        <p:nvPr/>
      </p:nvGrpSpPr>
      <p:grpSpPr>
        <a:xfrm>
          <a:off x="0" y="0"/>
          <a:ext cx="0" cy="0"/>
          <a:chOff x="0" y="0"/>
          <a:chExt cx="0" cy="0"/>
        </a:xfrm>
      </p:grpSpPr>
      <p:sp>
        <p:nvSpPr>
          <p:cNvPr id="26" name="Google Shape;26;p60"/>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87" name="Shape 187"/>
        <p:cNvGrpSpPr/>
        <p:nvPr/>
      </p:nvGrpSpPr>
      <p:grpSpPr>
        <a:xfrm>
          <a:off x="0" y="0"/>
          <a:ext cx="0" cy="0"/>
          <a:chOff x="0" y="0"/>
          <a:chExt cx="0" cy="0"/>
        </a:xfrm>
      </p:grpSpPr>
      <p:sp>
        <p:nvSpPr>
          <p:cNvPr id="188" name="Google Shape;188;p16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161"/>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0" name="Google Shape;190;p16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91" name="Shape 191"/>
        <p:cNvGrpSpPr/>
        <p:nvPr/>
      </p:nvGrpSpPr>
      <p:grpSpPr>
        <a:xfrm>
          <a:off x="0" y="0"/>
          <a:ext cx="0" cy="0"/>
          <a:chOff x="0" y="0"/>
          <a:chExt cx="0" cy="0"/>
        </a:xfrm>
      </p:grpSpPr>
      <p:sp>
        <p:nvSpPr>
          <p:cNvPr id="192" name="Google Shape;192;p1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162"/>
          <p:cNvSpPr/>
          <p:nvPr>
            <p:ph idx="2" type="pic"/>
          </p:nvPr>
        </p:nvSpPr>
        <p:spPr>
          <a:xfrm>
            <a:off x="5183188" y="987427"/>
            <a:ext cx="6172200" cy="4873625"/>
          </a:xfrm>
          <a:prstGeom prst="rect">
            <a:avLst/>
          </a:prstGeom>
          <a:noFill/>
          <a:ln>
            <a:noFill/>
          </a:ln>
        </p:spPr>
      </p:sp>
      <p:sp>
        <p:nvSpPr>
          <p:cNvPr id="194" name="Google Shape;194;p16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95" name="Shape 195"/>
        <p:cNvGrpSpPr/>
        <p:nvPr/>
      </p:nvGrpSpPr>
      <p:grpSpPr>
        <a:xfrm>
          <a:off x="0" y="0"/>
          <a:ext cx="0" cy="0"/>
          <a:chOff x="0" y="0"/>
          <a:chExt cx="0" cy="0"/>
        </a:xfrm>
      </p:grpSpPr>
      <p:sp>
        <p:nvSpPr>
          <p:cNvPr id="196" name="Google Shape;196;p16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16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98" name="Shape 198"/>
        <p:cNvGrpSpPr/>
        <p:nvPr/>
      </p:nvGrpSpPr>
      <p:grpSpPr>
        <a:xfrm>
          <a:off x="0" y="0"/>
          <a:ext cx="0" cy="0"/>
          <a:chOff x="0" y="0"/>
          <a:chExt cx="0" cy="0"/>
        </a:xfrm>
      </p:grpSpPr>
      <p:sp>
        <p:nvSpPr>
          <p:cNvPr id="199" name="Google Shape;199;p16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16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04" name="Shape 204"/>
        <p:cNvGrpSpPr/>
        <p:nvPr/>
      </p:nvGrpSpPr>
      <p:grpSpPr>
        <a:xfrm>
          <a:off x="0" y="0"/>
          <a:ext cx="0" cy="0"/>
          <a:chOff x="0" y="0"/>
          <a:chExt cx="0" cy="0"/>
        </a:xfrm>
      </p:grpSpPr>
      <p:sp>
        <p:nvSpPr>
          <p:cNvPr id="205" name="Google Shape;205;p12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1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207" name="Shape 207"/>
        <p:cNvGrpSpPr/>
        <p:nvPr/>
      </p:nvGrpSpPr>
      <p:grpSpPr>
        <a:xfrm>
          <a:off x="0" y="0"/>
          <a:ext cx="0" cy="0"/>
          <a:chOff x="0" y="0"/>
          <a:chExt cx="0" cy="0"/>
        </a:xfrm>
      </p:grpSpPr>
      <p:sp>
        <p:nvSpPr>
          <p:cNvPr id="208" name="Google Shape;208;p128"/>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9" name="Shape 209"/>
        <p:cNvGrpSpPr/>
        <p:nvPr/>
      </p:nvGrpSpPr>
      <p:grpSpPr>
        <a:xfrm>
          <a:off x="0" y="0"/>
          <a:ext cx="0" cy="0"/>
          <a:chOff x="0" y="0"/>
          <a:chExt cx="0" cy="0"/>
        </a:xfrm>
      </p:grpSpPr>
      <p:sp>
        <p:nvSpPr>
          <p:cNvPr id="210" name="Google Shape;210;p17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17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2" name="Google Shape;212;p175"/>
          <p:cNvSpPr txBox="1"/>
          <p:nvPr/>
        </p:nvSpPr>
        <p:spPr>
          <a:xfrm>
            <a:off x="8240891" y="6494075"/>
            <a:ext cx="198684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13" name="Shape 213"/>
        <p:cNvGrpSpPr/>
        <p:nvPr/>
      </p:nvGrpSpPr>
      <p:grpSpPr>
        <a:xfrm>
          <a:off x="0" y="0"/>
          <a:ext cx="0" cy="0"/>
          <a:chOff x="0" y="0"/>
          <a:chExt cx="0" cy="0"/>
        </a:xfrm>
      </p:grpSpPr>
      <p:sp>
        <p:nvSpPr>
          <p:cNvPr id="214" name="Google Shape;214;p176"/>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17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16" name="Shape 216"/>
        <p:cNvGrpSpPr/>
        <p:nvPr/>
      </p:nvGrpSpPr>
      <p:grpSpPr>
        <a:xfrm>
          <a:off x="0" y="0"/>
          <a:ext cx="0" cy="0"/>
          <a:chOff x="0" y="0"/>
          <a:chExt cx="0" cy="0"/>
        </a:xfrm>
      </p:grpSpPr>
      <p:sp>
        <p:nvSpPr>
          <p:cNvPr id="217" name="Google Shape;217;p177"/>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17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17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20" name="Shape 220"/>
        <p:cNvGrpSpPr/>
        <p:nvPr/>
      </p:nvGrpSpPr>
      <p:grpSpPr>
        <a:xfrm>
          <a:off x="0" y="0"/>
          <a:ext cx="0" cy="0"/>
          <a:chOff x="0" y="0"/>
          <a:chExt cx="0" cy="0"/>
        </a:xfrm>
      </p:grpSpPr>
      <p:sp>
        <p:nvSpPr>
          <p:cNvPr id="221" name="Google Shape;221;p178"/>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17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3" name="Google Shape;223;p17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178"/>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5" name="Google Shape;225;p178"/>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9" name="Shape 29"/>
        <p:cNvGrpSpPr/>
        <p:nvPr/>
      </p:nvGrpSpPr>
      <p:grpSpPr>
        <a:xfrm>
          <a:off x="0" y="0"/>
          <a:ext cx="0" cy="0"/>
          <a:chOff x="0" y="0"/>
          <a:chExt cx="0" cy="0"/>
        </a:xfrm>
      </p:grpSpPr>
      <p:sp>
        <p:nvSpPr>
          <p:cNvPr id="30" name="Google Shape;30;p61"/>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1"/>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 name="Google Shape;32;p61"/>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1"/>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 name="Google Shape;34;p61"/>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26" name="Shape 226"/>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27" name="Shape 227"/>
        <p:cNvGrpSpPr/>
        <p:nvPr/>
      </p:nvGrpSpPr>
      <p:grpSpPr>
        <a:xfrm>
          <a:off x="0" y="0"/>
          <a:ext cx="0" cy="0"/>
          <a:chOff x="0" y="0"/>
          <a:chExt cx="0" cy="0"/>
        </a:xfrm>
      </p:grpSpPr>
      <p:sp>
        <p:nvSpPr>
          <p:cNvPr id="228" name="Google Shape;228;p18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180"/>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30" name="Google Shape;230;p18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31" name="Shape 231"/>
        <p:cNvGrpSpPr/>
        <p:nvPr/>
      </p:nvGrpSpPr>
      <p:grpSpPr>
        <a:xfrm>
          <a:off x="0" y="0"/>
          <a:ext cx="0" cy="0"/>
          <a:chOff x="0" y="0"/>
          <a:chExt cx="0" cy="0"/>
        </a:xfrm>
      </p:grpSpPr>
      <p:sp>
        <p:nvSpPr>
          <p:cNvPr id="232" name="Google Shape;232;p18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181"/>
          <p:cNvSpPr/>
          <p:nvPr>
            <p:ph idx="2" type="pic"/>
          </p:nvPr>
        </p:nvSpPr>
        <p:spPr>
          <a:xfrm>
            <a:off x="5183188" y="987427"/>
            <a:ext cx="6172200" cy="4873625"/>
          </a:xfrm>
          <a:prstGeom prst="rect">
            <a:avLst/>
          </a:prstGeom>
          <a:noFill/>
          <a:ln>
            <a:noFill/>
          </a:ln>
        </p:spPr>
      </p:sp>
      <p:sp>
        <p:nvSpPr>
          <p:cNvPr id="234" name="Google Shape;234;p18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5" name="Google Shape;235;p181"/>
          <p:cNvSpPr txBox="1"/>
          <p:nvPr/>
        </p:nvSpPr>
        <p:spPr>
          <a:xfrm>
            <a:off x="8240891" y="6494075"/>
            <a:ext cx="198684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236" name="Shape 236"/>
        <p:cNvGrpSpPr/>
        <p:nvPr/>
      </p:nvGrpSpPr>
      <p:grpSpPr>
        <a:xfrm>
          <a:off x="0" y="0"/>
          <a:ext cx="0" cy="0"/>
          <a:chOff x="0" y="0"/>
          <a:chExt cx="0" cy="0"/>
        </a:xfrm>
      </p:grpSpPr>
      <p:sp>
        <p:nvSpPr>
          <p:cNvPr id="237" name="Google Shape;237;p18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18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39" name="Shape 239"/>
        <p:cNvGrpSpPr/>
        <p:nvPr/>
      </p:nvGrpSpPr>
      <p:grpSpPr>
        <a:xfrm>
          <a:off x="0" y="0"/>
          <a:ext cx="0" cy="0"/>
          <a:chOff x="0" y="0"/>
          <a:chExt cx="0" cy="0"/>
        </a:xfrm>
      </p:grpSpPr>
      <p:sp>
        <p:nvSpPr>
          <p:cNvPr id="240" name="Google Shape;240;p183"/>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183"/>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spTree>
      <p:nvGrpSpPr>
        <p:cNvPr id="242" name="Shape 242"/>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46" name="Shape 246"/>
        <p:cNvGrpSpPr/>
        <p:nvPr/>
      </p:nvGrpSpPr>
      <p:grpSpPr>
        <a:xfrm>
          <a:off x="0" y="0"/>
          <a:ext cx="0" cy="0"/>
          <a:chOff x="0" y="0"/>
          <a:chExt cx="0" cy="0"/>
        </a:xfrm>
      </p:grpSpPr>
      <p:sp>
        <p:nvSpPr>
          <p:cNvPr id="247" name="Google Shape;247;p124"/>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1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49" name="Shape 249"/>
        <p:cNvGrpSpPr/>
        <p:nvPr/>
      </p:nvGrpSpPr>
      <p:grpSpPr>
        <a:xfrm>
          <a:off x="0" y="0"/>
          <a:ext cx="0" cy="0"/>
          <a:chOff x="0" y="0"/>
          <a:chExt cx="0" cy="0"/>
        </a:xfrm>
      </p:grpSpPr>
      <p:sp>
        <p:nvSpPr>
          <p:cNvPr id="250" name="Google Shape;250;p14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1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52" name="Shape 252"/>
        <p:cNvGrpSpPr/>
        <p:nvPr/>
      </p:nvGrpSpPr>
      <p:grpSpPr>
        <a:xfrm>
          <a:off x="0" y="0"/>
          <a:ext cx="0" cy="0"/>
          <a:chOff x="0" y="0"/>
          <a:chExt cx="0" cy="0"/>
        </a:xfrm>
      </p:grpSpPr>
      <p:sp>
        <p:nvSpPr>
          <p:cNvPr id="253" name="Google Shape;253;p146"/>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14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55" name="Shape 255"/>
        <p:cNvGrpSpPr/>
        <p:nvPr/>
      </p:nvGrpSpPr>
      <p:grpSpPr>
        <a:xfrm>
          <a:off x="0" y="0"/>
          <a:ext cx="0" cy="0"/>
          <a:chOff x="0" y="0"/>
          <a:chExt cx="0" cy="0"/>
        </a:xfrm>
      </p:grpSpPr>
      <p:sp>
        <p:nvSpPr>
          <p:cNvPr id="256" name="Google Shape;256;p147"/>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14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14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35" name="Shape 35"/>
        <p:cNvGrpSpPr/>
        <p:nvPr/>
      </p:nvGrpSpPr>
      <p:grpSpPr>
        <a:xfrm>
          <a:off x="0" y="0"/>
          <a:ext cx="0" cy="0"/>
          <a:chOff x="0" y="0"/>
          <a:chExt cx="0" cy="0"/>
        </a:xfrm>
      </p:grpSpPr>
      <p:sp>
        <p:nvSpPr>
          <p:cNvPr id="36" name="Google Shape;36;p6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59" name="Shape 259"/>
        <p:cNvGrpSpPr/>
        <p:nvPr/>
      </p:nvGrpSpPr>
      <p:grpSpPr>
        <a:xfrm>
          <a:off x="0" y="0"/>
          <a:ext cx="0" cy="0"/>
          <a:chOff x="0" y="0"/>
          <a:chExt cx="0" cy="0"/>
        </a:xfrm>
      </p:grpSpPr>
      <p:sp>
        <p:nvSpPr>
          <p:cNvPr id="260" name="Google Shape;260;p148"/>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14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2" name="Google Shape;262;p14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148"/>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4" name="Google Shape;264;p148"/>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265" name="Shape 265"/>
        <p:cNvGrpSpPr/>
        <p:nvPr/>
      </p:nvGrpSpPr>
      <p:grpSpPr>
        <a:xfrm>
          <a:off x="0" y="0"/>
          <a:ext cx="0" cy="0"/>
          <a:chOff x="0" y="0"/>
          <a:chExt cx="0" cy="0"/>
        </a:xfrm>
      </p:grpSpPr>
      <p:sp>
        <p:nvSpPr>
          <p:cNvPr id="266" name="Google Shape;266;p14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67" name="Shape 267"/>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68" name="Shape 268"/>
        <p:cNvGrpSpPr/>
        <p:nvPr/>
      </p:nvGrpSpPr>
      <p:grpSpPr>
        <a:xfrm>
          <a:off x="0" y="0"/>
          <a:ext cx="0" cy="0"/>
          <a:chOff x="0" y="0"/>
          <a:chExt cx="0" cy="0"/>
        </a:xfrm>
      </p:grpSpPr>
      <p:sp>
        <p:nvSpPr>
          <p:cNvPr id="269" name="Google Shape;269;p1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151"/>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1" name="Google Shape;271;p15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72" name="Shape 272"/>
        <p:cNvGrpSpPr/>
        <p:nvPr/>
      </p:nvGrpSpPr>
      <p:grpSpPr>
        <a:xfrm>
          <a:off x="0" y="0"/>
          <a:ext cx="0" cy="0"/>
          <a:chOff x="0" y="0"/>
          <a:chExt cx="0" cy="0"/>
        </a:xfrm>
      </p:grpSpPr>
      <p:sp>
        <p:nvSpPr>
          <p:cNvPr id="273" name="Google Shape;273;p1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152"/>
          <p:cNvSpPr/>
          <p:nvPr>
            <p:ph idx="2" type="pic"/>
          </p:nvPr>
        </p:nvSpPr>
        <p:spPr>
          <a:xfrm>
            <a:off x="5183188" y="987427"/>
            <a:ext cx="6172200" cy="4873625"/>
          </a:xfrm>
          <a:prstGeom prst="rect">
            <a:avLst/>
          </a:prstGeom>
          <a:noFill/>
          <a:ln>
            <a:noFill/>
          </a:ln>
        </p:spPr>
      </p:sp>
      <p:sp>
        <p:nvSpPr>
          <p:cNvPr id="275" name="Google Shape;275;p15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276" name="Shape 276"/>
        <p:cNvGrpSpPr/>
        <p:nvPr/>
      </p:nvGrpSpPr>
      <p:grpSpPr>
        <a:xfrm>
          <a:off x="0" y="0"/>
          <a:ext cx="0" cy="0"/>
          <a:chOff x="0" y="0"/>
          <a:chExt cx="0" cy="0"/>
        </a:xfrm>
      </p:grpSpPr>
      <p:sp>
        <p:nvSpPr>
          <p:cNvPr id="277" name="Google Shape;277;p15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15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79" name="Shape 279"/>
        <p:cNvGrpSpPr/>
        <p:nvPr/>
      </p:nvGrpSpPr>
      <p:grpSpPr>
        <a:xfrm>
          <a:off x="0" y="0"/>
          <a:ext cx="0" cy="0"/>
          <a:chOff x="0" y="0"/>
          <a:chExt cx="0" cy="0"/>
        </a:xfrm>
      </p:grpSpPr>
      <p:sp>
        <p:nvSpPr>
          <p:cNvPr id="280" name="Google Shape;280;p154"/>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154"/>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8" name="Shape 288"/>
        <p:cNvGrpSpPr/>
        <p:nvPr/>
      </p:nvGrpSpPr>
      <p:grpSpPr>
        <a:xfrm>
          <a:off x="0" y="0"/>
          <a:ext cx="0" cy="0"/>
          <a:chOff x="0" y="0"/>
          <a:chExt cx="0" cy="0"/>
        </a:xfrm>
      </p:grpSpPr>
      <p:sp>
        <p:nvSpPr>
          <p:cNvPr id="289" name="Google Shape;289;p1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1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1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1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3" name="Shape 293"/>
        <p:cNvGrpSpPr/>
        <p:nvPr/>
      </p:nvGrpSpPr>
      <p:grpSpPr>
        <a:xfrm>
          <a:off x="0" y="0"/>
          <a:ext cx="0" cy="0"/>
          <a:chOff x="0" y="0"/>
          <a:chExt cx="0" cy="0"/>
        </a:xfrm>
      </p:grpSpPr>
      <p:sp>
        <p:nvSpPr>
          <p:cNvPr id="294" name="Google Shape;294;p19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19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6" name="Google Shape;296;p1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1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1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9" name="Shape 299"/>
        <p:cNvGrpSpPr/>
        <p:nvPr/>
      </p:nvGrpSpPr>
      <p:grpSpPr>
        <a:xfrm>
          <a:off x="0" y="0"/>
          <a:ext cx="0" cy="0"/>
          <a:chOff x="0" y="0"/>
          <a:chExt cx="0" cy="0"/>
        </a:xfrm>
      </p:grpSpPr>
      <p:sp>
        <p:nvSpPr>
          <p:cNvPr id="300" name="Google Shape;300;p19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19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1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1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1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 name="Shape 37"/>
        <p:cNvGrpSpPr/>
        <p:nvPr/>
      </p:nvGrpSpPr>
      <p:grpSpPr>
        <a:xfrm>
          <a:off x="0" y="0"/>
          <a:ext cx="0" cy="0"/>
          <a:chOff x="0" y="0"/>
          <a:chExt cx="0" cy="0"/>
        </a:xfrm>
      </p:grpSpPr>
      <p:sp>
        <p:nvSpPr>
          <p:cNvPr id="38" name="Google Shape;38;p6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9" name="Google Shape;39;p6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0" name="Google Shape;40;p6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5" name="Shape 305"/>
        <p:cNvGrpSpPr/>
        <p:nvPr/>
      </p:nvGrpSpPr>
      <p:grpSpPr>
        <a:xfrm>
          <a:off x="0" y="0"/>
          <a:ext cx="0" cy="0"/>
          <a:chOff x="0" y="0"/>
          <a:chExt cx="0" cy="0"/>
        </a:xfrm>
      </p:grpSpPr>
      <p:sp>
        <p:nvSpPr>
          <p:cNvPr id="306" name="Google Shape;306;p19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 name="Google Shape;307;p19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8" name="Google Shape;308;p1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1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1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1" name="Shape 311"/>
        <p:cNvGrpSpPr/>
        <p:nvPr/>
      </p:nvGrpSpPr>
      <p:grpSpPr>
        <a:xfrm>
          <a:off x="0" y="0"/>
          <a:ext cx="0" cy="0"/>
          <a:chOff x="0" y="0"/>
          <a:chExt cx="0" cy="0"/>
        </a:xfrm>
      </p:grpSpPr>
      <p:sp>
        <p:nvSpPr>
          <p:cNvPr id="312" name="Google Shape;312;p1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19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19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1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1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1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8" name="Shape 318"/>
        <p:cNvGrpSpPr/>
        <p:nvPr/>
      </p:nvGrpSpPr>
      <p:grpSpPr>
        <a:xfrm>
          <a:off x="0" y="0"/>
          <a:ext cx="0" cy="0"/>
          <a:chOff x="0" y="0"/>
          <a:chExt cx="0" cy="0"/>
        </a:xfrm>
      </p:grpSpPr>
      <p:sp>
        <p:nvSpPr>
          <p:cNvPr id="319" name="Google Shape;319;p19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19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1" name="Google Shape;321;p19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19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3" name="Google Shape;323;p19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1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1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1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 name="Shape 327"/>
        <p:cNvGrpSpPr/>
        <p:nvPr/>
      </p:nvGrpSpPr>
      <p:grpSpPr>
        <a:xfrm>
          <a:off x="0" y="0"/>
          <a:ext cx="0" cy="0"/>
          <a:chOff x="0" y="0"/>
          <a:chExt cx="0" cy="0"/>
        </a:xfrm>
      </p:grpSpPr>
      <p:sp>
        <p:nvSpPr>
          <p:cNvPr id="328" name="Google Shape;328;p2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2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2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1" name="Shape 331"/>
        <p:cNvGrpSpPr/>
        <p:nvPr/>
      </p:nvGrpSpPr>
      <p:grpSpPr>
        <a:xfrm>
          <a:off x="0" y="0"/>
          <a:ext cx="0" cy="0"/>
          <a:chOff x="0" y="0"/>
          <a:chExt cx="0" cy="0"/>
        </a:xfrm>
      </p:grpSpPr>
      <p:sp>
        <p:nvSpPr>
          <p:cNvPr id="332" name="Google Shape;332;p20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20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4" name="Google Shape;334;p20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 name="Google Shape;335;p2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2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2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8" name="Shape 338"/>
        <p:cNvGrpSpPr/>
        <p:nvPr/>
      </p:nvGrpSpPr>
      <p:grpSpPr>
        <a:xfrm>
          <a:off x="0" y="0"/>
          <a:ext cx="0" cy="0"/>
          <a:chOff x="0" y="0"/>
          <a:chExt cx="0" cy="0"/>
        </a:xfrm>
      </p:grpSpPr>
      <p:sp>
        <p:nvSpPr>
          <p:cNvPr id="339" name="Google Shape;339;p20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202"/>
          <p:cNvSpPr/>
          <p:nvPr>
            <p:ph idx="2" type="pic"/>
          </p:nvPr>
        </p:nvSpPr>
        <p:spPr>
          <a:xfrm>
            <a:off x="5183188" y="987425"/>
            <a:ext cx="6172200" cy="4873625"/>
          </a:xfrm>
          <a:prstGeom prst="rect">
            <a:avLst/>
          </a:prstGeom>
          <a:noFill/>
          <a:ln>
            <a:noFill/>
          </a:ln>
        </p:spPr>
      </p:sp>
      <p:sp>
        <p:nvSpPr>
          <p:cNvPr id="341" name="Google Shape;341;p20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2" name="Google Shape;342;p2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2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2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5" name="Shape 345"/>
        <p:cNvGrpSpPr/>
        <p:nvPr/>
      </p:nvGrpSpPr>
      <p:grpSpPr>
        <a:xfrm>
          <a:off x="0" y="0"/>
          <a:ext cx="0" cy="0"/>
          <a:chOff x="0" y="0"/>
          <a:chExt cx="0" cy="0"/>
        </a:xfrm>
      </p:grpSpPr>
      <p:sp>
        <p:nvSpPr>
          <p:cNvPr id="346" name="Google Shape;346;p2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20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2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2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2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1" name="Shape 351"/>
        <p:cNvGrpSpPr/>
        <p:nvPr/>
      </p:nvGrpSpPr>
      <p:grpSpPr>
        <a:xfrm>
          <a:off x="0" y="0"/>
          <a:ext cx="0" cy="0"/>
          <a:chOff x="0" y="0"/>
          <a:chExt cx="0" cy="0"/>
        </a:xfrm>
      </p:grpSpPr>
      <p:sp>
        <p:nvSpPr>
          <p:cNvPr id="352" name="Google Shape;352;p20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20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2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2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2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360" name="Shape 360"/>
        <p:cNvGrpSpPr/>
        <p:nvPr/>
      </p:nvGrpSpPr>
      <p:grpSpPr>
        <a:xfrm>
          <a:off x="0" y="0"/>
          <a:ext cx="0" cy="0"/>
          <a:chOff x="0" y="0"/>
          <a:chExt cx="0" cy="0"/>
        </a:xfrm>
      </p:grpSpPr>
      <p:sp>
        <p:nvSpPr>
          <p:cNvPr id="361" name="Google Shape;361;p130"/>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63" name="Shape 36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1" name="Shape 41"/>
        <p:cNvGrpSpPr/>
        <p:nvPr/>
      </p:nvGrpSpPr>
      <p:grpSpPr>
        <a:xfrm>
          <a:off x="0" y="0"/>
          <a:ext cx="0" cy="0"/>
          <a:chOff x="0" y="0"/>
          <a:chExt cx="0" cy="0"/>
        </a:xfrm>
      </p:grpSpPr>
      <p:sp>
        <p:nvSpPr>
          <p:cNvPr id="42" name="Google Shape;42;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4"/>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 name="Google Shape;44;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6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6" name="Google Shape;46;p6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7" name="Google Shape;47;p64"/>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4" name="Shape 364"/>
        <p:cNvGrpSpPr/>
        <p:nvPr/>
      </p:nvGrpSpPr>
      <p:grpSpPr>
        <a:xfrm>
          <a:off x="0" y="0"/>
          <a:ext cx="0" cy="0"/>
          <a:chOff x="0" y="0"/>
          <a:chExt cx="0" cy="0"/>
        </a:xfrm>
      </p:grpSpPr>
      <p:sp>
        <p:nvSpPr>
          <p:cNvPr id="365" name="Google Shape;365;p18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18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7" name="Google Shape;367;p185"/>
          <p:cNvSpPr txBox="1"/>
          <p:nvPr/>
        </p:nvSpPr>
        <p:spPr>
          <a:xfrm>
            <a:off x="8240891" y="6494075"/>
            <a:ext cx="198684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68" name="Shape 368"/>
        <p:cNvGrpSpPr/>
        <p:nvPr/>
      </p:nvGrpSpPr>
      <p:grpSpPr>
        <a:xfrm>
          <a:off x="0" y="0"/>
          <a:ext cx="0" cy="0"/>
          <a:chOff x="0" y="0"/>
          <a:chExt cx="0" cy="0"/>
        </a:xfrm>
      </p:grpSpPr>
      <p:sp>
        <p:nvSpPr>
          <p:cNvPr id="369" name="Google Shape;369;p186"/>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186"/>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71" name="Shape 371"/>
        <p:cNvGrpSpPr/>
        <p:nvPr/>
      </p:nvGrpSpPr>
      <p:grpSpPr>
        <a:xfrm>
          <a:off x="0" y="0"/>
          <a:ext cx="0" cy="0"/>
          <a:chOff x="0" y="0"/>
          <a:chExt cx="0" cy="0"/>
        </a:xfrm>
      </p:grpSpPr>
      <p:sp>
        <p:nvSpPr>
          <p:cNvPr id="372" name="Google Shape;372;p187"/>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18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18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375" name="Shape 375"/>
        <p:cNvGrpSpPr/>
        <p:nvPr/>
      </p:nvGrpSpPr>
      <p:grpSpPr>
        <a:xfrm>
          <a:off x="0" y="0"/>
          <a:ext cx="0" cy="0"/>
          <a:chOff x="0" y="0"/>
          <a:chExt cx="0" cy="0"/>
        </a:xfrm>
      </p:grpSpPr>
      <p:sp>
        <p:nvSpPr>
          <p:cNvPr id="376" name="Google Shape;376;p188"/>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188"/>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8" name="Google Shape;378;p188"/>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188"/>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0" name="Google Shape;380;p188"/>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381" name="Shape 381"/>
        <p:cNvGrpSpPr/>
        <p:nvPr/>
      </p:nvGrpSpPr>
      <p:grpSpPr>
        <a:xfrm>
          <a:off x="0" y="0"/>
          <a:ext cx="0" cy="0"/>
          <a:chOff x="0" y="0"/>
          <a:chExt cx="0" cy="0"/>
        </a:xfrm>
      </p:grpSpPr>
      <p:sp>
        <p:nvSpPr>
          <p:cNvPr id="382" name="Google Shape;382;p18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383" name="Shape 383"/>
        <p:cNvGrpSpPr/>
        <p:nvPr/>
      </p:nvGrpSpPr>
      <p:grpSpPr>
        <a:xfrm>
          <a:off x="0" y="0"/>
          <a:ext cx="0" cy="0"/>
          <a:chOff x="0" y="0"/>
          <a:chExt cx="0" cy="0"/>
        </a:xfrm>
      </p:grpSpPr>
      <p:sp>
        <p:nvSpPr>
          <p:cNvPr id="384" name="Google Shape;384;p19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190"/>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6" name="Google Shape;386;p19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387" name="Shape 387"/>
        <p:cNvGrpSpPr/>
        <p:nvPr/>
      </p:nvGrpSpPr>
      <p:grpSpPr>
        <a:xfrm>
          <a:off x="0" y="0"/>
          <a:ext cx="0" cy="0"/>
          <a:chOff x="0" y="0"/>
          <a:chExt cx="0" cy="0"/>
        </a:xfrm>
      </p:grpSpPr>
      <p:sp>
        <p:nvSpPr>
          <p:cNvPr id="388" name="Google Shape;388;p1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191"/>
          <p:cNvSpPr/>
          <p:nvPr>
            <p:ph idx="2" type="pic"/>
          </p:nvPr>
        </p:nvSpPr>
        <p:spPr>
          <a:xfrm>
            <a:off x="5183188" y="987427"/>
            <a:ext cx="6172200" cy="4873625"/>
          </a:xfrm>
          <a:prstGeom prst="rect">
            <a:avLst/>
          </a:prstGeom>
          <a:noFill/>
          <a:ln>
            <a:noFill/>
          </a:ln>
        </p:spPr>
      </p:sp>
      <p:sp>
        <p:nvSpPr>
          <p:cNvPr id="390" name="Google Shape;390;p19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91" name="Google Shape;391;p191"/>
          <p:cNvSpPr txBox="1"/>
          <p:nvPr/>
        </p:nvSpPr>
        <p:spPr>
          <a:xfrm>
            <a:off x="8240891" y="6494075"/>
            <a:ext cx="198684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200" u="none" cap="none" strike="noStrike">
                <a:solidFill>
                  <a:schemeClr val="lt1"/>
                </a:solidFill>
                <a:latin typeface="Century Gothic"/>
                <a:ea typeface="Century Gothic"/>
                <a:cs typeface="Century Gothic"/>
                <a:sym typeface="Century Gothic"/>
              </a:rPr>
              <a:t>Rachel Hawkes</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392" name="Shape 392"/>
        <p:cNvGrpSpPr/>
        <p:nvPr/>
      </p:nvGrpSpPr>
      <p:grpSpPr>
        <a:xfrm>
          <a:off x="0" y="0"/>
          <a:ext cx="0" cy="0"/>
          <a:chOff x="0" y="0"/>
          <a:chExt cx="0" cy="0"/>
        </a:xfrm>
      </p:grpSpPr>
      <p:sp>
        <p:nvSpPr>
          <p:cNvPr id="393" name="Google Shape;393;p19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19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395" name="Shape 395"/>
        <p:cNvGrpSpPr/>
        <p:nvPr/>
      </p:nvGrpSpPr>
      <p:grpSpPr>
        <a:xfrm>
          <a:off x="0" y="0"/>
          <a:ext cx="0" cy="0"/>
          <a:chOff x="0" y="0"/>
          <a:chExt cx="0" cy="0"/>
        </a:xfrm>
      </p:grpSpPr>
      <p:sp>
        <p:nvSpPr>
          <p:cNvPr id="396" name="Google Shape;396;p193"/>
          <p:cNvSpPr txBox="1"/>
          <p:nvPr>
            <p:ph type="title"/>
          </p:nvPr>
        </p:nvSpPr>
        <p:spPr>
          <a:xfrm rot="5400000">
            <a:off x="7133432"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193"/>
          <p:cNvSpPr txBox="1"/>
          <p:nvPr>
            <p:ph idx="1" type="body"/>
          </p:nvPr>
        </p:nvSpPr>
        <p:spPr>
          <a:xfrm rot="5400000">
            <a:off x="1799432"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showMasterSp="0">
  <p:cSld name="2_Blank">
    <p:spTree>
      <p:nvGrpSpPr>
        <p:cNvPr id="398" name="Shape 39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8" name="Shape 48"/>
        <p:cNvGrpSpPr/>
        <p:nvPr/>
      </p:nvGrpSpPr>
      <p:grpSpPr>
        <a:xfrm>
          <a:off x="0" y="0"/>
          <a:ext cx="0" cy="0"/>
          <a:chOff x="0" y="0"/>
          <a:chExt cx="0" cy="0"/>
        </a:xfrm>
      </p:grpSpPr>
      <p:sp>
        <p:nvSpPr>
          <p:cNvPr id="49" name="Google Shape;49;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65"/>
          <p:cNvSpPr/>
          <p:nvPr>
            <p:ph idx="2" type="pic"/>
          </p:nvPr>
        </p:nvSpPr>
        <p:spPr>
          <a:xfrm>
            <a:off x="5183188" y="987427"/>
            <a:ext cx="6172200" cy="4873625"/>
          </a:xfrm>
          <a:prstGeom prst="rect">
            <a:avLst/>
          </a:prstGeom>
          <a:noFill/>
          <a:ln>
            <a:noFill/>
          </a:ln>
        </p:spPr>
      </p:sp>
      <p:sp>
        <p:nvSpPr>
          <p:cNvPr id="51" name="Google Shape;51;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65"/>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3" name="Google Shape;53;p65"/>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Century Gothic"/>
                <a:ea typeface="Century Gothic"/>
                <a:cs typeface="Century Gothic"/>
                <a:sym typeface="Century Gothic"/>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4" name="Google Shape;54;p65"/>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None/>
              <a:defRPr b="0" i="0" sz="14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406" name="Shape 406"/>
        <p:cNvGrpSpPr/>
        <p:nvPr/>
      </p:nvGrpSpPr>
      <p:grpSpPr>
        <a:xfrm>
          <a:off x="0" y="0"/>
          <a:ext cx="0" cy="0"/>
          <a:chOff x="0" y="0"/>
          <a:chExt cx="0" cy="0"/>
        </a:xfrm>
      </p:grpSpPr>
      <p:sp>
        <p:nvSpPr>
          <p:cNvPr id="407" name="Google Shape;407;p13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1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55600" lvl="1" marL="914400" algn="l">
              <a:lnSpc>
                <a:spcPct val="90000"/>
              </a:lnSpc>
              <a:spcBef>
                <a:spcPts val="500"/>
              </a:spcBef>
              <a:spcAft>
                <a:spcPts val="0"/>
              </a:spcAft>
              <a:buClr>
                <a:srgbClr val="1F3864"/>
              </a:buClr>
              <a:buSzPts val="2000"/>
              <a:buChar char="•"/>
              <a:defRPr sz="2000"/>
            </a:lvl2pPr>
            <a:lvl3pPr indent="-342900" lvl="2" marL="1371600" algn="l">
              <a:lnSpc>
                <a:spcPct val="90000"/>
              </a:lnSpc>
              <a:spcBef>
                <a:spcPts val="500"/>
              </a:spcBef>
              <a:spcAft>
                <a:spcPts val="0"/>
              </a:spcAft>
              <a:buClr>
                <a:srgbClr val="1F3864"/>
              </a:buClr>
              <a:buSzPts val="1800"/>
              <a:buChar char="•"/>
              <a:defRPr sz="1800"/>
            </a:lvl3pPr>
            <a:lvl4pPr indent="-330200" lvl="3" marL="1828800" algn="l">
              <a:lnSpc>
                <a:spcPct val="90000"/>
              </a:lnSpc>
              <a:spcBef>
                <a:spcPts val="500"/>
              </a:spcBef>
              <a:spcAft>
                <a:spcPts val="0"/>
              </a:spcAft>
              <a:buClr>
                <a:srgbClr val="1F3864"/>
              </a:buClr>
              <a:buSzPts val="1600"/>
              <a:buChar char="•"/>
              <a:defRPr sz="1600"/>
            </a:lvl4pPr>
            <a:lvl5pPr indent="-330200" lvl="4" marL="2286000" algn="l">
              <a:lnSpc>
                <a:spcPct val="90000"/>
              </a:lnSpc>
              <a:spcBef>
                <a:spcPts val="500"/>
              </a:spcBef>
              <a:spcAft>
                <a:spcPts val="0"/>
              </a:spcAft>
              <a:buClr>
                <a:srgbClr val="1F3864"/>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409" name="Shape 409"/>
        <p:cNvGrpSpPr/>
        <p:nvPr/>
      </p:nvGrpSpPr>
      <p:grpSpPr>
        <a:xfrm>
          <a:off x="0" y="0"/>
          <a:ext cx="0" cy="0"/>
          <a:chOff x="0" y="0"/>
          <a:chExt cx="0" cy="0"/>
        </a:xfrm>
      </p:grpSpPr>
      <p:sp>
        <p:nvSpPr>
          <p:cNvPr id="410" name="Google Shape;410;p165"/>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16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12" name="Shape 412"/>
        <p:cNvGrpSpPr/>
        <p:nvPr/>
      </p:nvGrpSpPr>
      <p:grpSpPr>
        <a:xfrm>
          <a:off x="0" y="0"/>
          <a:ext cx="0" cy="0"/>
          <a:chOff x="0" y="0"/>
          <a:chExt cx="0" cy="0"/>
        </a:xfrm>
      </p:grpSpPr>
      <p:sp>
        <p:nvSpPr>
          <p:cNvPr id="413" name="Google Shape;413;p166"/>
          <p:cNvSpPr txBox="1"/>
          <p:nvPr>
            <p:ph type="title"/>
          </p:nvPr>
        </p:nvSpPr>
        <p:spPr>
          <a:xfrm>
            <a:off x="839788"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4" name="Google Shape;414;p16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5" name="Google Shape;415;p16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166"/>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b="1" sz="2400"/>
            </a:lvl1pPr>
            <a:lvl2pPr indent="-228600" lvl="1" marL="914400" algn="l">
              <a:lnSpc>
                <a:spcPct val="90000"/>
              </a:lnSpc>
              <a:spcBef>
                <a:spcPts val="500"/>
              </a:spcBef>
              <a:spcAft>
                <a:spcPts val="0"/>
              </a:spcAft>
              <a:buClr>
                <a:srgbClr val="1F3864"/>
              </a:buClr>
              <a:buSzPts val="2000"/>
              <a:buNone/>
              <a:defRPr b="1" sz="2000"/>
            </a:lvl2pPr>
            <a:lvl3pPr indent="-228600" lvl="2" marL="1371600" algn="l">
              <a:lnSpc>
                <a:spcPct val="90000"/>
              </a:lnSpc>
              <a:spcBef>
                <a:spcPts val="500"/>
              </a:spcBef>
              <a:spcAft>
                <a:spcPts val="0"/>
              </a:spcAft>
              <a:buClr>
                <a:srgbClr val="1F3864"/>
              </a:buClr>
              <a:buSzPts val="1800"/>
              <a:buNone/>
              <a:defRPr b="1" sz="1800"/>
            </a:lvl3pPr>
            <a:lvl4pPr indent="-228600" lvl="3" marL="1828800" algn="l">
              <a:lnSpc>
                <a:spcPct val="90000"/>
              </a:lnSpc>
              <a:spcBef>
                <a:spcPts val="500"/>
              </a:spcBef>
              <a:spcAft>
                <a:spcPts val="0"/>
              </a:spcAft>
              <a:buClr>
                <a:srgbClr val="1F3864"/>
              </a:buClr>
              <a:buSzPts val="1600"/>
              <a:buNone/>
              <a:defRPr b="1" sz="1600"/>
            </a:lvl4pPr>
            <a:lvl5pPr indent="-228600" lvl="4" marL="2286000" algn="l">
              <a:lnSpc>
                <a:spcPct val="90000"/>
              </a:lnSpc>
              <a:spcBef>
                <a:spcPts val="500"/>
              </a:spcBef>
              <a:spcAft>
                <a:spcPts val="0"/>
              </a:spcAft>
              <a:buClr>
                <a:srgbClr val="1F3864"/>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7" name="Google Shape;417;p166"/>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18" name="Shape 418"/>
        <p:cNvGrpSpPr/>
        <p:nvPr/>
      </p:nvGrpSpPr>
      <p:grpSpPr>
        <a:xfrm>
          <a:off x="0" y="0"/>
          <a:ext cx="0" cy="0"/>
          <a:chOff x="0" y="0"/>
          <a:chExt cx="0" cy="0"/>
        </a:xfrm>
      </p:grpSpPr>
      <p:sp>
        <p:nvSpPr>
          <p:cNvPr id="419" name="Google Shape;419;p167"/>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167"/>
          <p:cNvSpPr txBox="1"/>
          <p:nvPr>
            <p:ph idx="1" type="body"/>
          </p:nvPr>
        </p:nvSpPr>
        <p:spPr>
          <a:xfrm>
            <a:off x="831851" y="4589465"/>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2400"/>
              <a:buNone/>
              <a:defRPr sz="2400">
                <a:solidFill>
                  <a:srgbClr val="1F3864"/>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421" name="Shape 421"/>
        <p:cNvGrpSpPr/>
        <p:nvPr/>
      </p:nvGrpSpPr>
      <p:grpSpPr>
        <a:xfrm>
          <a:off x="0" y="0"/>
          <a:ext cx="0" cy="0"/>
          <a:chOff x="0" y="0"/>
          <a:chExt cx="0" cy="0"/>
        </a:xfrm>
      </p:grpSpPr>
      <p:sp>
        <p:nvSpPr>
          <p:cNvPr id="422" name="Google Shape;422;p168"/>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16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16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25" name="Shape 425"/>
        <p:cNvGrpSpPr/>
        <p:nvPr/>
      </p:nvGrpSpPr>
      <p:grpSpPr>
        <a:xfrm>
          <a:off x="0" y="0"/>
          <a:ext cx="0" cy="0"/>
          <a:chOff x="0" y="0"/>
          <a:chExt cx="0" cy="0"/>
        </a:xfrm>
      </p:grpSpPr>
      <p:sp>
        <p:nvSpPr>
          <p:cNvPr id="426" name="Google Shape;426;p16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27" name="Shape 427"/>
        <p:cNvGrpSpPr/>
        <p:nvPr/>
      </p:nvGrpSpPr>
      <p:grpSpPr>
        <a:xfrm>
          <a:off x="0" y="0"/>
          <a:ext cx="0" cy="0"/>
          <a:chOff x="0" y="0"/>
          <a:chExt cx="0" cy="0"/>
        </a:xfrm>
      </p:grpSpPr>
      <p:sp>
        <p:nvSpPr>
          <p:cNvPr id="428" name="Google Shape;428;p170"/>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29" name="Google Shape;429;p170"/>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30" name="Google Shape;430;p170"/>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31" name="Shape 431"/>
        <p:cNvGrpSpPr/>
        <p:nvPr/>
      </p:nvGrpSpPr>
      <p:grpSpPr>
        <a:xfrm>
          <a:off x="0" y="0"/>
          <a:ext cx="0" cy="0"/>
          <a:chOff x="0" y="0"/>
          <a:chExt cx="0" cy="0"/>
        </a:xfrm>
      </p:grpSpPr>
      <p:sp>
        <p:nvSpPr>
          <p:cNvPr id="432" name="Google Shape;432;p1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171"/>
          <p:cNvSpPr txBox="1"/>
          <p:nvPr>
            <p:ph idx="1" type="body"/>
          </p:nvPr>
        </p:nvSpPr>
        <p:spPr>
          <a:xfrm>
            <a:off x="5183188" y="987427"/>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F3864"/>
              </a:buClr>
              <a:buSzPts val="3200"/>
              <a:buChar char="•"/>
              <a:defRPr sz="3200"/>
            </a:lvl1pPr>
            <a:lvl2pPr indent="-406400" lvl="1" marL="914400" algn="l">
              <a:lnSpc>
                <a:spcPct val="90000"/>
              </a:lnSpc>
              <a:spcBef>
                <a:spcPts val="500"/>
              </a:spcBef>
              <a:spcAft>
                <a:spcPts val="0"/>
              </a:spcAft>
              <a:buClr>
                <a:srgbClr val="1F3864"/>
              </a:buClr>
              <a:buSzPts val="2800"/>
              <a:buChar char="•"/>
              <a:defRPr sz="2800"/>
            </a:lvl2pPr>
            <a:lvl3pPr indent="-381000" lvl="2" marL="1371600" algn="l">
              <a:lnSpc>
                <a:spcPct val="90000"/>
              </a:lnSpc>
              <a:spcBef>
                <a:spcPts val="500"/>
              </a:spcBef>
              <a:spcAft>
                <a:spcPts val="0"/>
              </a:spcAft>
              <a:buClr>
                <a:srgbClr val="1F3864"/>
              </a:buClr>
              <a:buSzPts val="2400"/>
              <a:buChar char="•"/>
              <a:defRPr sz="2400"/>
            </a:lvl3pPr>
            <a:lvl4pPr indent="-355600" lvl="3" marL="1828800" algn="l">
              <a:lnSpc>
                <a:spcPct val="90000"/>
              </a:lnSpc>
              <a:spcBef>
                <a:spcPts val="500"/>
              </a:spcBef>
              <a:spcAft>
                <a:spcPts val="0"/>
              </a:spcAft>
              <a:buClr>
                <a:srgbClr val="1F3864"/>
              </a:buClr>
              <a:buSzPts val="2000"/>
              <a:buChar char="•"/>
              <a:defRPr sz="2000"/>
            </a:lvl4pPr>
            <a:lvl5pPr indent="-355600" lvl="4" marL="2286000" algn="l">
              <a:lnSpc>
                <a:spcPct val="90000"/>
              </a:lnSpc>
              <a:spcBef>
                <a:spcPts val="500"/>
              </a:spcBef>
              <a:spcAft>
                <a:spcPts val="0"/>
              </a:spcAft>
              <a:buClr>
                <a:srgbClr val="1F3864"/>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4" name="Google Shape;434;p17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5" name="Google Shape;435;p171"/>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36" name="Google Shape;436;p171"/>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37" name="Google Shape;437;p171"/>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38" name="Shape 438"/>
        <p:cNvGrpSpPr/>
        <p:nvPr/>
      </p:nvGrpSpPr>
      <p:grpSpPr>
        <a:xfrm>
          <a:off x="0" y="0"/>
          <a:ext cx="0" cy="0"/>
          <a:chOff x="0" y="0"/>
          <a:chExt cx="0" cy="0"/>
        </a:xfrm>
      </p:grpSpPr>
      <p:sp>
        <p:nvSpPr>
          <p:cNvPr id="439" name="Google Shape;439;p17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0" name="Google Shape;440;p172"/>
          <p:cNvSpPr/>
          <p:nvPr>
            <p:ph idx="2" type="pic"/>
          </p:nvPr>
        </p:nvSpPr>
        <p:spPr>
          <a:xfrm>
            <a:off x="5183188" y="987427"/>
            <a:ext cx="6172200" cy="4873625"/>
          </a:xfrm>
          <a:prstGeom prst="rect">
            <a:avLst/>
          </a:prstGeom>
          <a:noFill/>
          <a:ln>
            <a:noFill/>
          </a:ln>
        </p:spPr>
      </p:sp>
      <p:sp>
        <p:nvSpPr>
          <p:cNvPr id="441" name="Google Shape;441;p17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F3864"/>
              </a:buClr>
              <a:buSzPts val="1600"/>
              <a:buNone/>
              <a:defRPr sz="1600"/>
            </a:lvl1pPr>
            <a:lvl2pPr indent="-228600" lvl="1" marL="914400" algn="l">
              <a:lnSpc>
                <a:spcPct val="90000"/>
              </a:lnSpc>
              <a:spcBef>
                <a:spcPts val="500"/>
              </a:spcBef>
              <a:spcAft>
                <a:spcPts val="0"/>
              </a:spcAft>
              <a:buClr>
                <a:srgbClr val="1F3864"/>
              </a:buClr>
              <a:buSzPts val="1400"/>
              <a:buNone/>
              <a:defRPr sz="1400"/>
            </a:lvl2pPr>
            <a:lvl3pPr indent="-228600" lvl="2" marL="1371600" algn="l">
              <a:lnSpc>
                <a:spcPct val="90000"/>
              </a:lnSpc>
              <a:spcBef>
                <a:spcPts val="500"/>
              </a:spcBef>
              <a:spcAft>
                <a:spcPts val="0"/>
              </a:spcAft>
              <a:buClr>
                <a:srgbClr val="1F3864"/>
              </a:buClr>
              <a:buSzPts val="1200"/>
              <a:buNone/>
              <a:defRPr sz="1200"/>
            </a:lvl3pPr>
            <a:lvl4pPr indent="-228600" lvl="3" marL="1828800" algn="l">
              <a:lnSpc>
                <a:spcPct val="90000"/>
              </a:lnSpc>
              <a:spcBef>
                <a:spcPts val="500"/>
              </a:spcBef>
              <a:spcAft>
                <a:spcPts val="0"/>
              </a:spcAft>
              <a:buClr>
                <a:srgbClr val="1F3864"/>
              </a:buClr>
              <a:buSzPts val="1000"/>
              <a:buNone/>
              <a:defRPr sz="1000"/>
            </a:lvl4pPr>
            <a:lvl5pPr indent="-228600" lvl="4" marL="2286000" algn="l">
              <a:lnSpc>
                <a:spcPct val="90000"/>
              </a:lnSpc>
              <a:spcBef>
                <a:spcPts val="500"/>
              </a:spcBef>
              <a:spcAft>
                <a:spcPts val="0"/>
              </a:spcAft>
              <a:buClr>
                <a:srgbClr val="1F3864"/>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2" name="Google Shape;442;p172"/>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43" name="Google Shape;443;p172"/>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44" name="Google Shape;444;p172"/>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445" name="Shape 445"/>
        <p:cNvGrpSpPr/>
        <p:nvPr/>
      </p:nvGrpSpPr>
      <p:grpSpPr>
        <a:xfrm>
          <a:off x="0" y="0"/>
          <a:ext cx="0" cy="0"/>
          <a:chOff x="0" y="0"/>
          <a:chExt cx="0" cy="0"/>
        </a:xfrm>
      </p:grpSpPr>
      <p:sp>
        <p:nvSpPr>
          <p:cNvPr id="446" name="Google Shape;446;p17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1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F3864"/>
              </a:buClr>
              <a:buSzPts val="1800"/>
              <a:buChar char="•"/>
              <a:defRPr/>
            </a:lvl1pPr>
            <a:lvl2pPr indent="-342900" lvl="1" marL="914400" algn="l">
              <a:lnSpc>
                <a:spcPct val="90000"/>
              </a:lnSpc>
              <a:spcBef>
                <a:spcPts val="500"/>
              </a:spcBef>
              <a:spcAft>
                <a:spcPts val="0"/>
              </a:spcAft>
              <a:buClr>
                <a:srgbClr val="1F3864"/>
              </a:buClr>
              <a:buSzPts val="1800"/>
              <a:buChar char="•"/>
              <a:defRPr/>
            </a:lvl2pPr>
            <a:lvl3pPr indent="-342900" lvl="2" marL="1371600" algn="l">
              <a:lnSpc>
                <a:spcPct val="90000"/>
              </a:lnSpc>
              <a:spcBef>
                <a:spcPts val="500"/>
              </a:spcBef>
              <a:spcAft>
                <a:spcPts val="0"/>
              </a:spcAft>
              <a:buClr>
                <a:srgbClr val="1F3864"/>
              </a:buClr>
              <a:buSzPts val="1800"/>
              <a:buChar char="•"/>
              <a:defRPr/>
            </a:lvl3pPr>
            <a:lvl4pPr indent="-342900" lvl="3" marL="1828800" algn="l">
              <a:lnSpc>
                <a:spcPct val="90000"/>
              </a:lnSpc>
              <a:spcBef>
                <a:spcPts val="500"/>
              </a:spcBef>
              <a:spcAft>
                <a:spcPts val="0"/>
              </a:spcAft>
              <a:buClr>
                <a:srgbClr val="1F3864"/>
              </a:buClr>
              <a:buSzPts val="1800"/>
              <a:buChar char="•"/>
              <a:defRPr/>
            </a:lvl4pPr>
            <a:lvl5pPr indent="-342900" lvl="4" marL="2286000" algn="l">
              <a:lnSpc>
                <a:spcPct val="90000"/>
              </a:lnSpc>
              <a:spcBef>
                <a:spcPts val="500"/>
              </a:spcBef>
              <a:spcAft>
                <a:spcPts val="0"/>
              </a:spcAft>
              <a:buClr>
                <a:srgbClr val="1F3864"/>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17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49" name="Google Shape;449;p17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450" name="Google Shape;450;p173"/>
          <p:cNvSpPr txBox="1"/>
          <p:nvPr>
            <p:ph idx="12" type="sldNum"/>
          </p:nvPr>
        </p:nvSpPr>
        <p:spPr>
          <a:xfrm>
            <a:off x="8610600" y="6356352"/>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6.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hyperlink" Target="https://creativecommons.org/licenses/by-nc-sa/4.0/" TargetMode="External"/><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6" Type="http://schemas.openxmlformats.org/officeDocument/2006/relationships/theme" Target="../theme/theme6.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3" Type="http://schemas.openxmlformats.org/officeDocument/2006/relationships/theme" Target="../theme/theme7.xml"/><Relationship Id="rId12" Type="http://schemas.openxmlformats.org/officeDocument/2006/relationships/slideLayout" Target="../slideLayouts/slideLayout111.xml"/><Relationship Id="rId1" Type="http://schemas.openxmlformats.org/officeDocument/2006/relationships/image" Target="../media/image6.jpg"/><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 Type="http://schemas.openxmlformats.org/officeDocument/2006/relationships/image" Target="../media/image6.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hyperlink" Target="https://creativecommons.org/licenses/by-nc-sa/4.0/" TargetMode="External"/><Relationship Id="rId9" Type="http://schemas.openxmlformats.org/officeDocument/2006/relationships/slideLayout" Target="../slideLayouts/slideLayout116.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6" Type="http://schemas.openxmlformats.org/officeDocument/2006/relationships/theme" Target="../theme/theme9.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6.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hyperlink" Target="about:blank" TargetMode="External"/><Relationship Id="rId9" Type="http://schemas.openxmlformats.org/officeDocument/2006/relationships/slideLayout" Target="../slideLayouts/slideLayout16.xml"/><Relationship Id="rId15" Type="http://schemas.openxmlformats.org/officeDocument/2006/relationships/theme" Target="../theme/theme11.xml"/><Relationship Id="rId14" Type="http://schemas.openxmlformats.org/officeDocument/2006/relationships/slideLayout" Target="../slideLayouts/slideLayout2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theme" Target="../theme/theme3.xml"/><Relationship Id="rId12" Type="http://schemas.openxmlformats.org/officeDocument/2006/relationships/slideLayout" Target="../slideLayouts/slideLayout32.xml"/><Relationship Id="rId1" Type="http://schemas.openxmlformats.org/officeDocument/2006/relationships/image" Target="../media/image10.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theme" Target="../theme/theme5.xml"/><Relationship Id="rId12" Type="http://schemas.openxmlformats.org/officeDocument/2006/relationships/slideLayout" Target="../slideLayouts/slideLayout43.xml"/><Relationship Id="rId1" Type="http://schemas.openxmlformats.org/officeDocument/2006/relationships/image" Target="../media/image6.jp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image" Target="../media/image11.jpg"/><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10.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theme" Target="../theme/theme1.xml"/><Relationship Id="rId12" Type="http://schemas.openxmlformats.org/officeDocument/2006/relationships/slideLayout" Target="../slideLayouts/slideLayout66.xml"/><Relationship Id="rId1" Type="http://schemas.openxmlformats.org/officeDocument/2006/relationships/image" Target="../media/image6.jp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0" Type="http://schemas.openxmlformats.org/officeDocument/2006/relationships/slideLayout" Target="../slideLayouts/slideLayout76.xml"/><Relationship Id="rId12" Type="http://schemas.openxmlformats.org/officeDocument/2006/relationships/theme" Target="../theme/theme4.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slideLayout" Target="../slideLayouts/slideLayout89.xml"/><Relationship Id="rId12" Type="http://schemas.openxmlformats.org/officeDocument/2006/relationships/slideLayout" Target="../slideLayouts/slideLayout88.xml"/><Relationship Id="rId1" Type="http://schemas.openxmlformats.org/officeDocument/2006/relationships/image" Target="../media/image11.jpg"/><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2.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6.xml"/><Relationship Id="rId10" Type="http://schemas.openxmlformats.org/officeDocument/2006/relationships/slideLayout" Target="../slideLayouts/slideLayout95.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 Type="http://schemas.openxmlformats.org/officeDocument/2006/relationships/image" Target="../media/image6.jpg"/><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hyperlink" Target="https://creativecommons.org/licenses/by-nc-sa/4.0/" TargetMode="External"/><Relationship Id="rId9" Type="http://schemas.openxmlformats.org/officeDocument/2006/relationships/slideLayout" Target="../slideLayouts/slideLayout94.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6" Type="http://schemas.openxmlformats.org/officeDocument/2006/relationships/theme" Target="../theme/theme12.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9pPr>
          </a:lstStyle>
          <a:p/>
        </p:txBody>
      </p:sp>
      <p:pic>
        <p:nvPicPr>
          <p:cNvPr id="12" name="Google Shape;12;p56"/>
          <p:cNvPicPr preferRelativeResize="0"/>
          <p:nvPr/>
        </p:nvPicPr>
        <p:blipFill rotWithShape="1">
          <a:blip r:embed="rId2">
            <a:alphaModFix/>
          </a:blip>
          <a:srcRect b="0" l="0" r="0" t="0"/>
          <a:stretch/>
        </p:blipFill>
        <p:spPr>
          <a:xfrm>
            <a:off x="10485120" y="-61459"/>
            <a:ext cx="1627856" cy="563137"/>
          </a:xfrm>
          <a:prstGeom prst="rect">
            <a:avLst/>
          </a:prstGeom>
          <a:noFill/>
          <a:ln>
            <a:noFill/>
          </a:ln>
        </p:spPr>
      </p:pic>
      <p:pic>
        <p:nvPicPr>
          <p:cNvPr id="13" name="Google Shape;13;p56"/>
          <p:cNvPicPr preferRelativeResize="0"/>
          <p:nvPr/>
        </p:nvPicPr>
        <p:blipFill rotWithShape="1">
          <a:blip r:embed="rId3">
            <a:alphaModFix/>
          </a:blip>
          <a:srcRect b="0" l="0" r="0" t="0"/>
          <a:stretch/>
        </p:blipFill>
        <p:spPr>
          <a:xfrm>
            <a:off x="1" y="0"/>
            <a:ext cx="4775200" cy="417830"/>
          </a:xfrm>
          <a:prstGeom prst="rect">
            <a:avLst/>
          </a:prstGeom>
          <a:noFill/>
          <a:ln>
            <a:noFill/>
          </a:ln>
        </p:spPr>
      </p:pic>
      <p:sp>
        <p:nvSpPr>
          <p:cNvPr id="14" name="Google Shape;14;p56"/>
          <p:cNvSpPr/>
          <p:nvPr/>
        </p:nvSpPr>
        <p:spPr>
          <a:xfrm>
            <a:off x="9088583" y="6572243"/>
            <a:ext cx="843464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100" u="none" cap="none" strike="noStrike">
                <a:solidFill>
                  <a:srgbClr val="002060"/>
                </a:solidFill>
                <a:latin typeface="Century Gothic"/>
                <a:ea typeface="Century Gothic"/>
                <a:cs typeface="Century Gothic"/>
                <a:sym typeface="Century Gothic"/>
              </a:rPr>
              <a:t>Material</a:t>
            </a:r>
            <a:r>
              <a:rPr b="0" i="0" lang="en-GB" sz="1100" u="none" cap="none" strike="noStrike">
                <a:solidFill>
                  <a:srgbClr val="002060"/>
                </a:solidFill>
                <a:latin typeface="Arial"/>
                <a:ea typeface="Arial"/>
                <a:cs typeface="Arial"/>
                <a:sym typeface="Arial"/>
              </a:rPr>
              <a:t> </a:t>
            </a:r>
            <a:r>
              <a:rPr b="0" i="0" lang="en-GB" sz="1100" u="none" cap="none" strike="noStrike">
                <a:solidFill>
                  <a:srgbClr val="002060"/>
                </a:solidFill>
                <a:latin typeface="Century Gothic"/>
                <a:ea typeface="Century Gothic"/>
                <a:cs typeface="Century Gothic"/>
                <a:sym typeface="Century Gothic"/>
              </a:rPr>
              <a:t>licensed as </a:t>
            </a:r>
            <a:r>
              <a:rPr b="1" i="0" lang="en-GB" sz="1100" u="sng" cap="none" strike="noStrike">
                <a:solidFill>
                  <a:srgbClr val="FFFFFF"/>
                </a:solidFill>
                <a:latin typeface="Century Gothic"/>
                <a:ea typeface="Century Gothic"/>
                <a:cs typeface="Century Gothic"/>
                <a:sym typeface="Century Gothic"/>
                <a:hlinkClick r:id="rId4">
                  <a:extLst>
                    <a:ext uri="{A12FA001-AC4F-418D-AE19-62706E023703}">
                      <ahyp:hlinkClr val="tx"/>
                    </a:ext>
                  </a:extLst>
                </a:hlinkClick>
              </a:rPr>
              <a:t>CC BY-NC-SA 4.0</a:t>
            </a:r>
            <a:br>
              <a:rPr b="0" i="0" lang="en-GB" sz="1100" u="none" cap="none" strike="noStrike">
                <a:solidFill>
                  <a:srgbClr val="000000"/>
                </a:solidFill>
                <a:latin typeface="Century Gothic"/>
                <a:ea typeface="Century Gothic"/>
                <a:cs typeface="Century Gothic"/>
                <a:sym typeface="Century Gothic"/>
              </a:rPr>
            </a:br>
            <a:endParaRPr b="0" i="0" sz="1100" u="none" cap="none" strike="noStrike">
              <a:solidFill>
                <a:srgbClr val="000000"/>
              </a:solidFill>
              <a:latin typeface="Century Gothic"/>
              <a:ea typeface="Century Gothic"/>
              <a:cs typeface="Century Gothic"/>
              <a:sym typeface="Century Gothic"/>
            </a:endParaRPr>
          </a:p>
        </p:txBody>
      </p:sp>
      <p:sp>
        <p:nvSpPr>
          <p:cNvPr id="15" name="Google Shape;15;p56"/>
          <p:cNvSpPr/>
          <p:nvPr/>
        </p:nvSpPr>
        <p:spPr>
          <a:xfrm>
            <a:off x="2" y="6572241"/>
            <a:ext cx="843464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050" u="none" cap="none" strike="noStrike">
                <a:solidFill>
                  <a:srgbClr val="002060"/>
                </a:solidFill>
                <a:latin typeface="Century Gothic"/>
                <a:ea typeface="Century Gothic"/>
                <a:cs typeface="Century Gothic"/>
                <a:sym typeface="Century Gothic"/>
              </a:rPr>
              <a:t>Rachel Hawkes</a:t>
            </a:r>
            <a:endParaRPr b="0" i="0" sz="1050" u="none" cap="none" strike="noStrike">
              <a:solidFill>
                <a:srgbClr val="000000"/>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57" name="Shape 457"/>
        <p:cNvGrpSpPr/>
        <p:nvPr/>
      </p:nvGrpSpPr>
      <p:grpSpPr>
        <a:xfrm>
          <a:off x="0" y="0"/>
          <a:ext cx="0" cy="0"/>
          <a:chOff x="0" y="0"/>
          <a:chExt cx="0" cy="0"/>
        </a:xfrm>
      </p:grpSpPr>
      <p:sp>
        <p:nvSpPr>
          <p:cNvPr id="458" name="Google Shape;458;p134"/>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9" name="Google Shape;459;p1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96" name="Shape 496"/>
        <p:cNvGrpSpPr/>
        <p:nvPr/>
      </p:nvGrpSpPr>
      <p:grpSpPr>
        <a:xfrm>
          <a:off x="0" y="0"/>
          <a:ext cx="0" cy="0"/>
          <a:chOff x="0" y="0"/>
          <a:chExt cx="0" cy="0"/>
        </a:xfrm>
      </p:grpSpPr>
      <p:sp>
        <p:nvSpPr>
          <p:cNvPr id="497" name="Google Shape;497;p54"/>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8" name="Google Shape;498;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9pPr>
          </a:lstStyle>
          <a:p/>
        </p:txBody>
      </p:sp>
      <p:pic>
        <p:nvPicPr>
          <p:cNvPr id="499" name="Google Shape;499;p54"/>
          <p:cNvPicPr preferRelativeResize="0"/>
          <p:nvPr/>
        </p:nvPicPr>
        <p:blipFill rotWithShape="1">
          <a:blip r:embed="rId2">
            <a:alphaModFix/>
          </a:blip>
          <a:srcRect b="0" l="0" r="0" t="0"/>
          <a:stretch/>
        </p:blipFill>
        <p:spPr>
          <a:xfrm>
            <a:off x="10485120" y="-61459"/>
            <a:ext cx="1627856" cy="563137"/>
          </a:xfrm>
          <a:prstGeom prst="rect">
            <a:avLst/>
          </a:prstGeom>
          <a:noFill/>
          <a:ln>
            <a:noFill/>
          </a:ln>
        </p:spPr>
      </p:pic>
      <p:pic>
        <p:nvPicPr>
          <p:cNvPr id="500" name="Google Shape;500;p54"/>
          <p:cNvPicPr preferRelativeResize="0"/>
          <p:nvPr/>
        </p:nvPicPr>
        <p:blipFill rotWithShape="1">
          <a:blip r:embed="rId3">
            <a:alphaModFix/>
          </a:blip>
          <a:srcRect b="0" l="0" r="0" t="0"/>
          <a:stretch/>
        </p:blipFill>
        <p:spPr>
          <a:xfrm>
            <a:off x="1" y="0"/>
            <a:ext cx="4775200" cy="417830"/>
          </a:xfrm>
          <a:prstGeom prst="rect">
            <a:avLst/>
          </a:prstGeom>
          <a:noFill/>
          <a:ln>
            <a:noFill/>
          </a:ln>
        </p:spPr>
      </p:pic>
      <p:sp>
        <p:nvSpPr>
          <p:cNvPr id="501" name="Google Shape;501;p54"/>
          <p:cNvSpPr/>
          <p:nvPr/>
        </p:nvSpPr>
        <p:spPr>
          <a:xfrm>
            <a:off x="9088583" y="6572243"/>
            <a:ext cx="843464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2060"/>
                </a:solidFill>
                <a:latin typeface="Century Gothic"/>
                <a:ea typeface="Century Gothic"/>
                <a:cs typeface="Century Gothic"/>
                <a:sym typeface="Century Gothic"/>
              </a:rPr>
              <a:t>Material</a:t>
            </a:r>
            <a:r>
              <a:rPr b="0" i="0" lang="en-GB" sz="1100" u="none" cap="none" strike="noStrike">
                <a:solidFill>
                  <a:srgbClr val="002060"/>
                </a:solidFill>
                <a:latin typeface="Arial"/>
                <a:ea typeface="Arial"/>
                <a:cs typeface="Arial"/>
                <a:sym typeface="Arial"/>
              </a:rPr>
              <a:t> </a:t>
            </a:r>
            <a:r>
              <a:rPr b="0" i="0" lang="en-GB" sz="1100" u="none" cap="none" strike="noStrike">
                <a:solidFill>
                  <a:srgbClr val="002060"/>
                </a:solidFill>
                <a:latin typeface="Century Gothic"/>
                <a:ea typeface="Century Gothic"/>
                <a:cs typeface="Century Gothic"/>
                <a:sym typeface="Century Gothic"/>
              </a:rPr>
              <a:t>licensed as </a:t>
            </a:r>
            <a:r>
              <a:rPr b="1" i="0" lang="en-GB" sz="1100" u="sng" cap="none" strike="noStrike">
                <a:solidFill>
                  <a:srgbClr val="FFFFFF"/>
                </a:solidFill>
                <a:latin typeface="Century Gothic"/>
                <a:ea typeface="Century Gothic"/>
                <a:cs typeface="Century Gothic"/>
                <a:sym typeface="Century Gothic"/>
                <a:hlinkClick r:id="rId4">
                  <a:extLst>
                    <a:ext uri="{A12FA001-AC4F-418D-AE19-62706E023703}">
                      <ahyp:hlinkClr val="tx"/>
                    </a:ext>
                  </a:extLst>
                </a:hlinkClick>
              </a:rPr>
              <a:t>CC BY-NC-SA 4.0</a:t>
            </a:r>
            <a:br>
              <a:rPr b="0" i="0" lang="en-GB" sz="1100" u="none" cap="none" strike="noStrike">
                <a:solidFill>
                  <a:srgbClr val="000000"/>
                </a:solidFill>
                <a:latin typeface="Century Gothic"/>
                <a:ea typeface="Century Gothic"/>
                <a:cs typeface="Century Gothic"/>
                <a:sym typeface="Century Gothic"/>
              </a:rPr>
            </a:br>
            <a:endParaRPr b="0" i="0" sz="1100" u="none" cap="none" strike="noStrike">
              <a:solidFill>
                <a:srgbClr val="000000"/>
              </a:solidFill>
              <a:latin typeface="Century Gothic"/>
              <a:ea typeface="Century Gothic"/>
              <a:cs typeface="Century Gothic"/>
              <a:sym typeface="Century Gothic"/>
            </a:endParaRPr>
          </a:p>
        </p:txBody>
      </p:sp>
      <p:sp>
        <p:nvSpPr>
          <p:cNvPr id="502" name="Google Shape;502;p54"/>
          <p:cNvSpPr/>
          <p:nvPr/>
        </p:nvSpPr>
        <p:spPr>
          <a:xfrm>
            <a:off x="2" y="6572241"/>
            <a:ext cx="843464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2060"/>
                </a:solidFill>
                <a:latin typeface="Century Gothic"/>
                <a:ea typeface="Century Gothic"/>
                <a:cs typeface="Century Gothic"/>
                <a:sym typeface="Century Gothic"/>
              </a:rPr>
              <a:t>Rachel Hawkes</a:t>
            </a:r>
            <a:endParaRPr b="0" i="0" sz="1050" u="none" cap="none" strike="noStrike">
              <a:solidFill>
                <a:srgbClr val="000000"/>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sldLayoutIdLst>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7" name="Shape 67"/>
        <p:cNvGrpSpPr/>
        <p:nvPr/>
      </p:nvGrpSpPr>
      <p:grpSpPr>
        <a:xfrm>
          <a:off x="0" y="0"/>
          <a:ext cx="0" cy="0"/>
          <a:chOff x="0" y="0"/>
          <a:chExt cx="0" cy="0"/>
        </a:xfrm>
      </p:grpSpPr>
      <p:sp>
        <p:nvSpPr>
          <p:cNvPr id="68" name="Google Shape;68;p24"/>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9pPr>
          </a:lstStyle>
          <a:p/>
        </p:txBody>
      </p:sp>
      <p:pic>
        <p:nvPicPr>
          <p:cNvPr id="70" name="Google Shape;70;p24"/>
          <p:cNvPicPr preferRelativeResize="0"/>
          <p:nvPr/>
        </p:nvPicPr>
        <p:blipFill rotWithShape="1">
          <a:blip r:embed="rId2">
            <a:alphaModFix/>
          </a:blip>
          <a:srcRect b="0" l="0" r="0" t="0"/>
          <a:stretch/>
        </p:blipFill>
        <p:spPr>
          <a:xfrm>
            <a:off x="10485120" y="-61459"/>
            <a:ext cx="1627856" cy="563137"/>
          </a:xfrm>
          <a:prstGeom prst="rect">
            <a:avLst/>
          </a:prstGeom>
          <a:noFill/>
          <a:ln>
            <a:noFill/>
          </a:ln>
        </p:spPr>
      </p:pic>
      <p:pic>
        <p:nvPicPr>
          <p:cNvPr id="71" name="Google Shape;71;p24"/>
          <p:cNvPicPr preferRelativeResize="0"/>
          <p:nvPr/>
        </p:nvPicPr>
        <p:blipFill rotWithShape="1">
          <a:blip r:embed="rId3">
            <a:alphaModFix/>
          </a:blip>
          <a:srcRect b="0" l="0" r="0" t="0"/>
          <a:stretch/>
        </p:blipFill>
        <p:spPr>
          <a:xfrm>
            <a:off x="1" y="0"/>
            <a:ext cx="4775200" cy="417830"/>
          </a:xfrm>
          <a:prstGeom prst="rect">
            <a:avLst/>
          </a:prstGeom>
          <a:noFill/>
          <a:ln>
            <a:noFill/>
          </a:ln>
        </p:spPr>
      </p:pic>
      <p:sp>
        <p:nvSpPr>
          <p:cNvPr id="72" name="Google Shape;72;p24"/>
          <p:cNvSpPr/>
          <p:nvPr/>
        </p:nvSpPr>
        <p:spPr>
          <a:xfrm>
            <a:off x="9088583" y="6572243"/>
            <a:ext cx="843464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2060"/>
                </a:solidFill>
                <a:latin typeface="Century Gothic"/>
                <a:ea typeface="Century Gothic"/>
                <a:cs typeface="Century Gothic"/>
                <a:sym typeface="Century Gothic"/>
              </a:rPr>
              <a:t>Material</a:t>
            </a:r>
            <a:r>
              <a:rPr b="0" i="0" lang="en-GB" sz="1100" u="none" cap="none" strike="noStrike">
                <a:solidFill>
                  <a:srgbClr val="002060"/>
                </a:solidFill>
                <a:latin typeface="Arial"/>
                <a:ea typeface="Arial"/>
                <a:cs typeface="Arial"/>
                <a:sym typeface="Arial"/>
              </a:rPr>
              <a:t> </a:t>
            </a:r>
            <a:r>
              <a:rPr b="0" i="0" lang="en-GB" sz="1100" u="none" cap="none" strike="noStrike">
                <a:solidFill>
                  <a:srgbClr val="002060"/>
                </a:solidFill>
                <a:latin typeface="Century Gothic"/>
                <a:ea typeface="Century Gothic"/>
                <a:cs typeface="Century Gothic"/>
                <a:sym typeface="Century Gothic"/>
              </a:rPr>
              <a:t>licensed as </a:t>
            </a:r>
            <a:r>
              <a:rPr b="1" i="0" lang="en-GB" sz="1100" u="sng" cap="none" strike="noStrike">
                <a:solidFill>
                  <a:srgbClr val="FFFFFF"/>
                </a:solidFill>
                <a:latin typeface="Century Gothic"/>
                <a:ea typeface="Century Gothic"/>
                <a:cs typeface="Century Gothic"/>
                <a:sym typeface="Century Gothic"/>
                <a:hlinkClick r:id="rId4">
                  <a:extLst>
                    <a:ext uri="{A12FA001-AC4F-418D-AE19-62706E023703}">
                      <ahyp:hlinkClr val="tx"/>
                    </a:ext>
                  </a:extLst>
                </a:hlinkClick>
              </a:rPr>
              <a:t>CC BY-NC-SA 4.0</a:t>
            </a:r>
            <a:br>
              <a:rPr b="0" i="0" lang="en-GB" sz="1100" u="none" cap="none" strike="noStrike">
                <a:solidFill>
                  <a:srgbClr val="000000"/>
                </a:solidFill>
                <a:latin typeface="Century Gothic"/>
                <a:ea typeface="Century Gothic"/>
                <a:cs typeface="Century Gothic"/>
                <a:sym typeface="Century Gothic"/>
              </a:rPr>
            </a:br>
            <a:endParaRPr b="0" i="0" sz="1100" u="none" cap="none" strike="noStrike">
              <a:solidFill>
                <a:srgbClr val="000000"/>
              </a:solidFill>
              <a:latin typeface="Century Gothic"/>
              <a:ea typeface="Century Gothic"/>
              <a:cs typeface="Century Gothic"/>
              <a:sym typeface="Century Gothic"/>
            </a:endParaRPr>
          </a:p>
        </p:txBody>
      </p:sp>
      <p:sp>
        <p:nvSpPr>
          <p:cNvPr id="73" name="Google Shape;73;p24"/>
          <p:cNvSpPr/>
          <p:nvPr/>
        </p:nvSpPr>
        <p:spPr>
          <a:xfrm>
            <a:off x="2" y="6572241"/>
            <a:ext cx="843464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2060"/>
                </a:solidFill>
                <a:latin typeface="Century Gothic"/>
                <a:ea typeface="Century Gothic"/>
                <a:cs typeface="Century Gothic"/>
                <a:sym typeface="Century Gothic"/>
              </a:rPr>
              <a:t>Rachel Hawkes</a:t>
            </a:r>
            <a:endParaRPr b="0" i="0" sz="1050" u="none" cap="none" strike="noStrike">
              <a:solidFill>
                <a:srgbClr val="000000"/>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sldLayoutIdLst>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2" name="Shape 122"/>
        <p:cNvGrpSpPr/>
        <p:nvPr/>
      </p:nvGrpSpPr>
      <p:grpSpPr>
        <a:xfrm>
          <a:off x="0" y="0"/>
          <a:ext cx="0" cy="0"/>
          <a:chOff x="0" y="0"/>
          <a:chExt cx="0" cy="0"/>
        </a:xfrm>
      </p:grpSpPr>
      <p:sp>
        <p:nvSpPr>
          <p:cNvPr id="123" name="Google Shape;123;p117"/>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4" name="Google Shape;124;p1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1" name="Shape 161"/>
        <p:cNvGrpSpPr/>
        <p:nvPr/>
      </p:nvGrpSpPr>
      <p:grpSpPr>
        <a:xfrm>
          <a:off x="0" y="0"/>
          <a:ext cx="0" cy="0"/>
          <a:chOff x="0" y="0"/>
          <a:chExt cx="0" cy="0"/>
        </a:xfrm>
      </p:grpSpPr>
      <p:sp>
        <p:nvSpPr>
          <p:cNvPr id="162" name="Google Shape;162;p11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3" name="Google Shape;163;p1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01" name="Shape 201"/>
        <p:cNvGrpSpPr/>
        <p:nvPr/>
      </p:nvGrpSpPr>
      <p:grpSpPr>
        <a:xfrm>
          <a:off x="0" y="0"/>
          <a:ext cx="0" cy="0"/>
          <a:chOff x="0" y="0"/>
          <a:chExt cx="0" cy="0"/>
        </a:xfrm>
      </p:grpSpPr>
      <p:sp>
        <p:nvSpPr>
          <p:cNvPr id="202" name="Google Shape;202;p121"/>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3" name="Google Shape;203;p1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3" name="Shape 243"/>
        <p:cNvGrpSpPr/>
        <p:nvPr/>
      </p:nvGrpSpPr>
      <p:grpSpPr>
        <a:xfrm>
          <a:off x="0" y="0"/>
          <a:ext cx="0" cy="0"/>
          <a:chOff x="0" y="0"/>
          <a:chExt cx="0" cy="0"/>
        </a:xfrm>
      </p:grpSpPr>
      <p:sp>
        <p:nvSpPr>
          <p:cNvPr id="244" name="Google Shape;244;p123"/>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5" name="Google Shape;245;p1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1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4" name="Google Shape;284;p1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1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86" name="Google Shape;286;p1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87" name="Google Shape;287;p1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57" name="Shape 357"/>
        <p:cNvGrpSpPr/>
        <p:nvPr/>
      </p:nvGrpSpPr>
      <p:grpSpPr>
        <a:xfrm>
          <a:off x="0" y="0"/>
          <a:ext cx="0" cy="0"/>
          <a:chOff x="0" y="0"/>
          <a:chExt cx="0" cy="0"/>
        </a:xfrm>
      </p:grpSpPr>
      <p:sp>
        <p:nvSpPr>
          <p:cNvPr id="358" name="Google Shape;358;p129"/>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9" name="Google Shape;359;p1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99" name="Shape 399"/>
        <p:cNvGrpSpPr/>
        <p:nvPr/>
      </p:nvGrpSpPr>
      <p:grpSpPr>
        <a:xfrm>
          <a:off x="0" y="0"/>
          <a:ext cx="0" cy="0"/>
          <a:chOff x="0" y="0"/>
          <a:chExt cx="0" cy="0"/>
        </a:xfrm>
      </p:grpSpPr>
      <p:sp>
        <p:nvSpPr>
          <p:cNvPr id="400" name="Google Shape;400;p132"/>
          <p:cNvSpPr txBox="1"/>
          <p:nvPr>
            <p:ph type="title"/>
          </p:nvPr>
        </p:nvSpPr>
        <p:spPr>
          <a:xfrm>
            <a:off x="838200" y="443073"/>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3864"/>
              </a:buClr>
              <a:buSzPts val="4400"/>
              <a:buFont typeface="Century Gothic"/>
              <a:buNone/>
              <a:defRPr b="0" i="0" sz="4400" u="none" cap="none" strike="noStrike">
                <a:solidFill>
                  <a:srgbClr val="1F3864"/>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1" name="Google Shape;401;p1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F3864"/>
              </a:buClr>
              <a:buSzPts val="2800"/>
              <a:buFont typeface="Arial"/>
              <a:buChar char="•"/>
              <a:defRPr b="0" i="0" sz="2800" u="none" cap="none" strike="noStrike">
                <a:solidFill>
                  <a:srgbClr val="1F3864"/>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rgbClr val="1F3864"/>
              </a:buClr>
              <a:buSzPts val="2400"/>
              <a:buFont typeface="Arial"/>
              <a:buChar char="•"/>
              <a:defRPr b="0" i="0" sz="2400" u="none" cap="none" strike="noStrike">
                <a:solidFill>
                  <a:srgbClr val="1F3864"/>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rgbClr val="1F3864"/>
              </a:buClr>
              <a:buSzPts val="2000"/>
              <a:buFont typeface="Arial"/>
              <a:buChar char="•"/>
              <a:defRPr b="0" i="0" sz="2000" u="none" cap="none" strike="noStrike">
                <a:solidFill>
                  <a:srgbClr val="1F3864"/>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rgbClr val="1F3864"/>
              </a:buClr>
              <a:buSzPts val="1800"/>
              <a:buFont typeface="Arial"/>
              <a:buChar char="•"/>
              <a:defRPr b="0" i="0" sz="1800" u="none" cap="none" strike="noStrike">
                <a:solidFill>
                  <a:srgbClr val="1F3864"/>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wentieth Century"/>
                <a:ea typeface="Twentieth Century"/>
                <a:cs typeface="Twentieth Century"/>
                <a:sym typeface="Twentieth Century"/>
              </a:defRPr>
            </a:lvl9pPr>
          </a:lstStyle>
          <a:p/>
        </p:txBody>
      </p:sp>
      <p:pic>
        <p:nvPicPr>
          <p:cNvPr id="402" name="Google Shape;402;p132"/>
          <p:cNvPicPr preferRelativeResize="0"/>
          <p:nvPr/>
        </p:nvPicPr>
        <p:blipFill rotWithShape="1">
          <a:blip r:embed="rId2">
            <a:alphaModFix/>
          </a:blip>
          <a:srcRect b="0" l="0" r="0" t="0"/>
          <a:stretch/>
        </p:blipFill>
        <p:spPr>
          <a:xfrm>
            <a:off x="10485120" y="-61459"/>
            <a:ext cx="1627856" cy="563137"/>
          </a:xfrm>
          <a:prstGeom prst="rect">
            <a:avLst/>
          </a:prstGeom>
          <a:noFill/>
          <a:ln>
            <a:noFill/>
          </a:ln>
        </p:spPr>
      </p:pic>
      <p:pic>
        <p:nvPicPr>
          <p:cNvPr id="403" name="Google Shape;403;p132"/>
          <p:cNvPicPr preferRelativeResize="0"/>
          <p:nvPr/>
        </p:nvPicPr>
        <p:blipFill rotWithShape="1">
          <a:blip r:embed="rId3">
            <a:alphaModFix/>
          </a:blip>
          <a:srcRect b="0" l="0" r="0" t="0"/>
          <a:stretch/>
        </p:blipFill>
        <p:spPr>
          <a:xfrm>
            <a:off x="1" y="0"/>
            <a:ext cx="4775200" cy="417830"/>
          </a:xfrm>
          <a:prstGeom prst="rect">
            <a:avLst/>
          </a:prstGeom>
          <a:noFill/>
          <a:ln>
            <a:noFill/>
          </a:ln>
        </p:spPr>
      </p:pic>
      <p:sp>
        <p:nvSpPr>
          <p:cNvPr id="404" name="Google Shape;404;p132"/>
          <p:cNvSpPr/>
          <p:nvPr/>
        </p:nvSpPr>
        <p:spPr>
          <a:xfrm>
            <a:off x="9088583" y="6572243"/>
            <a:ext cx="8434647"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2060"/>
                </a:solidFill>
                <a:latin typeface="Century Gothic"/>
                <a:ea typeface="Century Gothic"/>
                <a:cs typeface="Century Gothic"/>
                <a:sym typeface="Century Gothic"/>
              </a:rPr>
              <a:t>Material</a:t>
            </a:r>
            <a:r>
              <a:rPr b="0" i="0" lang="en-GB" sz="1100" u="none" cap="none" strike="noStrike">
                <a:solidFill>
                  <a:srgbClr val="002060"/>
                </a:solidFill>
                <a:latin typeface="Arial"/>
                <a:ea typeface="Arial"/>
                <a:cs typeface="Arial"/>
                <a:sym typeface="Arial"/>
              </a:rPr>
              <a:t> </a:t>
            </a:r>
            <a:r>
              <a:rPr b="0" i="0" lang="en-GB" sz="1100" u="none" cap="none" strike="noStrike">
                <a:solidFill>
                  <a:srgbClr val="002060"/>
                </a:solidFill>
                <a:latin typeface="Century Gothic"/>
                <a:ea typeface="Century Gothic"/>
                <a:cs typeface="Century Gothic"/>
                <a:sym typeface="Century Gothic"/>
              </a:rPr>
              <a:t>licensed as </a:t>
            </a:r>
            <a:r>
              <a:rPr b="1" i="0" lang="en-GB" sz="1100" u="sng" cap="none" strike="noStrike">
                <a:solidFill>
                  <a:srgbClr val="FFFFFF"/>
                </a:solidFill>
                <a:latin typeface="Century Gothic"/>
                <a:ea typeface="Century Gothic"/>
                <a:cs typeface="Century Gothic"/>
                <a:sym typeface="Century Gothic"/>
                <a:hlinkClick r:id="rId4">
                  <a:extLst>
                    <a:ext uri="{A12FA001-AC4F-418D-AE19-62706E023703}">
                      <ahyp:hlinkClr val="tx"/>
                    </a:ext>
                  </a:extLst>
                </a:hlinkClick>
              </a:rPr>
              <a:t>CC BY-NC-SA 4.0</a:t>
            </a:r>
            <a:br>
              <a:rPr b="0" i="0" lang="en-GB" sz="1100" u="none" cap="none" strike="noStrike">
                <a:solidFill>
                  <a:srgbClr val="000000"/>
                </a:solidFill>
                <a:latin typeface="Century Gothic"/>
                <a:ea typeface="Century Gothic"/>
                <a:cs typeface="Century Gothic"/>
                <a:sym typeface="Century Gothic"/>
              </a:rPr>
            </a:br>
            <a:endParaRPr b="0" i="0" sz="1100" u="none" cap="none" strike="noStrike">
              <a:solidFill>
                <a:srgbClr val="000000"/>
              </a:solidFill>
              <a:latin typeface="Century Gothic"/>
              <a:ea typeface="Century Gothic"/>
              <a:cs typeface="Century Gothic"/>
              <a:sym typeface="Century Gothic"/>
            </a:endParaRPr>
          </a:p>
        </p:txBody>
      </p:sp>
      <p:sp>
        <p:nvSpPr>
          <p:cNvPr id="405" name="Google Shape;405;p132"/>
          <p:cNvSpPr/>
          <p:nvPr/>
        </p:nvSpPr>
        <p:spPr>
          <a:xfrm>
            <a:off x="2" y="6572241"/>
            <a:ext cx="843464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2060"/>
                </a:solidFill>
                <a:latin typeface="Century Gothic"/>
                <a:ea typeface="Century Gothic"/>
                <a:cs typeface="Century Gothic"/>
                <a:sym typeface="Century Gothic"/>
              </a:rPr>
              <a:t>Rachel Hawkes</a:t>
            </a:r>
            <a:endParaRPr b="0" i="0" sz="1050" u="none" cap="none" strike="noStrike">
              <a:solidFill>
                <a:srgbClr val="000000"/>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sldLayoutIdLst>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34.png"/><Relationship Id="rId13" Type="http://schemas.openxmlformats.org/officeDocument/2006/relationships/image" Target="../media/image26.png"/><Relationship Id="rId12" Type="http://schemas.openxmlformats.org/officeDocument/2006/relationships/image" Target="../media/image24.png"/><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32.png"/><Relationship Id="rId15" Type="http://schemas.openxmlformats.org/officeDocument/2006/relationships/image" Target="../media/image30.png"/><Relationship Id="rId14" Type="http://schemas.openxmlformats.org/officeDocument/2006/relationships/image" Target="../media/image25.png"/><Relationship Id="rId17" Type="http://schemas.openxmlformats.org/officeDocument/2006/relationships/image" Target="../media/image23.png"/><Relationship Id="rId16"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8.png"/><Relationship Id="rId18" Type="http://schemas.openxmlformats.org/officeDocument/2006/relationships/image" Target="../media/image31.png"/><Relationship Id="rId7" Type="http://schemas.openxmlformats.org/officeDocument/2006/relationships/image" Target="../media/image21.png"/><Relationship Id="rId8"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37.jp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38.jpg"/><Relationship Id="rId5"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4.jp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11.jp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11.jp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20" Type="http://schemas.openxmlformats.org/officeDocument/2006/relationships/image" Target="../media/image62.png"/><Relationship Id="rId11" Type="http://schemas.openxmlformats.org/officeDocument/2006/relationships/image" Target="../media/image61.png"/><Relationship Id="rId10" Type="http://schemas.openxmlformats.org/officeDocument/2006/relationships/image" Target="../media/image52.png"/><Relationship Id="rId13" Type="http://schemas.openxmlformats.org/officeDocument/2006/relationships/image" Target="../media/image51.png"/><Relationship Id="rId12" Type="http://schemas.openxmlformats.org/officeDocument/2006/relationships/image" Target="../media/image55.png"/><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46.png"/><Relationship Id="rId4" Type="http://schemas.openxmlformats.org/officeDocument/2006/relationships/image" Target="../media/image54.png"/><Relationship Id="rId9" Type="http://schemas.openxmlformats.org/officeDocument/2006/relationships/image" Target="../media/image53.png"/><Relationship Id="rId15" Type="http://schemas.openxmlformats.org/officeDocument/2006/relationships/image" Target="../media/image57.png"/><Relationship Id="rId14" Type="http://schemas.openxmlformats.org/officeDocument/2006/relationships/image" Target="../media/image56.png"/><Relationship Id="rId17" Type="http://schemas.openxmlformats.org/officeDocument/2006/relationships/image" Target="../media/image58.jpg"/><Relationship Id="rId16" Type="http://schemas.openxmlformats.org/officeDocument/2006/relationships/image" Target="../media/image60.png"/><Relationship Id="rId5" Type="http://schemas.openxmlformats.org/officeDocument/2006/relationships/image" Target="../media/image48.png"/><Relationship Id="rId19" Type="http://schemas.openxmlformats.org/officeDocument/2006/relationships/image" Target="../media/image68.png"/><Relationship Id="rId6" Type="http://schemas.openxmlformats.org/officeDocument/2006/relationships/image" Target="../media/image49.png"/><Relationship Id="rId18" Type="http://schemas.openxmlformats.org/officeDocument/2006/relationships/image" Target="../media/image66.png"/><Relationship Id="rId7" Type="http://schemas.openxmlformats.org/officeDocument/2006/relationships/image" Target="../media/image50.png"/><Relationship Id="rId8"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 Id="rId3" Type="http://schemas.openxmlformats.org/officeDocument/2006/relationships/image" Target="../media/image65.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1" Type="http://schemas.openxmlformats.org/officeDocument/2006/relationships/image" Target="../media/image79.jpg"/><Relationship Id="rId10" Type="http://schemas.openxmlformats.org/officeDocument/2006/relationships/image" Target="../media/image76.png"/><Relationship Id="rId13" Type="http://schemas.openxmlformats.org/officeDocument/2006/relationships/image" Target="../media/image70.jpg"/><Relationship Id="rId12" Type="http://schemas.openxmlformats.org/officeDocument/2006/relationships/image" Target="../media/image78.png"/><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64.png"/><Relationship Id="rId4" Type="http://schemas.openxmlformats.org/officeDocument/2006/relationships/image" Target="../media/image67.png"/><Relationship Id="rId9" Type="http://schemas.openxmlformats.org/officeDocument/2006/relationships/image" Target="../media/image75.png"/><Relationship Id="rId14" Type="http://schemas.openxmlformats.org/officeDocument/2006/relationships/image" Target="../media/image82.png"/><Relationship Id="rId5" Type="http://schemas.openxmlformats.org/officeDocument/2006/relationships/image" Target="../media/image69.png"/><Relationship Id="rId6" Type="http://schemas.openxmlformats.org/officeDocument/2006/relationships/image" Target="../media/image74.gif"/><Relationship Id="rId7" Type="http://schemas.openxmlformats.org/officeDocument/2006/relationships/image" Target="../media/image73.png"/><Relationship Id="rId8" Type="http://schemas.openxmlformats.org/officeDocument/2006/relationships/image" Target="../media/image71.png"/></Relationships>
</file>

<file path=ppt/slides/_rels/slide33.xml.rels><?xml version="1.0" encoding="UTF-8" standalone="yes"?><Relationships xmlns="http://schemas.openxmlformats.org/package/2006/relationships"><Relationship Id="rId11" Type="http://schemas.openxmlformats.org/officeDocument/2006/relationships/image" Target="../media/image79.jpg"/><Relationship Id="rId10" Type="http://schemas.openxmlformats.org/officeDocument/2006/relationships/image" Target="../media/image76.png"/><Relationship Id="rId13" Type="http://schemas.openxmlformats.org/officeDocument/2006/relationships/image" Target="../media/image70.jpg"/><Relationship Id="rId12" Type="http://schemas.openxmlformats.org/officeDocument/2006/relationships/image" Target="../media/image78.png"/><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64.png"/><Relationship Id="rId4" Type="http://schemas.openxmlformats.org/officeDocument/2006/relationships/image" Target="../media/image80.png"/><Relationship Id="rId9" Type="http://schemas.openxmlformats.org/officeDocument/2006/relationships/image" Target="../media/image75.png"/><Relationship Id="rId14" Type="http://schemas.openxmlformats.org/officeDocument/2006/relationships/image" Target="../media/image82.png"/><Relationship Id="rId5" Type="http://schemas.openxmlformats.org/officeDocument/2006/relationships/image" Target="../media/image69.png"/><Relationship Id="rId6" Type="http://schemas.openxmlformats.org/officeDocument/2006/relationships/image" Target="../media/image74.gif"/><Relationship Id="rId7" Type="http://schemas.openxmlformats.org/officeDocument/2006/relationships/image" Target="../media/image73.png"/><Relationship Id="rId8"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8.xml"/><Relationship Id="rId3" Type="http://schemas.openxmlformats.org/officeDocument/2006/relationships/image" Target="../media/image95.png"/><Relationship Id="rId4" Type="http://schemas.openxmlformats.org/officeDocument/2006/relationships/image" Target="../media/image91.png"/><Relationship Id="rId5" Type="http://schemas.openxmlformats.org/officeDocument/2006/relationships/image" Target="../media/image99.png"/><Relationship Id="rId6" Type="http://schemas.openxmlformats.org/officeDocument/2006/relationships/image" Target="../media/image93.png"/><Relationship Id="rId7" Type="http://schemas.openxmlformats.org/officeDocument/2006/relationships/image" Target="../media/image97.png"/></Relationships>
</file>

<file path=ppt/slides/_rels/slide39.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105.png"/><Relationship Id="rId13" Type="http://schemas.openxmlformats.org/officeDocument/2006/relationships/image" Target="../media/image113.png"/><Relationship Id="rId12" Type="http://schemas.openxmlformats.org/officeDocument/2006/relationships/image" Target="../media/image107.png"/><Relationship Id="rId1" Type="http://schemas.openxmlformats.org/officeDocument/2006/relationships/slideLayout" Target="../slideLayouts/slideLayout67.xml"/><Relationship Id="rId2" Type="http://schemas.openxmlformats.org/officeDocument/2006/relationships/notesSlide" Target="../notesSlides/notesSlide39.xml"/><Relationship Id="rId3"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111.png"/><Relationship Id="rId15" Type="http://schemas.openxmlformats.org/officeDocument/2006/relationships/image" Target="../media/image118.png"/><Relationship Id="rId14" Type="http://schemas.openxmlformats.org/officeDocument/2006/relationships/image" Target="../media/image108.png"/><Relationship Id="rId5" Type="http://schemas.openxmlformats.org/officeDocument/2006/relationships/image" Target="../media/image99.png"/><Relationship Id="rId6" Type="http://schemas.openxmlformats.org/officeDocument/2006/relationships/image" Target="../media/image110.gif"/><Relationship Id="rId7" Type="http://schemas.openxmlformats.org/officeDocument/2006/relationships/image" Target="../media/image101.png"/><Relationship Id="rId8" Type="http://schemas.openxmlformats.org/officeDocument/2006/relationships/image" Target="../media/image9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hyperlink" Target="https://resources.ncelp.org/concern/resources/qj72p761f?locale=e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119.jpg"/><Relationship Id="rId1" Type="http://schemas.openxmlformats.org/officeDocument/2006/relationships/slideLayout" Target="../slideLayouts/slideLayout44.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106.png"/><Relationship Id="rId9" Type="http://schemas.openxmlformats.org/officeDocument/2006/relationships/image" Target="../media/image115.jpg"/><Relationship Id="rId5" Type="http://schemas.openxmlformats.org/officeDocument/2006/relationships/image" Target="../media/image109.jpg"/><Relationship Id="rId6" Type="http://schemas.openxmlformats.org/officeDocument/2006/relationships/image" Target="../media/image112.jpg"/><Relationship Id="rId7" Type="http://schemas.openxmlformats.org/officeDocument/2006/relationships/image" Target="../media/image116.jpg"/><Relationship Id="rId8" Type="http://schemas.openxmlformats.org/officeDocument/2006/relationships/image" Target="../media/image114.jpg"/></Relationships>
</file>

<file path=ppt/slides/_rels/slide43.xml.rels><?xml version="1.0" encoding="UTF-8" standalone="yes"?><Relationships xmlns="http://schemas.openxmlformats.org/package/2006/relationships"><Relationship Id="rId11" Type="http://schemas.openxmlformats.org/officeDocument/2006/relationships/image" Target="../media/image131.jpg"/><Relationship Id="rId10" Type="http://schemas.openxmlformats.org/officeDocument/2006/relationships/image" Target="../media/image132.jpg"/><Relationship Id="rId1" Type="http://schemas.openxmlformats.org/officeDocument/2006/relationships/slideLayout" Target="../slideLayouts/slideLayout44.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117.jpg"/><Relationship Id="rId9" Type="http://schemas.openxmlformats.org/officeDocument/2006/relationships/image" Target="../media/image134.jpg"/><Relationship Id="rId5" Type="http://schemas.openxmlformats.org/officeDocument/2006/relationships/image" Target="../media/image123.jpg"/><Relationship Id="rId6" Type="http://schemas.openxmlformats.org/officeDocument/2006/relationships/image" Target="../media/image122.png"/><Relationship Id="rId7" Type="http://schemas.openxmlformats.org/officeDocument/2006/relationships/image" Target="../media/image121.jpg"/><Relationship Id="rId8" Type="http://schemas.openxmlformats.org/officeDocument/2006/relationships/image" Target="../media/image127.jpg"/></Relationships>
</file>

<file path=ppt/slides/_rels/slide44.xml.rels><?xml version="1.0" encoding="UTF-8" standalone="yes"?><Relationships xmlns="http://schemas.openxmlformats.org/package/2006/relationships"><Relationship Id="rId11" Type="http://schemas.openxmlformats.org/officeDocument/2006/relationships/image" Target="../media/image137.jpg"/><Relationship Id="rId10" Type="http://schemas.openxmlformats.org/officeDocument/2006/relationships/image" Target="../media/image140.jpg"/><Relationship Id="rId13" Type="http://schemas.openxmlformats.org/officeDocument/2006/relationships/image" Target="../media/image135.jpg"/><Relationship Id="rId12" Type="http://schemas.openxmlformats.org/officeDocument/2006/relationships/image" Target="../media/image133.png"/><Relationship Id="rId1" Type="http://schemas.openxmlformats.org/officeDocument/2006/relationships/slideLayout" Target="../slideLayouts/slideLayout44.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125.jpg"/><Relationship Id="rId9" Type="http://schemas.openxmlformats.org/officeDocument/2006/relationships/image" Target="../media/image129.jpg"/><Relationship Id="rId15" Type="http://schemas.openxmlformats.org/officeDocument/2006/relationships/image" Target="../media/image138.jpg"/><Relationship Id="rId14" Type="http://schemas.openxmlformats.org/officeDocument/2006/relationships/image" Target="../media/image136.jpg"/><Relationship Id="rId17" Type="http://schemas.openxmlformats.org/officeDocument/2006/relationships/image" Target="../media/image141.jpg"/><Relationship Id="rId16" Type="http://schemas.openxmlformats.org/officeDocument/2006/relationships/image" Target="../media/image139.jpg"/><Relationship Id="rId5" Type="http://schemas.openxmlformats.org/officeDocument/2006/relationships/image" Target="../media/image126.jpg"/><Relationship Id="rId19" Type="http://schemas.openxmlformats.org/officeDocument/2006/relationships/image" Target="../media/image142.png"/><Relationship Id="rId6" Type="http://schemas.openxmlformats.org/officeDocument/2006/relationships/image" Target="../media/image124.jpg"/><Relationship Id="rId18" Type="http://schemas.openxmlformats.org/officeDocument/2006/relationships/image" Target="../media/image143.jpg"/><Relationship Id="rId7" Type="http://schemas.openxmlformats.org/officeDocument/2006/relationships/image" Target="../media/image130.png"/><Relationship Id="rId8" Type="http://schemas.openxmlformats.org/officeDocument/2006/relationships/image" Target="../media/image12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6.xml"/><Relationship Id="rId3" Type="http://schemas.openxmlformats.org/officeDocument/2006/relationships/image" Target="../media/image145.png"/><Relationship Id="rId4" Type="http://schemas.openxmlformats.org/officeDocument/2006/relationships/image" Target="../media/image144.jpg"/><Relationship Id="rId5" Type="http://schemas.openxmlformats.org/officeDocument/2006/relationships/image" Target="../media/image147.png"/><Relationship Id="rId6" Type="http://schemas.openxmlformats.org/officeDocument/2006/relationships/image" Target="../media/image150.png"/><Relationship Id="rId7" Type="http://schemas.openxmlformats.org/officeDocument/2006/relationships/image" Target="../media/image1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8.xml"/><Relationship Id="rId3" Type="http://schemas.openxmlformats.org/officeDocument/2006/relationships/image" Target="../media/image16.png"/><Relationship Id="rId4" Type="http://schemas.openxmlformats.org/officeDocument/2006/relationships/image" Target="../media/image152.jpg"/><Relationship Id="rId5" Type="http://schemas.openxmlformats.org/officeDocument/2006/relationships/image" Target="../media/image1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9.xml"/><Relationship Id="rId3" Type="http://schemas.openxmlformats.org/officeDocument/2006/relationships/image" Target="../media/image16.png"/><Relationship Id="rId4" Type="http://schemas.openxmlformats.org/officeDocument/2006/relationships/image" Target="../media/image155.png"/><Relationship Id="rId5" Type="http://schemas.openxmlformats.org/officeDocument/2006/relationships/image" Target="../media/image1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hyperlink" Target="about:blank" TargetMode="External"/><Relationship Id="rId4"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52.xml"/><Relationship Id="rId3" Type="http://schemas.openxmlformats.org/officeDocument/2006/relationships/image" Target="../media/image35.png"/><Relationship Id="rId4" Type="http://schemas.openxmlformats.org/officeDocument/2006/relationships/hyperlink" Target="http://www.ncelp.org/cpd" TargetMode="External"/><Relationship Id="rId5" Type="http://schemas.openxmlformats.org/officeDocument/2006/relationships/image" Target="../media/image148.png"/><Relationship Id="rId6" Type="http://schemas.openxmlformats.org/officeDocument/2006/relationships/image" Target="../media/image151.png"/><Relationship Id="rId7" Type="http://schemas.openxmlformats.org/officeDocument/2006/relationships/image" Target="../media/image1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58" name="Shape 558"/>
        <p:cNvGrpSpPr/>
        <p:nvPr/>
      </p:nvGrpSpPr>
      <p:grpSpPr>
        <a:xfrm>
          <a:off x="0" y="0"/>
          <a:ext cx="0" cy="0"/>
          <a:chOff x="0" y="0"/>
          <a:chExt cx="0" cy="0"/>
        </a:xfrm>
      </p:grpSpPr>
      <p:sp>
        <p:nvSpPr>
          <p:cNvPr descr="background rectangle" id="559" name="Google Shape;559;p4"/>
          <p:cNvSpPr/>
          <p:nvPr/>
        </p:nvSpPr>
        <p:spPr>
          <a:xfrm>
            <a:off x="-27340" y="0"/>
            <a:ext cx="4350984" cy="6858000"/>
          </a:xfrm>
          <a:prstGeom prst="rect">
            <a:avLst/>
          </a:prstGeom>
          <a:solidFill>
            <a:srgbClr val="E567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560" name="Google Shape;560;p4"/>
          <p:cNvSpPr txBox="1"/>
          <p:nvPr>
            <p:ph type="ctrTitle"/>
          </p:nvPr>
        </p:nvSpPr>
        <p:spPr>
          <a:xfrm>
            <a:off x="95073" y="2009743"/>
            <a:ext cx="11928001" cy="2247138"/>
          </a:xfrm>
          <a:prstGeom prst="rect">
            <a:avLst/>
          </a:prstGeom>
          <a:solidFill>
            <a:schemeClr val="lt1"/>
          </a:solidFill>
          <a:ln cap="flat" cmpd="sng" w="9525">
            <a:solidFill>
              <a:srgbClr val="115076"/>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800"/>
              <a:buFont typeface="Century Gothic"/>
              <a:buNone/>
            </a:pPr>
            <a:r>
              <a:rPr b="1" lang="en-GB" sz="4800">
                <a:solidFill>
                  <a:srgbClr val="002060"/>
                </a:solidFill>
              </a:rPr>
              <a:t>The new GCSE – </a:t>
            </a:r>
            <a:br>
              <a:rPr b="1" lang="en-GB" sz="4800">
                <a:solidFill>
                  <a:srgbClr val="002060"/>
                </a:solidFill>
              </a:rPr>
            </a:br>
            <a:r>
              <a:rPr b="1" lang="en-GB" sz="4800">
                <a:solidFill>
                  <a:srgbClr val="002060"/>
                </a:solidFill>
              </a:rPr>
              <a:t>what needs doing now?</a:t>
            </a:r>
            <a:endParaRPr i="1" sz="4800">
              <a:solidFill>
                <a:srgbClr val="002060"/>
              </a:solidFill>
            </a:endParaRPr>
          </a:p>
        </p:txBody>
      </p:sp>
      <p:pic>
        <p:nvPicPr>
          <p:cNvPr descr="NCELP logo" id="561" name="Google Shape;561;p4"/>
          <p:cNvPicPr preferRelativeResize="0"/>
          <p:nvPr/>
        </p:nvPicPr>
        <p:blipFill rotWithShape="1">
          <a:blip r:embed="rId3">
            <a:alphaModFix/>
          </a:blip>
          <a:srcRect b="0" l="0" r="0" t="0"/>
          <a:stretch/>
        </p:blipFill>
        <p:spPr>
          <a:xfrm>
            <a:off x="8945561" y="6458444"/>
            <a:ext cx="3077513" cy="288077"/>
          </a:xfrm>
          <a:prstGeom prst="rect">
            <a:avLst/>
          </a:prstGeom>
          <a:noFill/>
          <a:ln>
            <a:noFill/>
          </a:ln>
        </p:spPr>
      </p:pic>
      <p:pic>
        <p:nvPicPr>
          <p:cNvPr descr="Logo&#10;&#10;Description automatically generated" id="562" name="Google Shape;562;p4"/>
          <p:cNvPicPr preferRelativeResize="0"/>
          <p:nvPr/>
        </p:nvPicPr>
        <p:blipFill rotWithShape="1">
          <a:blip r:embed="rId4">
            <a:alphaModFix/>
          </a:blip>
          <a:srcRect b="0" l="0" r="0" t="0"/>
          <a:stretch/>
        </p:blipFill>
        <p:spPr>
          <a:xfrm>
            <a:off x="3247841" y="5921036"/>
            <a:ext cx="689647" cy="881501"/>
          </a:xfrm>
          <a:prstGeom prst="rect">
            <a:avLst/>
          </a:prstGeom>
          <a:noFill/>
          <a:ln>
            <a:noFill/>
          </a:ln>
        </p:spPr>
      </p:pic>
      <p:sp>
        <p:nvSpPr>
          <p:cNvPr id="563" name="Google Shape;563;p4"/>
          <p:cNvSpPr txBox="1"/>
          <p:nvPr/>
        </p:nvSpPr>
        <p:spPr>
          <a:xfrm>
            <a:off x="27887" y="6155034"/>
            <a:ext cx="4240530" cy="73069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1800"/>
              <a:buFont typeface="Arial"/>
              <a:buNone/>
            </a:pPr>
            <a:r>
              <a:rPr b="0" i="0" lang="en-GB" sz="1800" u="none" cap="none" strike="noStrike">
                <a:solidFill>
                  <a:srgbClr val="FFFFFF"/>
                </a:solidFill>
                <a:latin typeface="Century Gothic"/>
                <a:ea typeface="Century Gothic"/>
                <a:cs typeface="Century Gothic"/>
                <a:sym typeface="Century Gothic"/>
              </a:rPr>
              <a:t>Rachel Hawkes</a:t>
            </a:r>
            <a:endParaRPr/>
          </a:p>
          <a:p>
            <a:pPr indent="0" lvl="0" marL="0" marR="0" rtl="0" algn="l">
              <a:lnSpc>
                <a:spcPct val="90000"/>
              </a:lnSpc>
              <a:spcBef>
                <a:spcPts val="0"/>
              </a:spcBef>
              <a:spcAft>
                <a:spcPts val="0"/>
              </a:spcAft>
              <a:buClr>
                <a:srgbClr val="FFFFFF"/>
              </a:buClr>
              <a:buSzPts val="1400"/>
              <a:buFont typeface="Arial"/>
              <a:buNone/>
            </a:pPr>
            <a:r>
              <a:rPr b="0" i="0" lang="en-GB" sz="1400" u="none" cap="none" strike="noStrike">
                <a:solidFill>
                  <a:srgbClr val="FFFFFF"/>
                </a:solidFill>
                <a:latin typeface="Century Gothic"/>
                <a:ea typeface="Century Gothic"/>
                <a:cs typeface="Century Gothic"/>
                <a:sym typeface="Century Gothic"/>
              </a:rPr>
              <a:t>18 June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6"/>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630" name="Google Shape;630;p16"/>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pic>
        <p:nvPicPr>
          <p:cNvPr descr="green checkmark" id="631" name="Google Shape;631;p16"/>
          <p:cNvPicPr preferRelativeResize="0"/>
          <p:nvPr/>
        </p:nvPicPr>
        <p:blipFill rotWithShape="1">
          <a:blip r:embed="rId3">
            <a:alphaModFix/>
          </a:blip>
          <a:srcRect b="0" l="0" r="0" t="0"/>
          <a:stretch/>
        </p:blipFill>
        <p:spPr>
          <a:xfrm>
            <a:off x="6392946" y="1582667"/>
            <a:ext cx="362196" cy="377289"/>
          </a:xfrm>
          <a:prstGeom prst="rect">
            <a:avLst/>
          </a:prstGeom>
          <a:noFill/>
          <a:ln>
            <a:noFill/>
          </a:ln>
        </p:spPr>
      </p:pic>
      <p:pic>
        <p:nvPicPr>
          <p:cNvPr descr="green checkmark" id="632" name="Google Shape;632;p16"/>
          <p:cNvPicPr preferRelativeResize="0"/>
          <p:nvPr/>
        </p:nvPicPr>
        <p:blipFill rotWithShape="1">
          <a:blip r:embed="rId3">
            <a:alphaModFix/>
          </a:blip>
          <a:srcRect b="0" l="0" r="0" t="0"/>
          <a:stretch/>
        </p:blipFill>
        <p:spPr>
          <a:xfrm>
            <a:off x="6392946" y="2310894"/>
            <a:ext cx="362196" cy="377289"/>
          </a:xfrm>
          <a:prstGeom prst="rect">
            <a:avLst/>
          </a:prstGeom>
          <a:noFill/>
          <a:ln>
            <a:noFill/>
          </a:ln>
        </p:spPr>
      </p:pic>
      <p:pic>
        <p:nvPicPr>
          <p:cNvPr descr="green checkmark" id="633" name="Google Shape;633;p16"/>
          <p:cNvPicPr preferRelativeResize="0"/>
          <p:nvPr/>
        </p:nvPicPr>
        <p:blipFill rotWithShape="1">
          <a:blip r:embed="rId3">
            <a:alphaModFix/>
          </a:blip>
          <a:srcRect b="0" l="0" r="0" t="0"/>
          <a:stretch/>
        </p:blipFill>
        <p:spPr>
          <a:xfrm>
            <a:off x="10389558" y="3113673"/>
            <a:ext cx="362196" cy="377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21"/>
          <p:cNvSpPr txBox="1"/>
          <p:nvPr>
            <p:ph type="title"/>
          </p:nvPr>
        </p:nvSpPr>
        <p:spPr>
          <a:xfrm>
            <a:off x="839788" y="365127"/>
            <a:ext cx="10515600" cy="54927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Century Gothic"/>
              <a:buNone/>
            </a:pPr>
            <a:r>
              <a:rPr b="1" lang="en-GB" sz="2800"/>
              <a:t>The specificity about the nature and amount of vocabulary (1/2)</a:t>
            </a:r>
            <a:endParaRPr/>
          </a:p>
        </p:txBody>
      </p:sp>
      <p:sp>
        <p:nvSpPr>
          <p:cNvPr id="640" name="Google Shape;640;p21"/>
          <p:cNvSpPr txBox="1"/>
          <p:nvPr>
            <p:ph idx="1" type="body"/>
          </p:nvPr>
        </p:nvSpPr>
        <p:spPr>
          <a:xfrm>
            <a:off x="836612" y="821093"/>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Assessment implications</a:t>
            </a:r>
            <a:endParaRPr/>
          </a:p>
        </p:txBody>
      </p:sp>
      <p:sp>
        <p:nvSpPr>
          <p:cNvPr id="641" name="Google Shape;641;p21"/>
          <p:cNvSpPr txBox="1"/>
          <p:nvPr>
            <p:ph idx="2" type="body"/>
          </p:nvPr>
        </p:nvSpPr>
        <p:spPr>
          <a:xfrm>
            <a:off x="263237" y="1963654"/>
            <a:ext cx="5832763" cy="5361712"/>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500"/>
              </a:spcBef>
              <a:spcAft>
                <a:spcPts val="0"/>
              </a:spcAft>
              <a:buClr>
                <a:srgbClr val="1F3864"/>
              </a:buClr>
              <a:buSzPts val="2000"/>
              <a:buChar char="•"/>
            </a:pPr>
            <a:r>
              <a:rPr lang="en-GB" sz="2000"/>
              <a:t>rigorous and consistent approach </a:t>
            </a:r>
            <a:endParaRPr/>
          </a:p>
          <a:p>
            <a:pPr indent="-228600" lvl="1" marL="685800" rtl="0" algn="l">
              <a:lnSpc>
                <a:spcPct val="90000"/>
              </a:lnSpc>
              <a:spcBef>
                <a:spcPts val="500"/>
              </a:spcBef>
              <a:spcAft>
                <a:spcPts val="0"/>
              </a:spcAft>
              <a:buClr>
                <a:srgbClr val="1F3864"/>
              </a:buClr>
              <a:buSzPts val="2000"/>
              <a:buChar char="•"/>
            </a:pPr>
            <a:r>
              <a:rPr lang="en-GB" sz="2000"/>
              <a:t>unlisted language will not be tested</a:t>
            </a:r>
            <a:endParaRPr/>
          </a:p>
          <a:p>
            <a:pPr indent="-228600" lvl="1" marL="685800" rtl="0" algn="l">
              <a:lnSpc>
                <a:spcPct val="90000"/>
              </a:lnSpc>
              <a:spcBef>
                <a:spcPts val="500"/>
              </a:spcBef>
              <a:spcAft>
                <a:spcPts val="0"/>
              </a:spcAft>
              <a:buClr>
                <a:srgbClr val="1F3864"/>
              </a:buClr>
              <a:buSzPts val="2000"/>
              <a:buChar char="•"/>
            </a:pPr>
            <a:r>
              <a:rPr lang="en-GB" sz="2000"/>
              <a:t>reduces the native speaker advantage / is a social leveller</a:t>
            </a:r>
            <a:endParaRPr/>
          </a:p>
          <a:p>
            <a:pPr indent="-101600" lvl="1" marL="685800" rtl="0" algn="l">
              <a:lnSpc>
                <a:spcPct val="90000"/>
              </a:lnSpc>
              <a:spcBef>
                <a:spcPts val="500"/>
              </a:spcBef>
              <a:spcAft>
                <a:spcPts val="0"/>
              </a:spcAft>
              <a:buClr>
                <a:srgbClr val="1F3864"/>
              </a:buClr>
              <a:buSzPts val="2000"/>
              <a:buNone/>
            </a:pPr>
            <a:r>
              <a:t/>
            </a:r>
            <a:endParaRPr sz="2000"/>
          </a:p>
          <a:p>
            <a:pPr indent="-101600" lvl="1" marL="685800" rtl="0" algn="l">
              <a:lnSpc>
                <a:spcPct val="90000"/>
              </a:lnSpc>
              <a:spcBef>
                <a:spcPts val="500"/>
              </a:spcBef>
              <a:spcAft>
                <a:spcPts val="0"/>
              </a:spcAft>
              <a:buClr>
                <a:srgbClr val="1F3864"/>
              </a:buClr>
              <a:buSzPts val="2000"/>
              <a:buNone/>
            </a:pPr>
            <a:r>
              <a:t/>
            </a:r>
            <a:endParaRPr/>
          </a:p>
          <a:p>
            <a:pPr indent="-228600" lvl="1" marL="685800" rtl="0" algn="l">
              <a:lnSpc>
                <a:spcPct val="90000"/>
              </a:lnSpc>
              <a:spcBef>
                <a:spcPts val="500"/>
              </a:spcBef>
              <a:spcAft>
                <a:spcPts val="0"/>
              </a:spcAft>
              <a:buClr>
                <a:srgbClr val="1F3864"/>
              </a:buClr>
              <a:buSzPts val="2000"/>
              <a:buChar char="•"/>
            </a:pPr>
            <a:r>
              <a:rPr lang="en-GB" sz="2000"/>
              <a:t>facilitates a broad range of contexts and types of text (without prescribing or ruling any out)</a:t>
            </a:r>
            <a:endParaRPr/>
          </a:p>
          <a:p>
            <a:pPr indent="0" lvl="1" marL="457200" rtl="0" algn="l">
              <a:lnSpc>
                <a:spcPct val="90000"/>
              </a:lnSpc>
              <a:spcBef>
                <a:spcPts val="500"/>
              </a:spcBef>
              <a:spcAft>
                <a:spcPts val="0"/>
              </a:spcAft>
              <a:buClr>
                <a:srgbClr val="1F3864"/>
              </a:buClr>
              <a:buSzPts val="2000"/>
              <a:buNone/>
            </a:pPr>
            <a:r>
              <a:t/>
            </a:r>
            <a:endParaRPr/>
          </a:p>
          <a:p>
            <a:pPr indent="-228600" lvl="1" marL="685800" rtl="0" algn="l">
              <a:lnSpc>
                <a:spcPct val="90000"/>
              </a:lnSpc>
              <a:spcBef>
                <a:spcPts val="500"/>
              </a:spcBef>
              <a:spcAft>
                <a:spcPts val="0"/>
              </a:spcAft>
              <a:buClr>
                <a:srgbClr val="1F3864"/>
              </a:buClr>
              <a:buSzPts val="2000"/>
              <a:buChar char="•"/>
            </a:pPr>
            <a:r>
              <a:rPr lang="en-GB" sz="2000"/>
              <a:t>allows assessments to reward secure word knowledge</a:t>
            </a:r>
            <a:endParaRPr/>
          </a:p>
        </p:txBody>
      </p:sp>
      <p:sp>
        <p:nvSpPr>
          <p:cNvPr id="642" name="Google Shape;642;p21"/>
          <p:cNvSpPr txBox="1"/>
          <p:nvPr>
            <p:ph idx="3" type="body"/>
          </p:nvPr>
        </p:nvSpPr>
        <p:spPr>
          <a:xfrm>
            <a:off x="6169023" y="821093"/>
            <a:ext cx="6022977" cy="8239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Teaching &amp; learning implications</a:t>
            </a:r>
            <a:endParaRPr/>
          </a:p>
        </p:txBody>
      </p:sp>
      <p:sp>
        <p:nvSpPr>
          <p:cNvPr id="643" name="Google Shape;643;p21"/>
          <p:cNvSpPr txBox="1"/>
          <p:nvPr/>
        </p:nvSpPr>
        <p:spPr>
          <a:xfrm>
            <a:off x="5994399" y="1928306"/>
            <a:ext cx="5832763" cy="5361712"/>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powerful leveller for teaching</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joins up KS2, KS3 and KS4</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is an incentive to learn, knowing efforts will be rewarded (and on to KS5)</a:t>
            </a:r>
            <a:endParaRPr/>
          </a:p>
          <a:p>
            <a:pPr indent="-101600" lvl="1" marL="685800" marR="0" rtl="0" algn="l">
              <a:lnSpc>
                <a:spcPct val="90000"/>
              </a:lnSpc>
              <a:spcBef>
                <a:spcPts val="500"/>
              </a:spcBef>
              <a:spcAft>
                <a:spcPts val="0"/>
              </a:spcAft>
              <a:buClr>
                <a:srgbClr val="1F3864"/>
              </a:buClr>
              <a:buSzPts val="2000"/>
              <a:buFont typeface="Arial"/>
              <a:buNone/>
            </a:pPr>
            <a:r>
              <a:t/>
            </a:r>
            <a:endParaRPr b="0" i="0" sz="2000" u="none" cap="none" strike="noStrike">
              <a:solidFill>
                <a:srgbClr val="1F3864"/>
              </a:solidFill>
              <a:latin typeface="Century Gothic"/>
              <a:ea typeface="Century Gothic"/>
              <a:cs typeface="Century Gothic"/>
              <a:sym typeface="Century Gothic"/>
            </a:endParaRPr>
          </a:p>
          <a:p>
            <a:pPr indent="-101600" lvl="1" marL="685800" marR="0" rtl="0" algn="l">
              <a:lnSpc>
                <a:spcPct val="90000"/>
              </a:lnSpc>
              <a:spcBef>
                <a:spcPts val="500"/>
              </a:spcBef>
              <a:spcAft>
                <a:spcPts val="0"/>
              </a:spcAft>
              <a:buClr>
                <a:srgbClr val="1F3864"/>
              </a:buClr>
              <a:buSzPts val="2000"/>
              <a:buFont typeface="Arial"/>
              <a:buNone/>
            </a:pPr>
            <a:r>
              <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‘most used’ words enhance relevance for communication, which is motivational</a:t>
            </a:r>
            <a:endParaRPr/>
          </a:p>
          <a:p>
            <a:pPr indent="-101600" lvl="1" marL="685800" marR="0" rtl="0" algn="l">
              <a:lnSpc>
                <a:spcPct val="90000"/>
              </a:lnSpc>
              <a:spcBef>
                <a:spcPts val="500"/>
              </a:spcBef>
              <a:spcAft>
                <a:spcPts val="0"/>
              </a:spcAft>
              <a:buClr>
                <a:srgbClr val="1F3864"/>
              </a:buClr>
              <a:buSzPts val="2000"/>
              <a:buFont typeface="Arial"/>
              <a:buNone/>
            </a:pPr>
            <a:r>
              <a:t/>
            </a:r>
            <a:endParaRPr b="0" i="0" sz="2000" u="none" cap="none" strike="noStrike">
              <a:solidFill>
                <a:srgbClr val="1F3864"/>
              </a:solidFill>
              <a:latin typeface="Century Gothic"/>
              <a:ea typeface="Century Gothic"/>
              <a:cs typeface="Century Gothic"/>
              <a:sym typeface="Century Gothic"/>
            </a:endParaRPr>
          </a:p>
          <a:p>
            <a:pPr indent="-101600" lvl="1" marL="685800" marR="0" rtl="0" algn="l">
              <a:lnSpc>
                <a:spcPct val="90000"/>
              </a:lnSpc>
              <a:spcBef>
                <a:spcPts val="500"/>
              </a:spcBef>
              <a:spcAft>
                <a:spcPts val="0"/>
              </a:spcAft>
              <a:buClr>
                <a:srgbClr val="1F3864"/>
              </a:buClr>
              <a:buSzPts val="2000"/>
              <a:buFont typeface="Arial"/>
              <a:buNone/>
            </a:pPr>
            <a:r>
              <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promotes independent manipulation of language and disprefers a reliance on unanalysed chunks</a:t>
            </a:r>
            <a:endParaRPr b="0" i="0" sz="1400" u="none" cap="none" strike="noStrike">
              <a:solidFill>
                <a:srgbClr val="000000"/>
              </a:solidFill>
              <a:latin typeface="Arial"/>
              <a:ea typeface="Arial"/>
              <a:cs typeface="Arial"/>
              <a:sym typeface="Arial"/>
            </a:endParaRPr>
          </a:p>
        </p:txBody>
      </p:sp>
      <p:sp>
        <p:nvSpPr>
          <p:cNvPr id="644" name="Google Shape;644;p21"/>
          <p:cNvSpPr/>
          <p:nvPr/>
        </p:nvSpPr>
        <p:spPr>
          <a:xfrm>
            <a:off x="1914409" y="1370366"/>
            <a:ext cx="9041138"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removes the unpredictable guesswork for all stakeholders</a:t>
            </a:r>
            <a:endParaRPr b="0" i="0" sz="2800" u="none" cap="none" strike="noStrike">
              <a:solidFill>
                <a:srgbClr val="1F3864"/>
              </a:solidFill>
              <a:latin typeface="Century Gothic"/>
              <a:ea typeface="Century Gothic"/>
              <a:cs typeface="Century Gothic"/>
              <a:sym typeface="Century Gothic"/>
            </a:endParaRPr>
          </a:p>
        </p:txBody>
      </p:sp>
      <p:sp>
        <p:nvSpPr>
          <p:cNvPr id="645" name="Google Shape;645;p21"/>
          <p:cNvSpPr/>
          <p:nvPr/>
        </p:nvSpPr>
        <p:spPr>
          <a:xfrm>
            <a:off x="1155284" y="3436639"/>
            <a:ext cx="11036716"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ensures that the most useful words </a:t>
            </a:r>
            <a:r>
              <a:rPr b="1" i="0" lang="en-GB" sz="2000" u="none" cap="none" strike="noStrike">
                <a:solidFill>
                  <a:srgbClr val="1F3864"/>
                </a:solidFill>
                <a:latin typeface="Century Gothic"/>
                <a:ea typeface="Century Gothic"/>
                <a:cs typeface="Century Gothic"/>
                <a:sym typeface="Century Gothic"/>
              </a:rPr>
              <a:t>(i.e., ‘most used’ words)</a:t>
            </a:r>
            <a:r>
              <a:rPr b="0" i="0" lang="en-GB" sz="2000" u="none" cap="none" strike="noStrike">
                <a:solidFill>
                  <a:srgbClr val="1F3864"/>
                </a:solidFill>
                <a:latin typeface="Century Gothic"/>
                <a:ea typeface="Century Gothic"/>
                <a:cs typeface="Century Gothic"/>
                <a:sym typeface="Century Gothic"/>
              </a:rPr>
              <a:t> </a:t>
            </a:r>
            <a:r>
              <a:rPr b="1" i="0" lang="en-GB" sz="2200" u="none" cap="none" strike="noStrike">
                <a:solidFill>
                  <a:srgbClr val="1F3864"/>
                </a:solidFill>
                <a:latin typeface="Century Gothic"/>
                <a:ea typeface="Century Gothic"/>
                <a:cs typeface="Century Gothic"/>
                <a:sym typeface="Century Gothic"/>
              </a:rPr>
              <a:t>are to the fore</a:t>
            </a:r>
            <a:endParaRPr b="0" i="0" sz="2800" u="none" cap="none" strike="noStrike">
              <a:solidFill>
                <a:srgbClr val="1F3864"/>
              </a:solidFill>
              <a:latin typeface="Century Gothic"/>
              <a:ea typeface="Century Gothic"/>
              <a:cs typeface="Century Gothic"/>
              <a:sym typeface="Century Gothic"/>
            </a:endParaRPr>
          </a:p>
        </p:txBody>
      </p:sp>
      <p:sp>
        <p:nvSpPr>
          <p:cNvPr id="646" name="Google Shape;646;p21"/>
          <p:cNvSpPr/>
          <p:nvPr/>
        </p:nvSpPr>
        <p:spPr>
          <a:xfrm>
            <a:off x="2764834" y="4929694"/>
            <a:ext cx="5729454"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gives individual words back their value</a:t>
            </a:r>
            <a:endParaRPr b="0" i="0" sz="2800" u="none" cap="none" strike="noStrike">
              <a:solidFill>
                <a:srgbClr val="1F3864"/>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23"/>
          <p:cNvSpPr txBox="1"/>
          <p:nvPr>
            <p:ph type="title"/>
          </p:nvPr>
        </p:nvSpPr>
        <p:spPr>
          <a:xfrm>
            <a:off x="839788" y="365127"/>
            <a:ext cx="10515600" cy="54927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0000"/>
              <a:buFont typeface="Century Gothic"/>
              <a:buNone/>
            </a:pPr>
            <a:r>
              <a:rPr b="1" lang="en-GB" sz="2800"/>
              <a:t>The specificity about the nature and amount of vocabulary (2/2)</a:t>
            </a:r>
            <a:endParaRPr/>
          </a:p>
        </p:txBody>
      </p:sp>
      <p:sp>
        <p:nvSpPr>
          <p:cNvPr id="653" name="Google Shape;653;p23"/>
          <p:cNvSpPr txBox="1"/>
          <p:nvPr>
            <p:ph idx="1" type="body"/>
          </p:nvPr>
        </p:nvSpPr>
        <p:spPr>
          <a:xfrm>
            <a:off x="865191" y="810161"/>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Assessment implications</a:t>
            </a:r>
            <a:endParaRPr/>
          </a:p>
        </p:txBody>
      </p:sp>
      <p:sp>
        <p:nvSpPr>
          <p:cNvPr id="654" name="Google Shape;654;p23"/>
          <p:cNvSpPr txBox="1"/>
          <p:nvPr>
            <p:ph idx="2" type="body"/>
          </p:nvPr>
        </p:nvSpPr>
        <p:spPr>
          <a:xfrm>
            <a:off x="285460" y="2019502"/>
            <a:ext cx="5734340" cy="5361712"/>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500"/>
              </a:spcBef>
              <a:spcAft>
                <a:spcPts val="0"/>
              </a:spcAft>
              <a:buClr>
                <a:srgbClr val="1F3864"/>
              </a:buClr>
              <a:buSzPts val="2000"/>
              <a:buChar char="•"/>
            </a:pPr>
            <a:r>
              <a:rPr lang="en-GB" sz="2000"/>
              <a:t>less incongruity (i.e., fewer highly sophisticated turns of phrase with basic errors that render them meaningless)</a:t>
            </a:r>
            <a:br>
              <a:rPr lang="en-GB" sz="2000"/>
            </a:br>
            <a:endParaRPr sz="2000"/>
          </a:p>
          <a:p>
            <a:pPr indent="-101600" lvl="1" marL="685800" rtl="0" algn="l">
              <a:lnSpc>
                <a:spcPct val="90000"/>
              </a:lnSpc>
              <a:spcBef>
                <a:spcPts val="500"/>
              </a:spcBef>
              <a:spcAft>
                <a:spcPts val="0"/>
              </a:spcAft>
              <a:buClr>
                <a:srgbClr val="1F3864"/>
              </a:buClr>
              <a:buSzPts val="2000"/>
              <a:buNone/>
            </a:pPr>
            <a:r>
              <a:t/>
            </a:r>
            <a:endParaRPr sz="2000"/>
          </a:p>
          <a:p>
            <a:pPr indent="0" lvl="1" marL="457200" rtl="0" algn="l">
              <a:lnSpc>
                <a:spcPct val="90000"/>
              </a:lnSpc>
              <a:spcBef>
                <a:spcPts val="500"/>
              </a:spcBef>
              <a:spcAft>
                <a:spcPts val="0"/>
              </a:spcAft>
              <a:buClr>
                <a:srgbClr val="1F3864"/>
              </a:buClr>
              <a:buSzPts val="2000"/>
              <a:buNone/>
            </a:pPr>
            <a:r>
              <a:t/>
            </a:r>
            <a:endParaRPr sz="2000"/>
          </a:p>
          <a:p>
            <a:pPr indent="-228600" lvl="1" marL="685800" rtl="0" algn="l">
              <a:lnSpc>
                <a:spcPct val="90000"/>
              </a:lnSpc>
              <a:spcBef>
                <a:spcPts val="500"/>
              </a:spcBef>
              <a:spcAft>
                <a:spcPts val="0"/>
              </a:spcAft>
              <a:buClr>
                <a:srgbClr val="1F3864"/>
              </a:buClr>
              <a:buSzPts val="2000"/>
              <a:buChar char="•"/>
            </a:pPr>
            <a:r>
              <a:rPr lang="en-GB" sz="2000"/>
              <a:t>makes the writing of tasks at the appropriate level much more straightforward to do, and transparent to see</a:t>
            </a:r>
            <a:endParaRPr/>
          </a:p>
        </p:txBody>
      </p:sp>
      <p:sp>
        <p:nvSpPr>
          <p:cNvPr id="655" name="Google Shape;655;p23"/>
          <p:cNvSpPr txBox="1"/>
          <p:nvPr>
            <p:ph idx="3" type="body"/>
          </p:nvPr>
        </p:nvSpPr>
        <p:spPr>
          <a:xfrm>
            <a:off x="6169022" y="802106"/>
            <a:ext cx="6022977" cy="8239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Teaching &amp; learning implications</a:t>
            </a:r>
            <a:endParaRPr/>
          </a:p>
        </p:txBody>
      </p:sp>
      <p:sp>
        <p:nvSpPr>
          <p:cNvPr id="656" name="Google Shape;656;p23"/>
          <p:cNvSpPr txBox="1"/>
          <p:nvPr>
            <p:ph idx="4" type="body"/>
          </p:nvPr>
        </p:nvSpPr>
        <p:spPr>
          <a:xfrm>
            <a:off x="6096000" y="2005650"/>
            <a:ext cx="5631872" cy="5375564"/>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500"/>
              </a:spcBef>
              <a:spcAft>
                <a:spcPts val="0"/>
              </a:spcAft>
              <a:buClr>
                <a:srgbClr val="1F3864"/>
              </a:buClr>
              <a:buSzPts val="2000"/>
              <a:buChar char="•"/>
            </a:pPr>
            <a:r>
              <a:rPr lang="en-GB" sz="2000"/>
              <a:t>removes pressure to teach ahead of competence </a:t>
            </a:r>
            <a:endParaRPr/>
          </a:p>
          <a:p>
            <a:pPr indent="-228600" lvl="1" marL="685800" rtl="0" algn="l">
              <a:lnSpc>
                <a:spcPct val="90000"/>
              </a:lnSpc>
              <a:spcBef>
                <a:spcPts val="500"/>
              </a:spcBef>
              <a:spcAft>
                <a:spcPts val="0"/>
              </a:spcAft>
              <a:buClr>
                <a:srgbClr val="1F3864"/>
              </a:buClr>
              <a:buSzPts val="2000"/>
              <a:buChar char="•"/>
            </a:pPr>
            <a:r>
              <a:rPr lang="en-GB" sz="2000"/>
              <a:t>leaves room for individualisation in word choice (for production)</a:t>
            </a:r>
            <a:endParaRPr/>
          </a:p>
          <a:p>
            <a:pPr indent="-101600" lvl="1" marL="685800" rtl="0" algn="l">
              <a:lnSpc>
                <a:spcPct val="90000"/>
              </a:lnSpc>
              <a:spcBef>
                <a:spcPts val="500"/>
              </a:spcBef>
              <a:spcAft>
                <a:spcPts val="0"/>
              </a:spcAft>
              <a:buClr>
                <a:srgbClr val="1F3864"/>
              </a:buClr>
              <a:buSzPts val="2000"/>
              <a:buNone/>
            </a:pPr>
            <a:r>
              <a:t/>
            </a:r>
            <a:endParaRPr sz="2000"/>
          </a:p>
          <a:p>
            <a:pPr indent="-101600" lvl="1" marL="685800" rtl="0" algn="l">
              <a:lnSpc>
                <a:spcPct val="90000"/>
              </a:lnSpc>
              <a:spcBef>
                <a:spcPts val="500"/>
              </a:spcBef>
              <a:spcAft>
                <a:spcPts val="0"/>
              </a:spcAft>
              <a:buClr>
                <a:srgbClr val="1F3864"/>
              </a:buClr>
              <a:buSzPts val="2000"/>
              <a:buNone/>
            </a:pPr>
            <a:r>
              <a:t/>
            </a:r>
            <a:endParaRPr/>
          </a:p>
          <a:p>
            <a:pPr indent="-228600" lvl="1" marL="685800" rtl="0" algn="l">
              <a:lnSpc>
                <a:spcPct val="90000"/>
              </a:lnSpc>
              <a:spcBef>
                <a:spcPts val="500"/>
              </a:spcBef>
              <a:spcAft>
                <a:spcPts val="0"/>
              </a:spcAft>
              <a:buClr>
                <a:srgbClr val="1F3864"/>
              </a:buClr>
              <a:buSzPts val="2000"/>
              <a:buChar char="•"/>
            </a:pPr>
            <a:r>
              <a:rPr lang="en-GB" sz="2000"/>
              <a:t>makes the teaching of all students (but particularly mixed ability classes) easier to plan for</a:t>
            </a:r>
            <a:endParaRPr/>
          </a:p>
          <a:p>
            <a:pPr indent="-50800" lvl="0" marL="228600" rtl="0" algn="l">
              <a:lnSpc>
                <a:spcPct val="90000"/>
              </a:lnSpc>
              <a:spcBef>
                <a:spcPts val="1000"/>
              </a:spcBef>
              <a:spcAft>
                <a:spcPts val="0"/>
              </a:spcAft>
              <a:buClr>
                <a:srgbClr val="1F3864"/>
              </a:buClr>
              <a:buSzPts val="2800"/>
              <a:buNone/>
            </a:pPr>
            <a:r>
              <a:t/>
            </a:r>
            <a:endParaRPr/>
          </a:p>
          <a:p>
            <a:pPr indent="-50800" lvl="0" marL="228600" rtl="0" algn="l">
              <a:lnSpc>
                <a:spcPct val="90000"/>
              </a:lnSpc>
              <a:spcBef>
                <a:spcPts val="1000"/>
              </a:spcBef>
              <a:spcAft>
                <a:spcPts val="0"/>
              </a:spcAft>
              <a:buClr>
                <a:srgbClr val="1F3864"/>
              </a:buClr>
              <a:buSzPts val="2800"/>
              <a:buNone/>
            </a:pPr>
            <a:r>
              <a:t/>
            </a:r>
            <a:endParaRPr/>
          </a:p>
          <a:p>
            <a:pPr indent="-50800" lvl="0" marL="228600" rtl="0" algn="l">
              <a:lnSpc>
                <a:spcPct val="90000"/>
              </a:lnSpc>
              <a:spcBef>
                <a:spcPts val="1000"/>
              </a:spcBef>
              <a:spcAft>
                <a:spcPts val="0"/>
              </a:spcAft>
              <a:buClr>
                <a:srgbClr val="1F3864"/>
              </a:buClr>
              <a:buSzPts val="2800"/>
              <a:buNone/>
            </a:pPr>
            <a:r>
              <a:t/>
            </a:r>
            <a:endParaRPr/>
          </a:p>
        </p:txBody>
      </p:sp>
      <p:sp>
        <p:nvSpPr>
          <p:cNvPr id="657" name="Google Shape;657;p23"/>
          <p:cNvSpPr/>
          <p:nvPr/>
        </p:nvSpPr>
        <p:spPr>
          <a:xfrm>
            <a:off x="0" y="1421707"/>
            <a:ext cx="12807351" cy="4247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400"/>
              <a:buFont typeface="Arial"/>
              <a:buChar char="•"/>
            </a:pPr>
            <a:r>
              <a:rPr b="1" i="0" lang="en-GB" sz="2400" u="none" cap="none" strike="noStrike">
                <a:solidFill>
                  <a:srgbClr val="1F3864"/>
                </a:solidFill>
                <a:latin typeface="Century Gothic"/>
                <a:ea typeface="Century Gothic"/>
                <a:cs typeface="Century Gothic"/>
                <a:sym typeface="Century Gothic"/>
              </a:rPr>
              <a:t>promotes individually generated and more varied written and spoken outcomes</a:t>
            </a:r>
            <a:endParaRPr b="0" i="0" sz="2800" u="none" cap="none" strike="noStrike">
              <a:solidFill>
                <a:srgbClr val="1F3864"/>
              </a:solidFill>
              <a:latin typeface="Century Gothic"/>
              <a:ea typeface="Century Gothic"/>
              <a:cs typeface="Century Gothic"/>
              <a:sym typeface="Century Gothic"/>
            </a:endParaRPr>
          </a:p>
        </p:txBody>
      </p:sp>
      <p:sp>
        <p:nvSpPr>
          <p:cNvPr id="658" name="Google Shape;658;p23"/>
          <p:cNvSpPr/>
          <p:nvPr/>
        </p:nvSpPr>
        <p:spPr>
          <a:xfrm>
            <a:off x="285460" y="3429000"/>
            <a:ext cx="12594566" cy="4247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400"/>
              <a:buFont typeface="Arial"/>
              <a:buChar char="•"/>
            </a:pPr>
            <a:r>
              <a:rPr b="1" i="0" lang="en-GB" sz="2400" u="none" cap="none" strike="noStrike">
                <a:solidFill>
                  <a:srgbClr val="1F3864"/>
                </a:solidFill>
                <a:latin typeface="Century Gothic"/>
                <a:ea typeface="Century Gothic"/>
                <a:cs typeface="Century Gothic"/>
                <a:sym typeface="Century Gothic"/>
              </a:rPr>
              <a:t>draws a clearer distinction between the level of challenge for F/H students</a:t>
            </a:r>
            <a:endParaRPr b="0" i="0" sz="2800" u="none" cap="none" strike="noStrike">
              <a:solidFill>
                <a:srgbClr val="1F3864"/>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9"/>
          <p:cNvSpPr txBox="1"/>
          <p:nvPr>
            <p:ph type="title"/>
          </p:nvPr>
        </p:nvSpPr>
        <p:spPr>
          <a:xfrm>
            <a:off x="839788" y="365127"/>
            <a:ext cx="10515600" cy="54927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Font typeface="Century Gothic"/>
              <a:buNone/>
            </a:pPr>
            <a:r>
              <a:rPr b="1" lang="en-GB" sz="2800"/>
              <a:t>The inclusion of sound-spelling correspondence (phonics)</a:t>
            </a:r>
            <a:endParaRPr/>
          </a:p>
        </p:txBody>
      </p:sp>
      <p:sp>
        <p:nvSpPr>
          <p:cNvPr id="665" name="Google Shape;665;p19"/>
          <p:cNvSpPr txBox="1"/>
          <p:nvPr>
            <p:ph idx="1" type="body"/>
          </p:nvPr>
        </p:nvSpPr>
        <p:spPr>
          <a:xfrm>
            <a:off x="836612" y="821093"/>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Assessment implications</a:t>
            </a:r>
            <a:endParaRPr/>
          </a:p>
        </p:txBody>
      </p:sp>
      <p:sp>
        <p:nvSpPr>
          <p:cNvPr id="666" name="Google Shape;666;p19"/>
          <p:cNvSpPr txBox="1"/>
          <p:nvPr>
            <p:ph idx="2" type="body"/>
          </p:nvPr>
        </p:nvSpPr>
        <p:spPr>
          <a:xfrm>
            <a:off x="263236" y="1233049"/>
            <a:ext cx="5832763" cy="53617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F3864"/>
              </a:buClr>
              <a:buSzPts val="2200"/>
              <a:buNone/>
            </a:pPr>
            <a:r>
              <a:rPr b="1" lang="en-GB" sz="2200"/>
              <a:t>knowledge of the sound-writing relationship will be tested</a:t>
            </a:r>
            <a:endParaRPr/>
          </a:p>
          <a:p>
            <a:pPr indent="-228600" lvl="0" marL="228600" rtl="0" algn="l">
              <a:lnSpc>
                <a:spcPct val="90000"/>
              </a:lnSpc>
              <a:spcBef>
                <a:spcPts val="1000"/>
              </a:spcBef>
              <a:spcAft>
                <a:spcPts val="0"/>
              </a:spcAft>
              <a:buClr>
                <a:srgbClr val="1F3864"/>
              </a:buClr>
              <a:buSzPts val="2400"/>
              <a:buChar char="•"/>
            </a:pPr>
            <a:r>
              <a:rPr lang="en-GB" sz="2400"/>
              <a:t>ability to decode (sound out/read aloud)</a:t>
            </a:r>
            <a:endParaRPr/>
          </a:p>
          <a:p>
            <a:pPr indent="-228600" lvl="0" marL="228600" rtl="0" algn="l">
              <a:lnSpc>
                <a:spcPct val="90000"/>
              </a:lnSpc>
              <a:spcBef>
                <a:spcPts val="1000"/>
              </a:spcBef>
              <a:spcAft>
                <a:spcPts val="0"/>
              </a:spcAft>
              <a:buClr>
                <a:srgbClr val="1F3864"/>
              </a:buClr>
              <a:buSzPts val="2400"/>
              <a:buChar char="•"/>
            </a:pPr>
            <a:r>
              <a:rPr lang="en-GB" sz="2400"/>
              <a:t>ability to transcribe words</a:t>
            </a:r>
            <a:endParaRPr/>
          </a:p>
        </p:txBody>
      </p:sp>
      <p:sp>
        <p:nvSpPr>
          <p:cNvPr id="667" name="Google Shape;667;p19"/>
          <p:cNvSpPr txBox="1"/>
          <p:nvPr>
            <p:ph idx="3" type="body"/>
          </p:nvPr>
        </p:nvSpPr>
        <p:spPr>
          <a:xfrm>
            <a:off x="6169023" y="821093"/>
            <a:ext cx="6022977" cy="8239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Teaching &amp; learning implications</a:t>
            </a:r>
            <a:endParaRPr/>
          </a:p>
        </p:txBody>
      </p:sp>
      <p:sp>
        <p:nvSpPr>
          <p:cNvPr id="668" name="Google Shape;668;p19"/>
          <p:cNvSpPr txBox="1"/>
          <p:nvPr/>
        </p:nvSpPr>
        <p:spPr>
          <a:xfrm>
            <a:off x="5844209" y="1233049"/>
            <a:ext cx="6347791" cy="53617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knowledge of the sound-writing relationship will be taught</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decoding (going from print to sound) is positively associated with motivation</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improves confidence in speaking and writing</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supports vocabulary learning</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promotes autonomous learning</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teaches the significance to meaning of small differences in sound</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facilitates variety in vocabulary teaching</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unlocks learning and joins up knowledge from different modalities </a:t>
            </a:r>
            <a:r>
              <a:rPr b="0" i="0" lang="en-GB" sz="1400" u="none" cap="none" strike="noStrike">
                <a:solidFill>
                  <a:srgbClr val="1F3864"/>
                </a:solidFill>
                <a:latin typeface="Century Gothic"/>
                <a:ea typeface="Century Gothic"/>
                <a:cs typeface="Century Gothic"/>
                <a:sym typeface="Century Gothic"/>
              </a:rPr>
              <a:t>(e.g., recognise the written version of a word that was known orally; or transcribe an unknown word and then be able to look up its meaning or recognise it as a cognate!)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does not seem to delay progress in other areas</a:t>
            </a:r>
            <a:endParaRPr b="0" i="0" sz="1400" u="none" cap="none" strike="noStrike">
              <a:solidFill>
                <a:srgbClr val="000000"/>
              </a:solidFill>
              <a:latin typeface="Arial"/>
              <a:ea typeface="Arial"/>
              <a:cs typeface="Arial"/>
              <a:sym typeface="Arial"/>
            </a:endParaRPr>
          </a:p>
        </p:txBody>
      </p:sp>
      <p:sp>
        <p:nvSpPr>
          <p:cNvPr id="669" name="Google Shape;669;p19"/>
          <p:cNvSpPr txBox="1"/>
          <p:nvPr/>
        </p:nvSpPr>
        <p:spPr>
          <a:xfrm>
            <a:off x="263234" y="5852241"/>
            <a:ext cx="51577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2060"/>
                </a:solidFill>
                <a:latin typeface="Century Gothic"/>
                <a:ea typeface="Century Gothic"/>
                <a:cs typeface="Century Gothic"/>
                <a:sym typeface="Century Gothic"/>
              </a:rPr>
              <a:t>See here: </a:t>
            </a:r>
            <a:r>
              <a:rPr b="0" i="0" lang="en-GB" sz="1800" u="sng" cap="none" strike="noStrike">
                <a:solidFill>
                  <a:srgbClr val="002060"/>
                </a:solidFill>
                <a:latin typeface="Century Gothic"/>
                <a:ea typeface="Century Gothic"/>
                <a:cs typeface="Century Gothic"/>
                <a:sym typeface="Century Gothic"/>
                <a:hlinkClick r:id="rId3">
                  <a:extLst>
                    <a:ext uri="{A12FA001-AC4F-418D-AE19-62706E023703}">
                      <ahyp:hlinkClr val="tx"/>
                    </a:ext>
                  </a:extLst>
                </a:hlinkClick>
              </a:rPr>
              <a:t>Rationale for teaching phonics</a:t>
            </a:r>
            <a:endParaRPr b="0" i="0" sz="18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78"/>
          <p:cNvSpPr txBox="1"/>
          <p:nvPr>
            <p:ph type="title"/>
          </p:nvPr>
        </p:nvSpPr>
        <p:spPr>
          <a:xfrm>
            <a:off x="839788" y="365127"/>
            <a:ext cx="10515600" cy="54927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2800"/>
              <a:buFont typeface="Century Gothic"/>
              <a:buNone/>
            </a:pPr>
            <a:r>
              <a:rPr b="1" lang="en-GB" sz="2800"/>
              <a:t>Grammar</a:t>
            </a:r>
            <a:endParaRPr/>
          </a:p>
        </p:txBody>
      </p:sp>
      <p:sp>
        <p:nvSpPr>
          <p:cNvPr id="676" name="Google Shape;676;p78"/>
          <p:cNvSpPr txBox="1"/>
          <p:nvPr>
            <p:ph idx="1" type="body"/>
          </p:nvPr>
        </p:nvSpPr>
        <p:spPr>
          <a:xfrm>
            <a:off x="836612" y="821093"/>
            <a:ext cx="5157787" cy="8239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Assessment implications</a:t>
            </a:r>
            <a:endParaRPr/>
          </a:p>
        </p:txBody>
      </p:sp>
      <p:sp>
        <p:nvSpPr>
          <p:cNvPr id="677" name="Google Shape;677;p78"/>
          <p:cNvSpPr txBox="1"/>
          <p:nvPr>
            <p:ph idx="2" type="body"/>
          </p:nvPr>
        </p:nvSpPr>
        <p:spPr>
          <a:xfrm>
            <a:off x="263237" y="1851470"/>
            <a:ext cx="5832763" cy="5361712"/>
          </a:xfrm>
          <a:prstGeom prst="rect">
            <a:avLst/>
          </a:prstGeom>
          <a:noFill/>
          <a:ln>
            <a:noFill/>
          </a:ln>
        </p:spPr>
        <p:txBody>
          <a:bodyPr anchorCtr="0" anchor="t" bIns="45700" lIns="91425" spcFirstLastPara="1" rIns="91425" wrap="square" tIns="45700">
            <a:noAutofit/>
          </a:bodyPr>
          <a:lstStyle/>
          <a:p>
            <a:pPr indent="-228600" lvl="1" marL="685800" rtl="0" algn="l">
              <a:lnSpc>
                <a:spcPct val="90000"/>
              </a:lnSpc>
              <a:spcBef>
                <a:spcPts val="500"/>
              </a:spcBef>
              <a:spcAft>
                <a:spcPts val="0"/>
              </a:spcAft>
              <a:buClr>
                <a:srgbClr val="1F3864"/>
              </a:buClr>
              <a:buSzPts val="2000"/>
              <a:buChar char="•"/>
            </a:pPr>
            <a:r>
              <a:rPr lang="en-GB" sz="2000"/>
              <a:t>rigorous and consistent approach </a:t>
            </a:r>
            <a:endParaRPr/>
          </a:p>
          <a:p>
            <a:pPr indent="-228600" lvl="1" marL="685800" rtl="0" algn="l">
              <a:lnSpc>
                <a:spcPct val="90000"/>
              </a:lnSpc>
              <a:spcBef>
                <a:spcPts val="500"/>
              </a:spcBef>
              <a:spcAft>
                <a:spcPts val="0"/>
              </a:spcAft>
              <a:buClr>
                <a:srgbClr val="1F3864"/>
              </a:buClr>
              <a:buSzPts val="2000"/>
              <a:buChar char="•"/>
            </a:pPr>
            <a:r>
              <a:rPr lang="en-GB" sz="2000"/>
              <a:t>no unlisted language will be tested</a:t>
            </a:r>
            <a:endParaRPr/>
          </a:p>
          <a:p>
            <a:pPr indent="-228600" lvl="1" marL="685800" rtl="0" algn="l">
              <a:lnSpc>
                <a:spcPct val="90000"/>
              </a:lnSpc>
              <a:spcBef>
                <a:spcPts val="500"/>
              </a:spcBef>
              <a:spcAft>
                <a:spcPts val="0"/>
              </a:spcAft>
              <a:buClr>
                <a:srgbClr val="1F3864"/>
              </a:buClr>
              <a:buSzPts val="2000"/>
              <a:buChar char="•"/>
            </a:pPr>
            <a:r>
              <a:rPr lang="en-GB" sz="2000"/>
              <a:t>reduces the native speaker advantage / is a social leveller</a:t>
            </a:r>
            <a:endParaRPr/>
          </a:p>
          <a:p>
            <a:pPr indent="-101600" lvl="1" marL="685800" rtl="0" algn="l">
              <a:lnSpc>
                <a:spcPct val="90000"/>
              </a:lnSpc>
              <a:spcBef>
                <a:spcPts val="500"/>
              </a:spcBef>
              <a:spcAft>
                <a:spcPts val="0"/>
              </a:spcAft>
              <a:buClr>
                <a:srgbClr val="1F3864"/>
              </a:buClr>
              <a:buSzPts val="2000"/>
              <a:buNone/>
            </a:pPr>
            <a:r>
              <a:t/>
            </a:r>
            <a:endParaRPr/>
          </a:p>
          <a:p>
            <a:pPr indent="-101600" lvl="1" marL="685800" rtl="0" algn="l">
              <a:lnSpc>
                <a:spcPct val="90000"/>
              </a:lnSpc>
              <a:spcBef>
                <a:spcPts val="500"/>
              </a:spcBef>
              <a:spcAft>
                <a:spcPts val="0"/>
              </a:spcAft>
              <a:buClr>
                <a:srgbClr val="1F3864"/>
              </a:buClr>
              <a:buSzPts val="2000"/>
              <a:buNone/>
            </a:pPr>
            <a:r>
              <a:t/>
            </a:r>
            <a:endParaRPr/>
          </a:p>
          <a:p>
            <a:pPr indent="-228600" lvl="1" marL="685800" rtl="0" algn="l">
              <a:lnSpc>
                <a:spcPct val="90000"/>
              </a:lnSpc>
              <a:spcBef>
                <a:spcPts val="500"/>
              </a:spcBef>
              <a:spcAft>
                <a:spcPts val="0"/>
              </a:spcAft>
              <a:buClr>
                <a:srgbClr val="1F3864"/>
              </a:buClr>
              <a:buSzPts val="2000"/>
              <a:buChar char="•"/>
            </a:pPr>
            <a:r>
              <a:rPr lang="en-GB" sz="2000"/>
              <a:t>makes awarding organisations more accountable</a:t>
            </a:r>
            <a:endParaRPr/>
          </a:p>
          <a:p>
            <a:pPr indent="-228600" lvl="1" marL="685800" rtl="0" algn="l">
              <a:lnSpc>
                <a:spcPct val="90000"/>
              </a:lnSpc>
              <a:spcBef>
                <a:spcPts val="500"/>
              </a:spcBef>
              <a:spcAft>
                <a:spcPts val="0"/>
              </a:spcAft>
              <a:buClr>
                <a:srgbClr val="1F3864"/>
              </a:buClr>
              <a:buSzPts val="2000"/>
              <a:buChar char="•"/>
            </a:pPr>
            <a:r>
              <a:rPr lang="en-GB" sz="2000"/>
              <a:t>no redundancy on the list</a:t>
            </a:r>
            <a:endParaRPr/>
          </a:p>
          <a:p>
            <a:pPr indent="-101600" lvl="1" marL="685800" rtl="0" algn="l">
              <a:lnSpc>
                <a:spcPct val="90000"/>
              </a:lnSpc>
              <a:spcBef>
                <a:spcPts val="500"/>
              </a:spcBef>
              <a:spcAft>
                <a:spcPts val="0"/>
              </a:spcAft>
              <a:buClr>
                <a:srgbClr val="1F3864"/>
              </a:buClr>
              <a:buSzPts val="2000"/>
              <a:buNone/>
            </a:pPr>
            <a:r>
              <a:t/>
            </a:r>
            <a:endParaRPr sz="2000"/>
          </a:p>
          <a:p>
            <a:pPr indent="-101600" lvl="1" marL="685800" rtl="0" algn="l">
              <a:lnSpc>
                <a:spcPct val="90000"/>
              </a:lnSpc>
              <a:spcBef>
                <a:spcPts val="500"/>
              </a:spcBef>
              <a:spcAft>
                <a:spcPts val="0"/>
              </a:spcAft>
              <a:buClr>
                <a:srgbClr val="1F3864"/>
              </a:buClr>
              <a:buSzPts val="2000"/>
              <a:buNone/>
            </a:pPr>
            <a:r>
              <a:t/>
            </a:r>
            <a:endParaRPr/>
          </a:p>
          <a:p>
            <a:pPr indent="-228600" lvl="1" marL="685800" rtl="0" algn="l">
              <a:lnSpc>
                <a:spcPct val="90000"/>
              </a:lnSpc>
              <a:spcBef>
                <a:spcPts val="500"/>
              </a:spcBef>
              <a:spcAft>
                <a:spcPts val="0"/>
              </a:spcAft>
              <a:buClr>
                <a:srgbClr val="1F3864"/>
              </a:buClr>
              <a:buSzPts val="2000"/>
              <a:buChar char="•"/>
            </a:pPr>
            <a:r>
              <a:rPr lang="en-GB" sz="2000"/>
              <a:t>much more precision required in the creation of assessments </a:t>
            </a:r>
            <a:endParaRPr/>
          </a:p>
          <a:p>
            <a:pPr indent="0" lvl="1" marL="457200" rtl="0" algn="l">
              <a:lnSpc>
                <a:spcPct val="90000"/>
              </a:lnSpc>
              <a:spcBef>
                <a:spcPts val="500"/>
              </a:spcBef>
              <a:spcAft>
                <a:spcPts val="0"/>
              </a:spcAft>
              <a:buClr>
                <a:srgbClr val="1F3864"/>
              </a:buClr>
              <a:buSzPts val="2000"/>
              <a:buNone/>
            </a:pPr>
            <a:r>
              <a:t/>
            </a:r>
            <a:endParaRPr sz="2000"/>
          </a:p>
        </p:txBody>
      </p:sp>
      <p:sp>
        <p:nvSpPr>
          <p:cNvPr id="678" name="Google Shape;678;p78"/>
          <p:cNvSpPr txBox="1"/>
          <p:nvPr>
            <p:ph idx="3" type="body"/>
          </p:nvPr>
        </p:nvSpPr>
        <p:spPr>
          <a:xfrm>
            <a:off x="6169023" y="821093"/>
            <a:ext cx="6022977" cy="8239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65E0A"/>
              </a:buClr>
              <a:buSzPts val="2800"/>
              <a:buNone/>
            </a:pPr>
            <a:r>
              <a:rPr lang="en-GB" sz="2800">
                <a:solidFill>
                  <a:srgbClr val="F65E0A"/>
                </a:solidFill>
              </a:rPr>
              <a:t>Teaching &amp; learning implications</a:t>
            </a:r>
            <a:endParaRPr/>
          </a:p>
        </p:txBody>
      </p:sp>
      <p:sp>
        <p:nvSpPr>
          <p:cNvPr id="679" name="Google Shape;679;p78"/>
          <p:cNvSpPr txBox="1"/>
          <p:nvPr/>
        </p:nvSpPr>
        <p:spPr>
          <a:xfrm>
            <a:off x="6128765" y="1882101"/>
            <a:ext cx="5832763" cy="5361712"/>
          </a:xfrm>
          <a:prstGeom prst="rect">
            <a:avLst/>
          </a:prstGeom>
          <a:noFill/>
          <a:ln>
            <a:noFill/>
          </a:ln>
        </p:spPr>
        <p:txBody>
          <a:bodyPr anchorCtr="0" anchor="t" bIns="45700" lIns="91425" spcFirstLastPara="1" rIns="91425" wrap="square" tIns="45700">
            <a:noAutofit/>
          </a:bodyPr>
          <a:lstStyle/>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powerful leveller for teaching</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joins up KS2, KS3 and KS4</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is an incentive to learn, knowing efforts will be rewarded (and on to KS5)</a:t>
            </a:r>
            <a:endParaRPr/>
          </a:p>
          <a:p>
            <a:pPr indent="0" lvl="1" marL="45720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0" lvl="1" marL="457200" marR="0" rtl="0" algn="l">
              <a:lnSpc>
                <a:spcPct val="90000"/>
              </a:lnSpc>
              <a:spcBef>
                <a:spcPts val="500"/>
              </a:spcBef>
              <a:spcAft>
                <a:spcPts val="0"/>
              </a:spcAft>
              <a:buNone/>
            </a:pPr>
            <a:r>
              <a:t/>
            </a:r>
            <a:endParaRPr b="0" i="0" sz="1400" u="none" cap="none" strike="noStrike">
              <a:solidFill>
                <a:srgbClr val="000000"/>
              </a:solidFill>
              <a:latin typeface="Arial"/>
              <a:ea typeface="Arial"/>
              <a:cs typeface="Arial"/>
              <a:sym typeface="Arial"/>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all content can be taught </a:t>
            </a:r>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very few surprises in exam (other than a ‘planned’ vocabulary inference test)</a:t>
            </a:r>
            <a:endParaRPr/>
          </a:p>
          <a:p>
            <a:pPr indent="0" lvl="1" marL="457200" marR="0" rtl="0" algn="l">
              <a:lnSpc>
                <a:spcPct val="90000"/>
              </a:lnSpc>
              <a:spcBef>
                <a:spcPts val="500"/>
              </a:spcBef>
              <a:spcAft>
                <a:spcPts val="0"/>
              </a:spcAft>
              <a:buNone/>
            </a:pPr>
            <a:r>
              <a:t/>
            </a:r>
            <a:endParaRPr b="0" i="0" sz="2000" u="none" cap="none" strike="noStrike">
              <a:solidFill>
                <a:srgbClr val="1F3864"/>
              </a:solidFill>
              <a:latin typeface="Century Gothic"/>
              <a:ea typeface="Century Gothic"/>
              <a:cs typeface="Century Gothic"/>
              <a:sym typeface="Century Gothic"/>
            </a:endParaRPr>
          </a:p>
          <a:p>
            <a:pPr indent="0" lvl="1" marL="457200" marR="0" rtl="0" algn="l">
              <a:lnSpc>
                <a:spcPct val="90000"/>
              </a:lnSpc>
              <a:spcBef>
                <a:spcPts val="500"/>
              </a:spcBef>
              <a:spcAft>
                <a:spcPts val="0"/>
              </a:spcAft>
              <a:buNone/>
            </a:pPr>
            <a:r>
              <a:t/>
            </a:r>
            <a:endParaRPr b="0" i="0" sz="2000" u="none" cap="none" strike="noStrike">
              <a:solidFill>
                <a:srgbClr val="1F3864"/>
              </a:solidFill>
              <a:latin typeface="Century Gothic"/>
              <a:ea typeface="Century Gothic"/>
              <a:cs typeface="Century Gothic"/>
              <a:sym typeface="Century Gothic"/>
            </a:endParaRPr>
          </a:p>
          <a:p>
            <a:pPr indent="-228600" lvl="1" marL="685800" marR="0" rtl="0" algn="l">
              <a:lnSpc>
                <a:spcPct val="90000"/>
              </a:lnSpc>
              <a:spcBef>
                <a:spcPts val="500"/>
              </a:spcBef>
              <a:spcAft>
                <a:spcPts val="0"/>
              </a:spcAft>
              <a:buClr>
                <a:srgbClr val="1F3864"/>
              </a:buClr>
              <a:buSzPts val="2000"/>
              <a:buFont typeface="Arial"/>
              <a:buChar char="•"/>
            </a:pPr>
            <a:r>
              <a:rPr b="0" i="0" lang="en-GB" sz="2000" u="none" cap="none" strike="noStrike">
                <a:solidFill>
                  <a:srgbClr val="1F3864"/>
                </a:solidFill>
                <a:latin typeface="Century Gothic"/>
                <a:ea typeface="Century Gothic"/>
                <a:cs typeface="Century Gothic"/>
                <a:sym typeface="Century Gothic"/>
              </a:rPr>
              <a:t>explicit teaching of </a:t>
            </a:r>
            <a:r>
              <a:rPr b="0" i="1" lang="en-GB" sz="2000" u="none" cap="none" strike="noStrike">
                <a:solidFill>
                  <a:srgbClr val="1F3864"/>
                </a:solidFill>
                <a:latin typeface="Century Gothic"/>
                <a:ea typeface="Century Gothic"/>
                <a:cs typeface="Century Gothic"/>
                <a:sym typeface="Century Gothic"/>
              </a:rPr>
              <a:t>fewer </a:t>
            </a:r>
            <a:r>
              <a:rPr b="0" i="0" lang="en-GB" sz="2000" u="none" cap="none" strike="noStrike">
                <a:solidFill>
                  <a:srgbClr val="1F3864"/>
                </a:solidFill>
                <a:latin typeface="Century Gothic"/>
                <a:ea typeface="Century Gothic"/>
                <a:cs typeface="Century Gothic"/>
                <a:sym typeface="Century Gothic"/>
              </a:rPr>
              <a:t>structures to be practised in </a:t>
            </a:r>
            <a:r>
              <a:rPr b="0" i="1" lang="en-GB" sz="2000" u="none" cap="none" strike="noStrike">
                <a:solidFill>
                  <a:srgbClr val="1F3864"/>
                </a:solidFill>
                <a:latin typeface="Century Gothic"/>
                <a:ea typeface="Century Gothic"/>
                <a:cs typeface="Century Gothic"/>
                <a:sym typeface="Century Gothic"/>
              </a:rPr>
              <a:t>more</a:t>
            </a:r>
            <a:r>
              <a:rPr b="0" i="0" lang="en-GB" sz="2000" u="none" cap="none" strike="noStrike">
                <a:solidFill>
                  <a:srgbClr val="1F3864"/>
                </a:solidFill>
                <a:latin typeface="Century Gothic"/>
                <a:ea typeface="Century Gothic"/>
                <a:cs typeface="Century Gothic"/>
                <a:sym typeface="Century Gothic"/>
              </a:rPr>
              <a:t> depth</a:t>
            </a:r>
            <a:endParaRPr b="0" i="0" sz="1400" u="none" cap="none" strike="noStrike">
              <a:solidFill>
                <a:srgbClr val="000000"/>
              </a:solidFill>
              <a:latin typeface="Arial"/>
              <a:ea typeface="Arial"/>
              <a:cs typeface="Arial"/>
              <a:sym typeface="Arial"/>
            </a:endParaRPr>
          </a:p>
          <a:p>
            <a:pPr indent="-101600" lvl="1" marL="685800" marR="0" rtl="0" algn="l">
              <a:lnSpc>
                <a:spcPct val="90000"/>
              </a:lnSpc>
              <a:spcBef>
                <a:spcPts val="500"/>
              </a:spcBef>
              <a:spcAft>
                <a:spcPts val="0"/>
              </a:spcAft>
              <a:buClr>
                <a:srgbClr val="1F3864"/>
              </a:buClr>
              <a:buSzPts val="2000"/>
              <a:buFont typeface="Arial"/>
              <a:buNone/>
            </a:pPr>
            <a:r>
              <a:t/>
            </a:r>
            <a:endParaRPr b="0" i="0" sz="2000" u="none" cap="none" strike="noStrike">
              <a:solidFill>
                <a:srgbClr val="1F3864"/>
              </a:solidFill>
              <a:latin typeface="Century Gothic"/>
              <a:ea typeface="Century Gothic"/>
              <a:cs typeface="Century Gothic"/>
              <a:sym typeface="Century Gothic"/>
            </a:endParaRPr>
          </a:p>
        </p:txBody>
      </p:sp>
      <p:sp>
        <p:nvSpPr>
          <p:cNvPr id="680" name="Google Shape;680;p78"/>
          <p:cNvSpPr/>
          <p:nvPr/>
        </p:nvSpPr>
        <p:spPr>
          <a:xfrm>
            <a:off x="2731697" y="1371074"/>
            <a:ext cx="10259683"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removes the guesswork for all stakeholders</a:t>
            </a:r>
            <a:endParaRPr b="0" i="0" sz="2800" u="none" cap="none" strike="noStrike">
              <a:solidFill>
                <a:srgbClr val="1F3864"/>
              </a:solidFill>
              <a:latin typeface="Century Gothic"/>
              <a:ea typeface="Century Gothic"/>
              <a:cs typeface="Century Gothic"/>
              <a:sym typeface="Century Gothic"/>
            </a:endParaRPr>
          </a:p>
        </p:txBody>
      </p:sp>
      <p:sp>
        <p:nvSpPr>
          <p:cNvPr id="681" name="Google Shape;681;p78"/>
          <p:cNvSpPr/>
          <p:nvPr/>
        </p:nvSpPr>
        <p:spPr>
          <a:xfrm>
            <a:off x="2744561" y="3429000"/>
            <a:ext cx="5477782"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year on year sampling of the content</a:t>
            </a:r>
            <a:endParaRPr b="0" i="0" sz="2800" u="none" cap="none" strike="noStrike">
              <a:solidFill>
                <a:srgbClr val="1F3864"/>
              </a:solidFill>
              <a:latin typeface="Century Gothic"/>
              <a:ea typeface="Century Gothic"/>
              <a:cs typeface="Century Gothic"/>
              <a:sym typeface="Century Gothic"/>
            </a:endParaRPr>
          </a:p>
        </p:txBody>
      </p:sp>
      <p:sp>
        <p:nvSpPr>
          <p:cNvPr id="682" name="Google Shape;682;p78"/>
          <p:cNvSpPr/>
          <p:nvPr/>
        </p:nvSpPr>
        <p:spPr>
          <a:xfrm>
            <a:off x="836612" y="5174415"/>
            <a:ext cx="11568173" cy="3970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90000"/>
              </a:lnSpc>
              <a:spcBef>
                <a:spcPts val="0"/>
              </a:spcBef>
              <a:spcAft>
                <a:spcPts val="0"/>
              </a:spcAft>
              <a:buClr>
                <a:srgbClr val="1F3864"/>
              </a:buClr>
              <a:buSzPts val="2200"/>
              <a:buFont typeface="Arial"/>
              <a:buChar char="•"/>
            </a:pPr>
            <a:r>
              <a:rPr b="1" i="0" lang="en-GB" sz="2200" u="none" cap="none" strike="noStrike">
                <a:solidFill>
                  <a:srgbClr val="1F3864"/>
                </a:solidFill>
                <a:latin typeface="Century Gothic"/>
                <a:ea typeface="Century Gothic"/>
                <a:cs typeface="Century Gothic"/>
                <a:sym typeface="Century Gothic"/>
              </a:rPr>
              <a:t>receptive and productive knowledge of grammar content will be tested</a:t>
            </a:r>
            <a:endParaRPr b="0" i="0" sz="2800" u="none" cap="none" strike="noStrike">
              <a:solidFill>
                <a:srgbClr val="1F3864"/>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9"/>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689" name="Google Shape;689;p79"/>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pic>
        <p:nvPicPr>
          <p:cNvPr descr="green checkmark" id="690" name="Google Shape;690;p79"/>
          <p:cNvPicPr preferRelativeResize="0"/>
          <p:nvPr/>
        </p:nvPicPr>
        <p:blipFill rotWithShape="1">
          <a:blip r:embed="rId3">
            <a:alphaModFix/>
          </a:blip>
          <a:srcRect b="0" l="0" r="0" t="0"/>
          <a:stretch/>
        </p:blipFill>
        <p:spPr>
          <a:xfrm>
            <a:off x="6392946" y="1582667"/>
            <a:ext cx="362196" cy="377289"/>
          </a:xfrm>
          <a:prstGeom prst="rect">
            <a:avLst/>
          </a:prstGeom>
          <a:noFill/>
          <a:ln>
            <a:noFill/>
          </a:ln>
        </p:spPr>
      </p:pic>
      <p:pic>
        <p:nvPicPr>
          <p:cNvPr descr="green checkmark" id="691" name="Google Shape;691;p79"/>
          <p:cNvPicPr preferRelativeResize="0"/>
          <p:nvPr/>
        </p:nvPicPr>
        <p:blipFill rotWithShape="1">
          <a:blip r:embed="rId3">
            <a:alphaModFix/>
          </a:blip>
          <a:srcRect b="0" l="0" r="0" t="0"/>
          <a:stretch/>
        </p:blipFill>
        <p:spPr>
          <a:xfrm>
            <a:off x="6392946" y="2310894"/>
            <a:ext cx="362196" cy="377289"/>
          </a:xfrm>
          <a:prstGeom prst="rect">
            <a:avLst/>
          </a:prstGeom>
          <a:noFill/>
          <a:ln>
            <a:noFill/>
          </a:ln>
        </p:spPr>
      </p:pic>
      <p:pic>
        <p:nvPicPr>
          <p:cNvPr descr="green checkmark" id="692" name="Google Shape;692;p79"/>
          <p:cNvPicPr preferRelativeResize="0"/>
          <p:nvPr/>
        </p:nvPicPr>
        <p:blipFill rotWithShape="1">
          <a:blip r:embed="rId3">
            <a:alphaModFix/>
          </a:blip>
          <a:srcRect b="0" l="0" r="0" t="0"/>
          <a:stretch/>
        </p:blipFill>
        <p:spPr>
          <a:xfrm>
            <a:off x="10389558" y="3113673"/>
            <a:ext cx="362196" cy="377289"/>
          </a:xfrm>
          <a:prstGeom prst="rect">
            <a:avLst/>
          </a:prstGeom>
          <a:noFill/>
          <a:ln>
            <a:noFill/>
          </a:ln>
        </p:spPr>
      </p:pic>
      <p:pic>
        <p:nvPicPr>
          <p:cNvPr descr="green checkmark" id="693" name="Google Shape;693;p79"/>
          <p:cNvPicPr preferRelativeResize="0"/>
          <p:nvPr/>
        </p:nvPicPr>
        <p:blipFill rotWithShape="1">
          <a:blip r:embed="rId3">
            <a:alphaModFix/>
          </a:blip>
          <a:srcRect b="0" l="0" r="0" t="0"/>
          <a:stretch/>
        </p:blipFill>
        <p:spPr>
          <a:xfrm>
            <a:off x="9291656" y="3975199"/>
            <a:ext cx="362196" cy="377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0"/>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What we can do now</a:t>
            </a:r>
            <a:endParaRPr b="1" sz="3200"/>
          </a:p>
        </p:txBody>
      </p:sp>
      <p:sp>
        <p:nvSpPr>
          <p:cNvPr id="700" name="Google Shape;700;p50"/>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rgbClr val="1F3864"/>
              </a:buClr>
              <a:buSzPts val="2800"/>
              <a:buChar char="•"/>
            </a:pPr>
            <a:r>
              <a:rPr lang="en-GB"/>
              <a:t>Focus on phonics</a:t>
            </a:r>
            <a:endParaRPr/>
          </a:p>
          <a:p>
            <a:pPr indent="-228600" lvl="0" marL="228600" rtl="0" algn="l">
              <a:lnSpc>
                <a:spcPct val="150000"/>
              </a:lnSpc>
              <a:spcBef>
                <a:spcPts val="1000"/>
              </a:spcBef>
              <a:spcAft>
                <a:spcPts val="0"/>
              </a:spcAft>
              <a:buSzPts val="2800"/>
              <a:buChar char="•"/>
            </a:pPr>
            <a:r>
              <a:rPr lang="en-GB"/>
              <a:t>Consider high-frequency vocabulary</a:t>
            </a:r>
            <a:endParaRPr/>
          </a:p>
          <a:p>
            <a:pPr indent="-228600" lvl="0" marL="228600" rtl="0" algn="l">
              <a:lnSpc>
                <a:spcPct val="150000"/>
              </a:lnSpc>
              <a:spcBef>
                <a:spcPts val="1000"/>
              </a:spcBef>
              <a:spcAft>
                <a:spcPts val="0"/>
              </a:spcAft>
              <a:buClr>
                <a:srgbClr val="1F3864"/>
              </a:buClr>
              <a:buSzPts val="2800"/>
              <a:buChar char="•"/>
            </a:pPr>
            <a:r>
              <a:rPr lang="en-GB"/>
              <a:t>Teach grammar for creative manipulation</a:t>
            </a:r>
            <a:endParaRPr/>
          </a:p>
          <a:p>
            <a:pPr indent="-228600" lvl="0" marL="228600" rtl="0" algn="l">
              <a:lnSpc>
                <a:spcPct val="150000"/>
              </a:lnSpc>
              <a:spcBef>
                <a:spcPts val="1000"/>
              </a:spcBef>
              <a:spcAft>
                <a:spcPts val="0"/>
              </a:spcAft>
              <a:buClr>
                <a:srgbClr val="1F3864"/>
              </a:buClr>
              <a:buSzPts val="2800"/>
              <a:buChar char="•"/>
            </a:pPr>
            <a:r>
              <a:rPr lang="en-GB"/>
              <a:t>Develop unscripted speaking opportunities</a:t>
            </a:r>
            <a:endParaRPr/>
          </a:p>
          <a:p>
            <a:pPr indent="-228600" lvl="0" marL="228600" rtl="0" algn="l">
              <a:lnSpc>
                <a:spcPct val="150000"/>
              </a:lnSpc>
              <a:spcBef>
                <a:spcPts val="1000"/>
              </a:spcBef>
              <a:spcAft>
                <a:spcPts val="0"/>
              </a:spcAft>
              <a:buClr>
                <a:srgbClr val="1F3864"/>
              </a:buClr>
              <a:buSzPts val="2800"/>
              <a:buChar char="•"/>
            </a:pPr>
            <a:r>
              <a:rPr lang="en-GB"/>
              <a:t>Develop knowledge of word patterns and cognate recognition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0"/>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Phonics</a:t>
            </a:r>
            <a:endParaRPr b="1" sz="3200"/>
          </a:p>
        </p:txBody>
      </p:sp>
      <p:sp>
        <p:nvSpPr>
          <p:cNvPr id="707" name="Google Shape;707;p80"/>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rgbClr val="1F3864"/>
              </a:buClr>
              <a:buSzPts val="2800"/>
              <a:buChar char="•"/>
            </a:pPr>
            <a:r>
              <a:rPr lang="en-GB"/>
              <a:t>Add the sound-symbol correspondences to SOW</a:t>
            </a:r>
            <a:endParaRPr/>
          </a:p>
          <a:p>
            <a:pPr indent="-228600" lvl="0" marL="228600" rtl="0" algn="l">
              <a:lnSpc>
                <a:spcPct val="150000"/>
              </a:lnSpc>
              <a:spcBef>
                <a:spcPts val="0"/>
              </a:spcBef>
              <a:spcAft>
                <a:spcPts val="0"/>
              </a:spcAft>
              <a:buClr>
                <a:srgbClr val="1F3864"/>
              </a:buClr>
              <a:buSzPts val="2800"/>
              <a:buChar char="•"/>
            </a:pPr>
            <a:r>
              <a:rPr lang="en-GB"/>
              <a:t>Gather ideas and resources for practising them</a:t>
            </a:r>
            <a:endParaRPr/>
          </a:p>
        </p:txBody>
      </p:sp>
      <p:pic>
        <p:nvPicPr>
          <p:cNvPr id="708" name="Google Shape;708;p80"/>
          <p:cNvPicPr preferRelativeResize="0"/>
          <p:nvPr/>
        </p:nvPicPr>
        <p:blipFill rotWithShape="1">
          <a:blip r:embed="rId3">
            <a:alphaModFix/>
          </a:blip>
          <a:srcRect b="0" l="0" r="0" t="0"/>
          <a:stretch/>
        </p:blipFill>
        <p:spPr>
          <a:xfrm>
            <a:off x="842728" y="3005331"/>
            <a:ext cx="10801350" cy="1743075"/>
          </a:xfrm>
          <a:prstGeom prst="rect">
            <a:avLst/>
          </a:prstGeom>
          <a:noFill/>
          <a:ln>
            <a:noFill/>
          </a:ln>
        </p:spPr>
      </p:pic>
      <p:cxnSp>
        <p:nvCxnSpPr>
          <p:cNvPr id="709" name="Google Shape;709;p80"/>
          <p:cNvCxnSpPr/>
          <p:nvPr/>
        </p:nvCxnSpPr>
        <p:spPr>
          <a:xfrm flipH="1" rot="10800000">
            <a:off x="222114" y="4421466"/>
            <a:ext cx="1367063" cy="1001912"/>
          </a:xfrm>
          <a:prstGeom prst="straightConnector1">
            <a:avLst/>
          </a:prstGeom>
          <a:noFill/>
          <a:ln cap="flat" cmpd="sng" w="57150">
            <a:solidFill>
              <a:srgbClr val="FF0000"/>
            </a:solidFill>
            <a:prstDash val="solid"/>
            <a:round/>
            <a:headEnd len="sm" w="sm" type="none"/>
            <a:tailEnd len="med" w="med" type="triangle"/>
          </a:ln>
        </p:spPr>
      </p:cxnSp>
      <p:pic>
        <p:nvPicPr>
          <p:cNvPr id="710" name="Google Shape;710;p80"/>
          <p:cNvPicPr preferRelativeResize="0"/>
          <p:nvPr/>
        </p:nvPicPr>
        <p:blipFill rotWithShape="1">
          <a:blip r:embed="rId4">
            <a:alphaModFix/>
          </a:blip>
          <a:srcRect b="0" l="0" r="0" t="0"/>
          <a:stretch/>
        </p:blipFill>
        <p:spPr>
          <a:xfrm>
            <a:off x="8152229" y="2259660"/>
            <a:ext cx="3590925" cy="3495675"/>
          </a:xfrm>
          <a:prstGeom prst="rect">
            <a:avLst/>
          </a:prstGeom>
          <a:noFill/>
          <a:ln>
            <a:noFill/>
          </a:ln>
          <a:effectLst>
            <a:outerShdw blurRad="50800" rotWithShape="0" algn="t" dir="5400000" dist="38100">
              <a:srgbClr val="000000">
                <a:alpha val="40000"/>
              </a:srgbClr>
            </a:outerShdw>
          </a:effectLst>
        </p:spPr>
      </p:pic>
      <p:cxnSp>
        <p:nvCxnSpPr>
          <p:cNvPr id="711" name="Google Shape;711;p80"/>
          <p:cNvCxnSpPr/>
          <p:nvPr/>
        </p:nvCxnSpPr>
        <p:spPr>
          <a:xfrm flipH="1" rot="10800000">
            <a:off x="7369621" y="5611574"/>
            <a:ext cx="1367063" cy="1001912"/>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1"/>
          <p:cNvSpPr/>
          <p:nvPr/>
        </p:nvSpPr>
        <p:spPr>
          <a:xfrm>
            <a:off x="10867946" y="1324191"/>
            <a:ext cx="1080000" cy="1080000"/>
          </a:xfrm>
          <a:prstGeom prst="rect">
            <a:avLst/>
          </a:prstGeom>
          <a:solidFill>
            <a:schemeClr val="lt1"/>
          </a:solidFill>
          <a:ln cap="flat" cmpd="sng" w="12700">
            <a:solidFill>
              <a:srgbClr val="104F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718" name="Google Shape;718;p81"/>
          <p:cNvSpPr/>
          <p:nvPr/>
        </p:nvSpPr>
        <p:spPr>
          <a:xfrm>
            <a:off x="4848165" y="1386319"/>
            <a:ext cx="1080000" cy="1080000"/>
          </a:xfrm>
          <a:prstGeom prst="rect">
            <a:avLst/>
          </a:prstGeom>
          <a:solidFill>
            <a:schemeClr val="lt1"/>
          </a:solidFill>
          <a:ln cap="flat" cmpd="sng" w="12700">
            <a:solidFill>
              <a:srgbClr val="104F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719" name="Google Shape;719;p81"/>
          <p:cNvSpPr/>
          <p:nvPr/>
        </p:nvSpPr>
        <p:spPr>
          <a:xfrm>
            <a:off x="8877722" y="1373609"/>
            <a:ext cx="1080000" cy="1080000"/>
          </a:xfrm>
          <a:prstGeom prst="rect">
            <a:avLst/>
          </a:prstGeom>
          <a:solidFill>
            <a:schemeClr val="lt1"/>
          </a:solidFill>
          <a:ln cap="flat" cmpd="sng" w="12700">
            <a:solidFill>
              <a:srgbClr val="104F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pic>
        <p:nvPicPr>
          <p:cNvPr descr="background rectangle" id="720" name="Google Shape;720;p81"/>
          <p:cNvPicPr preferRelativeResize="0"/>
          <p:nvPr/>
        </p:nvPicPr>
        <p:blipFill rotWithShape="1">
          <a:blip r:embed="rId3">
            <a:alphaModFix/>
          </a:blip>
          <a:srcRect b="0" l="0" r="0" t="0"/>
          <a:stretch/>
        </p:blipFill>
        <p:spPr>
          <a:xfrm>
            <a:off x="-2" y="296864"/>
            <a:ext cx="5912295" cy="867128"/>
          </a:xfrm>
          <a:prstGeom prst="rect">
            <a:avLst/>
          </a:prstGeom>
          <a:noFill/>
          <a:ln>
            <a:noFill/>
          </a:ln>
        </p:spPr>
      </p:pic>
      <p:sp>
        <p:nvSpPr>
          <p:cNvPr id="721" name="Google Shape;721;p81"/>
          <p:cNvSpPr txBox="1"/>
          <p:nvPr/>
        </p:nvSpPr>
        <p:spPr>
          <a:xfrm>
            <a:off x="0" y="246120"/>
            <a:ext cx="6096000" cy="75859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FFFFFF"/>
              </a:buClr>
              <a:buSzPts val="3000"/>
              <a:buFont typeface="Arial"/>
              <a:buNone/>
            </a:pPr>
            <a:r>
              <a:rPr b="1" i="0" lang="en-GB" sz="3000" u="none" cap="none" strike="noStrike">
                <a:solidFill>
                  <a:srgbClr val="FFFFFF"/>
                </a:solidFill>
                <a:latin typeface="Century Gothic"/>
                <a:ea typeface="Century Gothic"/>
                <a:cs typeface="Century Gothic"/>
                <a:sym typeface="Century Gothic"/>
              </a:rPr>
              <a:t> Phonétique: SSC [r]</a:t>
            </a:r>
            <a:endParaRPr/>
          </a:p>
        </p:txBody>
      </p:sp>
      <p:sp>
        <p:nvSpPr>
          <p:cNvPr id="722" name="Google Shape;722;p81"/>
          <p:cNvSpPr/>
          <p:nvPr/>
        </p:nvSpPr>
        <p:spPr>
          <a:xfrm>
            <a:off x="10045825" y="249869"/>
            <a:ext cx="1864096" cy="399600"/>
          </a:xfrm>
          <a:prstGeom prst="roundRect">
            <a:avLst>
              <a:gd fmla="val 16667" name="adj"/>
            </a:avLst>
          </a:prstGeom>
          <a:solidFill>
            <a:srgbClr val="105076"/>
          </a:solidFill>
          <a:ln cap="flat" cmpd="sng" w="12700">
            <a:solidFill>
              <a:srgbClr val="10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lire/parler</a:t>
            </a:r>
            <a:endParaRPr/>
          </a:p>
        </p:txBody>
      </p:sp>
      <p:sp>
        <p:nvSpPr>
          <p:cNvPr id="723" name="Google Shape;723;p81"/>
          <p:cNvSpPr txBox="1"/>
          <p:nvPr/>
        </p:nvSpPr>
        <p:spPr>
          <a:xfrm>
            <a:off x="142300" y="2576358"/>
            <a:ext cx="19912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Cathe</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ine</a:t>
            </a:r>
            <a:endParaRPr/>
          </a:p>
        </p:txBody>
      </p:sp>
      <p:sp>
        <p:nvSpPr>
          <p:cNvPr id="724" name="Google Shape;724;p81"/>
          <p:cNvSpPr txBox="1"/>
          <p:nvPr/>
        </p:nvSpPr>
        <p:spPr>
          <a:xfrm>
            <a:off x="8159121" y="2576358"/>
            <a:ext cx="185917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Beat</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ice</a:t>
            </a:r>
            <a:endParaRPr b="1" i="0" sz="2800" u="none" cap="none" strike="noStrike">
              <a:solidFill>
                <a:srgbClr val="E87D1E"/>
              </a:solidFill>
              <a:latin typeface="Century Gothic"/>
              <a:ea typeface="Century Gothic"/>
              <a:cs typeface="Century Gothic"/>
              <a:sym typeface="Century Gothic"/>
            </a:endParaRPr>
          </a:p>
        </p:txBody>
      </p:sp>
      <p:sp>
        <p:nvSpPr>
          <p:cNvPr id="725" name="Google Shape;725;p81"/>
          <p:cNvSpPr txBox="1"/>
          <p:nvPr/>
        </p:nvSpPr>
        <p:spPr>
          <a:xfrm>
            <a:off x="2085490" y="2576358"/>
            <a:ext cx="203449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A</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thu</a:t>
            </a:r>
            <a:r>
              <a:rPr b="1" i="0" lang="en-GB" sz="2800" u="none" cap="none" strike="noStrike">
                <a:solidFill>
                  <a:srgbClr val="E87D1E"/>
                </a:solidFill>
                <a:latin typeface="Century Gothic"/>
                <a:ea typeface="Century Gothic"/>
                <a:cs typeface="Century Gothic"/>
                <a:sym typeface="Century Gothic"/>
              </a:rPr>
              <a:t>r</a:t>
            </a:r>
            <a:endParaRPr/>
          </a:p>
        </p:txBody>
      </p:sp>
      <p:sp>
        <p:nvSpPr>
          <p:cNvPr id="726" name="Google Shape;726;p81"/>
          <p:cNvSpPr txBox="1"/>
          <p:nvPr/>
        </p:nvSpPr>
        <p:spPr>
          <a:xfrm>
            <a:off x="4134027" y="2576358"/>
            <a:ext cx="180911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87D1E"/>
              </a:buClr>
              <a:buSzPts val="2800"/>
              <a:buFont typeface="Arial"/>
              <a:buNone/>
            </a:pP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osalie</a:t>
            </a:r>
            <a:endParaRPr/>
          </a:p>
        </p:txBody>
      </p:sp>
      <p:sp>
        <p:nvSpPr>
          <p:cNvPr id="727" name="Google Shape;727;p81"/>
          <p:cNvSpPr txBox="1"/>
          <p:nvPr/>
        </p:nvSpPr>
        <p:spPr>
          <a:xfrm>
            <a:off x="10206697" y="2576358"/>
            <a:ext cx="162070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87D1E"/>
              </a:buClr>
              <a:buSzPts val="2800"/>
              <a:buFont typeface="Arial"/>
              <a:buNone/>
            </a:pP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achid</a:t>
            </a:r>
            <a:endParaRPr/>
          </a:p>
        </p:txBody>
      </p:sp>
      <p:sp>
        <p:nvSpPr>
          <p:cNvPr id="728" name="Google Shape;728;p81"/>
          <p:cNvSpPr txBox="1"/>
          <p:nvPr/>
        </p:nvSpPr>
        <p:spPr>
          <a:xfrm>
            <a:off x="6192813" y="2576358"/>
            <a:ext cx="185781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Lau</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ent</a:t>
            </a:r>
            <a:endParaRPr/>
          </a:p>
        </p:txBody>
      </p:sp>
      <p:sp>
        <p:nvSpPr>
          <p:cNvPr id="729" name="Google Shape;729;p81"/>
          <p:cNvSpPr/>
          <p:nvPr/>
        </p:nvSpPr>
        <p:spPr>
          <a:xfrm>
            <a:off x="899972" y="1398093"/>
            <a:ext cx="1080000" cy="1080000"/>
          </a:xfrm>
          <a:prstGeom prst="rect">
            <a:avLst/>
          </a:prstGeom>
          <a:solidFill>
            <a:schemeClr val="lt1"/>
          </a:solidFill>
          <a:ln cap="flat" cmpd="sng" w="12700">
            <a:solidFill>
              <a:srgbClr val="104F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730" name="Google Shape;730;p81"/>
          <p:cNvSpPr/>
          <p:nvPr/>
        </p:nvSpPr>
        <p:spPr>
          <a:xfrm>
            <a:off x="8261246" y="3268745"/>
            <a:ext cx="3792417" cy="119924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oule en </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ond* </a:t>
            </a:r>
            <a:endParaRPr/>
          </a:p>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dans le vent.</a:t>
            </a:r>
            <a:endParaRPr/>
          </a:p>
        </p:txBody>
      </p:sp>
      <p:sp>
        <p:nvSpPr>
          <p:cNvPr id="731" name="Google Shape;731;p81"/>
          <p:cNvSpPr/>
          <p:nvPr/>
        </p:nvSpPr>
        <p:spPr>
          <a:xfrm>
            <a:off x="142300" y="4596630"/>
            <a:ext cx="3792419" cy="126000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…a nou</a:t>
            </a:r>
            <a:r>
              <a:rPr b="1" i="0" lang="en-GB" sz="2400" u="none" cap="none" strike="noStrike">
                <a:solidFill>
                  <a:srgbClr val="E87D1E"/>
                </a:solidFill>
                <a:latin typeface="Century Gothic"/>
                <a:ea typeface="Century Gothic"/>
                <a:cs typeface="Century Gothic"/>
                <a:sym typeface="Century Gothic"/>
              </a:rPr>
              <a:t>rr</a:t>
            </a:r>
            <a:r>
              <a:rPr b="0" i="0" lang="en-GB" sz="2400" u="none" cap="none" strike="noStrike">
                <a:solidFill>
                  <a:srgbClr val="104F75"/>
                </a:solidFill>
                <a:latin typeface="Century Gothic"/>
                <a:ea typeface="Century Gothic"/>
                <a:cs typeface="Century Gothic"/>
                <a:sym typeface="Century Gothic"/>
              </a:rPr>
              <a:t>i un wallaby en Aust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alie.</a:t>
            </a:r>
            <a:endParaRPr/>
          </a:p>
        </p:txBody>
      </p:sp>
      <p:sp>
        <p:nvSpPr>
          <p:cNvPr id="732" name="Google Shape;732;p81"/>
          <p:cNvSpPr/>
          <p:nvPr/>
        </p:nvSpPr>
        <p:spPr>
          <a:xfrm>
            <a:off x="4203975" y="4596630"/>
            <a:ext cx="3792419" cy="126000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…est spo</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tif et </a:t>
            </a:r>
            <a:endParaRPr/>
          </a:p>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ès </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apide.</a:t>
            </a:r>
            <a:endParaRPr/>
          </a:p>
        </p:txBody>
      </p:sp>
      <p:sp>
        <p:nvSpPr>
          <p:cNvPr id="733" name="Google Shape;733;p81"/>
          <p:cNvSpPr/>
          <p:nvPr/>
        </p:nvSpPr>
        <p:spPr>
          <a:xfrm>
            <a:off x="142301" y="3238365"/>
            <a:ext cx="3792418" cy="126000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…veut êt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e </a:t>
            </a:r>
            <a:endParaRPr/>
          </a:p>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une v</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aie act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ice.</a:t>
            </a:r>
            <a:endParaRPr/>
          </a:p>
        </p:txBody>
      </p:sp>
      <p:sp>
        <p:nvSpPr>
          <p:cNvPr id="734" name="Google Shape;734;p81"/>
          <p:cNvSpPr/>
          <p:nvPr/>
        </p:nvSpPr>
        <p:spPr>
          <a:xfrm>
            <a:off x="8267602" y="4580263"/>
            <a:ext cx="3792418" cy="126000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…fait un dessin </a:t>
            </a:r>
            <a:endParaRPr/>
          </a:p>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pu</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 su</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 le mu</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a:t>
            </a:r>
            <a:endParaRPr/>
          </a:p>
        </p:txBody>
      </p:sp>
      <p:sp>
        <p:nvSpPr>
          <p:cNvPr id="735" name="Google Shape;735;p81"/>
          <p:cNvSpPr/>
          <p:nvPr/>
        </p:nvSpPr>
        <p:spPr>
          <a:xfrm>
            <a:off x="4203974" y="3238365"/>
            <a:ext cx="3792418" cy="1260000"/>
          </a:xfrm>
          <a:prstGeom prst="roundRect">
            <a:avLst>
              <a:gd fmla="val 16667" name="adj"/>
            </a:avLst>
          </a:prstGeom>
          <a:solidFill>
            <a:srgbClr val="E3EAFD"/>
          </a:solidFill>
          <a:ln cap="flat" cmpd="sng" w="12700">
            <a:solidFill>
              <a:srgbClr val="105076"/>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…va t</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availler du</a:t>
            </a:r>
            <a:r>
              <a:rPr b="1" i="0" lang="en-GB" sz="2400" u="none" cap="none" strike="noStrike">
                <a:solidFill>
                  <a:srgbClr val="E87D1E"/>
                </a:solidFill>
                <a:latin typeface="Century Gothic"/>
                <a:ea typeface="Century Gothic"/>
                <a:cs typeface="Century Gothic"/>
                <a:sym typeface="Century Gothic"/>
              </a:rPr>
              <a:t>r</a:t>
            </a:r>
            <a:r>
              <a:rPr b="0" i="0" lang="en-GB" sz="2400" u="none" cap="none" strike="noStrike">
                <a:solidFill>
                  <a:srgbClr val="104F75"/>
                </a:solidFill>
                <a:latin typeface="Century Gothic"/>
                <a:ea typeface="Century Gothic"/>
                <a:cs typeface="Century Gothic"/>
                <a:sym typeface="Century Gothic"/>
              </a:rPr>
              <a:t> </a:t>
            </a:r>
            <a:endParaRPr/>
          </a:p>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dans l’usine*.</a:t>
            </a:r>
            <a:endParaRPr/>
          </a:p>
        </p:txBody>
      </p:sp>
      <p:sp>
        <p:nvSpPr>
          <p:cNvPr id="736" name="Google Shape;736;p81"/>
          <p:cNvSpPr txBox="1"/>
          <p:nvPr/>
        </p:nvSpPr>
        <p:spPr>
          <a:xfrm>
            <a:off x="6184140" y="252855"/>
            <a:ext cx="321899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400"/>
              <a:buFont typeface="Arial"/>
              <a:buNone/>
            </a:pPr>
            <a:r>
              <a:rPr b="0" i="0" lang="en-GB" sz="2400" u="none" cap="none" strike="noStrike">
                <a:solidFill>
                  <a:srgbClr val="104F75"/>
                </a:solidFill>
                <a:latin typeface="Century Gothic"/>
                <a:ea typeface="Century Gothic"/>
                <a:cs typeface="Century Gothic"/>
                <a:sym typeface="Century Gothic"/>
              </a:rPr>
              <a:t>Qui va avec chaque phrase?</a:t>
            </a:r>
            <a:endParaRPr/>
          </a:p>
        </p:txBody>
      </p:sp>
      <p:sp>
        <p:nvSpPr>
          <p:cNvPr id="737" name="Google Shape;737;p81"/>
          <p:cNvSpPr txBox="1"/>
          <p:nvPr/>
        </p:nvSpPr>
        <p:spPr>
          <a:xfrm>
            <a:off x="5141917" y="3212511"/>
            <a:ext cx="199126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Cathe</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ine</a:t>
            </a:r>
            <a:endParaRPr/>
          </a:p>
        </p:txBody>
      </p:sp>
      <p:sp>
        <p:nvSpPr>
          <p:cNvPr id="738" name="Google Shape;738;p81"/>
          <p:cNvSpPr txBox="1"/>
          <p:nvPr/>
        </p:nvSpPr>
        <p:spPr>
          <a:xfrm>
            <a:off x="9359624" y="4537763"/>
            <a:ext cx="160837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A</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thu</a:t>
            </a:r>
            <a:r>
              <a:rPr b="1" i="0" lang="en-GB" sz="2800" u="none" cap="none" strike="noStrike">
                <a:solidFill>
                  <a:srgbClr val="E87D1E"/>
                </a:solidFill>
                <a:latin typeface="Century Gothic"/>
                <a:ea typeface="Century Gothic"/>
                <a:cs typeface="Century Gothic"/>
                <a:sym typeface="Century Gothic"/>
              </a:rPr>
              <a:t>r</a:t>
            </a:r>
            <a:endParaRPr/>
          </a:p>
        </p:txBody>
      </p:sp>
      <p:sp>
        <p:nvSpPr>
          <p:cNvPr id="739" name="Google Shape;739;p81"/>
          <p:cNvSpPr txBox="1"/>
          <p:nvPr/>
        </p:nvSpPr>
        <p:spPr>
          <a:xfrm>
            <a:off x="1142538" y="4537763"/>
            <a:ext cx="180911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87D1E"/>
              </a:buClr>
              <a:buSzPts val="2800"/>
              <a:buFont typeface="Arial"/>
              <a:buNone/>
            </a:pP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osalie</a:t>
            </a:r>
            <a:endParaRPr/>
          </a:p>
        </p:txBody>
      </p:sp>
      <p:sp>
        <p:nvSpPr>
          <p:cNvPr id="740" name="Google Shape;740;p81"/>
          <p:cNvSpPr txBox="1"/>
          <p:nvPr/>
        </p:nvSpPr>
        <p:spPr>
          <a:xfrm>
            <a:off x="9234902" y="3212511"/>
            <a:ext cx="185781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Lau</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ent</a:t>
            </a:r>
            <a:endParaRPr/>
          </a:p>
        </p:txBody>
      </p:sp>
      <p:sp>
        <p:nvSpPr>
          <p:cNvPr id="741" name="Google Shape;741;p81"/>
          <p:cNvSpPr txBox="1"/>
          <p:nvPr/>
        </p:nvSpPr>
        <p:spPr>
          <a:xfrm>
            <a:off x="1090782" y="3212511"/>
            <a:ext cx="185917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04F75"/>
              </a:buClr>
              <a:buSzPts val="2800"/>
              <a:buFont typeface="Arial"/>
              <a:buNone/>
            </a:pPr>
            <a:r>
              <a:rPr b="0" i="0" lang="en-GB" sz="2800" u="none" cap="none" strike="noStrike">
                <a:solidFill>
                  <a:srgbClr val="104F75"/>
                </a:solidFill>
                <a:latin typeface="Century Gothic"/>
                <a:ea typeface="Century Gothic"/>
                <a:cs typeface="Century Gothic"/>
                <a:sym typeface="Century Gothic"/>
              </a:rPr>
              <a:t>Béat</a:t>
            </a: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ice</a:t>
            </a:r>
            <a:endParaRPr b="1" i="0" sz="2800" u="none" cap="none" strike="noStrike">
              <a:solidFill>
                <a:srgbClr val="E87D1E"/>
              </a:solidFill>
              <a:latin typeface="Century Gothic"/>
              <a:ea typeface="Century Gothic"/>
              <a:cs typeface="Century Gothic"/>
              <a:sym typeface="Century Gothic"/>
            </a:endParaRPr>
          </a:p>
        </p:txBody>
      </p:sp>
      <p:sp>
        <p:nvSpPr>
          <p:cNvPr id="742" name="Google Shape;742;p81"/>
          <p:cNvSpPr txBox="1"/>
          <p:nvPr/>
        </p:nvSpPr>
        <p:spPr>
          <a:xfrm>
            <a:off x="5327197" y="4537763"/>
            <a:ext cx="1620708"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87D1E"/>
              </a:buClr>
              <a:buSzPts val="2800"/>
              <a:buFont typeface="Arial"/>
              <a:buNone/>
            </a:pPr>
            <a:r>
              <a:rPr b="1" i="0" lang="en-GB" sz="2800" u="none" cap="none" strike="noStrike">
                <a:solidFill>
                  <a:srgbClr val="E87D1E"/>
                </a:solidFill>
                <a:latin typeface="Century Gothic"/>
                <a:ea typeface="Century Gothic"/>
                <a:cs typeface="Century Gothic"/>
                <a:sym typeface="Century Gothic"/>
              </a:rPr>
              <a:t>R</a:t>
            </a:r>
            <a:r>
              <a:rPr b="0" i="0" lang="en-GB" sz="2800" u="none" cap="none" strike="noStrike">
                <a:solidFill>
                  <a:srgbClr val="104F75"/>
                </a:solidFill>
                <a:latin typeface="Century Gothic"/>
                <a:ea typeface="Century Gothic"/>
                <a:cs typeface="Century Gothic"/>
                <a:sym typeface="Century Gothic"/>
              </a:rPr>
              <a:t>achid</a:t>
            </a:r>
            <a:endParaRPr/>
          </a:p>
        </p:txBody>
      </p:sp>
      <p:sp>
        <p:nvSpPr>
          <p:cNvPr id="743" name="Google Shape;743;p81"/>
          <p:cNvSpPr/>
          <p:nvPr/>
        </p:nvSpPr>
        <p:spPr>
          <a:xfrm>
            <a:off x="3570158" y="3198967"/>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a:t>
            </a:r>
            <a:endParaRPr/>
          </a:p>
        </p:txBody>
      </p:sp>
      <p:sp>
        <p:nvSpPr>
          <p:cNvPr id="744" name="Google Shape;744;p81"/>
          <p:cNvSpPr/>
          <p:nvPr/>
        </p:nvSpPr>
        <p:spPr>
          <a:xfrm>
            <a:off x="7632609" y="3198967"/>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2</a:t>
            </a:r>
            <a:endParaRPr/>
          </a:p>
        </p:txBody>
      </p:sp>
      <p:sp>
        <p:nvSpPr>
          <p:cNvPr id="745" name="Google Shape;745;p81"/>
          <p:cNvSpPr/>
          <p:nvPr/>
        </p:nvSpPr>
        <p:spPr>
          <a:xfrm>
            <a:off x="11694386" y="3198967"/>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3</a:t>
            </a:r>
            <a:endParaRPr/>
          </a:p>
        </p:txBody>
      </p:sp>
      <p:sp>
        <p:nvSpPr>
          <p:cNvPr id="746" name="Google Shape;746;p81"/>
          <p:cNvSpPr/>
          <p:nvPr/>
        </p:nvSpPr>
        <p:spPr>
          <a:xfrm>
            <a:off x="3570158" y="4547300"/>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4</a:t>
            </a:r>
            <a:endParaRPr/>
          </a:p>
        </p:txBody>
      </p:sp>
      <p:sp>
        <p:nvSpPr>
          <p:cNvPr id="747" name="Google Shape;747;p81"/>
          <p:cNvSpPr/>
          <p:nvPr/>
        </p:nvSpPr>
        <p:spPr>
          <a:xfrm>
            <a:off x="7632609" y="4547300"/>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5</a:t>
            </a:r>
            <a:endParaRPr/>
          </a:p>
        </p:txBody>
      </p:sp>
      <p:sp>
        <p:nvSpPr>
          <p:cNvPr id="748" name="Google Shape;748;p81"/>
          <p:cNvSpPr/>
          <p:nvPr/>
        </p:nvSpPr>
        <p:spPr>
          <a:xfrm>
            <a:off x="11694386" y="4547300"/>
            <a:ext cx="396000" cy="396000"/>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6</a:t>
            </a:r>
            <a:endParaRPr/>
          </a:p>
        </p:txBody>
      </p:sp>
      <p:grpSp>
        <p:nvGrpSpPr>
          <p:cNvPr id="749" name="Google Shape;749;p81"/>
          <p:cNvGrpSpPr/>
          <p:nvPr/>
        </p:nvGrpSpPr>
        <p:grpSpPr>
          <a:xfrm>
            <a:off x="6808973" y="1365728"/>
            <a:ext cx="1080000" cy="1087881"/>
            <a:chOff x="-1607545" y="2864339"/>
            <a:chExt cx="1080000" cy="1087881"/>
          </a:xfrm>
        </p:grpSpPr>
        <p:sp>
          <p:nvSpPr>
            <p:cNvPr id="750" name="Google Shape;750;p81"/>
            <p:cNvSpPr/>
            <p:nvPr/>
          </p:nvSpPr>
          <p:spPr>
            <a:xfrm>
              <a:off x="-1607545" y="2864522"/>
              <a:ext cx="1080000" cy="1080000"/>
            </a:xfrm>
            <a:prstGeom prst="rect">
              <a:avLst/>
            </a:prstGeom>
            <a:solidFill>
              <a:schemeClr val="lt1"/>
            </a:solidFill>
            <a:ln cap="flat" cmpd="sng" w="12700">
              <a:solidFill>
                <a:srgbClr val="104F7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pic>
          <p:nvPicPr>
            <p:cNvPr descr="Icon&#10;&#10;Description automatically generated" id="751" name="Google Shape;751;p81"/>
            <p:cNvPicPr preferRelativeResize="0"/>
            <p:nvPr/>
          </p:nvPicPr>
          <p:blipFill rotWithShape="1">
            <a:blip r:embed="rId4">
              <a:alphaModFix/>
            </a:blip>
            <a:srcRect b="0" l="0" r="0" t="0"/>
            <a:stretch/>
          </p:blipFill>
          <p:spPr>
            <a:xfrm flipH="1">
              <a:off x="-1551326" y="2864339"/>
              <a:ext cx="993326" cy="947117"/>
            </a:xfrm>
            <a:prstGeom prst="rect">
              <a:avLst/>
            </a:prstGeom>
            <a:noFill/>
            <a:ln>
              <a:noFill/>
            </a:ln>
          </p:spPr>
        </p:pic>
        <p:pic>
          <p:nvPicPr>
            <p:cNvPr descr="A picture containing transport, bicycle, wheel&#10;&#10;Description automatically generated" id="752" name="Google Shape;752;p81"/>
            <p:cNvPicPr preferRelativeResize="0"/>
            <p:nvPr/>
          </p:nvPicPr>
          <p:blipFill rotWithShape="1">
            <a:blip r:embed="rId5">
              <a:alphaModFix/>
            </a:blip>
            <a:srcRect b="0" l="0" r="0" t="0"/>
            <a:stretch/>
          </p:blipFill>
          <p:spPr>
            <a:xfrm>
              <a:off x="-1497528" y="3359727"/>
              <a:ext cx="766052" cy="592493"/>
            </a:xfrm>
            <a:prstGeom prst="rect">
              <a:avLst/>
            </a:prstGeom>
            <a:noFill/>
            <a:ln>
              <a:noFill/>
            </a:ln>
          </p:spPr>
        </p:pic>
      </p:grpSp>
      <p:pic>
        <p:nvPicPr>
          <p:cNvPr id="753" name="Google Shape;753;p81"/>
          <p:cNvPicPr preferRelativeResize="0"/>
          <p:nvPr/>
        </p:nvPicPr>
        <p:blipFill rotWithShape="1">
          <a:blip r:embed="rId6">
            <a:alphaModFix/>
          </a:blip>
          <a:srcRect b="0" l="0" r="0" t="0"/>
          <a:stretch/>
        </p:blipFill>
        <p:spPr>
          <a:xfrm>
            <a:off x="8833344" y="1435420"/>
            <a:ext cx="1211809" cy="1056067"/>
          </a:xfrm>
          <a:prstGeom prst="rect">
            <a:avLst/>
          </a:prstGeom>
          <a:noFill/>
          <a:ln>
            <a:noFill/>
          </a:ln>
        </p:spPr>
      </p:pic>
      <p:pic>
        <p:nvPicPr>
          <p:cNvPr descr="Background pattern&#10;&#10;Description automatically generated" id="754" name="Google Shape;754;p81"/>
          <p:cNvPicPr preferRelativeResize="0"/>
          <p:nvPr/>
        </p:nvPicPr>
        <p:blipFill rotWithShape="1">
          <a:blip r:embed="rId7">
            <a:alphaModFix/>
          </a:blip>
          <a:srcRect b="47239" l="35064" r="24795" t="0"/>
          <a:stretch/>
        </p:blipFill>
        <p:spPr>
          <a:xfrm>
            <a:off x="9106791" y="1373609"/>
            <a:ext cx="718273" cy="995419"/>
          </a:xfrm>
          <a:prstGeom prst="rect">
            <a:avLst/>
          </a:prstGeom>
          <a:noFill/>
          <a:ln>
            <a:noFill/>
          </a:ln>
        </p:spPr>
      </p:pic>
      <p:pic>
        <p:nvPicPr>
          <p:cNvPr descr="A picture containing text, toy&#10;&#10;Description automatically generated" id="755" name="Google Shape;755;p81"/>
          <p:cNvPicPr preferRelativeResize="0"/>
          <p:nvPr/>
        </p:nvPicPr>
        <p:blipFill rotWithShape="1">
          <a:blip r:embed="rId8">
            <a:alphaModFix/>
          </a:blip>
          <a:srcRect b="0" l="0" r="0" t="0"/>
          <a:stretch/>
        </p:blipFill>
        <p:spPr>
          <a:xfrm>
            <a:off x="985901" y="1415864"/>
            <a:ext cx="895658" cy="1030047"/>
          </a:xfrm>
          <a:prstGeom prst="rect">
            <a:avLst/>
          </a:prstGeom>
          <a:noFill/>
          <a:ln>
            <a:noFill/>
          </a:ln>
        </p:spPr>
      </p:pic>
      <p:pic>
        <p:nvPicPr>
          <p:cNvPr id="756" name="Google Shape;756;p81"/>
          <p:cNvPicPr preferRelativeResize="0"/>
          <p:nvPr/>
        </p:nvPicPr>
        <p:blipFill rotWithShape="1">
          <a:blip r:embed="rId9">
            <a:alphaModFix/>
          </a:blip>
          <a:srcRect b="0" l="0" r="0" t="0"/>
          <a:stretch/>
        </p:blipFill>
        <p:spPr>
          <a:xfrm>
            <a:off x="4824836" y="1394039"/>
            <a:ext cx="1065114" cy="1064559"/>
          </a:xfrm>
          <a:prstGeom prst="rect">
            <a:avLst/>
          </a:prstGeom>
          <a:noFill/>
          <a:ln>
            <a:noFill/>
          </a:ln>
        </p:spPr>
      </p:pic>
      <p:pic>
        <p:nvPicPr>
          <p:cNvPr descr="Shape&#10;&#10;Description automatically generated with low confidence" id="757" name="Google Shape;757;p81"/>
          <p:cNvPicPr preferRelativeResize="0"/>
          <p:nvPr/>
        </p:nvPicPr>
        <p:blipFill rotWithShape="1">
          <a:blip r:embed="rId10">
            <a:alphaModFix/>
          </a:blip>
          <a:srcRect b="0" l="0" r="0" t="0"/>
          <a:stretch/>
        </p:blipFill>
        <p:spPr>
          <a:xfrm>
            <a:off x="10878129" y="1416145"/>
            <a:ext cx="1069817" cy="966178"/>
          </a:xfrm>
          <a:prstGeom prst="rect">
            <a:avLst/>
          </a:prstGeom>
          <a:noFill/>
          <a:ln>
            <a:noFill/>
          </a:ln>
        </p:spPr>
      </p:pic>
      <p:pic>
        <p:nvPicPr>
          <p:cNvPr descr="A white brick wall&#10;&#10;Description automatically generated" id="758" name="Google Shape;758;p81"/>
          <p:cNvPicPr preferRelativeResize="0"/>
          <p:nvPr/>
        </p:nvPicPr>
        <p:blipFill rotWithShape="1">
          <a:blip r:embed="rId11">
            <a:alphaModFix/>
          </a:blip>
          <a:srcRect b="0" l="0" r="32279" t="0"/>
          <a:stretch/>
        </p:blipFill>
        <p:spPr>
          <a:xfrm>
            <a:off x="2933346" y="1420414"/>
            <a:ext cx="1080001" cy="1065604"/>
          </a:xfrm>
          <a:prstGeom prst="rect">
            <a:avLst/>
          </a:prstGeom>
          <a:noFill/>
          <a:ln>
            <a:noFill/>
          </a:ln>
        </p:spPr>
      </p:pic>
      <p:pic>
        <p:nvPicPr>
          <p:cNvPr descr="A picture containing building, window&#10;&#10;Description automatically generated" id="759" name="Google Shape;759;p81"/>
          <p:cNvPicPr preferRelativeResize="0"/>
          <p:nvPr/>
        </p:nvPicPr>
        <p:blipFill rotWithShape="1">
          <a:blip r:embed="rId12">
            <a:alphaModFix/>
          </a:blip>
          <a:srcRect b="0" l="0" r="0" t="0"/>
          <a:stretch/>
        </p:blipFill>
        <p:spPr>
          <a:xfrm>
            <a:off x="3174377" y="1740652"/>
            <a:ext cx="557121" cy="480952"/>
          </a:xfrm>
          <a:prstGeom prst="rect">
            <a:avLst/>
          </a:prstGeom>
          <a:noFill/>
          <a:ln>
            <a:noFill/>
          </a:ln>
        </p:spPr>
      </p:pic>
      <p:sp>
        <p:nvSpPr>
          <p:cNvPr id="760" name="Google Shape;760;p81"/>
          <p:cNvSpPr/>
          <p:nvPr/>
        </p:nvSpPr>
        <p:spPr>
          <a:xfrm>
            <a:off x="177541" y="5915497"/>
            <a:ext cx="11876122" cy="389658"/>
          </a:xfrm>
          <a:prstGeom prst="wedgeRoundRectCallout">
            <a:avLst>
              <a:gd fmla="val -49868" name="adj1"/>
              <a:gd fmla="val -15735" name="adj2"/>
              <a:gd fmla="val 16667" name="adj3"/>
            </a:avLst>
          </a:prstGeom>
          <a:solidFill>
            <a:srgbClr val="104F75"/>
          </a:solidFill>
          <a:ln cap="flat" cmpd="sng" w="12700">
            <a:solidFill>
              <a:schemeClr val="lt1"/>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*usine </a:t>
            </a:r>
            <a:r>
              <a:rPr b="0" i="0" lang="en-GB" sz="2000" u="none" cap="none" strike="noStrike">
                <a:solidFill>
                  <a:srgbClr val="FFFFFF"/>
                </a:solidFill>
                <a:latin typeface="Century Gothic"/>
                <a:ea typeface="Century Gothic"/>
                <a:cs typeface="Century Gothic"/>
                <a:sym typeface="Century Gothic"/>
              </a:rPr>
              <a:t>= factory, </a:t>
            </a:r>
            <a:r>
              <a:rPr b="1" i="0" lang="en-GB" sz="2000" u="none" cap="none" strike="noStrike">
                <a:solidFill>
                  <a:srgbClr val="FFFFFF"/>
                </a:solidFill>
                <a:latin typeface="Century Gothic"/>
                <a:ea typeface="Century Gothic"/>
                <a:cs typeface="Century Gothic"/>
                <a:sym typeface="Century Gothic"/>
              </a:rPr>
              <a:t>rouler en rond </a:t>
            </a:r>
            <a:r>
              <a:rPr b="0" i="0" lang="en-GB" sz="2000" u="none" cap="none" strike="noStrike">
                <a:solidFill>
                  <a:srgbClr val="FFFFFF"/>
                </a:solidFill>
                <a:latin typeface="Century Gothic"/>
                <a:ea typeface="Century Gothic"/>
                <a:cs typeface="Century Gothic"/>
                <a:sym typeface="Century Gothic"/>
              </a:rPr>
              <a:t>= ride in circles, </a:t>
            </a:r>
            <a:r>
              <a:rPr b="1" i="0" lang="en-GB" sz="2000" u="none" cap="none" strike="noStrike">
                <a:solidFill>
                  <a:srgbClr val="FFFFFF"/>
                </a:solidFill>
                <a:latin typeface="Century Gothic"/>
                <a:ea typeface="Century Gothic"/>
                <a:cs typeface="Century Gothic"/>
                <a:sym typeface="Century Gothic"/>
              </a:rPr>
              <a:t>dessin</a:t>
            </a:r>
            <a:r>
              <a:rPr b="0" i="0" lang="en-GB" sz="2000" u="none" cap="none" strike="noStrike">
                <a:solidFill>
                  <a:srgbClr val="FFFFFF"/>
                </a:solidFill>
                <a:latin typeface="Century Gothic"/>
                <a:ea typeface="Century Gothic"/>
                <a:cs typeface="Century Gothic"/>
                <a:sym typeface="Century Gothic"/>
              </a:rPr>
              <a:t> = drawing, </a:t>
            </a:r>
            <a:r>
              <a:rPr b="1" i="0" lang="en-GB" sz="2000" u="none" cap="none" strike="noStrike">
                <a:solidFill>
                  <a:srgbClr val="FFFFFF"/>
                </a:solidFill>
                <a:latin typeface="Century Gothic"/>
                <a:ea typeface="Century Gothic"/>
                <a:cs typeface="Century Gothic"/>
                <a:sym typeface="Century Gothic"/>
              </a:rPr>
              <a:t>pur</a:t>
            </a:r>
            <a:r>
              <a:rPr b="0" i="0" lang="en-GB" sz="2000" u="none" cap="none" strike="noStrike">
                <a:solidFill>
                  <a:srgbClr val="FFFFFF"/>
                </a:solidFill>
                <a:latin typeface="Century Gothic"/>
                <a:ea typeface="Century Gothic"/>
                <a:cs typeface="Century Gothic"/>
                <a:sym typeface="Century Gothic"/>
              </a:rPr>
              <a:t> = pure, </a:t>
            </a:r>
            <a:r>
              <a:rPr b="1" i="0" lang="en-GB" sz="2000" u="none" cap="none" strike="noStrike">
                <a:solidFill>
                  <a:srgbClr val="FFFFFF"/>
                </a:solidFill>
                <a:latin typeface="Century Gothic"/>
                <a:ea typeface="Century Gothic"/>
                <a:cs typeface="Century Gothic"/>
                <a:sym typeface="Century Gothic"/>
              </a:rPr>
              <a:t>mur</a:t>
            </a:r>
            <a:r>
              <a:rPr b="0" i="0" lang="en-GB" sz="2000" u="none" cap="none" strike="noStrike">
                <a:solidFill>
                  <a:srgbClr val="FFFFFF"/>
                </a:solidFill>
                <a:latin typeface="Century Gothic"/>
                <a:ea typeface="Century Gothic"/>
                <a:cs typeface="Century Gothic"/>
                <a:sym typeface="Century Gothic"/>
              </a:rPr>
              <a:t> = wall</a:t>
            </a:r>
            <a:endParaRPr/>
          </a:p>
        </p:txBody>
      </p:sp>
      <p:pic>
        <p:nvPicPr>
          <p:cNvPr id="761" name="Google Shape;761;p81"/>
          <p:cNvPicPr preferRelativeResize="0"/>
          <p:nvPr/>
        </p:nvPicPr>
        <p:blipFill rotWithShape="1">
          <a:blip r:embed="rId13">
            <a:alphaModFix/>
          </a:blip>
          <a:srcRect b="9443" l="37448" r="36757" t="19073"/>
          <a:stretch/>
        </p:blipFill>
        <p:spPr>
          <a:xfrm>
            <a:off x="142300" y="1218093"/>
            <a:ext cx="720988" cy="1260000"/>
          </a:xfrm>
          <a:prstGeom prst="rect">
            <a:avLst/>
          </a:prstGeom>
          <a:noFill/>
          <a:ln>
            <a:noFill/>
          </a:ln>
        </p:spPr>
      </p:pic>
      <p:pic>
        <p:nvPicPr>
          <p:cNvPr descr="A picture containing text, clipart&#10;&#10;Description automatically generated" id="762" name="Google Shape;762;p81"/>
          <p:cNvPicPr preferRelativeResize="0"/>
          <p:nvPr/>
        </p:nvPicPr>
        <p:blipFill rotWithShape="1">
          <a:blip r:embed="rId14">
            <a:alphaModFix/>
          </a:blip>
          <a:srcRect b="4974" l="37636" r="32703" t="15835"/>
          <a:stretch/>
        </p:blipFill>
        <p:spPr>
          <a:xfrm>
            <a:off x="2085490" y="1316358"/>
            <a:ext cx="807390" cy="1260000"/>
          </a:xfrm>
          <a:prstGeom prst="rect">
            <a:avLst/>
          </a:prstGeom>
          <a:noFill/>
          <a:ln>
            <a:noFill/>
          </a:ln>
        </p:spPr>
      </p:pic>
      <p:pic>
        <p:nvPicPr>
          <p:cNvPr descr="group of children" id="763" name="Google Shape;763;p81"/>
          <p:cNvPicPr preferRelativeResize="0"/>
          <p:nvPr/>
        </p:nvPicPr>
        <p:blipFill rotWithShape="1">
          <a:blip r:embed="rId15">
            <a:alphaModFix/>
          </a:blip>
          <a:srcRect b="0" l="72501" r="0" t="0"/>
          <a:stretch/>
        </p:blipFill>
        <p:spPr>
          <a:xfrm>
            <a:off x="4172999" y="1320375"/>
            <a:ext cx="616449" cy="1157718"/>
          </a:xfrm>
          <a:prstGeom prst="rect">
            <a:avLst/>
          </a:prstGeom>
          <a:noFill/>
          <a:ln>
            <a:noFill/>
          </a:ln>
        </p:spPr>
      </p:pic>
      <p:pic>
        <p:nvPicPr>
          <p:cNvPr descr="Background pattern&#10;&#10;Description automatically generated" id="764" name="Google Shape;764;p81"/>
          <p:cNvPicPr preferRelativeResize="0"/>
          <p:nvPr/>
        </p:nvPicPr>
        <p:blipFill rotWithShape="1">
          <a:blip r:embed="rId16">
            <a:alphaModFix/>
          </a:blip>
          <a:srcRect b="0" l="1" r="65924" t="51876"/>
          <a:stretch/>
        </p:blipFill>
        <p:spPr>
          <a:xfrm>
            <a:off x="6007630" y="1218093"/>
            <a:ext cx="785774" cy="1260000"/>
          </a:xfrm>
          <a:prstGeom prst="rect">
            <a:avLst/>
          </a:prstGeom>
          <a:noFill/>
          <a:ln>
            <a:noFill/>
          </a:ln>
        </p:spPr>
      </p:pic>
      <p:pic>
        <p:nvPicPr>
          <p:cNvPr descr="Background pattern&#10;&#10;Description automatically generated" id="765" name="Google Shape;765;p81"/>
          <p:cNvPicPr preferRelativeResize="0"/>
          <p:nvPr/>
        </p:nvPicPr>
        <p:blipFill rotWithShape="1">
          <a:blip r:embed="rId17">
            <a:alphaModFix/>
          </a:blip>
          <a:srcRect b="47239" l="35064" r="24795" t="0"/>
          <a:stretch/>
        </p:blipFill>
        <p:spPr>
          <a:xfrm>
            <a:off x="8011586" y="1243177"/>
            <a:ext cx="909189" cy="1260000"/>
          </a:xfrm>
          <a:prstGeom prst="rect">
            <a:avLst/>
          </a:prstGeom>
          <a:noFill/>
          <a:ln>
            <a:noFill/>
          </a:ln>
        </p:spPr>
      </p:pic>
      <p:pic>
        <p:nvPicPr>
          <p:cNvPr descr="Background pattern&#10;&#10;Description automatically generated" id="766" name="Google Shape;766;p81"/>
          <p:cNvPicPr preferRelativeResize="0"/>
          <p:nvPr/>
        </p:nvPicPr>
        <p:blipFill rotWithShape="1">
          <a:blip r:embed="rId18">
            <a:alphaModFix/>
          </a:blip>
          <a:srcRect b="47710" l="74637" r="0" t="0"/>
          <a:stretch/>
        </p:blipFill>
        <p:spPr>
          <a:xfrm>
            <a:off x="10141162" y="1218093"/>
            <a:ext cx="679900" cy="126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82"/>
          <p:cNvSpPr txBox="1"/>
          <p:nvPr>
            <p:ph type="title"/>
          </p:nvPr>
        </p:nvSpPr>
        <p:spPr>
          <a:xfrm>
            <a:off x="263858" y="258166"/>
            <a:ext cx="9170428" cy="8449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2400"/>
              <a:buFont typeface="Century Gothic"/>
              <a:buNone/>
            </a:pPr>
            <a:r>
              <a:rPr b="1" lang="en-GB" sz="2400"/>
              <a:t>Aquí tienes un mensaje de Lucía. ¡Faltan letras! Escucha y completa con las letras que no están. </a:t>
            </a:r>
            <a:endParaRPr/>
          </a:p>
        </p:txBody>
      </p:sp>
      <p:sp>
        <p:nvSpPr>
          <p:cNvPr id="773" name="Google Shape;773;p82"/>
          <p:cNvSpPr/>
          <p:nvPr/>
        </p:nvSpPr>
        <p:spPr>
          <a:xfrm>
            <a:off x="9282023" y="258166"/>
            <a:ext cx="2646119" cy="414694"/>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escuchar / escribir</a:t>
            </a:r>
            <a:endParaRPr b="1" i="0" sz="2000" u="none" cap="none" strike="noStrike">
              <a:solidFill>
                <a:srgbClr val="FFFFFF"/>
              </a:solidFill>
              <a:latin typeface="Century Gothic"/>
              <a:ea typeface="Century Gothic"/>
              <a:cs typeface="Century Gothic"/>
              <a:sym typeface="Century Gothic"/>
            </a:endParaRPr>
          </a:p>
        </p:txBody>
      </p:sp>
      <p:sp>
        <p:nvSpPr>
          <p:cNvPr id="774" name="Google Shape;774;p82"/>
          <p:cNvSpPr txBox="1"/>
          <p:nvPr/>
        </p:nvSpPr>
        <p:spPr>
          <a:xfrm>
            <a:off x="263858" y="1228288"/>
            <a:ext cx="9554699"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El año pasado viajamos a 1) </a:t>
            </a:r>
            <a:r>
              <a:rPr b="1" i="0" lang="en-GB" sz="2800" u="none" cap="none" strike="noStrike">
                <a:solidFill>
                  <a:srgbClr val="1F3864"/>
                </a:solidFill>
                <a:latin typeface="Century Gothic"/>
                <a:ea typeface="Century Gothic"/>
                <a:cs typeface="Century Gothic"/>
                <a:sym typeface="Century Gothic"/>
              </a:rPr>
              <a:t>Mála _ _ </a:t>
            </a:r>
            <a:r>
              <a:rPr b="0" i="0" lang="en-GB" sz="2800" u="none" cap="none" strike="noStrike">
                <a:solidFill>
                  <a:srgbClr val="1F3864"/>
                </a:solidFill>
                <a:latin typeface="Century Gothic"/>
                <a:ea typeface="Century Gothic"/>
                <a:cs typeface="Century Gothic"/>
                <a:sym typeface="Century Gothic"/>
              </a:rPr>
              <a:t>. El primer día nadamos en la Playa de la 2) </a:t>
            </a:r>
            <a:r>
              <a:rPr b="1" i="0" lang="en-GB" sz="2800" u="none" cap="none" strike="noStrike">
                <a:solidFill>
                  <a:srgbClr val="1F3864"/>
                </a:solidFill>
                <a:latin typeface="Century Gothic"/>
                <a:ea typeface="Century Gothic"/>
                <a:cs typeface="Century Gothic"/>
                <a:sym typeface="Century Gothic"/>
              </a:rPr>
              <a:t>Mala _ _ _ ta</a:t>
            </a:r>
            <a:r>
              <a:rPr b="0" i="0" lang="en-GB" sz="2800" u="none" cap="none" strike="noStrike">
                <a:solidFill>
                  <a:srgbClr val="1F3864"/>
                </a:solidFill>
                <a:latin typeface="Century Gothic"/>
                <a:ea typeface="Century Gothic"/>
                <a:cs typeface="Century Gothic"/>
                <a:sym typeface="Century Gothic"/>
              </a:rPr>
              <a:t>, y después visitamos el 3) </a:t>
            </a:r>
            <a:r>
              <a:rPr b="1" i="0" lang="en-GB" sz="2800" u="none" cap="none" strike="noStrike">
                <a:solidFill>
                  <a:srgbClr val="1F3864"/>
                </a:solidFill>
                <a:latin typeface="Century Gothic"/>
                <a:ea typeface="Century Gothic"/>
                <a:cs typeface="Century Gothic"/>
                <a:sym typeface="Century Gothic"/>
              </a:rPr>
              <a:t>Casti_ _o</a:t>
            </a:r>
            <a:r>
              <a:rPr b="0" i="0" lang="en-GB" sz="2800" u="none" cap="none" strike="noStrike">
                <a:solidFill>
                  <a:srgbClr val="1F3864"/>
                </a:solidFill>
                <a:latin typeface="Century Gothic"/>
                <a:ea typeface="Century Gothic"/>
                <a:cs typeface="Century Gothic"/>
                <a:sym typeface="Century Gothic"/>
              </a:rPr>
              <a:t> de 4) </a:t>
            </a:r>
            <a:r>
              <a:rPr b="1" i="0" lang="en-GB" sz="2800" u="none" cap="none" strike="noStrike">
                <a:solidFill>
                  <a:srgbClr val="1F3864"/>
                </a:solidFill>
                <a:latin typeface="Century Gothic"/>
                <a:ea typeface="Century Gothic"/>
                <a:cs typeface="Century Gothic"/>
                <a:sym typeface="Century Gothic"/>
              </a:rPr>
              <a:t>_ _ bralfaro</a:t>
            </a:r>
            <a:r>
              <a:rPr b="0" i="0" lang="en-GB" sz="2800" u="none" cap="none" strike="noStrike">
                <a:solidFill>
                  <a:srgbClr val="1F3864"/>
                </a:solidFill>
                <a:latin typeface="Century Gothic"/>
                <a:ea typeface="Century Gothic"/>
                <a:cs typeface="Century Gothic"/>
                <a:sym typeface="Century Gothic"/>
              </a:rPr>
              <a:t>. Luego </a:t>
            </a:r>
            <a:endParaRPr/>
          </a:p>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5) </a:t>
            </a:r>
            <a:r>
              <a:rPr b="1" i="0" lang="en-GB" sz="2800" u="none" cap="none" strike="noStrike">
                <a:solidFill>
                  <a:srgbClr val="1F3864"/>
                </a:solidFill>
                <a:latin typeface="Century Gothic"/>
                <a:ea typeface="Century Gothic"/>
                <a:cs typeface="Century Gothic"/>
                <a:sym typeface="Century Gothic"/>
              </a:rPr>
              <a:t>co _ _ mos</a:t>
            </a:r>
            <a:r>
              <a:rPr b="0" i="0" lang="en-GB" sz="2800" u="none" cap="none" strike="noStrike">
                <a:solidFill>
                  <a:srgbClr val="1F3864"/>
                </a:solidFill>
                <a:latin typeface="Century Gothic"/>
                <a:ea typeface="Century Gothic"/>
                <a:cs typeface="Century Gothic"/>
                <a:sym typeface="Century Gothic"/>
              </a:rPr>
              <a:t> el autobús hasta La 6) </a:t>
            </a:r>
            <a:r>
              <a:rPr b="1" i="0" lang="en-GB" sz="2800" u="none" cap="none" strike="noStrike">
                <a:solidFill>
                  <a:srgbClr val="1F3864"/>
                </a:solidFill>
                <a:latin typeface="Century Gothic"/>
                <a:ea typeface="Century Gothic"/>
                <a:cs typeface="Century Gothic"/>
                <a:sym typeface="Century Gothic"/>
              </a:rPr>
              <a:t>Va _ _ ada </a:t>
            </a:r>
            <a:r>
              <a:rPr b="0" i="0" lang="en-GB" sz="2800" u="none" cap="none" strike="noStrike">
                <a:solidFill>
                  <a:srgbClr val="1F3864"/>
                </a:solidFill>
                <a:latin typeface="Century Gothic"/>
                <a:ea typeface="Century Gothic"/>
                <a:cs typeface="Century Gothic"/>
                <a:sym typeface="Century Gothic"/>
              </a:rPr>
              <a:t>para hacer compras.</a:t>
            </a:r>
            <a:endParaRPr/>
          </a:p>
        </p:txBody>
      </p:sp>
      <p:sp>
        <p:nvSpPr>
          <p:cNvPr id="775" name="Google Shape;775;p82"/>
          <p:cNvSpPr txBox="1"/>
          <p:nvPr/>
        </p:nvSpPr>
        <p:spPr>
          <a:xfrm>
            <a:off x="263858" y="3600260"/>
            <a:ext cx="1008330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También pasamos unos días en 7) </a:t>
            </a:r>
            <a:r>
              <a:rPr b="1" i="0" lang="en-GB" sz="2800" u="none" cap="none" strike="noStrike">
                <a:solidFill>
                  <a:srgbClr val="1F3864"/>
                </a:solidFill>
                <a:latin typeface="Century Gothic"/>
                <a:ea typeface="Century Gothic"/>
                <a:cs typeface="Century Gothic"/>
                <a:sym typeface="Century Gothic"/>
              </a:rPr>
              <a:t>To_ _emolinos</a:t>
            </a:r>
            <a:r>
              <a:rPr b="0" i="0" lang="en-GB" sz="2800" u="none" cap="none" strike="noStrike">
                <a:solidFill>
                  <a:srgbClr val="1F3864"/>
                </a:solidFill>
                <a:latin typeface="Century Gothic"/>
                <a:ea typeface="Century Gothic"/>
                <a:cs typeface="Century Gothic"/>
                <a:sym typeface="Century Gothic"/>
              </a:rPr>
              <a:t>, en el Hotel La 8) </a:t>
            </a:r>
            <a:r>
              <a:rPr b="1" i="0" lang="en-GB" sz="2800" u="none" cap="none" strike="noStrike">
                <a:solidFill>
                  <a:srgbClr val="1F3864"/>
                </a:solidFill>
                <a:latin typeface="Century Gothic"/>
                <a:ea typeface="Century Gothic"/>
                <a:cs typeface="Century Gothic"/>
                <a:sym typeface="Century Gothic"/>
              </a:rPr>
              <a:t>Ba_ _a _ _ da</a:t>
            </a:r>
            <a:r>
              <a:rPr b="0" i="0" lang="en-GB" sz="2800" u="none" cap="none" strike="noStrike">
                <a:solidFill>
                  <a:srgbClr val="1F3864"/>
                </a:solidFill>
                <a:latin typeface="Century Gothic"/>
                <a:ea typeface="Century Gothic"/>
                <a:cs typeface="Century Gothic"/>
                <a:sym typeface="Century Gothic"/>
              </a:rPr>
              <a:t>. Disfrutamos mucho la zona de la 9) </a:t>
            </a:r>
            <a:r>
              <a:rPr b="1" i="0" lang="en-GB" sz="2800" u="none" cap="none" strike="noStrike">
                <a:solidFill>
                  <a:srgbClr val="1F3864"/>
                </a:solidFill>
                <a:latin typeface="Century Gothic"/>
                <a:ea typeface="Century Gothic"/>
                <a:cs typeface="Century Gothic"/>
                <a:sym typeface="Century Gothic"/>
              </a:rPr>
              <a:t>_ _ ri _ uela</a:t>
            </a:r>
            <a:r>
              <a:rPr b="0" i="0" lang="en-GB" sz="2800" u="none" cap="none" strike="noStrike">
                <a:solidFill>
                  <a:srgbClr val="1F3864"/>
                </a:solidFill>
                <a:latin typeface="Century Gothic"/>
                <a:ea typeface="Century Gothic"/>
                <a:cs typeface="Century Gothic"/>
                <a:sym typeface="Century Gothic"/>
              </a:rPr>
              <a:t> porque comimos mucho 10) </a:t>
            </a:r>
            <a:r>
              <a:rPr b="1" i="0" lang="en-GB" sz="2800" u="none" cap="none" strike="noStrike">
                <a:solidFill>
                  <a:srgbClr val="1F3864"/>
                </a:solidFill>
                <a:latin typeface="Century Gothic"/>
                <a:ea typeface="Century Gothic"/>
                <a:cs typeface="Century Gothic"/>
                <a:sym typeface="Century Gothic"/>
              </a:rPr>
              <a:t>pes _ _ do</a:t>
            </a:r>
            <a:r>
              <a:rPr b="0" i="0" lang="en-GB" sz="2800" u="none" cap="none" strike="noStrike">
                <a:solidFill>
                  <a:srgbClr val="1F3864"/>
                </a:solidFill>
                <a:latin typeface="Century Gothic"/>
                <a:ea typeface="Century Gothic"/>
                <a:cs typeface="Century Gothic"/>
                <a:sym typeface="Century Gothic"/>
              </a:rPr>
              <a:t> en los 11) </a:t>
            </a:r>
            <a:r>
              <a:rPr b="1" i="0" lang="en-GB" sz="2800" u="none" cap="none" strike="noStrike">
                <a:solidFill>
                  <a:srgbClr val="1F3864"/>
                </a:solidFill>
                <a:latin typeface="Century Gothic"/>
                <a:ea typeface="Century Gothic"/>
                <a:cs typeface="Century Gothic"/>
                <a:sym typeface="Century Gothic"/>
              </a:rPr>
              <a:t>_ _ irin _ _ _ tos</a:t>
            </a:r>
            <a:r>
              <a:rPr b="0" i="0" lang="en-GB" sz="2800" u="none" cap="none" strike="noStrike">
                <a:solidFill>
                  <a:srgbClr val="1F3864"/>
                </a:solidFill>
                <a:latin typeface="Century Gothic"/>
                <a:ea typeface="Century Gothic"/>
                <a:cs typeface="Century Gothic"/>
                <a:sym typeface="Century Gothic"/>
              </a:rPr>
              <a:t>. En la Playa 12) </a:t>
            </a:r>
            <a:r>
              <a:rPr b="1" i="0" lang="en-GB" sz="2800" u="none" cap="none" strike="noStrike">
                <a:solidFill>
                  <a:srgbClr val="1F3864"/>
                </a:solidFill>
                <a:latin typeface="Century Gothic"/>
                <a:ea typeface="Century Gothic"/>
                <a:cs typeface="Century Gothic"/>
                <a:sym typeface="Century Gothic"/>
              </a:rPr>
              <a:t>Ba _ _ ndi_ _o</a:t>
            </a:r>
            <a:endParaRPr/>
          </a:p>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13) </a:t>
            </a:r>
            <a:r>
              <a:rPr b="1" i="0" lang="en-GB" sz="2800" u="none" cap="none" strike="noStrike">
                <a:solidFill>
                  <a:srgbClr val="1F3864"/>
                </a:solidFill>
                <a:latin typeface="Century Gothic"/>
                <a:ea typeface="Century Gothic"/>
                <a:cs typeface="Century Gothic"/>
                <a:sym typeface="Century Gothic"/>
              </a:rPr>
              <a:t>al _ _ _ lamos</a:t>
            </a:r>
            <a:r>
              <a:rPr b="0" i="0" lang="en-GB" sz="2800" u="none" cap="none" strike="noStrike">
                <a:solidFill>
                  <a:srgbClr val="1F3864"/>
                </a:solidFill>
                <a:latin typeface="Century Gothic"/>
                <a:ea typeface="Century Gothic"/>
                <a:cs typeface="Century Gothic"/>
                <a:sym typeface="Century Gothic"/>
              </a:rPr>
              <a:t> unas 14) </a:t>
            </a:r>
            <a:r>
              <a:rPr b="1" i="0" lang="en-GB" sz="2800" u="none" cap="none" strike="noStrike">
                <a:solidFill>
                  <a:srgbClr val="1F3864"/>
                </a:solidFill>
                <a:latin typeface="Century Gothic"/>
                <a:ea typeface="Century Gothic"/>
                <a:cs typeface="Century Gothic"/>
                <a:sym typeface="Century Gothic"/>
              </a:rPr>
              <a:t>sombri_ _as</a:t>
            </a:r>
            <a:r>
              <a:rPr b="0" i="0" lang="en-GB" sz="2800" u="none" cap="none" strike="noStrike">
                <a:solidFill>
                  <a:srgbClr val="1F3864"/>
                </a:solidFill>
                <a:latin typeface="Century Gothic"/>
                <a:ea typeface="Century Gothic"/>
                <a:cs typeface="Century Gothic"/>
                <a:sym typeface="Century Gothic"/>
              </a:rPr>
              <a:t> para evitar el </a:t>
            </a:r>
            <a:endParaRPr/>
          </a:p>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15) </a:t>
            </a:r>
            <a:r>
              <a:rPr b="1" i="0" lang="en-GB" sz="2800" u="none" cap="none" strike="noStrike">
                <a:solidFill>
                  <a:srgbClr val="1F3864"/>
                </a:solidFill>
                <a:latin typeface="Century Gothic"/>
                <a:ea typeface="Century Gothic"/>
                <a:cs typeface="Century Gothic"/>
                <a:sym typeface="Century Gothic"/>
              </a:rPr>
              <a:t>da _ o</a:t>
            </a:r>
            <a:r>
              <a:rPr b="0" i="0" lang="en-GB" sz="2800" u="none" cap="none" strike="noStrike">
                <a:solidFill>
                  <a:srgbClr val="1F3864"/>
                </a:solidFill>
                <a:latin typeface="Century Gothic"/>
                <a:ea typeface="Century Gothic"/>
                <a:cs typeface="Century Gothic"/>
                <a:sym typeface="Century Gothic"/>
              </a:rPr>
              <a:t> del sol.</a:t>
            </a:r>
            <a:r>
              <a:rPr b="1" i="0" lang="en-GB" sz="2800" u="none" cap="none" strike="noStrike">
                <a:solidFill>
                  <a:srgbClr val="1F3864"/>
                </a:solidFill>
                <a:latin typeface="Century Gothic"/>
                <a:ea typeface="Century Gothic"/>
                <a:cs typeface="Century Gothic"/>
                <a:sym typeface="Century Gothic"/>
              </a:rPr>
              <a:t> </a:t>
            </a:r>
            <a:r>
              <a:rPr b="0" i="0" lang="en-GB" sz="2800" u="none" cap="none" strike="noStrike">
                <a:solidFill>
                  <a:srgbClr val="1F3864"/>
                </a:solidFill>
                <a:latin typeface="Century Gothic"/>
                <a:ea typeface="Century Gothic"/>
                <a:cs typeface="Century Gothic"/>
                <a:sym typeface="Century Gothic"/>
              </a:rPr>
              <a:t> </a:t>
            </a:r>
            <a:endParaRPr/>
          </a:p>
        </p:txBody>
      </p:sp>
      <p:pic>
        <p:nvPicPr>
          <p:cNvPr descr="people on beach during daytime" id="776" name="Google Shape;776;p82"/>
          <p:cNvPicPr preferRelativeResize="0"/>
          <p:nvPr/>
        </p:nvPicPr>
        <p:blipFill rotWithShape="1">
          <a:blip r:embed="rId3">
            <a:alphaModFix/>
          </a:blip>
          <a:srcRect b="27439" l="0" r="0" t="0"/>
          <a:stretch/>
        </p:blipFill>
        <p:spPr>
          <a:xfrm>
            <a:off x="10126017" y="1777933"/>
            <a:ext cx="1877505" cy="1815882"/>
          </a:xfrm>
          <a:prstGeom prst="rect">
            <a:avLst/>
          </a:prstGeom>
          <a:noFill/>
          <a:ln>
            <a:noFill/>
          </a:ln>
        </p:spPr>
      </p:pic>
      <p:pic>
        <p:nvPicPr>
          <p:cNvPr descr="sun umbrella clip art - Clip Art Library" id="777" name="Google Shape;777;p82"/>
          <p:cNvPicPr preferRelativeResize="0"/>
          <p:nvPr/>
        </p:nvPicPr>
        <p:blipFill rotWithShape="1">
          <a:blip r:embed="rId4">
            <a:alphaModFix/>
          </a:blip>
          <a:srcRect b="7602" l="0" r="0" t="0"/>
          <a:stretch/>
        </p:blipFill>
        <p:spPr>
          <a:xfrm>
            <a:off x="10341867" y="4285149"/>
            <a:ext cx="1591319" cy="1986824"/>
          </a:xfrm>
          <a:prstGeom prst="rect">
            <a:avLst/>
          </a:prstGeom>
          <a:noFill/>
          <a:ln>
            <a:noFill/>
          </a:ln>
        </p:spPr>
      </p:pic>
      <p:sp>
        <p:nvSpPr>
          <p:cNvPr id="778" name="Google Shape;778;p82"/>
          <p:cNvSpPr/>
          <p:nvPr/>
        </p:nvSpPr>
        <p:spPr>
          <a:xfrm>
            <a:off x="6206727" y="1257449"/>
            <a:ext cx="653219"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ga</a:t>
            </a:r>
            <a:endParaRPr/>
          </a:p>
        </p:txBody>
      </p:sp>
      <p:sp>
        <p:nvSpPr>
          <p:cNvPr id="779" name="Google Shape;779;p82"/>
          <p:cNvSpPr/>
          <p:nvPr/>
        </p:nvSpPr>
        <p:spPr>
          <a:xfrm>
            <a:off x="6446778" y="1704116"/>
            <a:ext cx="859938"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gue</a:t>
            </a:r>
            <a:endParaRPr/>
          </a:p>
        </p:txBody>
      </p:sp>
      <p:sp>
        <p:nvSpPr>
          <p:cNvPr id="780" name="Google Shape;780;p82"/>
          <p:cNvSpPr/>
          <p:nvPr/>
        </p:nvSpPr>
        <p:spPr>
          <a:xfrm>
            <a:off x="3678011" y="2097043"/>
            <a:ext cx="466400"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ll</a:t>
            </a:r>
            <a:endParaRPr/>
          </a:p>
        </p:txBody>
      </p:sp>
      <p:sp>
        <p:nvSpPr>
          <p:cNvPr id="781" name="Google Shape;781;p82"/>
          <p:cNvSpPr/>
          <p:nvPr/>
        </p:nvSpPr>
        <p:spPr>
          <a:xfrm>
            <a:off x="5371257" y="2124465"/>
            <a:ext cx="631397"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Gi</a:t>
            </a:r>
            <a:endParaRPr/>
          </a:p>
        </p:txBody>
      </p:sp>
      <p:sp>
        <p:nvSpPr>
          <p:cNvPr id="782" name="Google Shape;782;p82"/>
          <p:cNvSpPr/>
          <p:nvPr/>
        </p:nvSpPr>
        <p:spPr>
          <a:xfrm>
            <a:off x="1323527" y="2551457"/>
            <a:ext cx="563847"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gi</a:t>
            </a:r>
            <a:endParaRPr/>
          </a:p>
        </p:txBody>
      </p:sp>
      <p:sp>
        <p:nvSpPr>
          <p:cNvPr id="783" name="Google Shape;783;p82"/>
          <p:cNvSpPr/>
          <p:nvPr/>
        </p:nvSpPr>
        <p:spPr>
          <a:xfrm>
            <a:off x="7106278" y="2524951"/>
            <a:ext cx="631397"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gu</a:t>
            </a:r>
            <a:endParaRPr/>
          </a:p>
        </p:txBody>
      </p:sp>
      <p:sp>
        <p:nvSpPr>
          <p:cNvPr id="784" name="Google Shape;784;p82"/>
          <p:cNvSpPr/>
          <p:nvPr/>
        </p:nvSpPr>
        <p:spPr>
          <a:xfrm>
            <a:off x="6658519" y="3622293"/>
            <a:ext cx="472532"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rr</a:t>
            </a:r>
            <a:endParaRPr/>
          </a:p>
        </p:txBody>
      </p:sp>
      <p:sp>
        <p:nvSpPr>
          <p:cNvPr id="785" name="Google Shape;785;p82"/>
          <p:cNvSpPr/>
          <p:nvPr/>
        </p:nvSpPr>
        <p:spPr>
          <a:xfrm>
            <a:off x="2712253" y="4057942"/>
            <a:ext cx="474536"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rr</a:t>
            </a:r>
            <a:endParaRPr/>
          </a:p>
        </p:txBody>
      </p:sp>
      <p:sp>
        <p:nvSpPr>
          <p:cNvPr id="786" name="Google Shape;786;p82"/>
          <p:cNvSpPr/>
          <p:nvPr/>
        </p:nvSpPr>
        <p:spPr>
          <a:xfrm>
            <a:off x="3394069" y="4057942"/>
            <a:ext cx="631397"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cu</a:t>
            </a:r>
            <a:endParaRPr/>
          </a:p>
        </p:txBody>
      </p:sp>
      <p:sp>
        <p:nvSpPr>
          <p:cNvPr id="787" name="Google Shape;787;p82"/>
          <p:cNvSpPr/>
          <p:nvPr/>
        </p:nvSpPr>
        <p:spPr>
          <a:xfrm>
            <a:off x="1054473" y="4484674"/>
            <a:ext cx="698702"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Ca</a:t>
            </a:r>
            <a:endParaRPr/>
          </a:p>
        </p:txBody>
      </p:sp>
      <p:sp>
        <p:nvSpPr>
          <p:cNvPr id="788" name="Google Shape;788;p82"/>
          <p:cNvSpPr/>
          <p:nvPr/>
        </p:nvSpPr>
        <p:spPr>
          <a:xfrm>
            <a:off x="2021782" y="4484674"/>
            <a:ext cx="275926"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h</a:t>
            </a:r>
            <a:endParaRPr/>
          </a:p>
        </p:txBody>
      </p:sp>
      <p:sp>
        <p:nvSpPr>
          <p:cNvPr id="789" name="Google Shape;789;p82"/>
          <p:cNvSpPr/>
          <p:nvPr/>
        </p:nvSpPr>
        <p:spPr>
          <a:xfrm>
            <a:off x="8792426" y="4484674"/>
            <a:ext cx="660360"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ca</a:t>
            </a:r>
            <a:endParaRPr/>
          </a:p>
        </p:txBody>
      </p:sp>
      <p:sp>
        <p:nvSpPr>
          <p:cNvPr id="790" name="Google Shape;790;p82"/>
          <p:cNvSpPr/>
          <p:nvPr/>
        </p:nvSpPr>
        <p:spPr>
          <a:xfrm>
            <a:off x="1949601" y="4926357"/>
            <a:ext cx="660360"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ch</a:t>
            </a:r>
            <a:endParaRPr/>
          </a:p>
        </p:txBody>
      </p:sp>
      <p:sp>
        <p:nvSpPr>
          <p:cNvPr id="791" name="Google Shape;791;p82"/>
          <p:cNvSpPr/>
          <p:nvPr/>
        </p:nvSpPr>
        <p:spPr>
          <a:xfrm>
            <a:off x="3186789" y="4926357"/>
            <a:ext cx="796205"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gui</a:t>
            </a:r>
            <a:endParaRPr/>
          </a:p>
        </p:txBody>
      </p:sp>
      <p:sp>
        <p:nvSpPr>
          <p:cNvPr id="792" name="Google Shape;792;p82"/>
          <p:cNvSpPr/>
          <p:nvPr/>
        </p:nvSpPr>
        <p:spPr>
          <a:xfrm>
            <a:off x="7862486" y="4939088"/>
            <a:ext cx="515395"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jo</a:t>
            </a:r>
            <a:endParaRPr/>
          </a:p>
        </p:txBody>
      </p:sp>
      <p:sp>
        <p:nvSpPr>
          <p:cNvPr id="793" name="Google Shape;793;p82"/>
          <p:cNvSpPr/>
          <p:nvPr/>
        </p:nvSpPr>
        <p:spPr>
          <a:xfrm>
            <a:off x="8966200" y="4939088"/>
            <a:ext cx="464605"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ll</a:t>
            </a:r>
            <a:endParaRPr/>
          </a:p>
        </p:txBody>
      </p:sp>
      <p:sp>
        <p:nvSpPr>
          <p:cNvPr id="794" name="Google Shape;794;p82"/>
          <p:cNvSpPr/>
          <p:nvPr/>
        </p:nvSpPr>
        <p:spPr>
          <a:xfrm>
            <a:off x="1341334" y="5343631"/>
            <a:ext cx="808741"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qui</a:t>
            </a:r>
            <a:endParaRPr/>
          </a:p>
        </p:txBody>
      </p:sp>
      <p:sp>
        <p:nvSpPr>
          <p:cNvPr id="795" name="Google Shape;795;p82"/>
          <p:cNvSpPr/>
          <p:nvPr/>
        </p:nvSpPr>
        <p:spPr>
          <a:xfrm>
            <a:off x="6071847" y="5343631"/>
            <a:ext cx="449371"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ll</a:t>
            </a:r>
            <a:endParaRPr/>
          </a:p>
        </p:txBody>
      </p:sp>
      <p:sp>
        <p:nvSpPr>
          <p:cNvPr id="796" name="Google Shape;796;p82"/>
          <p:cNvSpPr/>
          <p:nvPr/>
        </p:nvSpPr>
        <p:spPr>
          <a:xfrm>
            <a:off x="1457370" y="5760905"/>
            <a:ext cx="349351" cy="4544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76400"/>
              </a:buClr>
              <a:buSzPts val="2800"/>
              <a:buFont typeface="Arial"/>
              <a:buNone/>
            </a:pPr>
            <a:r>
              <a:rPr b="1" i="0" lang="en-GB" sz="2800" u="none" cap="none" strike="noStrike">
                <a:solidFill>
                  <a:srgbClr val="F76400"/>
                </a:solidFill>
                <a:latin typeface="Century Gothic"/>
                <a:ea typeface="Century Gothic"/>
                <a:cs typeface="Century Gothic"/>
                <a:sym typeface="Century Gothic"/>
              </a:rPr>
              <a:t>ñ</a:t>
            </a:r>
            <a:endParaRPr/>
          </a:p>
        </p:txBody>
      </p:sp>
      <p:sp>
        <p:nvSpPr>
          <p:cNvPr id="797" name="Google Shape;797;p82"/>
          <p:cNvSpPr/>
          <p:nvPr/>
        </p:nvSpPr>
        <p:spPr>
          <a:xfrm>
            <a:off x="9721498" y="1484656"/>
            <a:ext cx="2416298" cy="2246769"/>
          </a:xfrm>
          <a:prstGeom prst="wedgeRoundRectCallout">
            <a:avLst>
              <a:gd fmla="val -67712" name="adj1"/>
              <a:gd fmla="val 34723" name="adj2"/>
              <a:gd fmla="val 16667" name="adj3"/>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*pescado = fish</a:t>
            </a:r>
            <a:endParaRPr/>
          </a:p>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*chiringuito = beach bar</a:t>
            </a:r>
            <a:endParaRPr/>
          </a:p>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*alquilar = to rent</a:t>
            </a:r>
            <a:endParaRPr/>
          </a:p>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*sombrilla = beach umbrella</a:t>
            </a:r>
            <a:endParaRPr/>
          </a:p>
        </p:txBody>
      </p:sp>
      <p:pic>
        <p:nvPicPr>
          <p:cNvPr descr="Tarea de Phonics.wav" id="798" name="Google Shape;798;p82"/>
          <p:cNvPicPr preferRelativeResize="0"/>
          <p:nvPr/>
        </p:nvPicPr>
        <p:blipFill rotWithShape="1">
          <a:blip r:embed="rId5">
            <a:alphaModFix/>
          </a:blip>
          <a:srcRect b="0" l="0" r="0" t="0"/>
          <a:stretch/>
        </p:blipFill>
        <p:spPr>
          <a:xfrm>
            <a:off x="10658370" y="774986"/>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0"/>
                                        <p:tgtEl>
                                          <p:spTgt spid="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2"/>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570" name="Google Shape;570;p2"/>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83"/>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Vocabulary</a:t>
            </a:r>
            <a:endParaRPr b="1" sz="3200"/>
          </a:p>
        </p:txBody>
      </p:sp>
      <p:sp>
        <p:nvSpPr>
          <p:cNvPr id="805" name="Google Shape;805;p83"/>
          <p:cNvSpPr txBox="1"/>
          <p:nvPr>
            <p:ph idx="1" type="body"/>
          </p:nvPr>
        </p:nvSpPr>
        <p:spPr>
          <a:xfrm>
            <a:off x="383210" y="1325563"/>
            <a:ext cx="4688761" cy="470808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rgbClr val="1F3864"/>
              </a:buClr>
              <a:buSzPts val="2800"/>
              <a:buChar char="•"/>
            </a:pPr>
            <a:r>
              <a:rPr lang="en-GB"/>
              <a:t>Download the NCELP exemplar GCSE list </a:t>
            </a:r>
            <a:endParaRPr/>
          </a:p>
          <a:p>
            <a:pPr indent="-228600" lvl="0" marL="228600" rtl="0" algn="l">
              <a:lnSpc>
                <a:spcPct val="100000"/>
              </a:lnSpc>
              <a:spcBef>
                <a:spcPts val="0"/>
              </a:spcBef>
              <a:spcAft>
                <a:spcPts val="0"/>
              </a:spcAft>
              <a:buClr>
                <a:srgbClr val="1F3864"/>
              </a:buClr>
              <a:buSzPts val="2800"/>
              <a:buChar char="•"/>
            </a:pPr>
            <a:r>
              <a:rPr lang="en-GB"/>
              <a:t>Paste your KS3 SOW vocabulary into it</a:t>
            </a:r>
            <a:endParaRPr/>
          </a:p>
          <a:p>
            <a:pPr indent="-228600" lvl="0" marL="228600" rtl="0" algn="l">
              <a:lnSpc>
                <a:spcPct val="100000"/>
              </a:lnSpc>
              <a:spcBef>
                <a:spcPts val="0"/>
              </a:spcBef>
              <a:spcAft>
                <a:spcPts val="0"/>
              </a:spcAft>
              <a:buClr>
                <a:srgbClr val="1F3864"/>
              </a:buClr>
              <a:buSzPts val="2800"/>
              <a:buChar char="•"/>
            </a:pPr>
            <a:r>
              <a:rPr lang="en-GB"/>
              <a:t>Select columns C and E</a:t>
            </a:r>
            <a:endParaRPr/>
          </a:p>
          <a:p>
            <a:pPr indent="-228600" lvl="0" marL="228600" rtl="0" algn="l">
              <a:lnSpc>
                <a:spcPct val="100000"/>
              </a:lnSpc>
              <a:spcBef>
                <a:spcPts val="0"/>
              </a:spcBef>
              <a:spcAft>
                <a:spcPts val="0"/>
              </a:spcAft>
              <a:buClr>
                <a:srgbClr val="1F3864"/>
              </a:buClr>
              <a:buSzPts val="2800"/>
              <a:buChar char="•"/>
            </a:pPr>
            <a:r>
              <a:rPr lang="en-GB"/>
              <a:t>Use Conditional formatting 🡪 Highlight rules 🡪 Duplicate cells</a:t>
            </a:r>
            <a:endParaRPr/>
          </a:p>
          <a:p>
            <a:pPr indent="-228600" lvl="0" marL="228600" rtl="0" algn="l">
              <a:lnSpc>
                <a:spcPct val="100000"/>
              </a:lnSpc>
              <a:spcBef>
                <a:spcPts val="0"/>
              </a:spcBef>
              <a:spcAft>
                <a:spcPts val="0"/>
              </a:spcAft>
              <a:buClr>
                <a:srgbClr val="1F3864"/>
              </a:buClr>
              <a:buSzPts val="2800"/>
              <a:buChar char="•"/>
            </a:pPr>
            <a:r>
              <a:rPr lang="en-GB"/>
              <a:t>Do a manual check of any unhighlighted cells in column E </a:t>
            </a:r>
            <a:endParaRPr/>
          </a:p>
          <a:p>
            <a:pPr indent="-50800" lvl="0" marL="228600" rtl="0" algn="l">
              <a:lnSpc>
                <a:spcPct val="100000"/>
              </a:lnSpc>
              <a:spcBef>
                <a:spcPts val="0"/>
              </a:spcBef>
              <a:spcAft>
                <a:spcPts val="0"/>
              </a:spcAft>
              <a:buClr>
                <a:srgbClr val="1F3864"/>
              </a:buClr>
              <a:buSzPts val="2800"/>
              <a:buNone/>
            </a:pPr>
            <a:r>
              <a:t/>
            </a:r>
            <a:endParaRPr/>
          </a:p>
        </p:txBody>
      </p:sp>
      <p:cxnSp>
        <p:nvCxnSpPr>
          <p:cNvPr id="806" name="Google Shape;806;p83"/>
          <p:cNvCxnSpPr/>
          <p:nvPr/>
        </p:nvCxnSpPr>
        <p:spPr>
          <a:xfrm>
            <a:off x="6944948" y="840691"/>
            <a:ext cx="0" cy="969744"/>
          </a:xfrm>
          <a:prstGeom prst="straightConnector1">
            <a:avLst/>
          </a:prstGeom>
          <a:noFill/>
          <a:ln cap="flat" cmpd="sng" w="57150">
            <a:solidFill>
              <a:srgbClr val="FF0000"/>
            </a:solidFill>
            <a:prstDash val="solid"/>
            <a:round/>
            <a:headEnd len="sm" w="sm" type="none"/>
            <a:tailEnd len="med" w="med" type="triangle"/>
          </a:ln>
        </p:spPr>
      </p:cxnSp>
      <p:pic>
        <p:nvPicPr>
          <p:cNvPr id="807" name="Google Shape;807;p83"/>
          <p:cNvPicPr preferRelativeResize="0"/>
          <p:nvPr/>
        </p:nvPicPr>
        <p:blipFill rotWithShape="1">
          <a:blip r:embed="rId3">
            <a:alphaModFix/>
          </a:blip>
          <a:srcRect b="0" l="0" r="0" t="0"/>
          <a:stretch/>
        </p:blipFill>
        <p:spPr>
          <a:xfrm>
            <a:off x="5136567" y="1822366"/>
            <a:ext cx="7040881" cy="2820470"/>
          </a:xfrm>
          <a:prstGeom prst="rect">
            <a:avLst/>
          </a:prstGeom>
          <a:noFill/>
          <a:ln>
            <a:noFill/>
          </a:ln>
        </p:spPr>
      </p:pic>
      <p:cxnSp>
        <p:nvCxnSpPr>
          <p:cNvPr id="808" name="Google Shape;808;p83"/>
          <p:cNvCxnSpPr/>
          <p:nvPr/>
        </p:nvCxnSpPr>
        <p:spPr>
          <a:xfrm>
            <a:off x="10344401" y="807095"/>
            <a:ext cx="0" cy="969744"/>
          </a:xfrm>
          <a:prstGeom prst="straightConnector1">
            <a:avLst/>
          </a:prstGeom>
          <a:noFill/>
          <a:ln cap="flat" cmpd="sng" w="57150">
            <a:solidFill>
              <a:srgbClr val="FF0000"/>
            </a:solidFill>
            <a:prstDash val="solid"/>
            <a:round/>
            <a:headEnd len="sm" w="sm" type="none"/>
            <a:tailEnd len="med" w="med" type="triangle"/>
          </a:ln>
        </p:spPr>
      </p:cxnSp>
      <p:sp>
        <p:nvSpPr>
          <p:cNvPr id="809" name="Google Shape;809;p83"/>
          <p:cNvSpPr/>
          <p:nvPr/>
        </p:nvSpPr>
        <p:spPr>
          <a:xfrm>
            <a:off x="5136567" y="1822366"/>
            <a:ext cx="4268685" cy="295490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0" name="Google Shape;810;p83"/>
          <p:cNvSpPr/>
          <p:nvPr/>
        </p:nvSpPr>
        <p:spPr>
          <a:xfrm>
            <a:off x="9405253" y="1822366"/>
            <a:ext cx="2786748" cy="2954907"/>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11" name="Google Shape;811;p83"/>
          <p:cNvSpPr/>
          <p:nvPr/>
        </p:nvSpPr>
        <p:spPr>
          <a:xfrm>
            <a:off x="6314930" y="108801"/>
            <a:ext cx="3564294" cy="1530221"/>
          </a:xfrm>
          <a:prstGeom prst="wedgeRoundRectCallout">
            <a:avLst>
              <a:gd fmla="val 47753" name="adj1"/>
              <a:gd fmla="val 105183" name="adj2"/>
              <a:gd fmla="val 16667" name="adj3"/>
            </a:avLst>
          </a:prstGeom>
          <a:solidFill>
            <a:srgbClr val="1F3864"/>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2000" u="none" cap="none" strike="noStrike">
                <a:solidFill>
                  <a:schemeClr val="lt1"/>
                </a:solidFill>
                <a:latin typeface="Century Gothic"/>
                <a:ea typeface="Century Gothic"/>
                <a:cs typeface="Century Gothic"/>
                <a:sym typeface="Century Gothic"/>
              </a:rPr>
              <a:t>Pink shows the words taught at KS3  which are also on the exemplar GCSE list.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5">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pic>
        <p:nvPicPr>
          <p:cNvPr descr="background rectangle" id="817" name="Google Shape;817;p84"/>
          <p:cNvPicPr preferRelativeResize="0"/>
          <p:nvPr/>
        </p:nvPicPr>
        <p:blipFill rotWithShape="1">
          <a:blip r:embed="rId3">
            <a:alphaModFix/>
          </a:blip>
          <a:srcRect b="0" l="0" r="0" t="0"/>
          <a:stretch/>
        </p:blipFill>
        <p:spPr>
          <a:xfrm>
            <a:off x="1" y="296863"/>
            <a:ext cx="4171875" cy="867128"/>
          </a:xfrm>
          <a:prstGeom prst="rect">
            <a:avLst/>
          </a:prstGeom>
          <a:noFill/>
          <a:ln>
            <a:noFill/>
          </a:ln>
        </p:spPr>
      </p:pic>
      <p:sp>
        <p:nvSpPr>
          <p:cNvPr id="818" name="Google Shape;818;p84"/>
          <p:cNvSpPr txBox="1"/>
          <p:nvPr>
            <p:ph type="title"/>
          </p:nvPr>
        </p:nvSpPr>
        <p:spPr>
          <a:xfrm>
            <a:off x="82286" y="0"/>
            <a:ext cx="648458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Century Gothic"/>
              <a:buNone/>
            </a:pPr>
            <a:r>
              <a:rPr b="1" lang="en-GB" sz="2800">
                <a:solidFill>
                  <a:schemeClr val="lt1"/>
                </a:solidFill>
              </a:rPr>
              <a:t>La familia Madrigal</a:t>
            </a:r>
            <a:endParaRPr b="1" sz="2800">
              <a:solidFill>
                <a:schemeClr val="lt1"/>
              </a:solidFill>
            </a:endParaRPr>
          </a:p>
        </p:txBody>
      </p:sp>
      <p:sp>
        <p:nvSpPr>
          <p:cNvPr id="819" name="Google Shape;819;p84"/>
          <p:cNvSpPr/>
          <p:nvPr/>
        </p:nvSpPr>
        <p:spPr>
          <a:xfrm>
            <a:off x="10820400" y="258166"/>
            <a:ext cx="110774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leer</a:t>
            </a:r>
            <a:endParaRPr b="1" i="0" sz="2000" u="none" cap="none" strike="noStrike">
              <a:solidFill>
                <a:srgbClr val="FFFFFF"/>
              </a:solidFill>
              <a:latin typeface="Century Gothic"/>
              <a:ea typeface="Century Gothic"/>
              <a:cs typeface="Century Gothic"/>
              <a:sym typeface="Century Gothic"/>
            </a:endParaRPr>
          </a:p>
        </p:txBody>
      </p:sp>
      <p:sp>
        <p:nvSpPr>
          <p:cNvPr id="820" name="Google Shape;820;p84"/>
          <p:cNvSpPr/>
          <p:nvPr/>
        </p:nvSpPr>
        <p:spPr>
          <a:xfrm>
            <a:off x="263857" y="3377228"/>
            <a:ext cx="7500314"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2. La mala calidad del medio ambiente causa 12,6 millones de muertes al año</a:t>
            </a:r>
            <a:endParaRPr b="1" i="0" sz="2200" u="none" cap="none" strike="noStrike">
              <a:solidFill>
                <a:srgbClr val="1F3864"/>
              </a:solidFill>
              <a:latin typeface="Century Gothic"/>
              <a:ea typeface="Century Gothic"/>
              <a:cs typeface="Century Gothic"/>
              <a:sym typeface="Century Gothic"/>
            </a:endParaRPr>
          </a:p>
        </p:txBody>
      </p:sp>
      <p:sp>
        <p:nvSpPr>
          <p:cNvPr id="821" name="Google Shape;821;p84"/>
          <p:cNvSpPr/>
          <p:nvPr/>
        </p:nvSpPr>
        <p:spPr>
          <a:xfrm>
            <a:off x="263857" y="1735061"/>
            <a:ext cx="8481045" cy="4522264"/>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En la 1) ________  escena de la película, 2) ________  ver la casa Madrigal. Es una casa bonita de color 3) __________. Está 4) ________  de flores. La protagonista, Mirabel, 5) __________  a sus familiares: </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La madre, Julieta, tiene 50 años. Ella 6) ________ curar* a la gente enferma con su comida.</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El 7) ________, Agustín, no tiene un don mágico*. Es parte de la familia 8)________  es el esposo de Julieta. Él la 9) ______  y la apoya.</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La 10) ________  se llama Alma. Tiene 70 años. Ella es la “jefa” de la 11)________.</a:t>
            </a:r>
            <a:endParaRPr b="0" i="0" sz="2200" u="none" cap="none" strike="noStrike">
              <a:solidFill>
                <a:srgbClr val="1F3864"/>
              </a:solidFill>
              <a:latin typeface="Century Gothic"/>
              <a:ea typeface="Century Gothic"/>
              <a:cs typeface="Century Gothic"/>
              <a:sym typeface="Century Gothic"/>
            </a:endParaRPr>
          </a:p>
        </p:txBody>
      </p:sp>
      <p:sp>
        <p:nvSpPr>
          <p:cNvPr id="822" name="Google Shape;822;p84"/>
          <p:cNvSpPr txBox="1"/>
          <p:nvPr/>
        </p:nvSpPr>
        <p:spPr>
          <a:xfrm>
            <a:off x="202264" y="1240892"/>
            <a:ext cx="8597576" cy="446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300"/>
              <a:buFont typeface="Arial"/>
              <a:buNone/>
            </a:pPr>
            <a:r>
              <a:rPr b="0" i="0" lang="en-GB" sz="2300" u="none" cap="none" strike="noStrike">
                <a:solidFill>
                  <a:srgbClr val="1F3864"/>
                </a:solidFill>
                <a:latin typeface="Century Gothic"/>
                <a:ea typeface="Century Gothic"/>
                <a:cs typeface="Century Gothic"/>
                <a:sym typeface="Century Gothic"/>
              </a:rPr>
              <a:t>Escucha y comprueba las respuestas de los deberes. </a:t>
            </a:r>
            <a:endParaRPr/>
          </a:p>
        </p:txBody>
      </p:sp>
      <p:sp>
        <p:nvSpPr>
          <p:cNvPr id="823" name="Google Shape;823;p84"/>
          <p:cNvSpPr txBox="1"/>
          <p:nvPr/>
        </p:nvSpPr>
        <p:spPr>
          <a:xfrm>
            <a:off x="1327946" y="1767642"/>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primera</a:t>
            </a:r>
            <a:endParaRPr b="1" i="0" sz="2200" u="none" cap="none" strike="noStrike">
              <a:solidFill>
                <a:srgbClr val="1F3864"/>
              </a:solidFill>
              <a:latin typeface="Century Gothic"/>
              <a:ea typeface="Century Gothic"/>
              <a:cs typeface="Century Gothic"/>
              <a:sym typeface="Century Gothic"/>
            </a:endParaRPr>
          </a:p>
        </p:txBody>
      </p:sp>
      <p:sp>
        <p:nvSpPr>
          <p:cNvPr id="824" name="Google Shape;824;p84"/>
          <p:cNvSpPr txBox="1"/>
          <p:nvPr/>
        </p:nvSpPr>
        <p:spPr>
          <a:xfrm>
            <a:off x="6125604" y="1767642"/>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puedes</a:t>
            </a:r>
            <a:endParaRPr b="1" i="0" sz="2200" u="none" cap="none" strike="noStrike">
              <a:solidFill>
                <a:srgbClr val="1F3864"/>
              </a:solidFill>
              <a:latin typeface="Century Gothic"/>
              <a:ea typeface="Century Gothic"/>
              <a:cs typeface="Century Gothic"/>
              <a:sym typeface="Century Gothic"/>
            </a:endParaRPr>
          </a:p>
        </p:txBody>
      </p:sp>
      <p:sp>
        <p:nvSpPr>
          <p:cNvPr id="825" name="Google Shape;825;p84"/>
          <p:cNvSpPr txBox="1"/>
          <p:nvPr/>
        </p:nvSpPr>
        <p:spPr>
          <a:xfrm>
            <a:off x="6707599" y="2140942"/>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amarillo</a:t>
            </a:r>
            <a:endParaRPr b="1" i="0" sz="2200" u="none" cap="none" strike="noStrike">
              <a:solidFill>
                <a:srgbClr val="1F3864"/>
              </a:solidFill>
              <a:latin typeface="Century Gothic"/>
              <a:ea typeface="Century Gothic"/>
              <a:cs typeface="Century Gothic"/>
              <a:sym typeface="Century Gothic"/>
            </a:endParaRPr>
          </a:p>
        </p:txBody>
      </p:sp>
      <p:sp>
        <p:nvSpPr>
          <p:cNvPr id="826" name="Google Shape;826;p84"/>
          <p:cNvSpPr txBox="1"/>
          <p:nvPr/>
        </p:nvSpPr>
        <p:spPr>
          <a:xfrm>
            <a:off x="1417865" y="2561899"/>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llena</a:t>
            </a:r>
            <a:endParaRPr b="1" i="0" sz="2200" u="none" cap="none" strike="noStrike">
              <a:solidFill>
                <a:srgbClr val="1F3864"/>
              </a:solidFill>
              <a:latin typeface="Century Gothic"/>
              <a:ea typeface="Century Gothic"/>
              <a:cs typeface="Century Gothic"/>
              <a:sym typeface="Century Gothic"/>
            </a:endParaRPr>
          </a:p>
        </p:txBody>
      </p:sp>
      <p:sp>
        <p:nvSpPr>
          <p:cNvPr id="827" name="Google Shape;827;p84"/>
          <p:cNvSpPr txBox="1"/>
          <p:nvPr/>
        </p:nvSpPr>
        <p:spPr>
          <a:xfrm>
            <a:off x="5937556" y="3369824"/>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puede</a:t>
            </a:r>
            <a:endParaRPr b="1" i="0" sz="2200" u="none" cap="none" strike="noStrike">
              <a:solidFill>
                <a:srgbClr val="1F3864"/>
              </a:solidFill>
              <a:latin typeface="Century Gothic"/>
              <a:ea typeface="Century Gothic"/>
              <a:cs typeface="Century Gothic"/>
              <a:sym typeface="Century Gothic"/>
            </a:endParaRPr>
          </a:p>
        </p:txBody>
      </p:sp>
      <p:sp>
        <p:nvSpPr>
          <p:cNvPr id="828" name="Google Shape;828;p84"/>
          <p:cNvSpPr txBox="1"/>
          <p:nvPr/>
        </p:nvSpPr>
        <p:spPr>
          <a:xfrm>
            <a:off x="353373" y="2949454"/>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presenta</a:t>
            </a:r>
            <a:endParaRPr b="1" i="0" sz="2200" u="none" cap="none" strike="noStrike">
              <a:solidFill>
                <a:srgbClr val="1F3864"/>
              </a:solidFill>
              <a:latin typeface="Century Gothic"/>
              <a:ea typeface="Century Gothic"/>
              <a:cs typeface="Century Gothic"/>
              <a:sym typeface="Century Gothic"/>
            </a:endParaRPr>
          </a:p>
        </p:txBody>
      </p:sp>
      <p:sp>
        <p:nvSpPr>
          <p:cNvPr id="829" name="Google Shape;829;p84"/>
          <p:cNvSpPr txBox="1"/>
          <p:nvPr/>
        </p:nvSpPr>
        <p:spPr>
          <a:xfrm>
            <a:off x="1256715" y="4173652"/>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padre</a:t>
            </a:r>
            <a:endParaRPr/>
          </a:p>
        </p:txBody>
      </p:sp>
      <p:sp>
        <p:nvSpPr>
          <p:cNvPr id="830" name="Google Shape;830;p84"/>
          <p:cNvSpPr txBox="1"/>
          <p:nvPr/>
        </p:nvSpPr>
        <p:spPr>
          <a:xfrm>
            <a:off x="2361877" y="4584213"/>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porque</a:t>
            </a:r>
            <a:endParaRPr b="1" i="0" sz="2200" u="none" cap="none" strike="noStrike">
              <a:solidFill>
                <a:srgbClr val="1F3864"/>
              </a:solidFill>
              <a:latin typeface="Century Gothic"/>
              <a:ea typeface="Century Gothic"/>
              <a:cs typeface="Century Gothic"/>
              <a:sym typeface="Century Gothic"/>
            </a:endParaRPr>
          </a:p>
        </p:txBody>
      </p:sp>
      <p:sp>
        <p:nvSpPr>
          <p:cNvPr id="831" name="Google Shape;831;p84"/>
          <p:cNvSpPr txBox="1"/>
          <p:nvPr/>
        </p:nvSpPr>
        <p:spPr>
          <a:xfrm>
            <a:off x="7773920" y="4555666"/>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ama</a:t>
            </a:r>
            <a:endParaRPr/>
          </a:p>
        </p:txBody>
      </p:sp>
      <p:sp>
        <p:nvSpPr>
          <p:cNvPr id="832" name="Google Shape;832;p84"/>
          <p:cNvSpPr txBox="1"/>
          <p:nvPr/>
        </p:nvSpPr>
        <p:spPr>
          <a:xfrm>
            <a:off x="1481683" y="5357949"/>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abuela</a:t>
            </a:r>
            <a:endParaRPr/>
          </a:p>
        </p:txBody>
      </p:sp>
      <p:sp>
        <p:nvSpPr>
          <p:cNvPr id="833" name="Google Shape;833;p84"/>
          <p:cNvSpPr txBox="1"/>
          <p:nvPr/>
        </p:nvSpPr>
        <p:spPr>
          <a:xfrm>
            <a:off x="2451797" y="5781428"/>
            <a:ext cx="1097750"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familia</a:t>
            </a:r>
            <a:endParaRPr b="1" i="0" sz="2200" u="none" cap="none" strike="noStrike">
              <a:solidFill>
                <a:srgbClr val="1F3864"/>
              </a:solidFill>
              <a:latin typeface="Century Gothic"/>
              <a:ea typeface="Century Gothic"/>
              <a:cs typeface="Century Gothic"/>
              <a:sym typeface="Century Gothic"/>
            </a:endParaRPr>
          </a:p>
        </p:txBody>
      </p:sp>
      <p:pic>
        <p:nvPicPr>
          <p:cNvPr id="834" name="Google Shape;834;p84"/>
          <p:cNvPicPr preferRelativeResize="0"/>
          <p:nvPr/>
        </p:nvPicPr>
        <p:blipFill rotWithShape="1">
          <a:blip r:embed="rId4">
            <a:alphaModFix/>
          </a:blip>
          <a:srcRect b="0" l="0" r="0" t="0"/>
          <a:stretch/>
        </p:blipFill>
        <p:spPr>
          <a:xfrm>
            <a:off x="8958378" y="774212"/>
            <a:ext cx="3024702" cy="1631932"/>
          </a:xfrm>
          <a:prstGeom prst="rect">
            <a:avLst/>
          </a:prstGeom>
          <a:noFill/>
          <a:ln>
            <a:noFill/>
          </a:ln>
        </p:spPr>
      </p:pic>
      <p:sp>
        <p:nvSpPr>
          <p:cNvPr id="835" name="Google Shape;835;p84"/>
          <p:cNvSpPr/>
          <p:nvPr/>
        </p:nvSpPr>
        <p:spPr>
          <a:xfrm>
            <a:off x="4596892" y="179950"/>
            <a:ext cx="4839207"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*el don mágico = magical gift, talent</a:t>
            </a:r>
            <a:endParaRPr b="1" i="0" sz="2000" u="none" cap="none" strike="noStrike">
              <a:solidFill>
                <a:srgbClr val="FFFFFF"/>
              </a:solidFill>
              <a:latin typeface="Century Gothic"/>
              <a:ea typeface="Century Gothic"/>
              <a:cs typeface="Century Gothic"/>
              <a:sym typeface="Century Gothic"/>
            </a:endParaRPr>
          </a:p>
        </p:txBody>
      </p:sp>
      <p:sp>
        <p:nvSpPr>
          <p:cNvPr id="836" name="Google Shape;836;p84"/>
          <p:cNvSpPr/>
          <p:nvPr/>
        </p:nvSpPr>
        <p:spPr>
          <a:xfrm>
            <a:off x="4584351" y="683862"/>
            <a:ext cx="2558227"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*curar = to cure</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837" name="Google Shape;837;p84"/>
          <p:cNvGraphicFramePr/>
          <p:nvPr/>
        </p:nvGraphicFramePr>
        <p:xfrm>
          <a:off x="9115746" y="2543170"/>
          <a:ext cx="3000000" cy="3000000"/>
        </p:xfrm>
        <a:graphic>
          <a:graphicData uri="http://schemas.openxmlformats.org/drawingml/2006/table">
            <a:tbl>
              <a:tblPr bandRow="1" firstRow="1">
                <a:noFill/>
                <a:tableStyleId>{0C4372EC-DA5C-4D30-B88C-5D7DD2A7512E}</a:tableStyleId>
              </a:tblPr>
              <a:tblGrid>
                <a:gridCol w="1387325"/>
                <a:gridCol w="1387325"/>
              </a:tblGrid>
              <a:tr h="370850">
                <a:tc>
                  <a:txBody>
                    <a:bodyPr/>
                    <a:lstStyle/>
                    <a:p>
                      <a:pPr indent="0" lvl="0" marL="0" marR="0" rtl="0" algn="l">
                        <a:spcBef>
                          <a:spcPts val="0"/>
                        </a:spcBef>
                        <a:spcAft>
                          <a:spcPts val="0"/>
                        </a:spcAft>
                        <a:buNone/>
                      </a:pPr>
                      <a:r>
                        <a:rPr b="0" lang="en-GB" sz="2000" u="none" cap="none" strike="noStrike">
                          <a:solidFill>
                            <a:srgbClr val="002060"/>
                          </a:solidFill>
                        </a:rPr>
                        <a:t>ama</a:t>
                      </a:r>
                      <a:endParaRPr/>
                    </a:p>
                  </a:txBody>
                  <a:tcPr marT="45725" marB="45725" marR="91450" marL="91450"/>
                </a:tc>
                <a:tc>
                  <a:txBody>
                    <a:bodyPr/>
                    <a:lstStyle/>
                    <a:p>
                      <a:pPr indent="0" lvl="0" marL="0" marR="0" rtl="0" algn="l">
                        <a:spcBef>
                          <a:spcPts val="0"/>
                        </a:spcBef>
                        <a:spcAft>
                          <a:spcPts val="0"/>
                        </a:spcAft>
                        <a:buNone/>
                      </a:pPr>
                      <a:r>
                        <a:rPr b="0" lang="en-GB" sz="2000">
                          <a:solidFill>
                            <a:srgbClr val="002060"/>
                          </a:solidFill>
                        </a:rPr>
                        <a:t>porque</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fuerte</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abuela</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padre</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amarillo</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muchas</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presenta</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prima</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primera</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puede</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pelo</a:t>
                      </a:r>
                      <a:endParaRPr/>
                    </a:p>
                  </a:txBody>
                  <a:tcPr marT="45725" marB="45725" marR="91450" marL="91450"/>
                </a:tc>
              </a:tr>
              <a:tr h="370850">
                <a:tc>
                  <a:txBody>
                    <a:bodyPr/>
                    <a:lstStyle/>
                    <a:p>
                      <a:pPr indent="0" lvl="0" marL="0" marR="0" rtl="0" algn="l">
                        <a:spcBef>
                          <a:spcPts val="0"/>
                        </a:spcBef>
                        <a:spcAft>
                          <a:spcPts val="0"/>
                        </a:spcAft>
                        <a:buNone/>
                      </a:pPr>
                      <a:r>
                        <a:rPr lang="en-GB" sz="2000">
                          <a:solidFill>
                            <a:srgbClr val="002060"/>
                          </a:solidFill>
                        </a:rPr>
                        <a:t>está</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primo</a:t>
                      </a:r>
                      <a:endParaRPr/>
                    </a:p>
                  </a:txBody>
                  <a:tcPr marT="45725" marB="45725" marR="91450" marL="91450"/>
                </a:tc>
              </a:tr>
              <a:tr h="339925">
                <a:tc>
                  <a:txBody>
                    <a:bodyPr/>
                    <a:lstStyle/>
                    <a:p>
                      <a:pPr indent="0" lvl="0" marL="0" marR="0" rtl="0" algn="l">
                        <a:spcBef>
                          <a:spcPts val="0"/>
                        </a:spcBef>
                        <a:spcAft>
                          <a:spcPts val="0"/>
                        </a:spcAft>
                        <a:buNone/>
                      </a:pPr>
                      <a:r>
                        <a:rPr lang="en-GB" sz="2000">
                          <a:solidFill>
                            <a:srgbClr val="002060"/>
                          </a:solidFill>
                        </a:rPr>
                        <a:t>llena</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ver</a:t>
                      </a:r>
                      <a:endParaRPr/>
                    </a:p>
                  </a:txBody>
                  <a:tcPr marT="45725" marB="45725" marR="91450" marL="91450"/>
                </a:tc>
              </a:tr>
              <a:tr h="339925">
                <a:tc>
                  <a:txBody>
                    <a:bodyPr/>
                    <a:lstStyle/>
                    <a:p>
                      <a:pPr indent="0" lvl="0" marL="0" marR="0" rtl="0" algn="l">
                        <a:spcBef>
                          <a:spcPts val="0"/>
                        </a:spcBef>
                        <a:spcAft>
                          <a:spcPts val="0"/>
                        </a:spcAft>
                        <a:buNone/>
                      </a:pPr>
                      <a:r>
                        <a:rPr lang="en-GB" sz="2000">
                          <a:solidFill>
                            <a:srgbClr val="002060"/>
                          </a:solidFill>
                        </a:rPr>
                        <a:t>familia</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puedes</a:t>
                      </a:r>
                      <a:endParaRPr sz="2000">
                        <a:solidFill>
                          <a:srgbClr val="002060"/>
                        </a:solidFill>
                      </a:endParaRPr>
                    </a:p>
                  </a:txBody>
                  <a:tcPr marT="45725" marB="45725" marR="91450" marL="91450"/>
                </a:tc>
              </a:tr>
            </a:tbl>
          </a:graphicData>
        </a:graphic>
      </p:graphicFrame>
      <p:sp>
        <p:nvSpPr>
          <p:cNvPr id="838" name="Google Shape;838;p84"/>
          <p:cNvSpPr txBox="1"/>
          <p:nvPr/>
        </p:nvSpPr>
        <p:spPr>
          <a:xfrm>
            <a:off x="10039052" y="257450"/>
            <a:ext cx="1143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[1/2]</a:t>
            </a:r>
            <a:endParaRPr b="1" i="0" sz="2000" u="none" cap="none" strike="noStrike">
              <a:solidFill>
                <a:srgbClr val="1F3864"/>
              </a:solidFill>
              <a:latin typeface="Century Gothic"/>
              <a:ea typeface="Century Gothic"/>
              <a:cs typeface="Century Gothic"/>
              <a:sym typeface="Century Gothic"/>
            </a:endParaRPr>
          </a:p>
        </p:txBody>
      </p:sp>
      <p:pic>
        <p:nvPicPr>
          <p:cNvPr id="839" name="Google Shape;839;p84"/>
          <p:cNvPicPr preferRelativeResize="0"/>
          <p:nvPr/>
        </p:nvPicPr>
        <p:blipFill rotWithShape="1">
          <a:blip r:embed="rId5">
            <a:alphaModFix/>
          </a:blip>
          <a:srcRect b="0" l="0" r="0" t="0"/>
          <a:stretch/>
        </p:blipFill>
        <p:spPr>
          <a:xfrm>
            <a:off x="8077870" y="735694"/>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85"/>
          <p:cNvSpPr/>
          <p:nvPr/>
        </p:nvSpPr>
        <p:spPr>
          <a:xfrm>
            <a:off x="364377" y="1622426"/>
            <a:ext cx="7984093" cy="4154984"/>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La 12) ________, Dolores, es una chica que puede oír ruidos muy bajos.</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El 13) ________, Camilo, es un chico que puede cambiar de forma* para parecer una persona diferente.</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El tío, Bruno, puede 14) ________  el futuro.  </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La hermana mayor, Luisa, es muy 15) ________. Puede levantar 16)_________ cosas sin problema.</a:t>
            </a:r>
            <a:endParaRPr/>
          </a:p>
          <a:p>
            <a:pPr indent="0" lvl="0" marL="0" marR="0" rtl="0" algn="l">
              <a:lnSpc>
                <a:spcPct val="12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 La otra hermana mayor, Isabela, tiene el 17) ________  largo y negro. Las plantas crecen mágicamente cuando ella 18) ________  cerca.</a:t>
            </a:r>
            <a:endParaRPr/>
          </a:p>
        </p:txBody>
      </p:sp>
      <p:pic>
        <p:nvPicPr>
          <p:cNvPr descr="background rectangle" id="846" name="Google Shape;846;p85"/>
          <p:cNvPicPr preferRelativeResize="0"/>
          <p:nvPr/>
        </p:nvPicPr>
        <p:blipFill rotWithShape="1">
          <a:blip r:embed="rId3">
            <a:alphaModFix/>
          </a:blip>
          <a:srcRect b="0" l="0" r="0" t="0"/>
          <a:stretch/>
        </p:blipFill>
        <p:spPr>
          <a:xfrm>
            <a:off x="0" y="296863"/>
            <a:ext cx="6649156" cy="867128"/>
          </a:xfrm>
          <a:prstGeom prst="rect">
            <a:avLst/>
          </a:prstGeom>
          <a:noFill/>
          <a:ln>
            <a:noFill/>
          </a:ln>
        </p:spPr>
      </p:pic>
      <p:sp>
        <p:nvSpPr>
          <p:cNvPr id="847" name="Google Shape;847;p85"/>
          <p:cNvSpPr txBox="1"/>
          <p:nvPr>
            <p:ph type="title"/>
          </p:nvPr>
        </p:nvSpPr>
        <p:spPr>
          <a:xfrm>
            <a:off x="82286" y="0"/>
            <a:ext cx="648458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Vocabulario</a:t>
            </a:r>
            <a:endParaRPr b="1" sz="3600">
              <a:solidFill>
                <a:schemeClr val="lt1"/>
              </a:solidFill>
            </a:endParaRPr>
          </a:p>
        </p:txBody>
      </p:sp>
      <p:sp>
        <p:nvSpPr>
          <p:cNvPr id="848" name="Google Shape;848;p85"/>
          <p:cNvSpPr/>
          <p:nvPr/>
        </p:nvSpPr>
        <p:spPr>
          <a:xfrm>
            <a:off x="11023600" y="258166"/>
            <a:ext cx="90454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leer</a:t>
            </a:r>
            <a:endParaRPr b="1" i="0" sz="2000" u="none" cap="none" strike="noStrike">
              <a:solidFill>
                <a:srgbClr val="FFFFFF"/>
              </a:solidFill>
              <a:latin typeface="Century Gothic"/>
              <a:ea typeface="Century Gothic"/>
              <a:cs typeface="Century Gothic"/>
              <a:sym typeface="Century Gothic"/>
            </a:endParaRPr>
          </a:p>
        </p:txBody>
      </p:sp>
      <p:sp>
        <p:nvSpPr>
          <p:cNvPr id="849" name="Google Shape;849;p85"/>
          <p:cNvSpPr txBox="1"/>
          <p:nvPr/>
        </p:nvSpPr>
        <p:spPr>
          <a:xfrm>
            <a:off x="1728248" y="1639670"/>
            <a:ext cx="133344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prima</a:t>
            </a:r>
            <a:endParaRPr/>
          </a:p>
        </p:txBody>
      </p:sp>
      <p:sp>
        <p:nvSpPr>
          <p:cNvPr id="850" name="Google Shape;850;p85"/>
          <p:cNvSpPr txBox="1"/>
          <p:nvPr/>
        </p:nvSpPr>
        <p:spPr>
          <a:xfrm>
            <a:off x="1581444" y="2416635"/>
            <a:ext cx="1049276"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primo</a:t>
            </a:r>
            <a:endParaRPr/>
          </a:p>
        </p:txBody>
      </p:sp>
      <p:sp>
        <p:nvSpPr>
          <p:cNvPr id="851" name="Google Shape;851;p85"/>
          <p:cNvSpPr txBox="1"/>
          <p:nvPr/>
        </p:nvSpPr>
        <p:spPr>
          <a:xfrm>
            <a:off x="4135166" y="3251364"/>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ver</a:t>
            </a:r>
            <a:endParaRPr b="1" i="0" sz="2200" u="none" cap="none" strike="noStrike">
              <a:solidFill>
                <a:srgbClr val="1F3864"/>
              </a:solidFill>
              <a:latin typeface="Century Gothic"/>
              <a:ea typeface="Century Gothic"/>
              <a:cs typeface="Century Gothic"/>
              <a:sym typeface="Century Gothic"/>
            </a:endParaRPr>
          </a:p>
        </p:txBody>
      </p:sp>
      <p:sp>
        <p:nvSpPr>
          <p:cNvPr id="852" name="Google Shape;852;p85"/>
          <p:cNvSpPr txBox="1"/>
          <p:nvPr/>
        </p:nvSpPr>
        <p:spPr>
          <a:xfrm>
            <a:off x="5865086" y="3623180"/>
            <a:ext cx="1003525"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fuerte</a:t>
            </a:r>
            <a:endParaRPr b="1" i="0" sz="2200" u="none" cap="none" strike="noStrike">
              <a:solidFill>
                <a:srgbClr val="1F3864"/>
              </a:solidFill>
              <a:latin typeface="Century Gothic"/>
              <a:ea typeface="Century Gothic"/>
              <a:cs typeface="Century Gothic"/>
              <a:sym typeface="Century Gothic"/>
            </a:endParaRPr>
          </a:p>
        </p:txBody>
      </p:sp>
      <p:sp>
        <p:nvSpPr>
          <p:cNvPr id="853" name="Google Shape;853;p85"/>
          <p:cNvSpPr txBox="1"/>
          <p:nvPr/>
        </p:nvSpPr>
        <p:spPr>
          <a:xfrm>
            <a:off x="2106082" y="4054769"/>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muchas</a:t>
            </a:r>
            <a:endParaRPr b="1" i="0" sz="2200" u="none" cap="none" strike="noStrike">
              <a:solidFill>
                <a:srgbClr val="1F3864"/>
              </a:solidFill>
              <a:latin typeface="Century Gothic"/>
              <a:ea typeface="Century Gothic"/>
              <a:cs typeface="Century Gothic"/>
              <a:sym typeface="Century Gothic"/>
            </a:endParaRPr>
          </a:p>
        </p:txBody>
      </p:sp>
      <p:sp>
        <p:nvSpPr>
          <p:cNvPr id="854" name="Google Shape;854;p85"/>
          <p:cNvSpPr txBox="1"/>
          <p:nvPr/>
        </p:nvSpPr>
        <p:spPr>
          <a:xfrm>
            <a:off x="6955779" y="4455513"/>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pelo</a:t>
            </a:r>
            <a:endParaRPr b="1" i="0" sz="2200" u="none" cap="none" strike="noStrike">
              <a:solidFill>
                <a:srgbClr val="1F3864"/>
              </a:solidFill>
              <a:latin typeface="Century Gothic"/>
              <a:ea typeface="Century Gothic"/>
              <a:cs typeface="Century Gothic"/>
              <a:sym typeface="Century Gothic"/>
            </a:endParaRPr>
          </a:p>
        </p:txBody>
      </p:sp>
      <p:pic>
        <p:nvPicPr>
          <p:cNvPr id="855" name="Google Shape;855;p85"/>
          <p:cNvPicPr preferRelativeResize="0"/>
          <p:nvPr/>
        </p:nvPicPr>
        <p:blipFill rotWithShape="1">
          <a:blip r:embed="rId4">
            <a:alphaModFix/>
          </a:blip>
          <a:srcRect b="0" l="0" r="0" t="0"/>
          <a:stretch/>
        </p:blipFill>
        <p:spPr>
          <a:xfrm>
            <a:off x="9592144" y="703057"/>
            <a:ext cx="2380151" cy="1370419"/>
          </a:xfrm>
          <a:prstGeom prst="rect">
            <a:avLst/>
          </a:prstGeom>
          <a:noFill/>
          <a:ln>
            <a:noFill/>
          </a:ln>
        </p:spPr>
      </p:pic>
      <p:sp>
        <p:nvSpPr>
          <p:cNvPr id="856" name="Google Shape;856;p85"/>
          <p:cNvSpPr txBox="1"/>
          <p:nvPr/>
        </p:nvSpPr>
        <p:spPr>
          <a:xfrm>
            <a:off x="1639616" y="5249875"/>
            <a:ext cx="20678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está</a:t>
            </a:r>
            <a:endParaRPr b="1" i="0" sz="2200" u="none" cap="none" strike="noStrike">
              <a:solidFill>
                <a:srgbClr val="1F3864"/>
              </a:solidFill>
              <a:latin typeface="Century Gothic"/>
              <a:ea typeface="Century Gothic"/>
              <a:cs typeface="Century Gothic"/>
              <a:sym typeface="Century Gothic"/>
            </a:endParaRPr>
          </a:p>
        </p:txBody>
      </p:sp>
      <p:sp>
        <p:nvSpPr>
          <p:cNvPr id="857" name="Google Shape;857;p85"/>
          <p:cNvSpPr txBox="1"/>
          <p:nvPr/>
        </p:nvSpPr>
        <p:spPr>
          <a:xfrm>
            <a:off x="10039052" y="257450"/>
            <a:ext cx="1143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[2/2]</a:t>
            </a:r>
            <a:endParaRPr b="1" i="0" sz="2000" u="none" cap="none" strike="noStrike">
              <a:solidFill>
                <a:srgbClr val="1F3864"/>
              </a:solidFill>
              <a:latin typeface="Century Gothic"/>
              <a:ea typeface="Century Gothic"/>
              <a:cs typeface="Century Gothic"/>
              <a:sym typeface="Century Gothic"/>
            </a:endParaRPr>
          </a:p>
        </p:txBody>
      </p:sp>
      <p:sp>
        <p:nvSpPr>
          <p:cNvPr id="858" name="Google Shape;858;p85"/>
          <p:cNvSpPr/>
          <p:nvPr/>
        </p:nvSpPr>
        <p:spPr>
          <a:xfrm>
            <a:off x="6726982" y="291666"/>
            <a:ext cx="3218744"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*la forma = way, shape</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859" name="Google Shape;859;p85"/>
          <p:cNvGraphicFramePr/>
          <p:nvPr/>
        </p:nvGraphicFramePr>
        <p:xfrm>
          <a:off x="8937585" y="2092373"/>
          <a:ext cx="3000000" cy="3000000"/>
        </p:xfrm>
        <a:graphic>
          <a:graphicData uri="http://schemas.openxmlformats.org/drawingml/2006/table">
            <a:tbl>
              <a:tblPr bandRow="1" firstRow="1">
                <a:noFill/>
                <a:tableStyleId>{0C4372EC-DA5C-4D30-B88C-5D7DD2A7512E}</a:tableStyleId>
              </a:tblPr>
              <a:tblGrid>
                <a:gridCol w="1387325"/>
                <a:gridCol w="1387325"/>
              </a:tblGrid>
              <a:tr h="370850">
                <a:tc>
                  <a:txBody>
                    <a:bodyPr/>
                    <a:lstStyle/>
                    <a:p>
                      <a:pPr indent="0" lvl="0" marL="0" marR="0" rtl="0" algn="l">
                        <a:spcBef>
                          <a:spcPts val="0"/>
                        </a:spcBef>
                        <a:spcAft>
                          <a:spcPts val="0"/>
                        </a:spcAft>
                        <a:buNone/>
                      </a:pPr>
                      <a:r>
                        <a:rPr b="0" lang="en-GB" sz="2200">
                          <a:solidFill>
                            <a:srgbClr val="002060"/>
                          </a:solidFill>
                        </a:rPr>
                        <a:t>ama</a:t>
                      </a:r>
                      <a:endParaRPr/>
                    </a:p>
                  </a:txBody>
                  <a:tcPr marT="45725" marB="45725" marR="91450" marL="91450"/>
                </a:tc>
                <a:tc>
                  <a:txBody>
                    <a:bodyPr/>
                    <a:lstStyle/>
                    <a:p>
                      <a:pPr indent="0" lvl="0" marL="0" marR="0" rtl="0" algn="l">
                        <a:spcBef>
                          <a:spcPts val="0"/>
                        </a:spcBef>
                        <a:spcAft>
                          <a:spcPts val="0"/>
                        </a:spcAft>
                        <a:buNone/>
                      </a:pPr>
                      <a:r>
                        <a:rPr b="0" lang="en-GB" sz="2200">
                          <a:solidFill>
                            <a:srgbClr val="002060"/>
                          </a:solidFill>
                        </a:rPr>
                        <a:t>porque</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fuerte</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abuela</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padre</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amarillo</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muchas</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presenta</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prima</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primera</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puede</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pelo</a:t>
                      </a:r>
                      <a:endParaRPr/>
                    </a:p>
                  </a:txBody>
                  <a:tcPr marT="45725" marB="45725" marR="91450" marL="91450"/>
                </a:tc>
              </a:tr>
              <a:tr h="370850">
                <a:tc>
                  <a:txBody>
                    <a:bodyPr/>
                    <a:lstStyle/>
                    <a:p>
                      <a:pPr indent="0" lvl="0" marL="0" marR="0" rtl="0" algn="l">
                        <a:spcBef>
                          <a:spcPts val="0"/>
                        </a:spcBef>
                        <a:spcAft>
                          <a:spcPts val="0"/>
                        </a:spcAft>
                        <a:buNone/>
                      </a:pPr>
                      <a:r>
                        <a:rPr lang="en-GB" sz="2200">
                          <a:solidFill>
                            <a:srgbClr val="002060"/>
                          </a:solidFill>
                        </a:rPr>
                        <a:t>está</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primo</a:t>
                      </a:r>
                      <a:endParaRPr/>
                    </a:p>
                  </a:txBody>
                  <a:tcPr marT="45725" marB="45725" marR="91450" marL="91450"/>
                </a:tc>
              </a:tr>
              <a:tr h="339925">
                <a:tc>
                  <a:txBody>
                    <a:bodyPr/>
                    <a:lstStyle/>
                    <a:p>
                      <a:pPr indent="0" lvl="0" marL="0" marR="0" rtl="0" algn="l">
                        <a:spcBef>
                          <a:spcPts val="0"/>
                        </a:spcBef>
                        <a:spcAft>
                          <a:spcPts val="0"/>
                        </a:spcAft>
                        <a:buNone/>
                      </a:pPr>
                      <a:r>
                        <a:rPr lang="en-GB" sz="2200">
                          <a:solidFill>
                            <a:srgbClr val="002060"/>
                          </a:solidFill>
                        </a:rPr>
                        <a:t>llena</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ver</a:t>
                      </a:r>
                      <a:endParaRPr/>
                    </a:p>
                  </a:txBody>
                  <a:tcPr marT="45725" marB="45725" marR="91450" marL="91450"/>
                </a:tc>
              </a:tr>
              <a:tr h="339925">
                <a:tc>
                  <a:txBody>
                    <a:bodyPr/>
                    <a:lstStyle/>
                    <a:p>
                      <a:pPr indent="0" lvl="0" marL="0" marR="0" rtl="0" algn="l">
                        <a:spcBef>
                          <a:spcPts val="0"/>
                        </a:spcBef>
                        <a:spcAft>
                          <a:spcPts val="0"/>
                        </a:spcAft>
                        <a:buNone/>
                      </a:pPr>
                      <a:r>
                        <a:rPr lang="en-GB" sz="2200">
                          <a:solidFill>
                            <a:srgbClr val="002060"/>
                          </a:solidFill>
                        </a:rPr>
                        <a:t>familia</a:t>
                      </a:r>
                      <a:endParaRPr/>
                    </a:p>
                  </a:txBody>
                  <a:tcPr marT="45725" marB="45725" marR="91450" marL="91450"/>
                </a:tc>
                <a:tc>
                  <a:txBody>
                    <a:bodyPr/>
                    <a:lstStyle/>
                    <a:p>
                      <a:pPr indent="0" lvl="0" marL="0" marR="0" rtl="0" algn="l">
                        <a:spcBef>
                          <a:spcPts val="0"/>
                        </a:spcBef>
                        <a:spcAft>
                          <a:spcPts val="0"/>
                        </a:spcAft>
                        <a:buNone/>
                      </a:pPr>
                      <a:r>
                        <a:rPr lang="en-GB" sz="2200">
                          <a:solidFill>
                            <a:srgbClr val="002060"/>
                          </a:solidFill>
                        </a:rPr>
                        <a:t>puedes</a:t>
                      </a:r>
                      <a:endParaRPr sz="2200">
                        <a:solidFill>
                          <a:srgbClr val="002060"/>
                        </a:solidFill>
                      </a:endParaRPr>
                    </a:p>
                  </a:txBody>
                  <a:tcPr marT="45725" marB="45725" marR="91450" marL="91450"/>
                </a:tc>
              </a:tr>
            </a:tbl>
          </a:graphicData>
        </a:graphic>
      </p:graphicFrame>
      <p:pic>
        <p:nvPicPr>
          <p:cNvPr id="860" name="Google Shape;860;p85"/>
          <p:cNvPicPr preferRelativeResize="0"/>
          <p:nvPr/>
        </p:nvPicPr>
        <p:blipFill rotWithShape="1">
          <a:blip r:embed="rId5">
            <a:alphaModFix/>
          </a:blip>
          <a:srcRect b="0" l="0" r="0" t="0"/>
          <a:stretch/>
        </p:blipFill>
        <p:spPr>
          <a:xfrm>
            <a:off x="8782982" y="946303"/>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86"/>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Grammar for manipulation</a:t>
            </a:r>
            <a:endParaRPr b="1" sz="3200"/>
          </a:p>
        </p:txBody>
      </p:sp>
      <p:sp>
        <p:nvSpPr>
          <p:cNvPr id="867" name="Google Shape;867;p86"/>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rgbClr val="1F3864"/>
              </a:buClr>
              <a:buSzPts val="2800"/>
              <a:buChar char="•"/>
            </a:pPr>
            <a:r>
              <a:rPr lang="en-GB"/>
              <a:t>Consider very short explicit explanations (as a leveller)</a:t>
            </a:r>
            <a:endParaRPr/>
          </a:p>
          <a:p>
            <a:pPr indent="-228600" lvl="0" marL="228600" rtl="0" algn="l">
              <a:lnSpc>
                <a:spcPct val="150000"/>
              </a:lnSpc>
              <a:spcBef>
                <a:spcPts val="0"/>
              </a:spcBef>
              <a:spcAft>
                <a:spcPts val="0"/>
              </a:spcAft>
              <a:buClr>
                <a:srgbClr val="1F3864"/>
              </a:buClr>
              <a:buSzPts val="2800"/>
              <a:buChar char="•"/>
            </a:pPr>
            <a:r>
              <a:rPr lang="en-GB"/>
              <a:t>Make the grammar task essential in L, S, R and writing tasks</a:t>
            </a:r>
            <a:endParaRPr/>
          </a:p>
          <a:p>
            <a:pPr indent="-228600" lvl="0" marL="228600" rtl="0" algn="l">
              <a:lnSpc>
                <a:spcPct val="150000"/>
              </a:lnSpc>
              <a:spcBef>
                <a:spcPts val="0"/>
              </a:spcBef>
              <a:spcAft>
                <a:spcPts val="0"/>
              </a:spcAft>
              <a:buClr>
                <a:srgbClr val="1F3864"/>
              </a:buClr>
              <a:buSzPts val="2800"/>
              <a:buChar char="•"/>
            </a:pPr>
            <a:r>
              <a:rPr lang="en-GB"/>
              <a:t>Build sentences from the outset 🡪 desirable difficulty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background rectangle" id="873" name="Google Shape;873;p87"/>
          <p:cNvPicPr preferRelativeResize="0"/>
          <p:nvPr/>
        </p:nvPicPr>
        <p:blipFill rotWithShape="1">
          <a:blip r:embed="rId3">
            <a:alphaModFix/>
          </a:blip>
          <a:srcRect b="0" l="0" r="0" t="0"/>
          <a:stretch/>
        </p:blipFill>
        <p:spPr>
          <a:xfrm>
            <a:off x="0" y="168781"/>
            <a:ext cx="6807200" cy="869950"/>
          </a:xfrm>
          <a:prstGeom prst="rect">
            <a:avLst/>
          </a:prstGeom>
          <a:noFill/>
          <a:ln>
            <a:noFill/>
          </a:ln>
        </p:spPr>
      </p:pic>
      <p:sp>
        <p:nvSpPr>
          <p:cNvPr id="874" name="Google Shape;874;p87"/>
          <p:cNvSpPr txBox="1"/>
          <p:nvPr>
            <p:ph type="title"/>
          </p:nvPr>
        </p:nvSpPr>
        <p:spPr>
          <a:xfrm>
            <a:off x="-1" y="168781"/>
            <a:ext cx="5787025" cy="70784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entury Gothic"/>
              <a:buNone/>
            </a:pPr>
            <a:r>
              <a:rPr b="1" lang="en-GB" sz="2800">
                <a:solidFill>
                  <a:srgbClr val="FFFFFF"/>
                </a:solidFill>
              </a:rPr>
              <a:t>Aktivitäten im Schwarzwald [16/8]</a:t>
            </a:r>
            <a:endParaRPr b="1" sz="3600">
              <a:solidFill>
                <a:schemeClr val="lt1"/>
              </a:solidFill>
            </a:endParaRPr>
          </a:p>
        </p:txBody>
      </p:sp>
      <p:sp>
        <p:nvSpPr>
          <p:cNvPr id="875" name="Google Shape;875;p87"/>
          <p:cNvSpPr/>
          <p:nvPr/>
        </p:nvSpPr>
        <p:spPr>
          <a:xfrm>
            <a:off x="10508974" y="247046"/>
            <a:ext cx="1448353"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schreiben</a:t>
            </a:r>
            <a:endParaRPr b="1" i="0" sz="2000" u="none" cap="none" strike="noStrike">
              <a:solidFill>
                <a:srgbClr val="FFFFFF"/>
              </a:solidFill>
              <a:latin typeface="Century Gothic"/>
              <a:ea typeface="Century Gothic"/>
              <a:cs typeface="Century Gothic"/>
              <a:sym typeface="Century Gothic"/>
            </a:endParaRPr>
          </a:p>
        </p:txBody>
      </p:sp>
      <p:sp>
        <p:nvSpPr>
          <p:cNvPr id="876" name="Google Shape;876;p87"/>
          <p:cNvSpPr/>
          <p:nvPr/>
        </p:nvSpPr>
        <p:spPr>
          <a:xfrm>
            <a:off x="9784607" y="2853406"/>
            <a:ext cx="2172720" cy="72352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travel / travelled</a:t>
            </a:r>
            <a:endParaRPr/>
          </a:p>
        </p:txBody>
      </p:sp>
      <p:sp>
        <p:nvSpPr>
          <p:cNvPr id="877" name="Google Shape;877;p87"/>
          <p:cNvSpPr/>
          <p:nvPr/>
        </p:nvSpPr>
        <p:spPr>
          <a:xfrm rot="-300000">
            <a:off x="6603197" y="4799906"/>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78" name="Google Shape;878;p87"/>
          <p:cNvSpPr/>
          <p:nvPr/>
        </p:nvSpPr>
        <p:spPr>
          <a:xfrm rot="-300000">
            <a:off x="3154560" y="794055"/>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79" name="Google Shape;879;p87"/>
          <p:cNvSpPr txBox="1"/>
          <p:nvPr/>
        </p:nvSpPr>
        <p:spPr>
          <a:xfrm rot="-327307">
            <a:off x="3265799" y="917899"/>
            <a:ext cx="264501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[Schwarzwalder </a:t>
            </a:r>
            <a:endParaRPr/>
          </a:p>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Kirschtorte]</a:t>
            </a:r>
            <a:endParaRPr/>
          </a:p>
        </p:txBody>
      </p:sp>
      <p:sp>
        <p:nvSpPr>
          <p:cNvPr id="880" name="Google Shape;880;p87"/>
          <p:cNvSpPr/>
          <p:nvPr/>
        </p:nvSpPr>
        <p:spPr>
          <a:xfrm rot="-300000">
            <a:off x="6265279" y="510875"/>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1" name="Google Shape;881;p87"/>
          <p:cNvSpPr/>
          <p:nvPr/>
        </p:nvSpPr>
        <p:spPr>
          <a:xfrm rot="-300000">
            <a:off x="3403413" y="365685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2" name="Google Shape;882;p87"/>
          <p:cNvSpPr/>
          <p:nvPr/>
        </p:nvSpPr>
        <p:spPr>
          <a:xfrm rot="-300000">
            <a:off x="3288707" y="2225543"/>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3" name="Google Shape;883;p87"/>
          <p:cNvSpPr/>
          <p:nvPr/>
        </p:nvSpPr>
        <p:spPr>
          <a:xfrm rot="-300000">
            <a:off x="6373785" y="193733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4" name="Google Shape;884;p87"/>
          <p:cNvSpPr/>
          <p:nvPr/>
        </p:nvSpPr>
        <p:spPr>
          <a:xfrm rot="-300000">
            <a:off x="6488491" y="3373443"/>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5" name="Google Shape;885;p87"/>
          <p:cNvSpPr/>
          <p:nvPr/>
        </p:nvSpPr>
        <p:spPr>
          <a:xfrm rot="-300000">
            <a:off x="3540824" y="507901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886" name="Google Shape;886;p87"/>
          <p:cNvSpPr txBox="1"/>
          <p:nvPr/>
        </p:nvSpPr>
        <p:spPr>
          <a:xfrm rot="-327307">
            <a:off x="6703659" y="2299805"/>
            <a:ext cx="195614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[ins Kanu]</a:t>
            </a:r>
            <a:endParaRPr/>
          </a:p>
        </p:txBody>
      </p:sp>
      <p:sp>
        <p:nvSpPr>
          <p:cNvPr id="887" name="Google Shape;887;p87"/>
          <p:cNvSpPr txBox="1"/>
          <p:nvPr/>
        </p:nvSpPr>
        <p:spPr>
          <a:xfrm rot="-327307">
            <a:off x="6596690" y="3567407"/>
            <a:ext cx="217008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[schöne Lieder]</a:t>
            </a:r>
            <a:endParaRPr/>
          </a:p>
        </p:txBody>
      </p:sp>
      <p:sp>
        <p:nvSpPr>
          <p:cNvPr id="888" name="Google Shape;888;p87"/>
          <p:cNvSpPr txBox="1"/>
          <p:nvPr/>
        </p:nvSpPr>
        <p:spPr>
          <a:xfrm rot="-327307">
            <a:off x="3972596" y="5242175"/>
            <a:ext cx="217008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[mit dem Flugzeug]</a:t>
            </a:r>
            <a:endParaRPr/>
          </a:p>
        </p:txBody>
      </p:sp>
      <p:sp>
        <p:nvSpPr>
          <p:cNvPr id="889" name="Google Shape;889;p87"/>
          <p:cNvSpPr txBox="1"/>
          <p:nvPr/>
        </p:nvSpPr>
        <p:spPr>
          <a:xfrm rot="-327307">
            <a:off x="6976091" y="5209067"/>
            <a:ext cx="217008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[Tischtennis]</a:t>
            </a:r>
            <a:endParaRPr/>
          </a:p>
        </p:txBody>
      </p:sp>
      <p:sp>
        <p:nvSpPr>
          <p:cNvPr id="890" name="Google Shape;890;p87"/>
          <p:cNvSpPr txBox="1"/>
          <p:nvPr/>
        </p:nvSpPr>
        <p:spPr>
          <a:xfrm rot="-327307">
            <a:off x="3476591" y="2582426"/>
            <a:ext cx="252335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[mit der Bahn]</a:t>
            </a:r>
            <a:endParaRPr/>
          </a:p>
        </p:txBody>
      </p:sp>
      <p:sp>
        <p:nvSpPr>
          <p:cNvPr id="891" name="Google Shape;891;p87"/>
          <p:cNvSpPr txBox="1"/>
          <p:nvPr/>
        </p:nvSpPr>
        <p:spPr>
          <a:xfrm rot="-327307">
            <a:off x="3629786" y="3988206"/>
            <a:ext cx="265459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[Tee]</a:t>
            </a:r>
            <a:endParaRPr/>
          </a:p>
        </p:txBody>
      </p:sp>
      <p:sp>
        <p:nvSpPr>
          <p:cNvPr id="892" name="Google Shape;892;p87"/>
          <p:cNvSpPr txBox="1"/>
          <p:nvPr/>
        </p:nvSpPr>
        <p:spPr>
          <a:xfrm rot="-327307">
            <a:off x="6316076" y="819494"/>
            <a:ext cx="27313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[durch den Park]</a:t>
            </a:r>
            <a:endParaRPr/>
          </a:p>
        </p:txBody>
      </p:sp>
      <p:sp>
        <p:nvSpPr>
          <p:cNvPr id="893" name="Google Shape;893;p87"/>
          <p:cNvSpPr/>
          <p:nvPr/>
        </p:nvSpPr>
        <p:spPr>
          <a:xfrm>
            <a:off x="3104328" y="4626697"/>
            <a:ext cx="8289973" cy="763680"/>
          </a:xfrm>
          <a:prstGeom prst="roundRect">
            <a:avLst>
              <a:gd fmla="val 16667" name="adj"/>
            </a:avLst>
          </a:prstGeom>
          <a:solidFill>
            <a:srgbClr val="DAA520"/>
          </a:solidFill>
          <a:ln cap="flat" cmpd="sng" w="5715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Arial"/>
              <a:buNone/>
            </a:pPr>
            <a:r>
              <a:rPr b="0" i="0" lang="en-GB" sz="3600" u="none" cap="none" strike="noStrike">
                <a:solidFill>
                  <a:srgbClr val="FFFFFF"/>
                </a:solidFill>
                <a:latin typeface="Century Gothic"/>
                <a:ea typeface="Century Gothic"/>
                <a:cs typeface="Century Gothic"/>
                <a:sym typeface="Century Gothic"/>
              </a:rPr>
              <a:t>Bist du mit der Bahn gefahren?</a:t>
            </a:r>
            <a:endParaRPr/>
          </a:p>
        </p:txBody>
      </p:sp>
      <p:sp>
        <p:nvSpPr>
          <p:cNvPr id="894" name="Google Shape;894;p87"/>
          <p:cNvSpPr/>
          <p:nvPr/>
        </p:nvSpPr>
        <p:spPr>
          <a:xfrm>
            <a:off x="149991" y="1208006"/>
            <a:ext cx="2648541"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I / I have</a:t>
            </a:r>
            <a:endParaRPr/>
          </a:p>
        </p:txBody>
      </p:sp>
      <p:sp>
        <p:nvSpPr>
          <p:cNvPr id="895" name="Google Shape;895;p87"/>
          <p:cNvSpPr/>
          <p:nvPr/>
        </p:nvSpPr>
        <p:spPr>
          <a:xfrm>
            <a:off x="133531" y="1806307"/>
            <a:ext cx="266925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you / you have</a:t>
            </a:r>
            <a:endParaRPr/>
          </a:p>
        </p:txBody>
      </p:sp>
      <p:sp>
        <p:nvSpPr>
          <p:cNvPr id="896" name="Google Shape;896;p87"/>
          <p:cNvSpPr/>
          <p:nvPr/>
        </p:nvSpPr>
        <p:spPr>
          <a:xfrm>
            <a:off x="123333" y="2404769"/>
            <a:ext cx="268208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she / she has</a:t>
            </a:r>
            <a:endParaRPr/>
          </a:p>
        </p:txBody>
      </p:sp>
      <p:sp>
        <p:nvSpPr>
          <p:cNvPr id="897" name="Google Shape;897;p87"/>
          <p:cNvSpPr/>
          <p:nvPr/>
        </p:nvSpPr>
        <p:spPr>
          <a:xfrm>
            <a:off x="123333" y="3003231"/>
            <a:ext cx="268208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he / he has</a:t>
            </a:r>
            <a:endParaRPr/>
          </a:p>
        </p:txBody>
      </p:sp>
      <p:sp>
        <p:nvSpPr>
          <p:cNvPr id="898" name="Google Shape;898;p87"/>
          <p:cNvSpPr/>
          <p:nvPr/>
        </p:nvSpPr>
        <p:spPr>
          <a:xfrm>
            <a:off x="134226" y="4780999"/>
            <a:ext cx="263176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she / Has she</a:t>
            </a:r>
            <a:endParaRPr/>
          </a:p>
        </p:txBody>
      </p:sp>
      <p:sp>
        <p:nvSpPr>
          <p:cNvPr id="899" name="Google Shape;899;p87"/>
          <p:cNvSpPr/>
          <p:nvPr/>
        </p:nvSpPr>
        <p:spPr>
          <a:xfrm>
            <a:off x="141080" y="5352170"/>
            <a:ext cx="2601195"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he / Has he</a:t>
            </a:r>
            <a:endParaRPr/>
          </a:p>
        </p:txBody>
      </p:sp>
      <p:sp>
        <p:nvSpPr>
          <p:cNvPr id="900" name="Google Shape;900;p87"/>
          <p:cNvSpPr/>
          <p:nvPr/>
        </p:nvSpPr>
        <p:spPr>
          <a:xfrm>
            <a:off x="126917" y="3605030"/>
            <a:ext cx="267443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I / Have I</a:t>
            </a:r>
            <a:endParaRPr/>
          </a:p>
        </p:txBody>
      </p:sp>
      <p:sp>
        <p:nvSpPr>
          <p:cNvPr id="901" name="Google Shape;901;p87"/>
          <p:cNvSpPr/>
          <p:nvPr/>
        </p:nvSpPr>
        <p:spPr>
          <a:xfrm>
            <a:off x="126917" y="4184734"/>
            <a:ext cx="267443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you / Have you</a:t>
            </a:r>
            <a:endParaRPr/>
          </a:p>
        </p:txBody>
      </p:sp>
      <p:sp>
        <p:nvSpPr>
          <p:cNvPr id="902" name="Google Shape;902;p87"/>
          <p:cNvSpPr/>
          <p:nvPr/>
        </p:nvSpPr>
        <p:spPr>
          <a:xfrm>
            <a:off x="93274" y="4119646"/>
            <a:ext cx="2761974" cy="636284"/>
          </a:xfrm>
          <a:prstGeom prst="roundRect">
            <a:avLst>
              <a:gd fmla="val 16667" name="adj"/>
            </a:avLst>
          </a:prstGeom>
          <a:noFill/>
          <a:ln cap="flat" cmpd="sng" w="57150">
            <a:solidFill>
              <a:srgbClr val="DAA5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pic>
        <p:nvPicPr>
          <p:cNvPr descr="background rectangle" id="908" name="Google Shape;908;p88"/>
          <p:cNvPicPr preferRelativeResize="0"/>
          <p:nvPr/>
        </p:nvPicPr>
        <p:blipFill rotWithShape="1">
          <a:blip r:embed="rId3">
            <a:alphaModFix/>
          </a:blip>
          <a:srcRect b="0" l="0" r="0" t="0"/>
          <a:stretch/>
        </p:blipFill>
        <p:spPr>
          <a:xfrm>
            <a:off x="0" y="168781"/>
            <a:ext cx="6807200" cy="869950"/>
          </a:xfrm>
          <a:prstGeom prst="rect">
            <a:avLst/>
          </a:prstGeom>
          <a:noFill/>
          <a:ln>
            <a:noFill/>
          </a:ln>
        </p:spPr>
      </p:pic>
      <p:sp>
        <p:nvSpPr>
          <p:cNvPr id="909" name="Google Shape;909;p88"/>
          <p:cNvSpPr txBox="1"/>
          <p:nvPr>
            <p:ph type="title"/>
          </p:nvPr>
        </p:nvSpPr>
        <p:spPr>
          <a:xfrm>
            <a:off x="0" y="168781"/>
            <a:ext cx="5944327"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Century Gothic"/>
              <a:buNone/>
            </a:pPr>
            <a:r>
              <a:rPr b="1" lang="en-GB" sz="2800">
                <a:solidFill>
                  <a:srgbClr val="FFFFFF"/>
                </a:solidFill>
              </a:rPr>
              <a:t>Aktivitäten im Schwarzwald [8/8]</a:t>
            </a:r>
            <a:endParaRPr b="1" sz="3600">
              <a:solidFill>
                <a:schemeClr val="lt1"/>
              </a:solidFill>
            </a:endParaRPr>
          </a:p>
        </p:txBody>
      </p:sp>
      <p:sp>
        <p:nvSpPr>
          <p:cNvPr id="910" name="Google Shape;910;p88"/>
          <p:cNvSpPr/>
          <p:nvPr/>
        </p:nvSpPr>
        <p:spPr>
          <a:xfrm>
            <a:off x="10508974" y="247046"/>
            <a:ext cx="1448353"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schreiben</a:t>
            </a:r>
            <a:endParaRPr b="1" i="0" sz="2000" u="none" cap="none" strike="noStrike">
              <a:solidFill>
                <a:srgbClr val="FFFFFF"/>
              </a:solidFill>
              <a:latin typeface="Century Gothic"/>
              <a:ea typeface="Century Gothic"/>
              <a:cs typeface="Century Gothic"/>
              <a:sym typeface="Century Gothic"/>
            </a:endParaRPr>
          </a:p>
        </p:txBody>
      </p:sp>
      <p:sp>
        <p:nvSpPr>
          <p:cNvPr id="911" name="Google Shape;911;p88"/>
          <p:cNvSpPr/>
          <p:nvPr/>
        </p:nvSpPr>
        <p:spPr>
          <a:xfrm>
            <a:off x="9784607" y="2853406"/>
            <a:ext cx="2172720" cy="72352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play / played</a:t>
            </a:r>
            <a:endParaRPr/>
          </a:p>
        </p:txBody>
      </p:sp>
      <p:sp>
        <p:nvSpPr>
          <p:cNvPr id="912" name="Google Shape;912;p88"/>
          <p:cNvSpPr/>
          <p:nvPr/>
        </p:nvSpPr>
        <p:spPr>
          <a:xfrm rot="-300000">
            <a:off x="6603197" y="4799906"/>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3" name="Google Shape;913;p88"/>
          <p:cNvSpPr/>
          <p:nvPr/>
        </p:nvSpPr>
        <p:spPr>
          <a:xfrm rot="-300000">
            <a:off x="3154560" y="794055"/>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4" name="Google Shape;914;p88"/>
          <p:cNvSpPr txBox="1"/>
          <p:nvPr/>
        </p:nvSpPr>
        <p:spPr>
          <a:xfrm rot="-327307">
            <a:off x="3265799" y="917899"/>
            <a:ext cx="2645017"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[Schwarzwalder </a:t>
            </a:r>
            <a:endParaRPr/>
          </a:p>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Kirschtorte]</a:t>
            </a:r>
            <a:endParaRPr/>
          </a:p>
        </p:txBody>
      </p:sp>
      <p:sp>
        <p:nvSpPr>
          <p:cNvPr id="915" name="Google Shape;915;p88"/>
          <p:cNvSpPr/>
          <p:nvPr/>
        </p:nvSpPr>
        <p:spPr>
          <a:xfrm rot="-300000">
            <a:off x="6265279" y="510875"/>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6" name="Google Shape;916;p88"/>
          <p:cNvSpPr/>
          <p:nvPr/>
        </p:nvSpPr>
        <p:spPr>
          <a:xfrm rot="-300000">
            <a:off x="3403413" y="365685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7" name="Google Shape;917;p88"/>
          <p:cNvSpPr/>
          <p:nvPr/>
        </p:nvSpPr>
        <p:spPr>
          <a:xfrm rot="-300000">
            <a:off x="3288707" y="2225543"/>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8" name="Google Shape;918;p88"/>
          <p:cNvSpPr/>
          <p:nvPr/>
        </p:nvSpPr>
        <p:spPr>
          <a:xfrm rot="-300000">
            <a:off x="6373785" y="193733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19" name="Google Shape;919;p88"/>
          <p:cNvSpPr/>
          <p:nvPr/>
        </p:nvSpPr>
        <p:spPr>
          <a:xfrm rot="-300000">
            <a:off x="6488491" y="3373443"/>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20" name="Google Shape;920;p88"/>
          <p:cNvSpPr/>
          <p:nvPr/>
        </p:nvSpPr>
        <p:spPr>
          <a:xfrm rot="-300000">
            <a:off x="3540824" y="5079019"/>
            <a:ext cx="2915873" cy="1279985"/>
          </a:xfrm>
          <a:prstGeom prst="rect">
            <a:avLst/>
          </a:prstGeom>
          <a:solidFill>
            <a:srgbClr val="FBF0D5"/>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21" name="Google Shape;921;p88"/>
          <p:cNvSpPr txBox="1"/>
          <p:nvPr/>
        </p:nvSpPr>
        <p:spPr>
          <a:xfrm rot="-327307">
            <a:off x="6703659" y="2299805"/>
            <a:ext cx="195614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[ins Kanu]</a:t>
            </a:r>
            <a:endParaRPr/>
          </a:p>
        </p:txBody>
      </p:sp>
      <p:sp>
        <p:nvSpPr>
          <p:cNvPr id="922" name="Google Shape;922;p88"/>
          <p:cNvSpPr txBox="1"/>
          <p:nvPr/>
        </p:nvSpPr>
        <p:spPr>
          <a:xfrm rot="-327307">
            <a:off x="6596690" y="3567407"/>
            <a:ext cx="217008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[schöne Lieder]</a:t>
            </a:r>
            <a:endParaRPr/>
          </a:p>
        </p:txBody>
      </p:sp>
      <p:sp>
        <p:nvSpPr>
          <p:cNvPr id="923" name="Google Shape;923;p88"/>
          <p:cNvSpPr txBox="1"/>
          <p:nvPr/>
        </p:nvSpPr>
        <p:spPr>
          <a:xfrm rot="-327307">
            <a:off x="3972596" y="5242175"/>
            <a:ext cx="2170082"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[mit dem Flugzeug]</a:t>
            </a:r>
            <a:endParaRPr/>
          </a:p>
        </p:txBody>
      </p:sp>
      <p:sp>
        <p:nvSpPr>
          <p:cNvPr id="924" name="Google Shape;924;p88"/>
          <p:cNvSpPr txBox="1"/>
          <p:nvPr/>
        </p:nvSpPr>
        <p:spPr>
          <a:xfrm rot="-327307">
            <a:off x="6976091" y="5209067"/>
            <a:ext cx="217008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[Tischtennis]</a:t>
            </a:r>
            <a:endParaRPr/>
          </a:p>
        </p:txBody>
      </p:sp>
      <p:sp>
        <p:nvSpPr>
          <p:cNvPr id="925" name="Google Shape;925;p88"/>
          <p:cNvSpPr txBox="1"/>
          <p:nvPr/>
        </p:nvSpPr>
        <p:spPr>
          <a:xfrm rot="-327307">
            <a:off x="3476591" y="2582426"/>
            <a:ext cx="252335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[mit der Bahn]</a:t>
            </a:r>
            <a:endParaRPr/>
          </a:p>
        </p:txBody>
      </p:sp>
      <p:sp>
        <p:nvSpPr>
          <p:cNvPr id="926" name="Google Shape;926;p88"/>
          <p:cNvSpPr txBox="1"/>
          <p:nvPr/>
        </p:nvSpPr>
        <p:spPr>
          <a:xfrm rot="-327307">
            <a:off x="3629786" y="3988206"/>
            <a:ext cx="265459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[Tee]</a:t>
            </a:r>
            <a:endParaRPr/>
          </a:p>
        </p:txBody>
      </p:sp>
      <p:sp>
        <p:nvSpPr>
          <p:cNvPr id="927" name="Google Shape;927;p88"/>
          <p:cNvSpPr txBox="1"/>
          <p:nvPr/>
        </p:nvSpPr>
        <p:spPr>
          <a:xfrm rot="-327307">
            <a:off x="6316076" y="819494"/>
            <a:ext cx="273131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[durch den Park]</a:t>
            </a:r>
            <a:endParaRPr/>
          </a:p>
        </p:txBody>
      </p:sp>
      <p:sp>
        <p:nvSpPr>
          <p:cNvPr id="928" name="Google Shape;928;p88"/>
          <p:cNvSpPr/>
          <p:nvPr/>
        </p:nvSpPr>
        <p:spPr>
          <a:xfrm>
            <a:off x="3104328" y="4689942"/>
            <a:ext cx="8289973" cy="688332"/>
          </a:xfrm>
          <a:prstGeom prst="roundRect">
            <a:avLst>
              <a:gd fmla="val 16667" name="adj"/>
            </a:avLst>
          </a:prstGeom>
          <a:solidFill>
            <a:srgbClr val="DAA520"/>
          </a:solidFill>
          <a:ln cap="flat" cmpd="sng" w="5715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600"/>
              <a:buFont typeface="Arial"/>
              <a:buNone/>
            </a:pPr>
            <a:r>
              <a:rPr b="0" i="0" lang="en-GB" sz="3600" u="none" cap="none" strike="noStrike">
                <a:solidFill>
                  <a:srgbClr val="FFFFFF"/>
                </a:solidFill>
                <a:latin typeface="Century Gothic"/>
                <a:ea typeface="Century Gothic"/>
                <a:cs typeface="Century Gothic"/>
                <a:sym typeface="Century Gothic"/>
              </a:rPr>
              <a:t>Hat er Tischtennis gespielt?</a:t>
            </a:r>
            <a:endParaRPr/>
          </a:p>
        </p:txBody>
      </p:sp>
      <p:sp>
        <p:nvSpPr>
          <p:cNvPr id="929" name="Google Shape;929;p88"/>
          <p:cNvSpPr/>
          <p:nvPr/>
        </p:nvSpPr>
        <p:spPr>
          <a:xfrm>
            <a:off x="149991" y="1208006"/>
            <a:ext cx="2648541"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I / I have</a:t>
            </a:r>
            <a:endParaRPr/>
          </a:p>
        </p:txBody>
      </p:sp>
      <p:sp>
        <p:nvSpPr>
          <p:cNvPr id="930" name="Google Shape;930;p88"/>
          <p:cNvSpPr/>
          <p:nvPr/>
        </p:nvSpPr>
        <p:spPr>
          <a:xfrm>
            <a:off x="133531" y="1806307"/>
            <a:ext cx="266925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you / you have</a:t>
            </a:r>
            <a:endParaRPr/>
          </a:p>
        </p:txBody>
      </p:sp>
      <p:sp>
        <p:nvSpPr>
          <p:cNvPr id="931" name="Google Shape;931;p88"/>
          <p:cNvSpPr/>
          <p:nvPr/>
        </p:nvSpPr>
        <p:spPr>
          <a:xfrm>
            <a:off x="123333" y="2404769"/>
            <a:ext cx="268208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she / she has</a:t>
            </a:r>
            <a:endParaRPr/>
          </a:p>
        </p:txBody>
      </p:sp>
      <p:sp>
        <p:nvSpPr>
          <p:cNvPr id="932" name="Google Shape;932;p88"/>
          <p:cNvSpPr/>
          <p:nvPr/>
        </p:nvSpPr>
        <p:spPr>
          <a:xfrm>
            <a:off x="123333" y="3003231"/>
            <a:ext cx="2682083"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he / he has</a:t>
            </a:r>
            <a:endParaRPr/>
          </a:p>
        </p:txBody>
      </p:sp>
      <p:sp>
        <p:nvSpPr>
          <p:cNvPr id="933" name="Google Shape;933;p88"/>
          <p:cNvSpPr/>
          <p:nvPr/>
        </p:nvSpPr>
        <p:spPr>
          <a:xfrm>
            <a:off x="134226" y="4780999"/>
            <a:ext cx="263176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she / Has she</a:t>
            </a:r>
            <a:endParaRPr/>
          </a:p>
        </p:txBody>
      </p:sp>
      <p:sp>
        <p:nvSpPr>
          <p:cNvPr id="934" name="Google Shape;934;p88"/>
          <p:cNvSpPr/>
          <p:nvPr/>
        </p:nvSpPr>
        <p:spPr>
          <a:xfrm>
            <a:off x="141080" y="5352170"/>
            <a:ext cx="2601195"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he / Has he</a:t>
            </a:r>
            <a:endParaRPr/>
          </a:p>
        </p:txBody>
      </p:sp>
      <p:sp>
        <p:nvSpPr>
          <p:cNvPr id="935" name="Google Shape;935;p88"/>
          <p:cNvSpPr/>
          <p:nvPr/>
        </p:nvSpPr>
        <p:spPr>
          <a:xfrm>
            <a:off x="83146" y="5295615"/>
            <a:ext cx="2761974" cy="636284"/>
          </a:xfrm>
          <a:prstGeom prst="roundRect">
            <a:avLst>
              <a:gd fmla="val 16667" name="adj"/>
            </a:avLst>
          </a:prstGeom>
          <a:noFill/>
          <a:ln cap="flat" cmpd="sng" w="57150">
            <a:solidFill>
              <a:srgbClr val="DAA5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936" name="Google Shape;936;p88"/>
          <p:cNvSpPr/>
          <p:nvPr/>
        </p:nvSpPr>
        <p:spPr>
          <a:xfrm>
            <a:off x="126917" y="3605030"/>
            <a:ext cx="267443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I / Have I</a:t>
            </a:r>
            <a:endParaRPr/>
          </a:p>
        </p:txBody>
      </p:sp>
      <p:sp>
        <p:nvSpPr>
          <p:cNvPr id="937" name="Google Shape;937;p88"/>
          <p:cNvSpPr/>
          <p:nvPr/>
        </p:nvSpPr>
        <p:spPr>
          <a:xfrm>
            <a:off x="126917" y="4184734"/>
            <a:ext cx="2674432" cy="514616"/>
          </a:xfrm>
          <a:prstGeom prst="roundRect">
            <a:avLst>
              <a:gd fmla="val 16667" name="adj"/>
            </a:avLst>
          </a:prstGeom>
          <a:solidFill>
            <a:srgbClr val="115076"/>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Did you / Have you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2" name="Shape 942"/>
        <p:cNvGrpSpPr/>
        <p:nvPr/>
      </p:nvGrpSpPr>
      <p:grpSpPr>
        <a:xfrm>
          <a:off x="0" y="0"/>
          <a:ext cx="0" cy="0"/>
          <a:chOff x="0" y="0"/>
          <a:chExt cx="0" cy="0"/>
        </a:xfrm>
      </p:grpSpPr>
      <p:pic>
        <p:nvPicPr>
          <p:cNvPr descr="background rectangle" id="943" name="Google Shape;943;p89"/>
          <p:cNvPicPr preferRelativeResize="0"/>
          <p:nvPr/>
        </p:nvPicPr>
        <p:blipFill rotWithShape="1">
          <a:blip r:embed="rId4">
            <a:alphaModFix/>
          </a:blip>
          <a:srcRect b="0" l="0" r="0" t="0"/>
          <a:stretch/>
        </p:blipFill>
        <p:spPr>
          <a:xfrm>
            <a:off x="0" y="294041"/>
            <a:ext cx="7907867" cy="869950"/>
          </a:xfrm>
          <a:prstGeom prst="rect">
            <a:avLst/>
          </a:prstGeom>
          <a:noFill/>
          <a:ln>
            <a:noFill/>
          </a:ln>
        </p:spPr>
      </p:pic>
      <p:sp>
        <p:nvSpPr>
          <p:cNvPr id="944" name="Google Shape;944;p89"/>
          <p:cNvSpPr txBox="1"/>
          <p:nvPr>
            <p:ph type="title"/>
          </p:nvPr>
        </p:nvSpPr>
        <p:spPr>
          <a:xfrm>
            <a:off x="-1" y="294041"/>
            <a:ext cx="7002595" cy="70784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entury Gothic"/>
              <a:buNone/>
            </a:pPr>
            <a:r>
              <a:rPr b="1" lang="en-GB" sz="3600">
                <a:solidFill>
                  <a:schemeClr val="lt1"/>
                </a:solidFill>
              </a:rPr>
              <a:t>Wie heißt das auf Deutsch? [5/6]</a:t>
            </a:r>
            <a:endParaRPr b="1" i="1" sz="3600">
              <a:solidFill>
                <a:schemeClr val="lt1"/>
              </a:solidFill>
            </a:endParaRPr>
          </a:p>
        </p:txBody>
      </p:sp>
      <p:sp>
        <p:nvSpPr>
          <p:cNvPr id="945" name="Google Shape;945;p89"/>
          <p:cNvSpPr/>
          <p:nvPr/>
        </p:nvSpPr>
        <p:spPr>
          <a:xfrm>
            <a:off x="10310192" y="247046"/>
            <a:ext cx="1647136"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schreiben</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946" name="Google Shape;946;p89"/>
          <p:cNvGraphicFramePr/>
          <p:nvPr/>
        </p:nvGraphicFramePr>
        <p:xfrm>
          <a:off x="1878959" y="1284277"/>
          <a:ext cx="3000000" cy="3000000"/>
        </p:xfrm>
        <a:graphic>
          <a:graphicData uri="http://schemas.openxmlformats.org/drawingml/2006/table">
            <a:tbl>
              <a:tblPr bandRow="1" firstRow="1">
                <a:noFill/>
                <a:tableStyleId>{0C4372EC-DA5C-4D30-B88C-5D7DD2A7512E}</a:tableStyleId>
              </a:tblPr>
              <a:tblGrid>
                <a:gridCol w="4064000"/>
                <a:gridCol w="4064000"/>
              </a:tblGrid>
              <a:tr h="210820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210820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sp>
        <p:nvSpPr>
          <p:cNvPr id="947" name="Google Shape;947;p89"/>
          <p:cNvSpPr txBox="1"/>
          <p:nvPr/>
        </p:nvSpPr>
        <p:spPr>
          <a:xfrm>
            <a:off x="2031999" y="1320800"/>
            <a:ext cx="18965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Letzte Woche</a:t>
            </a:r>
            <a:endParaRPr b="0" i="0" sz="2000" u="none" cap="none" strike="noStrike">
              <a:solidFill>
                <a:srgbClr val="DAA520"/>
              </a:solidFill>
              <a:latin typeface="Century Gothic"/>
              <a:ea typeface="Century Gothic"/>
              <a:cs typeface="Century Gothic"/>
              <a:sym typeface="Century Gothic"/>
            </a:endParaRPr>
          </a:p>
        </p:txBody>
      </p:sp>
      <p:sp>
        <p:nvSpPr>
          <p:cNvPr id="948" name="Google Shape;948;p89"/>
          <p:cNvSpPr txBox="1"/>
          <p:nvPr/>
        </p:nvSpPr>
        <p:spPr>
          <a:xfrm>
            <a:off x="6095999" y="1320800"/>
            <a:ext cx="204893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vor 3 Wochen</a:t>
            </a:r>
            <a:endParaRPr b="0" i="0" sz="2000" u="none" cap="none" strike="noStrike">
              <a:solidFill>
                <a:srgbClr val="DAA520"/>
              </a:solidFill>
              <a:latin typeface="Century Gothic"/>
              <a:ea typeface="Century Gothic"/>
              <a:cs typeface="Century Gothic"/>
              <a:sym typeface="Century Gothic"/>
            </a:endParaRPr>
          </a:p>
        </p:txBody>
      </p:sp>
      <p:sp>
        <p:nvSpPr>
          <p:cNvPr id="949" name="Google Shape;949;p89"/>
          <p:cNvSpPr txBox="1"/>
          <p:nvPr/>
        </p:nvSpPr>
        <p:spPr>
          <a:xfrm>
            <a:off x="2031998" y="3429000"/>
            <a:ext cx="211666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vor 9 Wochen</a:t>
            </a:r>
            <a:endParaRPr b="0" i="0" sz="2000" u="none" cap="none" strike="noStrike">
              <a:solidFill>
                <a:srgbClr val="DAA520"/>
              </a:solidFill>
              <a:latin typeface="Century Gothic"/>
              <a:ea typeface="Century Gothic"/>
              <a:cs typeface="Century Gothic"/>
              <a:sym typeface="Century Gothic"/>
            </a:endParaRPr>
          </a:p>
        </p:txBody>
      </p:sp>
      <p:sp>
        <p:nvSpPr>
          <p:cNvPr id="950" name="Google Shape;950;p89"/>
          <p:cNvSpPr txBox="1"/>
          <p:nvPr/>
        </p:nvSpPr>
        <p:spPr>
          <a:xfrm>
            <a:off x="6138332" y="3429000"/>
            <a:ext cx="23960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Letztes Jahr</a:t>
            </a:r>
            <a:endParaRPr b="0" i="0" sz="2000" u="none" cap="none" strike="noStrike">
              <a:solidFill>
                <a:srgbClr val="DAA520"/>
              </a:solidFill>
              <a:latin typeface="Century Gothic"/>
              <a:ea typeface="Century Gothic"/>
              <a:cs typeface="Century Gothic"/>
              <a:sym typeface="Century Gothic"/>
            </a:endParaRPr>
          </a:p>
        </p:txBody>
      </p:sp>
      <p:sp>
        <p:nvSpPr>
          <p:cNvPr id="951" name="Google Shape;951;p89"/>
          <p:cNvSpPr/>
          <p:nvPr/>
        </p:nvSpPr>
        <p:spPr>
          <a:xfrm>
            <a:off x="6304898" y="1812891"/>
            <a:ext cx="120097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schnell</a:t>
            </a:r>
            <a:endParaRPr/>
          </a:p>
        </p:txBody>
      </p:sp>
      <p:sp>
        <p:nvSpPr>
          <p:cNvPr id="952" name="Google Shape;952;p89"/>
          <p:cNvSpPr/>
          <p:nvPr/>
        </p:nvSpPr>
        <p:spPr>
          <a:xfrm>
            <a:off x="6312247" y="2852695"/>
            <a:ext cx="14686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langsam</a:t>
            </a:r>
            <a:endParaRPr b="0" i="0" sz="2400" u="none" cap="none" strike="noStrike">
              <a:solidFill>
                <a:srgbClr val="115076"/>
              </a:solidFill>
              <a:latin typeface="Century Gothic"/>
              <a:ea typeface="Century Gothic"/>
              <a:cs typeface="Century Gothic"/>
              <a:sym typeface="Century Gothic"/>
            </a:endParaRPr>
          </a:p>
        </p:txBody>
      </p:sp>
      <p:sp>
        <p:nvSpPr>
          <p:cNvPr id="953" name="Google Shape;953;p89"/>
          <p:cNvSpPr/>
          <p:nvPr/>
        </p:nvSpPr>
        <p:spPr>
          <a:xfrm>
            <a:off x="8215577" y="1585458"/>
            <a:ext cx="122822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Schloss</a:t>
            </a:r>
            <a:endParaRPr/>
          </a:p>
        </p:txBody>
      </p:sp>
      <p:sp>
        <p:nvSpPr>
          <p:cNvPr id="954" name="Google Shape;954;p89"/>
          <p:cNvSpPr/>
          <p:nvPr/>
        </p:nvSpPr>
        <p:spPr>
          <a:xfrm>
            <a:off x="8055410" y="2841269"/>
            <a:ext cx="181331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andere(r,s)</a:t>
            </a:r>
            <a:endParaRPr/>
          </a:p>
        </p:txBody>
      </p:sp>
      <p:sp>
        <p:nvSpPr>
          <p:cNvPr id="955" name="Google Shape;955;p89"/>
          <p:cNvSpPr/>
          <p:nvPr/>
        </p:nvSpPr>
        <p:spPr>
          <a:xfrm>
            <a:off x="2306843" y="4033398"/>
            <a:ext cx="1266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Schüler</a:t>
            </a:r>
            <a:endParaRPr b="0" i="0" sz="2400" u="none" cap="none" strike="noStrike">
              <a:solidFill>
                <a:srgbClr val="115076"/>
              </a:solidFill>
              <a:latin typeface="Century Gothic"/>
              <a:ea typeface="Century Gothic"/>
              <a:cs typeface="Century Gothic"/>
              <a:sym typeface="Century Gothic"/>
            </a:endParaRPr>
          </a:p>
        </p:txBody>
      </p:sp>
      <p:sp>
        <p:nvSpPr>
          <p:cNvPr id="956" name="Google Shape;956;p89"/>
          <p:cNvSpPr/>
          <p:nvPr/>
        </p:nvSpPr>
        <p:spPr>
          <a:xfrm>
            <a:off x="4056139" y="3785646"/>
            <a:ext cx="69762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Zeit</a:t>
            </a:r>
            <a:endParaRPr/>
          </a:p>
        </p:txBody>
      </p:sp>
      <p:sp>
        <p:nvSpPr>
          <p:cNvPr id="957" name="Google Shape;957;p89"/>
          <p:cNvSpPr/>
          <p:nvPr/>
        </p:nvSpPr>
        <p:spPr>
          <a:xfrm>
            <a:off x="4156952" y="4402569"/>
            <a:ext cx="12779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ähnlich</a:t>
            </a:r>
            <a:endParaRPr b="0" i="0" sz="2400" u="none" cap="none" strike="noStrike">
              <a:solidFill>
                <a:srgbClr val="115076"/>
              </a:solidFill>
              <a:latin typeface="Century Gothic"/>
              <a:ea typeface="Century Gothic"/>
              <a:cs typeface="Century Gothic"/>
              <a:sym typeface="Century Gothic"/>
            </a:endParaRPr>
          </a:p>
        </p:txBody>
      </p:sp>
      <p:sp>
        <p:nvSpPr>
          <p:cNvPr id="958" name="Google Shape;958;p89"/>
          <p:cNvSpPr/>
          <p:nvPr/>
        </p:nvSpPr>
        <p:spPr>
          <a:xfrm>
            <a:off x="2185041" y="1877830"/>
            <a:ext cx="140775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gefallen</a:t>
            </a:r>
            <a:endParaRPr b="0" i="0" sz="2400" u="none" cap="none" strike="noStrike">
              <a:solidFill>
                <a:srgbClr val="115076"/>
              </a:solidFill>
              <a:latin typeface="Century Gothic"/>
              <a:ea typeface="Century Gothic"/>
              <a:cs typeface="Century Gothic"/>
              <a:sym typeface="Century Gothic"/>
            </a:endParaRPr>
          </a:p>
        </p:txBody>
      </p:sp>
      <p:sp>
        <p:nvSpPr>
          <p:cNvPr id="959" name="Google Shape;959;p89"/>
          <p:cNvSpPr/>
          <p:nvPr/>
        </p:nvSpPr>
        <p:spPr>
          <a:xfrm>
            <a:off x="4370151" y="1732663"/>
            <a:ext cx="8467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dass</a:t>
            </a:r>
            <a:endParaRPr b="0" i="0" sz="2400" u="none" cap="none" strike="noStrike">
              <a:solidFill>
                <a:srgbClr val="115076"/>
              </a:solidFill>
              <a:latin typeface="Century Gothic"/>
              <a:ea typeface="Century Gothic"/>
              <a:cs typeface="Century Gothic"/>
              <a:sym typeface="Century Gothic"/>
            </a:endParaRPr>
          </a:p>
        </p:txBody>
      </p:sp>
      <p:sp>
        <p:nvSpPr>
          <p:cNvPr id="960" name="Google Shape;960;p89"/>
          <p:cNvSpPr/>
          <p:nvPr/>
        </p:nvSpPr>
        <p:spPr>
          <a:xfrm>
            <a:off x="2148436" y="2868564"/>
            <a:ext cx="6639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tun</a:t>
            </a:r>
            <a:endParaRPr/>
          </a:p>
        </p:txBody>
      </p:sp>
      <p:sp>
        <p:nvSpPr>
          <p:cNvPr id="961" name="Google Shape;961;p89"/>
          <p:cNvSpPr/>
          <p:nvPr/>
        </p:nvSpPr>
        <p:spPr>
          <a:xfrm>
            <a:off x="3592799" y="2406899"/>
            <a:ext cx="80021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Leid</a:t>
            </a:r>
            <a:endParaRPr b="0" i="0" sz="2400" u="none" cap="none" strike="noStrike">
              <a:solidFill>
                <a:srgbClr val="115076"/>
              </a:solidFill>
              <a:latin typeface="Century Gothic"/>
              <a:ea typeface="Century Gothic"/>
              <a:cs typeface="Century Gothic"/>
              <a:sym typeface="Century Gothic"/>
            </a:endParaRPr>
          </a:p>
        </p:txBody>
      </p:sp>
      <p:sp>
        <p:nvSpPr>
          <p:cNvPr id="962" name="Google Shape;962;p89"/>
          <p:cNvSpPr/>
          <p:nvPr/>
        </p:nvSpPr>
        <p:spPr>
          <a:xfrm>
            <a:off x="6183552" y="3977355"/>
            <a:ext cx="8402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Keks</a:t>
            </a:r>
            <a:endParaRPr/>
          </a:p>
        </p:txBody>
      </p:sp>
      <p:sp>
        <p:nvSpPr>
          <p:cNvPr id="963" name="Google Shape;963;p89"/>
          <p:cNvSpPr/>
          <p:nvPr/>
        </p:nvSpPr>
        <p:spPr>
          <a:xfrm>
            <a:off x="6233878" y="4960895"/>
            <a:ext cx="152317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Aufgabe</a:t>
            </a:r>
            <a:endParaRPr/>
          </a:p>
        </p:txBody>
      </p:sp>
      <p:sp>
        <p:nvSpPr>
          <p:cNvPr id="964" name="Google Shape;964;p89"/>
          <p:cNvSpPr/>
          <p:nvPr/>
        </p:nvSpPr>
        <p:spPr>
          <a:xfrm>
            <a:off x="7482753" y="3900741"/>
            <a:ext cx="194796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gemeinsam</a:t>
            </a:r>
            <a:endParaRPr b="0" i="0" sz="2400" u="none" cap="none" strike="noStrike">
              <a:solidFill>
                <a:srgbClr val="115076"/>
              </a:solidFill>
              <a:latin typeface="Century Gothic"/>
              <a:ea typeface="Century Gothic"/>
              <a:cs typeface="Century Gothic"/>
              <a:sym typeface="Century Gothic"/>
            </a:endParaRPr>
          </a:p>
        </p:txBody>
      </p:sp>
      <p:sp>
        <p:nvSpPr>
          <p:cNvPr id="965" name="Google Shape;965;p89"/>
          <p:cNvSpPr/>
          <p:nvPr/>
        </p:nvSpPr>
        <p:spPr>
          <a:xfrm>
            <a:off x="8202591" y="5011024"/>
            <a:ext cx="17988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zusammen</a:t>
            </a:r>
            <a:endParaRPr b="0" i="0" sz="2400" u="none" cap="none" strike="noStrike">
              <a:solidFill>
                <a:srgbClr val="115076"/>
              </a:solidFill>
              <a:latin typeface="Century Gothic"/>
              <a:ea typeface="Century Gothic"/>
              <a:cs typeface="Century Gothic"/>
              <a:sym typeface="Century Gothic"/>
            </a:endParaRPr>
          </a:p>
        </p:txBody>
      </p:sp>
      <p:sp>
        <p:nvSpPr>
          <p:cNvPr id="966" name="Google Shape;966;p89"/>
          <p:cNvSpPr/>
          <p:nvPr/>
        </p:nvSpPr>
        <p:spPr>
          <a:xfrm>
            <a:off x="2203711" y="4915824"/>
            <a:ext cx="17940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verbringen</a:t>
            </a:r>
            <a:endParaRPr b="0" i="0" sz="2400" u="none" cap="none" strike="noStrike">
              <a:solidFill>
                <a:srgbClr val="115076"/>
              </a:solidFill>
              <a:latin typeface="Century Gothic"/>
              <a:ea typeface="Century Gothic"/>
              <a:cs typeface="Century Gothic"/>
              <a:sym typeface="Century Gothic"/>
            </a:endParaRPr>
          </a:p>
        </p:txBody>
      </p:sp>
      <p:sp>
        <p:nvSpPr>
          <p:cNvPr id="967" name="Google Shape;967;p89"/>
          <p:cNvSpPr/>
          <p:nvPr/>
        </p:nvSpPr>
        <p:spPr>
          <a:xfrm>
            <a:off x="7590070" y="4524113"/>
            <a:ext cx="14510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arbeiten</a:t>
            </a:r>
            <a:endParaRPr b="0" i="0" sz="2400" u="none" cap="none" strike="noStrike">
              <a:solidFill>
                <a:srgbClr val="115076"/>
              </a:solidFill>
              <a:latin typeface="Century Gothic"/>
              <a:ea typeface="Century Gothic"/>
              <a:cs typeface="Century Gothic"/>
              <a:sym typeface="Century Gothic"/>
            </a:endParaRPr>
          </a:p>
        </p:txBody>
      </p:sp>
      <p:sp>
        <p:nvSpPr>
          <p:cNvPr id="968" name="Google Shape;968;p89"/>
          <p:cNvSpPr/>
          <p:nvPr/>
        </p:nvSpPr>
        <p:spPr>
          <a:xfrm>
            <a:off x="7590070" y="2127637"/>
            <a:ext cx="8723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gern</a:t>
            </a:r>
            <a:endParaRPr b="0" i="0" sz="2400" u="none" cap="none" strike="noStrike">
              <a:solidFill>
                <a:srgbClr val="115076"/>
              </a:solidFill>
              <a:latin typeface="Century Gothic"/>
              <a:ea typeface="Century Gothic"/>
              <a:cs typeface="Century Gothic"/>
              <a:sym typeface="Century Gothic"/>
            </a:endParaRPr>
          </a:p>
        </p:txBody>
      </p:sp>
      <p:sp>
        <p:nvSpPr>
          <p:cNvPr id="969" name="Google Shape;969;p89"/>
          <p:cNvSpPr/>
          <p:nvPr/>
        </p:nvSpPr>
        <p:spPr>
          <a:xfrm>
            <a:off x="8720460" y="3464481"/>
            <a:ext cx="11801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haben</a:t>
            </a:r>
            <a:endParaRPr b="0" i="0" sz="2400" u="none" cap="none" strike="noStrike">
              <a:solidFill>
                <a:srgbClr val="115076"/>
              </a:solidFill>
              <a:latin typeface="Century Gothic"/>
              <a:ea typeface="Century Gothic"/>
              <a:cs typeface="Century Gothic"/>
              <a:sym typeface="Century Gothic"/>
            </a:endParaRPr>
          </a:p>
        </p:txBody>
      </p:sp>
      <p:sp>
        <p:nvSpPr>
          <p:cNvPr id="970" name="Google Shape;970;p89"/>
          <p:cNvSpPr/>
          <p:nvPr/>
        </p:nvSpPr>
        <p:spPr>
          <a:xfrm>
            <a:off x="4600442" y="2894158"/>
            <a:ext cx="130997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meinen</a:t>
            </a:r>
            <a:endParaRPr b="0" i="0" sz="2400" u="none" cap="none" strike="noStrike">
              <a:solidFill>
                <a:srgbClr val="115076"/>
              </a:solidFill>
              <a:latin typeface="Century Gothic"/>
              <a:ea typeface="Century Gothic"/>
              <a:cs typeface="Century Gothic"/>
              <a:sym typeface="Century Gothic"/>
            </a:endParaRPr>
          </a:p>
        </p:txBody>
      </p:sp>
      <p:sp>
        <p:nvSpPr>
          <p:cNvPr id="971" name="Google Shape;971;p89"/>
          <p:cNvSpPr/>
          <p:nvPr/>
        </p:nvSpPr>
        <p:spPr>
          <a:xfrm>
            <a:off x="4974303" y="5008216"/>
            <a:ext cx="76014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neu</a:t>
            </a:r>
            <a:endParaRPr/>
          </a:p>
        </p:txBody>
      </p:sp>
      <p:sp>
        <p:nvSpPr>
          <p:cNvPr id="972" name="Google Shape;972;p89"/>
          <p:cNvSpPr/>
          <p:nvPr/>
        </p:nvSpPr>
        <p:spPr>
          <a:xfrm>
            <a:off x="4979471" y="3538345"/>
            <a:ext cx="86433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rund</a:t>
            </a:r>
            <a:endParaRPr b="0" i="0" sz="2400" u="none" cap="none" strike="noStrike">
              <a:solidFill>
                <a:srgbClr val="115076"/>
              </a:solidFill>
              <a:latin typeface="Century Gothic"/>
              <a:ea typeface="Century Gothic"/>
              <a:cs typeface="Century Gothic"/>
              <a:sym typeface="Century Gothic"/>
            </a:endParaRPr>
          </a:p>
        </p:txBody>
      </p:sp>
      <p:sp>
        <p:nvSpPr>
          <p:cNvPr id="973" name="Google Shape;973;p89"/>
          <p:cNvSpPr txBox="1"/>
          <p:nvPr/>
        </p:nvSpPr>
        <p:spPr>
          <a:xfrm>
            <a:off x="2529303" y="5636819"/>
            <a:ext cx="6901419" cy="461665"/>
          </a:xfrm>
          <a:prstGeom prst="rect">
            <a:avLst/>
          </a:prstGeom>
          <a:solidFill>
            <a:srgbClr val="FFF4E7"/>
          </a:solidFill>
          <a:ln cap="flat" cmpd="sng" w="9525">
            <a:solidFill>
              <a:srgbClr val="11507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He thinks that the other task is difficult.</a:t>
            </a:r>
            <a:endParaRPr/>
          </a:p>
        </p:txBody>
      </p:sp>
      <p:sp>
        <p:nvSpPr>
          <p:cNvPr id="974" name="Google Shape;974;p89"/>
          <p:cNvSpPr txBox="1"/>
          <p:nvPr/>
        </p:nvSpPr>
        <p:spPr>
          <a:xfrm>
            <a:off x="2529303" y="5655033"/>
            <a:ext cx="7002595" cy="461665"/>
          </a:xfrm>
          <a:prstGeom prst="rect">
            <a:avLst/>
          </a:prstGeom>
          <a:solidFill>
            <a:srgbClr val="115076"/>
          </a:solidFill>
          <a:ln cap="flat" cmpd="sng" w="38100">
            <a:solidFill>
              <a:srgbClr val="DAA5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Er meint, dass die andere Aufgabe schwer ist.</a:t>
            </a:r>
            <a:endParaRPr/>
          </a:p>
        </p:txBody>
      </p:sp>
      <p:sp>
        <p:nvSpPr>
          <p:cNvPr id="975" name="Google Shape;975;p89"/>
          <p:cNvSpPr/>
          <p:nvPr/>
        </p:nvSpPr>
        <p:spPr>
          <a:xfrm>
            <a:off x="8780378" y="2168096"/>
            <a:ext cx="11817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Hobby</a:t>
            </a:r>
            <a:endParaRPr/>
          </a:p>
        </p:txBody>
      </p:sp>
      <p:sp>
        <p:nvSpPr>
          <p:cNvPr id="976" name="Google Shape;976;p89"/>
          <p:cNvSpPr/>
          <p:nvPr/>
        </p:nvSpPr>
        <p:spPr>
          <a:xfrm>
            <a:off x="4741403" y="2217581"/>
            <a:ext cx="124104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schwer</a:t>
            </a:r>
            <a:endParaRPr b="0" i="0" sz="2400" u="none" cap="none" strike="noStrike">
              <a:solidFill>
                <a:srgbClr val="115076"/>
              </a:solidFill>
              <a:latin typeface="Century Gothic"/>
              <a:ea typeface="Century Gothic"/>
              <a:cs typeface="Century Gothic"/>
              <a:sym typeface="Century Gothic"/>
            </a:endParaRPr>
          </a:p>
        </p:txBody>
      </p:sp>
      <p:sp>
        <p:nvSpPr>
          <p:cNvPr id="977" name="Google Shape;977;p89"/>
          <p:cNvSpPr/>
          <p:nvPr/>
        </p:nvSpPr>
        <p:spPr>
          <a:xfrm>
            <a:off x="6078480" y="4490897"/>
            <a:ext cx="6767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viel</a:t>
            </a:r>
            <a:endParaRPr b="0" i="0" sz="2400" u="none" cap="none" strike="noStrike">
              <a:solidFill>
                <a:srgbClr val="115076"/>
              </a:solidFill>
              <a:latin typeface="Century Gothic"/>
              <a:ea typeface="Century Gothic"/>
              <a:cs typeface="Century Gothic"/>
              <a:sym typeface="Century Gothic"/>
            </a:endParaRPr>
          </a:p>
        </p:txBody>
      </p:sp>
      <p:sp>
        <p:nvSpPr>
          <p:cNvPr id="978" name="Google Shape;978;p89"/>
          <p:cNvSpPr txBox="1"/>
          <p:nvPr/>
        </p:nvSpPr>
        <p:spPr>
          <a:xfrm>
            <a:off x="2016626" y="2398794"/>
            <a:ext cx="8378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ihm</a:t>
            </a:r>
            <a:endParaRPr b="0" i="0" sz="2400" u="none" cap="none" strike="noStrike">
              <a:solidFill>
                <a:srgbClr val="1F3864"/>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3" name="Shape 983"/>
        <p:cNvGrpSpPr/>
        <p:nvPr/>
      </p:nvGrpSpPr>
      <p:grpSpPr>
        <a:xfrm>
          <a:off x="0" y="0"/>
          <a:ext cx="0" cy="0"/>
          <a:chOff x="0" y="0"/>
          <a:chExt cx="0" cy="0"/>
        </a:xfrm>
      </p:grpSpPr>
      <p:pic>
        <p:nvPicPr>
          <p:cNvPr descr="background rectangle" id="984" name="Google Shape;984;p90"/>
          <p:cNvPicPr preferRelativeResize="0"/>
          <p:nvPr/>
        </p:nvPicPr>
        <p:blipFill rotWithShape="1">
          <a:blip r:embed="rId4">
            <a:alphaModFix/>
          </a:blip>
          <a:srcRect b="0" l="0" r="0" t="0"/>
          <a:stretch/>
        </p:blipFill>
        <p:spPr>
          <a:xfrm>
            <a:off x="0" y="294041"/>
            <a:ext cx="7907867" cy="869950"/>
          </a:xfrm>
          <a:prstGeom prst="rect">
            <a:avLst/>
          </a:prstGeom>
          <a:noFill/>
          <a:ln>
            <a:noFill/>
          </a:ln>
        </p:spPr>
      </p:pic>
      <p:sp>
        <p:nvSpPr>
          <p:cNvPr id="985" name="Google Shape;985;p90"/>
          <p:cNvSpPr txBox="1"/>
          <p:nvPr>
            <p:ph type="title"/>
          </p:nvPr>
        </p:nvSpPr>
        <p:spPr>
          <a:xfrm>
            <a:off x="-1" y="294041"/>
            <a:ext cx="7002595" cy="70784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entury Gothic"/>
              <a:buNone/>
            </a:pPr>
            <a:r>
              <a:rPr b="1" lang="en-GB" sz="3600">
                <a:solidFill>
                  <a:schemeClr val="lt1"/>
                </a:solidFill>
              </a:rPr>
              <a:t>Wie heißt das auf Deutsch? [6/6]</a:t>
            </a:r>
            <a:endParaRPr b="1" i="1" sz="3600">
              <a:solidFill>
                <a:schemeClr val="lt1"/>
              </a:solidFill>
            </a:endParaRPr>
          </a:p>
        </p:txBody>
      </p:sp>
      <p:sp>
        <p:nvSpPr>
          <p:cNvPr id="986" name="Google Shape;986;p90"/>
          <p:cNvSpPr/>
          <p:nvPr/>
        </p:nvSpPr>
        <p:spPr>
          <a:xfrm>
            <a:off x="10310192" y="247046"/>
            <a:ext cx="1647136"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schreiben</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987" name="Google Shape;987;p90"/>
          <p:cNvGraphicFramePr/>
          <p:nvPr/>
        </p:nvGraphicFramePr>
        <p:xfrm>
          <a:off x="1878959" y="1284277"/>
          <a:ext cx="3000000" cy="3000000"/>
        </p:xfrm>
        <a:graphic>
          <a:graphicData uri="http://schemas.openxmlformats.org/drawingml/2006/table">
            <a:tbl>
              <a:tblPr bandRow="1" firstRow="1">
                <a:noFill/>
                <a:tableStyleId>{0C4372EC-DA5C-4D30-B88C-5D7DD2A7512E}</a:tableStyleId>
              </a:tblPr>
              <a:tblGrid>
                <a:gridCol w="4064000"/>
                <a:gridCol w="4064000"/>
              </a:tblGrid>
              <a:tr h="210820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210820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sp>
        <p:nvSpPr>
          <p:cNvPr id="988" name="Google Shape;988;p90"/>
          <p:cNvSpPr txBox="1"/>
          <p:nvPr/>
        </p:nvSpPr>
        <p:spPr>
          <a:xfrm>
            <a:off x="2031999" y="1320800"/>
            <a:ext cx="18965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Letzte Woche</a:t>
            </a:r>
            <a:endParaRPr b="0" i="0" sz="2000" u="none" cap="none" strike="noStrike">
              <a:solidFill>
                <a:srgbClr val="DAA520"/>
              </a:solidFill>
              <a:latin typeface="Century Gothic"/>
              <a:ea typeface="Century Gothic"/>
              <a:cs typeface="Century Gothic"/>
              <a:sym typeface="Century Gothic"/>
            </a:endParaRPr>
          </a:p>
        </p:txBody>
      </p:sp>
      <p:sp>
        <p:nvSpPr>
          <p:cNvPr id="989" name="Google Shape;989;p90"/>
          <p:cNvSpPr txBox="1"/>
          <p:nvPr/>
        </p:nvSpPr>
        <p:spPr>
          <a:xfrm>
            <a:off x="6095999" y="1320800"/>
            <a:ext cx="204893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vor 3 Wochen</a:t>
            </a:r>
            <a:endParaRPr b="0" i="0" sz="2000" u="none" cap="none" strike="noStrike">
              <a:solidFill>
                <a:srgbClr val="DAA520"/>
              </a:solidFill>
              <a:latin typeface="Century Gothic"/>
              <a:ea typeface="Century Gothic"/>
              <a:cs typeface="Century Gothic"/>
              <a:sym typeface="Century Gothic"/>
            </a:endParaRPr>
          </a:p>
        </p:txBody>
      </p:sp>
      <p:sp>
        <p:nvSpPr>
          <p:cNvPr id="990" name="Google Shape;990;p90"/>
          <p:cNvSpPr txBox="1"/>
          <p:nvPr/>
        </p:nvSpPr>
        <p:spPr>
          <a:xfrm>
            <a:off x="2031998" y="3429000"/>
            <a:ext cx="211666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vor 9 Wochen</a:t>
            </a:r>
            <a:endParaRPr b="0" i="0" sz="2000" u="none" cap="none" strike="noStrike">
              <a:solidFill>
                <a:srgbClr val="DAA520"/>
              </a:solidFill>
              <a:latin typeface="Century Gothic"/>
              <a:ea typeface="Century Gothic"/>
              <a:cs typeface="Century Gothic"/>
              <a:sym typeface="Century Gothic"/>
            </a:endParaRPr>
          </a:p>
        </p:txBody>
      </p:sp>
      <p:sp>
        <p:nvSpPr>
          <p:cNvPr id="991" name="Google Shape;991;p90"/>
          <p:cNvSpPr txBox="1"/>
          <p:nvPr/>
        </p:nvSpPr>
        <p:spPr>
          <a:xfrm>
            <a:off x="6138332" y="3429000"/>
            <a:ext cx="239606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0" i="0" lang="en-GB" sz="2000" u="none" cap="none" strike="noStrike">
                <a:solidFill>
                  <a:srgbClr val="DAA520"/>
                </a:solidFill>
                <a:latin typeface="Century Gothic"/>
                <a:ea typeface="Century Gothic"/>
                <a:cs typeface="Century Gothic"/>
                <a:sym typeface="Century Gothic"/>
              </a:rPr>
              <a:t>Letztes Jahr</a:t>
            </a:r>
            <a:endParaRPr b="0" i="0" sz="2000" u="none" cap="none" strike="noStrike">
              <a:solidFill>
                <a:srgbClr val="DAA520"/>
              </a:solidFill>
              <a:latin typeface="Century Gothic"/>
              <a:ea typeface="Century Gothic"/>
              <a:cs typeface="Century Gothic"/>
              <a:sym typeface="Century Gothic"/>
            </a:endParaRPr>
          </a:p>
        </p:txBody>
      </p:sp>
      <p:sp>
        <p:nvSpPr>
          <p:cNvPr id="992" name="Google Shape;992;p90"/>
          <p:cNvSpPr/>
          <p:nvPr/>
        </p:nvSpPr>
        <p:spPr>
          <a:xfrm>
            <a:off x="6304898" y="1812891"/>
            <a:ext cx="120097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schnell</a:t>
            </a:r>
            <a:endParaRPr/>
          </a:p>
        </p:txBody>
      </p:sp>
      <p:sp>
        <p:nvSpPr>
          <p:cNvPr id="993" name="Google Shape;993;p90"/>
          <p:cNvSpPr/>
          <p:nvPr/>
        </p:nvSpPr>
        <p:spPr>
          <a:xfrm>
            <a:off x="6312247" y="2852695"/>
            <a:ext cx="146867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langsam</a:t>
            </a:r>
            <a:endParaRPr b="0" i="0" sz="2400" u="none" cap="none" strike="noStrike">
              <a:solidFill>
                <a:srgbClr val="115076"/>
              </a:solidFill>
              <a:latin typeface="Century Gothic"/>
              <a:ea typeface="Century Gothic"/>
              <a:cs typeface="Century Gothic"/>
              <a:sym typeface="Century Gothic"/>
            </a:endParaRPr>
          </a:p>
        </p:txBody>
      </p:sp>
      <p:sp>
        <p:nvSpPr>
          <p:cNvPr id="994" name="Google Shape;994;p90"/>
          <p:cNvSpPr/>
          <p:nvPr/>
        </p:nvSpPr>
        <p:spPr>
          <a:xfrm>
            <a:off x="8215577" y="1585458"/>
            <a:ext cx="122822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Schloss</a:t>
            </a:r>
            <a:endParaRPr/>
          </a:p>
        </p:txBody>
      </p:sp>
      <p:sp>
        <p:nvSpPr>
          <p:cNvPr id="995" name="Google Shape;995;p90"/>
          <p:cNvSpPr/>
          <p:nvPr/>
        </p:nvSpPr>
        <p:spPr>
          <a:xfrm>
            <a:off x="8055410" y="2841269"/>
            <a:ext cx="181331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andere(r,s)</a:t>
            </a:r>
            <a:endParaRPr/>
          </a:p>
        </p:txBody>
      </p:sp>
      <p:sp>
        <p:nvSpPr>
          <p:cNvPr id="996" name="Google Shape;996;p90"/>
          <p:cNvSpPr/>
          <p:nvPr/>
        </p:nvSpPr>
        <p:spPr>
          <a:xfrm>
            <a:off x="2306843" y="4033398"/>
            <a:ext cx="126669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Schüler</a:t>
            </a:r>
            <a:endParaRPr b="0" i="0" sz="2400" u="none" cap="none" strike="noStrike">
              <a:solidFill>
                <a:srgbClr val="115076"/>
              </a:solidFill>
              <a:latin typeface="Century Gothic"/>
              <a:ea typeface="Century Gothic"/>
              <a:cs typeface="Century Gothic"/>
              <a:sym typeface="Century Gothic"/>
            </a:endParaRPr>
          </a:p>
        </p:txBody>
      </p:sp>
      <p:sp>
        <p:nvSpPr>
          <p:cNvPr id="997" name="Google Shape;997;p90"/>
          <p:cNvSpPr/>
          <p:nvPr/>
        </p:nvSpPr>
        <p:spPr>
          <a:xfrm>
            <a:off x="4056139" y="3785646"/>
            <a:ext cx="69762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Zeit</a:t>
            </a:r>
            <a:endParaRPr/>
          </a:p>
        </p:txBody>
      </p:sp>
      <p:sp>
        <p:nvSpPr>
          <p:cNvPr id="998" name="Google Shape;998;p90"/>
          <p:cNvSpPr/>
          <p:nvPr/>
        </p:nvSpPr>
        <p:spPr>
          <a:xfrm>
            <a:off x="4156952" y="4402569"/>
            <a:ext cx="127791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ähnlich</a:t>
            </a:r>
            <a:endParaRPr b="0" i="0" sz="2400" u="none" cap="none" strike="noStrike">
              <a:solidFill>
                <a:srgbClr val="115076"/>
              </a:solidFill>
              <a:latin typeface="Century Gothic"/>
              <a:ea typeface="Century Gothic"/>
              <a:cs typeface="Century Gothic"/>
              <a:sym typeface="Century Gothic"/>
            </a:endParaRPr>
          </a:p>
        </p:txBody>
      </p:sp>
      <p:sp>
        <p:nvSpPr>
          <p:cNvPr id="999" name="Google Shape;999;p90"/>
          <p:cNvSpPr/>
          <p:nvPr/>
        </p:nvSpPr>
        <p:spPr>
          <a:xfrm>
            <a:off x="2185041" y="1877830"/>
            <a:ext cx="140775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gefallen</a:t>
            </a:r>
            <a:endParaRPr b="0" i="0" sz="2400" u="none" cap="none" strike="noStrike">
              <a:solidFill>
                <a:srgbClr val="115076"/>
              </a:solidFill>
              <a:latin typeface="Century Gothic"/>
              <a:ea typeface="Century Gothic"/>
              <a:cs typeface="Century Gothic"/>
              <a:sym typeface="Century Gothic"/>
            </a:endParaRPr>
          </a:p>
        </p:txBody>
      </p:sp>
      <p:sp>
        <p:nvSpPr>
          <p:cNvPr id="1000" name="Google Shape;1000;p90"/>
          <p:cNvSpPr/>
          <p:nvPr/>
        </p:nvSpPr>
        <p:spPr>
          <a:xfrm>
            <a:off x="4370151" y="1732663"/>
            <a:ext cx="8467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dass</a:t>
            </a:r>
            <a:endParaRPr b="0" i="0" sz="2400" u="none" cap="none" strike="noStrike">
              <a:solidFill>
                <a:srgbClr val="115076"/>
              </a:solidFill>
              <a:latin typeface="Century Gothic"/>
              <a:ea typeface="Century Gothic"/>
              <a:cs typeface="Century Gothic"/>
              <a:sym typeface="Century Gothic"/>
            </a:endParaRPr>
          </a:p>
        </p:txBody>
      </p:sp>
      <p:sp>
        <p:nvSpPr>
          <p:cNvPr id="1001" name="Google Shape;1001;p90"/>
          <p:cNvSpPr/>
          <p:nvPr/>
        </p:nvSpPr>
        <p:spPr>
          <a:xfrm>
            <a:off x="2148436" y="2868564"/>
            <a:ext cx="6639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tun</a:t>
            </a:r>
            <a:endParaRPr/>
          </a:p>
        </p:txBody>
      </p:sp>
      <p:sp>
        <p:nvSpPr>
          <p:cNvPr id="1002" name="Google Shape;1002;p90"/>
          <p:cNvSpPr/>
          <p:nvPr/>
        </p:nvSpPr>
        <p:spPr>
          <a:xfrm>
            <a:off x="3592799" y="2406899"/>
            <a:ext cx="80021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Leid</a:t>
            </a:r>
            <a:endParaRPr b="0" i="0" sz="2400" u="none" cap="none" strike="noStrike">
              <a:solidFill>
                <a:srgbClr val="115076"/>
              </a:solidFill>
              <a:latin typeface="Century Gothic"/>
              <a:ea typeface="Century Gothic"/>
              <a:cs typeface="Century Gothic"/>
              <a:sym typeface="Century Gothic"/>
            </a:endParaRPr>
          </a:p>
        </p:txBody>
      </p:sp>
      <p:sp>
        <p:nvSpPr>
          <p:cNvPr id="1003" name="Google Shape;1003;p90"/>
          <p:cNvSpPr/>
          <p:nvPr/>
        </p:nvSpPr>
        <p:spPr>
          <a:xfrm>
            <a:off x="6183552" y="3977355"/>
            <a:ext cx="84029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Keks</a:t>
            </a:r>
            <a:endParaRPr/>
          </a:p>
        </p:txBody>
      </p:sp>
      <p:sp>
        <p:nvSpPr>
          <p:cNvPr id="1004" name="Google Shape;1004;p90"/>
          <p:cNvSpPr/>
          <p:nvPr/>
        </p:nvSpPr>
        <p:spPr>
          <a:xfrm>
            <a:off x="6233878" y="4960895"/>
            <a:ext cx="152317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Aufgabe</a:t>
            </a:r>
            <a:endParaRPr/>
          </a:p>
        </p:txBody>
      </p:sp>
      <p:sp>
        <p:nvSpPr>
          <p:cNvPr id="1005" name="Google Shape;1005;p90"/>
          <p:cNvSpPr/>
          <p:nvPr/>
        </p:nvSpPr>
        <p:spPr>
          <a:xfrm>
            <a:off x="7482753" y="3900741"/>
            <a:ext cx="194796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gemeinsam</a:t>
            </a:r>
            <a:endParaRPr b="0" i="0" sz="2400" u="none" cap="none" strike="noStrike">
              <a:solidFill>
                <a:srgbClr val="115076"/>
              </a:solidFill>
              <a:latin typeface="Century Gothic"/>
              <a:ea typeface="Century Gothic"/>
              <a:cs typeface="Century Gothic"/>
              <a:sym typeface="Century Gothic"/>
            </a:endParaRPr>
          </a:p>
        </p:txBody>
      </p:sp>
      <p:sp>
        <p:nvSpPr>
          <p:cNvPr id="1006" name="Google Shape;1006;p90"/>
          <p:cNvSpPr/>
          <p:nvPr/>
        </p:nvSpPr>
        <p:spPr>
          <a:xfrm>
            <a:off x="8202591" y="5011024"/>
            <a:ext cx="17988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zusammen</a:t>
            </a:r>
            <a:endParaRPr b="0" i="0" sz="2400" u="none" cap="none" strike="noStrike">
              <a:solidFill>
                <a:srgbClr val="115076"/>
              </a:solidFill>
              <a:latin typeface="Century Gothic"/>
              <a:ea typeface="Century Gothic"/>
              <a:cs typeface="Century Gothic"/>
              <a:sym typeface="Century Gothic"/>
            </a:endParaRPr>
          </a:p>
        </p:txBody>
      </p:sp>
      <p:sp>
        <p:nvSpPr>
          <p:cNvPr id="1007" name="Google Shape;1007;p90"/>
          <p:cNvSpPr/>
          <p:nvPr/>
        </p:nvSpPr>
        <p:spPr>
          <a:xfrm>
            <a:off x="2203711" y="4915824"/>
            <a:ext cx="179408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verbringen</a:t>
            </a:r>
            <a:endParaRPr b="0" i="0" sz="2400" u="none" cap="none" strike="noStrike">
              <a:solidFill>
                <a:srgbClr val="115076"/>
              </a:solidFill>
              <a:latin typeface="Century Gothic"/>
              <a:ea typeface="Century Gothic"/>
              <a:cs typeface="Century Gothic"/>
              <a:sym typeface="Century Gothic"/>
            </a:endParaRPr>
          </a:p>
        </p:txBody>
      </p:sp>
      <p:sp>
        <p:nvSpPr>
          <p:cNvPr id="1008" name="Google Shape;1008;p90"/>
          <p:cNvSpPr/>
          <p:nvPr/>
        </p:nvSpPr>
        <p:spPr>
          <a:xfrm>
            <a:off x="7590070" y="4524113"/>
            <a:ext cx="145103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arbeiten</a:t>
            </a:r>
            <a:endParaRPr b="0" i="0" sz="2400" u="none" cap="none" strike="noStrike">
              <a:solidFill>
                <a:srgbClr val="115076"/>
              </a:solidFill>
              <a:latin typeface="Century Gothic"/>
              <a:ea typeface="Century Gothic"/>
              <a:cs typeface="Century Gothic"/>
              <a:sym typeface="Century Gothic"/>
            </a:endParaRPr>
          </a:p>
        </p:txBody>
      </p:sp>
      <p:sp>
        <p:nvSpPr>
          <p:cNvPr id="1009" name="Google Shape;1009;p90"/>
          <p:cNvSpPr/>
          <p:nvPr/>
        </p:nvSpPr>
        <p:spPr>
          <a:xfrm>
            <a:off x="7590070" y="2127637"/>
            <a:ext cx="8723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gern</a:t>
            </a:r>
            <a:endParaRPr b="0" i="0" sz="2400" u="none" cap="none" strike="noStrike">
              <a:solidFill>
                <a:srgbClr val="115076"/>
              </a:solidFill>
              <a:latin typeface="Century Gothic"/>
              <a:ea typeface="Century Gothic"/>
              <a:cs typeface="Century Gothic"/>
              <a:sym typeface="Century Gothic"/>
            </a:endParaRPr>
          </a:p>
        </p:txBody>
      </p:sp>
      <p:sp>
        <p:nvSpPr>
          <p:cNvPr id="1010" name="Google Shape;1010;p90"/>
          <p:cNvSpPr/>
          <p:nvPr/>
        </p:nvSpPr>
        <p:spPr>
          <a:xfrm>
            <a:off x="8720460" y="3464481"/>
            <a:ext cx="118013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haben</a:t>
            </a:r>
            <a:endParaRPr b="0" i="0" sz="2400" u="none" cap="none" strike="noStrike">
              <a:solidFill>
                <a:srgbClr val="115076"/>
              </a:solidFill>
              <a:latin typeface="Century Gothic"/>
              <a:ea typeface="Century Gothic"/>
              <a:cs typeface="Century Gothic"/>
              <a:sym typeface="Century Gothic"/>
            </a:endParaRPr>
          </a:p>
        </p:txBody>
      </p:sp>
      <p:sp>
        <p:nvSpPr>
          <p:cNvPr id="1011" name="Google Shape;1011;p90"/>
          <p:cNvSpPr/>
          <p:nvPr/>
        </p:nvSpPr>
        <p:spPr>
          <a:xfrm>
            <a:off x="4600442" y="2894158"/>
            <a:ext cx="130997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meinen</a:t>
            </a:r>
            <a:endParaRPr b="0" i="0" sz="2400" u="none" cap="none" strike="noStrike">
              <a:solidFill>
                <a:srgbClr val="115076"/>
              </a:solidFill>
              <a:latin typeface="Century Gothic"/>
              <a:ea typeface="Century Gothic"/>
              <a:cs typeface="Century Gothic"/>
              <a:sym typeface="Century Gothic"/>
            </a:endParaRPr>
          </a:p>
        </p:txBody>
      </p:sp>
      <p:sp>
        <p:nvSpPr>
          <p:cNvPr id="1012" name="Google Shape;1012;p90"/>
          <p:cNvSpPr/>
          <p:nvPr/>
        </p:nvSpPr>
        <p:spPr>
          <a:xfrm>
            <a:off x="4974303" y="5008216"/>
            <a:ext cx="76014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neu</a:t>
            </a:r>
            <a:endParaRPr/>
          </a:p>
        </p:txBody>
      </p:sp>
      <p:sp>
        <p:nvSpPr>
          <p:cNvPr id="1013" name="Google Shape;1013;p90"/>
          <p:cNvSpPr/>
          <p:nvPr/>
        </p:nvSpPr>
        <p:spPr>
          <a:xfrm>
            <a:off x="4979471" y="3538345"/>
            <a:ext cx="86433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rund</a:t>
            </a:r>
            <a:endParaRPr b="0" i="0" sz="2400" u="none" cap="none" strike="noStrike">
              <a:solidFill>
                <a:srgbClr val="115076"/>
              </a:solidFill>
              <a:latin typeface="Century Gothic"/>
              <a:ea typeface="Century Gothic"/>
              <a:cs typeface="Century Gothic"/>
              <a:sym typeface="Century Gothic"/>
            </a:endParaRPr>
          </a:p>
        </p:txBody>
      </p:sp>
      <p:sp>
        <p:nvSpPr>
          <p:cNvPr id="1014" name="Google Shape;1014;p90"/>
          <p:cNvSpPr txBox="1"/>
          <p:nvPr/>
        </p:nvSpPr>
        <p:spPr>
          <a:xfrm>
            <a:off x="2529303" y="5636819"/>
            <a:ext cx="6901419" cy="461665"/>
          </a:xfrm>
          <a:prstGeom prst="rect">
            <a:avLst/>
          </a:prstGeom>
          <a:solidFill>
            <a:srgbClr val="FFF4E7"/>
          </a:solidFill>
          <a:ln cap="flat" cmpd="sng" w="9525">
            <a:solidFill>
              <a:srgbClr val="11507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He worked slowly and he is sorry.</a:t>
            </a:r>
            <a:endParaRPr/>
          </a:p>
        </p:txBody>
      </p:sp>
      <p:sp>
        <p:nvSpPr>
          <p:cNvPr id="1015" name="Google Shape;1015;p90"/>
          <p:cNvSpPr txBox="1"/>
          <p:nvPr/>
        </p:nvSpPr>
        <p:spPr>
          <a:xfrm>
            <a:off x="2529303" y="5636819"/>
            <a:ext cx="7002595" cy="461665"/>
          </a:xfrm>
          <a:prstGeom prst="rect">
            <a:avLst/>
          </a:prstGeom>
          <a:solidFill>
            <a:srgbClr val="115076"/>
          </a:solidFill>
          <a:ln cap="flat" cmpd="sng" w="38100">
            <a:solidFill>
              <a:srgbClr val="DAA52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Er hat langsam gearbeitet und es tut ihm Leid.</a:t>
            </a:r>
            <a:endParaRPr/>
          </a:p>
        </p:txBody>
      </p:sp>
      <p:sp>
        <p:nvSpPr>
          <p:cNvPr id="1016" name="Google Shape;1016;p90"/>
          <p:cNvSpPr/>
          <p:nvPr/>
        </p:nvSpPr>
        <p:spPr>
          <a:xfrm>
            <a:off x="8780378" y="2168096"/>
            <a:ext cx="11817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Hobby</a:t>
            </a:r>
            <a:endParaRPr/>
          </a:p>
        </p:txBody>
      </p:sp>
      <p:sp>
        <p:nvSpPr>
          <p:cNvPr id="1017" name="Google Shape;1017;p90"/>
          <p:cNvSpPr/>
          <p:nvPr/>
        </p:nvSpPr>
        <p:spPr>
          <a:xfrm>
            <a:off x="4741403" y="2217581"/>
            <a:ext cx="124104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schwer</a:t>
            </a:r>
            <a:endParaRPr b="0" i="0" sz="2400" u="none" cap="none" strike="noStrike">
              <a:solidFill>
                <a:srgbClr val="115076"/>
              </a:solidFill>
              <a:latin typeface="Century Gothic"/>
              <a:ea typeface="Century Gothic"/>
              <a:cs typeface="Century Gothic"/>
              <a:sym typeface="Century Gothic"/>
            </a:endParaRPr>
          </a:p>
        </p:txBody>
      </p:sp>
      <p:sp>
        <p:nvSpPr>
          <p:cNvPr id="1018" name="Google Shape;1018;p90"/>
          <p:cNvSpPr/>
          <p:nvPr/>
        </p:nvSpPr>
        <p:spPr>
          <a:xfrm>
            <a:off x="6078480" y="4490897"/>
            <a:ext cx="6767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viel</a:t>
            </a:r>
            <a:endParaRPr b="0" i="0" sz="2400" u="none" cap="none" strike="noStrike">
              <a:solidFill>
                <a:srgbClr val="115076"/>
              </a:solidFill>
              <a:latin typeface="Century Gothic"/>
              <a:ea typeface="Century Gothic"/>
              <a:cs typeface="Century Gothic"/>
              <a:sym typeface="Century Gothic"/>
            </a:endParaRPr>
          </a:p>
        </p:txBody>
      </p:sp>
      <p:sp>
        <p:nvSpPr>
          <p:cNvPr id="1019" name="Google Shape;1019;p90"/>
          <p:cNvSpPr txBox="1"/>
          <p:nvPr/>
        </p:nvSpPr>
        <p:spPr>
          <a:xfrm>
            <a:off x="2016626" y="2398794"/>
            <a:ext cx="8378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ihm</a:t>
            </a:r>
            <a:endParaRPr b="0" i="0" sz="2400" u="none" cap="none" strike="noStrike">
              <a:solidFill>
                <a:srgbClr val="1F3864"/>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descr="background rectangle" id="1025" name="Google Shape;1025;p91"/>
          <p:cNvPicPr preferRelativeResize="0"/>
          <p:nvPr/>
        </p:nvPicPr>
        <p:blipFill rotWithShape="1">
          <a:blip r:embed="rId3">
            <a:alphaModFix/>
          </a:blip>
          <a:srcRect b="0" l="0" r="0" t="0"/>
          <a:stretch/>
        </p:blipFill>
        <p:spPr>
          <a:xfrm>
            <a:off x="0" y="296863"/>
            <a:ext cx="6649156" cy="867128"/>
          </a:xfrm>
          <a:prstGeom prst="rect">
            <a:avLst/>
          </a:prstGeom>
          <a:noFill/>
          <a:ln>
            <a:noFill/>
          </a:ln>
        </p:spPr>
      </p:pic>
      <p:sp>
        <p:nvSpPr>
          <p:cNvPr id="1026" name="Google Shape;1026;p91"/>
          <p:cNvSpPr txBox="1"/>
          <p:nvPr>
            <p:ph type="title"/>
          </p:nvPr>
        </p:nvSpPr>
        <p:spPr>
          <a:xfrm>
            <a:off x="75816" y="74145"/>
            <a:ext cx="6497524" cy="11853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Century Gothic"/>
              <a:buNone/>
            </a:pPr>
            <a:r>
              <a:rPr b="1" lang="en-GB" sz="2800">
                <a:solidFill>
                  <a:schemeClr val="lt1"/>
                </a:solidFill>
              </a:rPr>
              <a:t>Una tarde en el parque de atracciones</a:t>
            </a:r>
            <a:endParaRPr b="1" sz="2800">
              <a:solidFill>
                <a:schemeClr val="lt1"/>
              </a:solidFill>
            </a:endParaRPr>
          </a:p>
        </p:txBody>
      </p:sp>
      <p:sp>
        <p:nvSpPr>
          <p:cNvPr id="1027" name="Google Shape;1027;p91"/>
          <p:cNvSpPr/>
          <p:nvPr/>
        </p:nvSpPr>
        <p:spPr>
          <a:xfrm>
            <a:off x="9753600" y="258166"/>
            <a:ext cx="2174544"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escribir / hablar</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1028" name="Google Shape;1028;p91"/>
          <p:cNvGraphicFramePr/>
          <p:nvPr/>
        </p:nvGraphicFramePr>
        <p:xfrm>
          <a:off x="308471" y="1865581"/>
          <a:ext cx="3000000" cy="3000000"/>
        </p:xfrm>
        <a:graphic>
          <a:graphicData uri="http://schemas.openxmlformats.org/drawingml/2006/table">
            <a:tbl>
              <a:tblPr bandRow="1" firstRow="1">
                <a:noFill/>
                <a:tableStyleId>{0C4372EC-DA5C-4D30-B88C-5D7DD2A7512E}</a:tableStyleId>
              </a:tblPr>
              <a:tblGrid>
                <a:gridCol w="1354675"/>
                <a:gridCol w="1727200"/>
                <a:gridCol w="1896525"/>
                <a:gridCol w="2867825"/>
                <a:gridCol w="2987450"/>
              </a:tblGrid>
              <a:tr h="468050">
                <a:tc>
                  <a:txBody>
                    <a:bodyPr/>
                    <a:lstStyle/>
                    <a:p>
                      <a:pPr indent="0" lvl="0" marL="0" marR="0" rtl="0" algn="l">
                        <a:spcBef>
                          <a:spcPts val="0"/>
                        </a:spcBef>
                        <a:spcAft>
                          <a:spcPts val="0"/>
                        </a:spcAft>
                        <a:buNone/>
                      </a:pPr>
                      <a:r>
                        <a:rPr b="0" lang="en-GB" sz="2000" u="none" cap="none" strike="noStrike">
                          <a:solidFill>
                            <a:srgbClr val="002060"/>
                          </a:solidFill>
                        </a:rPr>
                        <a:t>That (m)</a:t>
                      </a:r>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GB" sz="2000">
                          <a:solidFill>
                            <a:srgbClr val="002060"/>
                          </a:solidFill>
                        </a:rPr>
                        <a:t>boy</a:t>
                      </a:r>
                      <a:endParaRPr b="0" sz="2000">
                        <a:solidFill>
                          <a:srgbClr val="002060"/>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GB" sz="2000">
                          <a:solidFill>
                            <a:srgbClr val="002060"/>
                          </a:solidFill>
                        </a:rPr>
                        <a:t>is (trait)</a:t>
                      </a:r>
                      <a:endParaRPr b="0" sz="2000">
                        <a:solidFill>
                          <a:srgbClr val="002060"/>
                        </a:solidFill>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GB" sz="2000">
                          <a:solidFill>
                            <a:srgbClr val="002060"/>
                          </a:solidFill>
                        </a:rPr>
                        <a:t>less full than</a:t>
                      </a:r>
                      <a:endParaRPr/>
                    </a:p>
                  </a:txBody>
                  <a:tcPr marT="45725" marB="45725" marR="91450" marL="91450">
                    <a:solidFill>
                      <a:schemeClr val="lt1"/>
                    </a:solidFill>
                  </a:tcPr>
                </a:tc>
                <a:tc>
                  <a:txBody>
                    <a:bodyPr/>
                    <a:lstStyle/>
                    <a:p>
                      <a:pPr indent="0" lvl="0" marL="0" marR="0" rtl="0" algn="l">
                        <a:spcBef>
                          <a:spcPts val="0"/>
                        </a:spcBef>
                        <a:spcAft>
                          <a:spcPts val="0"/>
                        </a:spcAft>
                        <a:buNone/>
                      </a:pPr>
                      <a:r>
                        <a:rPr b="0" lang="en-GB" sz="2000">
                          <a:solidFill>
                            <a:srgbClr val="002060"/>
                          </a:solidFill>
                        </a:rPr>
                        <a:t>the cafe*</a:t>
                      </a:r>
                      <a:endParaRPr b="0" sz="2000">
                        <a:solidFill>
                          <a:srgbClr val="002060"/>
                        </a:solidFill>
                      </a:endParaRPr>
                    </a:p>
                  </a:txBody>
                  <a:tcPr marT="45725" marB="45725" marR="91450" marL="91450">
                    <a:solidFill>
                      <a:schemeClr val="lt1"/>
                    </a:solidFill>
                  </a:tcPr>
                </a:tc>
              </a:tr>
              <a:tr h="438150">
                <a:tc>
                  <a:txBody>
                    <a:bodyPr/>
                    <a:lstStyle/>
                    <a:p>
                      <a:pPr indent="0" lvl="0" marL="0" marR="0" rtl="0" algn="l">
                        <a:spcBef>
                          <a:spcPts val="0"/>
                        </a:spcBef>
                        <a:spcAft>
                          <a:spcPts val="0"/>
                        </a:spcAft>
                        <a:buNone/>
                      </a:pPr>
                      <a:r>
                        <a:rPr b="0" lang="en-GB" sz="2000">
                          <a:solidFill>
                            <a:srgbClr val="002060"/>
                          </a:solidFill>
                        </a:rPr>
                        <a:t>That (f)</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ride*</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is (state)</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less expensive </a:t>
                      </a:r>
                      <a:r>
                        <a:rPr lang="en-GB" sz="2000">
                          <a:solidFill>
                            <a:srgbClr val="002060"/>
                          </a:solidFill>
                        </a:rPr>
                        <a:t>than</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 first one (f)</a:t>
                      </a:r>
                      <a:endParaRPr sz="2000">
                        <a:solidFill>
                          <a:srgbClr val="002060"/>
                        </a:solidFill>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size</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seems</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bigger </a:t>
                      </a:r>
                      <a:r>
                        <a:rPr lang="en-GB" sz="2000">
                          <a:solidFill>
                            <a:srgbClr val="002060"/>
                          </a:solidFill>
                        </a:rPr>
                        <a:t>than</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a:t>
                      </a:r>
                      <a:r>
                        <a:rPr lang="en-GB" sz="2000">
                          <a:solidFill>
                            <a:srgbClr val="002060"/>
                          </a:solidFill>
                        </a:rPr>
                        <a:t> Mexican food</a:t>
                      </a:r>
                      <a:endParaRPr sz="2000">
                        <a:solidFill>
                          <a:srgbClr val="002060"/>
                        </a:solidFill>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food</a:t>
                      </a:r>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less happy than</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 t-shirt</a:t>
                      </a:r>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souvenir</a:t>
                      </a:r>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healthier than</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 price</a:t>
                      </a:r>
                      <a:r>
                        <a:rPr lang="en-GB" sz="2000">
                          <a:solidFill>
                            <a:srgbClr val="002060"/>
                          </a:solidFill>
                        </a:rPr>
                        <a:t> </a:t>
                      </a:r>
                      <a:r>
                        <a:rPr lang="en-GB" sz="2000">
                          <a:solidFill>
                            <a:srgbClr val="002060"/>
                          </a:solidFill>
                        </a:rPr>
                        <a:t>in your city</a:t>
                      </a:r>
                      <a:endParaRPr sz="2000">
                        <a:solidFill>
                          <a:srgbClr val="002060"/>
                        </a:solidFill>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place</a:t>
                      </a:r>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worse than</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his friend (f)</a:t>
                      </a:r>
                      <a:endParaRPr sz="2000">
                        <a:solidFill>
                          <a:srgbClr val="002060"/>
                        </a:solidFill>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restaurant</a:t>
                      </a:r>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faster than</a:t>
                      </a:r>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 park in my town</a:t>
                      </a:r>
                      <a:endParaRPr sz="2000">
                        <a:solidFill>
                          <a:srgbClr val="002060"/>
                        </a:solidFill>
                      </a:endParaRPr>
                    </a:p>
                  </a:txBody>
                  <a:tcPr marT="45725" marB="45725" marR="91450" marL="91450"/>
                </a:tc>
              </a:tr>
              <a:tr h="493050">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better than</a:t>
                      </a:r>
                      <a:endParaRPr sz="2000">
                        <a:solidFill>
                          <a:srgbClr val="002060"/>
                        </a:solidFill>
                      </a:endParaRPr>
                    </a:p>
                  </a:txBody>
                  <a:tcPr marT="45725" marB="45725" marR="91450" marL="91450"/>
                </a:tc>
                <a:tc>
                  <a:txBody>
                    <a:bodyPr/>
                    <a:lstStyle/>
                    <a:p>
                      <a:pPr indent="0" lvl="0" marL="0" marR="0" rtl="0" algn="l">
                        <a:spcBef>
                          <a:spcPts val="0"/>
                        </a:spcBef>
                        <a:spcAft>
                          <a:spcPts val="0"/>
                        </a:spcAft>
                        <a:buNone/>
                      </a:pPr>
                      <a:r>
                        <a:rPr lang="en-GB" sz="2000">
                          <a:solidFill>
                            <a:srgbClr val="002060"/>
                          </a:solidFill>
                        </a:rPr>
                        <a:t>the other one</a:t>
                      </a:r>
                      <a:r>
                        <a:rPr lang="en-GB" sz="2000">
                          <a:solidFill>
                            <a:srgbClr val="002060"/>
                          </a:solidFill>
                        </a:rPr>
                        <a:t> (f)</a:t>
                      </a:r>
                      <a:endParaRPr sz="2000">
                        <a:solidFill>
                          <a:srgbClr val="002060"/>
                        </a:solidFill>
                      </a:endParaRPr>
                    </a:p>
                  </a:txBody>
                  <a:tcPr marT="45725" marB="45725" marR="91450" marL="91450"/>
                </a:tc>
              </a:tr>
            </a:tbl>
          </a:graphicData>
        </a:graphic>
      </p:graphicFrame>
      <p:sp>
        <p:nvSpPr>
          <p:cNvPr id="1029" name="Google Shape;1029;p91"/>
          <p:cNvSpPr txBox="1"/>
          <p:nvPr/>
        </p:nvSpPr>
        <p:spPr>
          <a:xfrm>
            <a:off x="240606" y="5791353"/>
            <a:ext cx="1060026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Esa comida parece más sana que la comida mexicana.</a:t>
            </a:r>
            <a:endParaRPr b="0" i="0" sz="2800" u="none" cap="none" strike="noStrike">
              <a:solidFill>
                <a:srgbClr val="1E4E79"/>
              </a:solidFill>
              <a:latin typeface="Century Gothic"/>
              <a:ea typeface="Century Gothic"/>
              <a:cs typeface="Century Gothic"/>
              <a:sym typeface="Century Gothic"/>
            </a:endParaRPr>
          </a:p>
        </p:txBody>
      </p:sp>
      <p:sp>
        <p:nvSpPr>
          <p:cNvPr id="1030" name="Google Shape;1030;p91"/>
          <p:cNvSpPr txBox="1"/>
          <p:nvPr/>
        </p:nvSpPr>
        <p:spPr>
          <a:xfrm>
            <a:off x="240606" y="5737500"/>
            <a:ext cx="115824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Ese chico está menos contento que su amiga.</a:t>
            </a:r>
            <a:endParaRPr b="0" i="0" sz="2800" u="none" cap="none" strike="noStrike">
              <a:solidFill>
                <a:srgbClr val="1E4E79"/>
              </a:solidFill>
              <a:latin typeface="Century Gothic"/>
              <a:ea typeface="Century Gothic"/>
              <a:cs typeface="Century Gothic"/>
              <a:sym typeface="Century Gothic"/>
            </a:endParaRPr>
          </a:p>
        </p:txBody>
      </p:sp>
      <p:sp>
        <p:nvSpPr>
          <p:cNvPr id="1031" name="Google Shape;1031;p91"/>
          <p:cNvSpPr txBox="1"/>
          <p:nvPr/>
        </p:nvSpPr>
        <p:spPr>
          <a:xfrm>
            <a:off x="240606" y="5782830"/>
            <a:ext cx="1190413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Esa talla parece mejor que la primera.</a:t>
            </a:r>
            <a:r>
              <a:rPr b="0" i="0" lang="en-GB" sz="2000" u="none" cap="none" strike="noStrike">
                <a:solidFill>
                  <a:srgbClr val="1E4E79"/>
                </a:solidFill>
                <a:latin typeface="Century Gothic"/>
                <a:ea typeface="Century Gothic"/>
                <a:cs typeface="Century Gothic"/>
                <a:sym typeface="Century Gothic"/>
              </a:rPr>
              <a:t> </a:t>
            </a:r>
            <a:endParaRPr b="0" i="0" sz="2000" u="none" cap="none" strike="noStrike">
              <a:solidFill>
                <a:srgbClr val="1E4E79"/>
              </a:solidFill>
              <a:latin typeface="Century Gothic"/>
              <a:ea typeface="Century Gothic"/>
              <a:cs typeface="Century Gothic"/>
              <a:sym typeface="Century Gothic"/>
            </a:endParaRPr>
          </a:p>
        </p:txBody>
      </p:sp>
      <p:sp>
        <p:nvSpPr>
          <p:cNvPr id="1032" name="Google Shape;1032;p91"/>
          <p:cNvSpPr txBox="1"/>
          <p:nvPr/>
        </p:nvSpPr>
        <p:spPr>
          <a:xfrm>
            <a:off x="240606" y="5771348"/>
            <a:ext cx="988906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Esa atracción es más rápida que la otra.</a:t>
            </a:r>
            <a:endParaRPr b="0" i="0" sz="2800" u="none" cap="none" strike="noStrike">
              <a:solidFill>
                <a:srgbClr val="1E4E79"/>
              </a:solidFill>
              <a:latin typeface="Century Gothic"/>
              <a:ea typeface="Century Gothic"/>
              <a:cs typeface="Century Gothic"/>
              <a:sym typeface="Century Gothic"/>
            </a:endParaRPr>
          </a:p>
        </p:txBody>
      </p:sp>
      <p:sp>
        <p:nvSpPr>
          <p:cNvPr id="1033" name="Google Shape;1033;p91"/>
          <p:cNvSpPr txBox="1"/>
          <p:nvPr/>
        </p:nvSpPr>
        <p:spPr>
          <a:xfrm>
            <a:off x="240606" y="5766325"/>
            <a:ext cx="887306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Ese recuerdo es menos caro que la camiseta.</a:t>
            </a:r>
            <a:endParaRPr/>
          </a:p>
        </p:txBody>
      </p:sp>
      <p:sp>
        <p:nvSpPr>
          <p:cNvPr id="1034" name="Google Shape;1034;p91"/>
          <p:cNvSpPr txBox="1"/>
          <p:nvPr/>
        </p:nvSpPr>
        <p:spPr>
          <a:xfrm>
            <a:off x="240606" y="5785665"/>
            <a:ext cx="1100666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Ese sitio es más grande que el parque en mi pueblo.</a:t>
            </a:r>
            <a:endParaRPr b="0" i="0" sz="2800" u="none" cap="none" strike="noStrike">
              <a:solidFill>
                <a:srgbClr val="1E4E79"/>
              </a:solidFill>
              <a:latin typeface="Century Gothic"/>
              <a:ea typeface="Century Gothic"/>
              <a:cs typeface="Century Gothic"/>
              <a:sym typeface="Century Gothic"/>
            </a:endParaRPr>
          </a:p>
        </p:txBody>
      </p:sp>
      <p:sp>
        <p:nvSpPr>
          <p:cNvPr id="1035" name="Google Shape;1035;p91"/>
          <p:cNvSpPr txBox="1"/>
          <p:nvPr/>
        </p:nvSpPr>
        <p:spPr>
          <a:xfrm>
            <a:off x="355600" y="1184746"/>
            <a:ext cx="1160246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Usa las palabras para hacer una frase en español. </a:t>
            </a:r>
            <a:endParaRPr/>
          </a:p>
        </p:txBody>
      </p:sp>
      <p:sp>
        <p:nvSpPr>
          <p:cNvPr id="1036" name="Google Shape;1036;p91"/>
          <p:cNvSpPr/>
          <p:nvPr/>
        </p:nvSpPr>
        <p:spPr>
          <a:xfrm>
            <a:off x="345864" y="2295378"/>
            <a:ext cx="1303283" cy="49953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37" name="Google Shape;1037;p91"/>
          <p:cNvSpPr txBox="1"/>
          <p:nvPr/>
        </p:nvSpPr>
        <p:spPr>
          <a:xfrm>
            <a:off x="240606" y="5808161"/>
            <a:ext cx="1100666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E4E79"/>
              </a:buClr>
              <a:buSzPts val="2800"/>
              <a:buFont typeface="Arial"/>
              <a:buNone/>
            </a:pPr>
            <a:r>
              <a:rPr b="0" i="0" lang="en-GB" sz="2800" u="none" cap="none" strike="noStrike">
                <a:solidFill>
                  <a:srgbClr val="1E4E79"/>
                </a:solidFill>
                <a:latin typeface="Century Gothic"/>
                <a:ea typeface="Century Gothic"/>
                <a:cs typeface="Century Gothic"/>
                <a:sym typeface="Century Gothic"/>
              </a:rPr>
              <a:t>Ese restaurante está menos lleno que el café.</a:t>
            </a:r>
            <a:endParaRPr/>
          </a:p>
        </p:txBody>
      </p:sp>
      <p:sp>
        <p:nvSpPr>
          <p:cNvPr id="1038" name="Google Shape;1038;p91"/>
          <p:cNvSpPr/>
          <p:nvPr/>
        </p:nvSpPr>
        <p:spPr>
          <a:xfrm>
            <a:off x="240606" y="5797069"/>
            <a:ext cx="11006666" cy="514402"/>
          </a:xfrm>
          <a:prstGeom prst="roundRect">
            <a:avLst>
              <a:gd fmla="val 16667"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002060"/>
              </a:solidFill>
              <a:latin typeface="Century Gothic"/>
              <a:ea typeface="Century Gothic"/>
              <a:cs typeface="Century Gothic"/>
              <a:sym typeface="Century Gothic"/>
            </a:endParaRPr>
          </a:p>
        </p:txBody>
      </p:sp>
      <p:sp>
        <p:nvSpPr>
          <p:cNvPr id="1039" name="Google Shape;1039;p91"/>
          <p:cNvSpPr/>
          <p:nvPr/>
        </p:nvSpPr>
        <p:spPr>
          <a:xfrm>
            <a:off x="6776386" y="702675"/>
            <a:ext cx="2635502" cy="381265"/>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*ride = la atracción </a:t>
            </a:r>
            <a:endParaRPr b="1" i="0" sz="2000" u="none" cap="none" strike="noStrike">
              <a:solidFill>
                <a:srgbClr val="FFFFFF"/>
              </a:solidFill>
              <a:latin typeface="Century Gothic"/>
              <a:ea typeface="Century Gothic"/>
              <a:cs typeface="Century Gothic"/>
              <a:sym typeface="Century Gothic"/>
            </a:endParaRPr>
          </a:p>
        </p:txBody>
      </p:sp>
      <p:sp>
        <p:nvSpPr>
          <p:cNvPr id="1040" name="Google Shape;1040;p91"/>
          <p:cNvSpPr/>
          <p:nvPr/>
        </p:nvSpPr>
        <p:spPr>
          <a:xfrm>
            <a:off x="1717464" y="3265976"/>
            <a:ext cx="1482936" cy="49953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1" name="Google Shape;1041;p91"/>
          <p:cNvSpPr/>
          <p:nvPr/>
        </p:nvSpPr>
        <p:spPr>
          <a:xfrm>
            <a:off x="3324578" y="2799668"/>
            <a:ext cx="1482936" cy="416187"/>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2" name="Google Shape;1042;p91"/>
          <p:cNvSpPr/>
          <p:nvPr/>
        </p:nvSpPr>
        <p:spPr>
          <a:xfrm>
            <a:off x="5270057" y="3750152"/>
            <a:ext cx="1930843" cy="49953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3" name="Google Shape;1043;p91"/>
          <p:cNvSpPr/>
          <p:nvPr/>
        </p:nvSpPr>
        <p:spPr>
          <a:xfrm>
            <a:off x="8213282" y="2814027"/>
            <a:ext cx="2928878" cy="461621"/>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4" name="Google Shape;1044;p91"/>
          <p:cNvSpPr/>
          <p:nvPr/>
        </p:nvSpPr>
        <p:spPr>
          <a:xfrm>
            <a:off x="355600" y="1865793"/>
            <a:ext cx="1293547" cy="429585"/>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5" name="Google Shape;1045;p91"/>
          <p:cNvSpPr/>
          <p:nvPr/>
        </p:nvSpPr>
        <p:spPr>
          <a:xfrm>
            <a:off x="1717464" y="4273003"/>
            <a:ext cx="1482936"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6" name="Google Shape;1046;p91"/>
          <p:cNvSpPr/>
          <p:nvPr/>
        </p:nvSpPr>
        <p:spPr>
          <a:xfrm>
            <a:off x="3324578" y="1872944"/>
            <a:ext cx="1482936"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7" name="Google Shape;1047;p91"/>
          <p:cNvSpPr/>
          <p:nvPr/>
        </p:nvSpPr>
        <p:spPr>
          <a:xfrm>
            <a:off x="5265990" y="2791745"/>
            <a:ext cx="2665160"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48" name="Google Shape;1048;p91"/>
          <p:cNvSpPr/>
          <p:nvPr/>
        </p:nvSpPr>
        <p:spPr>
          <a:xfrm>
            <a:off x="8213281" y="4747482"/>
            <a:ext cx="2928879"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pic>
        <p:nvPicPr>
          <p:cNvPr descr="amusement park clipart png&#10;" id="1049" name="Google Shape;1049;p91"/>
          <p:cNvPicPr preferRelativeResize="0"/>
          <p:nvPr/>
        </p:nvPicPr>
        <p:blipFill rotWithShape="1">
          <a:blip r:embed="rId4">
            <a:alphaModFix/>
          </a:blip>
          <a:srcRect b="0" l="16212" r="16743" t="8950"/>
          <a:stretch/>
        </p:blipFill>
        <p:spPr>
          <a:xfrm>
            <a:off x="10643478" y="782348"/>
            <a:ext cx="1314585" cy="1026567"/>
          </a:xfrm>
          <a:prstGeom prst="rect">
            <a:avLst/>
          </a:prstGeom>
          <a:noFill/>
          <a:ln>
            <a:noFill/>
          </a:ln>
        </p:spPr>
      </p:pic>
      <p:sp>
        <p:nvSpPr>
          <p:cNvPr id="1050" name="Google Shape;1050;p91"/>
          <p:cNvSpPr/>
          <p:nvPr/>
        </p:nvSpPr>
        <p:spPr>
          <a:xfrm>
            <a:off x="1702230" y="2336258"/>
            <a:ext cx="1498170"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1" name="Google Shape;1051;p91"/>
          <p:cNvSpPr/>
          <p:nvPr/>
        </p:nvSpPr>
        <p:spPr>
          <a:xfrm>
            <a:off x="3324578" y="1864122"/>
            <a:ext cx="1482936"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2" name="Google Shape;1052;p91"/>
          <p:cNvSpPr/>
          <p:nvPr/>
        </p:nvSpPr>
        <p:spPr>
          <a:xfrm>
            <a:off x="5265990" y="4747482"/>
            <a:ext cx="1934910"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3" name="Google Shape;1053;p91"/>
          <p:cNvSpPr/>
          <p:nvPr/>
        </p:nvSpPr>
        <p:spPr>
          <a:xfrm>
            <a:off x="355600" y="2315492"/>
            <a:ext cx="1303283" cy="49953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4" name="Google Shape;1054;p91"/>
          <p:cNvSpPr/>
          <p:nvPr/>
        </p:nvSpPr>
        <p:spPr>
          <a:xfrm>
            <a:off x="8213280" y="5251362"/>
            <a:ext cx="2928879"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5" name="Google Shape;1055;p91"/>
          <p:cNvSpPr/>
          <p:nvPr/>
        </p:nvSpPr>
        <p:spPr>
          <a:xfrm>
            <a:off x="360789" y="1864122"/>
            <a:ext cx="1293547" cy="429585"/>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6" name="Google Shape;1056;p91"/>
          <p:cNvSpPr/>
          <p:nvPr/>
        </p:nvSpPr>
        <p:spPr>
          <a:xfrm>
            <a:off x="1717464" y="3776370"/>
            <a:ext cx="1482936" cy="429585"/>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7" name="Google Shape;1057;p91"/>
          <p:cNvSpPr/>
          <p:nvPr/>
        </p:nvSpPr>
        <p:spPr>
          <a:xfrm>
            <a:off x="3324578" y="1864122"/>
            <a:ext cx="1482936"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8" name="Google Shape;1058;p91"/>
          <p:cNvSpPr/>
          <p:nvPr/>
        </p:nvSpPr>
        <p:spPr>
          <a:xfrm>
            <a:off x="5256254" y="2346058"/>
            <a:ext cx="2674896"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59" name="Google Shape;1059;p91"/>
          <p:cNvSpPr/>
          <p:nvPr/>
        </p:nvSpPr>
        <p:spPr>
          <a:xfrm>
            <a:off x="8213282" y="3289787"/>
            <a:ext cx="2928878" cy="442377"/>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0" name="Google Shape;1060;p91"/>
          <p:cNvSpPr/>
          <p:nvPr/>
        </p:nvSpPr>
        <p:spPr>
          <a:xfrm>
            <a:off x="345864" y="1864122"/>
            <a:ext cx="1293547" cy="429585"/>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1" name="Google Shape;1061;p91"/>
          <p:cNvSpPr/>
          <p:nvPr/>
        </p:nvSpPr>
        <p:spPr>
          <a:xfrm>
            <a:off x="3324578" y="2356372"/>
            <a:ext cx="1482936" cy="428831"/>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2" name="Google Shape;1062;p91"/>
          <p:cNvSpPr/>
          <p:nvPr/>
        </p:nvSpPr>
        <p:spPr>
          <a:xfrm>
            <a:off x="5270056" y="3275649"/>
            <a:ext cx="2661093"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3" name="Google Shape;1063;p91"/>
          <p:cNvSpPr/>
          <p:nvPr/>
        </p:nvSpPr>
        <p:spPr>
          <a:xfrm>
            <a:off x="8209412" y="4243773"/>
            <a:ext cx="2928878" cy="442377"/>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4" name="Google Shape;1064;p91"/>
          <p:cNvSpPr/>
          <p:nvPr/>
        </p:nvSpPr>
        <p:spPr>
          <a:xfrm>
            <a:off x="1668619" y="1871593"/>
            <a:ext cx="1531781"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5" name="Google Shape;1065;p91"/>
          <p:cNvSpPr/>
          <p:nvPr/>
        </p:nvSpPr>
        <p:spPr>
          <a:xfrm>
            <a:off x="351053" y="2314682"/>
            <a:ext cx="1303283" cy="49953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6" name="Google Shape;1066;p91"/>
          <p:cNvSpPr/>
          <p:nvPr/>
        </p:nvSpPr>
        <p:spPr>
          <a:xfrm>
            <a:off x="1701465" y="2789459"/>
            <a:ext cx="1498170"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7" name="Google Shape;1067;p91"/>
          <p:cNvSpPr/>
          <p:nvPr/>
        </p:nvSpPr>
        <p:spPr>
          <a:xfrm>
            <a:off x="5265990" y="5261922"/>
            <a:ext cx="1934910" cy="458654"/>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8" name="Google Shape;1068;p91"/>
          <p:cNvSpPr/>
          <p:nvPr/>
        </p:nvSpPr>
        <p:spPr>
          <a:xfrm>
            <a:off x="3324578" y="2810692"/>
            <a:ext cx="1482936" cy="416187"/>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69" name="Google Shape;1069;p91"/>
          <p:cNvSpPr/>
          <p:nvPr/>
        </p:nvSpPr>
        <p:spPr>
          <a:xfrm>
            <a:off x="8209412" y="2339503"/>
            <a:ext cx="2928878" cy="445700"/>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70" name="Google Shape;1070;p91"/>
          <p:cNvSpPr/>
          <p:nvPr/>
        </p:nvSpPr>
        <p:spPr>
          <a:xfrm>
            <a:off x="345864" y="1885907"/>
            <a:ext cx="1293547" cy="429585"/>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71" name="Google Shape;1071;p91"/>
          <p:cNvSpPr/>
          <p:nvPr/>
        </p:nvSpPr>
        <p:spPr>
          <a:xfrm>
            <a:off x="1709082" y="4739755"/>
            <a:ext cx="1482936"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72" name="Google Shape;1072;p91"/>
          <p:cNvSpPr/>
          <p:nvPr/>
        </p:nvSpPr>
        <p:spPr>
          <a:xfrm>
            <a:off x="3320707" y="2356372"/>
            <a:ext cx="1482936" cy="428831"/>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73" name="Google Shape;1073;p91"/>
          <p:cNvSpPr/>
          <p:nvPr/>
        </p:nvSpPr>
        <p:spPr>
          <a:xfrm>
            <a:off x="6776386" y="220604"/>
            <a:ext cx="2174544" cy="381265"/>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*cafe = el café</a:t>
            </a:r>
            <a:endParaRPr b="1" i="0" sz="2000" u="none" cap="none" strike="noStrike">
              <a:solidFill>
                <a:srgbClr val="FFFFFF"/>
              </a:solidFill>
              <a:latin typeface="Century Gothic"/>
              <a:ea typeface="Century Gothic"/>
              <a:cs typeface="Century Gothic"/>
              <a:sym typeface="Century Gothic"/>
            </a:endParaRPr>
          </a:p>
        </p:txBody>
      </p:sp>
      <p:sp>
        <p:nvSpPr>
          <p:cNvPr id="1074" name="Google Shape;1074;p91"/>
          <p:cNvSpPr/>
          <p:nvPr/>
        </p:nvSpPr>
        <p:spPr>
          <a:xfrm>
            <a:off x="5270057" y="1889700"/>
            <a:ext cx="2674896" cy="442548"/>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
        <p:nvSpPr>
          <p:cNvPr id="1075" name="Google Shape;1075;p91"/>
          <p:cNvSpPr/>
          <p:nvPr/>
        </p:nvSpPr>
        <p:spPr>
          <a:xfrm>
            <a:off x="8209412" y="1883173"/>
            <a:ext cx="2928878" cy="445700"/>
          </a:xfrm>
          <a:prstGeom prst="roundRect">
            <a:avLst>
              <a:gd fmla="val 16667" name="adj"/>
            </a:avLst>
          </a:prstGeom>
          <a:noFill/>
          <a:ln cap="flat" cmpd="sng" w="762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1E4E79"/>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4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4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4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5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6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5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5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6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6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0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graphicFrame>
        <p:nvGraphicFramePr>
          <p:cNvPr id="1081" name="Google Shape;1081;p92"/>
          <p:cNvGraphicFramePr/>
          <p:nvPr/>
        </p:nvGraphicFramePr>
        <p:xfrm>
          <a:off x="340057" y="3681549"/>
          <a:ext cx="3000000" cy="3000000"/>
        </p:xfrm>
        <a:graphic>
          <a:graphicData uri="http://schemas.openxmlformats.org/drawingml/2006/table">
            <a:tbl>
              <a:tblPr bandRow="1" firstRow="1">
                <a:noFill/>
                <a:tableStyleId>{0C4372EC-DA5C-4D30-B88C-5D7DD2A7512E}</a:tableStyleId>
              </a:tblPr>
              <a:tblGrid>
                <a:gridCol w="9993000"/>
              </a:tblGrid>
              <a:tr h="370650">
                <a:tc>
                  <a:txBody>
                    <a:bodyPr/>
                    <a:lstStyle/>
                    <a:p>
                      <a:pPr indent="0" lvl="0" marL="0" marR="0" rtl="0" algn="ctr">
                        <a:spcBef>
                          <a:spcPts val="0"/>
                        </a:spcBef>
                        <a:spcAft>
                          <a:spcPts val="0"/>
                        </a:spcAft>
                        <a:buNone/>
                      </a:pPr>
                      <a:r>
                        <a:rPr lang="en-GB" sz="2000">
                          <a:solidFill>
                            <a:srgbClr val="1F3864"/>
                          </a:solidFill>
                        </a:rPr>
                        <a:t>Presente</a:t>
                      </a:r>
                      <a:endParaRPr/>
                    </a:p>
                  </a:txBody>
                  <a:tcPr marT="45725" marB="45725" marR="91450" marL="91450" anchor="ctr"/>
                </a:tc>
              </a:tr>
              <a:tr h="2201125">
                <a:tc>
                  <a:txBody>
                    <a:bodyPr/>
                    <a:lstStyle/>
                    <a:p>
                      <a:pPr indent="0" lvl="0" marL="0" marR="0" rtl="0" algn="l">
                        <a:spcBef>
                          <a:spcPts val="0"/>
                        </a:spcBef>
                        <a:spcAft>
                          <a:spcPts val="0"/>
                        </a:spcAft>
                        <a:buNone/>
                      </a:pPr>
                      <a:r>
                        <a:t/>
                      </a:r>
                      <a:endParaRPr sz="2000">
                        <a:solidFill>
                          <a:srgbClr val="1F3864"/>
                        </a:solidFill>
                      </a:endParaRPr>
                    </a:p>
                  </a:txBody>
                  <a:tcPr marT="45725" marB="45725" marR="91450" marL="91450" anchor="ctr"/>
                </a:tc>
              </a:tr>
            </a:tbl>
          </a:graphicData>
        </a:graphic>
      </p:graphicFrame>
      <p:sp>
        <p:nvSpPr>
          <p:cNvPr id="1082" name="Google Shape;1082;p92"/>
          <p:cNvSpPr txBox="1"/>
          <p:nvPr>
            <p:ph type="title"/>
          </p:nvPr>
        </p:nvSpPr>
        <p:spPr>
          <a:xfrm>
            <a:off x="340057" y="251980"/>
            <a:ext cx="10368583" cy="53113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2200"/>
              <a:buFont typeface="Century Gothic"/>
              <a:buNone/>
            </a:pPr>
            <a:r>
              <a:rPr b="1" lang="en-GB" sz="2200"/>
              <a:t>Imagina que estamos en el año 2040. Escribe 6 frases sobre la vida de Lucía y Nadia.</a:t>
            </a:r>
            <a:endParaRPr/>
          </a:p>
        </p:txBody>
      </p:sp>
      <p:sp>
        <p:nvSpPr>
          <p:cNvPr id="1083" name="Google Shape;1083;p92"/>
          <p:cNvSpPr/>
          <p:nvPr/>
        </p:nvSpPr>
        <p:spPr>
          <a:xfrm>
            <a:off x="10708640" y="258166"/>
            <a:ext cx="1219503" cy="53113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escribir</a:t>
            </a:r>
            <a:endParaRPr b="1" i="0" sz="2000" u="none" cap="none" strike="noStrike">
              <a:solidFill>
                <a:srgbClr val="FFFFFF"/>
              </a:solidFill>
              <a:latin typeface="Century Gothic"/>
              <a:ea typeface="Century Gothic"/>
              <a:cs typeface="Century Gothic"/>
              <a:sym typeface="Century Gothic"/>
            </a:endParaRPr>
          </a:p>
        </p:txBody>
      </p:sp>
      <p:graphicFrame>
        <p:nvGraphicFramePr>
          <p:cNvPr id="1084" name="Google Shape;1084;p92"/>
          <p:cNvGraphicFramePr/>
          <p:nvPr/>
        </p:nvGraphicFramePr>
        <p:xfrm>
          <a:off x="340057" y="874379"/>
          <a:ext cx="3000000" cy="3000000"/>
        </p:xfrm>
        <a:graphic>
          <a:graphicData uri="http://schemas.openxmlformats.org/drawingml/2006/table">
            <a:tbl>
              <a:tblPr bandRow="1" firstRow="1">
                <a:noFill/>
                <a:tableStyleId>{0C4372EC-DA5C-4D30-B88C-5D7DD2A7512E}</a:tableStyleId>
              </a:tblPr>
              <a:tblGrid>
                <a:gridCol w="9993000"/>
              </a:tblGrid>
              <a:tr h="377975">
                <a:tc>
                  <a:txBody>
                    <a:bodyPr/>
                    <a:lstStyle/>
                    <a:p>
                      <a:pPr indent="0" lvl="0" marL="0" marR="0" rtl="0" algn="ctr">
                        <a:spcBef>
                          <a:spcPts val="0"/>
                        </a:spcBef>
                        <a:spcAft>
                          <a:spcPts val="0"/>
                        </a:spcAft>
                        <a:buNone/>
                      </a:pPr>
                      <a:r>
                        <a:rPr lang="en-GB" sz="2000">
                          <a:solidFill>
                            <a:srgbClr val="1F3864"/>
                          </a:solidFill>
                        </a:rPr>
                        <a:t>Pasado</a:t>
                      </a:r>
                      <a:endParaRPr/>
                    </a:p>
                  </a:txBody>
                  <a:tcPr marT="45725" marB="45725" marR="91450" marL="91450" anchor="ctr"/>
                </a:tc>
              </a:tr>
              <a:tr h="2244550">
                <a:tc>
                  <a:txBody>
                    <a:bodyPr/>
                    <a:lstStyle/>
                    <a:p>
                      <a:pPr indent="0" lvl="0" marL="0" marR="0" rtl="0" algn="l">
                        <a:spcBef>
                          <a:spcPts val="0"/>
                        </a:spcBef>
                        <a:spcAft>
                          <a:spcPts val="0"/>
                        </a:spcAft>
                        <a:buNone/>
                      </a:pPr>
                      <a:r>
                        <a:t/>
                      </a:r>
                      <a:endParaRPr sz="2000">
                        <a:solidFill>
                          <a:srgbClr val="1F3864"/>
                        </a:solidFill>
                      </a:endParaRPr>
                    </a:p>
                  </a:txBody>
                  <a:tcPr marT="45725" marB="45725" marR="91450" marL="91450" anchor="ctr"/>
                </a:tc>
              </a:tr>
            </a:tbl>
          </a:graphicData>
        </a:graphic>
      </p:graphicFrame>
      <p:graphicFrame>
        <p:nvGraphicFramePr>
          <p:cNvPr id="1085" name="Google Shape;1085;p92"/>
          <p:cNvGraphicFramePr/>
          <p:nvPr/>
        </p:nvGraphicFramePr>
        <p:xfrm>
          <a:off x="10564260" y="1071926"/>
          <a:ext cx="3000000" cy="3000000"/>
        </p:xfrm>
        <a:graphic>
          <a:graphicData uri="http://schemas.openxmlformats.org/drawingml/2006/table">
            <a:tbl>
              <a:tblPr bandRow="1" firstRow="1">
                <a:noFill/>
                <a:tableStyleId>{0C4372EC-DA5C-4D30-B88C-5D7DD2A7512E}</a:tableStyleId>
              </a:tblPr>
              <a:tblGrid>
                <a:gridCol w="1448650"/>
              </a:tblGrid>
              <a:tr h="370850">
                <a:tc>
                  <a:txBody>
                    <a:bodyPr/>
                    <a:lstStyle/>
                    <a:p>
                      <a:pPr indent="0" lvl="0" marL="0" marR="0" rtl="0" algn="ctr">
                        <a:spcBef>
                          <a:spcPts val="0"/>
                        </a:spcBef>
                        <a:spcAft>
                          <a:spcPts val="0"/>
                        </a:spcAft>
                        <a:buNone/>
                      </a:pPr>
                      <a:r>
                        <a:rPr lang="en-GB" sz="2000">
                          <a:solidFill>
                            <a:srgbClr val="1F3864"/>
                          </a:solidFill>
                        </a:rPr>
                        <a:t>Puedes usar estos verbos</a:t>
                      </a:r>
                      <a:endParaRPr/>
                    </a:p>
                  </a:txBody>
                  <a:tcPr marT="45725" marB="45725" marR="91450" marL="91450" anchor="ctr"/>
                </a:tc>
              </a:tr>
              <a:tr h="370850">
                <a:tc>
                  <a:txBody>
                    <a:bodyPr/>
                    <a:lstStyle/>
                    <a:p>
                      <a:pPr indent="0" lvl="0" marL="0" marR="0" rtl="0" algn="ctr">
                        <a:spcBef>
                          <a:spcPts val="0"/>
                        </a:spcBef>
                        <a:spcAft>
                          <a:spcPts val="0"/>
                        </a:spcAft>
                        <a:buNone/>
                      </a:pPr>
                      <a:r>
                        <a:rPr lang="en-GB" sz="2000">
                          <a:solidFill>
                            <a:srgbClr val="1F3864"/>
                          </a:solidFill>
                        </a:rPr>
                        <a:t>estudiar</a:t>
                      </a:r>
                      <a:endParaRPr/>
                    </a:p>
                    <a:p>
                      <a:pPr indent="0" lvl="0" marL="0" marR="0" rtl="0" algn="ctr">
                        <a:spcBef>
                          <a:spcPts val="0"/>
                        </a:spcBef>
                        <a:spcAft>
                          <a:spcPts val="0"/>
                        </a:spcAft>
                        <a:buNone/>
                      </a:pPr>
                      <a:r>
                        <a:rPr lang="en-GB" sz="2000">
                          <a:solidFill>
                            <a:srgbClr val="1F3864"/>
                          </a:solidFill>
                        </a:rPr>
                        <a:t>destacar</a:t>
                      </a:r>
                      <a:endParaRPr/>
                    </a:p>
                    <a:p>
                      <a:pPr indent="0" lvl="0" marL="0" marR="0" rtl="0" algn="ctr">
                        <a:spcBef>
                          <a:spcPts val="0"/>
                        </a:spcBef>
                        <a:spcAft>
                          <a:spcPts val="0"/>
                        </a:spcAft>
                        <a:buNone/>
                      </a:pPr>
                      <a:r>
                        <a:rPr lang="en-GB" sz="2000">
                          <a:solidFill>
                            <a:srgbClr val="1F3864"/>
                          </a:solidFill>
                        </a:rPr>
                        <a:t>aprobar</a:t>
                      </a:r>
                      <a:endParaRPr/>
                    </a:p>
                    <a:p>
                      <a:pPr indent="0" lvl="0" marL="0" marR="0" rtl="0" algn="ctr">
                        <a:spcBef>
                          <a:spcPts val="0"/>
                        </a:spcBef>
                        <a:spcAft>
                          <a:spcPts val="0"/>
                        </a:spcAft>
                        <a:buNone/>
                      </a:pPr>
                      <a:r>
                        <a:rPr lang="en-GB" sz="2000">
                          <a:solidFill>
                            <a:srgbClr val="1F3864"/>
                          </a:solidFill>
                        </a:rPr>
                        <a:t>practicar</a:t>
                      </a:r>
                      <a:endParaRPr/>
                    </a:p>
                    <a:p>
                      <a:pPr indent="0" lvl="0" marL="0" marR="0" rtl="0" algn="ctr">
                        <a:spcBef>
                          <a:spcPts val="0"/>
                        </a:spcBef>
                        <a:spcAft>
                          <a:spcPts val="0"/>
                        </a:spcAft>
                        <a:buNone/>
                      </a:pPr>
                      <a:r>
                        <a:rPr lang="en-GB" sz="2000">
                          <a:solidFill>
                            <a:srgbClr val="1F3864"/>
                          </a:solidFill>
                        </a:rPr>
                        <a:t>jugar</a:t>
                      </a:r>
                      <a:endParaRPr/>
                    </a:p>
                    <a:p>
                      <a:pPr indent="0" lvl="0" marL="0" marR="0" rtl="0" algn="ctr">
                        <a:spcBef>
                          <a:spcPts val="0"/>
                        </a:spcBef>
                        <a:spcAft>
                          <a:spcPts val="0"/>
                        </a:spcAft>
                        <a:buNone/>
                      </a:pPr>
                      <a:r>
                        <a:rPr lang="en-GB" sz="2000">
                          <a:solidFill>
                            <a:srgbClr val="1F3864"/>
                          </a:solidFill>
                        </a:rPr>
                        <a:t>ganar</a:t>
                      </a:r>
                      <a:endParaRPr/>
                    </a:p>
                    <a:p>
                      <a:pPr indent="0" lvl="0" marL="0" marR="0" rtl="0" algn="ctr">
                        <a:spcBef>
                          <a:spcPts val="0"/>
                        </a:spcBef>
                        <a:spcAft>
                          <a:spcPts val="0"/>
                        </a:spcAft>
                        <a:buNone/>
                      </a:pPr>
                      <a:r>
                        <a:rPr lang="en-GB" sz="2000">
                          <a:solidFill>
                            <a:srgbClr val="1F3864"/>
                          </a:solidFill>
                        </a:rPr>
                        <a:t>trabajar</a:t>
                      </a:r>
                      <a:endParaRPr/>
                    </a:p>
                    <a:p>
                      <a:pPr indent="0" lvl="0" marL="0" marR="0" rtl="0" algn="ctr">
                        <a:spcBef>
                          <a:spcPts val="0"/>
                        </a:spcBef>
                        <a:spcAft>
                          <a:spcPts val="0"/>
                        </a:spcAft>
                        <a:buNone/>
                      </a:pPr>
                      <a:r>
                        <a:rPr lang="en-GB" sz="2000">
                          <a:solidFill>
                            <a:srgbClr val="1F3864"/>
                          </a:solidFill>
                        </a:rPr>
                        <a:t>dirigir</a:t>
                      </a:r>
                      <a:endParaRPr/>
                    </a:p>
                    <a:p>
                      <a:pPr indent="0" lvl="0" marL="0" marR="0" rtl="0" algn="ctr">
                        <a:spcBef>
                          <a:spcPts val="0"/>
                        </a:spcBef>
                        <a:spcAft>
                          <a:spcPts val="0"/>
                        </a:spcAft>
                        <a:buNone/>
                      </a:pPr>
                      <a:r>
                        <a:rPr lang="en-GB" sz="2000">
                          <a:solidFill>
                            <a:srgbClr val="1F3864"/>
                          </a:solidFill>
                        </a:rPr>
                        <a:t>explicar</a:t>
                      </a:r>
                      <a:endParaRPr/>
                    </a:p>
                    <a:p>
                      <a:pPr indent="0" lvl="0" marL="0" marR="0" rtl="0" algn="ctr">
                        <a:spcBef>
                          <a:spcPts val="0"/>
                        </a:spcBef>
                        <a:spcAft>
                          <a:spcPts val="0"/>
                        </a:spcAft>
                        <a:buNone/>
                      </a:pPr>
                      <a:r>
                        <a:rPr lang="en-GB" sz="2000">
                          <a:solidFill>
                            <a:srgbClr val="1F3864"/>
                          </a:solidFill>
                        </a:rPr>
                        <a:t>organizar enseñar analizar descubrir</a:t>
                      </a:r>
                      <a:endParaRPr/>
                    </a:p>
                  </a:txBody>
                  <a:tcPr marT="45725" marB="45725" marR="91450" marL="91450" anchor="ctr"/>
                </a:tc>
              </a:tr>
            </a:tbl>
          </a:graphicData>
        </a:graphic>
      </p:graphicFrame>
      <p:cxnSp>
        <p:nvCxnSpPr>
          <p:cNvPr id="1086" name="Google Shape;1086;p92"/>
          <p:cNvCxnSpPr/>
          <p:nvPr/>
        </p:nvCxnSpPr>
        <p:spPr>
          <a:xfrm>
            <a:off x="4130392" y="1408166"/>
            <a:ext cx="0" cy="2020834"/>
          </a:xfrm>
          <a:prstGeom prst="straightConnector1">
            <a:avLst/>
          </a:prstGeom>
          <a:noFill/>
          <a:ln cap="flat" cmpd="sng" w="38100">
            <a:solidFill>
              <a:srgbClr val="E4692F"/>
            </a:solidFill>
            <a:prstDash val="dash"/>
            <a:miter lim="800000"/>
            <a:headEnd len="sm" w="sm" type="none"/>
            <a:tailEnd len="sm" w="sm" type="none"/>
          </a:ln>
        </p:spPr>
      </p:cxnSp>
      <p:cxnSp>
        <p:nvCxnSpPr>
          <p:cNvPr id="1087" name="Google Shape;1087;p92"/>
          <p:cNvCxnSpPr/>
          <p:nvPr/>
        </p:nvCxnSpPr>
        <p:spPr>
          <a:xfrm>
            <a:off x="7449325" y="1370354"/>
            <a:ext cx="0" cy="2020834"/>
          </a:xfrm>
          <a:prstGeom prst="straightConnector1">
            <a:avLst/>
          </a:prstGeom>
          <a:noFill/>
          <a:ln cap="flat" cmpd="sng" w="38100">
            <a:solidFill>
              <a:srgbClr val="E4692F"/>
            </a:solidFill>
            <a:prstDash val="dash"/>
            <a:miter lim="800000"/>
            <a:headEnd len="sm" w="sm" type="none"/>
            <a:tailEnd len="sm" w="sm" type="none"/>
          </a:ln>
        </p:spPr>
      </p:cxnSp>
      <p:cxnSp>
        <p:nvCxnSpPr>
          <p:cNvPr id="1088" name="Google Shape;1088;p92"/>
          <p:cNvCxnSpPr/>
          <p:nvPr/>
        </p:nvCxnSpPr>
        <p:spPr>
          <a:xfrm>
            <a:off x="3406492" y="4114435"/>
            <a:ext cx="0" cy="2020834"/>
          </a:xfrm>
          <a:prstGeom prst="straightConnector1">
            <a:avLst/>
          </a:prstGeom>
          <a:noFill/>
          <a:ln cap="flat" cmpd="sng" w="38100">
            <a:solidFill>
              <a:srgbClr val="E4692F"/>
            </a:solidFill>
            <a:prstDash val="dash"/>
            <a:miter lim="800000"/>
            <a:headEnd len="sm" w="sm" type="none"/>
            <a:tailEnd len="sm" w="sm" type="none"/>
          </a:ln>
        </p:spPr>
      </p:cxnSp>
      <p:cxnSp>
        <p:nvCxnSpPr>
          <p:cNvPr id="1089" name="Google Shape;1089;p92"/>
          <p:cNvCxnSpPr/>
          <p:nvPr/>
        </p:nvCxnSpPr>
        <p:spPr>
          <a:xfrm>
            <a:off x="7488801" y="4213392"/>
            <a:ext cx="0" cy="2020834"/>
          </a:xfrm>
          <a:prstGeom prst="straightConnector1">
            <a:avLst/>
          </a:prstGeom>
          <a:noFill/>
          <a:ln cap="flat" cmpd="sng" w="38100">
            <a:solidFill>
              <a:srgbClr val="E4692F"/>
            </a:solidFill>
            <a:prstDash val="dash"/>
            <a:miter lim="800000"/>
            <a:headEnd len="sm" w="sm" type="none"/>
            <a:tailEnd len="sm" w="sm" type="none"/>
          </a:ln>
        </p:spPr>
      </p:cxnSp>
      <p:pic>
        <p:nvPicPr>
          <p:cNvPr descr="Imagen que contiene Icono&#10;&#10;Descripción generada automáticamente" id="1090" name="Google Shape;1090;p92"/>
          <p:cNvPicPr preferRelativeResize="0"/>
          <p:nvPr/>
        </p:nvPicPr>
        <p:blipFill rotWithShape="1">
          <a:blip r:embed="rId3">
            <a:alphaModFix/>
          </a:blip>
          <a:srcRect b="0" l="25276" r="22730" t="0"/>
          <a:stretch/>
        </p:blipFill>
        <p:spPr>
          <a:xfrm>
            <a:off x="340057" y="4454192"/>
            <a:ext cx="1550450" cy="1677414"/>
          </a:xfrm>
          <a:prstGeom prst="rect">
            <a:avLst/>
          </a:prstGeom>
          <a:noFill/>
          <a:ln>
            <a:noFill/>
          </a:ln>
        </p:spPr>
      </p:pic>
      <p:pic>
        <p:nvPicPr>
          <p:cNvPr descr="Una caricatura de una persona&#10;&#10;Descripción generada automáticamente con confianza media" id="1091" name="Google Shape;1091;p92"/>
          <p:cNvPicPr preferRelativeResize="0"/>
          <p:nvPr/>
        </p:nvPicPr>
        <p:blipFill rotWithShape="1">
          <a:blip r:embed="rId4">
            <a:alphaModFix/>
          </a:blip>
          <a:srcRect b="0" l="24056" r="28308" t="0"/>
          <a:stretch/>
        </p:blipFill>
        <p:spPr>
          <a:xfrm>
            <a:off x="1991336" y="4478065"/>
            <a:ext cx="1311034" cy="1548160"/>
          </a:xfrm>
          <a:prstGeom prst="rect">
            <a:avLst/>
          </a:prstGeom>
          <a:noFill/>
          <a:ln>
            <a:noFill/>
          </a:ln>
        </p:spPr>
      </p:pic>
      <p:pic>
        <p:nvPicPr>
          <p:cNvPr descr="Una caricatura de una persona&#10;&#10;Descripción generada automáticamente con confianza media" id="1092" name="Google Shape;1092;p92"/>
          <p:cNvPicPr preferRelativeResize="0"/>
          <p:nvPr/>
        </p:nvPicPr>
        <p:blipFill rotWithShape="1">
          <a:blip r:embed="rId5">
            <a:alphaModFix/>
          </a:blip>
          <a:srcRect b="0" l="21353" r="18035" t="0"/>
          <a:stretch/>
        </p:blipFill>
        <p:spPr>
          <a:xfrm flipH="1">
            <a:off x="8714882" y="4934502"/>
            <a:ext cx="1496331" cy="1344402"/>
          </a:xfrm>
          <a:prstGeom prst="rect">
            <a:avLst/>
          </a:prstGeom>
          <a:noFill/>
          <a:ln>
            <a:noFill/>
          </a:ln>
        </p:spPr>
      </p:pic>
      <p:pic>
        <p:nvPicPr>
          <p:cNvPr descr="Una caricatura de una persona&#10;&#10;Descripción generada automáticamente con confianza media" id="1093" name="Google Shape;1093;p92"/>
          <p:cNvPicPr preferRelativeResize="0"/>
          <p:nvPr/>
        </p:nvPicPr>
        <p:blipFill rotWithShape="1">
          <a:blip r:embed="rId6">
            <a:alphaModFix/>
          </a:blip>
          <a:srcRect b="0" l="20214" r="16000" t="0"/>
          <a:stretch/>
        </p:blipFill>
        <p:spPr>
          <a:xfrm>
            <a:off x="7534689" y="4076706"/>
            <a:ext cx="1646553" cy="1452079"/>
          </a:xfrm>
          <a:prstGeom prst="rect">
            <a:avLst/>
          </a:prstGeom>
          <a:noFill/>
          <a:ln>
            <a:noFill/>
          </a:ln>
        </p:spPr>
      </p:pic>
      <p:pic>
        <p:nvPicPr>
          <p:cNvPr descr="Forma&#10;&#10;Descripción generada automáticamente" id="1094" name="Google Shape;1094;p92"/>
          <p:cNvPicPr preferRelativeResize="0"/>
          <p:nvPr/>
        </p:nvPicPr>
        <p:blipFill rotWithShape="1">
          <a:blip r:embed="rId7">
            <a:alphaModFix/>
          </a:blip>
          <a:srcRect b="0" l="21568" r="20194" t="0"/>
          <a:stretch/>
        </p:blipFill>
        <p:spPr>
          <a:xfrm>
            <a:off x="5624338" y="4351725"/>
            <a:ext cx="1864463" cy="1800839"/>
          </a:xfrm>
          <a:prstGeom prst="rect">
            <a:avLst/>
          </a:prstGeom>
          <a:noFill/>
          <a:ln>
            <a:noFill/>
          </a:ln>
        </p:spPr>
      </p:pic>
      <p:pic>
        <p:nvPicPr>
          <p:cNvPr descr="Imagen que contiene Forma&#10;&#10;Descripción generada automáticamente" id="1095" name="Google Shape;1095;p92"/>
          <p:cNvPicPr preferRelativeResize="0"/>
          <p:nvPr/>
        </p:nvPicPr>
        <p:blipFill rotWithShape="1">
          <a:blip r:embed="rId8">
            <a:alphaModFix/>
          </a:blip>
          <a:srcRect b="0" l="15001" r="13402" t="0"/>
          <a:stretch/>
        </p:blipFill>
        <p:spPr>
          <a:xfrm>
            <a:off x="3452381" y="4388630"/>
            <a:ext cx="2126069" cy="1670359"/>
          </a:xfrm>
          <a:prstGeom prst="rect">
            <a:avLst/>
          </a:prstGeom>
          <a:noFill/>
          <a:ln>
            <a:noFill/>
          </a:ln>
        </p:spPr>
      </p:pic>
      <p:pic>
        <p:nvPicPr>
          <p:cNvPr descr="Una caricatura de una persona&#10;&#10;Descripción generada automáticamente con confianza media" id="1096" name="Google Shape;1096;p92"/>
          <p:cNvPicPr preferRelativeResize="0"/>
          <p:nvPr/>
        </p:nvPicPr>
        <p:blipFill rotWithShape="1">
          <a:blip r:embed="rId9">
            <a:alphaModFix/>
          </a:blip>
          <a:srcRect b="0" l="30434" r="27653" t="0"/>
          <a:stretch/>
        </p:blipFill>
        <p:spPr>
          <a:xfrm>
            <a:off x="6007108" y="1370353"/>
            <a:ext cx="1543272" cy="2071203"/>
          </a:xfrm>
          <a:prstGeom prst="rect">
            <a:avLst/>
          </a:prstGeom>
          <a:noFill/>
          <a:ln>
            <a:noFill/>
          </a:ln>
        </p:spPr>
      </p:pic>
      <p:pic>
        <p:nvPicPr>
          <p:cNvPr descr="Dibujo animado de un personaje de caricatura&#10;&#10;Descripción generada automáticamente con confianza media" id="1097" name="Google Shape;1097;p92"/>
          <p:cNvPicPr preferRelativeResize="0"/>
          <p:nvPr/>
        </p:nvPicPr>
        <p:blipFill rotWithShape="1">
          <a:blip r:embed="rId10">
            <a:alphaModFix/>
          </a:blip>
          <a:srcRect b="0" l="31573" r="29427" t="0"/>
          <a:stretch/>
        </p:blipFill>
        <p:spPr>
          <a:xfrm>
            <a:off x="4391407" y="1416793"/>
            <a:ext cx="1384490" cy="1996957"/>
          </a:xfrm>
          <a:prstGeom prst="rect">
            <a:avLst/>
          </a:prstGeom>
          <a:noFill/>
          <a:ln>
            <a:noFill/>
          </a:ln>
        </p:spPr>
      </p:pic>
      <p:pic>
        <p:nvPicPr>
          <p:cNvPr descr="Una caricatura de una persona&#10;&#10;Descripción generada automáticamente con confianza media" id="1098" name="Google Shape;1098;p92"/>
          <p:cNvPicPr preferRelativeResize="0"/>
          <p:nvPr/>
        </p:nvPicPr>
        <p:blipFill rotWithShape="1">
          <a:blip r:embed="rId11">
            <a:alphaModFix/>
          </a:blip>
          <a:srcRect b="0" l="0" r="0" t="0"/>
          <a:stretch/>
        </p:blipFill>
        <p:spPr>
          <a:xfrm>
            <a:off x="1708363" y="1450831"/>
            <a:ext cx="2930439" cy="1648372"/>
          </a:xfrm>
          <a:prstGeom prst="rect">
            <a:avLst/>
          </a:prstGeom>
          <a:noFill/>
          <a:ln>
            <a:noFill/>
          </a:ln>
        </p:spPr>
      </p:pic>
      <p:pic>
        <p:nvPicPr>
          <p:cNvPr descr="Una caricatura de una persona&#10;&#10;Descripción generada automáticamente con confianza media" id="1099" name="Google Shape;1099;p92"/>
          <p:cNvPicPr preferRelativeResize="0"/>
          <p:nvPr/>
        </p:nvPicPr>
        <p:blipFill rotWithShape="1">
          <a:blip r:embed="rId12">
            <a:alphaModFix/>
          </a:blip>
          <a:srcRect b="0" l="0" r="0" t="0"/>
          <a:stretch/>
        </p:blipFill>
        <p:spPr>
          <a:xfrm>
            <a:off x="-325122" y="1586787"/>
            <a:ext cx="2930441" cy="1648373"/>
          </a:xfrm>
          <a:prstGeom prst="rect">
            <a:avLst/>
          </a:prstGeom>
          <a:noFill/>
          <a:ln>
            <a:noFill/>
          </a:ln>
        </p:spPr>
      </p:pic>
      <p:pic>
        <p:nvPicPr>
          <p:cNvPr id="1100" name="Google Shape;1100;p92"/>
          <p:cNvPicPr preferRelativeResize="0"/>
          <p:nvPr/>
        </p:nvPicPr>
        <p:blipFill rotWithShape="1">
          <a:blip r:embed="rId13">
            <a:alphaModFix/>
          </a:blip>
          <a:srcRect b="0" l="37904" r="38137" t="0"/>
          <a:stretch/>
        </p:blipFill>
        <p:spPr>
          <a:xfrm>
            <a:off x="9202097" y="1408166"/>
            <a:ext cx="840973" cy="1974395"/>
          </a:xfrm>
          <a:prstGeom prst="rect">
            <a:avLst/>
          </a:prstGeom>
          <a:noFill/>
          <a:ln>
            <a:noFill/>
          </a:ln>
        </p:spPr>
      </p:pic>
      <p:pic>
        <p:nvPicPr>
          <p:cNvPr descr="Dibujo animado de un personaje animado&#10;&#10;Descripción generada automáticamente con confianza baja" id="1101" name="Google Shape;1101;p92"/>
          <p:cNvPicPr preferRelativeResize="0"/>
          <p:nvPr/>
        </p:nvPicPr>
        <p:blipFill rotWithShape="1">
          <a:blip r:embed="rId14">
            <a:alphaModFix/>
          </a:blip>
          <a:srcRect b="0" l="31501" r="28323" t="0"/>
          <a:stretch/>
        </p:blipFill>
        <p:spPr>
          <a:xfrm>
            <a:off x="7731363" y="1370354"/>
            <a:ext cx="1443338" cy="2020834"/>
          </a:xfrm>
          <a:prstGeom prst="rect">
            <a:avLst/>
          </a:prstGeom>
          <a:noFill/>
          <a:ln>
            <a:noFill/>
          </a:ln>
        </p:spPr>
      </p:pic>
      <p:pic>
        <p:nvPicPr>
          <p:cNvPr id="1102" name="Google Shape;1102;p92"/>
          <p:cNvPicPr preferRelativeResize="0"/>
          <p:nvPr/>
        </p:nvPicPr>
        <p:blipFill rotWithShape="1">
          <a:blip r:embed="rId15">
            <a:alphaModFix/>
          </a:blip>
          <a:srcRect b="0" l="0" r="0" t="0"/>
          <a:stretch/>
        </p:blipFill>
        <p:spPr>
          <a:xfrm flipH="1">
            <a:off x="8587771" y="4248984"/>
            <a:ext cx="472718" cy="602402"/>
          </a:xfrm>
          <a:prstGeom prst="rect">
            <a:avLst/>
          </a:prstGeom>
          <a:noFill/>
          <a:ln>
            <a:noFill/>
          </a:ln>
        </p:spPr>
      </p:pic>
      <p:pic>
        <p:nvPicPr>
          <p:cNvPr id="1103" name="Google Shape;1103;p92"/>
          <p:cNvPicPr preferRelativeResize="0"/>
          <p:nvPr/>
        </p:nvPicPr>
        <p:blipFill rotWithShape="1">
          <a:blip r:embed="rId16">
            <a:alphaModFix/>
          </a:blip>
          <a:srcRect b="19356" l="0" r="0" t="0"/>
          <a:stretch/>
        </p:blipFill>
        <p:spPr>
          <a:xfrm>
            <a:off x="9645730" y="5058824"/>
            <a:ext cx="535283" cy="544210"/>
          </a:xfrm>
          <a:prstGeom prst="rect">
            <a:avLst/>
          </a:prstGeom>
          <a:noFill/>
          <a:ln>
            <a:noFill/>
          </a:ln>
        </p:spPr>
      </p:pic>
      <p:grpSp>
        <p:nvGrpSpPr>
          <p:cNvPr id="1104" name="Google Shape;1104;p92"/>
          <p:cNvGrpSpPr/>
          <p:nvPr/>
        </p:nvGrpSpPr>
        <p:grpSpPr>
          <a:xfrm>
            <a:off x="4526381" y="4685076"/>
            <a:ext cx="792193" cy="439776"/>
            <a:chOff x="6770428" y="4710915"/>
            <a:chExt cx="792193" cy="439776"/>
          </a:xfrm>
        </p:grpSpPr>
        <p:pic>
          <p:nvPicPr>
            <p:cNvPr descr="Chemistry vector clipart " id="1105" name="Google Shape;1105;p92"/>
            <p:cNvPicPr preferRelativeResize="0"/>
            <p:nvPr/>
          </p:nvPicPr>
          <p:blipFill rotWithShape="1">
            <a:blip r:embed="rId17">
              <a:alphaModFix/>
            </a:blip>
            <a:srcRect b="28874" l="53663" r="2543" t="41951"/>
            <a:stretch/>
          </p:blipFill>
          <p:spPr>
            <a:xfrm>
              <a:off x="6770428" y="4710915"/>
              <a:ext cx="792192" cy="439776"/>
            </a:xfrm>
            <a:prstGeom prst="rect">
              <a:avLst/>
            </a:prstGeom>
            <a:noFill/>
            <a:ln>
              <a:noFill/>
            </a:ln>
          </p:spPr>
        </p:pic>
        <p:sp>
          <p:nvSpPr>
            <p:cNvPr id="1106" name="Google Shape;1106;p92"/>
            <p:cNvSpPr/>
            <p:nvPr/>
          </p:nvSpPr>
          <p:spPr>
            <a:xfrm>
              <a:off x="7112831" y="4710915"/>
              <a:ext cx="449790" cy="17258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grpSp>
      <p:pic>
        <p:nvPicPr>
          <p:cNvPr id="1107" name="Google Shape;1107;p92"/>
          <p:cNvPicPr preferRelativeResize="0"/>
          <p:nvPr/>
        </p:nvPicPr>
        <p:blipFill rotWithShape="1">
          <a:blip r:embed="rId18">
            <a:alphaModFix/>
          </a:blip>
          <a:srcRect b="0" l="0" r="0" t="0"/>
          <a:stretch/>
        </p:blipFill>
        <p:spPr>
          <a:xfrm rot="179213">
            <a:off x="6723276" y="4572653"/>
            <a:ext cx="569461" cy="427096"/>
          </a:xfrm>
          <a:prstGeom prst="rect">
            <a:avLst/>
          </a:prstGeom>
          <a:noFill/>
          <a:ln>
            <a:noFill/>
          </a:ln>
        </p:spPr>
      </p:pic>
      <p:grpSp>
        <p:nvGrpSpPr>
          <p:cNvPr id="1108" name="Google Shape;1108;p92"/>
          <p:cNvGrpSpPr/>
          <p:nvPr/>
        </p:nvGrpSpPr>
        <p:grpSpPr>
          <a:xfrm>
            <a:off x="3367782" y="4269315"/>
            <a:ext cx="2295266" cy="1937771"/>
            <a:chOff x="1515835" y="2345516"/>
            <a:chExt cx="7987819" cy="5813256"/>
          </a:xfrm>
        </p:grpSpPr>
        <p:pic>
          <p:nvPicPr>
            <p:cNvPr descr="display device - Clip Art Library" id="1109" name="Google Shape;1109;p92"/>
            <p:cNvPicPr preferRelativeResize="0"/>
            <p:nvPr/>
          </p:nvPicPr>
          <p:blipFill rotWithShape="1">
            <a:blip r:embed="rId19">
              <a:alphaModFix/>
            </a:blip>
            <a:srcRect b="20822" l="0" r="0" t="0"/>
            <a:stretch/>
          </p:blipFill>
          <p:spPr>
            <a:xfrm>
              <a:off x="1515835" y="2345516"/>
              <a:ext cx="7987819" cy="5813256"/>
            </a:xfrm>
            <a:prstGeom prst="rect">
              <a:avLst/>
            </a:prstGeom>
            <a:noFill/>
            <a:ln>
              <a:noFill/>
            </a:ln>
          </p:spPr>
        </p:pic>
        <p:sp>
          <p:nvSpPr>
            <p:cNvPr id="1110" name="Google Shape;1110;p92"/>
            <p:cNvSpPr/>
            <p:nvPr/>
          </p:nvSpPr>
          <p:spPr>
            <a:xfrm>
              <a:off x="4167739" y="6953674"/>
              <a:ext cx="223668" cy="34169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grpSp>
      <p:pic>
        <p:nvPicPr>
          <p:cNvPr id="1111" name="Google Shape;1111;p92"/>
          <p:cNvPicPr preferRelativeResize="0"/>
          <p:nvPr/>
        </p:nvPicPr>
        <p:blipFill rotWithShape="1">
          <a:blip r:embed="rId20">
            <a:alphaModFix/>
          </a:blip>
          <a:srcRect b="0" l="0" r="45397" t="49138"/>
          <a:stretch/>
        </p:blipFill>
        <p:spPr>
          <a:xfrm>
            <a:off x="5717839" y="4947399"/>
            <a:ext cx="1609263" cy="12868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7"/>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Rationale for the GCSE review</a:t>
            </a:r>
            <a:endParaRPr b="1" sz="3200"/>
          </a:p>
        </p:txBody>
      </p:sp>
      <p:sp>
        <p:nvSpPr>
          <p:cNvPr id="577" name="Google Shape;577;p37"/>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SzPts val="2800"/>
              <a:buChar char="•"/>
            </a:pPr>
            <a:r>
              <a:rPr lang="en-GB"/>
              <a:t>make modern foreign language GCSEs more accessible</a:t>
            </a:r>
            <a:endParaRPr/>
          </a:p>
          <a:p>
            <a:pPr indent="-228600" lvl="0" marL="228600" rtl="0" algn="l">
              <a:lnSpc>
                <a:spcPct val="150000"/>
              </a:lnSpc>
              <a:spcBef>
                <a:spcPts val="0"/>
              </a:spcBef>
              <a:spcAft>
                <a:spcPts val="0"/>
              </a:spcAft>
              <a:buSzPts val="2800"/>
              <a:buChar char="•"/>
            </a:pPr>
            <a:r>
              <a:rPr lang="en-GB"/>
              <a:t>address teacher concerns about difficulty, particularly in the listening and reading exams</a:t>
            </a:r>
            <a:endParaRPr/>
          </a:p>
          <a:p>
            <a:pPr indent="-228600" lvl="0" marL="228600" rtl="0" algn="l">
              <a:lnSpc>
                <a:spcPct val="150000"/>
              </a:lnSpc>
              <a:spcBef>
                <a:spcPts val="0"/>
              </a:spcBef>
              <a:spcAft>
                <a:spcPts val="0"/>
              </a:spcAft>
              <a:buSzPts val="2800"/>
              <a:buChar char="•"/>
            </a:pPr>
            <a:r>
              <a:rPr lang="en-GB"/>
              <a:t>support the government ambition for higher uptake of GCSE languages</a:t>
            </a:r>
            <a:endParaRPr/>
          </a:p>
          <a:p>
            <a:pPr indent="-50800" lvl="0" marL="228600" rtl="0" algn="l">
              <a:lnSpc>
                <a:spcPct val="150000"/>
              </a:lnSpc>
              <a:spcBef>
                <a:spcPts val="0"/>
              </a:spcBef>
              <a:spcAft>
                <a:spcPts val="0"/>
              </a:spcAft>
              <a:buClr>
                <a:srgbClr val="1F3864"/>
              </a:buClr>
              <a:buSzPts val="2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93"/>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Unscripted speaking</a:t>
            </a:r>
            <a:endParaRPr b="1" sz="3200"/>
          </a:p>
        </p:txBody>
      </p:sp>
      <p:sp>
        <p:nvSpPr>
          <p:cNvPr id="1118" name="Google Shape;1118;p93"/>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rgbClr val="1F3864"/>
              </a:buClr>
              <a:buSzPts val="2800"/>
              <a:buChar char="•"/>
            </a:pPr>
            <a:r>
              <a:rPr lang="en-GB"/>
              <a:t>Information gap tasks compel one student to listen and understand and the other to speak</a:t>
            </a:r>
            <a:endParaRPr/>
          </a:p>
          <a:p>
            <a:pPr indent="-228600" lvl="0" marL="228600" rtl="0" algn="l">
              <a:lnSpc>
                <a:spcPct val="100000"/>
              </a:lnSpc>
              <a:spcBef>
                <a:spcPts val="0"/>
              </a:spcBef>
              <a:spcAft>
                <a:spcPts val="0"/>
              </a:spcAft>
              <a:buClr>
                <a:srgbClr val="1F3864"/>
              </a:buClr>
              <a:buSzPts val="2800"/>
              <a:buChar char="•"/>
            </a:pPr>
            <a:r>
              <a:rPr lang="en-GB"/>
              <a:t>Incremental speaking development from structured to freer tasks is important</a:t>
            </a:r>
            <a:endParaRPr/>
          </a:p>
          <a:p>
            <a:pPr indent="-228600" lvl="0" marL="228600" rtl="0" algn="l">
              <a:lnSpc>
                <a:spcPct val="100000"/>
              </a:lnSpc>
              <a:spcBef>
                <a:spcPts val="0"/>
              </a:spcBef>
              <a:spcAft>
                <a:spcPts val="0"/>
              </a:spcAft>
              <a:buClr>
                <a:srgbClr val="1F3864"/>
              </a:buClr>
              <a:buSzPts val="2800"/>
              <a:buChar char="•"/>
            </a:pPr>
            <a:r>
              <a:rPr lang="en-GB"/>
              <a:t>Speaking without reliance on written prompts helps students to learn the language and retain it</a:t>
            </a:r>
            <a:endParaRPr/>
          </a:p>
          <a:p>
            <a:pPr indent="-228600" lvl="0" marL="228600" rtl="0" algn="l">
              <a:lnSpc>
                <a:spcPct val="100000"/>
              </a:lnSpc>
              <a:spcBef>
                <a:spcPts val="0"/>
              </a:spcBef>
              <a:spcAft>
                <a:spcPts val="0"/>
              </a:spcAft>
              <a:buClr>
                <a:srgbClr val="1F3864"/>
              </a:buClr>
              <a:buSzPts val="2800"/>
              <a:buChar char="•"/>
            </a:pPr>
            <a:r>
              <a:rPr lang="en-GB"/>
              <a:t>Anticipate greater tolerance than currently for spoken errors to reward more independent production</a:t>
            </a:r>
            <a:endParaRPr/>
          </a:p>
          <a:p>
            <a:pPr indent="-228600" lvl="0" marL="228600" rtl="0" algn="l">
              <a:lnSpc>
                <a:spcPct val="100000"/>
              </a:lnSpc>
              <a:spcBef>
                <a:spcPts val="0"/>
              </a:spcBef>
              <a:spcAft>
                <a:spcPts val="0"/>
              </a:spcAft>
              <a:buClr>
                <a:srgbClr val="1F3864"/>
              </a:buClr>
              <a:buSzPts val="2800"/>
              <a:buChar char="•"/>
            </a:pPr>
            <a:r>
              <a:rPr lang="en-GB"/>
              <a:t>Alter KS3 tasks and assessments from pre-learnt answers to conversation questions to unscripted tasks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94"/>
          <p:cNvSpPr/>
          <p:nvPr/>
        </p:nvSpPr>
        <p:spPr>
          <a:xfrm>
            <a:off x="123072" y="3688330"/>
            <a:ext cx="1973766" cy="1808248"/>
          </a:xfrm>
          <a:prstGeom prst="cloudCallout">
            <a:avLst>
              <a:gd fmla="val 46399" name="adj1"/>
              <a:gd fmla="val 61267" name="adj2"/>
            </a:avLst>
          </a:prstGeom>
          <a:solidFill>
            <a:srgbClr val="E1EFD8"/>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125" name="Google Shape;1125;p94"/>
          <p:cNvSpPr txBox="1"/>
          <p:nvPr/>
        </p:nvSpPr>
        <p:spPr>
          <a:xfrm>
            <a:off x="238837" y="288933"/>
            <a:ext cx="585716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Century Gothic"/>
              <a:buNone/>
            </a:pPr>
            <a:r>
              <a:rPr b="1" i="0" lang="en-GB" sz="2200" u="none" cap="none" strike="noStrike">
                <a:solidFill>
                  <a:srgbClr val="1F3864"/>
                </a:solidFill>
                <a:latin typeface="Century Gothic"/>
                <a:ea typeface="Century Gothic"/>
                <a:cs typeface="Century Gothic"/>
                <a:sym typeface="Century Gothic"/>
              </a:rPr>
              <a:t>¿Quién es? – QUIZ QUIZ TRADE</a:t>
            </a:r>
            <a:endParaRPr b="0" i="0" sz="1400" u="none" cap="none" strike="noStrike">
              <a:solidFill>
                <a:srgbClr val="000000"/>
              </a:solidFill>
              <a:latin typeface="Arial"/>
              <a:ea typeface="Arial"/>
              <a:cs typeface="Arial"/>
              <a:sym typeface="Arial"/>
            </a:endParaRPr>
          </a:p>
        </p:txBody>
      </p:sp>
      <p:sp>
        <p:nvSpPr>
          <p:cNvPr id="1126" name="Google Shape;1126;p94"/>
          <p:cNvSpPr txBox="1"/>
          <p:nvPr/>
        </p:nvSpPr>
        <p:spPr>
          <a:xfrm>
            <a:off x="212041" y="724597"/>
            <a:ext cx="9897622"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Century Gothic"/>
              <a:buNone/>
            </a:pPr>
            <a:r>
              <a:rPr b="0" i="0" lang="en-GB" sz="2200" u="none" cap="none" strike="noStrike">
                <a:solidFill>
                  <a:srgbClr val="1F3864"/>
                </a:solidFill>
                <a:latin typeface="Century Gothic"/>
                <a:ea typeface="Century Gothic"/>
                <a:cs typeface="Century Gothic"/>
                <a:sym typeface="Century Gothic"/>
              </a:rPr>
              <a:t>Elige un personaje.  Escribe tres pistas* para describir la persona en español.  La primera pista no debe ser obvia*. Después escribe otras dos frases más fáciles. Debes esconder tu trabajo - ¡es secreto!</a:t>
            </a:r>
            <a:endParaRPr b="0" i="0" sz="1400" u="none" cap="none" strike="noStrike">
              <a:solidFill>
                <a:srgbClr val="000000"/>
              </a:solidFill>
              <a:latin typeface="Arial"/>
              <a:ea typeface="Arial"/>
              <a:cs typeface="Arial"/>
              <a:sym typeface="Arial"/>
            </a:endParaRPr>
          </a:p>
        </p:txBody>
      </p:sp>
      <p:sp>
        <p:nvSpPr>
          <p:cNvPr id="1127" name="Google Shape;1127;p94"/>
          <p:cNvSpPr txBox="1"/>
          <p:nvPr/>
        </p:nvSpPr>
        <p:spPr>
          <a:xfrm>
            <a:off x="203723" y="1832552"/>
            <a:ext cx="10368712" cy="4308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Estudiante A lee las pistas* a Estudiante B.  </a:t>
            </a:r>
            <a:endParaRPr b="0" i="0" sz="1400" u="none" cap="none" strike="noStrike">
              <a:solidFill>
                <a:srgbClr val="000000"/>
              </a:solidFill>
              <a:latin typeface="Arial"/>
              <a:ea typeface="Arial"/>
              <a:cs typeface="Arial"/>
              <a:sym typeface="Arial"/>
            </a:endParaRPr>
          </a:p>
        </p:txBody>
      </p:sp>
      <p:sp>
        <p:nvSpPr>
          <p:cNvPr id="1128" name="Google Shape;1128;p94"/>
          <p:cNvSpPr txBox="1"/>
          <p:nvPr/>
        </p:nvSpPr>
        <p:spPr>
          <a:xfrm>
            <a:off x="385570" y="2797076"/>
            <a:ext cx="1465603"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Century Gothic"/>
              <a:buNone/>
            </a:pPr>
            <a:r>
              <a:rPr b="1" i="0" lang="en-GB" sz="2200" u="none" cap="none" strike="noStrike">
                <a:solidFill>
                  <a:srgbClr val="1F3864"/>
                </a:solidFill>
                <a:latin typeface="Century Gothic"/>
                <a:ea typeface="Century Gothic"/>
                <a:cs typeface="Century Gothic"/>
                <a:sym typeface="Century Gothic"/>
              </a:rPr>
              <a:t>Ejemplo</a:t>
            </a:r>
            <a:r>
              <a:rPr b="0" i="0" lang="en-GB" sz="2200" u="none" cap="none" strike="noStrike">
                <a:solidFill>
                  <a:srgbClr val="1F3864"/>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1129" name="Google Shape;1129;p94"/>
          <p:cNvSpPr txBox="1"/>
          <p:nvPr/>
        </p:nvSpPr>
        <p:spPr>
          <a:xfrm>
            <a:off x="370618" y="3170221"/>
            <a:ext cx="535591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Century Gothic"/>
              <a:buNone/>
            </a:pPr>
            <a:r>
              <a:rPr b="0" i="0" lang="en-GB" sz="2200" u="none" cap="none" strike="noStrike">
                <a:solidFill>
                  <a:srgbClr val="1F3864"/>
                </a:solidFill>
                <a:latin typeface="Century Gothic"/>
                <a:ea typeface="Century Gothic"/>
                <a:cs typeface="Century Gothic"/>
                <a:sym typeface="Century Gothic"/>
              </a:rPr>
              <a:t>Estudiante A :</a:t>
            </a:r>
            <a:endParaRPr b="0" i="0" sz="1400" u="none" cap="none" strike="noStrike">
              <a:solidFill>
                <a:srgbClr val="000000"/>
              </a:solidFill>
              <a:latin typeface="Arial"/>
              <a:ea typeface="Arial"/>
              <a:cs typeface="Arial"/>
              <a:sym typeface="Arial"/>
            </a:endParaRPr>
          </a:p>
        </p:txBody>
      </p:sp>
      <p:sp>
        <p:nvSpPr>
          <p:cNvPr id="1130" name="Google Shape;1130;p94"/>
          <p:cNvSpPr/>
          <p:nvPr/>
        </p:nvSpPr>
        <p:spPr>
          <a:xfrm>
            <a:off x="2302078" y="4174416"/>
            <a:ext cx="2794438" cy="1322162"/>
          </a:xfrm>
          <a:prstGeom prst="rect">
            <a:avLst/>
          </a:prstGeom>
          <a:solidFill>
            <a:srgbClr val="FBE4D4"/>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entury Gothic"/>
              <a:buNone/>
            </a:pPr>
            <a:r>
              <a:t/>
            </a:r>
            <a:endParaRPr b="0" i="0" sz="2000" u="none" cap="none" strike="noStrike">
              <a:solidFill>
                <a:srgbClr val="FFFFFF"/>
              </a:solidFill>
              <a:latin typeface="Century Gothic"/>
              <a:ea typeface="Century Gothic"/>
              <a:cs typeface="Century Gothic"/>
              <a:sym typeface="Century Gothic"/>
            </a:endParaRPr>
          </a:p>
        </p:txBody>
      </p:sp>
      <p:sp>
        <p:nvSpPr>
          <p:cNvPr id="1131" name="Google Shape;1131;p94"/>
          <p:cNvSpPr txBox="1"/>
          <p:nvPr/>
        </p:nvSpPr>
        <p:spPr>
          <a:xfrm>
            <a:off x="1962268" y="4170660"/>
            <a:ext cx="3318964" cy="1409576"/>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Es joven.</a:t>
            </a:r>
            <a:endParaRPr/>
          </a:p>
          <a:p>
            <a:pPr indent="0" lvl="0" marL="0" marR="0" rtl="0" algn="ctr">
              <a:lnSpc>
                <a:spcPct val="107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Es moreno.</a:t>
            </a:r>
            <a:endParaRPr/>
          </a:p>
          <a:p>
            <a:pPr indent="0" lvl="0" marL="0" marR="0" rtl="0" algn="ctr">
              <a:lnSpc>
                <a:spcPct val="107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Tiene el pelo negro.</a:t>
            </a:r>
            <a:endParaRPr/>
          </a:p>
          <a:p>
            <a:pPr indent="0" lvl="0" marL="0" marR="0" rtl="0" algn="ctr">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[Quique]</a:t>
            </a:r>
            <a:endParaRPr/>
          </a:p>
        </p:txBody>
      </p:sp>
      <p:sp>
        <p:nvSpPr>
          <p:cNvPr id="1132" name="Google Shape;1132;p94"/>
          <p:cNvSpPr txBox="1"/>
          <p:nvPr/>
        </p:nvSpPr>
        <p:spPr>
          <a:xfrm>
            <a:off x="852419" y="4379448"/>
            <a:ext cx="265953" cy="421614"/>
          </a:xfrm>
          <a:prstGeom prst="rect">
            <a:avLst/>
          </a:prstGeom>
          <a:solidFill>
            <a:srgbClr val="FBE4D4"/>
          </a:solid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alibri"/>
              <a:ea typeface="Calibri"/>
              <a:cs typeface="Calibri"/>
              <a:sym typeface="Calibri"/>
            </a:endParaRPr>
          </a:p>
        </p:txBody>
      </p:sp>
      <p:pic>
        <p:nvPicPr>
          <p:cNvPr id="1133" name="Google Shape;1133;p94"/>
          <p:cNvPicPr preferRelativeResize="0"/>
          <p:nvPr/>
        </p:nvPicPr>
        <p:blipFill rotWithShape="1">
          <a:blip r:embed="rId3">
            <a:alphaModFix/>
          </a:blip>
          <a:srcRect b="0" l="0" r="0" t="0"/>
          <a:stretch/>
        </p:blipFill>
        <p:spPr>
          <a:xfrm flipH="1">
            <a:off x="2096838" y="3827098"/>
            <a:ext cx="829032" cy="817029"/>
          </a:xfrm>
          <a:prstGeom prst="rect">
            <a:avLst/>
          </a:prstGeom>
          <a:noFill/>
          <a:ln>
            <a:noFill/>
          </a:ln>
        </p:spPr>
      </p:pic>
      <p:sp>
        <p:nvSpPr>
          <p:cNvPr id="1134" name="Google Shape;1134;p94"/>
          <p:cNvSpPr/>
          <p:nvPr/>
        </p:nvSpPr>
        <p:spPr>
          <a:xfrm>
            <a:off x="9347200" y="258166"/>
            <a:ext cx="258094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entury Gothic"/>
              <a:buNone/>
            </a:pPr>
            <a:r>
              <a:t/>
            </a:r>
            <a:endParaRPr b="1" i="0" sz="1800" u="none" cap="none" strike="noStrike">
              <a:solidFill>
                <a:srgbClr val="FFFFFF"/>
              </a:solidFill>
              <a:latin typeface="Century Gothic"/>
              <a:ea typeface="Century Gothic"/>
              <a:cs typeface="Century Gothic"/>
              <a:sym typeface="Century Gothic"/>
            </a:endParaRPr>
          </a:p>
        </p:txBody>
      </p:sp>
      <p:sp>
        <p:nvSpPr>
          <p:cNvPr id="1135" name="Google Shape;1135;p94"/>
          <p:cNvSpPr txBox="1"/>
          <p:nvPr>
            <p:ph type="title"/>
          </p:nvPr>
        </p:nvSpPr>
        <p:spPr>
          <a:xfrm>
            <a:off x="9429398" y="129082"/>
            <a:ext cx="2579247" cy="6590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000"/>
              <a:buFont typeface="Century Gothic"/>
              <a:buNone/>
            </a:pPr>
            <a:r>
              <a:rPr b="1" lang="en-GB" sz="2000">
                <a:solidFill>
                  <a:schemeClr val="lt1"/>
                </a:solidFill>
              </a:rPr>
              <a:t>hablar / escuchar</a:t>
            </a:r>
            <a:endParaRPr b="1" sz="2000">
              <a:solidFill>
                <a:schemeClr val="lt1"/>
              </a:solidFill>
            </a:endParaRPr>
          </a:p>
        </p:txBody>
      </p:sp>
      <p:sp>
        <p:nvSpPr>
          <p:cNvPr id="1136" name="Google Shape;1136;p94"/>
          <p:cNvSpPr/>
          <p:nvPr/>
        </p:nvSpPr>
        <p:spPr>
          <a:xfrm>
            <a:off x="3511414" y="3318145"/>
            <a:ext cx="3005888" cy="572035"/>
          </a:xfrm>
          <a:prstGeom prst="wedgeEllipseCallout">
            <a:avLst>
              <a:gd fmla="val -57679" name="adj1"/>
              <a:gd fmla="val 89291" name="adj2"/>
            </a:avLst>
          </a:prstGeom>
          <a:solidFill>
            <a:srgbClr val="E1EFD8"/>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Es joven</a:t>
            </a:r>
            <a:r>
              <a:rPr b="0" i="0" lang="en-GB" sz="2000" u="none" cap="none" strike="noStrike">
                <a:solidFill>
                  <a:srgbClr val="002060"/>
                </a:solidFill>
                <a:latin typeface="Century Gothic"/>
                <a:ea typeface="Century Gothic"/>
                <a:cs typeface="Century Gothic"/>
                <a:sym typeface="Century Gothic"/>
              </a:rPr>
              <a:t>.</a:t>
            </a:r>
            <a:endParaRPr/>
          </a:p>
        </p:txBody>
      </p:sp>
      <p:sp>
        <p:nvSpPr>
          <p:cNvPr id="1137" name="Google Shape;1137;p94"/>
          <p:cNvSpPr/>
          <p:nvPr/>
        </p:nvSpPr>
        <p:spPr>
          <a:xfrm>
            <a:off x="8614596" y="3446308"/>
            <a:ext cx="2104425" cy="572035"/>
          </a:xfrm>
          <a:prstGeom prst="wedgeEllipseCallout">
            <a:avLst>
              <a:gd fmla="val 52066" name="adj1"/>
              <a:gd fmla="val 76410" name="adj2"/>
            </a:avLst>
          </a:prstGeom>
          <a:solidFill>
            <a:srgbClr val="FFF2CC"/>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0" i="0" lang="en-GB" sz="2000" u="none" cap="none" strike="noStrike">
                <a:solidFill>
                  <a:srgbClr val="002060"/>
                </a:solidFill>
                <a:latin typeface="Century Gothic"/>
                <a:ea typeface="Century Gothic"/>
                <a:cs typeface="Century Gothic"/>
                <a:sym typeface="Century Gothic"/>
              </a:rPr>
              <a:t>¿María?</a:t>
            </a:r>
            <a:endParaRPr/>
          </a:p>
        </p:txBody>
      </p:sp>
      <p:pic>
        <p:nvPicPr>
          <p:cNvPr id="1138" name="Google Shape;1138;p94"/>
          <p:cNvPicPr preferRelativeResize="0"/>
          <p:nvPr/>
        </p:nvPicPr>
        <p:blipFill rotWithShape="1">
          <a:blip r:embed="rId4">
            <a:alphaModFix/>
          </a:blip>
          <a:srcRect b="27287" l="17465" r="21946" t="16554"/>
          <a:stretch/>
        </p:blipFill>
        <p:spPr>
          <a:xfrm>
            <a:off x="643017" y="4050470"/>
            <a:ext cx="909641" cy="1049042"/>
          </a:xfrm>
          <a:prstGeom prst="rect">
            <a:avLst/>
          </a:prstGeom>
          <a:noFill/>
          <a:ln>
            <a:noFill/>
          </a:ln>
        </p:spPr>
      </p:pic>
      <p:sp>
        <p:nvSpPr>
          <p:cNvPr id="1139" name="Google Shape;1139;p94"/>
          <p:cNvSpPr/>
          <p:nvPr/>
        </p:nvSpPr>
        <p:spPr>
          <a:xfrm>
            <a:off x="4686510" y="3949596"/>
            <a:ext cx="3005888" cy="572035"/>
          </a:xfrm>
          <a:prstGeom prst="wedgeEllipseCallout">
            <a:avLst>
              <a:gd fmla="val -57679" name="adj1"/>
              <a:gd fmla="val 89291" name="adj2"/>
            </a:avLst>
          </a:prstGeom>
          <a:solidFill>
            <a:srgbClr val="E1EFD8"/>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No, es moreno</a:t>
            </a:r>
            <a:r>
              <a:rPr b="0" i="0" lang="en-GB" sz="2000" u="none" cap="none" strike="noStrike">
                <a:solidFill>
                  <a:srgbClr val="002060"/>
                </a:solidFill>
                <a:latin typeface="Century Gothic"/>
                <a:ea typeface="Century Gothic"/>
                <a:cs typeface="Century Gothic"/>
                <a:sym typeface="Century Gothic"/>
              </a:rPr>
              <a:t>.</a:t>
            </a:r>
            <a:endParaRPr/>
          </a:p>
        </p:txBody>
      </p:sp>
      <p:sp>
        <p:nvSpPr>
          <p:cNvPr id="1140" name="Google Shape;1140;p94"/>
          <p:cNvSpPr/>
          <p:nvPr/>
        </p:nvSpPr>
        <p:spPr>
          <a:xfrm>
            <a:off x="8650435" y="4304360"/>
            <a:ext cx="1987236" cy="572035"/>
          </a:xfrm>
          <a:prstGeom prst="wedgeEllipseCallout">
            <a:avLst>
              <a:gd fmla="val 55769" name="adj1"/>
              <a:gd fmla="val 68612" name="adj2"/>
            </a:avLst>
          </a:prstGeom>
          <a:solidFill>
            <a:srgbClr val="FFF2CC"/>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0" i="0" lang="en-GB" sz="2000" u="none" cap="none" strike="noStrike">
                <a:solidFill>
                  <a:srgbClr val="002060"/>
                </a:solidFill>
                <a:latin typeface="Century Gothic"/>
                <a:ea typeface="Century Gothic"/>
                <a:cs typeface="Century Gothic"/>
                <a:sym typeface="Century Gothic"/>
              </a:rPr>
              <a:t>¿Adrián?</a:t>
            </a:r>
            <a:endParaRPr/>
          </a:p>
        </p:txBody>
      </p:sp>
      <p:sp>
        <p:nvSpPr>
          <p:cNvPr id="1141" name="Google Shape;1141;p94"/>
          <p:cNvSpPr/>
          <p:nvPr/>
        </p:nvSpPr>
        <p:spPr>
          <a:xfrm>
            <a:off x="4805456" y="5032442"/>
            <a:ext cx="3220190" cy="656203"/>
          </a:xfrm>
          <a:prstGeom prst="wedgeEllipseCallout">
            <a:avLst>
              <a:gd fmla="val -59882" name="adj1"/>
              <a:gd fmla="val -4280" name="adj2"/>
            </a:avLst>
          </a:prstGeom>
          <a:solidFill>
            <a:srgbClr val="E1EFD8"/>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No, tiene el pelo negro</a:t>
            </a:r>
            <a:r>
              <a:rPr b="0" i="0" lang="en-GB" sz="2000" u="none" cap="none" strike="noStrike">
                <a:solidFill>
                  <a:srgbClr val="002060"/>
                </a:solidFill>
                <a:latin typeface="Century Gothic"/>
                <a:ea typeface="Century Gothic"/>
                <a:cs typeface="Century Gothic"/>
                <a:sym typeface="Century Gothic"/>
              </a:rPr>
              <a:t>.</a:t>
            </a:r>
            <a:endParaRPr/>
          </a:p>
        </p:txBody>
      </p:sp>
      <p:sp>
        <p:nvSpPr>
          <p:cNvPr id="1142" name="Google Shape;1142;p94"/>
          <p:cNvSpPr/>
          <p:nvPr/>
        </p:nvSpPr>
        <p:spPr>
          <a:xfrm>
            <a:off x="8650435" y="5124001"/>
            <a:ext cx="1987236" cy="572035"/>
          </a:xfrm>
          <a:prstGeom prst="wedgeEllipseCallout">
            <a:avLst>
              <a:gd fmla="val 55769" name="adj1"/>
              <a:gd fmla="val 68612" name="adj2"/>
            </a:avLst>
          </a:prstGeom>
          <a:solidFill>
            <a:srgbClr val="FFF2CC"/>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0" i="0" lang="en-GB" sz="2000" u="none" cap="none" strike="noStrike">
                <a:solidFill>
                  <a:srgbClr val="002060"/>
                </a:solidFill>
                <a:latin typeface="Century Gothic"/>
                <a:ea typeface="Century Gothic"/>
                <a:cs typeface="Century Gothic"/>
                <a:sym typeface="Century Gothic"/>
              </a:rPr>
              <a:t>¿Quique?</a:t>
            </a:r>
            <a:endParaRPr/>
          </a:p>
        </p:txBody>
      </p:sp>
      <p:sp>
        <p:nvSpPr>
          <p:cNvPr id="1143" name="Google Shape;1143;p94"/>
          <p:cNvSpPr/>
          <p:nvPr/>
        </p:nvSpPr>
        <p:spPr>
          <a:xfrm>
            <a:off x="3349994" y="5663893"/>
            <a:ext cx="1746522" cy="572035"/>
          </a:xfrm>
          <a:prstGeom prst="wedgeEllipseCallout">
            <a:avLst>
              <a:gd fmla="val -50887" name="adj1"/>
              <a:gd fmla="val -59150" name="adj2"/>
            </a:avLst>
          </a:prstGeom>
          <a:solidFill>
            <a:srgbClr val="E1EFD8"/>
          </a:solidFill>
          <a:ln cap="flat" cmpd="sng" w="28575">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¡Sí!</a:t>
            </a:r>
            <a:endParaRPr/>
          </a:p>
        </p:txBody>
      </p:sp>
      <p:sp>
        <p:nvSpPr>
          <p:cNvPr id="1144" name="Google Shape;1144;p94"/>
          <p:cNvSpPr txBox="1"/>
          <p:nvPr/>
        </p:nvSpPr>
        <p:spPr>
          <a:xfrm>
            <a:off x="6751438" y="3232692"/>
            <a:ext cx="5355919"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Century Gothic"/>
              <a:buNone/>
            </a:pPr>
            <a:r>
              <a:rPr b="0" i="0" lang="en-GB" sz="2200" u="none" cap="none" strike="noStrike">
                <a:solidFill>
                  <a:srgbClr val="1F3864"/>
                </a:solidFill>
                <a:latin typeface="Century Gothic"/>
                <a:ea typeface="Century Gothic"/>
                <a:cs typeface="Century Gothic"/>
                <a:sym typeface="Century Gothic"/>
              </a:rPr>
              <a:t>Estudiante B :</a:t>
            </a:r>
            <a:endParaRPr b="0" i="0" sz="1400" u="none" cap="none" strike="noStrike">
              <a:solidFill>
                <a:srgbClr val="000000"/>
              </a:solidFill>
              <a:latin typeface="Arial"/>
              <a:ea typeface="Arial"/>
              <a:cs typeface="Arial"/>
              <a:sym typeface="Arial"/>
            </a:endParaRPr>
          </a:p>
        </p:txBody>
      </p:sp>
      <p:sp>
        <p:nvSpPr>
          <p:cNvPr id="1145" name="Google Shape;1145;p94"/>
          <p:cNvSpPr txBox="1"/>
          <p:nvPr/>
        </p:nvSpPr>
        <p:spPr>
          <a:xfrm>
            <a:off x="203722" y="2272644"/>
            <a:ext cx="11405181" cy="4308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0" i="0" lang="en-GB" sz="2200" u="none" cap="none" strike="noStrike">
                <a:solidFill>
                  <a:srgbClr val="1F3864"/>
                </a:solidFill>
                <a:latin typeface="Century Gothic"/>
                <a:ea typeface="Century Gothic"/>
                <a:cs typeface="Century Gothic"/>
                <a:sym typeface="Century Gothic"/>
              </a:rPr>
              <a:t>Después de cada pista* Persona B puede intentar decir quién es el personaje.</a:t>
            </a:r>
            <a:endParaRPr b="0" i="0" sz="1400" u="none" cap="none" strike="noStrike">
              <a:solidFill>
                <a:srgbClr val="000000"/>
              </a:solidFill>
              <a:latin typeface="Arial"/>
              <a:ea typeface="Arial"/>
              <a:cs typeface="Arial"/>
              <a:sym typeface="Arial"/>
            </a:endParaRPr>
          </a:p>
        </p:txBody>
      </p:sp>
      <p:sp>
        <p:nvSpPr>
          <p:cNvPr id="1146" name="Google Shape;1146;p94"/>
          <p:cNvSpPr/>
          <p:nvPr/>
        </p:nvSpPr>
        <p:spPr>
          <a:xfrm>
            <a:off x="10109663" y="5907644"/>
            <a:ext cx="1995094"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entury Gothic"/>
              <a:buNone/>
            </a:pPr>
            <a:r>
              <a:rPr b="1" i="0" lang="en-GB" sz="2000" u="none" cap="none" strike="noStrike">
                <a:solidFill>
                  <a:srgbClr val="FFFFFF"/>
                </a:solidFill>
                <a:latin typeface="Century Gothic"/>
                <a:ea typeface="Century Gothic"/>
                <a:cs typeface="Century Gothic"/>
                <a:sym typeface="Century Gothic"/>
              </a:rPr>
              <a:t>la pista = clue</a:t>
            </a:r>
            <a:endParaRPr b="1" i="0" sz="2000" u="none" cap="none" strike="noStrike">
              <a:solidFill>
                <a:srgbClr val="FFFFFF"/>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95"/>
          <p:cNvSpPr/>
          <p:nvPr/>
        </p:nvSpPr>
        <p:spPr>
          <a:xfrm>
            <a:off x="10946115" y="180905"/>
            <a:ext cx="109504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1" i="0" sz="2000" u="none" cap="none" strike="noStrike">
              <a:solidFill>
                <a:srgbClr val="FFFFFF"/>
              </a:solidFill>
              <a:latin typeface="Century Gothic"/>
              <a:ea typeface="Century Gothic"/>
              <a:cs typeface="Century Gothic"/>
              <a:sym typeface="Century Gothic"/>
            </a:endParaRPr>
          </a:p>
        </p:txBody>
      </p:sp>
      <p:sp>
        <p:nvSpPr>
          <p:cNvPr id="1153" name="Google Shape;1153;p95"/>
          <p:cNvSpPr txBox="1"/>
          <p:nvPr>
            <p:ph type="title"/>
          </p:nvPr>
        </p:nvSpPr>
        <p:spPr>
          <a:xfrm>
            <a:off x="10853355" y="51821"/>
            <a:ext cx="1273903" cy="65908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000"/>
              <a:buFont typeface="Century Gothic"/>
              <a:buNone/>
            </a:pPr>
            <a:r>
              <a:rPr b="1" lang="en-GB" sz="2000">
                <a:solidFill>
                  <a:schemeClr val="lt1"/>
                </a:solidFill>
              </a:rPr>
              <a:t>hablar</a:t>
            </a:r>
            <a:endParaRPr b="1" sz="2000">
              <a:solidFill>
                <a:schemeClr val="lt1"/>
              </a:solidFill>
            </a:endParaRPr>
          </a:p>
        </p:txBody>
      </p:sp>
      <p:sp>
        <p:nvSpPr>
          <p:cNvPr id="1154" name="Google Shape;1154;p95"/>
          <p:cNvSpPr/>
          <p:nvPr/>
        </p:nvSpPr>
        <p:spPr>
          <a:xfrm>
            <a:off x="800144" y="655869"/>
            <a:ext cx="3657407" cy="246376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55" name="Google Shape;1155;p95"/>
          <p:cNvSpPr txBox="1"/>
          <p:nvPr/>
        </p:nvSpPr>
        <p:spPr>
          <a:xfrm>
            <a:off x="868214" y="813633"/>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a:t>
            </a:r>
            <a:endParaRPr b="0" i="0" sz="2000" u="none" cap="none" strike="noStrike">
              <a:solidFill>
                <a:srgbClr val="000000"/>
              </a:solidFill>
              <a:latin typeface="Calibri"/>
              <a:ea typeface="Calibri"/>
              <a:cs typeface="Calibri"/>
              <a:sym typeface="Calibri"/>
            </a:endParaRPr>
          </a:p>
        </p:txBody>
      </p:sp>
      <p:sp>
        <p:nvSpPr>
          <p:cNvPr id="1156" name="Google Shape;1156;p95"/>
          <p:cNvSpPr txBox="1"/>
          <p:nvPr/>
        </p:nvSpPr>
        <p:spPr>
          <a:xfrm>
            <a:off x="794923" y="2260153"/>
            <a:ext cx="1658885"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[Marta]</a:t>
            </a:r>
            <a:endParaRPr b="0" i="0" sz="1400" u="none" cap="none" strike="noStrike">
              <a:solidFill>
                <a:srgbClr val="000000"/>
              </a:solidFill>
              <a:latin typeface="Arial"/>
              <a:ea typeface="Arial"/>
              <a:cs typeface="Arial"/>
              <a:sym typeface="Arial"/>
            </a:endParaRPr>
          </a:p>
        </p:txBody>
      </p:sp>
      <p:sp>
        <p:nvSpPr>
          <p:cNvPr id="1157" name="Google Shape;1157;p95"/>
          <p:cNvSpPr txBox="1"/>
          <p:nvPr/>
        </p:nvSpPr>
        <p:spPr>
          <a:xfrm>
            <a:off x="2762147" y="2214515"/>
            <a:ext cx="1833896"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[Enrique]</a:t>
            </a:r>
            <a:endParaRPr b="0" i="0" sz="1400" u="none" cap="none" strike="noStrike">
              <a:solidFill>
                <a:srgbClr val="000000"/>
              </a:solidFill>
              <a:latin typeface="Arial"/>
              <a:ea typeface="Arial"/>
              <a:cs typeface="Arial"/>
              <a:sym typeface="Arial"/>
            </a:endParaRPr>
          </a:p>
        </p:txBody>
      </p:sp>
      <p:sp>
        <p:nvSpPr>
          <p:cNvPr id="1158" name="Google Shape;1158;p95"/>
          <p:cNvSpPr/>
          <p:nvPr/>
        </p:nvSpPr>
        <p:spPr>
          <a:xfrm>
            <a:off x="4444120" y="655869"/>
            <a:ext cx="3657407" cy="246376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59" name="Google Shape;1159;p95"/>
          <p:cNvSpPr txBox="1"/>
          <p:nvPr/>
        </p:nvSpPr>
        <p:spPr>
          <a:xfrm>
            <a:off x="2762147" y="813633"/>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2</a:t>
            </a:r>
            <a:endParaRPr b="0" i="0" sz="2000" u="none" cap="none" strike="noStrike">
              <a:solidFill>
                <a:srgbClr val="000000"/>
              </a:solidFill>
              <a:latin typeface="Calibri"/>
              <a:ea typeface="Calibri"/>
              <a:cs typeface="Calibri"/>
              <a:sym typeface="Calibri"/>
            </a:endParaRPr>
          </a:p>
        </p:txBody>
      </p:sp>
      <p:sp>
        <p:nvSpPr>
          <p:cNvPr id="1160" name="Google Shape;1160;p95"/>
          <p:cNvSpPr txBox="1"/>
          <p:nvPr/>
        </p:nvSpPr>
        <p:spPr>
          <a:xfrm>
            <a:off x="4327013" y="2300568"/>
            <a:ext cx="1851511"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[Pablo]</a:t>
            </a:r>
            <a:endParaRPr b="0" i="0" sz="1400" u="none" cap="none" strike="noStrike">
              <a:solidFill>
                <a:srgbClr val="000000"/>
              </a:solidFill>
              <a:latin typeface="Arial"/>
              <a:ea typeface="Arial"/>
              <a:cs typeface="Arial"/>
              <a:sym typeface="Arial"/>
            </a:endParaRPr>
          </a:p>
        </p:txBody>
      </p:sp>
      <p:sp>
        <p:nvSpPr>
          <p:cNvPr id="1161" name="Google Shape;1161;p95"/>
          <p:cNvSpPr txBox="1"/>
          <p:nvPr/>
        </p:nvSpPr>
        <p:spPr>
          <a:xfrm>
            <a:off x="6173713" y="2264491"/>
            <a:ext cx="1824288"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[Quique]</a:t>
            </a:r>
            <a:endParaRPr b="0" i="0" sz="1400" u="none" cap="none" strike="noStrike">
              <a:solidFill>
                <a:srgbClr val="000000"/>
              </a:solidFill>
              <a:latin typeface="Arial"/>
              <a:ea typeface="Arial"/>
              <a:cs typeface="Arial"/>
              <a:sym typeface="Arial"/>
            </a:endParaRPr>
          </a:p>
        </p:txBody>
      </p:sp>
      <p:sp>
        <p:nvSpPr>
          <p:cNvPr id="1162" name="Google Shape;1162;p95"/>
          <p:cNvSpPr/>
          <p:nvPr/>
        </p:nvSpPr>
        <p:spPr>
          <a:xfrm>
            <a:off x="786713" y="3316494"/>
            <a:ext cx="3657407" cy="2408731"/>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63" name="Google Shape;1163;p95"/>
          <p:cNvSpPr txBox="1"/>
          <p:nvPr/>
        </p:nvSpPr>
        <p:spPr>
          <a:xfrm>
            <a:off x="6206652" y="797691"/>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4</a:t>
            </a:r>
            <a:endParaRPr b="0" i="0" sz="2000" u="none" cap="none" strike="noStrike">
              <a:solidFill>
                <a:srgbClr val="000000"/>
              </a:solidFill>
              <a:latin typeface="Calibri"/>
              <a:ea typeface="Calibri"/>
              <a:cs typeface="Calibri"/>
              <a:sym typeface="Calibri"/>
            </a:endParaRPr>
          </a:p>
        </p:txBody>
      </p:sp>
      <p:sp>
        <p:nvSpPr>
          <p:cNvPr id="1164" name="Google Shape;1164;p95"/>
          <p:cNvSpPr txBox="1"/>
          <p:nvPr/>
        </p:nvSpPr>
        <p:spPr>
          <a:xfrm>
            <a:off x="772125" y="4929717"/>
            <a:ext cx="1677196"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[Alba]</a:t>
            </a:r>
            <a:endParaRPr b="0" i="0" sz="1400" u="none" cap="none" strike="noStrike">
              <a:solidFill>
                <a:srgbClr val="000000"/>
              </a:solidFill>
              <a:latin typeface="Arial"/>
              <a:ea typeface="Arial"/>
              <a:cs typeface="Arial"/>
              <a:sym typeface="Arial"/>
            </a:endParaRPr>
          </a:p>
        </p:txBody>
      </p:sp>
      <p:sp>
        <p:nvSpPr>
          <p:cNvPr id="1165" name="Google Shape;1165;p95"/>
          <p:cNvSpPr txBox="1"/>
          <p:nvPr/>
        </p:nvSpPr>
        <p:spPr>
          <a:xfrm>
            <a:off x="2558556" y="4907732"/>
            <a:ext cx="1824288"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[Adrián]</a:t>
            </a:r>
            <a:endParaRPr b="0" i="0" sz="1400" u="none" cap="none" strike="noStrike">
              <a:solidFill>
                <a:srgbClr val="000000"/>
              </a:solidFill>
              <a:latin typeface="Arial"/>
              <a:ea typeface="Arial"/>
              <a:cs typeface="Arial"/>
              <a:sym typeface="Arial"/>
            </a:endParaRPr>
          </a:p>
        </p:txBody>
      </p:sp>
      <p:sp>
        <p:nvSpPr>
          <p:cNvPr id="1166" name="Google Shape;1166;p95"/>
          <p:cNvSpPr/>
          <p:nvPr/>
        </p:nvSpPr>
        <p:spPr>
          <a:xfrm>
            <a:off x="4444120" y="3261458"/>
            <a:ext cx="3657407" cy="246376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67" name="Google Shape;1167;p95"/>
          <p:cNvSpPr txBox="1"/>
          <p:nvPr/>
        </p:nvSpPr>
        <p:spPr>
          <a:xfrm>
            <a:off x="4465515" y="4907732"/>
            <a:ext cx="1747945"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[Nerea]</a:t>
            </a:r>
            <a:endParaRPr b="0" i="0" sz="1400" u="none" cap="none" strike="noStrike">
              <a:solidFill>
                <a:srgbClr val="000000"/>
              </a:solidFill>
              <a:latin typeface="Arial"/>
              <a:ea typeface="Arial"/>
              <a:cs typeface="Arial"/>
              <a:sym typeface="Arial"/>
            </a:endParaRPr>
          </a:p>
        </p:txBody>
      </p:sp>
      <p:sp>
        <p:nvSpPr>
          <p:cNvPr id="1168" name="Google Shape;1168;p95"/>
          <p:cNvSpPr txBox="1"/>
          <p:nvPr/>
        </p:nvSpPr>
        <p:spPr>
          <a:xfrm>
            <a:off x="6114014" y="5000065"/>
            <a:ext cx="1915506"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[Pepa]</a:t>
            </a:r>
            <a:endParaRPr b="0" i="0" sz="1400" u="none" cap="none" strike="noStrike">
              <a:solidFill>
                <a:srgbClr val="000000"/>
              </a:solidFill>
              <a:latin typeface="Arial"/>
              <a:ea typeface="Arial"/>
              <a:cs typeface="Arial"/>
              <a:sym typeface="Arial"/>
            </a:endParaRPr>
          </a:p>
        </p:txBody>
      </p:sp>
      <p:sp>
        <p:nvSpPr>
          <p:cNvPr id="1169" name="Google Shape;1169;p95"/>
          <p:cNvSpPr txBox="1"/>
          <p:nvPr/>
        </p:nvSpPr>
        <p:spPr>
          <a:xfrm>
            <a:off x="819507" y="3332043"/>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7</a:t>
            </a:r>
            <a:endParaRPr b="0" i="0" sz="2000" u="none" cap="none" strike="noStrike">
              <a:solidFill>
                <a:srgbClr val="000000"/>
              </a:solidFill>
              <a:latin typeface="Calibri"/>
              <a:ea typeface="Calibri"/>
              <a:cs typeface="Calibri"/>
              <a:sym typeface="Calibri"/>
            </a:endParaRPr>
          </a:p>
        </p:txBody>
      </p:sp>
      <p:sp>
        <p:nvSpPr>
          <p:cNvPr id="1170" name="Google Shape;1170;p95"/>
          <p:cNvSpPr txBox="1"/>
          <p:nvPr/>
        </p:nvSpPr>
        <p:spPr>
          <a:xfrm>
            <a:off x="2625518" y="3314240"/>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8</a:t>
            </a:r>
            <a:endParaRPr b="0" i="0" sz="2000" u="none" cap="none" strike="noStrike">
              <a:solidFill>
                <a:srgbClr val="000000"/>
              </a:solidFill>
              <a:latin typeface="Calibri"/>
              <a:ea typeface="Calibri"/>
              <a:cs typeface="Calibri"/>
              <a:sym typeface="Calibri"/>
            </a:endParaRPr>
          </a:p>
        </p:txBody>
      </p:sp>
      <p:sp>
        <p:nvSpPr>
          <p:cNvPr id="1171" name="Google Shape;1171;p95"/>
          <p:cNvSpPr/>
          <p:nvPr/>
        </p:nvSpPr>
        <p:spPr>
          <a:xfrm>
            <a:off x="8101528" y="648501"/>
            <a:ext cx="3522212" cy="246376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72" name="Google Shape;1172;p95"/>
          <p:cNvSpPr txBox="1"/>
          <p:nvPr/>
        </p:nvSpPr>
        <p:spPr>
          <a:xfrm>
            <a:off x="4484845" y="780363"/>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3</a:t>
            </a:r>
            <a:endParaRPr b="0" i="0" sz="2000" u="none" cap="none" strike="noStrike">
              <a:solidFill>
                <a:srgbClr val="000000"/>
              </a:solidFill>
              <a:latin typeface="Calibri"/>
              <a:ea typeface="Calibri"/>
              <a:cs typeface="Calibri"/>
              <a:sym typeface="Calibri"/>
            </a:endParaRPr>
          </a:p>
        </p:txBody>
      </p:sp>
      <p:sp>
        <p:nvSpPr>
          <p:cNvPr id="1173" name="Google Shape;1173;p95"/>
          <p:cNvSpPr txBox="1"/>
          <p:nvPr/>
        </p:nvSpPr>
        <p:spPr>
          <a:xfrm>
            <a:off x="7937035" y="2174364"/>
            <a:ext cx="1851511"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[Irene]</a:t>
            </a:r>
            <a:endParaRPr b="0" i="0" sz="1400" u="none" cap="none" strike="noStrike">
              <a:solidFill>
                <a:srgbClr val="000000"/>
              </a:solidFill>
              <a:latin typeface="Arial"/>
              <a:ea typeface="Arial"/>
              <a:cs typeface="Arial"/>
              <a:sym typeface="Arial"/>
            </a:endParaRPr>
          </a:p>
        </p:txBody>
      </p:sp>
      <p:sp>
        <p:nvSpPr>
          <p:cNvPr id="1174" name="Google Shape;1174;p95"/>
          <p:cNvSpPr txBox="1"/>
          <p:nvPr/>
        </p:nvSpPr>
        <p:spPr>
          <a:xfrm>
            <a:off x="9658008" y="2477613"/>
            <a:ext cx="2015880"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[David]</a:t>
            </a:r>
            <a:endParaRPr b="0" i="0" sz="1400" u="none" cap="none" strike="noStrike">
              <a:solidFill>
                <a:srgbClr val="000000"/>
              </a:solidFill>
              <a:latin typeface="Arial"/>
              <a:ea typeface="Arial"/>
              <a:cs typeface="Arial"/>
              <a:sym typeface="Arial"/>
            </a:endParaRPr>
          </a:p>
        </p:txBody>
      </p:sp>
      <p:sp>
        <p:nvSpPr>
          <p:cNvPr id="1175" name="Google Shape;1175;p95"/>
          <p:cNvSpPr/>
          <p:nvPr/>
        </p:nvSpPr>
        <p:spPr>
          <a:xfrm>
            <a:off x="8101528" y="3254090"/>
            <a:ext cx="3522212" cy="2463767"/>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176" name="Google Shape;1176;p95"/>
          <p:cNvSpPr txBox="1"/>
          <p:nvPr/>
        </p:nvSpPr>
        <p:spPr>
          <a:xfrm>
            <a:off x="9944243" y="792543"/>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6</a:t>
            </a:r>
            <a:endParaRPr b="0" i="0" sz="2000" u="none" cap="none" strike="noStrike">
              <a:solidFill>
                <a:srgbClr val="000000"/>
              </a:solidFill>
              <a:latin typeface="Calibri"/>
              <a:ea typeface="Calibri"/>
              <a:cs typeface="Calibri"/>
              <a:sym typeface="Calibri"/>
            </a:endParaRPr>
          </a:p>
        </p:txBody>
      </p:sp>
      <p:sp>
        <p:nvSpPr>
          <p:cNvPr id="1177" name="Google Shape;1177;p95"/>
          <p:cNvSpPr txBox="1"/>
          <p:nvPr/>
        </p:nvSpPr>
        <p:spPr>
          <a:xfrm>
            <a:off x="8018338" y="4889598"/>
            <a:ext cx="2037270"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[Pablo]</a:t>
            </a:r>
            <a:endParaRPr b="0" i="0" sz="1400" u="none" cap="none" strike="noStrike">
              <a:solidFill>
                <a:srgbClr val="000000"/>
              </a:solidFill>
              <a:latin typeface="Arial"/>
              <a:ea typeface="Arial"/>
              <a:cs typeface="Arial"/>
              <a:sym typeface="Arial"/>
            </a:endParaRPr>
          </a:p>
        </p:txBody>
      </p:sp>
      <p:sp>
        <p:nvSpPr>
          <p:cNvPr id="1178" name="Google Shape;1178;p95"/>
          <p:cNvSpPr txBox="1"/>
          <p:nvPr/>
        </p:nvSpPr>
        <p:spPr>
          <a:xfrm>
            <a:off x="9771422" y="4975884"/>
            <a:ext cx="1987512"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[Marta]</a:t>
            </a:r>
            <a:endParaRPr b="0" i="0" sz="1400" u="none" cap="none" strike="noStrike">
              <a:solidFill>
                <a:srgbClr val="000000"/>
              </a:solidFill>
              <a:latin typeface="Arial"/>
              <a:ea typeface="Arial"/>
              <a:cs typeface="Arial"/>
              <a:sym typeface="Arial"/>
            </a:endParaRPr>
          </a:p>
        </p:txBody>
      </p:sp>
      <p:pic>
        <p:nvPicPr>
          <p:cNvPr id="1179" name="Google Shape;1179;p95"/>
          <p:cNvPicPr preferRelativeResize="0"/>
          <p:nvPr/>
        </p:nvPicPr>
        <p:blipFill rotWithShape="1">
          <a:blip r:embed="rId3">
            <a:alphaModFix/>
          </a:blip>
          <a:srcRect b="0" l="0" r="0" t="0"/>
          <a:stretch/>
        </p:blipFill>
        <p:spPr>
          <a:xfrm>
            <a:off x="1228963" y="855311"/>
            <a:ext cx="1109323" cy="1317180"/>
          </a:xfrm>
          <a:prstGeom prst="rect">
            <a:avLst/>
          </a:prstGeom>
          <a:noFill/>
          <a:ln>
            <a:noFill/>
          </a:ln>
        </p:spPr>
      </p:pic>
      <p:pic>
        <p:nvPicPr>
          <p:cNvPr id="1180" name="Google Shape;1180;p95"/>
          <p:cNvPicPr preferRelativeResize="0"/>
          <p:nvPr/>
        </p:nvPicPr>
        <p:blipFill rotWithShape="1">
          <a:blip r:embed="rId4">
            <a:alphaModFix/>
          </a:blip>
          <a:srcRect b="0" l="0" r="0" t="0"/>
          <a:stretch/>
        </p:blipFill>
        <p:spPr>
          <a:xfrm rot="-4291049">
            <a:off x="6504634" y="922973"/>
            <a:ext cx="1155268" cy="983248"/>
          </a:xfrm>
          <a:prstGeom prst="rect">
            <a:avLst/>
          </a:prstGeom>
          <a:noFill/>
          <a:ln>
            <a:noFill/>
          </a:ln>
        </p:spPr>
      </p:pic>
      <p:sp>
        <p:nvSpPr>
          <p:cNvPr id="1181" name="Google Shape;1181;p95"/>
          <p:cNvSpPr txBox="1"/>
          <p:nvPr/>
        </p:nvSpPr>
        <p:spPr>
          <a:xfrm>
            <a:off x="8169596" y="771069"/>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5</a:t>
            </a:r>
            <a:endParaRPr b="0" i="0" sz="2000" u="none" cap="none" strike="noStrike">
              <a:solidFill>
                <a:srgbClr val="000000"/>
              </a:solidFill>
              <a:latin typeface="Calibri"/>
              <a:ea typeface="Calibri"/>
              <a:cs typeface="Calibri"/>
              <a:sym typeface="Calibri"/>
            </a:endParaRPr>
          </a:p>
        </p:txBody>
      </p:sp>
      <p:sp>
        <p:nvSpPr>
          <p:cNvPr id="1182" name="Google Shape;1182;p95"/>
          <p:cNvSpPr txBox="1"/>
          <p:nvPr/>
        </p:nvSpPr>
        <p:spPr>
          <a:xfrm>
            <a:off x="6180515" y="3353949"/>
            <a:ext cx="59971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10</a:t>
            </a:r>
            <a:endParaRPr b="0" i="0" sz="2000" u="none" cap="none" strike="noStrike">
              <a:solidFill>
                <a:srgbClr val="000000"/>
              </a:solidFill>
              <a:latin typeface="Calibri"/>
              <a:ea typeface="Calibri"/>
              <a:cs typeface="Calibri"/>
              <a:sym typeface="Calibri"/>
            </a:endParaRPr>
          </a:p>
        </p:txBody>
      </p:sp>
      <p:sp>
        <p:nvSpPr>
          <p:cNvPr id="1183" name="Google Shape;1183;p95"/>
          <p:cNvSpPr txBox="1"/>
          <p:nvPr/>
        </p:nvSpPr>
        <p:spPr>
          <a:xfrm>
            <a:off x="4458708" y="3336621"/>
            <a:ext cx="35279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9</a:t>
            </a:r>
            <a:endParaRPr b="0" i="0" sz="2000" u="none" cap="none" strike="noStrike">
              <a:solidFill>
                <a:srgbClr val="000000"/>
              </a:solidFill>
              <a:latin typeface="Calibri"/>
              <a:ea typeface="Calibri"/>
              <a:cs typeface="Calibri"/>
              <a:sym typeface="Calibri"/>
            </a:endParaRPr>
          </a:p>
        </p:txBody>
      </p:sp>
      <p:sp>
        <p:nvSpPr>
          <p:cNvPr id="1184" name="Google Shape;1184;p95"/>
          <p:cNvSpPr txBox="1"/>
          <p:nvPr/>
        </p:nvSpPr>
        <p:spPr>
          <a:xfrm>
            <a:off x="9918106" y="3292576"/>
            <a:ext cx="50809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12</a:t>
            </a:r>
            <a:endParaRPr b="0" i="0" sz="2000" u="none" cap="none" strike="noStrike">
              <a:solidFill>
                <a:srgbClr val="000000"/>
              </a:solidFill>
              <a:latin typeface="Calibri"/>
              <a:ea typeface="Calibri"/>
              <a:cs typeface="Calibri"/>
              <a:sym typeface="Calibri"/>
            </a:endParaRPr>
          </a:p>
        </p:txBody>
      </p:sp>
      <p:sp>
        <p:nvSpPr>
          <p:cNvPr id="1185" name="Google Shape;1185;p95"/>
          <p:cNvSpPr txBox="1"/>
          <p:nvPr/>
        </p:nvSpPr>
        <p:spPr>
          <a:xfrm>
            <a:off x="8143459" y="3327327"/>
            <a:ext cx="576517"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11</a:t>
            </a:r>
            <a:endParaRPr b="0" i="0" sz="2000" u="none" cap="none" strike="noStrike">
              <a:solidFill>
                <a:srgbClr val="000000"/>
              </a:solidFill>
              <a:latin typeface="Calibri"/>
              <a:ea typeface="Calibri"/>
              <a:cs typeface="Calibri"/>
              <a:sym typeface="Calibri"/>
            </a:endParaRPr>
          </a:p>
        </p:txBody>
      </p:sp>
      <p:pic>
        <p:nvPicPr>
          <p:cNvPr descr="Woman Clipart Images Png - Cartoon Business Woman, Transparent Png " id="1186" name="Google Shape;1186;p95"/>
          <p:cNvPicPr preferRelativeResize="0"/>
          <p:nvPr/>
        </p:nvPicPr>
        <p:blipFill rotWithShape="1">
          <a:blip r:embed="rId5">
            <a:alphaModFix/>
          </a:blip>
          <a:srcRect b="52758" l="0" r="22043" t="0"/>
          <a:stretch/>
        </p:blipFill>
        <p:spPr>
          <a:xfrm>
            <a:off x="9709936" y="3426223"/>
            <a:ext cx="1937640" cy="1364261"/>
          </a:xfrm>
          <a:prstGeom prst="rect">
            <a:avLst/>
          </a:prstGeom>
          <a:noFill/>
          <a:ln>
            <a:noFill/>
          </a:ln>
        </p:spPr>
      </p:pic>
      <p:pic>
        <p:nvPicPr>
          <p:cNvPr descr="Old man in wheelchair clipart clipartfox" id="1187" name="Google Shape;1187;p95"/>
          <p:cNvPicPr preferRelativeResize="0"/>
          <p:nvPr/>
        </p:nvPicPr>
        <p:blipFill rotWithShape="1">
          <a:blip r:embed="rId6">
            <a:alphaModFix/>
          </a:blip>
          <a:srcRect b="65847" l="0" r="8245" t="0"/>
          <a:stretch/>
        </p:blipFill>
        <p:spPr>
          <a:xfrm>
            <a:off x="3039928" y="655869"/>
            <a:ext cx="1273903" cy="1448999"/>
          </a:xfrm>
          <a:prstGeom prst="rect">
            <a:avLst/>
          </a:prstGeom>
          <a:noFill/>
          <a:ln>
            <a:noFill/>
          </a:ln>
        </p:spPr>
      </p:pic>
      <p:pic>
        <p:nvPicPr>
          <p:cNvPr descr="Bored student clipart" id="1188" name="Google Shape;1188;p95"/>
          <p:cNvPicPr preferRelativeResize="0"/>
          <p:nvPr/>
        </p:nvPicPr>
        <p:blipFill rotWithShape="1">
          <a:blip r:embed="rId7">
            <a:alphaModFix/>
          </a:blip>
          <a:srcRect b="43479" l="37105" r="0" t="0"/>
          <a:stretch/>
        </p:blipFill>
        <p:spPr>
          <a:xfrm>
            <a:off x="4692592" y="763522"/>
            <a:ext cx="1428068" cy="1354767"/>
          </a:xfrm>
          <a:prstGeom prst="rect">
            <a:avLst/>
          </a:prstGeom>
          <a:noFill/>
          <a:ln>
            <a:noFill/>
          </a:ln>
        </p:spPr>
      </p:pic>
      <p:pic>
        <p:nvPicPr>
          <p:cNvPr descr="Elderly, Wrinkled, Man, Old, Aged, Angry, Spectacles" id="1189" name="Google Shape;1189;p95"/>
          <p:cNvPicPr preferRelativeResize="0"/>
          <p:nvPr/>
        </p:nvPicPr>
        <p:blipFill rotWithShape="1">
          <a:blip r:embed="rId8">
            <a:alphaModFix/>
          </a:blip>
          <a:srcRect b="0" l="0" r="0" t="0"/>
          <a:stretch/>
        </p:blipFill>
        <p:spPr>
          <a:xfrm>
            <a:off x="8460756" y="3429530"/>
            <a:ext cx="1109487" cy="1441933"/>
          </a:xfrm>
          <a:prstGeom prst="rect">
            <a:avLst/>
          </a:prstGeom>
          <a:noFill/>
          <a:ln>
            <a:noFill/>
          </a:ln>
        </p:spPr>
      </p:pic>
      <p:pic>
        <p:nvPicPr>
          <p:cNvPr descr="Girl, Sad, Lonely, Alone, Frustrated" id="1190" name="Google Shape;1190;p95"/>
          <p:cNvPicPr preferRelativeResize="0"/>
          <p:nvPr/>
        </p:nvPicPr>
        <p:blipFill rotWithShape="1">
          <a:blip r:embed="rId9">
            <a:alphaModFix/>
          </a:blip>
          <a:srcRect b="49139" l="0" r="16871" t="0"/>
          <a:stretch/>
        </p:blipFill>
        <p:spPr>
          <a:xfrm>
            <a:off x="8075577" y="696209"/>
            <a:ext cx="1574602" cy="1372433"/>
          </a:xfrm>
          <a:prstGeom prst="rect">
            <a:avLst/>
          </a:prstGeom>
          <a:noFill/>
          <a:ln>
            <a:noFill/>
          </a:ln>
        </p:spPr>
      </p:pic>
      <p:pic>
        <p:nvPicPr>
          <p:cNvPr descr="Boy, Winner, Trophy, Victory, Win" id="1191" name="Google Shape;1191;p95"/>
          <p:cNvPicPr preferRelativeResize="0"/>
          <p:nvPr/>
        </p:nvPicPr>
        <p:blipFill rotWithShape="1">
          <a:blip r:embed="rId10">
            <a:alphaModFix/>
          </a:blip>
          <a:srcRect b="25249" l="12831" r="16414" t="14982"/>
          <a:stretch/>
        </p:blipFill>
        <p:spPr>
          <a:xfrm>
            <a:off x="10074040" y="887054"/>
            <a:ext cx="1405422" cy="1181588"/>
          </a:xfrm>
          <a:prstGeom prst="rect">
            <a:avLst/>
          </a:prstGeom>
          <a:noFill/>
          <a:ln>
            <a:noFill/>
          </a:ln>
        </p:spPr>
      </p:pic>
      <p:pic>
        <p:nvPicPr>
          <p:cNvPr descr="Girl, Woman, Female, Lady, Young" id="1192" name="Google Shape;1192;p95"/>
          <p:cNvPicPr preferRelativeResize="0"/>
          <p:nvPr/>
        </p:nvPicPr>
        <p:blipFill rotWithShape="1">
          <a:blip r:embed="rId11">
            <a:alphaModFix/>
          </a:blip>
          <a:srcRect b="33601" l="36312" r="23228" t="0"/>
          <a:stretch/>
        </p:blipFill>
        <p:spPr>
          <a:xfrm>
            <a:off x="1002831" y="3393270"/>
            <a:ext cx="1276365" cy="1399214"/>
          </a:xfrm>
          <a:prstGeom prst="rect">
            <a:avLst/>
          </a:prstGeom>
          <a:noFill/>
          <a:ln>
            <a:noFill/>
          </a:ln>
        </p:spPr>
      </p:pic>
      <p:pic>
        <p:nvPicPr>
          <p:cNvPr descr="Open - Black Man Waving Cartoon Clipart - Full Size Clipart " id="1193" name="Google Shape;1193;p95"/>
          <p:cNvPicPr preferRelativeResize="0"/>
          <p:nvPr/>
        </p:nvPicPr>
        <p:blipFill rotWithShape="1">
          <a:blip r:embed="rId12">
            <a:alphaModFix/>
          </a:blip>
          <a:srcRect b="61782" l="-2066" r="-1" t="0"/>
          <a:stretch/>
        </p:blipFill>
        <p:spPr>
          <a:xfrm>
            <a:off x="2805031" y="3547040"/>
            <a:ext cx="1388310" cy="1243444"/>
          </a:xfrm>
          <a:prstGeom prst="rect">
            <a:avLst/>
          </a:prstGeom>
          <a:noFill/>
          <a:ln>
            <a:noFill/>
          </a:ln>
        </p:spPr>
      </p:pic>
      <p:pic>
        <p:nvPicPr>
          <p:cNvPr descr="Girl, Angry, Finger, Pointing, Female" id="1194" name="Google Shape;1194;p95"/>
          <p:cNvPicPr preferRelativeResize="0"/>
          <p:nvPr/>
        </p:nvPicPr>
        <p:blipFill rotWithShape="1">
          <a:blip r:embed="rId13">
            <a:alphaModFix/>
          </a:blip>
          <a:srcRect b="0" l="0" r="0" t="0"/>
          <a:stretch/>
        </p:blipFill>
        <p:spPr>
          <a:xfrm>
            <a:off x="4616862" y="3410937"/>
            <a:ext cx="1210406" cy="1401913"/>
          </a:xfrm>
          <a:prstGeom prst="rect">
            <a:avLst/>
          </a:prstGeom>
          <a:noFill/>
          <a:ln>
            <a:noFill/>
          </a:ln>
        </p:spPr>
      </p:pic>
      <p:pic>
        <p:nvPicPr>
          <p:cNvPr descr="Grandma, Grandmother, Granny, Senior, Elderly, Lady" id="1195" name="Google Shape;1195;p95"/>
          <p:cNvPicPr preferRelativeResize="0"/>
          <p:nvPr/>
        </p:nvPicPr>
        <p:blipFill rotWithShape="1">
          <a:blip r:embed="rId14">
            <a:alphaModFix/>
          </a:blip>
          <a:srcRect b="82030" l="33373" r="13626" t="0"/>
          <a:stretch/>
        </p:blipFill>
        <p:spPr>
          <a:xfrm>
            <a:off x="6372154" y="3390493"/>
            <a:ext cx="1817390" cy="1480970"/>
          </a:xfrm>
          <a:prstGeom prst="rect">
            <a:avLst/>
          </a:prstGeom>
          <a:noFill/>
          <a:ln>
            <a:noFill/>
          </a:ln>
        </p:spPr>
      </p:pic>
      <p:sp>
        <p:nvSpPr>
          <p:cNvPr id="1196" name="Google Shape;1196;p95"/>
          <p:cNvSpPr/>
          <p:nvPr/>
        </p:nvSpPr>
        <p:spPr>
          <a:xfrm>
            <a:off x="9658008" y="5932701"/>
            <a:ext cx="242911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*rubio/a = blonde</a:t>
            </a:r>
            <a:endParaRPr b="1" i="0" sz="20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96"/>
          <p:cNvSpPr/>
          <p:nvPr/>
        </p:nvSpPr>
        <p:spPr>
          <a:xfrm>
            <a:off x="4409293" y="3477695"/>
            <a:ext cx="4090631" cy="2860748"/>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03" name="Google Shape;1203;p96"/>
          <p:cNvSpPr/>
          <p:nvPr/>
        </p:nvSpPr>
        <p:spPr>
          <a:xfrm>
            <a:off x="113822" y="3465513"/>
            <a:ext cx="4352975" cy="2860748"/>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04" name="Google Shape;1204;p96"/>
          <p:cNvSpPr/>
          <p:nvPr/>
        </p:nvSpPr>
        <p:spPr>
          <a:xfrm>
            <a:off x="7736299" y="648501"/>
            <a:ext cx="4390959" cy="268711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05" name="Google Shape;1205;p96"/>
          <p:cNvSpPr/>
          <p:nvPr/>
        </p:nvSpPr>
        <p:spPr>
          <a:xfrm>
            <a:off x="3788240" y="638377"/>
            <a:ext cx="3998330" cy="268711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06" name="Google Shape;1206;p96"/>
          <p:cNvSpPr/>
          <p:nvPr/>
        </p:nvSpPr>
        <p:spPr>
          <a:xfrm>
            <a:off x="10946115" y="180905"/>
            <a:ext cx="109504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1" i="0" sz="2000" u="none" cap="none" strike="noStrike">
              <a:solidFill>
                <a:srgbClr val="FFFFFF"/>
              </a:solidFill>
              <a:latin typeface="Century Gothic"/>
              <a:ea typeface="Century Gothic"/>
              <a:cs typeface="Century Gothic"/>
              <a:sym typeface="Century Gothic"/>
            </a:endParaRPr>
          </a:p>
        </p:txBody>
      </p:sp>
      <p:sp>
        <p:nvSpPr>
          <p:cNvPr id="1207" name="Google Shape;1207;p96"/>
          <p:cNvSpPr txBox="1"/>
          <p:nvPr>
            <p:ph type="title"/>
          </p:nvPr>
        </p:nvSpPr>
        <p:spPr>
          <a:xfrm>
            <a:off x="10853355" y="51821"/>
            <a:ext cx="1273903" cy="65908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000"/>
              <a:buFont typeface="Century Gothic"/>
              <a:buNone/>
            </a:pPr>
            <a:r>
              <a:rPr b="1" lang="en-GB" sz="2000">
                <a:solidFill>
                  <a:schemeClr val="lt1"/>
                </a:solidFill>
              </a:rPr>
              <a:t>hablar</a:t>
            </a:r>
            <a:endParaRPr b="1" sz="2000">
              <a:solidFill>
                <a:schemeClr val="lt1"/>
              </a:solidFill>
            </a:endParaRPr>
          </a:p>
        </p:txBody>
      </p:sp>
      <p:sp>
        <p:nvSpPr>
          <p:cNvPr id="1208" name="Google Shape;1208;p96"/>
          <p:cNvSpPr/>
          <p:nvPr/>
        </p:nvSpPr>
        <p:spPr>
          <a:xfrm>
            <a:off x="144265" y="626357"/>
            <a:ext cx="3657407" cy="2687115"/>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09" name="Google Shape;1209;p96"/>
          <p:cNvSpPr txBox="1"/>
          <p:nvPr/>
        </p:nvSpPr>
        <p:spPr>
          <a:xfrm>
            <a:off x="212335" y="784121"/>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a:t>
            </a:r>
            <a:endParaRPr b="0" i="0" sz="2000" u="none" cap="none" strike="noStrike">
              <a:solidFill>
                <a:srgbClr val="000000"/>
              </a:solidFill>
              <a:latin typeface="Calibri"/>
              <a:ea typeface="Calibri"/>
              <a:cs typeface="Calibri"/>
              <a:sym typeface="Calibri"/>
            </a:endParaRPr>
          </a:p>
        </p:txBody>
      </p:sp>
      <p:sp>
        <p:nvSpPr>
          <p:cNvPr id="1210" name="Google Shape;1210;p96"/>
          <p:cNvSpPr txBox="1"/>
          <p:nvPr/>
        </p:nvSpPr>
        <p:spPr>
          <a:xfrm>
            <a:off x="132851" y="1425484"/>
            <a:ext cx="2016703"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is excited.</a:t>
            </a:r>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is young.</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is blond.</a:t>
            </a:r>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[Marta]</a:t>
            </a:r>
            <a:endParaRPr b="1" i="0" sz="1400" u="none" cap="none" strike="noStrike">
              <a:solidFill>
                <a:srgbClr val="000000"/>
              </a:solidFill>
              <a:latin typeface="Arial"/>
              <a:ea typeface="Arial"/>
              <a:cs typeface="Arial"/>
              <a:sym typeface="Arial"/>
            </a:endParaRPr>
          </a:p>
        </p:txBody>
      </p:sp>
      <p:sp>
        <p:nvSpPr>
          <p:cNvPr id="1211" name="Google Shape;1211;p96"/>
          <p:cNvSpPr txBox="1"/>
          <p:nvPr/>
        </p:nvSpPr>
        <p:spPr>
          <a:xfrm>
            <a:off x="1905641" y="1697152"/>
            <a:ext cx="2222462"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calm.</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old.</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doesn’t have much hair.</a:t>
            </a:r>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[Enrique]</a:t>
            </a:r>
            <a:endParaRPr b="1" i="0" sz="1400" u="none" cap="none" strike="noStrike">
              <a:solidFill>
                <a:srgbClr val="000000"/>
              </a:solidFill>
              <a:latin typeface="Arial"/>
              <a:ea typeface="Arial"/>
              <a:cs typeface="Arial"/>
              <a:sym typeface="Arial"/>
            </a:endParaRPr>
          </a:p>
        </p:txBody>
      </p:sp>
      <p:sp>
        <p:nvSpPr>
          <p:cNvPr id="1212" name="Google Shape;1212;p96"/>
          <p:cNvSpPr txBox="1"/>
          <p:nvPr/>
        </p:nvSpPr>
        <p:spPr>
          <a:xfrm>
            <a:off x="2106268" y="784121"/>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2</a:t>
            </a:r>
            <a:endParaRPr b="0" i="0" sz="2000" u="none" cap="none" strike="noStrike">
              <a:solidFill>
                <a:srgbClr val="000000"/>
              </a:solidFill>
              <a:latin typeface="Calibri"/>
              <a:ea typeface="Calibri"/>
              <a:cs typeface="Calibri"/>
              <a:sym typeface="Calibri"/>
            </a:endParaRPr>
          </a:p>
        </p:txBody>
      </p:sp>
      <p:sp>
        <p:nvSpPr>
          <p:cNvPr id="1213" name="Google Shape;1213;p96"/>
          <p:cNvSpPr txBox="1"/>
          <p:nvPr/>
        </p:nvSpPr>
        <p:spPr>
          <a:xfrm>
            <a:off x="4020994" y="1698238"/>
            <a:ext cx="1851511" cy="15388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sad.</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tired.</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bored.</a:t>
            </a:r>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[Pablo]</a:t>
            </a:r>
            <a:endParaRPr b="1" i="0" sz="1400" u="none" cap="none" strike="noStrike">
              <a:solidFill>
                <a:srgbClr val="000000"/>
              </a:solidFill>
              <a:latin typeface="Arial"/>
              <a:ea typeface="Arial"/>
              <a:cs typeface="Arial"/>
              <a:sym typeface="Arial"/>
            </a:endParaRPr>
          </a:p>
        </p:txBody>
      </p:sp>
      <p:sp>
        <p:nvSpPr>
          <p:cNvPr id="1214" name="Google Shape;1214;p96"/>
          <p:cNvSpPr txBox="1"/>
          <p:nvPr/>
        </p:nvSpPr>
        <p:spPr>
          <a:xfrm>
            <a:off x="5694114" y="1727700"/>
            <a:ext cx="2409505"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He’s young. </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He’s happy.</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has black hair.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[Quique]</a:t>
            </a:r>
            <a:endParaRPr b="1" i="0" sz="1400" u="none" cap="none" strike="noStrike">
              <a:solidFill>
                <a:srgbClr val="000000"/>
              </a:solidFill>
              <a:latin typeface="Arial"/>
              <a:ea typeface="Arial"/>
              <a:cs typeface="Arial"/>
              <a:sym typeface="Arial"/>
            </a:endParaRPr>
          </a:p>
        </p:txBody>
      </p:sp>
      <p:sp>
        <p:nvSpPr>
          <p:cNvPr id="1215" name="Google Shape;1215;p96"/>
          <p:cNvSpPr txBox="1"/>
          <p:nvPr/>
        </p:nvSpPr>
        <p:spPr>
          <a:xfrm>
            <a:off x="6055049" y="800010"/>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4</a:t>
            </a:r>
            <a:endParaRPr b="0" i="0" sz="2000" u="none" cap="none" strike="noStrike">
              <a:solidFill>
                <a:srgbClr val="000000"/>
              </a:solidFill>
              <a:latin typeface="Calibri"/>
              <a:ea typeface="Calibri"/>
              <a:cs typeface="Calibri"/>
              <a:sym typeface="Calibri"/>
            </a:endParaRPr>
          </a:p>
        </p:txBody>
      </p:sp>
      <p:sp>
        <p:nvSpPr>
          <p:cNvPr id="1216" name="Google Shape;1216;p96"/>
          <p:cNvSpPr txBox="1"/>
          <p:nvPr/>
        </p:nvSpPr>
        <p:spPr>
          <a:xfrm>
            <a:off x="-62313" y="4668089"/>
            <a:ext cx="2341965"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has blue eyes.</a:t>
            </a:r>
            <a:endParaRPr b="0" i="0" sz="14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is serious.</a:t>
            </a:r>
            <a:endParaRPr/>
          </a:p>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She is blond. </a:t>
            </a:r>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[Alba]</a:t>
            </a:r>
            <a:endParaRPr b="1" i="0" sz="1400" u="none" cap="none" strike="noStrike">
              <a:solidFill>
                <a:srgbClr val="000000"/>
              </a:solidFill>
              <a:latin typeface="Arial"/>
              <a:ea typeface="Arial"/>
              <a:cs typeface="Arial"/>
              <a:sym typeface="Arial"/>
            </a:endParaRPr>
          </a:p>
        </p:txBody>
      </p:sp>
      <p:sp>
        <p:nvSpPr>
          <p:cNvPr id="1217" name="Google Shape;1217;p96"/>
          <p:cNvSpPr txBox="1"/>
          <p:nvPr/>
        </p:nvSpPr>
        <p:spPr>
          <a:xfrm>
            <a:off x="2021030" y="4657047"/>
            <a:ext cx="2481406"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has brown hair.</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calm.</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He’s greeting somebody.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[Adrián]</a:t>
            </a:r>
            <a:endParaRPr b="1" i="0" sz="1400" u="none" cap="none" strike="noStrike">
              <a:solidFill>
                <a:srgbClr val="000000"/>
              </a:solidFill>
              <a:latin typeface="Arial"/>
              <a:ea typeface="Arial"/>
              <a:cs typeface="Arial"/>
              <a:sym typeface="Arial"/>
            </a:endParaRPr>
          </a:p>
        </p:txBody>
      </p:sp>
      <p:sp>
        <p:nvSpPr>
          <p:cNvPr id="1218" name="Google Shape;1218;p96"/>
          <p:cNvSpPr txBox="1"/>
          <p:nvPr/>
        </p:nvSpPr>
        <p:spPr>
          <a:xfrm>
            <a:off x="4196533" y="4657046"/>
            <a:ext cx="2261936"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has long hair.</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is strange.</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She’s angry.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[Nerea]</a:t>
            </a:r>
            <a:endParaRPr b="1" i="0" sz="1400" u="none" cap="none" strike="noStrike">
              <a:solidFill>
                <a:srgbClr val="000000"/>
              </a:solidFill>
              <a:latin typeface="Arial"/>
              <a:ea typeface="Arial"/>
              <a:cs typeface="Arial"/>
              <a:sym typeface="Arial"/>
            </a:endParaRPr>
          </a:p>
        </p:txBody>
      </p:sp>
      <p:sp>
        <p:nvSpPr>
          <p:cNvPr id="1219" name="Google Shape;1219;p96"/>
          <p:cNvSpPr txBox="1"/>
          <p:nvPr/>
        </p:nvSpPr>
        <p:spPr>
          <a:xfrm>
            <a:off x="6071865" y="4693234"/>
            <a:ext cx="2370935"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is calm.</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wears glasses.</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has grey hair.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[Pepa]</a:t>
            </a:r>
            <a:endParaRPr b="1" i="0" sz="1400" u="none" cap="none" strike="noStrike">
              <a:solidFill>
                <a:srgbClr val="000000"/>
              </a:solidFill>
              <a:latin typeface="Arial"/>
              <a:ea typeface="Arial"/>
              <a:cs typeface="Arial"/>
              <a:sym typeface="Arial"/>
            </a:endParaRPr>
          </a:p>
        </p:txBody>
      </p:sp>
      <p:sp>
        <p:nvSpPr>
          <p:cNvPr id="1220" name="Google Shape;1220;p96"/>
          <p:cNvSpPr txBox="1"/>
          <p:nvPr/>
        </p:nvSpPr>
        <p:spPr>
          <a:xfrm>
            <a:off x="384709" y="3528730"/>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7</a:t>
            </a:r>
            <a:endParaRPr b="0" i="0" sz="2000" u="none" cap="none" strike="noStrike">
              <a:solidFill>
                <a:srgbClr val="000000"/>
              </a:solidFill>
              <a:latin typeface="Calibri"/>
              <a:ea typeface="Calibri"/>
              <a:cs typeface="Calibri"/>
              <a:sym typeface="Calibri"/>
            </a:endParaRPr>
          </a:p>
        </p:txBody>
      </p:sp>
      <p:sp>
        <p:nvSpPr>
          <p:cNvPr id="1221" name="Google Shape;1221;p96"/>
          <p:cNvSpPr txBox="1"/>
          <p:nvPr/>
        </p:nvSpPr>
        <p:spPr>
          <a:xfrm>
            <a:off x="2190720" y="3510927"/>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8</a:t>
            </a:r>
            <a:endParaRPr b="0" i="0" sz="2000" u="none" cap="none" strike="noStrike">
              <a:solidFill>
                <a:srgbClr val="000000"/>
              </a:solidFill>
              <a:latin typeface="Calibri"/>
              <a:ea typeface="Calibri"/>
              <a:cs typeface="Calibri"/>
              <a:sym typeface="Calibri"/>
            </a:endParaRPr>
          </a:p>
        </p:txBody>
      </p:sp>
      <p:sp>
        <p:nvSpPr>
          <p:cNvPr id="1222" name="Google Shape;1222;p96"/>
          <p:cNvSpPr txBox="1"/>
          <p:nvPr/>
        </p:nvSpPr>
        <p:spPr>
          <a:xfrm>
            <a:off x="4289909" y="771147"/>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3</a:t>
            </a:r>
            <a:endParaRPr b="0" i="0" sz="2000" u="none" cap="none" strike="noStrike">
              <a:solidFill>
                <a:srgbClr val="000000"/>
              </a:solidFill>
              <a:latin typeface="Calibri"/>
              <a:ea typeface="Calibri"/>
              <a:cs typeface="Calibri"/>
              <a:sym typeface="Calibri"/>
            </a:endParaRPr>
          </a:p>
        </p:txBody>
      </p:sp>
      <p:sp>
        <p:nvSpPr>
          <p:cNvPr id="1223" name="Google Shape;1223;p96"/>
          <p:cNvSpPr txBox="1"/>
          <p:nvPr/>
        </p:nvSpPr>
        <p:spPr>
          <a:xfrm>
            <a:off x="7782106" y="1725309"/>
            <a:ext cx="2240699"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She’s thinking.</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has long hair.</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She’s sad.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[Irene]</a:t>
            </a:r>
            <a:endParaRPr b="1" i="0" sz="1400" u="none" cap="none" strike="noStrike">
              <a:solidFill>
                <a:srgbClr val="000000"/>
              </a:solidFill>
              <a:latin typeface="Arial"/>
              <a:ea typeface="Arial"/>
              <a:cs typeface="Arial"/>
              <a:sym typeface="Arial"/>
            </a:endParaRPr>
          </a:p>
        </p:txBody>
      </p:sp>
      <p:sp>
        <p:nvSpPr>
          <p:cNvPr id="1224" name="Google Shape;1224;p96"/>
          <p:cNvSpPr txBox="1"/>
          <p:nvPr/>
        </p:nvSpPr>
        <p:spPr>
          <a:xfrm>
            <a:off x="9916211" y="1745459"/>
            <a:ext cx="2323947" cy="16311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He’s dark-skinned.</a:t>
            </a:r>
            <a:endParaRPr b="0" i="0" sz="2000" u="none" cap="none" strike="noStrike">
              <a:solidFill>
                <a:srgbClr val="000000"/>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wears glasses.</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proud.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[David]</a:t>
            </a:r>
            <a:endParaRPr b="1" i="0" sz="1400" u="none" cap="none" strike="noStrike">
              <a:solidFill>
                <a:srgbClr val="000000"/>
              </a:solidFill>
              <a:latin typeface="Arial"/>
              <a:ea typeface="Arial"/>
              <a:cs typeface="Arial"/>
              <a:sym typeface="Arial"/>
            </a:endParaRPr>
          </a:p>
        </p:txBody>
      </p:sp>
      <p:sp>
        <p:nvSpPr>
          <p:cNvPr id="1225" name="Google Shape;1225;p96"/>
          <p:cNvSpPr/>
          <p:nvPr/>
        </p:nvSpPr>
        <p:spPr>
          <a:xfrm>
            <a:off x="8318810" y="3458145"/>
            <a:ext cx="3808448" cy="2860748"/>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entury Gothic"/>
              <a:buNone/>
            </a:pPr>
            <a:r>
              <a:t/>
            </a:r>
            <a:endParaRPr b="0" i="0" sz="2000" u="none" cap="none" strike="noStrike">
              <a:solidFill>
                <a:srgbClr val="203864"/>
              </a:solidFill>
              <a:latin typeface="Century Gothic"/>
              <a:ea typeface="Century Gothic"/>
              <a:cs typeface="Century Gothic"/>
              <a:sym typeface="Century Gothic"/>
            </a:endParaRPr>
          </a:p>
        </p:txBody>
      </p:sp>
      <p:sp>
        <p:nvSpPr>
          <p:cNvPr id="1226" name="Google Shape;1226;p96"/>
          <p:cNvSpPr txBox="1"/>
          <p:nvPr/>
        </p:nvSpPr>
        <p:spPr>
          <a:xfrm>
            <a:off x="10011878" y="806265"/>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6</a:t>
            </a:r>
            <a:endParaRPr b="0" i="0" sz="2000" u="none" cap="none" strike="noStrike">
              <a:solidFill>
                <a:srgbClr val="000000"/>
              </a:solidFill>
              <a:latin typeface="Calibri"/>
              <a:ea typeface="Calibri"/>
              <a:cs typeface="Calibri"/>
              <a:sym typeface="Calibri"/>
            </a:endParaRPr>
          </a:p>
        </p:txBody>
      </p:sp>
      <p:sp>
        <p:nvSpPr>
          <p:cNvPr id="1227" name="Google Shape;1227;p96"/>
          <p:cNvSpPr txBox="1"/>
          <p:nvPr/>
        </p:nvSpPr>
        <p:spPr>
          <a:xfrm>
            <a:off x="8075577" y="4885997"/>
            <a:ext cx="2037270"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old.</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has glasses.</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He is angry.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[Pablo]</a:t>
            </a:r>
            <a:endParaRPr b="1" i="0" sz="1400" u="none" cap="none" strike="noStrike">
              <a:solidFill>
                <a:srgbClr val="000000"/>
              </a:solidFill>
              <a:latin typeface="Arial"/>
              <a:ea typeface="Arial"/>
              <a:cs typeface="Arial"/>
              <a:sym typeface="Arial"/>
            </a:endParaRPr>
          </a:p>
        </p:txBody>
      </p:sp>
      <p:sp>
        <p:nvSpPr>
          <p:cNvPr id="1228" name="Google Shape;1228;p96"/>
          <p:cNvSpPr txBox="1"/>
          <p:nvPr/>
        </p:nvSpPr>
        <p:spPr>
          <a:xfrm>
            <a:off x="9931778" y="4937990"/>
            <a:ext cx="2245884"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is calm.</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is beautiful.</a:t>
            </a:r>
            <a:endParaRPr/>
          </a:p>
          <a:p>
            <a:pPr indent="0" lvl="0" marL="0" marR="0" rtl="0" algn="ctr">
              <a:lnSpc>
                <a:spcPct val="100000"/>
              </a:lnSpc>
              <a:spcBef>
                <a:spcPts val="0"/>
              </a:spcBef>
              <a:spcAft>
                <a:spcPts val="0"/>
              </a:spcAft>
              <a:buClr>
                <a:srgbClr val="000000"/>
              </a:buClr>
              <a:buSzPts val="2000"/>
              <a:buFont typeface="Century Gothic"/>
              <a:buNone/>
            </a:pPr>
            <a:r>
              <a:rPr b="0" i="0" lang="en-GB" sz="2000" u="none" cap="none" strike="noStrike">
                <a:solidFill>
                  <a:srgbClr val="000000"/>
                </a:solidFill>
                <a:latin typeface="Century Gothic"/>
                <a:ea typeface="Century Gothic"/>
                <a:cs typeface="Century Gothic"/>
                <a:sym typeface="Century Gothic"/>
              </a:rPr>
              <a:t>She is not sad.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[Marta]</a:t>
            </a:r>
            <a:endParaRPr b="1" i="0" sz="1400" u="none" cap="none" strike="noStrike">
              <a:solidFill>
                <a:srgbClr val="000000"/>
              </a:solidFill>
              <a:latin typeface="Arial"/>
              <a:ea typeface="Arial"/>
              <a:cs typeface="Arial"/>
              <a:sym typeface="Arial"/>
            </a:endParaRPr>
          </a:p>
        </p:txBody>
      </p:sp>
      <p:pic>
        <p:nvPicPr>
          <p:cNvPr id="1229" name="Google Shape;1229;p96"/>
          <p:cNvPicPr preferRelativeResize="0"/>
          <p:nvPr/>
        </p:nvPicPr>
        <p:blipFill rotWithShape="1">
          <a:blip r:embed="rId3">
            <a:alphaModFix/>
          </a:blip>
          <a:srcRect b="0" l="0" r="0" t="0"/>
          <a:stretch/>
        </p:blipFill>
        <p:spPr>
          <a:xfrm>
            <a:off x="660022" y="741556"/>
            <a:ext cx="862047" cy="967467"/>
          </a:xfrm>
          <a:prstGeom prst="rect">
            <a:avLst/>
          </a:prstGeom>
          <a:noFill/>
          <a:ln>
            <a:noFill/>
          </a:ln>
        </p:spPr>
      </p:pic>
      <p:pic>
        <p:nvPicPr>
          <p:cNvPr id="1230" name="Google Shape;1230;p96"/>
          <p:cNvPicPr preferRelativeResize="0"/>
          <p:nvPr/>
        </p:nvPicPr>
        <p:blipFill rotWithShape="1">
          <a:blip r:embed="rId4">
            <a:alphaModFix/>
          </a:blip>
          <a:srcRect b="0" l="0" r="0" t="0"/>
          <a:stretch/>
        </p:blipFill>
        <p:spPr>
          <a:xfrm rot="-4291049">
            <a:off x="6461735" y="671351"/>
            <a:ext cx="1032117" cy="988738"/>
          </a:xfrm>
          <a:prstGeom prst="rect">
            <a:avLst/>
          </a:prstGeom>
          <a:noFill/>
          <a:ln>
            <a:noFill/>
          </a:ln>
        </p:spPr>
      </p:pic>
      <p:sp>
        <p:nvSpPr>
          <p:cNvPr id="1231" name="Google Shape;1231;p96"/>
          <p:cNvSpPr txBox="1"/>
          <p:nvPr/>
        </p:nvSpPr>
        <p:spPr>
          <a:xfrm>
            <a:off x="8090001" y="734011"/>
            <a:ext cx="352799" cy="40453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5</a:t>
            </a:r>
            <a:endParaRPr b="0" i="0" sz="2000" u="none" cap="none" strike="noStrike">
              <a:solidFill>
                <a:srgbClr val="000000"/>
              </a:solidFill>
              <a:latin typeface="Calibri"/>
              <a:ea typeface="Calibri"/>
              <a:cs typeface="Calibri"/>
              <a:sym typeface="Calibri"/>
            </a:endParaRPr>
          </a:p>
        </p:txBody>
      </p:sp>
      <p:sp>
        <p:nvSpPr>
          <p:cNvPr id="1232" name="Google Shape;1232;p96"/>
          <p:cNvSpPr txBox="1"/>
          <p:nvPr/>
        </p:nvSpPr>
        <p:spPr>
          <a:xfrm>
            <a:off x="6040682" y="3582941"/>
            <a:ext cx="59971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10</a:t>
            </a:r>
            <a:endParaRPr b="0" i="0" sz="2000" u="none" cap="none" strike="noStrike">
              <a:solidFill>
                <a:srgbClr val="000000"/>
              </a:solidFill>
              <a:latin typeface="Calibri"/>
              <a:ea typeface="Calibri"/>
              <a:cs typeface="Calibri"/>
              <a:sym typeface="Calibri"/>
            </a:endParaRPr>
          </a:p>
        </p:txBody>
      </p:sp>
      <p:sp>
        <p:nvSpPr>
          <p:cNvPr id="1233" name="Google Shape;1233;p96"/>
          <p:cNvSpPr txBox="1"/>
          <p:nvPr/>
        </p:nvSpPr>
        <p:spPr>
          <a:xfrm>
            <a:off x="4318875" y="3565613"/>
            <a:ext cx="35279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9</a:t>
            </a:r>
            <a:endParaRPr b="0" i="0" sz="2000" u="none" cap="none" strike="noStrike">
              <a:solidFill>
                <a:srgbClr val="000000"/>
              </a:solidFill>
              <a:latin typeface="Calibri"/>
              <a:ea typeface="Calibri"/>
              <a:cs typeface="Calibri"/>
              <a:sym typeface="Calibri"/>
            </a:endParaRPr>
          </a:p>
        </p:txBody>
      </p:sp>
      <p:sp>
        <p:nvSpPr>
          <p:cNvPr id="1234" name="Google Shape;1234;p96"/>
          <p:cNvSpPr txBox="1"/>
          <p:nvPr/>
        </p:nvSpPr>
        <p:spPr>
          <a:xfrm>
            <a:off x="9918106" y="3496631"/>
            <a:ext cx="508099"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12</a:t>
            </a:r>
            <a:endParaRPr b="0" i="0" sz="2000" u="none" cap="none" strike="noStrike">
              <a:solidFill>
                <a:srgbClr val="000000"/>
              </a:solidFill>
              <a:latin typeface="Calibri"/>
              <a:ea typeface="Calibri"/>
              <a:cs typeface="Calibri"/>
              <a:sym typeface="Calibri"/>
            </a:endParaRPr>
          </a:p>
        </p:txBody>
      </p:sp>
      <p:sp>
        <p:nvSpPr>
          <p:cNvPr id="1235" name="Google Shape;1235;p96"/>
          <p:cNvSpPr txBox="1"/>
          <p:nvPr/>
        </p:nvSpPr>
        <p:spPr>
          <a:xfrm>
            <a:off x="8085609" y="3541834"/>
            <a:ext cx="576517" cy="42161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2000"/>
              <a:buFont typeface="Century Gothic"/>
              <a:buNone/>
            </a:pPr>
            <a:r>
              <a:rPr b="1" i="0" lang="en-GB" sz="2000" u="none" cap="none" strike="noStrike">
                <a:solidFill>
                  <a:srgbClr val="000000"/>
                </a:solidFill>
                <a:latin typeface="Century Gothic"/>
                <a:ea typeface="Century Gothic"/>
                <a:cs typeface="Century Gothic"/>
                <a:sym typeface="Century Gothic"/>
              </a:rPr>
              <a:t>11</a:t>
            </a:r>
            <a:endParaRPr b="0" i="0" sz="2000" u="none" cap="none" strike="noStrike">
              <a:solidFill>
                <a:srgbClr val="000000"/>
              </a:solidFill>
              <a:latin typeface="Calibri"/>
              <a:ea typeface="Calibri"/>
              <a:cs typeface="Calibri"/>
              <a:sym typeface="Calibri"/>
            </a:endParaRPr>
          </a:p>
        </p:txBody>
      </p:sp>
      <p:pic>
        <p:nvPicPr>
          <p:cNvPr descr="Woman Clipart Images Png - Cartoon Business Woman, Transparent Png " id="1236" name="Google Shape;1236;p96"/>
          <p:cNvPicPr preferRelativeResize="0"/>
          <p:nvPr/>
        </p:nvPicPr>
        <p:blipFill rotWithShape="1">
          <a:blip r:embed="rId5">
            <a:alphaModFix/>
          </a:blip>
          <a:srcRect b="52758" l="0" r="22043" t="0"/>
          <a:stretch/>
        </p:blipFill>
        <p:spPr>
          <a:xfrm>
            <a:off x="10007519" y="3510605"/>
            <a:ext cx="1791964" cy="1323399"/>
          </a:xfrm>
          <a:prstGeom prst="rect">
            <a:avLst/>
          </a:prstGeom>
          <a:noFill/>
          <a:ln>
            <a:noFill/>
          </a:ln>
        </p:spPr>
      </p:pic>
      <p:pic>
        <p:nvPicPr>
          <p:cNvPr descr="Old man in wheelchair clipart clipartfox" id="1237" name="Google Shape;1237;p96"/>
          <p:cNvPicPr preferRelativeResize="0"/>
          <p:nvPr/>
        </p:nvPicPr>
        <p:blipFill rotWithShape="1">
          <a:blip r:embed="rId6">
            <a:alphaModFix/>
          </a:blip>
          <a:srcRect b="65847" l="0" r="8245" t="0"/>
          <a:stretch/>
        </p:blipFill>
        <p:spPr>
          <a:xfrm>
            <a:off x="2338144" y="623662"/>
            <a:ext cx="1273903" cy="1104038"/>
          </a:xfrm>
          <a:prstGeom prst="rect">
            <a:avLst/>
          </a:prstGeom>
          <a:noFill/>
          <a:ln>
            <a:noFill/>
          </a:ln>
        </p:spPr>
      </p:pic>
      <p:pic>
        <p:nvPicPr>
          <p:cNvPr descr="Bored student clipart" id="1238" name="Google Shape;1238;p96"/>
          <p:cNvPicPr preferRelativeResize="0"/>
          <p:nvPr/>
        </p:nvPicPr>
        <p:blipFill rotWithShape="1">
          <a:blip r:embed="rId7">
            <a:alphaModFix/>
          </a:blip>
          <a:srcRect b="43479" l="37105" r="0" t="0"/>
          <a:stretch/>
        </p:blipFill>
        <p:spPr>
          <a:xfrm>
            <a:off x="4502436" y="767149"/>
            <a:ext cx="1253482" cy="1066615"/>
          </a:xfrm>
          <a:prstGeom prst="rect">
            <a:avLst/>
          </a:prstGeom>
          <a:noFill/>
          <a:ln>
            <a:noFill/>
          </a:ln>
        </p:spPr>
      </p:pic>
      <p:pic>
        <p:nvPicPr>
          <p:cNvPr descr="Elderly, Wrinkled, Man, Old, Aged, Angry, Spectacles" id="1239" name="Google Shape;1239;p96"/>
          <p:cNvPicPr preferRelativeResize="0"/>
          <p:nvPr/>
        </p:nvPicPr>
        <p:blipFill rotWithShape="1">
          <a:blip r:embed="rId8">
            <a:alphaModFix/>
          </a:blip>
          <a:srcRect b="0" l="0" r="0" t="0"/>
          <a:stretch/>
        </p:blipFill>
        <p:spPr>
          <a:xfrm>
            <a:off x="8567263" y="3542692"/>
            <a:ext cx="1064388" cy="1250835"/>
          </a:xfrm>
          <a:prstGeom prst="rect">
            <a:avLst/>
          </a:prstGeom>
          <a:noFill/>
          <a:ln>
            <a:noFill/>
          </a:ln>
        </p:spPr>
      </p:pic>
      <p:pic>
        <p:nvPicPr>
          <p:cNvPr descr="Girl, Sad, Lonely, Alone, Frustrated" id="1240" name="Google Shape;1240;p96"/>
          <p:cNvPicPr preferRelativeResize="0"/>
          <p:nvPr/>
        </p:nvPicPr>
        <p:blipFill rotWithShape="1">
          <a:blip r:embed="rId9">
            <a:alphaModFix/>
          </a:blip>
          <a:srcRect b="49139" l="0" r="16871" t="0"/>
          <a:stretch/>
        </p:blipFill>
        <p:spPr>
          <a:xfrm>
            <a:off x="8200979" y="666692"/>
            <a:ext cx="1336484" cy="1053101"/>
          </a:xfrm>
          <a:prstGeom prst="rect">
            <a:avLst/>
          </a:prstGeom>
          <a:noFill/>
          <a:ln>
            <a:noFill/>
          </a:ln>
        </p:spPr>
      </p:pic>
      <p:pic>
        <p:nvPicPr>
          <p:cNvPr descr="Boy, Winner, Trophy, Victory, Win" id="1241" name="Google Shape;1241;p96"/>
          <p:cNvPicPr preferRelativeResize="0"/>
          <p:nvPr/>
        </p:nvPicPr>
        <p:blipFill rotWithShape="1">
          <a:blip r:embed="rId10">
            <a:alphaModFix/>
          </a:blip>
          <a:srcRect b="25249" l="12831" r="16414" t="14982"/>
          <a:stretch/>
        </p:blipFill>
        <p:spPr>
          <a:xfrm>
            <a:off x="10458307" y="806265"/>
            <a:ext cx="1252602" cy="935724"/>
          </a:xfrm>
          <a:prstGeom prst="rect">
            <a:avLst/>
          </a:prstGeom>
          <a:noFill/>
          <a:ln>
            <a:noFill/>
          </a:ln>
        </p:spPr>
      </p:pic>
      <p:pic>
        <p:nvPicPr>
          <p:cNvPr descr="Girl, Woman, Female, Lady, Young" id="1242" name="Google Shape;1242;p96"/>
          <p:cNvPicPr preferRelativeResize="0"/>
          <p:nvPr/>
        </p:nvPicPr>
        <p:blipFill rotWithShape="1">
          <a:blip r:embed="rId11">
            <a:alphaModFix/>
          </a:blip>
          <a:srcRect b="33601" l="36312" r="23228" t="0"/>
          <a:stretch/>
        </p:blipFill>
        <p:spPr>
          <a:xfrm>
            <a:off x="671086" y="3528854"/>
            <a:ext cx="1134272" cy="1243445"/>
          </a:xfrm>
          <a:prstGeom prst="rect">
            <a:avLst/>
          </a:prstGeom>
          <a:noFill/>
          <a:ln>
            <a:noFill/>
          </a:ln>
        </p:spPr>
      </p:pic>
      <p:pic>
        <p:nvPicPr>
          <p:cNvPr descr="Open - Black Man Waving Cartoon Clipart - Full Size Clipart " id="1243" name="Google Shape;1243;p96"/>
          <p:cNvPicPr preferRelativeResize="0"/>
          <p:nvPr/>
        </p:nvPicPr>
        <p:blipFill rotWithShape="1">
          <a:blip r:embed="rId12">
            <a:alphaModFix/>
          </a:blip>
          <a:srcRect b="61782" l="-2066" r="-1" t="0"/>
          <a:stretch/>
        </p:blipFill>
        <p:spPr>
          <a:xfrm>
            <a:off x="2574106" y="3569393"/>
            <a:ext cx="1235753" cy="1106806"/>
          </a:xfrm>
          <a:prstGeom prst="rect">
            <a:avLst/>
          </a:prstGeom>
          <a:noFill/>
          <a:ln>
            <a:noFill/>
          </a:ln>
        </p:spPr>
      </p:pic>
      <p:pic>
        <p:nvPicPr>
          <p:cNvPr descr="Girl, Angry, Finger, Pointing, Female" id="1244" name="Google Shape;1244;p96"/>
          <p:cNvPicPr preferRelativeResize="0"/>
          <p:nvPr/>
        </p:nvPicPr>
        <p:blipFill rotWithShape="1">
          <a:blip r:embed="rId13">
            <a:alphaModFix/>
          </a:blip>
          <a:srcRect b="0" l="0" r="0" t="0"/>
          <a:stretch/>
        </p:blipFill>
        <p:spPr>
          <a:xfrm>
            <a:off x="4670848" y="3441507"/>
            <a:ext cx="1149000" cy="1330792"/>
          </a:xfrm>
          <a:prstGeom prst="rect">
            <a:avLst/>
          </a:prstGeom>
          <a:noFill/>
          <a:ln>
            <a:noFill/>
          </a:ln>
        </p:spPr>
      </p:pic>
      <p:pic>
        <p:nvPicPr>
          <p:cNvPr descr="Grandma, Grandmother, Granny, Senior, Elderly, Lady" id="1245" name="Google Shape;1245;p96"/>
          <p:cNvPicPr preferRelativeResize="0"/>
          <p:nvPr/>
        </p:nvPicPr>
        <p:blipFill rotWithShape="1">
          <a:blip r:embed="rId14">
            <a:alphaModFix/>
          </a:blip>
          <a:srcRect b="82030" l="33373" r="13626" t="0"/>
          <a:stretch/>
        </p:blipFill>
        <p:spPr>
          <a:xfrm>
            <a:off x="6374005" y="3520950"/>
            <a:ext cx="1817390" cy="1232394"/>
          </a:xfrm>
          <a:prstGeom prst="rect">
            <a:avLst/>
          </a:prstGeom>
          <a:noFill/>
          <a:ln>
            <a:noFill/>
          </a:ln>
        </p:spPr>
      </p:pic>
      <p:sp>
        <p:nvSpPr>
          <p:cNvPr id="1246" name="Google Shape;1246;p96"/>
          <p:cNvSpPr/>
          <p:nvPr/>
        </p:nvSpPr>
        <p:spPr>
          <a:xfrm>
            <a:off x="7136525" y="6422017"/>
            <a:ext cx="2474683" cy="400919"/>
          </a:xfrm>
          <a:prstGeom prst="roundRect">
            <a:avLst>
              <a:gd fmla="val 16667" name="adj"/>
            </a:avLst>
          </a:prstGeom>
          <a:solidFill>
            <a:srgbClr val="F6640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*rubio/a = blonde</a:t>
            </a:r>
            <a:endParaRPr b="1" i="0" sz="20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descr="background rectangle" id="1252" name="Google Shape;1252;p97"/>
          <p:cNvPicPr preferRelativeResize="0"/>
          <p:nvPr/>
        </p:nvPicPr>
        <p:blipFill rotWithShape="1">
          <a:blip r:embed="rId3">
            <a:alphaModFix/>
          </a:blip>
          <a:srcRect b="0" l="0" r="0" t="0"/>
          <a:stretch/>
        </p:blipFill>
        <p:spPr>
          <a:xfrm>
            <a:off x="-1" y="296863"/>
            <a:ext cx="6900531" cy="867128"/>
          </a:xfrm>
          <a:prstGeom prst="rect">
            <a:avLst/>
          </a:prstGeom>
          <a:noFill/>
          <a:ln>
            <a:noFill/>
          </a:ln>
        </p:spPr>
      </p:pic>
      <p:sp>
        <p:nvSpPr>
          <p:cNvPr id="1253" name="Google Shape;1253;p97"/>
          <p:cNvSpPr txBox="1"/>
          <p:nvPr/>
        </p:nvSpPr>
        <p:spPr>
          <a:xfrm>
            <a:off x="149629" y="1356017"/>
            <a:ext cx="11892742" cy="2677656"/>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Jugáis en grupos de cuatro.</a:t>
            </a:r>
            <a:endParaRPr/>
          </a:p>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Una pareja juega contra otra pareja.</a:t>
            </a:r>
            <a:endParaRPr/>
          </a:p>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El primer jugador elige una palabra de la lista.</a:t>
            </a:r>
            <a:endParaRPr/>
          </a:p>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Tiene que describir la palabra a su pareja sin decir la palabra. </a:t>
            </a:r>
            <a:endParaRPr/>
          </a:p>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Su pareja debe decir la palabra correcta.</a:t>
            </a:r>
            <a:endParaRPr/>
          </a:p>
          <a:p>
            <a:pPr indent="-457200" lvl="0" marL="457200" marR="0" rtl="0" algn="l">
              <a:lnSpc>
                <a:spcPct val="100000"/>
              </a:lnSpc>
              <a:spcBef>
                <a:spcPts val="0"/>
              </a:spcBef>
              <a:spcAft>
                <a:spcPts val="0"/>
              </a:spcAft>
              <a:buClr>
                <a:srgbClr val="1F3864"/>
              </a:buClr>
              <a:buSzPts val="2800"/>
              <a:buFont typeface="Arial"/>
              <a:buChar char="•"/>
            </a:pPr>
            <a:r>
              <a:rPr b="0" i="0" lang="en-GB" sz="2800" u="none" cap="none" strike="noStrike">
                <a:solidFill>
                  <a:srgbClr val="1F3864"/>
                </a:solidFill>
                <a:latin typeface="Century Gothic"/>
                <a:ea typeface="Century Gothic"/>
                <a:cs typeface="Century Gothic"/>
                <a:sym typeface="Century Gothic"/>
              </a:rPr>
              <a:t>La pareja con más palabras correctas gana.</a:t>
            </a:r>
            <a:endParaRPr/>
          </a:p>
        </p:txBody>
      </p:sp>
      <p:sp>
        <p:nvSpPr>
          <p:cNvPr id="1254" name="Google Shape;1254;p97"/>
          <p:cNvSpPr txBox="1"/>
          <p:nvPr/>
        </p:nvSpPr>
        <p:spPr>
          <a:xfrm>
            <a:off x="684812" y="4033673"/>
            <a:ext cx="5113316"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2800"/>
              <a:buFont typeface="Arial"/>
              <a:buNone/>
            </a:pPr>
            <a:r>
              <a:rPr b="1" i="0" lang="en-GB" sz="2800" u="none" cap="none" strike="noStrike">
                <a:solidFill>
                  <a:srgbClr val="1F3864"/>
                </a:solidFill>
                <a:latin typeface="Century Gothic"/>
                <a:ea typeface="Century Gothic"/>
                <a:cs typeface="Century Gothic"/>
                <a:sym typeface="Century Gothic"/>
              </a:rPr>
              <a:t>Por ejemplo: </a:t>
            </a:r>
            <a:r>
              <a:rPr b="0" i="0" lang="en-GB" sz="2800" u="none" cap="none" strike="noStrike">
                <a:solidFill>
                  <a:srgbClr val="1F3864"/>
                </a:solidFill>
                <a:latin typeface="Century Gothic"/>
                <a:ea typeface="Century Gothic"/>
                <a:cs typeface="Century Gothic"/>
                <a:sym typeface="Century Gothic"/>
              </a:rPr>
              <a:t>moderno: </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2800"/>
              <a:buFont typeface="Arial"/>
              <a:buNone/>
            </a:pPr>
            <a:r>
              <a:rPr b="0" i="0" lang="en-GB" sz="2800" u="none" cap="none" strike="noStrike">
                <a:solidFill>
                  <a:srgbClr val="1F3864"/>
                </a:solidFill>
                <a:latin typeface="Century Gothic"/>
                <a:ea typeface="Century Gothic"/>
                <a:cs typeface="Century Gothic"/>
                <a:sym typeface="Century Gothic"/>
              </a:rPr>
              <a:t>  “Describe una idea o un producto que es nuevo.”</a:t>
            </a:r>
            <a:endParaRPr b="0" i="0" sz="2800" u="none" cap="none" strike="noStrike">
              <a:solidFill>
                <a:srgbClr val="1F3864"/>
              </a:solidFill>
              <a:latin typeface="Century Gothic"/>
              <a:ea typeface="Century Gothic"/>
              <a:cs typeface="Century Gothic"/>
              <a:sym typeface="Century Gothic"/>
            </a:endParaRPr>
          </a:p>
        </p:txBody>
      </p:sp>
      <p:sp>
        <p:nvSpPr>
          <p:cNvPr id="1255" name="Google Shape;1255;p97"/>
          <p:cNvSpPr txBox="1"/>
          <p:nvPr>
            <p:ph type="title"/>
          </p:nvPr>
        </p:nvSpPr>
        <p:spPr>
          <a:xfrm>
            <a:off x="0" y="-1069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entury Gothic"/>
              <a:buNone/>
            </a:pPr>
            <a:r>
              <a:rPr b="1" lang="en-GB">
                <a:solidFill>
                  <a:schemeClr val="lt1"/>
                </a:solidFill>
              </a:rPr>
              <a:t>Articulate! Un juego</a:t>
            </a:r>
            <a:endParaRPr b="1">
              <a:solidFill>
                <a:schemeClr val="lt1"/>
              </a:solidFill>
            </a:endParaRPr>
          </a:p>
        </p:txBody>
      </p:sp>
      <p:sp>
        <p:nvSpPr>
          <p:cNvPr id="1256" name="Google Shape;1256;p97"/>
          <p:cNvSpPr/>
          <p:nvPr/>
        </p:nvSpPr>
        <p:spPr>
          <a:xfrm>
            <a:off x="6900530" y="4468078"/>
            <a:ext cx="4892991" cy="1657965"/>
          </a:xfrm>
          <a:prstGeom prst="wedgeRoundRectCallout">
            <a:avLst>
              <a:gd fmla="val -71665" name="adj1"/>
              <a:gd fmla="val -29753" name="adj2"/>
              <a:gd fmla="val 16667" name="adj3"/>
            </a:avLst>
          </a:prstGeom>
          <a:solidFill>
            <a:srgbClr val="FFF2CC"/>
          </a:solidFill>
          <a:ln cap="flat" cmpd="sng" w="12700">
            <a:solidFill>
              <a:srgbClr val="1F386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You can give your partner some clues:</a:t>
            </a:r>
            <a:endParaRPr/>
          </a:p>
          <a:p>
            <a:pPr indent="0" lvl="0" marL="0" marR="0" rtl="0" algn="ctr">
              <a:lnSpc>
                <a:spcPct val="100000"/>
              </a:lnSpc>
              <a:spcBef>
                <a:spcPts val="80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”Empieza con la letra…”</a:t>
            </a:r>
            <a:endParaRPr/>
          </a:p>
          <a:p>
            <a:pPr indent="0" lvl="0" marL="0" marR="0" rtl="0" algn="ctr">
              <a:lnSpc>
                <a:spcPct val="100000"/>
              </a:lnSpc>
              <a:spcBef>
                <a:spcPts val="80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“es un adjetivo/verbo/nombre”</a:t>
            </a:r>
            <a:endParaRPr/>
          </a:p>
        </p:txBody>
      </p:sp>
      <p:pic>
        <p:nvPicPr>
          <p:cNvPr id="1257" name="Google Shape;1257;p97"/>
          <p:cNvPicPr preferRelativeResize="0"/>
          <p:nvPr/>
        </p:nvPicPr>
        <p:blipFill rotWithShape="1">
          <a:blip r:embed="rId4">
            <a:alphaModFix/>
          </a:blip>
          <a:srcRect b="0" l="0" r="0" t="0"/>
          <a:stretch/>
        </p:blipFill>
        <p:spPr>
          <a:xfrm>
            <a:off x="9612169" y="449617"/>
            <a:ext cx="2021928" cy="18365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pic>
        <p:nvPicPr>
          <p:cNvPr descr="background rectangle" id="1263" name="Google Shape;1263;p98"/>
          <p:cNvPicPr preferRelativeResize="0"/>
          <p:nvPr/>
        </p:nvPicPr>
        <p:blipFill rotWithShape="1">
          <a:blip r:embed="rId3">
            <a:alphaModFix/>
          </a:blip>
          <a:srcRect b="0" l="0" r="0" t="0"/>
          <a:stretch/>
        </p:blipFill>
        <p:spPr>
          <a:xfrm>
            <a:off x="-1" y="296863"/>
            <a:ext cx="6900531" cy="867128"/>
          </a:xfrm>
          <a:prstGeom prst="rect">
            <a:avLst/>
          </a:prstGeom>
          <a:noFill/>
          <a:ln>
            <a:noFill/>
          </a:ln>
        </p:spPr>
      </p:pic>
      <p:sp>
        <p:nvSpPr>
          <p:cNvPr id="1264" name="Google Shape;1264;p98"/>
          <p:cNvSpPr txBox="1"/>
          <p:nvPr>
            <p:ph type="title"/>
          </p:nvPr>
        </p:nvSpPr>
        <p:spPr>
          <a:xfrm>
            <a:off x="-1" y="467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Articulate! English clues</a:t>
            </a:r>
            <a:endParaRPr/>
          </a:p>
        </p:txBody>
      </p:sp>
      <p:sp>
        <p:nvSpPr>
          <p:cNvPr id="1265" name="Google Shape;1265;p98"/>
          <p:cNvSpPr/>
          <p:nvPr/>
        </p:nvSpPr>
        <p:spPr>
          <a:xfrm>
            <a:off x="10639168" y="249870"/>
            <a:ext cx="1270752" cy="3996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hablar</a:t>
            </a:r>
            <a:endParaRPr b="1" i="0" sz="2000" u="none" cap="none" strike="noStrike">
              <a:solidFill>
                <a:srgbClr val="FFFFFF"/>
              </a:solidFill>
              <a:latin typeface="Century Gothic"/>
              <a:ea typeface="Century Gothic"/>
              <a:cs typeface="Century Gothic"/>
              <a:sym typeface="Century Gothic"/>
            </a:endParaRPr>
          </a:p>
        </p:txBody>
      </p:sp>
      <p:sp>
        <p:nvSpPr>
          <p:cNvPr id="1266" name="Google Shape;1266;p98"/>
          <p:cNvSpPr/>
          <p:nvPr/>
        </p:nvSpPr>
        <p:spPr>
          <a:xfrm>
            <a:off x="7269340" y="2649520"/>
            <a:ext cx="2136700" cy="104013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moderno, moderna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Another word to describe something that is new.</a:t>
            </a:r>
            <a:endParaRPr b="0" i="0" sz="1200" u="none" cap="none" strike="noStrike">
              <a:solidFill>
                <a:srgbClr val="1F3864"/>
              </a:solidFill>
              <a:latin typeface="Century Gothic"/>
              <a:ea typeface="Century Gothic"/>
              <a:cs typeface="Century Gothic"/>
              <a:sym typeface="Century Gothic"/>
            </a:endParaRPr>
          </a:p>
        </p:txBody>
      </p:sp>
      <p:sp>
        <p:nvSpPr>
          <p:cNvPr id="1267" name="Google Shape;1267;p98"/>
          <p:cNvSpPr/>
          <p:nvPr/>
        </p:nvSpPr>
        <p:spPr>
          <a:xfrm>
            <a:off x="4962588" y="2649520"/>
            <a:ext cx="2136701"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dueño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This words describes a person who has something, a house, a car, a bar...</a:t>
            </a:r>
            <a:endParaRPr/>
          </a:p>
        </p:txBody>
      </p:sp>
      <p:sp>
        <p:nvSpPr>
          <p:cNvPr id="1268" name="Google Shape;1268;p98"/>
          <p:cNvSpPr/>
          <p:nvPr/>
        </p:nvSpPr>
        <p:spPr>
          <a:xfrm>
            <a:off x="327935" y="2649520"/>
            <a:ext cx="2159113"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hambre</a:t>
            </a:r>
            <a:endParaRPr b="0" i="0" sz="12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You have it when you need to eat.</a:t>
            </a:r>
            <a:endParaRPr b="0" i="0" sz="1600" u="none" cap="none" strike="noStrike">
              <a:solidFill>
                <a:srgbClr val="1F3864"/>
              </a:solidFill>
              <a:latin typeface="Century Gothic"/>
              <a:ea typeface="Century Gothic"/>
              <a:cs typeface="Century Gothic"/>
              <a:sym typeface="Century Gothic"/>
            </a:endParaRPr>
          </a:p>
        </p:txBody>
      </p:sp>
      <p:sp>
        <p:nvSpPr>
          <p:cNvPr id="1269" name="Google Shape;1269;p98"/>
          <p:cNvSpPr/>
          <p:nvPr/>
        </p:nvSpPr>
        <p:spPr>
          <a:xfrm>
            <a:off x="2655834" y="2649520"/>
            <a:ext cx="2136700"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único, única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When there is only one.</a:t>
            </a:r>
            <a:endParaRPr/>
          </a:p>
        </p:txBody>
      </p:sp>
      <p:sp>
        <p:nvSpPr>
          <p:cNvPr id="1270" name="Google Shape;1270;p98"/>
          <p:cNvSpPr/>
          <p:nvPr/>
        </p:nvSpPr>
        <p:spPr>
          <a:xfrm>
            <a:off x="9570819" y="2649520"/>
            <a:ext cx="2136698"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talla</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When you buy clotes you look at this information to know if it’s big or small.</a:t>
            </a:r>
            <a:endParaRPr/>
          </a:p>
        </p:txBody>
      </p:sp>
      <p:sp>
        <p:nvSpPr>
          <p:cNvPr id="1271" name="Google Shape;1271;p98"/>
          <p:cNvSpPr/>
          <p:nvPr/>
        </p:nvSpPr>
        <p:spPr>
          <a:xfrm>
            <a:off x="327936" y="1372360"/>
            <a:ext cx="2159113"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sed</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You have it when you need to drink.</a:t>
            </a:r>
            <a:endParaRPr b="0" i="0" sz="1050" u="none" cap="none" strike="noStrike">
              <a:solidFill>
                <a:srgbClr val="1F3864"/>
              </a:solidFill>
              <a:latin typeface="Century Gothic"/>
              <a:ea typeface="Century Gothic"/>
              <a:cs typeface="Century Gothic"/>
              <a:sym typeface="Century Gothic"/>
            </a:endParaRPr>
          </a:p>
        </p:txBody>
      </p:sp>
      <p:sp>
        <p:nvSpPr>
          <p:cNvPr id="1272" name="Google Shape;1272;p98"/>
          <p:cNvSpPr/>
          <p:nvPr/>
        </p:nvSpPr>
        <p:spPr>
          <a:xfrm>
            <a:off x="9568188" y="1372360"/>
            <a:ext cx="2136698" cy="1050360"/>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gratis</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It describes something that you  don’t have to pay.</a:t>
            </a:r>
            <a:endParaRPr/>
          </a:p>
        </p:txBody>
      </p:sp>
      <p:sp>
        <p:nvSpPr>
          <p:cNvPr id="1273" name="Google Shape;1273;p98"/>
          <p:cNvSpPr/>
          <p:nvPr/>
        </p:nvSpPr>
        <p:spPr>
          <a:xfrm>
            <a:off x="2655835" y="1372360"/>
            <a:ext cx="2136699"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cierto, cierta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Another word for ‘true’.</a:t>
            </a:r>
            <a:endParaRPr/>
          </a:p>
        </p:txBody>
      </p:sp>
      <p:sp>
        <p:nvSpPr>
          <p:cNvPr id="1274" name="Google Shape;1274;p98"/>
          <p:cNvSpPr/>
          <p:nvPr/>
        </p:nvSpPr>
        <p:spPr>
          <a:xfrm>
            <a:off x="4965225" y="1372360"/>
            <a:ext cx="2136698"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restaurante</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You go to this place to have diner with your family or friends.</a:t>
            </a:r>
            <a:endParaRPr/>
          </a:p>
        </p:txBody>
      </p:sp>
      <p:sp>
        <p:nvSpPr>
          <p:cNvPr id="1275" name="Google Shape;1275;p98"/>
          <p:cNvSpPr/>
          <p:nvPr/>
        </p:nvSpPr>
        <p:spPr>
          <a:xfrm>
            <a:off x="7269340" y="1372360"/>
            <a:ext cx="2136701" cy="1045149"/>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cola</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When you wait with other people, one behind the other.</a:t>
            </a:r>
            <a:endParaRPr/>
          </a:p>
        </p:txBody>
      </p:sp>
      <p:sp>
        <p:nvSpPr>
          <p:cNvPr id="1276" name="Google Shape;1276;p98"/>
          <p:cNvSpPr/>
          <p:nvPr/>
        </p:nvSpPr>
        <p:spPr>
          <a:xfrm>
            <a:off x="9570819" y="3887008"/>
            <a:ext cx="2136698"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optimista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 person with a lot of hope that sees the glass half* empty.</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*medio</a:t>
            </a:r>
            <a:endParaRPr/>
          </a:p>
        </p:txBody>
      </p:sp>
      <p:sp>
        <p:nvSpPr>
          <p:cNvPr id="1277" name="Google Shape;1277;p98"/>
          <p:cNvSpPr/>
          <p:nvPr/>
        </p:nvSpPr>
        <p:spPr>
          <a:xfrm>
            <a:off x="2655837" y="3887008"/>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maravilloso, maravillosa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Another word for great.</a:t>
            </a:r>
            <a:endParaRPr/>
          </a:p>
        </p:txBody>
      </p:sp>
      <p:sp>
        <p:nvSpPr>
          <p:cNvPr id="1278" name="Google Shape;1278;p98"/>
          <p:cNvSpPr/>
          <p:nvPr/>
        </p:nvSpPr>
        <p:spPr>
          <a:xfrm>
            <a:off x="327938" y="3887008"/>
            <a:ext cx="2159113"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recuerdo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Something that people have to remember the holidays.</a:t>
            </a:r>
            <a:endParaRPr/>
          </a:p>
        </p:txBody>
      </p:sp>
      <p:sp>
        <p:nvSpPr>
          <p:cNvPr id="1279" name="Google Shape;1279;p98"/>
          <p:cNvSpPr/>
          <p:nvPr/>
        </p:nvSpPr>
        <p:spPr>
          <a:xfrm>
            <a:off x="4962589" y="3887008"/>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aire</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Where birds and planes can fly.</a:t>
            </a:r>
            <a:endParaRPr/>
          </a:p>
        </p:txBody>
      </p:sp>
      <p:sp>
        <p:nvSpPr>
          <p:cNvPr id="1280" name="Google Shape;1280;p98"/>
          <p:cNvSpPr/>
          <p:nvPr/>
        </p:nvSpPr>
        <p:spPr>
          <a:xfrm>
            <a:off x="7269340" y="3887008"/>
            <a:ext cx="2136698"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normal</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It describes something that is not strange or something that happens everyday.</a:t>
            </a:r>
            <a:endParaRPr/>
          </a:p>
        </p:txBody>
      </p:sp>
      <p:sp>
        <p:nvSpPr>
          <p:cNvPr id="1281" name="Google Shape;1281;p98"/>
          <p:cNvSpPr/>
          <p:nvPr/>
        </p:nvSpPr>
        <p:spPr>
          <a:xfrm>
            <a:off x="7269340" y="5171501"/>
            <a:ext cx="2136698" cy="103571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México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 country famous for the Day of the Dead.</a:t>
            </a:r>
            <a:endParaRPr/>
          </a:p>
        </p:txBody>
      </p:sp>
      <p:sp>
        <p:nvSpPr>
          <p:cNvPr id="1282" name="Google Shape;1282;p98"/>
          <p:cNvSpPr/>
          <p:nvPr/>
        </p:nvSpPr>
        <p:spPr>
          <a:xfrm>
            <a:off x="2655835" y="5171501"/>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escritora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 woman that writes books.</a:t>
            </a:r>
            <a:endParaRPr/>
          </a:p>
        </p:txBody>
      </p:sp>
      <p:sp>
        <p:nvSpPr>
          <p:cNvPr id="1283" name="Google Shape;1283;p98"/>
          <p:cNvSpPr/>
          <p:nvPr/>
        </p:nvSpPr>
        <p:spPr>
          <a:xfrm>
            <a:off x="4962588" y="5171501"/>
            <a:ext cx="2136698"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eras</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Like ‘eres’ but in the past.</a:t>
            </a:r>
            <a:endParaRPr/>
          </a:p>
        </p:txBody>
      </p:sp>
      <p:sp>
        <p:nvSpPr>
          <p:cNvPr id="1284" name="Google Shape;1284;p98"/>
          <p:cNvSpPr/>
          <p:nvPr/>
        </p:nvSpPr>
        <p:spPr>
          <a:xfrm>
            <a:off x="327935" y="5171501"/>
            <a:ext cx="2159113"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transporte</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An example is the metro, or the train.</a:t>
            </a:r>
            <a:endParaRPr/>
          </a:p>
        </p:txBody>
      </p:sp>
      <p:sp>
        <p:nvSpPr>
          <p:cNvPr id="1285" name="Google Shape;1285;p98"/>
          <p:cNvSpPr/>
          <p:nvPr/>
        </p:nvSpPr>
        <p:spPr>
          <a:xfrm>
            <a:off x="9568188" y="5171501"/>
            <a:ext cx="2136698" cy="103571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popular</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It describes something that a lot of people like.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99"/>
          <p:cNvSpPr/>
          <p:nvPr/>
        </p:nvSpPr>
        <p:spPr>
          <a:xfrm>
            <a:off x="10639168" y="249870"/>
            <a:ext cx="1270752" cy="39960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hablar</a:t>
            </a:r>
            <a:endParaRPr b="1" i="0" sz="2000" u="none" cap="none" strike="noStrike">
              <a:solidFill>
                <a:srgbClr val="FFFFFF"/>
              </a:solidFill>
              <a:latin typeface="Century Gothic"/>
              <a:ea typeface="Century Gothic"/>
              <a:cs typeface="Century Gothic"/>
              <a:sym typeface="Century Gothic"/>
            </a:endParaRPr>
          </a:p>
        </p:txBody>
      </p:sp>
      <p:sp>
        <p:nvSpPr>
          <p:cNvPr id="1292" name="Google Shape;1292;p99"/>
          <p:cNvSpPr/>
          <p:nvPr/>
        </p:nvSpPr>
        <p:spPr>
          <a:xfrm>
            <a:off x="7331733" y="2582530"/>
            <a:ext cx="2136700" cy="104013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moderno, moderna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Otra palabra para describir algo que es nuevo.</a:t>
            </a:r>
            <a:endParaRPr b="0" i="0" sz="1200" u="none" cap="none" strike="noStrike">
              <a:solidFill>
                <a:srgbClr val="1F3864"/>
              </a:solidFill>
              <a:latin typeface="Century Gothic"/>
              <a:ea typeface="Century Gothic"/>
              <a:cs typeface="Century Gothic"/>
              <a:sym typeface="Century Gothic"/>
            </a:endParaRPr>
          </a:p>
        </p:txBody>
      </p:sp>
      <p:sp>
        <p:nvSpPr>
          <p:cNvPr id="1293" name="Google Shape;1293;p99"/>
          <p:cNvSpPr/>
          <p:nvPr/>
        </p:nvSpPr>
        <p:spPr>
          <a:xfrm>
            <a:off x="5024981" y="2582530"/>
            <a:ext cx="2136701"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dueño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Esta palabra describe una persona que tiene algo: una casa, un coche, un bar...</a:t>
            </a:r>
            <a:endParaRPr/>
          </a:p>
        </p:txBody>
      </p:sp>
      <p:sp>
        <p:nvSpPr>
          <p:cNvPr id="1294" name="Google Shape;1294;p99"/>
          <p:cNvSpPr/>
          <p:nvPr/>
        </p:nvSpPr>
        <p:spPr>
          <a:xfrm>
            <a:off x="390328" y="2582530"/>
            <a:ext cx="2159113"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hambre</a:t>
            </a:r>
            <a:endParaRPr b="0" i="0" sz="12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La tienes cuando necesitas comer.</a:t>
            </a:r>
            <a:endParaRPr b="0" i="0" sz="1600" u="none" cap="none" strike="noStrike">
              <a:solidFill>
                <a:srgbClr val="1F3864"/>
              </a:solidFill>
              <a:latin typeface="Century Gothic"/>
              <a:ea typeface="Century Gothic"/>
              <a:cs typeface="Century Gothic"/>
              <a:sym typeface="Century Gothic"/>
            </a:endParaRPr>
          </a:p>
        </p:txBody>
      </p:sp>
      <p:sp>
        <p:nvSpPr>
          <p:cNvPr id="1295" name="Google Shape;1295;p99"/>
          <p:cNvSpPr/>
          <p:nvPr/>
        </p:nvSpPr>
        <p:spPr>
          <a:xfrm>
            <a:off x="2718227" y="2582530"/>
            <a:ext cx="2136700"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único, única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Cuando solo hay uno.</a:t>
            </a:r>
            <a:endParaRPr/>
          </a:p>
        </p:txBody>
      </p:sp>
      <p:sp>
        <p:nvSpPr>
          <p:cNvPr id="1296" name="Google Shape;1296;p99"/>
          <p:cNvSpPr/>
          <p:nvPr/>
        </p:nvSpPr>
        <p:spPr>
          <a:xfrm>
            <a:off x="9633212" y="2582530"/>
            <a:ext cx="2136698"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talla</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Cuando compras ropa miras esta información para saber si es grande o pequeña.</a:t>
            </a:r>
            <a:endParaRPr/>
          </a:p>
        </p:txBody>
      </p:sp>
      <p:sp>
        <p:nvSpPr>
          <p:cNvPr id="1297" name="Google Shape;1297;p99"/>
          <p:cNvSpPr/>
          <p:nvPr/>
        </p:nvSpPr>
        <p:spPr>
          <a:xfrm>
            <a:off x="390329" y="1305370"/>
            <a:ext cx="2159113"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sed</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La tienes cuando necesitas beber.</a:t>
            </a:r>
            <a:endParaRPr b="0" i="0" sz="1050" u="none" cap="none" strike="noStrike">
              <a:solidFill>
                <a:srgbClr val="1F3864"/>
              </a:solidFill>
              <a:latin typeface="Century Gothic"/>
              <a:ea typeface="Century Gothic"/>
              <a:cs typeface="Century Gothic"/>
              <a:sym typeface="Century Gothic"/>
            </a:endParaRPr>
          </a:p>
        </p:txBody>
      </p:sp>
      <p:sp>
        <p:nvSpPr>
          <p:cNvPr id="1298" name="Google Shape;1298;p99"/>
          <p:cNvSpPr/>
          <p:nvPr/>
        </p:nvSpPr>
        <p:spPr>
          <a:xfrm>
            <a:off x="9630581" y="1305370"/>
            <a:ext cx="2136698" cy="1050360"/>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gratis</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Describe algo que no debes pagar.</a:t>
            </a:r>
            <a:endParaRPr/>
          </a:p>
        </p:txBody>
      </p:sp>
      <p:sp>
        <p:nvSpPr>
          <p:cNvPr id="1299" name="Google Shape;1299;p99"/>
          <p:cNvSpPr/>
          <p:nvPr/>
        </p:nvSpPr>
        <p:spPr>
          <a:xfrm>
            <a:off x="2718228" y="1305370"/>
            <a:ext cx="2136699"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cierto, cierta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Otra palabra para ‘verdadero’.</a:t>
            </a:r>
            <a:endParaRPr/>
          </a:p>
        </p:txBody>
      </p:sp>
      <p:sp>
        <p:nvSpPr>
          <p:cNvPr id="1300" name="Google Shape;1300;p99"/>
          <p:cNvSpPr/>
          <p:nvPr/>
        </p:nvSpPr>
        <p:spPr>
          <a:xfrm>
            <a:off x="5027618" y="1305370"/>
            <a:ext cx="2136698" cy="104063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restaurante</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Vas a ese sitio para cenar con tu familia o amigos.</a:t>
            </a:r>
            <a:endParaRPr/>
          </a:p>
        </p:txBody>
      </p:sp>
      <p:sp>
        <p:nvSpPr>
          <p:cNvPr id="1301" name="Google Shape;1301;p99"/>
          <p:cNvSpPr/>
          <p:nvPr/>
        </p:nvSpPr>
        <p:spPr>
          <a:xfrm>
            <a:off x="7331733" y="1305370"/>
            <a:ext cx="2136701" cy="1045149"/>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cola</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Cuando esperas con otras personas, una detrás de la otra.</a:t>
            </a:r>
            <a:endParaRPr/>
          </a:p>
        </p:txBody>
      </p:sp>
      <p:sp>
        <p:nvSpPr>
          <p:cNvPr id="1302" name="Google Shape;1302;p99"/>
          <p:cNvSpPr/>
          <p:nvPr/>
        </p:nvSpPr>
        <p:spPr>
          <a:xfrm>
            <a:off x="9633212" y="3820018"/>
            <a:ext cx="2136698"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optimista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Una persona con mucha esperanza, Ve el vaso medio* lleno.</a:t>
            </a:r>
            <a:endParaRPr/>
          </a:p>
          <a:p>
            <a:pPr indent="0" lvl="0" marL="0" marR="0" rtl="0" algn="ctr">
              <a:lnSpc>
                <a:spcPct val="100000"/>
              </a:lnSpc>
              <a:spcBef>
                <a:spcPts val="0"/>
              </a:spcBef>
              <a:spcAft>
                <a:spcPts val="0"/>
              </a:spcAft>
              <a:buClr>
                <a:srgbClr val="1F3864"/>
              </a:buClr>
              <a:buSzPts val="1200"/>
              <a:buFont typeface="Arial"/>
              <a:buNone/>
            </a:pPr>
            <a:r>
              <a:rPr b="0" i="1" lang="en-GB" sz="1200" u="none" cap="none" strike="noStrike">
                <a:solidFill>
                  <a:srgbClr val="1F3864"/>
                </a:solidFill>
                <a:latin typeface="Century Gothic"/>
                <a:ea typeface="Century Gothic"/>
                <a:cs typeface="Century Gothic"/>
                <a:sym typeface="Century Gothic"/>
              </a:rPr>
              <a:t>*half</a:t>
            </a:r>
            <a:endParaRPr b="0" i="1" sz="1200" u="none" cap="none" strike="noStrike">
              <a:solidFill>
                <a:srgbClr val="1F3864"/>
              </a:solidFill>
              <a:latin typeface="Century Gothic"/>
              <a:ea typeface="Century Gothic"/>
              <a:cs typeface="Century Gothic"/>
              <a:sym typeface="Century Gothic"/>
            </a:endParaRPr>
          </a:p>
        </p:txBody>
      </p:sp>
      <p:sp>
        <p:nvSpPr>
          <p:cNvPr id="1303" name="Google Shape;1303;p99"/>
          <p:cNvSpPr/>
          <p:nvPr/>
        </p:nvSpPr>
        <p:spPr>
          <a:xfrm>
            <a:off x="2718230" y="3820018"/>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maravilloso, maravillosa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Otra palabra para ‘genial’.</a:t>
            </a:r>
            <a:endParaRPr/>
          </a:p>
        </p:txBody>
      </p:sp>
      <p:sp>
        <p:nvSpPr>
          <p:cNvPr id="1304" name="Google Shape;1304;p99"/>
          <p:cNvSpPr/>
          <p:nvPr/>
        </p:nvSpPr>
        <p:spPr>
          <a:xfrm>
            <a:off x="390331" y="3820018"/>
            <a:ext cx="2159113" cy="104063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recuerdo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Algo que compra la gente para acordarse de las vacaciones.</a:t>
            </a:r>
            <a:endParaRPr/>
          </a:p>
        </p:txBody>
      </p:sp>
      <p:sp>
        <p:nvSpPr>
          <p:cNvPr id="1305" name="Google Shape;1305;p99"/>
          <p:cNvSpPr/>
          <p:nvPr/>
        </p:nvSpPr>
        <p:spPr>
          <a:xfrm>
            <a:off x="5024982" y="3820018"/>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aire</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Donde los pájaros y los aviones pueden volar.</a:t>
            </a:r>
            <a:endParaRPr/>
          </a:p>
        </p:txBody>
      </p:sp>
      <p:sp>
        <p:nvSpPr>
          <p:cNvPr id="1306" name="Google Shape;1306;p99"/>
          <p:cNvSpPr/>
          <p:nvPr/>
        </p:nvSpPr>
        <p:spPr>
          <a:xfrm>
            <a:off x="7331733" y="3820018"/>
            <a:ext cx="2136698"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normal</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Describe algo que no es raro o una cosa que ocurre cada día.</a:t>
            </a:r>
            <a:endParaRPr/>
          </a:p>
        </p:txBody>
      </p:sp>
      <p:sp>
        <p:nvSpPr>
          <p:cNvPr id="1307" name="Google Shape;1307;p99"/>
          <p:cNvSpPr/>
          <p:nvPr/>
        </p:nvSpPr>
        <p:spPr>
          <a:xfrm>
            <a:off x="7331733" y="5104511"/>
            <a:ext cx="2136698" cy="103571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México</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Un país famoso por el Día de Muertos</a:t>
            </a:r>
            <a:endParaRPr b="0" i="0" sz="1200" u="none" cap="none" strike="noStrike">
              <a:solidFill>
                <a:srgbClr val="1F3864"/>
              </a:solidFill>
              <a:latin typeface="Century Gothic"/>
              <a:ea typeface="Century Gothic"/>
              <a:cs typeface="Century Gothic"/>
              <a:sym typeface="Century Gothic"/>
            </a:endParaRPr>
          </a:p>
        </p:txBody>
      </p:sp>
      <p:sp>
        <p:nvSpPr>
          <p:cNvPr id="1308" name="Google Shape;1308;p99"/>
          <p:cNvSpPr/>
          <p:nvPr/>
        </p:nvSpPr>
        <p:spPr>
          <a:xfrm>
            <a:off x="2718228" y="5104511"/>
            <a:ext cx="2136699"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la escritora</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Una mujer que escribe libros.</a:t>
            </a:r>
            <a:endParaRPr/>
          </a:p>
        </p:txBody>
      </p:sp>
      <p:sp>
        <p:nvSpPr>
          <p:cNvPr id="1309" name="Google Shape;1309;p99"/>
          <p:cNvSpPr/>
          <p:nvPr/>
        </p:nvSpPr>
        <p:spPr>
          <a:xfrm>
            <a:off x="5024981" y="5104511"/>
            <a:ext cx="2136698" cy="103929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eras</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Como ‘eres’ pero en el pasado</a:t>
            </a:r>
            <a:endParaRPr b="0" i="0" sz="1200" u="none" cap="none" strike="noStrike">
              <a:solidFill>
                <a:srgbClr val="1F3864"/>
              </a:solidFill>
              <a:latin typeface="Century Gothic"/>
              <a:ea typeface="Century Gothic"/>
              <a:cs typeface="Century Gothic"/>
              <a:sym typeface="Century Gothic"/>
            </a:endParaRPr>
          </a:p>
        </p:txBody>
      </p:sp>
      <p:sp>
        <p:nvSpPr>
          <p:cNvPr id="1310" name="Google Shape;1310;p99"/>
          <p:cNvSpPr/>
          <p:nvPr/>
        </p:nvSpPr>
        <p:spPr>
          <a:xfrm>
            <a:off x="390329" y="5104511"/>
            <a:ext cx="2159113" cy="106033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el transporte</a:t>
            </a:r>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Un ejemplo es el metro o el tren.</a:t>
            </a:r>
            <a:endParaRPr/>
          </a:p>
        </p:txBody>
      </p:sp>
      <p:sp>
        <p:nvSpPr>
          <p:cNvPr id="1311" name="Google Shape;1311;p99"/>
          <p:cNvSpPr/>
          <p:nvPr/>
        </p:nvSpPr>
        <p:spPr>
          <a:xfrm>
            <a:off x="9630581" y="5104511"/>
            <a:ext cx="2136698" cy="1035718"/>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popular</a:t>
            </a:r>
            <a:endParaRPr b="1" i="0" sz="1600" u="none" cap="none" strike="noStrike">
              <a:solidFill>
                <a:srgbClr val="1F3864"/>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1F3864"/>
              </a:buClr>
              <a:buSzPts val="1200"/>
              <a:buFont typeface="Arial"/>
              <a:buNone/>
            </a:pPr>
            <a:r>
              <a:rPr b="0" i="0" lang="en-GB" sz="1200" u="none" cap="none" strike="noStrike">
                <a:solidFill>
                  <a:srgbClr val="1F3864"/>
                </a:solidFill>
                <a:latin typeface="Century Gothic"/>
                <a:ea typeface="Century Gothic"/>
                <a:cs typeface="Century Gothic"/>
                <a:sym typeface="Century Gothic"/>
              </a:rPr>
              <a:t>Un adjetivo para describir algo que le gusta a mucha gente.</a:t>
            </a:r>
            <a:endParaRPr/>
          </a:p>
        </p:txBody>
      </p:sp>
      <p:pic>
        <p:nvPicPr>
          <p:cNvPr descr="background rectangle" id="1312" name="Google Shape;1312;p99"/>
          <p:cNvPicPr preferRelativeResize="0"/>
          <p:nvPr/>
        </p:nvPicPr>
        <p:blipFill rotWithShape="1">
          <a:blip r:embed="rId3">
            <a:alphaModFix/>
          </a:blip>
          <a:srcRect b="0" l="0" r="0" t="0"/>
          <a:stretch/>
        </p:blipFill>
        <p:spPr>
          <a:xfrm>
            <a:off x="-1" y="296863"/>
            <a:ext cx="6900531" cy="867128"/>
          </a:xfrm>
          <a:prstGeom prst="rect">
            <a:avLst/>
          </a:prstGeom>
          <a:noFill/>
          <a:ln>
            <a:noFill/>
          </a:ln>
        </p:spPr>
      </p:pic>
      <p:sp>
        <p:nvSpPr>
          <p:cNvPr id="1313" name="Google Shape;1313;p99"/>
          <p:cNvSpPr txBox="1"/>
          <p:nvPr>
            <p:ph type="title"/>
          </p:nvPr>
        </p:nvSpPr>
        <p:spPr>
          <a:xfrm>
            <a:off x="-1" y="4679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Articulate! Spanish clues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descr="background rectangle" id="1319" name="Google Shape;1319;p100"/>
          <p:cNvPicPr preferRelativeResize="0"/>
          <p:nvPr/>
        </p:nvPicPr>
        <p:blipFill rotWithShape="1">
          <a:blip r:embed="rId3">
            <a:alphaModFix/>
          </a:blip>
          <a:srcRect b="0" l="0" r="0" t="0"/>
          <a:stretch/>
        </p:blipFill>
        <p:spPr>
          <a:xfrm>
            <a:off x="-1" y="296864"/>
            <a:ext cx="6457246" cy="867128"/>
          </a:xfrm>
          <a:prstGeom prst="rect">
            <a:avLst/>
          </a:prstGeom>
          <a:noFill/>
          <a:ln>
            <a:noFill/>
          </a:ln>
        </p:spPr>
      </p:pic>
      <p:sp>
        <p:nvSpPr>
          <p:cNvPr id="1320" name="Google Shape;1320;p100"/>
          <p:cNvSpPr txBox="1"/>
          <p:nvPr>
            <p:ph type="title"/>
          </p:nvPr>
        </p:nvSpPr>
        <p:spPr>
          <a:xfrm>
            <a:off x="0" y="296864"/>
            <a:ext cx="5265384"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L’école au Sénégal</a:t>
            </a:r>
            <a:endParaRPr b="1" sz="3600">
              <a:solidFill>
                <a:schemeClr val="lt1"/>
              </a:solidFill>
            </a:endParaRPr>
          </a:p>
        </p:txBody>
      </p:sp>
      <p:sp>
        <p:nvSpPr>
          <p:cNvPr id="1321" name="Google Shape;1321;p100"/>
          <p:cNvSpPr/>
          <p:nvPr/>
        </p:nvSpPr>
        <p:spPr>
          <a:xfrm>
            <a:off x="10639168" y="249870"/>
            <a:ext cx="1270752" cy="399600"/>
          </a:xfrm>
          <a:prstGeom prst="roundRect">
            <a:avLst>
              <a:gd fmla="val 16667" name="adj"/>
            </a:avLst>
          </a:prstGeom>
          <a:solidFill>
            <a:srgbClr val="105076"/>
          </a:solidFill>
          <a:ln cap="flat" cmpd="sng" w="12700">
            <a:solidFill>
              <a:srgbClr val="10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parler</a:t>
            </a:r>
            <a:endParaRPr b="1" i="0" sz="2000" u="none" cap="none" strike="noStrike">
              <a:solidFill>
                <a:srgbClr val="FFFFFF"/>
              </a:solidFill>
              <a:latin typeface="Century Gothic"/>
              <a:ea typeface="Century Gothic"/>
              <a:cs typeface="Century Gothic"/>
              <a:sym typeface="Century Gothic"/>
            </a:endParaRPr>
          </a:p>
        </p:txBody>
      </p:sp>
      <p:cxnSp>
        <p:nvCxnSpPr>
          <p:cNvPr id="1322" name="Google Shape;1322;p100"/>
          <p:cNvCxnSpPr/>
          <p:nvPr/>
        </p:nvCxnSpPr>
        <p:spPr>
          <a:xfrm>
            <a:off x="6096000" y="1163992"/>
            <a:ext cx="0" cy="5044303"/>
          </a:xfrm>
          <a:prstGeom prst="straightConnector1">
            <a:avLst/>
          </a:prstGeom>
          <a:noFill/>
          <a:ln cap="flat" cmpd="sng" w="9525">
            <a:solidFill>
              <a:schemeClr val="dk1"/>
            </a:solidFill>
            <a:prstDash val="dash"/>
            <a:round/>
            <a:headEnd len="sm" w="sm" type="none"/>
            <a:tailEnd len="sm" w="sm" type="none"/>
          </a:ln>
        </p:spPr>
      </p:cxnSp>
      <p:sp>
        <p:nvSpPr>
          <p:cNvPr id="1323" name="Google Shape;1323;p100"/>
          <p:cNvSpPr txBox="1"/>
          <p:nvPr/>
        </p:nvSpPr>
        <p:spPr>
          <a:xfrm>
            <a:off x="88678" y="1171810"/>
            <a:ext cx="5918644" cy="521617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Partenaire A</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Ask your partner about their life at school. Use </a:t>
            </a:r>
            <a:r>
              <a:rPr b="1" i="0" lang="en-GB" sz="1600" u="none" cap="none" strike="noStrike">
                <a:solidFill>
                  <a:srgbClr val="1F3864"/>
                </a:solidFill>
                <a:latin typeface="Century Gothic"/>
                <a:ea typeface="Century Gothic"/>
                <a:cs typeface="Century Gothic"/>
                <a:sym typeface="Century Gothic"/>
              </a:rPr>
              <a:t>you plural</a:t>
            </a:r>
            <a:r>
              <a:rPr b="0" i="0" lang="en-GB" sz="1600" u="none" cap="none" strike="noStrike">
                <a:solidFill>
                  <a:srgbClr val="1F3864"/>
                </a:solidFill>
                <a:latin typeface="Century Gothic"/>
                <a:ea typeface="Century Gothic"/>
                <a:cs typeface="Century Gothic"/>
                <a:sym typeface="Century Gothic"/>
              </a:rPr>
              <a:t>.</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is your school like?</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are your French lessons like?</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Are your maths exercises easy?</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is your favourite sport?</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Answer your partner’s questions about your life at school. Use the </a:t>
            </a:r>
            <a:r>
              <a:rPr b="1" i="0" lang="en-GB" sz="1600" u="none" cap="none" strike="noStrike">
                <a:solidFill>
                  <a:srgbClr val="1F3864"/>
                </a:solidFill>
                <a:latin typeface="Century Gothic"/>
                <a:ea typeface="Century Gothic"/>
                <a:cs typeface="Century Gothic"/>
                <a:sym typeface="Century Gothic"/>
              </a:rPr>
              <a:t>we</a:t>
            </a:r>
            <a:r>
              <a:rPr b="0" i="0" lang="en-GB" sz="1600" u="none" cap="none" strike="noStrike">
                <a:solidFill>
                  <a:srgbClr val="1F3864"/>
                </a:solidFill>
                <a:latin typeface="Century Gothic"/>
                <a:ea typeface="Century Gothic"/>
                <a:cs typeface="Century Gothic"/>
                <a:sym typeface="Century Gothic"/>
              </a:rPr>
              <a:t> form in full sentences.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yelllow</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strict but funny</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science and maths</a:t>
            </a:r>
            <a:endParaRPr b="0" i="0" sz="24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Wolof</a:t>
            </a:r>
            <a:endParaRPr/>
          </a:p>
        </p:txBody>
      </p:sp>
      <p:sp>
        <p:nvSpPr>
          <p:cNvPr id="1324" name="Google Shape;1324;p100"/>
          <p:cNvSpPr txBox="1"/>
          <p:nvPr/>
        </p:nvSpPr>
        <p:spPr>
          <a:xfrm>
            <a:off x="6096000" y="1171810"/>
            <a:ext cx="5891091" cy="55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600"/>
              <a:buFont typeface="Arial"/>
              <a:buNone/>
            </a:pPr>
            <a:r>
              <a:rPr b="1" i="0" lang="en-GB" sz="1600" u="none" cap="none" strike="noStrike">
                <a:solidFill>
                  <a:srgbClr val="1F3864"/>
                </a:solidFill>
                <a:latin typeface="Century Gothic"/>
                <a:ea typeface="Century Gothic"/>
                <a:cs typeface="Century Gothic"/>
                <a:sym typeface="Century Gothic"/>
              </a:rPr>
              <a:t>Partenaire B</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Answer your partner’s questions about your life at school. Use the </a:t>
            </a:r>
            <a:r>
              <a:rPr b="1" i="0" lang="en-GB" sz="1600" u="none" cap="none" strike="noStrike">
                <a:solidFill>
                  <a:srgbClr val="1F3864"/>
                </a:solidFill>
                <a:latin typeface="Century Gothic"/>
                <a:ea typeface="Century Gothic"/>
                <a:cs typeface="Century Gothic"/>
                <a:sym typeface="Century Gothic"/>
              </a:rPr>
              <a:t>we </a:t>
            </a:r>
            <a:r>
              <a:rPr b="0" i="0" lang="en-GB" sz="1600" u="none" cap="none" strike="noStrike">
                <a:solidFill>
                  <a:srgbClr val="1F3864"/>
                </a:solidFill>
                <a:latin typeface="Century Gothic"/>
                <a:ea typeface="Century Gothic"/>
                <a:cs typeface="Century Gothic"/>
                <a:sym typeface="Century Gothic"/>
              </a:rPr>
              <a:t>form in full sentences.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small</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useful</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difficult</a:t>
            </a:r>
            <a:endParaRPr b="0" i="0" sz="1600" u="none" cap="none" strike="noStrike">
              <a:solidFill>
                <a:srgbClr val="1F3864"/>
              </a:solidFill>
              <a:latin typeface="Century Gothic"/>
              <a:ea typeface="Century Gothic"/>
              <a:cs typeface="Century Gothic"/>
              <a:sym typeface="Century Gothic"/>
            </a:endParaRPr>
          </a:p>
          <a:p>
            <a:pPr indent="-285750" lvl="0" marL="285750" marR="0" rtl="0" algn="l">
              <a:lnSpc>
                <a:spcPct val="150000"/>
              </a:lnSpc>
              <a:spcBef>
                <a:spcPts val="0"/>
              </a:spcBef>
              <a:spcAft>
                <a:spcPts val="0"/>
              </a:spcAft>
              <a:buClr>
                <a:srgbClr val="1F3864"/>
              </a:buClr>
              <a:buSzPts val="1600"/>
              <a:buFont typeface="Arial"/>
              <a:buChar char="•"/>
            </a:pPr>
            <a:r>
              <a:rPr b="0" i="0" lang="en-GB" sz="1600" u="none" cap="none" strike="noStrike">
                <a:solidFill>
                  <a:srgbClr val="1F3864"/>
                </a:solidFill>
                <a:latin typeface="Century Gothic"/>
                <a:ea typeface="Century Gothic"/>
                <a:cs typeface="Century Gothic"/>
                <a:sym typeface="Century Gothic"/>
              </a:rPr>
              <a:t>football</a:t>
            </a:r>
            <a:endParaRPr/>
          </a:p>
          <a:p>
            <a:pPr indent="0" lvl="0" marL="0" marR="0" rtl="0" algn="l">
              <a:lnSpc>
                <a:spcPct val="100000"/>
              </a:lnSpc>
              <a:spcBef>
                <a:spcPts val="0"/>
              </a:spcBef>
              <a:spcAft>
                <a:spcPts val="0"/>
              </a:spcAft>
              <a:buClr>
                <a:srgbClr val="1F3864"/>
              </a:buClr>
              <a:buSzPts val="1600"/>
              <a:buFont typeface="Arial"/>
              <a:buNone/>
            </a:pPr>
            <a:br>
              <a:rPr b="0" i="0" lang="en-GB" sz="1600" u="none" cap="none" strike="noStrike">
                <a:solidFill>
                  <a:srgbClr val="1F3864"/>
                </a:solidFill>
                <a:latin typeface="Century Gothic"/>
                <a:ea typeface="Century Gothic"/>
                <a:cs typeface="Century Gothic"/>
                <a:sym typeface="Century Gothic"/>
              </a:rPr>
            </a:br>
            <a:r>
              <a:rPr b="0" i="0" lang="en-GB" sz="1600" u="none" cap="none" strike="noStrike">
                <a:solidFill>
                  <a:srgbClr val="1F3864"/>
                </a:solidFill>
                <a:latin typeface="Century Gothic"/>
                <a:ea typeface="Century Gothic"/>
                <a:cs typeface="Century Gothic"/>
                <a:sym typeface="Century Gothic"/>
              </a:rPr>
              <a:t>Ask your partner about their life at school. Use </a:t>
            </a:r>
            <a:r>
              <a:rPr b="1" i="0" lang="en-GB" sz="1600" u="none" cap="none" strike="noStrike">
                <a:solidFill>
                  <a:srgbClr val="1F3864"/>
                </a:solidFill>
                <a:latin typeface="Century Gothic"/>
                <a:ea typeface="Century Gothic"/>
                <a:cs typeface="Century Gothic"/>
                <a:sym typeface="Century Gothic"/>
              </a:rPr>
              <a:t>you plural</a:t>
            </a:r>
            <a:r>
              <a:rPr b="0" i="0" lang="en-GB" sz="1600" u="none" cap="none" strike="noStrike">
                <a:solidFill>
                  <a:srgbClr val="1F3864"/>
                </a:solidFill>
                <a:latin typeface="Century Gothic"/>
                <a:ea typeface="Century Gothic"/>
                <a:cs typeface="Century Gothic"/>
                <a:sym typeface="Century Gothic"/>
              </a:rPr>
              <a:t>.</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are your uniforms like?</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Is your teacher strict?</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are your favourite subjects?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What is your first language?</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F3864"/>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01"/>
          <p:cNvSpPr/>
          <p:nvPr/>
        </p:nvSpPr>
        <p:spPr>
          <a:xfrm>
            <a:off x="123171" y="128500"/>
            <a:ext cx="521370" cy="478471"/>
          </a:xfrm>
          <a:prstGeom prst="roundRect">
            <a:avLst>
              <a:gd fmla="val 16667" name="adj"/>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31" name="Google Shape;1331;p101"/>
          <p:cNvSpPr txBox="1"/>
          <p:nvPr>
            <p:ph type="title"/>
          </p:nvPr>
        </p:nvSpPr>
        <p:spPr>
          <a:xfrm>
            <a:off x="724790" y="58981"/>
            <a:ext cx="2810719" cy="6757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entury Gothic"/>
              <a:buNone/>
            </a:pPr>
            <a:r>
              <a:rPr b="1" lang="en-GB" sz="3200">
                <a:solidFill>
                  <a:srgbClr val="002060"/>
                </a:solidFill>
                <a:latin typeface="Century Gothic"/>
                <a:ea typeface="Century Gothic"/>
                <a:cs typeface="Century Gothic"/>
                <a:sym typeface="Century Gothic"/>
              </a:rPr>
              <a:t>Follow up 4 </a:t>
            </a:r>
            <a:endParaRPr sz="3200"/>
          </a:p>
        </p:txBody>
      </p:sp>
      <p:sp>
        <p:nvSpPr>
          <p:cNvPr id="1332" name="Google Shape;1332;p101"/>
          <p:cNvSpPr txBox="1"/>
          <p:nvPr/>
        </p:nvSpPr>
        <p:spPr>
          <a:xfrm>
            <a:off x="3456452" y="86763"/>
            <a:ext cx="6044895" cy="67576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200"/>
              <a:buFont typeface="Arial"/>
              <a:buNone/>
            </a:pPr>
            <a:r>
              <a:rPr b="0" i="0" lang="en-GB" sz="3200" u="none" cap="none" strike="noStrike">
                <a:solidFill>
                  <a:srgbClr val="002060"/>
                </a:solidFill>
                <a:latin typeface="Century Gothic"/>
                <a:ea typeface="Century Gothic"/>
                <a:cs typeface="Century Gothic"/>
                <a:sym typeface="Century Gothic"/>
              </a:rPr>
              <a:t>Pierre-feuille-ciseaux*</a:t>
            </a:r>
            <a:endParaRPr b="0" i="0" sz="3200" u="none" cap="none" strike="noStrike">
              <a:solidFill>
                <a:srgbClr val="000000"/>
              </a:solidFill>
              <a:latin typeface="Calibri"/>
              <a:ea typeface="Calibri"/>
              <a:cs typeface="Calibri"/>
              <a:sym typeface="Calibri"/>
            </a:endParaRPr>
          </a:p>
        </p:txBody>
      </p:sp>
      <p:sp>
        <p:nvSpPr>
          <p:cNvPr id="1333" name="Google Shape;1333;p101"/>
          <p:cNvSpPr txBox="1"/>
          <p:nvPr/>
        </p:nvSpPr>
        <p:spPr>
          <a:xfrm>
            <a:off x="6424404" y="-1664245"/>
            <a:ext cx="790575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2060"/>
              </a:solidFill>
              <a:latin typeface="Century Gothic"/>
              <a:ea typeface="Century Gothic"/>
              <a:cs typeface="Century Gothic"/>
              <a:sym typeface="Century Gothic"/>
            </a:endParaRPr>
          </a:p>
        </p:txBody>
      </p:sp>
      <p:sp>
        <p:nvSpPr>
          <p:cNvPr id="1334" name="Google Shape;1334;p101"/>
          <p:cNvSpPr txBox="1"/>
          <p:nvPr/>
        </p:nvSpPr>
        <p:spPr>
          <a:xfrm>
            <a:off x="11107907" y="1106553"/>
            <a:ext cx="966950" cy="432820"/>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Calibri"/>
              <a:buNone/>
            </a:pPr>
            <a:r>
              <a:rPr b="1" i="0" lang="en-GB" sz="2000" u="none" cap="none" strike="noStrike">
                <a:solidFill>
                  <a:srgbClr val="FFFFFF"/>
                </a:solidFill>
                <a:latin typeface="Century Gothic"/>
                <a:ea typeface="Century Gothic"/>
                <a:cs typeface="Century Gothic"/>
                <a:sym typeface="Century Gothic"/>
              </a:rPr>
              <a:t>parler</a:t>
            </a:r>
            <a:endParaRPr b="1" i="0" sz="2000" u="none" cap="none" strike="noStrike">
              <a:solidFill>
                <a:srgbClr val="FFFFFF"/>
              </a:solidFill>
              <a:latin typeface="Century Gothic"/>
              <a:ea typeface="Century Gothic"/>
              <a:cs typeface="Century Gothic"/>
              <a:sym typeface="Century Gothic"/>
            </a:endParaRPr>
          </a:p>
        </p:txBody>
      </p:sp>
      <p:pic>
        <p:nvPicPr>
          <p:cNvPr descr="Icon&#10;&#10;Description automatically generated" id="1335" name="Google Shape;1335;p101"/>
          <p:cNvPicPr preferRelativeResize="0"/>
          <p:nvPr/>
        </p:nvPicPr>
        <p:blipFill rotWithShape="1">
          <a:blip r:embed="rId3">
            <a:alphaModFix/>
          </a:blip>
          <a:srcRect b="0" l="0" r="0" t="0"/>
          <a:stretch/>
        </p:blipFill>
        <p:spPr>
          <a:xfrm>
            <a:off x="11052313" y="76293"/>
            <a:ext cx="1076067" cy="1079378"/>
          </a:xfrm>
          <a:prstGeom prst="rect">
            <a:avLst/>
          </a:prstGeom>
          <a:noFill/>
          <a:ln>
            <a:noFill/>
          </a:ln>
        </p:spPr>
      </p:pic>
      <p:sp>
        <p:nvSpPr>
          <p:cNvPr id="1336" name="Google Shape;1336;p101"/>
          <p:cNvSpPr txBox="1"/>
          <p:nvPr/>
        </p:nvSpPr>
        <p:spPr>
          <a:xfrm>
            <a:off x="123171" y="5101038"/>
            <a:ext cx="30078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800"/>
              <a:buFont typeface="Arial"/>
              <a:buNone/>
            </a:pPr>
            <a:r>
              <a:rPr b="1" i="0" lang="en-GB" sz="2800" u="none" cap="none" strike="noStrike">
                <a:solidFill>
                  <a:srgbClr val="1F3864"/>
                </a:solidFill>
                <a:latin typeface="Century Gothic"/>
                <a:ea typeface="Century Gothic"/>
                <a:cs typeface="Century Gothic"/>
                <a:sym typeface="Century Gothic"/>
              </a:rPr>
              <a:t>Partenaire A</a:t>
            </a:r>
            <a:endParaRPr/>
          </a:p>
        </p:txBody>
      </p:sp>
      <p:sp>
        <p:nvSpPr>
          <p:cNvPr id="1337" name="Google Shape;1337;p101"/>
          <p:cNvSpPr txBox="1"/>
          <p:nvPr/>
        </p:nvSpPr>
        <p:spPr>
          <a:xfrm>
            <a:off x="141946" y="847165"/>
            <a:ext cx="863709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Choose three objects and write three sentences in French saying what you have: ‘I have…’</a:t>
            </a:r>
            <a:endParaRPr/>
          </a:p>
        </p:txBody>
      </p:sp>
      <p:sp>
        <p:nvSpPr>
          <p:cNvPr id="1338" name="Google Shape;1338;p101"/>
          <p:cNvSpPr txBox="1"/>
          <p:nvPr/>
        </p:nvSpPr>
        <p:spPr>
          <a:xfrm>
            <a:off x="10043038" y="1148535"/>
            <a:ext cx="953857" cy="385374"/>
          </a:xfrm>
          <a:prstGeom prst="rect">
            <a:avLst/>
          </a:prstGeom>
          <a:solidFill>
            <a:srgbClr val="26849C"/>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Calibri"/>
              <a:buNone/>
            </a:pPr>
            <a:r>
              <a:rPr b="1" i="0" lang="en-GB" sz="2000" u="none" cap="none" strike="noStrike">
                <a:solidFill>
                  <a:srgbClr val="FFFFFF"/>
                </a:solidFill>
                <a:latin typeface="Century Gothic"/>
                <a:ea typeface="Century Gothic"/>
                <a:cs typeface="Century Gothic"/>
                <a:sym typeface="Century Gothic"/>
              </a:rPr>
              <a:t>écrire</a:t>
            </a:r>
            <a:endParaRPr b="1" i="0" sz="2000" u="none" cap="none" strike="noStrike">
              <a:solidFill>
                <a:srgbClr val="FFFFFF"/>
              </a:solidFill>
              <a:latin typeface="Century Gothic"/>
              <a:ea typeface="Century Gothic"/>
              <a:cs typeface="Century Gothic"/>
              <a:sym typeface="Century Gothic"/>
            </a:endParaRPr>
          </a:p>
        </p:txBody>
      </p:sp>
      <p:pic>
        <p:nvPicPr>
          <p:cNvPr descr="Icon&#10;&#10;Description automatically generated" id="1339" name="Google Shape;1339;p101"/>
          <p:cNvPicPr preferRelativeResize="0"/>
          <p:nvPr/>
        </p:nvPicPr>
        <p:blipFill rotWithShape="1">
          <a:blip r:embed="rId4">
            <a:alphaModFix/>
          </a:blip>
          <a:srcRect b="0" l="0" r="0" t="0"/>
          <a:stretch/>
        </p:blipFill>
        <p:spPr>
          <a:xfrm>
            <a:off x="9981313" y="42069"/>
            <a:ext cx="1126594" cy="1130060"/>
          </a:xfrm>
          <a:prstGeom prst="rect">
            <a:avLst/>
          </a:prstGeom>
          <a:noFill/>
          <a:ln>
            <a:noFill/>
          </a:ln>
        </p:spPr>
      </p:pic>
      <p:sp>
        <p:nvSpPr>
          <p:cNvPr id="1340" name="Google Shape;1340;p101"/>
          <p:cNvSpPr txBox="1"/>
          <p:nvPr/>
        </p:nvSpPr>
        <p:spPr>
          <a:xfrm>
            <a:off x="9501347" y="6460959"/>
            <a:ext cx="2690654" cy="40011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*Rock-paper-scissors</a:t>
            </a:r>
            <a:endParaRPr/>
          </a:p>
        </p:txBody>
      </p:sp>
      <p:pic>
        <p:nvPicPr>
          <p:cNvPr descr="Graphical user interface, application, Teams&#10;&#10;Description automatically generated" id="1341" name="Google Shape;1341;p101"/>
          <p:cNvPicPr preferRelativeResize="0"/>
          <p:nvPr/>
        </p:nvPicPr>
        <p:blipFill rotWithShape="1">
          <a:blip r:embed="rId5">
            <a:alphaModFix/>
          </a:blip>
          <a:srcRect b="0" l="0" r="0" t="0"/>
          <a:stretch/>
        </p:blipFill>
        <p:spPr>
          <a:xfrm>
            <a:off x="7868043" y="199185"/>
            <a:ext cx="2022914" cy="1393914"/>
          </a:xfrm>
          <a:prstGeom prst="rect">
            <a:avLst/>
          </a:prstGeom>
          <a:noFill/>
          <a:ln>
            <a:noFill/>
          </a:ln>
        </p:spPr>
      </p:pic>
      <p:sp>
        <p:nvSpPr>
          <p:cNvPr id="1342" name="Google Shape;1342;p101"/>
          <p:cNvSpPr txBox="1"/>
          <p:nvPr/>
        </p:nvSpPr>
        <p:spPr>
          <a:xfrm>
            <a:off x="123171" y="1760776"/>
            <a:ext cx="863709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Choose three more objects and write three sentences saying what your partner has: ‘You have…’</a:t>
            </a:r>
            <a:endParaRPr/>
          </a:p>
        </p:txBody>
      </p:sp>
      <p:sp>
        <p:nvSpPr>
          <p:cNvPr id="1343" name="Google Shape;1343;p101"/>
          <p:cNvSpPr txBox="1"/>
          <p:nvPr/>
        </p:nvSpPr>
        <p:spPr>
          <a:xfrm>
            <a:off x="123171" y="2746904"/>
            <a:ext cx="1195168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Read your sentences. If your partner has the same sentence as you, play rock-paper-scissors. The loser must write/say a different sentence. Play until you have successfully said all your sentences.</a:t>
            </a:r>
            <a:endParaRPr/>
          </a:p>
        </p:txBody>
      </p:sp>
      <p:sp>
        <p:nvSpPr>
          <p:cNvPr id="1344" name="Google Shape;1344;p101"/>
          <p:cNvSpPr txBox="1"/>
          <p:nvPr/>
        </p:nvSpPr>
        <p:spPr>
          <a:xfrm>
            <a:off x="141946" y="4183149"/>
            <a:ext cx="30078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800"/>
              <a:buFont typeface="Arial"/>
              <a:buNone/>
            </a:pPr>
            <a:r>
              <a:rPr b="1" i="0" lang="en-GB" sz="2800" u="none" cap="none" strike="noStrike">
                <a:solidFill>
                  <a:srgbClr val="1F3864"/>
                </a:solidFill>
                <a:latin typeface="Century Gothic"/>
                <a:ea typeface="Century Gothic"/>
                <a:cs typeface="Century Gothic"/>
                <a:sym typeface="Century Gothic"/>
              </a:rPr>
              <a:t>Exemple:</a:t>
            </a:r>
            <a:endParaRPr/>
          </a:p>
        </p:txBody>
      </p:sp>
      <p:sp>
        <p:nvSpPr>
          <p:cNvPr id="1345" name="Google Shape;1345;p101"/>
          <p:cNvSpPr txBox="1"/>
          <p:nvPr/>
        </p:nvSpPr>
        <p:spPr>
          <a:xfrm>
            <a:off x="2294331" y="6371127"/>
            <a:ext cx="173316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grey cat] </a:t>
            </a:r>
            <a:endParaRPr/>
          </a:p>
        </p:txBody>
      </p:sp>
      <p:pic>
        <p:nvPicPr>
          <p:cNvPr descr="A cat with green eyes&#10;&#10;Description automatically generated with medium confidence" id="1346" name="Google Shape;1346;p101"/>
          <p:cNvPicPr preferRelativeResize="0"/>
          <p:nvPr/>
        </p:nvPicPr>
        <p:blipFill rotWithShape="1">
          <a:blip r:embed="rId6">
            <a:alphaModFix/>
          </a:blip>
          <a:srcRect b="0" l="0" r="0" t="0"/>
          <a:stretch/>
        </p:blipFill>
        <p:spPr>
          <a:xfrm>
            <a:off x="2485969" y="5189907"/>
            <a:ext cx="1159068" cy="1200329"/>
          </a:xfrm>
          <a:prstGeom prst="rect">
            <a:avLst/>
          </a:prstGeom>
          <a:noFill/>
          <a:ln>
            <a:noFill/>
          </a:ln>
        </p:spPr>
      </p:pic>
      <p:sp>
        <p:nvSpPr>
          <p:cNvPr id="1347" name="Google Shape;1347;p101"/>
          <p:cNvSpPr/>
          <p:nvPr/>
        </p:nvSpPr>
        <p:spPr>
          <a:xfrm>
            <a:off x="2527546" y="4093385"/>
            <a:ext cx="1857809" cy="791741"/>
          </a:xfrm>
          <a:prstGeom prst="wedgeRoundRectCallout">
            <a:avLst>
              <a:gd fmla="val -49328" name="adj1"/>
              <a:gd fmla="val 100491" name="adj2"/>
              <a:gd fmla="val 16667" name="adj3"/>
            </a:avLst>
          </a:prstGeom>
          <a:solidFill>
            <a:schemeClr val="accent1"/>
          </a:solidFill>
          <a:ln cap="flat" cmpd="sng" w="12700">
            <a:solidFill>
              <a:srgbClr val="31538F"/>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J’ai un chat gris.</a:t>
            </a:r>
            <a:endParaRPr/>
          </a:p>
        </p:txBody>
      </p:sp>
      <p:sp>
        <p:nvSpPr>
          <p:cNvPr id="1348" name="Google Shape;1348;p101"/>
          <p:cNvSpPr txBox="1"/>
          <p:nvPr/>
        </p:nvSpPr>
        <p:spPr>
          <a:xfrm>
            <a:off x="6792240" y="5170798"/>
            <a:ext cx="300789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800"/>
              <a:buFont typeface="Arial"/>
              <a:buNone/>
            </a:pPr>
            <a:r>
              <a:rPr b="1" i="0" lang="en-GB" sz="2800" u="none" cap="none" strike="noStrike">
                <a:solidFill>
                  <a:srgbClr val="1F3864"/>
                </a:solidFill>
                <a:latin typeface="Century Gothic"/>
                <a:ea typeface="Century Gothic"/>
                <a:cs typeface="Century Gothic"/>
                <a:sym typeface="Century Gothic"/>
              </a:rPr>
              <a:t>Partenaire B</a:t>
            </a:r>
            <a:endParaRPr/>
          </a:p>
        </p:txBody>
      </p:sp>
      <p:sp>
        <p:nvSpPr>
          <p:cNvPr id="1349" name="Google Shape;1349;p101"/>
          <p:cNvSpPr/>
          <p:nvPr/>
        </p:nvSpPr>
        <p:spPr>
          <a:xfrm>
            <a:off x="5699872" y="4112185"/>
            <a:ext cx="2373317" cy="791741"/>
          </a:xfrm>
          <a:prstGeom prst="wedgeRoundRectCallout">
            <a:avLst>
              <a:gd fmla="val 54939" name="adj1"/>
              <a:gd fmla="val 85295" name="adj2"/>
              <a:gd fmla="val 16667" name="adj3"/>
            </a:avLst>
          </a:prstGeom>
          <a:solidFill>
            <a:schemeClr val="accent1"/>
          </a:solidFill>
          <a:ln cap="flat" cmpd="sng" w="12700">
            <a:solidFill>
              <a:srgbClr val="31538F"/>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J’ai un chat gris, aussi !</a:t>
            </a:r>
            <a:endParaRPr/>
          </a:p>
        </p:txBody>
      </p:sp>
      <p:pic>
        <p:nvPicPr>
          <p:cNvPr id="1350" name="Google Shape;1350;p101"/>
          <p:cNvPicPr preferRelativeResize="0"/>
          <p:nvPr/>
        </p:nvPicPr>
        <p:blipFill rotWithShape="1">
          <a:blip r:embed="rId7">
            <a:alphaModFix/>
          </a:blip>
          <a:srcRect b="0" l="0" r="68395" t="0"/>
          <a:stretch/>
        </p:blipFill>
        <p:spPr>
          <a:xfrm>
            <a:off x="6096000" y="5170798"/>
            <a:ext cx="1160459" cy="1707517"/>
          </a:xfrm>
          <a:prstGeom prst="rect">
            <a:avLst/>
          </a:prstGeom>
          <a:noFill/>
          <a:ln>
            <a:noFill/>
          </a:ln>
        </p:spPr>
      </p:pic>
      <p:pic>
        <p:nvPicPr>
          <p:cNvPr id="1351" name="Google Shape;1351;p101"/>
          <p:cNvPicPr preferRelativeResize="0"/>
          <p:nvPr/>
        </p:nvPicPr>
        <p:blipFill rotWithShape="1">
          <a:blip r:embed="rId7">
            <a:alphaModFix/>
          </a:blip>
          <a:srcRect b="0" l="59275" r="0" t="0"/>
          <a:stretch/>
        </p:blipFill>
        <p:spPr>
          <a:xfrm>
            <a:off x="3783889" y="4979500"/>
            <a:ext cx="1495261" cy="1707517"/>
          </a:xfrm>
          <a:prstGeom prst="rect">
            <a:avLst/>
          </a:prstGeom>
          <a:noFill/>
          <a:ln>
            <a:noFill/>
          </a:ln>
        </p:spPr>
      </p:pic>
      <p:sp>
        <p:nvSpPr>
          <p:cNvPr id="1352" name="Google Shape;1352;p101"/>
          <p:cNvSpPr/>
          <p:nvPr/>
        </p:nvSpPr>
        <p:spPr>
          <a:xfrm>
            <a:off x="9519600" y="4714174"/>
            <a:ext cx="2373317" cy="791741"/>
          </a:xfrm>
          <a:prstGeom prst="wedgeRoundRectCallout">
            <a:avLst>
              <a:gd fmla="val -67743" name="adj1"/>
              <a:gd fmla="val 38186" name="adj2"/>
              <a:gd fmla="val 16667" name="adj3"/>
            </a:avLst>
          </a:prstGeom>
          <a:solidFill>
            <a:schemeClr val="accent1"/>
          </a:solidFill>
          <a:ln cap="flat" cmpd="sng" w="12700">
            <a:solidFill>
              <a:srgbClr val="31538F"/>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J’ai une maison verte.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p102"/>
          <p:cNvSpPr/>
          <p:nvPr/>
        </p:nvSpPr>
        <p:spPr>
          <a:xfrm>
            <a:off x="123171" y="128500"/>
            <a:ext cx="521370" cy="478471"/>
          </a:xfrm>
          <a:prstGeom prst="roundRect">
            <a:avLst>
              <a:gd fmla="val 16667" name="adj"/>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9" name="Google Shape;1359;p102"/>
          <p:cNvSpPr txBox="1"/>
          <p:nvPr>
            <p:ph type="title"/>
          </p:nvPr>
        </p:nvSpPr>
        <p:spPr>
          <a:xfrm>
            <a:off x="724790" y="58981"/>
            <a:ext cx="2810719" cy="6757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200"/>
              <a:buFont typeface="Century Gothic"/>
              <a:buNone/>
            </a:pPr>
            <a:r>
              <a:rPr b="1" lang="en-GB" sz="3200">
                <a:solidFill>
                  <a:srgbClr val="002060"/>
                </a:solidFill>
                <a:latin typeface="Century Gothic"/>
                <a:ea typeface="Century Gothic"/>
                <a:cs typeface="Century Gothic"/>
                <a:sym typeface="Century Gothic"/>
              </a:rPr>
              <a:t>Follow up 4 </a:t>
            </a:r>
            <a:endParaRPr sz="3200"/>
          </a:p>
        </p:txBody>
      </p:sp>
      <p:sp>
        <p:nvSpPr>
          <p:cNvPr id="1360" name="Google Shape;1360;p102"/>
          <p:cNvSpPr txBox="1"/>
          <p:nvPr/>
        </p:nvSpPr>
        <p:spPr>
          <a:xfrm>
            <a:off x="3456452" y="86763"/>
            <a:ext cx="6044895" cy="675762"/>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200"/>
              <a:buFont typeface="Arial"/>
              <a:buNone/>
            </a:pPr>
            <a:r>
              <a:rPr b="0" i="0" lang="en-GB" sz="3200" u="none" cap="none" strike="noStrike">
                <a:solidFill>
                  <a:srgbClr val="002060"/>
                </a:solidFill>
                <a:latin typeface="Century Gothic"/>
                <a:ea typeface="Century Gothic"/>
                <a:cs typeface="Century Gothic"/>
                <a:sym typeface="Century Gothic"/>
              </a:rPr>
              <a:t>pierre-feuille-ciseaux*</a:t>
            </a:r>
            <a:endParaRPr b="0" i="0" sz="3200" u="none" cap="none" strike="noStrike">
              <a:solidFill>
                <a:srgbClr val="000000"/>
              </a:solidFill>
              <a:latin typeface="Calibri"/>
              <a:ea typeface="Calibri"/>
              <a:cs typeface="Calibri"/>
              <a:sym typeface="Calibri"/>
            </a:endParaRPr>
          </a:p>
        </p:txBody>
      </p:sp>
      <p:sp>
        <p:nvSpPr>
          <p:cNvPr id="1361" name="Google Shape;1361;p102"/>
          <p:cNvSpPr txBox="1"/>
          <p:nvPr/>
        </p:nvSpPr>
        <p:spPr>
          <a:xfrm>
            <a:off x="6424404" y="-1664245"/>
            <a:ext cx="790575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2060"/>
              </a:solidFill>
              <a:latin typeface="Century Gothic"/>
              <a:ea typeface="Century Gothic"/>
              <a:cs typeface="Century Gothic"/>
              <a:sym typeface="Century Gothic"/>
            </a:endParaRPr>
          </a:p>
        </p:txBody>
      </p:sp>
      <p:sp>
        <p:nvSpPr>
          <p:cNvPr id="1362" name="Google Shape;1362;p102"/>
          <p:cNvSpPr txBox="1"/>
          <p:nvPr/>
        </p:nvSpPr>
        <p:spPr>
          <a:xfrm>
            <a:off x="11107907" y="1106553"/>
            <a:ext cx="966950" cy="432820"/>
          </a:xfrm>
          <a:prstGeom prst="rect">
            <a:avLst/>
          </a:prstGeom>
          <a:solidFill>
            <a:srgbClr val="FF0066"/>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Calibri"/>
              <a:buNone/>
            </a:pPr>
            <a:r>
              <a:rPr b="1" i="0" lang="en-GB" sz="2000" u="none" cap="none" strike="noStrike">
                <a:solidFill>
                  <a:srgbClr val="FFFFFF"/>
                </a:solidFill>
                <a:latin typeface="Century Gothic"/>
                <a:ea typeface="Century Gothic"/>
                <a:cs typeface="Century Gothic"/>
                <a:sym typeface="Century Gothic"/>
              </a:rPr>
              <a:t>parler</a:t>
            </a:r>
            <a:endParaRPr b="1" i="0" sz="2000" u="none" cap="none" strike="noStrike">
              <a:solidFill>
                <a:srgbClr val="FFFFFF"/>
              </a:solidFill>
              <a:latin typeface="Century Gothic"/>
              <a:ea typeface="Century Gothic"/>
              <a:cs typeface="Century Gothic"/>
              <a:sym typeface="Century Gothic"/>
            </a:endParaRPr>
          </a:p>
        </p:txBody>
      </p:sp>
      <p:pic>
        <p:nvPicPr>
          <p:cNvPr descr="Icon&#10;&#10;Description automatically generated" id="1363" name="Google Shape;1363;p102"/>
          <p:cNvPicPr preferRelativeResize="0"/>
          <p:nvPr/>
        </p:nvPicPr>
        <p:blipFill rotWithShape="1">
          <a:blip r:embed="rId3">
            <a:alphaModFix/>
          </a:blip>
          <a:srcRect b="0" l="0" r="0" t="0"/>
          <a:stretch/>
        </p:blipFill>
        <p:spPr>
          <a:xfrm>
            <a:off x="11052313" y="76293"/>
            <a:ext cx="1076067" cy="1079378"/>
          </a:xfrm>
          <a:prstGeom prst="rect">
            <a:avLst/>
          </a:prstGeom>
          <a:noFill/>
          <a:ln>
            <a:noFill/>
          </a:ln>
        </p:spPr>
      </p:pic>
      <p:sp>
        <p:nvSpPr>
          <p:cNvPr id="1364" name="Google Shape;1364;p102"/>
          <p:cNvSpPr txBox="1"/>
          <p:nvPr/>
        </p:nvSpPr>
        <p:spPr>
          <a:xfrm>
            <a:off x="10043038" y="1148535"/>
            <a:ext cx="953857" cy="385374"/>
          </a:xfrm>
          <a:prstGeom prst="rect">
            <a:avLst/>
          </a:prstGeom>
          <a:solidFill>
            <a:srgbClr val="26849C"/>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800"/>
              <a:buFont typeface="Calibri"/>
              <a:buNone/>
            </a:pPr>
            <a:r>
              <a:rPr b="1" i="0" lang="en-GB" sz="2000" u="none" cap="none" strike="noStrike">
                <a:solidFill>
                  <a:srgbClr val="FFFFFF"/>
                </a:solidFill>
                <a:latin typeface="Century Gothic"/>
                <a:ea typeface="Century Gothic"/>
                <a:cs typeface="Century Gothic"/>
                <a:sym typeface="Century Gothic"/>
              </a:rPr>
              <a:t>écrire</a:t>
            </a:r>
            <a:endParaRPr b="1" i="0" sz="2000" u="none" cap="none" strike="noStrike">
              <a:solidFill>
                <a:srgbClr val="FFFFFF"/>
              </a:solidFill>
              <a:latin typeface="Century Gothic"/>
              <a:ea typeface="Century Gothic"/>
              <a:cs typeface="Century Gothic"/>
              <a:sym typeface="Century Gothic"/>
            </a:endParaRPr>
          </a:p>
        </p:txBody>
      </p:sp>
      <p:pic>
        <p:nvPicPr>
          <p:cNvPr descr="Icon&#10;&#10;Description automatically generated" id="1365" name="Google Shape;1365;p102"/>
          <p:cNvPicPr preferRelativeResize="0"/>
          <p:nvPr/>
        </p:nvPicPr>
        <p:blipFill rotWithShape="1">
          <a:blip r:embed="rId4">
            <a:alphaModFix/>
          </a:blip>
          <a:srcRect b="0" l="0" r="0" t="0"/>
          <a:stretch/>
        </p:blipFill>
        <p:spPr>
          <a:xfrm>
            <a:off x="9981313" y="42069"/>
            <a:ext cx="1126594" cy="1130060"/>
          </a:xfrm>
          <a:prstGeom prst="rect">
            <a:avLst/>
          </a:prstGeom>
          <a:noFill/>
          <a:ln>
            <a:noFill/>
          </a:ln>
        </p:spPr>
      </p:pic>
      <p:sp>
        <p:nvSpPr>
          <p:cNvPr id="1366" name="Google Shape;1366;p102"/>
          <p:cNvSpPr txBox="1"/>
          <p:nvPr/>
        </p:nvSpPr>
        <p:spPr>
          <a:xfrm>
            <a:off x="9501347" y="6460959"/>
            <a:ext cx="2690654" cy="40011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Century Gothic"/>
                <a:ea typeface="Century Gothic"/>
                <a:cs typeface="Century Gothic"/>
                <a:sym typeface="Century Gothic"/>
              </a:rPr>
              <a:t>*rock-paper-scissors</a:t>
            </a:r>
            <a:endParaRPr/>
          </a:p>
        </p:txBody>
      </p:sp>
      <p:pic>
        <p:nvPicPr>
          <p:cNvPr descr="Graphical user interface, application, Teams&#10;&#10;Description automatically generated" id="1367" name="Google Shape;1367;p102"/>
          <p:cNvPicPr preferRelativeResize="0"/>
          <p:nvPr/>
        </p:nvPicPr>
        <p:blipFill rotWithShape="1">
          <a:blip r:embed="rId5">
            <a:alphaModFix/>
          </a:blip>
          <a:srcRect b="0" l="0" r="0" t="0"/>
          <a:stretch/>
        </p:blipFill>
        <p:spPr>
          <a:xfrm>
            <a:off x="7868043" y="199185"/>
            <a:ext cx="2022914" cy="1393914"/>
          </a:xfrm>
          <a:prstGeom prst="rect">
            <a:avLst/>
          </a:prstGeom>
          <a:noFill/>
          <a:ln>
            <a:noFill/>
          </a:ln>
        </p:spPr>
      </p:pic>
      <p:sp>
        <p:nvSpPr>
          <p:cNvPr id="1368" name="Google Shape;1368;p102"/>
          <p:cNvSpPr txBox="1"/>
          <p:nvPr/>
        </p:nvSpPr>
        <p:spPr>
          <a:xfrm>
            <a:off x="396982" y="3327146"/>
            <a:ext cx="207781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funny book] </a:t>
            </a:r>
            <a:endParaRPr/>
          </a:p>
        </p:txBody>
      </p:sp>
      <p:sp>
        <p:nvSpPr>
          <p:cNvPr id="1369" name="Google Shape;1369;p102"/>
          <p:cNvSpPr txBox="1"/>
          <p:nvPr/>
        </p:nvSpPr>
        <p:spPr>
          <a:xfrm>
            <a:off x="2838110" y="3327146"/>
            <a:ext cx="18261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grey bike] </a:t>
            </a:r>
            <a:endParaRPr/>
          </a:p>
        </p:txBody>
      </p:sp>
      <p:sp>
        <p:nvSpPr>
          <p:cNvPr id="1370" name="Google Shape;1370;p102"/>
          <p:cNvSpPr txBox="1"/>
          <p:nvPr/>
        </p:nvSpPr>
        <p:spPr>
          <a:xfrm>
            <a:off x="5366747" y="3327146"/>
            <a:ext cx="24897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[an English game] </a:t>
            </a:r>
            <a:endParaRPr/>
          </a:p>
        </p:txBody>
      </p:sp>
      <p:sp>
        <p:nvSpPr>
          <p:cNvPr id="1371" name="Google Shape;1371;p102"/>
          <p:cNvSpPr txBox="1"/>
          <p:nvPr/>
        </p:nvSpPr>
        <p:spPr>
          <a:xfrm>
            <a:off x="7895715" y="3327146"/>
            <a:ext cx="170912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fast dog] </a:t>
            </a:r>
            <a:endParaRPr/>
          </a:p>
        </p:txBody>
      </p:sp>
      <p:sp>
        <p:nvSpPr>
          <p:cNvPr id="1372" name="Google Shape;1372;p102"/>
          <p:cNvSpPr txBox="1"/>
          <p:nvPr/>
        </p:nvSpPr>
        <p:spPr>
          <a:xfrm>
            <a:off x="10241323" y="3327146"/>
            <a:ext cx="18806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slow song] </a:t>
            </a:r>
            <a:endParaRPr/>
          </a:p>
        </p:txBody>
      </p:sp>
      <p:sp>
        <p:nvSpPr>
          <p:cNvPr id="1373" name="Google Shape;1373;p102"/>
          <p:cNvSpPr txBox="1"/>
          <p:nvPr/>
        </p:nvSpPr>
        <p:spPr>
          <a:xfrm>
            <a:off x="396982" y="5678993"/>
            <a:ext cx="215475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modern car] </a:t>
            </a:r>
            <a:endParaRPr/>
          </a:p>
        </p:txBody>
      </p:sp>
      <p:sp>
        <p:nvSpPr>
          <p:cNvPr id="1374" name="Google Shape;1374;p102"/>
          <p:cNvSpPr txBox="1"/>
          <p:nvPr/>
        </p:nvSpPr>
        <p:spPr>
          <a:xfrm>
            <a:off x="2838110" y="5678993"/>
            <a:ext cx="1925527"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[an expensive</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house] </a:t>
            </a:r>
            <a:endParaRPr/>
          </a:p>
        </p:txBody>
      </p:sp>
      <p:sp>
        <p:nvSpPr>
          <p:cNvPr id="1375" name="Google Shape;1375;p102"/>
          <p:cNvSpPr txBox="1"/>
          <p:nvPr/>
        </p:nvSpPr>
        <p:spPr>
          <a:xfrm>
            <a:off x="5366747" y="5678993"/>
            <a:ext cx="143981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French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phrase] </a:t>
            </a:r>
            <a:endParaRPr/>
          </a:p>
        </p:txBody>
      </p:sp>
      <p:sp>
        <p:nvSpPr>
          <p:cNvPr id="1376" name="Google Shape;1376;p102"/>
          <p:cNvSpPr txBox="1"/>
          <p:nvPr/>
        </p:nvSpPr>
        <p:spPr>
          <a:xfrm>
            <a:off x="7895715" y="5678993"/>
            <a:ext cx="133081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green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present] </a:t>
            </a:r>
            <a:endParaRPr/>
          </a:p>
        </p:txBody>
      </p:sp>
      <p:sp>
        <p:nvSpPr>
          <p:cNvPr id="1377" name="Google Shape;1377;p102"/>
          <p:cNvSpPr txBox="1"/>
          <p:nvPr/>
        </p:nvSpPr>
        <p:spPr>
          <a:xfrm>
            <a:off x="10241323" y="5678993"/>
            <a:ext cx="19736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[a grey horse] </a:t>
            </a:r>
            <a:endParaRPr/>
          </a:p>
        </p:txBody>
      </p:sp>
      <p:pic>
        <p:nvPicPr>
          <p:cNvPr descr="Logo, company name&#10;&#10;Description automatically generated" id="1378" name="Google Shape;1378;p102"/>
          <p:cNvPicPr preferRelativeResize="0"/>
          <p:nvPr/>
        </p:nvPicPr>
        <p:blipFill rotWithShape="1">
          <a:blip r:embed="rId6">
            <a:alphaModFix/>
          </a:blip>
          <a:srcRect b="0" l="0" r="0" t="0"/>
          <a:stretch/>
        </p:blipFill>
        <p:spPr>
          <a:xfrm>
            <a:off x="6009768" y="2070463"/>
            <a:ext cx="1203741" cy="1179007"/>
          </a:xfrm>
          <a:prstGeom prst="rect">
            <a:avLst/>
          </a:prstGeom>
          <a:noFill/>
          <a:ln>
            <a:noFill/>
          </a:ln>
        </p:spPr>
      </p:pic>
      <p:pic>
        <p:nvPicPr>
          <p:cNvPr descr="A picture containing dog, clipart&#10;&#10;Description automatically generated" id="1379" name="Google Shape;1379;p102"/>
          <p:cNvPicPr preferRelativeResize="0"/>
          <p:nvPr/>
        </p:nvPicPr>
        <p:blipFill rotWithShape="1">
          <a:blip r:embed="rId7">
            <a:alphaModFix/>
          </a:blip>
          <a:srcRect b="0" l="75255" r="0" t="55783"/>
          <a:stretch/>
        </p:blipFill>
        <p:spPr>
          <a:xfrm>
            <a:off x="7863286" y="2016234"/>
            <a:ext cx="1363243" cy="1233236"/>
          </a:xfrm>
          <a:prstGeom prst="rect">
            <a:avLst/>
          </a:prstGeom>
          <a:noFill/>
          <a:ln>
            <a:noFill/>
          </a:ln>
        </p:spPr>
      </p:pic>
      <p:pic>
        <p:nvPicPr>
          <p:cNvPr descr="A person standing at a podium&#10;&#10;Description automatically generated with low confidence" id="1380" name="Google Shape;1380;p102"/>
          <p:cNvPicPr preferRelativeResize="0"/>
          <p:nvPr/>
        </p:nvPicPr>
        <p:blipFill rotWithShape="1">
          <a:blip r:embed="rId8">
            <a:alphaModFix/>
          </a:blip>
          <a:srcRect b="2902" l="20372" r="8210" t="11525"/>
          <a:stretch/>
        </p:blipFill>
        <p:spPr>
          <a:xfrm>
            <a:off x="10194836" y="1915765"/>
            <a:ext cx="1826141" cy="1355560"/>
          </a:xfrm>
          <a:prstGeom prst="rect">
            <a:avLst/>
          </a:prstGeom>
          <a:noFill/>
          <a:ln>
            <a:noFill/>
          </a:ln>
        </p:spPr>
      </p:pic>
      <p:pic>
        <p:nvPicPr>
          <p:cNvPr descr="Diagram&#10;&#10;Description automatically generated with medium confidence" id="1381" name="Google Shape;1381;p102"/>
          <p:cNvPicPr preferRelativeResize="0"/>
          <p:nvPr/>
        </p:nvPicPr>
        <p:blipFill rotWithShape="1">
          <a:blip r:embed="rId9">
            <a:alphaModFix/>
          </a:blip>
          <a:srcRect b="0" l="0" r="0" t="0"/>
          <a:stretch/>
        </p:blipFill>
        <p:spPr>
          <a:xfrm>
            <a:off x="2744617" y="2084807"/>
            <a:ext cx="2112512" cy="1217995"/>
          </a:xfrm>
          <a:prstGeom prst="rect">
            <a:avLst/>
          </a:prstGeom>
          <a:noFill/>
          <a:ln>
            <a:noFill/>
          </a:ln>
        </p:spPr>
      </p:pic>
      <p:pic>
        <p:nvPicPr>
          <p:cNvPr id="1382" name="Google Shape;1382;p102"/>
          <p:cNvPicPr preferRelativeResize="0"/>
          <p:nvPr/>
        </p:nvPicPr>
        <p:blipFill rotWithShape="1">
          <a:blip r:embed="rId10">
            <a:alphaModFix/>
          </a:blip>
          <a:srcRect b="0" l="0" r="0" t="0"/>
          <a:stretch/>
        </p:blipFill>
        <p:spPr>
          <a:xfrm>
            <a:off x="2399936" y="4395186"/>
            <a:ext cx="3270380" cy="1635190"/>
          </a:xfrm>
          <a:prstGeom prst="rect">
            <a:avLst/>
          </a:prstGeom>
          <a:noFill/>
          <a:ln>
            <a:noFill/>
          </a:ln>
        </p:spPr>
      </p:pic>
      <p:sp>
        <p:nvSpPr>
          <p:cNvPr id="1383" name="Google Shape;1383;p102"/>
          <p:cNvSpPr/>
          <p:nvPr/>
        </p:nvSpPr>
        <p:spPr>
          <a:xfrm>
            <a:off x="5495499" y="4728411"/>
            <a:ext cx="1439819" cy="594079"/>
          </a:xfrm>
          <a:prstGeom prst="wedgeRoundRectCallout">
            <a:avLst>
              <a:gd fmla="val -11725" name="adj1"/>
              <a:gd fmla="val 124794" name="adj2"/>
              <a:gd fmla="val 16667" name="adj3"/>
            </a:avLst>
          </a:prstGeom>
          <a:solidFill>
            <a:schemeClr val="accent1"/>
          </a:solidFill>
          <a:ln cap="flat" cmpd="sng" w="12700">
            <a:solidFill>
              <a:srgbClr val="31538F"/>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Arial"/>
              <a:buNone/>
            </a:pPr>
            <a:r>
              <a:rPr b="0" i="0" lang="en-GB" sz="2400" u="none" cap="none" strike="noStrike">
                <a:solidFill>
                  <a:srgbClr val="FFFFFF"/>
                </a:solidFill>
                <a:latin typeface="Century Gothic"/>
                <a:ea typeface="Century Gothic"/>
                <a:cs typeface="Century Gothic"/>
                <a:sym typeface="Century Gothic"/>
              </a:rPr>
              <a:t>Ça va ?</a:t>
            </a:r>
            <a:endParaRPr/>
          </a:p>
        </p:txBody>
      </p:sp>
      <p:pic>
        <p:nvPicPr>
          <p:cNvPr descr="Logo, icon&#10;&#10;Description automatically generated" id="1384" name="Google Shape;1384;p102"/>
          <p:cNvPicPr preferRelativeResize="0"/>
          <p:nvPr/>
        </p:nvPicPr>
        <p:blipFill rotWithShape="1">
          <a:blip r:embed="rId11">
            <a:alphaModFix/>
          </a:blip>
          <a:srcRect b="0" l="0" r="0" t="0"/>
          <a:stretch/>
        </p:blipFill>
        <p:spPr>
          <a:xfrm>
            <a:off x="7950112" y="4512341"/>
            <a:ext cx="1137486" cy="1166652"/>
          </a:xfrm>
          <a:prstGeom prst="rect">
            <a:avLst/>
          </a:prstGeom>
          <a:noFill/>
          <a:ln>
            <a:noFill/>
          </a:ln>
        </p:spPr>
      </p:pic>
      <p:pic>
        <p:nvPicPr>
          <p:cNvPr descr="A picture containing vector graphics&#10;&#10;Description automatically generated" id="1385" name="Google Shape;1385;p102"/>
          <p:cNvPicPr preferRelativeResize="0"/>
          <p:nvPr/>
        </p:nvPicPr>
        <p:blipFill rotWithShape="1">
          <a:blip r:embed="rId12">
            <a:alphaModFix/>
          </a:blip>
          <a:srcRect b="0" l="0" r="0" t="0"/>
          <a:stretch/>
        </p:blipFill>
        <p:spPr>
          <a:xfrm>
            <a:off x="10315679" y="4361442"/>
            <a:ext cx="1604197" cy="1366074"/>
          </a:xfrm>
          <a:prstGeom prst="rect">
            <a:avLst/>
          </a:prstGeom>
          <a:noFill/>
          <a:ln>
            <a:noFill/>
          </a:ln>
        </p:spPr>
      </p:pic>
      <p:pic>
        <p:nvPicPr>
          <p:cNvPr descr="Graphical user interface, application&#10;&#10;Description automatically generated" id="1386" name="Google Shape;1386;p102"/>
          <p:cNvPicPr preferRelativeResize="0"/>
          <p:nvPr/>
        </p:nvPicPr>
        <p:blipFill rotWithShape="1">
          <a:blip r:embed="rId13">
            <a:alphaModFix/>
          </a:blip>
          <a:srcRect b="77264" l="67416" r="15850" t="0"/>
          <a:stretch/>
        </p:blipFill>
        <p:spPr>
          <a:xfrm>
            <a:off x="1047132" y="1807281"/>
            <a:ext cx="854451" cy="845302"/>
          </a:xfrm>
          <a:prstGeom prst="rect">
            <a:avLst/>
          </a:prstGeom>
          <a:noFill/>
          <a:ln>
            <a:noFill/>
          </a:ln>
        </p:spPr>
      </p:pic>
      <p:pic>
        <p:nvPicPr>
          <p:cNvPr descr="A picture containing arrow&#10;&#10;Description automatically generated" id="1387" name="Google Shape;1387;p102"/>
          <p:cNvPicPr preferRelativeResize="0"/>
          <p:nvPr/>
        </p:nvPicPr>
        <p:blipFill rotWithShape="1">
          <a:blip r:embed="rId14">
            <a:alphaModFix/>
          </a:blip>
          <a:srcRect b="0" l="0" r="0" t="0"/>
          <a:stretch/>
        </p:blipFill>
        <p:spPr>
          <a:xfrm>
            <a:off x="863342" y="2473412"/>
            <a:ext cx="1222029" cy="905064"/>
          </a:xfrm>
          <a:prstGeom prst="rect">
            <a:avLst/>
          </a:prstGeom>
          <a:noFill/>
          <a:ln>
            <a:noFill/>
          </a:ln>
        </p:spPr>
      </p:pic>
      <p:pic>
        <p:nvPicPr>
          <p:cNvPr descr="A picture containing car&#10;&#10;Description automatically generated" id="1388" name="Google Shape;1388;p102"/>
          <p:cNvPicPr preferRelativeResize="0"/>
          <p:nvPr/>
        </p:nvPicPr>
        <p:blipFill rotWithShape="1">
          <a:blip r:embed="rId15">
            <a:alphaModFix/>
          </a:blip>
          <a:srcRect b="0" l="0" r="0" t="0"/>
          <a:stretch/>
        </p:blipFill>
        <p:spPr>
          <a:xfrm>
            <a:off x="471154" y="4847094"/>
            <a:ext cx="1901583" cy="9507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5"/>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584" name="Google Shape;584;p5"/>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pic>
        <p:nvPicPr>
          <p:cNvPr descr="green checkmark" id="585" name="Google Shape;585;p5"/>
          <p:cNvPicPr preferRelativeResize="0"/>
          <p:nvPr/>
        </p:nvPicPr>
        <p:blipFill rotWithShape="1">
          <a:blip r:embed="rId3">
            <a:alphaModFix/>
          </a:blip>
          <a:srcRect b="0" l="0" r="0" t="0"/>
          <a:stretch/>
        </p:blipFill>
        <p:spPr>
          <a:xfrm>
            <a:off x="6392946" y="1582667"/>
            <a:ext cx="362196" cy="377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p103"/>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Word patterns</a:t>
            </a:r>
            <a:endParaRPr b="1" sz="3200"/>
          </a:p>
        </p:txBody>
      </p:sp>
      <p:sp>
        <p:nvSpPr>
          <p:cNvPr id="1395" name="Google Shape;1395;p103"/>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rgbClr val="1F3864"/>
              </a:buClr>
              <a:buSzPts val="2800"/>
              <a:buChar char="•"/>
            </a:pPr>
            <a:r>
              <a:rPr lang="en-GB"/>
              <a:t>Look up the </a:t>
            </a:r>
            <a:r>
              <a:rPr lang="en-GB" u="sng">
                <a:solidFill>
                  <a:schemeClr val="hlink"/>
                </a:solidFill>
                <a:hlinkClick r:id="rId3"/>
              </a:rPr>
              <a:t>GCSE word patterns </a:t>
            </a:r>
            <a:r>
              <a:rPr lang="en-GB"/>
              <a:t>resources on the NCELP portal</a:t>
            </a:r>
            <a:endParaRPr/>
          </a:p>
          <a:p>
            <a:pPr indent="-228600" lvl="0" marL="228600" rtl="0" algn="l">
              <a:lnSpc>
                <a:spcPct val="150000"/>
              </a:lnSpc>
              <a:spcBef>
                <a:spcPts val="0"/>
              </a:spcBef>
              <a:spcAft>
                <a:spcPts val="0"/>
              </a:spcAft>
              <a:buClr>
                <a:srgbClr val="1F3864"/>
              </a:buClr>
              <a:buSzPts val="2800"/>
              <a:buChar char="•"/>
            </a:pPr>
            <a:r>
              <a:rPr lang="en-GB"/>
              <a:t>Check own KS3 word list for any words that are examples of these patterns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04"/>
          <p:cNvSpPr/>
          <p:nvPr/>
        </p:nvSpPr>
        <p:spPr>
          <a:xfrm>
            <a:off x="4500770" y="5487569"/>
            <a:ext cx="4066098" cy="748178"/>
          </a:xfrm>
          <a:prstGeom prst="wedgeRoundRectCallout">
            <a:avLst>
              <a:gd fmla="val 6133" name="adj1"/>
              <a:gd fmla="val -78849" name="adj2"/>
              <a:gd fmla="val 16667" name="adj3"/>
            </a:avLst>
          </a:prstGeom>
          <a:solidFill>
            <a:srgbClr val="115076"/>
          </a:solidFill>
          <a:ln cap="flat" cmpd="sng" w="12700">
            <a:solidFill>
              <a:srgbClr val="DAA5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The gender of the new noun is the gender of the base word.</a:t>
            </a:r>
            <a:endParaRPr/>
          </a:p>
        </p:txBody>
      </p:sp>
      <p:pic>
        <p:nvPicPr>
          <p:cNvPr descr="background for title " id="1402" name="Google Shape;1402;p104"/>
          <p:cNvPicPr preferRelativeResize="0"/>
          <p:nvPr/>
        </p:nvPicPr>
        <p:blipFill rotWithShape="1">
          <a:blip r:embed="rId3">
            <a:alphaModFix/>
          </a:blip>
          <a:srcRect b="0" l="0" r="0" t="0"/>
          <a:stretch/>
        </p:blipFill>
        <p:spPr>
          <a:xfrm>
            <a:off x="0" y="294041"/>
            <a:ext cx="4821380" cy="869950"/>
          </a:xfrm>
          <a:prstGeom prst="rect">
            <a:avLst/>
          </a:prstGeom>
          <a:noFill/>
          <a:ln>
            <a:noFill/>
          </a:ln>
        </p:spPr>
      </p:pic>
      <p:sp>
        <p:nvSpPr>
          <p:cNvPr id="1403" name="Google Shape;1403;p104"/>
          <p:cNvSpPr txBox="1"/>
          <p:nvPr>
            <p:ph type="title"/>
          </p:nvPr>
        </p:nvSpPr>
        <p:spPr>
          <a:xfrm>
            <a:off x="0" y="318059"/>
            <a:ext cx="5846618" cy="7769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entury Gothic"/>
              <a:buNone/>
            </a:pPr>
            <a:r>
              <a:rPr b="1" lang="en-GB" sz="3600">
                <a:solidFill>
                  <a:srgbClr val="FFFFFF"/>
                </a:solidFill>
              </a:rPr>
              <a:t>Lieblings-, Haupt-</a:t>
            </a:r>
            <a:endParaRPr/>
          </a:p>
        </p:txBody>
      </p:sp>
      <p:sp>
        <p:nvSpPr>
          <p:cNvPr id="1404" name="Google Shape;1404;p104"/>
          <p:cNvSpPr txBox="1"/>
          <p:nvPr/>
        </p:nvSpPr>
        <p:spPr>
          <a:xfrm>
            <a:off x="300038" y="1217967"/>
            <a:ext cx="1120334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0" i="0" lang="en-GB" sz="2800" u="none" cap="none" strike="noStrike">
                <a:solidFill>
                  <a:srgbClr val="002060"/>
                </a:solidFill>
                <a:latin typeface="Century Gothic"/>
                <a:ea typeface="Century Gothic"/>
                <a:cs typeface="Century Gothic"/>
                <a:sym typeface="Century Gothic"/>
              </a:rPr>
              <a:t>Remember! </a:t>
            </a:r>
            <a:br>
              <a:rPr b="0" i="0" lang="en-GB" sz="2800" u="none" cap="none" strike="noStrike">
                <a:solidFill>
                  <a:srgbClr val="002060"/>
                </a:solidFill>
                <a:latin typeface="Century Gothic"/>
                <a:ea typeface="Century Gothic"/>
                <a:cs typeface="Century Gothic"/>
                <a:sym typeface="Century Gothic"/>
              </a:rPr>
            </a:br>
            <a:endParaRPr b="0" i="0" sz="2800" u="none" cap="none" strike="noStrike">
              <a:solidFill>
                <a:srgbClr val="002060"/>
              </a:solidFill>
              <a:latin typeface="Century Gothic"/>
              <a:ea typeface="Century Gothic"/>
              <a:cs typeface="Century Gothic"/>
              <a:sym typeface="Century Gothic"/>
            </a:endParaRPr>
          </a:p>
        </p:txBody>
      </p:sp>
      <p:sp>
        <p:nvSpPr>
          <p:cNvPr id="1405" name="Google Shape;1405;p104"/>
          <p:cNvSpPr/>
          <p:nvPr/>
        </p:nvSpPr>
        <p:spPr>
          <a:xfrm>
            <a:off x="300038" y="1818271"/>
            <a:ext cx="609600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1" i="0" lang="en-GB" sz="2800" u="none" cap="none" strike="noStrike">
                <a:solidFill>
                  <a:srgbClr val="002060"/>
                </a:solidFill>
                <a:latin typeface="Century Gothic"/>
                <a:ea typeface="Century Gothic"/>
                <a:cs typeface="Century Gothic"/>
                <a:sym typeface="Century Gothic"/>
              </a:rPr>
              <a:t>Lieblings</a:t>
            </a:r>
            <a:r>
              <a:rPr b="0" i="0" lang="en-GB" sz="2800" u="none" cap="none" strike="noStrike">
                <a:solidFill>
                  <a:srgbClr val="002060"/>
                </a:solidFill>
                <a:latin typeface="Century Gothic"/>
                <a:ea typeface="Century Gothic"/>
                <a:cs typeface="Century Gothic"/>
                <a:sym typeface="Century Gothic"/>
              </a:rPr>
              <a:t>- 	means 	favourite</a:t>
            </a:r>
            <a:br>
              <a:rPr b="0" i="0" lang="en-GB" sz="2800" u="none" cap="none" strike="noStrike">
                <a:solidFill>
                  <a:srgbClr val="002060"/>
                </a:solidFill>
                <a:latin typeface="Century Gothic"/>
                <a:ea typeface="Century Gothic"/>
                <a:cs typeface="Century Gothic"/>
                <a:sym typeface="Century Gothic"/>
              </a:rPr>
            </a:br>
            <a:r>
              <a:rPr b="1" i="0" lang="en-GB" sz="2800" u="none" cap="none" strike="noStrike">
                <a:solidFill>
                  <a:srgbClr val="002060"/>
                </a:solidFill>
                <a:latin typeface="Century Gothic"/>
                <a:ea typeface="Century Gothic"/>
                <a:cs typeface="Century Gothic"/>
                <a:sym typeface="Century Gothic"/>
              </a:rPr>
              <a:t>Haupt</a:t>
            </a:r>
            <a:r>
              <a:rPr b="0" i="0" lang="en-GB" sz="2800" u="none" cap="none" strike="noStrike">
                <a:solidFill>
                  <a:srgbClr val="002060"/>
                </a:solidFill>
                <a:latin typeface="Century Gothic"/>
                <a:ea typeface="Century Gothic"/>
                <a:cs typeface="Century Gothic"/>
                <a:sym typeface="Century Gothic"/>
              </a:rPr>
              <a:t>- 	means 	main</a:t>
            </a:r>
            <a:endParaRPr b="0" i="0" sz="1800" u="none" cap="none" strike="noStrike">
              <a:solidFill>
                <a:srgbClr val="000000"/>
              </a:solidFill>
              <a:latin typeface="Century Gothic"/>
              <a:ea typeface="Century Gothic"/>
              <a:cs typeface="Century Gothic"/>
              <a:sym typeface="Century Gothic"/>
            </a:endParaRPr>
          </a:p>
        </p:txBody>
      </p:sp>
      <p:sp>
        <p:nvSpPr>
          <p:cNvPr id="1406" name="Google Shape;1406;p104"/>
          <p:cNvSpPr/>
          <p:nvPr/>
        </p:nvSpPr>
        <p:spPr>
          <a:xfrm>
            <a:off x="4045526" y="1818271"/>
            <a:ext cx="1551709" cy="47705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15076"/>
              </a:buClr>
              <a:buSzPts val="2000"/>
              <a:buFont typeface="Arial"/>
              <a:buNone/>
            </a:pPr>
            <a:r>
              <a:rPr b="0" i="0" lang="en-GB" sz="2000" u="none" cap="none" strike="noStrike">
                <a:solidFill>
                  <a:srgbClr val="115076"/>
                </a:solidFill>
                <a:latin typeface="Century Gothic"/>
                <a:ea typeface="Century Gothic"/>
                <a:cs typeface="Century Gothic"/>
                <a:sym typeface="Century Gothic"/>
              </a:rPr>
              <a:t>_________</a:t>
            </a:r>
            <a:endParaRPr/>
          </a:p>
        </p:txBody>
      </p:sp>
      <p:sp>
        <p:nvSpPr>
          <p:cNvPr id="1407" name="Google Shape;1407;p104"/>
          <p:cNvSpPr/>
          <p:nvPr/>
        </p:nvSpPr>
        <p:spPr>
          <a:xfrm>
            <a:off x="4045526" y="2227527"/>
            <a:ext cx="1551709" cy="477054"/>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15076"/>
              </a:buClr>
              <a:buSzPts val="2000"/>
              <a:buFont typeface="Arial"/>
              <a:buNone/>
            </a:pPr>
            <a:r>
              <a:rPr b="0" i="0" lang="en-GB" sz="2000" u="none" cap="none" strike="noStrike">
                <a:solidFill>
                  <a:srgbClr val="115076"/>
                </a:solidFill>
                <a:latin typeface="Century Gothic"/>
                <a:ea typeface="Century Gothic"/>
                <a:cs typeface="Century Gothic"/>
                <a:sym typeface="Century Gothic"/>
              </a:rPr>
              <a:t>_________</a:t>
            </a:r>
            <a:endParaRPr/>
          </a:p>
        </p:txBody>
      </p:sp>
      <p:sp>
        <p:nvSpPr>
          <p:cNvPr id="1408" name="Google Shape;1408;p104"/>
          <p:cNvSpPr txBox="1"/>
          <p:nvPr/>
        </p:nvSpPr>
        <p:spPr>
          <a:xfrm>
            <a:off x="300038" y="2975770"/>
            <a:ext cx="1120334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0" i="0" lang="en-GB" sz="2800" u="none" cap="none" strike="noStrike">
                <a:solidFill>
                  <a:srgbClr val="002060"/>
                </a:solidFill>
                <a:latin typeface="Century Gothic"/>
                <a:ea typeface="Century Gothic"/>
                <a:cs typeface="Century Gothic"/>
                <a:sym typeface="Century Gothic"/>
              </a:rPr>
              <a:t>These prefixes can be added to almost any noun to make a new word. </a:t>
            </a:r>
            <a:endParaRPr/>
          </a:p>
        </p:txBody>
      </p:sp>
      <p:sp>
        <p:nvSpPr>
          <p:cNvPr id="1409" name="Google Shape;1409;p104"/>
          <p:cNvSpPr txBox="1"/>
          <p:nvPr/>
        </p:nvSpPr>
        <p:spPr>
          <a:xfrm>
            <a:off x="300038" y="4027403"/>
            <a:ext cx="4521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0" i="0" lang="en-GB" sz="2800" u="none" cap="none" strike="noStrike">
                <a:solidFill>
                  <a:srgbClr val="002060"/>
                </a:solidFill>
                <a:latin typeface="Century Gothic"/>
                <a:ea typeface="Century Gothic"/>
                <a:cs typeface="Century Gothic"/>
                <a:sym typeface="Century Gothic"/>
              </a:rPr>
              <a:t>favourite language    </a:t>
            </a:r>
            <a:r>
              <a:rPr b="0" i="0" lang="en-GB" sz="3200" u="none" cap="none" strike="noStrike">
                <a:solidFill>
                  <a:srgbClr val="002060"/>
                </a:solidFill>
                <a:latin typeface="Century Gothic"/>
                <a:ea typeface="Century Gothic"/>
                <a:cs typeface="Century Gothic"/>
                <a:sym typeface="Century Gothic"/>
              </a:rPr>
              <a:t>🢧</a:t>
            </a:r>
            <a:endParaRPr b="0" i="0" sz="2800" u="none" cap="none" strike="noStrike">
              <a:solidFill>
                <a:srgbClr val="002060"/>
              </a:solidFill>
              <a:latin typeface="Century Gothic"/>
              <a:ea typeface="Century Gothic"/>
              <a:cs typeface="Century Gothic"/>
              <a:sym typeface="Century Gothic"/>
            </a:endParaRPr>
          </a:p>
        </p:txBody>
      </p:sp>
      <p:sp>
        <p:nvSpPr>
          <p:cNvPr id="1410" name="Google Shape;1410;p104"/>
          <p:cNvSpPr txBox="1"/>
          <p:nvPr/>
        </p:nvSpPr>
        <p:spPr>
          <a:xfrm>
            <a:off x="4821380" y="4057776"/>
            <a:ext cx="374548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1" i="0" lang="en-GB" sz="2800" u="none" cap="none" strike="noStrike">
                <a:solidFill>
                  <a:srgbClr val="002060"/>
                </a:solidFill>
                <a:latin typeface="Century Gothic"/>
                <a:ea typeface="Century Gothic"/>
                <a:cs typeface="Century Gothic"/>
                <a:sym typeface="Century Gothic"/>
              </a:rPr>
              <a:t>die Lieblingssprache</a:t>
            </a:r>
            <a:endParaRPr b="1" i="0" sz="2800" u="none" cap="none" strike="noStrike">
              <a:solidFill>
                <a:srgbClr val="002060"/>
              </a:solidFill>
              <a:latin typeface="Century Gothic"/>
              <a:ea typeface="Century Gothic"/>
              <a:cs typeface="Century Gothic"/>
              <a:sym typeface="Century Gothic"/>
            </a:endParaRPr>
          </a:p>
        </p:txBody>
      </p:sp>
      <p:sp>
        <p:nvSpPr>
          <p:cNvPr id="1411" name="Google Shape;1411;p104"/>
          <p:cNvSpPr txBox="1"/>
          <p:nvPr/>
        </p:nvSpPr>
        <p:spPr>
          <a:xfrm>
            <a:off x="300038" y="4759327"/>
            <a:ext cx="4521342"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0" i="0" lang="en-GB" sz="2800" u="none" cap="none" strike="noStrike">
                <a:solidFill>
                  <a:srgbClr val="002060"/>
                </a:solidFill>
                <a:latin typeface="Century Gothic"/>
                <a:ea typeface="Century Gothic"/>
                <a:cs typeface="Century Gothic"/>
                <a:sym typeface="Century Gothic"/>
              </a:rPr>
              <a:t>main place    </a:t>
            </a:r>
            <a:r>
              <a:rPr b="0" i="0" lang="en-GB" sz="3200" u="none" cap="none" strike="noStrike">
                <a:solidFill>
                  <a:srgbClr val="002060"/>
                </a:solidFill>
                <a:latin typeface="Century Gothic"/>
                <a:ea typeface="Century Gothic"/>
                <a:cs typeface="Century Gothic"/>
                <a:sym typeface="Century Gothic"/>
              </a:rPr>
              <a:t>🢧</a:t>
            </a:r>
            <a:endParaRPr b="0" i="0" sz="2800" u="none" cap="none" strike="noStrike">
              <a:solidFill>
                <a:srgbClr val="002060"/>
              </a:solidFill>
              <a:latin typeface="Century Gothic"/>
              <a:ea typeface="Century Gothic"/>
              <a:cs typeface="Century Gothic"/>
              <a:sym typeface="Century Gothic"/>
            </a:endParaRPr>
          </a:p>
        </p:txBody>
      </p:sp>
      <p:sp>
        <p:nvSpPr>
          <p:cNvPr id="1412" name="Google Shape;1412;p104"/>
          <p:cNvSpPr txBox="1"/>
          <p:nvPr/>
        </p:nvSpPr>
        <p:spPr>
          <a:xfrm>
            <a:off x="4821380" y="4820882"/>
            <a:ext cx="374548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2800"/>
              <a:buFont typeface="Arial"/>
              <a:buNone/>
            </a:pPr>
            <a:r>
              <a:rPr b="1" i="0" lang="en-GB" sz="2800" u="none" cap="none" strike="noStrike">
                <a:solidFill>
                  <a:srgbClr val="002060"/>
                </a:solidFill>
                <a:latin typeface="Century Gothic"/>
                <a:ea typeface="Century Gothic"/>
                <a:cs typeface="Century Gothic"/>
                <a:sym typeface="Century Gothic"/>
              </a:rPr>
              <a:t>der Hauptort</a:t>
            </a:r>
            <a:endParaRPr b="1" i="0" sz="2800" u="none" cap="none" strike="noStrike">
              <a:solidFill>
                <a:srgbClr val="002060"/>
              </a:solidFill>
              <a:latin typeface="Century Gothic"/>
              <a:ea typeface="Century Gothic"/>
              <a:cs typeface="Century Gothic"/>
              <a:sym typeface="Century Gothic"/>
            </a:endParaRPr>
          </a:p>
        </p:txBody>
      </p:sp>
      <p:sp>
        <p:nvSpPr>
          <p:cNvPr id="1413" name="Google Shape;1413;p104"/>
          <p:cNvSpPr/>
          <p:nvPr/>
        </p:nvSpPr>
        <p:spPr>
          <a:xfrm>
            <a:off x="133783" y="5491251"/>
            <a:ext cx="4066098" cy="748178"/>
          </a:xfrm>
          <a:prstGeom prst="wedgeRoundRectCallout">
            <a:avLst>
              <a:gd fmla="val -24873" name="adj1"/>
              <a:gd fmla="val -69590" name="adj2"/>
              <a:gd fmla="val 16667" name="adj3"/>
            </a:avLst>
          </a:prstGeom>
          <a:solidFill>
            <a:srgbClr val="115076"/>
          </a:solidFill>
          <a:ln cap="flat" cmpd="sng" w="12700">
            <a:solidFill>
              <a:srgbClr val="DAA5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Note: two words in English become one word in German.</a:t>
            </a:r>
            <a:endParaRPr/>
          </a:p>
        </p:txBody>
      </p:sp>
      <p:sp>
        <p:nvSpPr>
          <p:cNvPr id="1414" name="Google Shape;1414;p104"/>
          <p:cNvSpPr/>
          <p:nvPr/>
        </p:nvSpPr>
        <p:spPr>
          <a:xfrm>
            <a:off x="4500770" y="5491251"/>
            <a:ext cx="4066098" cy="748178"/>
          </a:xfrm>
          <a:prstGeom prst="wedgeRoundRectCallout">
            <a:avLst>
              <a:gd fmla="val -29303" name="adj1"/>
              <a:gd fmla="val -80701" name="adj2"/>
              <a:gd fmla="val 16667" name="adj3"/>
            </a:avLst>
          </a:prstGeom>
          <a:solidFill>
            <a:srgbClr val="115076"/>
          </a:solidFill>
          <a:ln cap="flat" cmpd="sng" w="12700">
            <a:solidFill>
              <a:srgbClr val="DAA52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The gender of the new noun is the gender of the base word.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4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pic>
        <p:nvPicPr>
          <p:cNvPr descr="background rectangle" id="1420" name="Google Shape;1420;p105"/>
          <p:cNvPicPr preferRelativeResize="0"/>
          <p:nvPr/>
        </p:nvPicPr>
        <p:blipFill rotWithShape="1">
          <a:blip r:embed="rId3">
            <a:alphaModFix/>
          </a:blip>
          <a:srcRect b="0" l="0" r="0" t="0"/>
          <a:stretch/>
        </p:blipFill>
        <p:spPr>
          <a:xfrm>
            <a:off x="-1" y="294041"/>
            <a:ext cx="3941603" cy="869950"/>
          </a:xfrm>
          <a:prstGeom prst="rect">
            <a:avLst/>
          </a:prstGeom>
          <a:noFill/>
          <a:ln>
            <a:noFill/>
          </a:ln>
        </p:spPr>
      </p:pic>
      <p:sp>
        <p:nvSpPr>
          <p:cNvPr id="1421" name="Google Shape;1421;p105"/>
          <p:cNvSpPr txBox="1"/>
          <p:nvPr>
            <p:ph type="title"/>
          </p:nvPr>
        </p:nvSpPr>
        <p:spPr>
          <a:xfrm>
            <a:off x="0" y="294041"/>
            <a:ext cx="3745089"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Vokabeln [1/2]</a:t>
            </a:r>
            <a:endParaRPr/>
          </a:p>
        </p:txBody>
      </p:sp>
      <p:sp>
        <p:nvSpPr>
          <p:cNvPr id="1422" name="Google Shape;1422;p105"/>
          <p:cNvSpPr/>
          <p:nvPr/>
        </p:nvSpPr>
        <p:spPr>
          <a:xfrm>
            <a:off x="11007969" y="247046"/>
            <a:ext cx="949358"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hören</a:t>
            </a:r>
            <a:endParaRPr b="1" i="0" sz="2000" u="none" cap="none" strike="noStrike">
              <a:solidFill>
                <a:srgbClr val="FFFFFF"/>
              </a:solidFill>
              <a:latin typeface="Century Gothic"/>
              <a:ea typeface="Century Gothic"/>
              <a:cs typeface="Century Gothic"/>
              <a:sym typeface="Century Gothic"/>
            </a:endParaRPr>
          </a:p>
        </p:txBody>
      </p:sp>
      <p:sp>
        <p:nvSpPr>
          <p:cNvPr id="1423" name="Google Shape;1423;p105"/>
          <p:cNvSpPr txBox="1"/>
          <p:nvPr/>
        </p:nvSpPr>
        <p:spPr>
          <a:xfrm>
            <a:off x="3941603" y="209558"/>
            <a:ext cx="801572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Hör zu. Ist es A, B, ? Schreib das englische Wort.</a:t>
            </a:r>
            <a:endParaRPr/>
          </a:p>
        </p:txBody>
      </p:sp>
      <p:sp>
        <p:nvSpPr>
          <p:cNvPr id="1424" name="Google Shape;1424;p105"/>
          <p:cNvSpPr/>
          <p:nvPr/>
        </p:nvSpPr>
        <p:spPr>
          <a:xfrm>
            <a:off x="6994561" y="753871"/>
            <a:ext cx="4962766" cy="4524315"/>
          </a:xfrm>
          <a:prstGeom prst="roundRect">
            <a:avLst>
              <a:gd fmla="val 16667" name="adj"/>
            </a:avLst>
          </a:prstGeom>
          <a:solidFill>
            <a:srgbClr val="E3EAFD"/>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425" name="Google Shape;1425;p105"/>
          <p:cNvSpPr/>
          <p:nvPr/>
        </p:nvSpPr>
        <p:spPr>
          <a:xfrm>
            <a:off x="7325632" y="1237300"/>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a:t>
            </a:r>
            <a:endParaRPr/>
          </a:p>
        </p:txBody>
      </p:sp>
      <p:sp>
        <p:nvSpPr>
          <p:cNvPr id="1426" name="Google Shape;1426;p105"/>
          <p:cNvSpPr/>
          <p:nvPr/>
        </p:nvSpPr>
        <p:spPr>
          <a:xfrm>
            <a:off x="7326405" y="1709472"/>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2</a:t>
            </a:r>
            <a:endParaRPr/>
          </a:p>
        </p:txBody>
      </p:sp>
      <p:sp>
        <p:nvSpPr>
          <p:cNvPr id="1427" name="Google Shape;1427;p105"/>
          <p:cNvSpPr/>
          <p:nvPr/>
        </p:nvSpPr>
        <p:spPr>
          <a:xfrm>
            <a:off x="7326405" y="2178130"/>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3</a:t>
            </a:r>
            <a:endParaRPr/>
          </a:p>
        </p:txBody>
      </p:sp>
      <p:sp>
        <p:nvSpPr>
          <p:cNvPr id="1428" name="Google Shape;1428;p105"/>
          <p:cNvSpPr/>
          <p:nvPr/>
        </p:nvSpPr>
        <p:spPr>
          <a:xfrm>
            <a:off x="7326405" y="2674121"/>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4</a:t>
            </a:r>
            <a:endParaRPr/>
          </a:p>
        </p:txBody>
      </p:sp>
      <p:sp>
        <p:nvSpPr>
          <p:cNvPr id="1429" name="Google Shape;1429;p105"/>
          <p:cNvSpPr/>
          <p:nvPr/>
        </p:nvSpPr>
        <p:spPr>
          <a:xfrm>
            <a:off x="7326405" y="3169233"/>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5</a:t>
            </a:r>
            <a:endParaRPr/>
          </a:p>
        </p:txBody>
      </p:sp>
      <p:sp>
        <p:nvSpPr>
          <p:cNvPr id="1430" name="Google Shape;1430;p105"/>
          <p:cNvSpPr/>
          <p:nvPr/>
        </p:nvSpPr>
        <p:spPr>
          <a:xfrm>
            <a:off x="7322274" y="3660099"/>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6</a:t>
            </a:r>
            <a:endParaRPr/>
          </a:p>
        </p:txBody>
      </p:sp>
      <p:sp>
        <p:nvSpPr>
          <p:cNvPr id="1431" name="Google Shape;1431;p105"/>
          <p:cNvSpPr/>
          <p:nvPr/>
        </p:nvSpPr>
        <p:spPr>
          <a:xfrm>
            <a:off x="7313895" y="4161055"/>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7</a:t>
            </a:r>
            <a:endParaRPr/>
          </a:p>
        </p:txBody>
      </p:sp>
      <p:sp>
        <p:nvSpPr>
          <p:cNvPr id="1432" name="Google Shape;1432;p105"/>
          <p:cNvSpPr/>
          <p:nvPr/>
        </p:nvSpPr>
        <p:spPr>
          <a:xfrm>
            <a:off x="7319131" y="4624748"/>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8</a:t>
            </a:r>
            <a:endParaRPr/>
          </a:p>
        </p:txBody>
      </p:sp>
      <p:sp>
        <p:nvSpPr>
          <p:cNvPr id="1433" name="Google Shape;1433;p105"/>
          <p:cNvSpPr txBox="1"/>
          <p:nvPr/>
        </p:nvSpPr>
        <p:spPr>
          <a:xfrm>
            <a:off x="7218450" y="781127"/>
            <a:ext cx="269624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A,B,C?  Englisch</a:t>
            </a:r>
            <a:endParaRPr b="1" i="0" sz="2200" u="none" cap="none" strike="noStrike">
              <a:solidFill>
                <a:srgbClr val="1F3864"/>
              </a:solidFill>
              <a:latin typeface="Century Gothic"/>
              <a:ea typeface="Century Gothic"/>
              <a:cs typeface="Century Gothic"/>
              <a:sym typeface="Century Gothic"/>
            </a:endParaRPr>
          </a:p>
        </p:txBody>
      </p:sp>
      <p:cxnSp>
        <p:nvCxnSpPr>
          <p:cNvPr id="1434" name="Google Shape;1434;p105"/>
          <p:cNvCxnSpPr/>
          <p:nvPr/>
        </p:nvCxnSpPr>
        <p:spPr>
          <a:xfrm>
            <a:off x="8158230" y="1221007"/>
            <a:ext cx="0" cy="3778037"/>
          </a:xfrm>
          <a:prstGeom prst="straightConnector1">
            <a:avLst/>
          </a:prstGeom>
          <a:noFill/>
          <a:ln cap="flat" cmpd="sng" w="9525">
            <a:solidFill>
              <a:srgbClr val="002060"/>
            </a:solidFill>
            <a:prstDash val="solid"/>
            <a:miter lim="800000"/>
            <a:headEnd len="sm" w="sm" type="none"/>
            <a:tailEnd len="sm" w="sm" type="none"/>
          </a:ln>
        </p:spPr>
      </p:cxnSp>
      <p:sp>
        <p:nvSpPr>
          <p:cNvPr id="1435" name="Google Shape;1435;p105"/>
          <p:cNvSpPr txBox="1"/>
          <p:nvPr/>
        </p:nvSpPr>
        <p:spPr>
          <a:xfrm>
            <a:off x="7697060" y="1202318"/>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C</a:t>
            </a:r>
            <a:endParaRPr/>
          </a:p>
        </p:txBody>
      </p:sp>
      <p:sp>
        <p:nvSpPr>
          <p:cNvPr id="1436" name="Google Shape;1436;p105"/>
          <p:cNvSpPr txBox="1"/>
          <p:nvPr/>
        </p:nvSpPr>
        <p:spPr>
          <a:xfrm>
            <a:off x="8278259" y="1211973"/>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animal</a:t>
            </a:r>
            <a:endParaRPr/>
          </a:p>
        </p:txBody>
      </p:sp>
      <p:pic>
        <p:nvPicPr>
          <p:cNvPr descr="Bison, View, Large, Horns, Animal, Tail, Rear, Fur" id="1437" name="Google Shape;1437;p105"/>
          <p:cNvPicPr preferRelativeResize="0"/>
          <p:nvPr/>
        </p:nvPicPr>
        <p:blipFill rotWithShape="1">
          <a:blip r:embed="rId4">
            <a:alphaModFix/>
          </a:blip>
          <a:srcRect b="0" l="0" r="0" t="0"/>
          <a:stretch/>
        </p:blipFill>
        <p:spPr>
          <a:xfrm>
            <a:off x="4840225" y="963786"/>
            <a:ext cx="1798655" cy="1635141"/>
          </a:xfrm>
          <a:prstGeom prst="rect">
            <a:avLst/>
          </a:prstGeom>
          <a:noFill/>
          <a:ln>
            <a:noFill/>
          </a:ln>
        </p:spPr>
      </p:pic>
      <p:pic>
        <p:nvPicPr>
          <p:cNvPr descr="Süleymaniye, Door, Cami, Turkey, Istanbul, Article" id="1438" name="Google Shape;1438;p105"/>
          <p:cNvPicPr preferRelativeResize="0"/>
          <p:nvPr/>
        </p:nvPicPr>
        <p:blipFill rotWithShape="1">
          <a:blip r:embed="rId5">
            <a:alphaModFix/>
          </a:blip>
          <a:srcRect b="0" l="0" r="0" t="0"/>
          <a:stretch/>
        </p:blipFill>
        <p:spPr>
          <a:xfrm>
            <a:off x="2670061" y="2055397"/>
            <a:ext cx="1590594" cy="2009171"/>
          </a:xfrm>
          <a:prstGeom prst="rect">
            <a:avLst/>
          </a:prstGeom>
          <a:noFill/>
          <a:ln>
            <a:noFill/>
          </a:ln>
        </p:spPr>
      </p:pic>
      <p:pic>
        <p:nvPicPr>
          <p:cNvPr descr="City, Warsaw, Town, Poland, Europe, Architecture" id="1439" name="Google Shape;1439;p105"/>
          <p:cNvPicPr preferRelativeResize="0"/>
          <p:nvPr/>
        </p:nvPicPr>
        <p:blipFill rotWithShape="1">
          <a:blip r:embed="rId6">
            <a:alphaModFix/>
          </a:blip>
          <a:srcRect b="0" l="0" r="0" t="0"/>
          <a:stretch/>
        </p:blipFill>
        <p:spPr>
          <a:xfrm>
            <a:off x="404460" y="1450966"/>
            <a:ext cx="1813293" cy="1208862"/>
          </a:xfrm>
          <a:prstGeom prst="rect">
            <a:avLst/>
          </a:prstGeom>
          <a:noFill/>
          <a:ln>
            <a:noFill/>
          </a:ln>
        </p:spPr>
      </p:pic>
      <p:pic>
        <p:nvPicPr>
          <p:cNvPr descr="Math, Blackboard, Education, Classroom, Chalkboard" id="1440" name="Google Shape;1440;p105"/>
          <p:cNvPicPr preferRelativeResize="0"/>
          <p:nvPr/>
        </p:nvPicPr>
        <p:blipFill rotWithShape="1">
          <a:blip r:embed="rId7">
            <a:alphaModFix/>
          </a:blip>
          <a:srcRect b="-5386" l="0" r="10094" t="0"/>
          <a:stretch/>
        </p:blipFill>
        <p:spPr>
          <a:xfrm>
            <a:off x="4609589" y="4994241"/>
            <a:ext cx="2036038" cy="1218173"/>
          </a:xfrm>
          <a:prstGeom prst="rect">
            <a:avLst/>
          </a:prstGeom>
          <a:noFill/>
          <a:ln>
            <a:noFill/>
          </a:ln>
        </p:spPr>
      </p:pic>
      <p:pic>
        <p:nvPicPr>
          <p:cNvPr descr="Warsaw, Poland, The Old Town, Monument, Building" id="1441" name="Google Shape;1441;p105"/>
          <p:cNvPicPr preferRelativeResize="0"/>
          <p:nvPr/>
        </p:nvPicPr>
        <p:blipFill rotWithShape="1">
          <a:blip r:embed="rId8">
            <a:alphaModFix/>
          </a:blip>
          <a:srcRect b="0" l="0" r="0" t="0"/>
          <a:stretch/>
        </p:blipFill>
        <p:spPr>
          <a:xfrm>
            <a:off x="341452" y="4912992"/>
            <a:ext cx="1876301" cy="1248913"/>
          </a:xfrm>
          <a:prstGeom prst="rect">
            <a:avLst/>
          </a:prstGeom>
          <a:noFill/>
          <a:ln>
            <a:noFill/>
          </a:ln>
        </p:spPr>
      </p:pic>
      <p:pic>
        <p:nvPicPr>
          <p:cNvPr descr="Caravanserai, Hostel, Oriental, Interior, Living Room" id="1442" name="Google Shape;1442;p105"/>
          <p:cNvPicPr preferRelativeResize="0"/>
          <p:nvPr/>
        </p:nvPicPr>
        <p:blipFill rotWithShape="1">
          <a:blip r:embed="rId9">
            <a:alphaModFix/>
          </a:blip>
          <a:srcRect b="0" l="0" r="0" t="0"/>
          <a:stretch/>
        </p:blipFill>
        <p:spPr>
          <a:xfrm>
            <a:off x="2445606" y="4650667"/>
            <a:ext cx="2014984" cy="1511238"/>
          </a:xfrm>
          <a:prstGeom prst="rect">
            <a:avLst/>
          </a:prstGeom>
          <a:noFill/>
          <a:ln>
            <a:noFill/>
          </a:ln>
        </p:spPr>
      </p:pic>
      <p:pic>
        <p:nvPicPr>
          <p:cNvPr descr="Plum Cake, Plums, Streusel Cake, Cake, Sweet, Bake" id="1443" name="Google Shape;1443;p105"/>
          <p:cNvPicPr preferRelativeResize="0"/>
          <p:nvPr/>
        </p:nvPicPr>
        <p:blipFill rotWithShape="1">
          <a:blip r:embed="rId10">
            <a:alphaModFix/>
          </a:blip>
          <a:srcRect b="0" l="0" r="0" t="0"/>
          <a:stretch/>
        </p:blipFill>
        <p:spPr>
          <a:xfrm>
            <a:off x="4666991" y="2872834"/>
            <a:ext cx="1963013" cy="1308675"/>
          </a:xfrm>
          <a:prstGeom prst="rect">
            <a:avLst/>
          </a:prstGeom>
          <a:noFill/>
          <a:ln>
            <a:noFill/>
          </a:ln>
        </p:spPr>
      </p:pic>
      <p:pic>
        <p:nvPicPr>
          <p:cNvPr descr="Turkish Flag, Flag, Turkey, Turkish, Red, White" id="1444" name="Google Shape;1444;p105"/>
          <p:cNvPicPr preferRelativeResize="0"/>
          <p:nvPr/>
        </p:nvPicPr>
        <p:blipFill rotWithShape="1">
          <a:blip r:embed="rId11">
            <a:alphaModFix/>
          </a:blip>
          <a:srcRect b="0" l="0" r="0" t="0"/>
          <a:stretch/>
        </p:blipFill>
        <p:spPr>
          <a:xfrm>
            <a:off x="232981" y="3000285"/>
            <a:ext cx="2194057" cy="1478703"/>
          </a:xfrm>
          <a:prstGeom prst="rect">
            <a:avLst/>
          </a:prstGeom>
          <a:noFill/>
          <a:ln>
            <a:noFill/>
          </a:ln>
        </p:spPr>
      </p:pic>
      <p:sp>
        <p:nvSpPr>
          <p:cNvPr id="1445" name="Google Shape;1445;p105"/>
          <p:cNvSpPr txBox="1"/>
          <p:nvPr/>
        </p:nvSpPr>
        <p:spPr>
          <a:xfrm>
            <a:off x="4673503" y="818868"/>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C</a:t>
            </a:r>
            <a:endParaRPr/>
          </a:p>
        </p:txBody>
      </p:sp>
      <p:sp>
        <p:nvSpPr>
          <p:cNvPr id="1446" name="Google Shape;1446;p105"/>
          <p:cNvSpPr txBox="1"/>
          <p:nvPr/>
        </p:nvSpPr>
        <p:spPr>
          <a:xfrm>
            <a:off x="392315" y="1396804"/>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A</a:t>
            </a:r>
            <a:endParaRPr/>
          </a:p>
        </p:txBody>
      </p:sp>
      <p:sp>
        <p:nvSpPr>
          <p:cNvPr id="1447" name="Google Shape;1447;p105"/>
          <p:cNvSpPr txBox="1"/>
          <p:nvPr/>
        </p:nvSpPr>
        <p:spPr>
          <a:xfrm>
            <a:off x="2625864" y="2010537"/>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B</a:t>
            </a:r>
            <a:endParaRPr/>
          </a:p>
        </p:txBody>
      </p:sp>
      <p:sp>
        <p:nvSpPr>
          <p:cNvPr id="1448" name="Google Shape;1448;p105"/>
          <p:cNvSpPr txBox="1"/>
          <p:nvPr/>
        </p:nvSpPr>
        <p:spPr>
          <a:xfrm>
            <a:off x="341452" y="3000285"/>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D</a:t>
            </a:r>
            <a:endParaRPr/>
          </a:p>
        </p:txBody>
      </p:sp>
      <p:sp>
        <p:nvSpPr>
          <p:cNvPr id="1449" name="Google Shape;1449;p105"/>
          <p:cNvSpPr txBox="1"/>
          <p:nvPr/>
        </p:nvSpPr>
        <p:spPr>
          <a:xfrm>
            <a:off x="6109195" y="2801227"/>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E</a:t>
            </a:r>
            <a:endParaRPr/>
          </a:p>
        </p:txBody>
      </p:sp>
      <p:sp>
        <p:nvSpPr>
          <p:cNvPr id="1450" name="Google Shape;1450;p105"/>
          <p:cNvSpPr txBox="1"/>
          <p:nvPr/>
        </p:nvSpPr>
        <p:spPr>
          <a:xfrm>
            <a:off x="303319" y="4816521"/>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F</a:t>
            </a:r>
            <a:endParaRPr/>
          </a:p>
        </p:txBody>
      </p:sp>
      <p:sp>
        <p:nvSpPr>
          <p:cNvPr id="1451" name="Google Shape;1451;p105"/>
          <p:cNvSpPr txBox="1"/>
          <p:nvPr/>
        </p:nvSpPr>
        <p:spPr>
          <a:xfrm>
            <a:off x="2432894" y="4585688"/>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G</a:t>
            </a:r>
            <a:endParaRPr/>
          </a:p>
        </p:txBody>
      </p:sp>
      <p:sp>
        <p:nvSpPr>
          <p:cNvPr id="1452" name="Google Shape;1452;p105"/>
          <p:cNvSpPr txBox="1"/>
          <p:nvPr/>
        </p:nvSpPr>
        <p:spPr>
          <a:xfrm>
            <a:off x="4594345" y="4994241"/>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H</a:t>
            </a:r>
            <a:endParaRPr/>
          </a:p>
        </p:txBody>
      </p:sp>
      <p:sp>
        <p:nvSpPr>
          <p:cNvPr id="1453" name="Google Shape;1453;p105"/>
          <p:cNvSpPr txBox="1"/>
          <p:nvPr/>
        </p:nvSpPr>
        <p:spPr>
          <a:xfrm>
            <a:off x="7705922" y="1667967"/>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B</a:t>
            </a:r>
            <a:endParaRPr/>
          </a:p>
        </p:txBody>
      </p:sp>
      <p:sp>
        <p:nvSpPr>
          <p:cNvPr id="1454" name="Google Shape;1454;p105"/>
          <p:cNvSpPr txBox="1"/>
          <p:nvPr/>
        </p:nvSpPr>
        <p:spPr>
          <a:xfrm>
            <a:off x="8278259" y="1672898"/>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door</a:t>
            </a:r>
            <a:endParaRPr/>
          </a:p>
        </p:txBody>
      </p:sp>
      <p:sp>
        <p:nvSpPr>
          <p:cNvPr id="1455" name="Google Shape;1455;p105"/>
          <p:cNvSpPr txBox="1"/>
          <p:nvPr/>
        </p:nvSpPr>
        <p:spPr>
          <a:xfrm>
            <a:off x="7705922" y="2115460"/>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A</a:t>
            </a:r>
            <a:endParaRPr/>
          </a:p>
        </p:txBody>
      </p:sp>
      <p:sp>
        <p:nvSpPr>
          <p:cNvPr id="1456" name="Google Shape;1456;p105"/>
          <p:cNvSpPr txBox="1"/>
          <p:nvPr/>
        </p:nvSpPr>
        <p:spPr>
          <a:xfrm>
            <a:off x="8268202" y="2126266"/>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street</a:t>
            </a:r>
            <a:endParaRPr/>
          </a:p>
        </p:txBody>
      </p:sp>
      <p:sp>
        <p:nvSpPr>
          <p:cNvPr id="1457" name="Google Shape;1457;p105"/>
          <p:cNvSpPr txBox="1"/>
          <p:nvPr/>
        </p:nvSpPr>
        <p:spPr>
          <a:xfrm>
            <a:off x="7718868" y="2620440"/>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H</a:t>
            </a:r>
            <a:endParaRPr/>
          </a:p>
        </p:txBody>
      </p:sp>
      <p:sp>
        <p:nvSpPr>
          <p:cNvPr id="1458" name="Google Shape;1458;p105"/>
          <p:cNvSpPr txBox="1"/>
          <p:nvPr/>
        </p:nvSpPr>
        <p:spPr>
          <a:xfrm>
            <a:off x="8269120" y="2620445"/>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course</a:t>
            </a:r>
            <a:endParaRPr/>
          </a:p>
        </p:txBody>
      </p:sp>
      <p:sp>
        <p:nvSpPr>
          <p:cNvPr id="1459" name="Google Shape;1459;p105"/>
          <p:cNvSpPr txBox="1"/>
          <p:nvPr/>
        </p:nvSpPr>
        <p:spPr>
          <a:xfrm>
            <a:off x="7718868" y="3110025"/>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F</a:t>
            </a:r>
            <a:endParaRPr/>
          </a:p>
        </p:txBody>
      </p:sp>
      <p:sp>
        <p:nvSpPr>
          <p:cNvPr id="1460" name="Google Shape;1460;p105"/>
          <p:cNvSpPr txBox="1"/>
          <p:nvPr/>
        </p:nvSpPr>
        <p:spPr>
          <a:xfrm>
            <a:off x="8268202" y="3093308"/>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building</a:t>
            </a:r>
            <a:endParaRPr/>
          </a:p>
        </p:txBody>
      </p:sp>
      <p:sp>
        <p:nvSpPr>
          <p:cNvPr id="1461" name="Google Shape;1461;p105"/>
          <p:cNvSpPr txBox="1"/>
          <p:nvPr/>
        </p:nvSpPr>
        <p:spPr>
          <a:xfrm>
            <a:off x="7717457" y="3626165"/>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G</a:t>
            </a:r>
            <a:endParaRPr/>
          </a:p>
        </p:txBody>
      </p:sp>
      <p:sp>
        <p:nvSpPr>
          <p:cNvPr id="1462" name="Google Shape;1462;p105"/>
          <p:cNvSpPr txBox="1"/>
          <p:nvPr/>
        </p:nvSpPr>
        <p:spPr>
          <a:xfrm>
            <a:off x="8279885" y="3587487"/>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room</a:t>
            </a:r>
            <a:endParaRPr/>
          </a:p>
        </p:txBody>
      </p:sp>
      <p:sp>
        <p:nvSpPr>
          <p:cNvPr id="1463" name="Google Shape;1463;p105"/>
          <p:cNvSpPr txBox="1"/>
          <p:nvPr/>
        </p:nvSpPr>
        <p:spPr>
          <a:xfrm>
            <a:off x="7717457" y="4105189"/>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E</a:t>
            </a:r>
            <a:endParaRPr/>
          </a:p>
        </p:txBody>
      </p:sp>
      <p:sp>
        <p:nvSpPr>
          <p:cNvPr id="1464" name="Google Shape;1464;p105"/>
          <p:cNvSpPr txBox="1"/>
          <p:nvPr/>
        </p:nvSpPr>
        <p:spPr>
          <a:xfrm>
            <a:off x="8281776" y="4082635"/>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food</a:t>
            </a:r>
            <a:endParaRPr/>
          </a:p>
        </p:txBody>
      </p:sp>
      <p:sp>
        <p:nvSpPr>
          <p:cNvPr id="1465" name="Google Shape;1465;p105"/>
          <p:cNvSpPr txBox="1"/>
          <p:nvPr/>
        </p:nvSpPr>
        <p:spPr>
          <a:xfrm>
            <a:off x="7717457" y="4552117"/>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D</a:t>
            </a:r>
            <a:endParaRPr/>
          </a:p>
        </p:txBody>
      </p:sp>
      <p:sp>
        <p:nvSpPr>
          <p:cNvPr id="1466" name="Google Shape;1466;p105"/>
          <p:cNvSpPr txBox="1"/>
          <p:nvPr/>
        </p:nvSpPr>
        <p:spPr>
          <a:xfrm>
            <a:off x="8270769" y="4522489"/>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language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descr="background rectangle" id="1472" name="Google Shape;1472;p106"/>
          <p:cNvPicPr preferRelativeResize="0"/>
          <p:nvPr/>
        </p:nvPicPr>
        <p:blipFill rotWithShape="1">
          <a:blip r:embed="rId3">
            <a:alphaModFix/>
          </a:blip>
          <a:srcRect b="0" l="0" r="0" t="0"/>
          <a:stretch/>
        </p:blipFill>
        <p:spPr>
          <a:xfrm>
            <a:off x="-1" y="294041"/>
            <a:ext cx="4242669" cy="869950"/>
          </a:xfrm>
          <a:prstGeom prst="rect">
            <a:avLst/>
          </a:prstGeom>
          <a:noFill/>
          <a:ln>
            <a:noFill/>
          </a:ln>
        </p:spPr>
      </p:pic>
      <p:sp>
        <p:nvSpPr>
          <p:cNvPr id="1473" name="Google Shape;1473;p106"/>
          <p:cNvSpPr txBox="1"/>
          <p:nvPr>
            <p:ph type="title"/>
          </p:nvPr>
        </p:nvSpPr>
        <p:spPr>
          <a:xfrm>
            <a:off x="0" y="294041"/>
            <a:ext cx="3745089"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Vokabeln [2/2]</a:t>
            </a:r>
            <a:endParaRPr/>
          </a:p>
        </p:txBody>
      </p:sp>
      <p:sp>
        <p:nvSpPr>
          <p:cNvPr id="1474" name="Google Shape;1474;p106"/>
          <p:cNvSpPr/>
          <p:nvPr/>
        </p:nvSpPr>
        <p:spPr>
          <a:xfrm>
            <a:off x="11007969" y="247046"/>
            <a:ext cx="949358"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hören</a:t>
            </a:r>
            <a:endParaRPr b="1" i="0" sz="2000" u="none" cap="none" strike="noStrike">
              <a:solidFill>
                <a:srgbClr val="FFFFFF"/>
              </a:solidFill>
              <a:latin typeface="Century Gothic"/>
              <a:ea typeface="Century Gothic"/>
              <a:cs typeface="Century Gothic"/>
              <a:sym typeface="Century Gothic"/>
            </a:endParaRPr>
          </a:p>
        </p:txBody>
      </p:sp>
      <p:sp>
        <p:nvSpPr>
          <p:cNvPr id="1475" name="Google Shape;1475;p106"/>
          <p:cNvSpPr/>
          <p:nvPr/>
        </p:nvSpPr>
        <p:spPr>
          <a:xfrm>
            <a:off x="6994561" y="753871"/>
            <a:ext cx="4962766" cy="4524315"/>
          </a:xfrm>
          <a:prstGeom prst="roundRect">
            <a:avLst>
              <a:gd fmla="val 16667" name="adj"/>
            </a:avLst>
          </a:prstGeom>
          <a:solidFill>
            <a:srgbClr val="E3EAFD"/>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476" name="Google Shape;1476;p106"/>
          <p:cNvSpPr/>
          <p:nvPr/>
        </p:nvSpPr>
        <p:spPr>
          <a:xfrm>
            <a:off x="7322274" y="1247476"/>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9</a:t>
            </a:r>
            <a:endParaRPr/>
          </a:p>
        </p:txBody>
      </p:sp>
      <p:sp>
        <p:nvSpPr>
          <p:cNvPr id="1477" name="Google Shape;1477;p106"/>
          <p:cNvSpPr/>
          <p:nvPr/>
        </p:nvSpPr>
        <p:spPr>
          <a:xfrm>
            <a:off x="7326405" y="1709472"/>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10</a:t>
            </a:r>
            <a:endParaRPr/>
          </a:p>
        </p:txBody>
      </p:sp>
      <p:sp>
        <p:nvSpPr>
          <p:cNvPr id="1478" name="Google Shape;1478;p106"/>
          <p:cNvSpPr/>
          <p:nvPr/>
        </p:nvSpPr>
        <p:spPr>
          <a:xfrm>
            <a:off x="7327947" y="2220047"/>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11</a:t>
            </a:r>
            <a:endParaRPr/>
          </a:p>
        </p:txBody>
      </p:sp>
      <p:sp>
        <p:nvSpPr>
          <p:cNvPr id="1479" name="Google Shape;1479;p106"/>
          <p:cNvSpPr/>
          <p:nvPr/>
        </p:nvSpPr>
        <p:spPr>
          <a:xfrm>
            <a:off x="7329274" y="2706920"/>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12</a:t>
            </a:r>
            <a:endParaRPr/>
          </a:p>
        </p:txBody>
      </p:sp>
      <p:sp>
        <p:nvSpPr>
          <p:cNvPr id="1480" name="Google Shape;1480;p106"/>
          <p:cNvSpPr/>
          <p:nvPr/>
        </p:nvSpPr>
        <p:spPr>
          <a:xfrm>
            <a:off x="7330221" y="3197471"/>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13</a:t>
            </a:r>
            <a:endParaRPr/>
          </a:p>
        </p:txBody>
      </p:sp>
      <p:sp>
        <p:nvSpPr>
          <p:cNvPr id="1481" name="Google Shape;1481;p106"/>
          <p:cNvSpPr/>
          <p:nvPr/>
        </p:nvSpPr>
        <p:spPr>
          <a:xfrm>
            <a:off x="7322274" y="3699976"/>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14</a:t>
            </a:r>
            <a:endParaRPr/>
          </a:p>
        </p:txBody>
      </p:sp>
      <p:sp>
        <p:nvSpPr>
          <p:cNvPr id="1482" name="Google Shape;1482;p106"/>
          <p:cNvSpPr/>
          <p:nvPr/>
        </p:nvSpPr>
        <p:spPr>
          <a:xfrm>
            <a:off x="7326405" y="4195569"/>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15</a:t>
            </a:r>
            <a:endParaRPr/>
          </a:p>
        </p:txBody>
      </p:sp>
      <p:sp>
        <p:nvSpPr>
          <p:cNvPr id="1483" name="Google Shape;1483;p106"/>
          <p:cNvSpPr/>
          <p:nvPr/>
        </p:nvSpPr>
        <p:spPr>
          <a:xfrm>
            <a:off x="7325033" y="4677400"/>
            <a:ext cx="393922" cy="357939"/>
          </a:xfrm>
          <a:custGeom>
            <a:rect b="b" l="l" r="r" t="t"/>
            <a:pathLst>
              <a:path extrusionOk="0" h="120000" w="120000">
                <a:moveTo>
                  <a:pt x="0" y="0"/>
                </a:moveTo>
                <a:lnTo>
                  <a:pt x="120000" y="0"/>
                </a:lnTo>
                <a:lnTo>
                  <a:pt x="120000" y="120000"/>
                </a:lnTo>
                <a:lnTo>
                  <a:pt x="0" y="120000"/>
                </a:lnTo>
                <a:close/>
              </a:path>
            </a:pathLst>
          </a:custGeom>
          <a:solidFill>
            <a:srgbClr val="1E4E79"/>
          </a:solidFill>
          <a:ln cap="flat" cmpd="sng" w="12700">
            <a:solidFill>
              <a:srgbClr val="DAA520"/>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16</a:t>
            </a:r>
            <a:endParaRPr/>
          </a:p>
        </p:txBody>
      </p:sp>
      <p:sp>
        <p:nvSpPr>
          <p:cNvPr id="1484" name="Google Shape;1484;p106"/>
          <p:cNvSpPr txBox="1"/>
          <p:nvPr/>
        </p:nvSpPr>
        <p:spPr>
          <a:xfrm>
            <a:off x="7279199" y="766168"/>
            <a:ext cx="269624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00"/>
              <a:buFont typeface="Arial"/>
              <a:buNone/>
            </a:pPr>
            <a:r>
              <a:rPr b="1" i="0" lang="en-GB" sz="2200" u="none" cap="none" strike="noStrike">
                <a:solidFill>
                  <a:srgbClr val="1F3864"/>
                </a:solidFill>
                <a:latin typeface="Century Gothic"/>
                <a:ea typeface="Century Gothic"/>
                <a:cs typeface="Century Gothic"/>
                <a:sym typeface="Century Gothic"/>
              </a:rPr>
              <a:t>A,B,C? Englisch</a:t>
            </a:r>
            <a:endParaRPr b="1" i="0" sz="2200" u="none" cap="none" strike="noStrike">
              <a:solidFill>
                <a:srgbClr val="1F3864"/>
              </a:solidFill>
              <a:latin typeface="Century Gothic"/>
              <a:ea typeface="Century Gothic"/>
              <a:cs typeface="Century Gothic"/>
              <a:sym typeface="Century Gothic"/>
            </a:endParaRPr>
          </a:p>
        </p:txBody>
      </p:sp>
      <p:cxnSp>
        <p:nvCxnSpPr>
          <p:cNvPr id="1485" name="Google Shape;1485;p106"/>
          <p:cNvCxnSpPr/>
          <p:nvPr/>
        </p:nvCxnSpPr>
        <p:spPr>
          <a:xfrm>
            <a:off x="8158230" y="1221007"/>
            <a:ext cx="0" cy="3778037"/>
          </a:xfrm>
          <a:prstGeom prst="straightConnector1">
            <a:avLst/>
          </a:prstGeom>
          <a:noFill/>
          <a:ln cap="flat" cmpd="sng" w="9525">
            <a:solidFill>
              <a:srgbClr val="002060"/>
            </a:solidFill>
            <a:prstDash val="solid"/>
            <a:miter lim="800000"/>
            <a:headEnd len="sm" w="sm" type="none"/>
            <a:tailEnd len="sm" w="sm" type="none"/>
          </a:ln>
        </p:spPr>
      </p:cxnSp>
      <p:sp>
        <p:nvSpPr>
          <p:cNvPr id="1486" name="Google Shape;1486;p106"/>
          <p:cNvSpPr txBox="1"/>
          <p:nvPr/>
        </p:nvSpPr>
        <p:spPr>
          <a:xfrm>
            <a:off x="7705922" y="1192386"/>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P</a:t>
            </a:r>
            <a:endParaRPr/>
          </a:p>
        </p:txBody>
      </p:sp>
      <p:sp>
        <p:nvSpPr>
          <p:cNvPr id="1487" name="Google Shape;1487;p106"/>
          <p:cNvSpPr txBox="1"/>
          <p:nvPr/>
        </p:nvSpPr>
        <p:spPr>
          <a:xfrm>
            <a:off x="8246809" y="1202655"/>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wood</a:t>
            </a:r>
            <a:endParaRPr/>
          </a:p>
        </p:txBody>
      </p:sp>
      <p:sp>
        <p:nvSpPr>
          <p:cNvPr id="1488" name="Google Shape;1488;p106"/>
          <p:cNvSpPr txBox="1"/>
          <p:nvPr/>
        </p:nvSpPr>
        <p:spPr>
          <a:xfrm>
            <a:off x="7697820" y="1678269"/>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I</a:t>
            </a:r>
            <a:endParaRPr/>
          </a:p>
        </p:txBody>
      </p:sp>
      <p:sp>
        <p:nvSpPr>
          <p:cNvPr id="1489" name="Google Shape;1489;p106"/>
          <p:cNvSpPr txBox="1"/>
          <p:nvPr/>
        </p:nvSpPr>
        <p:spPr>
          <a:xfrm>
            <a:off x="8217860" y="1680886"/>
            <a:ext cx="377804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newspaper</a:t>
            </a:r>
            <a:endParaRPr/>
          </a:p>
        </p:txBody>
      </p:sp>
      <p:sp>
        <p:nvSpPr>
          <p:cNvPr id="1490" name="Google Shape;1490;p106"/>
          <p:cNvSpPr txBox="1"/>
          <p:nvPr/>
        </p:nvSpPr>
        <p:spPr>
          <a:xfrm>
            <a:off x="7705922" y="2158837"/>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L</a:t>
            </a:r>
            <a:endParaRPr/>
          </a:p>
        </p:txBody>
      </p:sp>
      <p:sp>
        <p:nvSpPr>
          <p:cNvPr id="1491" name="Google Shape;1491;p106"/>
          <p:cNvSpPr txBox="1"/>
          <p:nvPr/>
        </p:nvSpPr>
        <p:spPr>
          <a:xfrm>
            <a:off x="8217860" y="2168183"/>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day</a:t>
            </a:r>
            <a:endParaRPr/>
          </a:p>
        </p:txBody>
      </p:sp>
      <p:sp>
        <p:nvSpPr>
          <p:cNvPr id="1492" name="Google Shape;1492;p106"/>
          <p:cNvSpPr txBox="1"/>
          <p:nvPr/>
        </p:nvSpPr>
        <p:spPr>
          <a:xfrm>
            <a:off x="7710175" y="2639441"/>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J</a:t>
            </a:r>
            <a:endParaRPr/>
          </a:p>
        </p:txBody>
      </p:sp>
      <p:sp>
        <p:nvSpPr>
          <p:cNvPr id="1493" name="Google Shape;1493;p106"/>
          <p:cNvSpPr txBox="1"/>
          <p:nvPr/>
        </p:nvSpPr>
        <p:spPr>
          <a:xfrm>
            <a:off x="8217860" y="2625017"/>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meal</a:t>
            </a:r>
            <a:endParaRPr/>
          </a:p>
        </p:txBody>
      </p:sp>
      <p:sp>
        <p:nvSpPr>
          <p:cNvPr id="1494" name="Google Shape;1494;p106"/>
          <p:cNvSpPr txBox="1"/>
          <p:nvPr/>
        </p:nvSpPr>
        <p:spPr>
          <a:xfrm>
            <a:off x="7717457" y="3160663"/>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K</a:t>
            </a:r>
            <a:endParaRPr/>
          </a:p>
        </p:txBody>
      </p:sp>
      <p:sp>
        <p:nvSpPr>
          <p:cNvPr id="1495" name="Google Shape;1495;p106"/>
          <p:cNvSpPr txBox="1"/>
          <p:nvPr/>
        </p:nvSpPr>
        <p:spPr>
          <a:xfrm>
            <a:off x="8217860" y="3145255"/>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mosque</a:t>
            </a:r>
            <a:endParaRPr/>
          </a:p>
        </p:txBody>
      </p:sp>
      <p:sp>
        <p:nvSpPr>
          <p:cNvPr id="1496" name="Google Shape;1496;p106"/>
          <p:cNvSpPr txBox="1"/>
          <p:nvPr/>
        </p:nvSpPr>
        <p:spPr>
          <a:xfrm>
            <a:off x="7717457" y="3646570"/>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M</a:t>
            </a:r>
            <a:endParaRPr/>
          </a:p>
        </p:txBody>
      </p:sp>
      <p:sp>
        <p:nvSpPr>
          <p:cNvPr id="1497" name="Google Shape;1497;p106"/>
          <p:cNvSpPr txBox="1"/>
          <p:nvPr/>
        </p:nvSpPr>
        <p:spPr>
          <a:xfrm>
            <a:off x="8225962" y="3635483"/>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mountain</a:t>
            </a:r>
            <a:endParaRPr/>
          </a:p>
        </p:txBody>
      </p:sp>
      <p:sp>
        <p:nvSpPr>
          <p:cNvPr id="1498" name="Google Shape;1498;p106"/>
          <p:cNvSpPr txBox="1"/>
          <p:nvPr/>
        </p:nvSpPr>
        <p:spPr>
          <a:xfrm>
            <a:off x="7717457" y="4156094"/>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N</a:t>
            </a:r>
            <a:endParaRPr/>
          </a:p>
        </p:txBody>
      </p:sp>
      <p:sp>
        <p:nvSpPr>
          <p:cNvPr id="1499" name="Google Shape;1499;p106"/>
          <p:cNvSpPr txBox="1"/>
          <p:nvPr/>
        </p:nvSpPr>
        <p:spPr>
          <a:xfrm>
            <a:off x="8217860" y="4145412"/>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favourite picture</a:t>
            </a:r>
            <a:endParaRPr/>
          </a:p>
        </p:txBody>
      </p:sp>
      <p:sp>
        <p:nvSpPr>
          <p:cNvPr id="1500" name="Google Shape;1500;p106"/>
          <p:cNvSpPr txBox="1"/>
          <p:nvPr/>
        </p:nvSpPr>
        <p:spPr>
          <a:xfrm>
            <a:off x="7717457" y="4648169"/>
            <a:ext cx="52004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O</a:t>
            </a:r>
            <a:endParaRPr/>
          </a:p>
        </p:txBody>
      </p:sp>
      <p:sp>
        <p:nvSpPr>
          <p:cNvPr id="1501" name="Google Shape;1501;p106"/>
          <p:cNvSpPr txBox="1"/>
          <p:nvPr/>
        </p:nvSpPr>
        <p:spPr>
          <a:xfrm>
            <a:off x="8217860" y="4627120"/>
            <a:ext cx="313519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main work</a:t>
            </a:r>
            <a:endParaRPr/>
          </a:p>
        </p:txBody>
      </p:sp>
      <p:pic>
        <p:nvPicPr>
          <p:cNvPr descr="Fog, Coniferous Forest, Spruce, Forest, Green" id="1502" name="Google Shape;1502;p106"/>
          <p:cNvPicPr preferRelativeResize="0"/>
          <p:nvPr/>
        </p:nvPicPr>
        <p:blipFill rotWithShape="1">
          <a:blip r:embed="rId4">
            <a:alphaModFix/>
          </a:blip>
          <a:srcRect b="0" l="0" r="0" t="0"/>
          <a:stretch/>
        </p:blipFill>
        <p:spPr>
          <a:xfrm>
            <a:off x="2473687" y="4518306"/>
            <a:ext cx="2080655" cy="1387103"/>
          </a:xfrm>
          <a:prstGeom prst="rect">
            <a:avLst/>
          </a:prstGeom>
          <a:noFill/>
          <a:ln>
            <a:noFill/>
          </a:ln>
        </p:spPr>
      </p:pic>
      <p:pic>
        <p:nvPicPr>
          <p:cNvPr descr="Old Newspaper, Newspaper, Retro, Sepia, Old" id="1503" name="Google Shape;1503;p106"/>
          <p:cNvPicPr preferRelativeResize="0"/>
          <p:nvPr/>
        </p:nvPicPr>
        <p:blipFill rotWithShape="1">
          <a:blip r:embed="rId5">
            <a:alphaModFix/>
          </a:blip>
          <a:srcRect b="0" l="0" r="0" t="0"/>
          <a:stretch/>
        </p:blipFill>
        <p:spPr>
          <a:xfrm>
            <a:off x="431971" y="1269156"/>
            <a:ext cx="2015792" cy="1343861"/>
          </a:xfrm>
          <a:prstGeom prst="rect">
            <a:avLst/>
          </a:prstGeom>
          <a:noFill/>
          <a:ln>
            <a:noFill/>
          </a:ln>
        </p:spPr>
      </p:pic>
      <p:pic>
        <p:nvPicPr>
          <p:cNvPr descr="Time Management, Week, Calendar, Days, Saturday, Sunday" id="1504" name="Google Shape;1504;p106"/>
          <p:cNvPicPr preferRelativeResize="0"/>
          <p:nvPr/>
        </p:nvPicPr>
        <p:blipFill rotWithShape="1">
          <a:blip r:embed="rId6">
            <a:alphaModFix/>
          </a:blip>
          <a:srcRect b="0" l="0" r="0" t="0"/>
          <a:stretch/>
        </p:blipFill>
        <p:spPr>
          <a:xfrm>
            <a:off x="419514" y="2592202"/>
            <a:ext cx="1643628" cy="1643628"/>
          </a:xfrm>
          <a:prstGeom prst="rect">
            <a:avLst/>
          </a:prstGeom>
          <a:noFill/>
          <a:ln>
            <a:noFill/>
          </a:ln>
        </p:spPr>
      </p:pic>
      <p:pic>
        <p:nvPicPr>
          <p:cNvPr descr="Food, Restaurant, Kebap, Turkish, Lamb Skewer" id="1505" name="Google Shape;1505;p106"/>
          <p:cNvPicPr preferRelativeResize="0"/>
          <p:nvPr/>
        </p:nvPicPr>
        <p:blipFill rotWithShape="1">
          <a:blip r:embed="rId7">
            <a:alphaModFix/>
          </a:blip>
          <a:srcRect b="0" l="0" r="0" t="0"/>
          <a:stretch/>
        </p:blipFill>
        <p:spPr>
          <a:xfrm>
            <a:off x="2737509" y="1393699"/>
            <a:ext cx="1798221" cy="1198814"/>
          </a:xfrm>
          <a:prstGeom prst="rect">
            <a:avLst/>
          </a:prstGeom>
          <a:noFill/>
          <a:ln>
            <a:noFill/>
          </a:ln>
        </p:spPr>
      </p:pic>
      <p:pic>
        <p:nvPicPr>
          <p:cNvPr descr="Blue Mosque, Istanbul, People, Area, Temple, Panorama" id="1506" name="Google Shape;1506;p106"/>
          <p:cNvPicPr preferRelativeResize="0"/>
          <p:nvPr/>
        </p:nvPicPr>
        <p:blipFill rotWithShape="1">
          <a:blip r:embed="rId8">
            <a:alphaModFix/>
          </a:blip>
          <a:srcRect b="0" l="0" r="0" t="0"/>
          <a:stretch/>
        </p:blipFill>
        <p:spPr>
          <a:xfrm>
            <a:off x="4635131" y="1031981"/>
            <a:ext cx="1814361" cy="1587290"/>
          </a:xfrm>
          <a:prstGeom prst="rect">
            <a:avLst/>
          </a:prstGeom>
          <a:noFill/>
          <a:ln>
            <a:noFill/>
          </a:ln>
        </p:spPr>
      </p:pic>
      <p:pic>
        <p:nvPicPr>
          <p:cNvPr descr="Mountains, Nature, Tatra, Landscape, Sky, Green" id="1507" name="Google Shape;1507;p106"/>
          <p:cNvPicPr preferRelativeResize="0"/>
          <p:nvPr/>
        </p:nvPicPr>
        <p:blipFill rotWithShape="1">
          <a:blip r:embed="rId9">
            <a:alphaModFix/>
          </a:blip>
          <a:srcRect b="2018" l="37963" r="18105" t="-1"/>
          <a:stretch/>
        </p:blipFill>
        <p:spPr>
          <a:xfrm>
            <a:off x="2492624" y="2953608"/>
            <a:ext cx="1837896" cy="1263855"/>
          </a:xfrm>
          <a:prstGeom prst="rect">
            <a:avLst/>
          </a:prstGeom>
          <a:noFill/>
          <a:ln>
            <a:noFill/>
          </a:ln>
        </p:spPr>
      </p:pic>
      <p:pic>
        <p:nvPicPr>
          <p:cNvPr descr="Father, Ramazan, Eid, Ramzan, Son, Islam, Muslim, Child" id="1508" name="Google Shape;1508;p106"/>
          <p:cNvPicPr preferRelativeResize="0"/>
          <p:nvPr/>
        </p:nvPicPr>
        <p:blipFill rotWithShape="1">
          <a:blip r:embed="rId10">
            <a:alphaModFix/>
          </a:blip>
          <a:srcRect b="0" l="0" r="0" t="0"/>
          <a:stretch/>
        </p:blipFill>
        <p:spPr>
          <a:xfrm>
            <a:off x="4719041" y="2927047"/>
            <a:ext cx="1637575" cy="2466640"/>
          </a:xfrm>
          <a:prstGeom prst="rect">
            <a:avLst/>
          </a:prstGeom>
          <a:noFill/>
          <a:ln cap="sq" cmpd="thickThin" w="88900">
            <a:solidFill>
              <a:srgbClr val="000000"/>
            </a:solidFill>
            <a:prstDash val="solid"/>
            <a:miter lim="800000"/>
            <a:headEnd len="sm" w="sm" type="none"/>
            <a:tailEnd len="sm" w="sm" type="none"/>
          </a:ln>
        </p:spPr>
      </p:pic>
      <p:pic>
        <p:nvPicPr>
          <p:cNvPr descr="Cranes, Boatyard, Gdańsk, Ships, Sky, The Waterfront" id="1509" name="Google Shape;1509;p106"/>
          <p:cNvPicPr preferRelativeResize="0"/>
          <p:nvPr/>
        </p:nvPicPr>
        <p:blipFill rotWithShape="1">
          <a:blip r:embed="rId11">
            <a:alphaModFix/>
          </a:blip>
          <a:srcRect b="0" l="0" r="0" t="0"/>
          <a:stretch/>
        </p:blipFill>
        <p:spPr>
          <a:xfrm>
            <a:off x="460234" y="4525189"/>
            <a:ext cx="1830693" cy="1373020"/>
          </a:xfrm>
          <a:prstGeom prst="rect">
            <a:avLst/>
          </a:prstGeom>
          <a:noFill/>
          <a:ln>
            <a:noFill/>
          </a:ln>
        </p:spPr>
      </p:pic>
      <p:sp>
        <p:nvSpPr>
          <p:cNvPr id="1510" name="Google Shape;1510;p106"/>
          <p:cNvSpPr txBox="1"/>
          <p:nvPr/>
        </p:nvSpPr>
        <p:spPr>
          <a:xfrm>
            <a:off x="372342" y="1258063"/>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I</a:t>
            </a:r>
            <a:endParaRPr/>
          </a:p>
        </p:txBody>
      </p:sp>
      <p:sp>
        <p:nvSpPr>
          <p:cNvPr id="1511" name="Google Shape;1511;p106"/>
          <p:cNvSpPr txBox="1"/>
          <p:nvPr/>
        </p:nvSpPr>
        <p:spPr>
          <a:xfrm>
            <a:off x="2724563" y="1318249"/>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J</a:t>
            </a:r>
            <a:endParaRPr/>
          </a:p>
        </p:txBody>
      </p:sp>
      <p:sp>
        <p:nvSpPr>
          <p:cNvPr id="1512" name="Google Shape;1512;p106"/>
          <p:cNvSpPr txBox="1"/>
          <p:nvPr/>
        </p:nvSpPr>
        <p:spPr>
          <a:xfrm>
            <a:off x="4603461" y="974491"/>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K</a:t>
            </a:r>
            <a:endParaRPr/>
          </a:p>
        </p:txBody>
      </p:sp>
      <p:sp>
        <p:nvSpPr>
          <p:cNvPr id="1513" name="Google Shape;1513;p106"/>
          <p:cNvSpPr txBox="1"/>
          <p:nvPr/>
        </p:nvSpPr>
        <p:spPr>
          <a:xfrm>
            <a:off x="200214" y="2722775"/>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L</a:t>
            </a:r>
            <a:endParaRPr/>
          </a:p>
        </p:txBody>
      </p:sp>
      <p:sp>
        <p:nvSpPr>
          <p:cNvPr id="1514" name="Google Shape;1514;p106"/>
          <p:cNvSpPr txBox="1"/>
          <p:nvPr/>
        </p:nvSpPr>
        <p:spPr>
          <a:xfrm>
            <a:off x="2368398" y="2893356"/>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M</a:t>
            </a:r>
            <a:endParaRPr/>
          </a:p>
        </p:txBody>
      </p:sp>
      <p:sp>
        <p:nvSpPr>
          <p:cNvPr id="1515" name="Google Shape;1515;p106"/>
          <p:cNvSpPr txBox="1"/>
          <p:nvPr/>
        </p:nvSpPr>
        <p:spPr>
          <a:xfrm>
            <a:off x="4680360" y="2893356"/>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N</a:t>
            </a:r>
            <a:endParaRPr/>
          </a:p>
        </p:txBody>
      </p:sp>
      <p:sp>
        <p:nvSpPr>
          <p:cNvPr id="1516" name="Google Shape;1516;p106"/>
          <p:cNvSpPr txBox="1"/>
          <p:nvPr/>
        </p:nvSpPr>
        <p:spPr>
          <a:xfrm>
            <a:off x="372342" y="4464939"/>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O</a:t>
            </a:r>
            <a:endParaRPr/>
          </a:p>
        </p:txBody>
      </p:sp>
      <p:sp>
        <p:nvSpPr>
          <p:cNvPr id="1517" name="Google Shape;1517;p106"/>
          <p:cNvSpPr txBox="1"/>
          <p:nvPr/>
        </p:nvSpPr>
        <p:spPr>
          <a:xfrm>
            <a:off x="2447763" y="4464938"/>
            <a:ext cx="52004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6200"/>
              </a:buClr>
              <a:buSzPts val="2400"/>
              <a:buFont typeface="Arial"/>
              <a:buNone/>
            </a:pPr>
            <a:r>
              <a:rPr b="1" i="0" lang="en-GB" sz="2400" u="none" cap="none" strike="noStrike">
                <a:solidFill>
                  <a:srgbClr val="F26200"/>
                </a:solidFill>
                <a:latin typeface="Century Gothic"/>
                <a:ea typeface="Century Gothic"/>
                <a:cs typeface="Century Gothic"/>
                <a:sym typeface="Century Gothic"/>
              </a:rPr>
              <a:t>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pic>
        <p:nvPicPr>
          <p:cNvPr descr="background rectangle" id="1523" name="Google Shape;1523;p107"/>
          <p:cNvPicPr preferRelativeResize="0"/>
          <p:nvPr/>
        </p:nvPicPr>
        <p:blipFill rotWithShape="1">
          <a:blip r:embed="rId3">
            <a:alphaModFix/>
          </a:blip>
          <a:srcRect b="0" l="0" r="0" t="0"/>
          <a:stretch/>
        </p:blipFill>
        <p:spPr>
          <a:xfrm>
            <a:off x="0" y="294041"/>
            <a:ext cx="3200400" cy="869950"/>
          </a:xfrm>
          <a:prstGeom prst="rect">
            <a:avLst/>
          </a:prstGeom>
          <a:noFill/>
          <a:ln>
            <a:noFill/>
          </a:ln>
        </p:spPr>
      </p:pic>
      <p:sp>
        <p:nvSpPr>
          <p:cNvPr id="1524" name="Google Shape;1524;p107"/>
          <p:cNvSpPr txBox="1"/>
          <p:nvPr>
            <p:ph type="title"/>
          </p:nvPr>
        </p:nvSpPr>
        <p:spPr>
          <a:xfrm>
            <a:off x="0" y="294041"/>
            <a:ext cx="3745089"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GB" sz="3600">
                <a:solidFill>
                  <a:schemeClr val="lt1"/>
                </a:solidFill>
              </a:rPr>
              <a:t>Vokabeln</a:t>
            </a:r>
            <a:endParaRPr b="1" sz="3600">
              <a:solidFill>
                <a:schemeClr val="lt1"/>
              </a:solidFill>
            </a:endParaRPr>
          </a:p>
        </p:txBody>
      </p:sp>
      <p:sp>
        <p:nvSpPr>
          <p:cNvPr id="1525" name="Google Shape;1525;p107"/>
          <p:cNvSpPr/>
          <p:nvPr/>
        </p:nvSpPr>
        <p:spPr>
          <a:xfrm>
            <a:off x="10563225" y="247046"/>
            <a:ext cx="1394102" cy="400919"/>
          </a:xfrm>
          <a:prstGeom prst="roundRect">
            <a:avLst>
              <a:gd fmla="val 16667" name="adj"/>
            </a:avLst>
          </a:prstGeom>
          <a:solidFill>
            <a:srgbClr val="DAA520"/>
          </a:solidFill>
          <a:ln cap="flat" cmpd="sng" w="12700">
            <a:solidFill>
              <a:srgbClr val="11507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sprechen</a:t>
            </a:r>
            <a:endParaRPr b="1" i="0" sz="2000" u="none" cap="none" strike="noStrike">
              <a:solidFill>
                <a:srgbClr val="FFFFFF"/>
              </a:solidFill>
              <a:latin typeface="Century Gothic"/>
              <a:ea typeface="Century Gothic"/>
              <a:cs typeface="Century Gothic"/>
              <a:sym typeface="Century Gothic"/>
            </a:endParaRPr>
          </a:p>
        </p:txBody>
      </p:sp>
      <p:sp>
        <p:nvSpPr>
          <p:cNvPr id="1526" name="Google Shape;1526;p107"/>
          <p:cNvSpPr txBox="1"/>
          <p:nvPr/>
        </p:nvSpPr>
        <p:spPr>
          <a:xfrm>
            <a:off x="3200400" y="546916"/>
            <a:ext cx="685687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Sag die Wörter so schnell wie möglich.</a:t>
            </a:r>
            <a:endParaRPr/>
          </a:p>
        </p:txBody>
      </p:sp>
      <p:graphicFrame>
        <p:nvGraphicFramePr>
          <p:cNvPr id="1527" name="Google Shape;1527;p107"/>
          <p:cNvGraphicFramePr/>
          <p:nvPr/>
        </p:nvGraphicFramePr>
        <p:xfrm>
          <a:off x="1872544" y="1296000"/>
          <a:ext cx="3000000" cy="3000000"/>
        </p:xfrm>
        <a:graphic>
          <a:graphicData uri="http://schemas.openxmlformats.org/drawingml/2006/table">
            <a:tbl>
              <a:tblPr bandRow="1" firstRow="1">
                <a:noFill/>
                <a:tableStyleId>{0C4372EC-DA5C-4D30-B88C-5D7DD2A7512E}</a:tableStyleId>
              </a:tblPr>
              <a:tblGrid>
                <a:gridCol w="2032000"/>
                <a:gridCol w="2032000"/>
                <a:gridCol w="2032000"/>
                <a:gridCol w="2032000"/>
              </a:tblGrid>
              <a:tr h="124215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r>
              <a:tr h="124215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r>
              <a:tr h="124215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r>
              <a:tr h="1242150">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c>
                  <a:txBody>
                    <a:bodyPr/>
                    <a:lstStyle/>
                    <a:p>
                      <a:pPr indent="0" lvl="0" marL="0" marR="0" rtl="0" algn="l">
                        <a:spcBef>
                          <a:spcPts val="0"/>
                        </a:spcBef>
                        <a:spcAft>
                          <a:spcPts val="0"/>
                        </a:spcAft>
                        <a:buNone/>
                      </a:pPr>
                      <a:r>
                        <a:t/>
                      </a:r>
                      <a:endParaRPr sz="1800"/>
                    </a:p>
                  </a:txBody>
                  <a:tcPr marT="45725" marB="45725" marR="91450" marL="91450">
                    <a:lnL cap="flat" cmpd="sng" w="12700">
                      <a:solidFill>
                        <a:srgbClr val="002060"/>
                      </a:solidFill>
                      <a:prstDash val="dot"/>
                      <a:round/>
                      <a:headEnd len="sm" w="sm" type="none"/>
                      <a:tailEnd len="sm" w="sm" type="none"/>
                    </a:lnL>
                    <a:lnR cap="flat" cmpd="sng" w="12700">
                      <a:solidFill>
                        <a:srgbClr val="002060"/>
                      </a:solidFill>
                      <a:prstDash val="dot"/>
                      <a:round/>
                      <a:headEnd len="sm" w="sm" type="none"/>
                      <a:tailEnd len="sm" w="sm" type="none"/>
                    </a:lnR>
                    <a:lnT cap="flat" cmpd="sng" w="12700">
                      <a:solidFill>
                        <a:srgbClr val="002060"/>
                      </a:solidFill>
                      <a:prstDash val="dot"/>
                      <a:round/>
                      <a:headEnd len="sm" w="sm" type="none"/>
                      <a:tailEnd len="sm" w="sm" type="none"/>
                    </a:lnT>
                    <a:lnB cap="flat" cmpd="sng" w="12700">
                      <a:solidFill>
                        <a:srgbClr val="002060"/>
                      </a:solidFill>
                      <a:prstDash val="dot"/>
                      <a:round/>
                      <a:headEnd len="sm" w="sm" type="none"/>
                      <a:tailEnd len="sm" w="sm" type="none"/>
                    </a:lnB>
                  </a:tcPr>
                </a:tc>
              </a:tr>
            </a:tbl>
          </a:graphicData>
        </a:graphic>
      </p:graphicFrame>
      <p:pic>
        <p:nvPicPr>
          <p:cNvPr descr="Fog, Coniferous Forest, Spruce, Forest, Green" id="1528" name="Google Shape;1528;p107"/>
          <p:cNvPicPr preferRelativeResize="0"/>
          <p:nvPr/>
        </p:nvPicPr>
        <p:blipFill rotWithShape="1">
          <a:blip r:embed="rId4">
            <a:alphaModFix/>
          </a:blip>
          <a:srcRect b="0" l="0" r="0" t="0"/>
          <a:stretch/>
        </p:blipFill>
        <p:spPr>
          <a:xfrm>
            <a:off x="2130111" y="1449394"/>
            <a:ext cx="1530432" cy="1020288"/>
          </a:xfrm>
          <a:prstGeom prst="rect">
            <a:avLst/>
          </a:prstGeom>
          <a:noFill/>
          <a:ln>
            <a:noFill/>
          </a:ln>
        </p:spPr>
      </p:pic>
      <p:pic>
        <p:nvPicPr>
          <p:cNvPr descr="Father, Ramazan, Eid, Ramzan, Son, Islam, Muslim, Child" id="1529" name="Google Shape;1529;p107"/>
          <p:cNvPicPr preferRelativeResize="0"/>
          <p:nvPr/>
        </p:nvPicPr>
        <p:blipFill rotWithShape="1">
          <a:blip r:embed="rId5">
            <a:alphaModFix/>
          </a:blip>
          <a:srcRect b="0" l="0" r="0" t="0"/>
          <a:stretch/>
        </p:blipFill>
        <p:spPr>
          <a:xfrm>
            <a:off x="8588081" y="5165691"/>
            <a:ext cx="869723" cy="968902"/>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descr="Old Newspaper, Newspaper, Retro, Sepia, Old" id="1530" name="Google Shape;1530;p107"/>
          <p:cNvPicPr preferRelativeResize="0"/>
          <p:nvPr/>
        </p:nvPicPr>
        <p:blipFill rotWithShape="1">
          <a:blip r:embed="rId6">
            <a:alphaModFix/>
          </a:blip>
          <a:srcRect b="0" l="0" r="0" t="0"/>
          <a:stretch/>
        </p:blipFill>
        <p:spPr>
          <a:xfrm>
            <a:off x="6076132" y="5108004"/>
            <a:ext cx="1657907" cy="1105271"/>
          </a:xfrm>
          <a:prstGeom prst="rect">
            <a:avLst/>
          </a:prstGeom>
          <a:noFill/>
          <a:ln>
            <a:noFill/>
          </a:ln>
        </p:spPr>
      </p:pic>
      <p:pic>
        <p:nvPicPr>
          <p:cNvPr descr="Time Management, Week, Calendar, Days, Saturday, Sunday" id="1531" name="Google Shape;1531;p107"/>
          <p:cNvPicPr preferRelativeResize="0"/>
          <p:nvPr/>
        </p:nvPicPr>
        <p:blipFill rotWithShape="1">
          <a:blip r:embed="rId7">
            <a:alphaModFix/>
          </a:blip>
          <a:srcRect b="0" l="0" r="0" t="0"/>
          <a:stretch/>
        </p:blipFill>
        <p:spPr>
          <a:xfrm>
            <a:off x="2338449" y="2478212"/>
            <a:ext cx="1134966" cy="1134966"/>
          </a:xfrm>
          <a:prstGeom prst="rect">
            <a:avLst/>
          </a:prstGeom>
          <a:noFill/>
          <a:ln>
            <a:noFill/>
          </a:ln>
        </p:spPr>
      </p:pic>
      <p:pic>
        <p:nvPicPr>
          <p:cNvPr descr="Food, Restaurant, Kebap, Turkish, Lamb Skewer" id="1532" name="Google Shape;1532;p107"/>
          <p:cNvPicPr preferRelativeResize="0"/>
          <p:nvPr/>
        </p:nvPicPr>
        <p:blipFill rotWithShape="1">
          <a:blip r:embed="rId8">
            <a:alphaModFix/>
          </a:blip>
          <a:srcRect b="0" l="0" r="0" t="0"/>
          <a:stretch/>
        </p:blipFill>
        <p:spPr>
          <a:xfrm>
            <a:off x="4017856" y="1345451"/>
            <a:ext cx="1798221" cy="1198814"/>
          </a:xfrm>
          <a:prstGeom prst="rect">
            <a:avLst/>
          </a:prstGeom>
          <a:noFill/>
          <a:ln>
            <a:noFill/>
          </a:ln>
        </p:spPr>
      </p:pic>
      <p:pic>
        <p:nvPicPr>
          <p:cNvPr descr="Blue Mosque, Istanbul, People, Area, Temple, Panorama" id="1533" name="Google Shape;1533;p107"/>
          <p:cNvPicPr preferRelativeResize="0"/>
          <p:nvPr/>
        </p:nvPicPr>
        <p:blipFill rotWithShape="1">
          <a:blip r:embed="rId9">
            <a:alphaModFix/>
          </a:blip>
          <a:srcRect b="0" l="0" r="0" t="0"/>
          <a:stretch/>
        </p:blipFill>
        <p:spPr>
          <a:xfrm>
            <a:off x="8441659" y="2710083"/>
            <a:ext cx="1093661" cy="956787"/>
          </a:xfrm>
          <a:prstGeom prst="rect">
            <a:avLst/>
          </a:prstGeom>
          <a:noFill/>
          <a:ln>
            <a:noFill/>
          </a:ln>
        </p:spPr>
      </p:pic>
      <p:pic>
        <p:nvPicPr>
          <p:cNvPr descr="Mountains, Nature, Tatra, Landscape, Sky, Green" id="1534" name="Google Shape;1534;p107"/>
          <p:cNvPicPr preferRelativeResize="0"/>
          <p:nvPr/>
        </p:nvPicPr>
        <p:blipFill rotWithShape="1">
          <a:blip r:embed="rId10">
            <a:alphaModFix/>
          </a:blip>
          <a:srcRect b="2018" l="37963" r="18105" t="-1"/>
          <a:stretch/>
        </p:blipFill>
        <p:spPr>
          <a:xfrm>
            <a:off x="6288224" y="3997597"/>
            <a:ext cx="1445816" cy="994236"/>
          </a:xfrm>
          <a:prstGeom prst="rect">
            <a:avLst/>
          </a:prstGeom>
          <a:noFill/>
          <a:ln>
            <a:noFill/>
          </a:ln>
        </p:spPr>
      </p:pic>
      <p:pic>
        <p:nvPicPr>
          <p:cNvPr descr="Cranes, Boatyard, Gdańsk, Ships, Sky, The Waterfront" id="1535" name="Google Shape;1535;p107"/>
          <p:cNvPicPr preferRelativeResize="0"/>
          <p:nvPr/>
        </p:nvPicPr>
        <p:blipFill rotWithShape="1">
          <a:blip r:embed="rId11">
            <a:alphaModFix/>
          </a:blip>
          <a:srcRect b="0" l="0" r="0" t="0"/>
          <a:stretch/>
        </p:blipFill>
        <p:spPr>
          <a:xfrm>
            <a:off x="4156257" y="5111506"/>
            <a:ext cx="1489345" cy="1117009"/>
          </a:xfrm>
          <a:prstGeom prst="rect">
            <a:avLst/>
          </a:prstGeom>
          <a:noFill/>
          <a:ln>
            <a:noFill/>
          </a:ln>
        </p:spPr>
      </p:pic>
      <p:pic>
        <p:nvPicPr>
          <p:cNvPr descr="Bison, View, Large, Horns, Animal, Tail, Rear, Fur" id="1536" name="Google Shape;1536;p107"/>
          <p:cNvPicPr preferRelativeResize="0"/>
          <p:nvPr/>
        </p:nvPicPr>
        <p:blipFill rotWithShape="1">
          <a:blip r:embed="rId12">
            <a:alphaModFix/>
          </a:blip>
          <a:srcRect b="0" l="0" r="0" t="0"/>
          <a:stretch/>
        </p:blipFill>
        <p:spPr>
          <a:xfrm>
            <a:off x="8378033" y="3903024"/>
            <a:ext cx="1093660" cy="994236"/>
          </a:xfrm>
          <a:prstGeom prst="rect">
            <a:avLst/>
          </a:prstGeom>
          <a:noFill/>
          <a:ln>
            <a:noFill/>
          </a:ln>
        </p:spPr>
      </p:pic>
      <p:pic>
        <p:nvPicPr>
          <p:cNvPr descr="Süleymaniye, Door, Cami, Turkey, Istanbul, Article" id="1537" name="Google Shape;1537;p107"/>
          <p:cNvPicPr preferRelativeResize="0"/>
          <p:nvPr/>
        </p:nvPicPr>
        <p:blipFill rotWithShape="1">
          <a:blip r:embed="rId13">
            <a:alphaModFix/>
          </a:blip>
          <a:srcRect b="0" l="0" r="0" t="0"/>
          <a:stretch/>
        </p:blipFill>
        <p:spPr>
          <a:xfrm>
            <a:off x="6535285" y="1355584"/>
            <a:ext cx="926158" cy="1169884"/>
          </a:xfrm>
          <a:prstGeom prst="rect">
            <a:avLst/>
          </a:prstGeom>
          <a:noFill/>
          <a:ln>
            <a:noFill/>
          </a:ln>
        </p:spPr>
      </p:pic>
      <p:pic>
        <p:nvPicPr>
          <p:cNvPr descr="City, Warsaw, Town, Poland, Europe, Architecture" id="1538" name="Google Shape;1538;p107"/>
          <p:cNvPicPr preferRelativeResize="0"/>
          <p:nvPr/>
        </p:nvPicPr>
        <p:blipFill rotWithShape="1">
          <a:blip r:embed="rId14">
            <a:alphaModFix/>
          </a:blip>
          <a:srcRect b="0" l="0" r="0" t="0"/>
          <a:stretch/>
        </p:blipFill>
        <p:spPr>
          <a:xfrm>
            <a:off x="4114201" y="2645246"/>
            <a:ext cx="1629690" cy="1086460"/>
          </a:xfrm>
          <a:prstGeom prst="rect">
            <a:avLst/>
          </a:prstGeom>
          <a:noFill/>
          <a:ln>
            <a:noFill/>
          </a:ln>
        </p:spPr>
      </p:pic>
      <p:pic>
        <p:nvPicPr>
          <p:cNvPr descr="Math, Blackboard, Education, Classroom, Chalkboard" id="1539" name="Google Shape;1539;p107"/>
          <p:cNvPicPr preferRelativeResize="0"/>
          <p:nvPr/>
        </p:nvPicPr>
        <p:blipFill rotWithShape="1">
          <a:blip r:embed="rId15">
            <a:alphaModFix/>
          </a:blip>
          <a:srcRect b="-5386" l="0" r="10094" t="0"/>
          <a:stretch/>
        </p:blipFill>
        <p:spPr>
          <a:xfrm>
            <a:off x="4000182" y="3940121"/>
            <a:ext cx="1815895" cy="1086460"/>
          </a:xfrm>
          <a:prstGeom prst="rect">
            <a:avLst/>
          </a:prstGeom>
          <a:noFill/>
          <a:ln>
            <a:noFill/>
          </a:ln>
        </p:spPr>
      </p:pic>
      <p:pic>
        <p:nvPicPr>
          <p:cNvPr descr="Warsaw, Poland, The Old Town, Monument, Building" id="1540" name="Google Shape;1540;p107"/>
          <p:cNvPicPr preferRelativeResize="0"/>
          <p:nvPr/>
        </p:nvPicPr>
        <p:blipFill rotWithShape="1">
          <a:blip r:embed="rId16">
            <a:alphaModFix/>
          </a:blip>
          <a:srcRect b="0" l="0" r="0" t="0"/>
          <a:stretch/>
        </p:blipFill>
        <p:spPr>
          <a:xfrm>
            <a:off x="2161838" y="5209037"/>
            <a:ext cx="1498705" cy="997576"/>
          </a:xfrm>
          <a:prstGeom prst="rect">
            <a:avLst/>
          </a:prstGeom>
          <a:noFill/>
          <a:ln>
            <a:noFill/>
          </a:ln>
        </p:spPr>
      </p:pic>
      <p:pic>
        <p:nvPicPr>
          <p:cNvPr descr="Caravanserai, Hostel, Oriental, Interior, Living Room" id="1541" name="Google Shape;1541;p107"/>
          <p:cNvPicPr preferRelativeResize="0"/>
          <p:nvPr/>
        </p:nvPicPr>
        <p:blipFill rotWithShape="1">
          <a:blip r:embed="rId17">
            <a:alphaModFix/>
          </a:blip>
          <a:srcRect b="0" l="0" r="0" t="0"/>
          <a:stretch/>
        </p:blipFill>
        <p:spPr>
          <a:xfrm>
            <a:off x="2190061" y="3907470"/>
            <a:ext cx="1445816" cy="1084363"/>
          </a:xfrm>
          <a:prstGeom prst="rect">
            <a:avLst/>
          </a:prstGeom>
          <a:noFill/>
          <a:ln>
            <a:noFill/>
          </a:ln>
        </p:spPr>
      </p:pic>
      <p:pic>
        <p:nvPicPr>
          <p:cNvPr descr="Plum Cake, Plums, Streusel Cake, Cake, Sweet, Bake" id="1542" name="Google Shape;1542;p107"/>
          <p:cNvPicPr preferRelativeResize="0"/>
          <p:nvPr/>
        </p:nvPicPr>
        <p:blipFill rotWithShape="1">
          <a:blip r:embed="rId18">
            <a:alphaModFix/>
          </a:blip>
          <a:srcRect b="0" l="0" r="0" t="0"/>
          <a:stretch/>
        </p:blipFill>
        <p:spPr>
          <a:xfrm>
            <a:off x="8315880" y="1650744"/>
            <a:ext cx="1327351" cy="884900"/>
          </a:xfrm>
          <a:prstGeom prst="rect">
            <a:avLst/>
          </a:prstGeom>
          <a:noFill/>
          <a:ln>
            <a:noFill/>
          </a:ln>
        </p:spPr>
      </p:pic>
      <p:pic>
        <p:nvPicPr>
          <p:cNvPr descr="Turkish Flag, Flag, Turkey, Turkish, Red, White" id="1543" name="Google Shape;1543;p107"/>
          <p:cNvPicPr preferRelativeResize="0"/>
          <p:nvPr/>
        </p:nvPicPr>
        <p:blipFill rotWithShape="1">
          <a:blip r:embed="rId19">
            <a:alphaModFix/>
          </a:blip>
          <a:srcRect b="0" l="0" r="0" t="0"/>
          <a:stretch/>
        </p:blipFill>
        <p:spPr>
          <a:xfrm>
            <a:off x="6288224" y="2710083"/>
            <a:ext cx="1445815" cy="974418"/>
          </a:xfrm>
          <a:prstGeom prst="rect">
            <a:avLst/>
          </a:prstGeom>
          <a:noFill/>
          <a:ln>
            <a:noFill/>
          </a:ln>
        </p:spPr>
      </p:pic>
      <p:sp>
        <p:nvSpPr>
          <p:cNvPr id="1544" name="Google Shape;1544;p107"/>
          <p:cNvSpPr txBox="1"/>
          <p:nvPr/>
        </p:nvSpPr>
        <p:spPr>
          <a:xfrm>
            <a:off x="1872544" y="1295999"/>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A</a:t>
            </a:r>
            <a:endParaRPr/>
          </a:p>
        </p:txBody>
      </p:sp>
      <p:sp>
        <p:nvSpPr>
          <p:cNvPr id="1545" name="Google Shape;1545;p107"/>
          <p:cNvSpPr txBox="1"/>
          <p:nvPr/>
        </p:nvSpPr>
        <p:spPr>
          <a:xfrm>
            <a:off x="3889761" y="1295999"/>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B</a:t>
            </a:r>
            <a:endParaRPr/>
          </a:p>
        </p:txBody>
      </p:sp>
      <p:sp>
        <p:nvSpPr>
          <p:cNvPr id="1546" name="Google Shape;1546;p107"/>
          <p:cNvSpPr txBox="1"/>
          <p:nvPr/>
        </p:nvSpPr>
        <p:spPr>
          <a:xfrm>
            <a:off x="5933430" y="1305834"/>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C</a:t>
            </a:r>
            <a:endParaRPr/>
          </a:p>
        </p:txBody>
      </p:sp>
      <p:sp>
        <p:nvSpPr>
          <p:cNvPr id="1547" name="Google Shape;1547;p107"/>
          <p:cNvSpPr txBox="1"/>
          <p:nvPr/>
        </p:nvSpPr>
        <p:spPr>
          <a:xfrm>
            <a:off x="7946609" y="1305834"/>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a:t>
            </a:r>
            <a:endParaRPr/>
          </a:p>
        </p:txBody>
      </p:sp>
      <p:sp>
        <p:nvSpPr>
          <p:cNvPr id="1548" name="Google Shape;1548;p107"/>
          <p:cNvSpPr txBox="1"/>
          <p:nvPr/>
        </p:nvSpPr>
        <p:spPr>
          <a:xfrm>
            <a:off x="1872544" y="2512033"/>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E</a:t>
            </a:r>
            <a:endParaRPr/>
          </a:p>
        </p:txBody>
      </p:sp>
      <p:sp>
        <p:nvSpPr>
          <p:cNvPr id="1549" name="Google Shape;1549;p107"/>
          <p:cNvSpPr txBox="1"/>
          <p:nvPr/>
        </p:nvSpPr>
        <p:spPr>
          <a:xfrm>
            <a:off x="3889761" y="2512033"/>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F</a:t>
            </a:r>
            <a:endParaRPr/>
          </a:p>
        </p:txBody>
      </p:sp>
      <p:sp>
        <p:nvSpPr>
          <p:cNvPr id="1550" name="Google Shape;1550;p107"/>
          <p:cNvSpPr txBox="1"/>
          <p:nvPr/>
        </p:nvSpPr>
        <p:spPr>
          <a:xfrm>
            <a:off x="5933430" y="2521868"/>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G</a:t>
            </a:r>
            <a:endParaRPr/>
          </a:p>
        </p:txBody>
      </p:sp>
      <p:sp>
        <p:nvSpPr>
          <p:cNvPr id="1551" name="Google Shape;1551;p107"/>
          <p:cNvSpPr txBox="1"/>
          <p:nvPr/>
        </p:nvSpPr>
        <p:spPr>
          <a:xfrm>
            <a:off x="7946609" y="2521868"/>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H</a:t>
            </a:r>
            <a:endParaRPr/>
          </a:p>
        </p:txBody>
      </p:sp>
      <p:sp>
        <p:nvSpPr>
          <p:cNvPr id="1552" name="Google Shape;1552;p107"/>
          <p:cNvSpPr txBox="1"/>
          <p:nvPr/>
        </p:nvSpPr>
        <p:spPr>
          <a:xfrm>
            <a:off x="1872544" y="3795402"/>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I</a:t>
            </a:r>
            <a:endParaRPr/>
          </a:p>
        </p:txBody>
      </p:sp>
      <p:sp>
        <p:nvSpPr>
          <p:cNvPr id="1553" name="Google Shape;1553;p107"/>
          <p:cNvSpPr txBox="1"/>
          <p:nvPr/>
        </p:nvSpPr>
        <p:spPr>
          <a:xfrm>
            <a:off x="3889761" y="3795402"/>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J</a:t>
            </a:r>
            <a:endParaRPr/>
          </a:p>
        </p:txBody>
      </p:sp>
      <p:sp>
        <p:nvSpPr>
          <p:cNvPr id="1554" name="Google Shape;1554;p107"/>
          <p:cNvSpPr txBox="1"/>
          <p:nvPr/>
        </p:nvSpPr>
        <p:spPr>
          <a:xfrm>
            <a:off x="5933430" y="3805237"/>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K</a:t>
            </a:r>
            <a:endParaRPr/>
          </a:p>
        </p:txBody>
      </p:sp>
      <p:sp>
        <p:nvSpPr>
          <p:cNvPr id="1555" name="Google Shape;1555;p107"/>
          <p:cNvSpPr txBox="1"/>
          <p:nvPr/>
        </p:nvSpPr>
        <p:spPr>
          <a:xfrm>
            <a:off x="7946609" y="3805237"/>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L</a:t>
            </a:r>
            <a:endParaRPr/>
          </a:p>
        </p:txBody>
      </p:sp>
      <p:sp>
        <p:nvSpPr>
          <p:cNvPr id="1556" name="Google Shape;1556;p107"/>
          <p:cNvSpPr txBox="1"/>
          <p:nvPr/>
        </p:nvSpPr>
        <p:spPr>
          <a:xfrm>
            <a:off x="1872544" y="5012952"/>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M</a:t>
            </a:r>
            <a:endParaRPr/>
          </a:p>
        </p:txBody>
      </p:sp>
      <p:sp>
        <p:nvSpPr>
          <p:cNvPr id="1557" name="Google Shape;1557;p107"/>
          <p:cNvSpPr txBox="1"/>
          <p:nvPr/>
        </p:nvSpPr>
        <p:spPr>
          <a:xfrm>
            <a:off x="3889761" y="5012952"/>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N</a:t>
            </a:r>
            <a:endParaRPr/>
          </a:p>
        </p:txBody>
      </p:sp>
      <p:sp>
        <p:nvSpPr>
          <p:cNvPr id="1558" name="Google Shape;1558;p107"/>
          <p:cNvSpPr txBox="1"/>
          <p:nvPr/>
        </p:nvSpPr>
        <p:spPr>
          <a:xfrm>
            <a:off x="5933430" y="5022787"/>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O</a:t>
            </a:r>
            <a:endParaRPr/>
          </a:p>
        </p:txBody>
      </p:sp>
      <p:sp>
        <p:nvSpPr>
          <p:cNvPr id="1559" name="Google Shape;1559;p107"/>
          <p:cNvSpPr txBox="1"/>
          <p:nvPr/>
        </p:nvSpPr>
        <p:spPr>
          <a:xfrm>
            <a:off x="7946609" y="5022787"/>
            <a:ext cx="396000" cy="461665"/>
          </a:xfrm>
          <a:prstGeom prst="rect">
            <a:avLst/>
          </a:prstGeom>
          <a:solidFill>
            <a:schemeClr val="lt2"/>
          </a:solidFill>
          <a:ln cap="flat" cmpd="sng" w="9525">
            <a:solidFill>
              <a:srgbClr val="1F386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a:t>
            </a:r>
            <a:endParaRPr/>
          </a:p>
        </p:txBody>
      </p:sp>
      <p:sp>
        <p:nvSpPr>
          <p:cNvPr id="1560" name="Google Shape;1560;p107"/>
          <p:cNvSpPr txBox="1"/>
          <p:nvPr/>
        </p:nvSpPr>
        <p:spPr>
          <a:xfrm>
            <a:off x="1931150" y="1777430"/>
            <a:ext cx="190856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a:t>
            </a:r>
            <a:br>
              <a:rPr b="1" i="0" lang="en-GB" sz="2000" u="none" cap="none" strike="noStrike">
                <a:solidFill>
                  <a:srgbClr val="FFFFFF"/>
                </a:solidFill>
                <a:latin typeface="Century Gothic"/>
                <a:ea typeface="Century Gothic"/>
                <a:cs typeface="Century Gothic"/>
                <a:sym typeface="Century Gothic"/>
              </a:rPr>
            </a:br>
            <a:r>
              <a:rPr b="1" i="0" lang="en-GB" sz="2000" u="none" cap="none" strike="noStrike">
                <a:solidFill>
                  <a:srgbClr val="FFFFFF"/>
                </a:solidFill>
                <a:latin typeface="Century Gothic"/>
                <a:ea typeface="Century Gothic"/>
                <a:cs typeface="Century Gothic"/>
                <a:sym typeface="Century Gothic"/>
              </a:rPr>
              <a:t>wood/forest</a:t>
            </a:r>
            <a:endParaRPr/>
          </a:p>
        </p:txBody>
      </p:sp>
      <p:sp>
        <p:nvSpPr>
          <p:cNvPr id="1561" name="Google Shape;1561;p107"/>
          <p:cNvSpPr txBox="1"/>
          <p:nvPr/>
        </p:nvSpPr>
        <p:spPr>
          <a:xfrm>
            <a:off x="4087761" y="2217606"/>
            <a:ext cx="190856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meal</a:t>
            </a:r>
            <a:endParaRPr/>
          </a:p>
        </p:txBody>
      </p:sp>
      <p:sp>
        <p:nvSpPr>
          <p:cNvPr id="1562" name="Google Shape;1562;p107"/>
          <p:cNvSpPr txBox="1"/>
          <p:nvPr/>
        </p:nvSpPr>
        <p:spPr>
          <a:xfrm>
            <a:off x="5985832" y="1883670"/>
            <a:ext cx="1908561"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a:t>
            </a:r>
            <a:br>
              <a:rPr b="1" i="0" lang="en-GB" sz="2000" u="none" cap="none" strike="noStrike">
                <a:solidFill>
                  <a:srgbClr val="FFFFFF"/>
                </a:solidFill>
                <a:latin typeface="Century Gothic"/>
                <a:ea typeface="Century Gothic"/>
                <a:cs typeface="Century Gothic"/>
                <a:sym typeface="Century Gothic"/>
              </a:rPr>
            </a:br>
            <a:r>
              <a:rPr b="1" i="0" lang="en-GB" sz="2000" u="none" cap="none" strike="noStrike">
                <a:solidFill>
                  <a:srgbClr val="FFFFFF"/>
                </a:solidFill>
                <a:latin typeface="Century Gothic"/>
                <a:ea typeface="Century Gothic"/>
                <a:cs typeface="Century Gothic"/>
                <a:sym typeface="Century Gothic"/>
              </a:rPr>
              <a:t>door</a:t>
            </a:r>
            <a:endParaRPr/>
          </a:p>
        </p:txBody>
      </p:sp>
      <p:sp>
        <p:nvSpPr>
          <p:cNvPr id="1563" name="Google Shape;1563;p107"/>
          <p:cNvSpPr txBox="1"/>
          <p:nvPr/>
        </p:nvSpPr>
        <p:spPr>
          <a:xfrm>
            <a:off x="8215322" y="1887791"/>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 food</a:t>
            </a:r>
            <a:endParaRPr/>
          </a:p>
        </p:txBody>
      </p:sp>
      <p:sp>
        <p:nvSpPr>
          <p:cNvPr id="1564" name="Google Shape;1564;p107"/>
          <p:cNvSpPr txBox="1"/>
          <p:nvPr/>
        </p:nvSpPr>
        <p:spPr>
          <a:xfrm>
            <a:off x="1969552" y="3451326"/>
            <a:ext cx="190856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favourite day</a:t>
            </a:r>
            <a:endParaRPr/>
          </a:p>
        </p:txBody>
      </p:sp>
      <p:sp>
        <p:nvSpPr>
          <p:cNvPr id="1565" name="Google Shape;1565;p107"/>
          <p:cNvSpPr txBox="1"/>
          <p:nvPr/>
        </p:nvSpPr>
        <p:spPr>
          <a:xfrm>
            <a:off x="4200727" y="3077658"/>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street</a:t>
            </a:r>
            <a:endParaRPr/>
          </a:p>
        </p:txBody>
      </p:sp>
      <p:sp>
        <p:nvSpPr>
          <p:cNvPr id="1566" name="Google Shape;1566;p107"/>
          <p:cNvSpPr txBox="1"/>
          <p:nvPr/>
        </p:nvSpPr>
        <p:spPr>
          <a:xfrm>
            <a:off x="6306130" y="2843349"/>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main language</a:t>
            </a:r>
            <a:endParaRPr/>
          </a:p>
        </p:txBody>
      </p:sp>
      <p:sp>
        <p:nvSpPr>
          <p:cNvPr id="1567" name="Google Shape;1567;p107"/>
          <p:cNvSpPr txBox="1"/>
          <p:nvPr/>
        </p:nvSpPr>
        <p:spPr>
          <a:xfrm>
            <a:off x="8269296" y="3009954"/>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mosque</a:t>
            </a:r>
            <a:endParaRPr/>
          </a:p>
        </p:txBody>
      </p:sp>
      <p:sp>
        <p:nvSpPr>
          <p:cNvPr id="1568" name="Google Shape;1568;p107"/>
          <p:cNvSpPr txBox="1"/>
          <p:nvPr/>
        </p:nvSpPr>
        <p:spPr>
          <a:xfrm>
            <a:off x="2220045" y="4298135"/>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 room</a:t>
            </a:r>
            <a:endParaRPr/>
          </a:p>
        </p:txBody>
      </p:sp>
      <p:sp>
        <p:nvSpPr>
          <p:cNvPr id="1569" name="Google Shape;1569;p107"/>
          <p:cNvSpPr txBox="1"/>
          <p:nvPr/>
        </p:nvSpPr>
        <p:spPr>
          <a:xfrm>
            <a:off x="4156257" y="4312881"/>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 course</a:t>
            </a:r>
            <a:endParaRPr/>
          </a:p>
        </p:txBody>
      </p:sp>
      <p:sp>
        <p:nvSpPr>
          <p:cNvPr id="1570" name="Google Shape;1570;p107"/>
          <p:cNvSpPr txBox="1"/>
          <p:nvPr/>
        </p:nvSpPr>
        <p:spPr>
          <a:xfrm>
            <a:off x="6306130" y="4326761"/>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mountain</a:t>
            </a:r>
            <a:endParaRPr/>
          </a:p>
        </p:txBody>
      </p:sp>
      <p:sp>
        <p:nvSpPr>
          <p:cNvPr id="1571" name="Google Shape;1571;p107"/>
          <p:cNvSpPr txBox="1"/>
          <p:nvPr/>
        </p:nvSpPr>
        <p:spPr>
          <a:xfrm>
            <a:off x="8342609" y="4326761"/>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favourite animal</a:t>
            </a:r>
            <a:endParaRPr/>
          </a:p>
        </p:txBody>
      </p:sp>
      <p:sp>
        <p:nvSpPr>
          <p:cNvPr id="1572" name="Google Shape;1572;p107"/>
          <p:cNvSpPr txBox="1"/>
          <p:nvPr/>
        </p:nvSpPr>
        <p:spPr>
          <a:xfrm>
            <a:off x="2161838" y="5531566"/>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building</a:t>
            </a:r>
            <a:endParaRPr/>
          </a:p>
        </p:txBody>
      </p:sp>
      <p:sp>
        <p:nvSpPr>
          <p:cNvPr id="1573" name="Google Shape;1573;p107"/>
          <p:cNvSpPr txBox="1"/>
          <p:nvPr/>
        </p:nvSpPr>
        <p:spPr>
          <a:xfrm>
            <a:off x="4285761" y="5571766"/>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main work</a:t>
            </a:r>
            <a:endParaRPr/>
          </a:p>
        </p:txBody>
      </p:sp>
      <p:sp>
        <p:nvSpPr>
          <p:cNvPr id="1574" name="Google Shape;1574;p107"/>
          <p:cNvSpPr txBox="1"/>
          <p:nvPr/>
        </p:nvSpPr>
        <p:spPr>
          <a:xfrm>
            <a:off x="6064900" y="5518919"/>
            <a:ext cx="160057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 newspaper</a:t>
            </a:r>
            <a:endParaRPr/>
          </a:p>
        </p:txBody>
      </p:sp>
      <p:sp>
        <p:nvSpPr>
          <p:cNvPr id="1575" name="Google Shape;1575;p107"/>
          <p:cNvSpPr txBox="1"/>
          <p:nvPr/>
        </p:nvSpPr>
        <p:spPr>
          <a:xfrm>
            <a:off x="8297006" y="5548216"/>
            <a:ext cx="142790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favourite picture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pic>
        <p:nvPicPr>
          <p:cNvPr descr="background rectangle" id="1581" name="Google Shape;1581;p108"/>
          <p:cNvPicPr preferRelativeResize="0"/>
          <p:nvPr/>
        </p:nvPicPr>
        <p:blipFill rotWithShape="1">
          <a:blip r:embed="rId3">
            <a:alphaModFix/>
          </a:blip>
          <a:srcRect b="0" l="0" r="0" t="0"/>
          <a:stretch/>
        </p:blipFill>
        <p:spPr>
          <a:xfrm>
            <a:off x="0" y="251916"/>
            <a:ext cx="6807200" cy="869950"/>
          </a:xfrm>
          <a:prstGeom prst="rect">
            <a:avLst/>
          </a:prstGeom>
          <a:noFill/>
          <a:ln>
            <a:noFill/>
          </a:ln>
        </p:spPr>
      </p:pic>
      <p:sp>
        <p:nvSpPr>
          <p:cNvPr id="1582" name="Google Shape;1582;p108"/>
          <p:cNvSpPr txBox="1"/>
          <p:nvPr>
            <p:ph type="title"/>
          </p:nvPr>
        </p:nvSpPr>
        <p:spPr>
          <a:xfrm>
            <a:off x="0" y="294041"/>
            <a:ext cx="5711950" cy="70784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entury Gothic"/>
              <a:buNone/>
            </a:pPr>
            <a:r>
              <a:rPr b="1" lang="en-GB" sz="3600">
                <a:solidFill>
                  <a:schemeClr val="lt1"/>
                </a:solidFill>
              </a:rPr>
              <a:t>German compound nouns</a:t>
            </a:r>
            <a:endParaRPr/>
          </a:p>
        </p:txBody>
      </p:sp>
      <p:sp>
        <p:nvSpPr>
          <p:cNvPr id="1583" name="Google Shape;1583;p108"/>
          <p:cNvSpPr txBox="1"/>
          <p:nvPr/>
        </p:nvSpPr>
        <p:spPr>
          <a:xfrm>
            <a:off x="133057" y="1227700"/>
            <a:ext cx="120589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German often combines two (or more!) nouns to make one word, a </a:t>
            </a:r>
            <a:r>
              <a:rPr b="1" i="1" lang="en-GB" sz="2000" u="none" cap="none" strike="noStrike">
                <a:solidFill>
                  <a:srgbClr val="1F4E79"/>
                </a:solidFill>
                <a:latin typeface="Century Gothic"/>
                <a:ea typeface="Century Gothic"/>
                <a:cs typeface="Century Gothic"/>
                <a:sym typeface="Century Gothic"/>
              </a:rPr>
              <a:t>compound </a:t>
            </a:r>
            <a:r>
              <a:rPr b="0" i="0" lang="en-GB" sz="2000" u="none" cap="none" strike="noStrike">
                <a:solidFill>
                  <a:srgbClr val="1F4E79"/>
                </a:solidFill>
                <a:latin typeface="Century Gothic"/>
                <a:ea typeface="Century Gothic"/>
                <a:cs typeface="Century Gothic"/>
                <a:sym typeface="Century Gothic"/>
              </a:rPr>
              <a:t>noun. </a:t>
            </a:r>
            <a:endParaRPr/>
          </a:p>
        </p:txBody>
      </p:sp>
      <p:sp>
        <p:nvSpPr>
          <p:cNvPr id="1584" name="Google Shape;1584;p108"/>
          <p:cNvSpPr/>
          <p:nvPr/>
        </p:nvSpPr>
        <p:spPr>
          <a:xfrm>
            <a:off x="9205430" y="1691519"/>
            <a:ext cx="2778752" cy="869950"/>
          </a:xfrm>
          <a:prstGeom prst="wedgeRoundRectCallout">
            <a:avLst>
              <a:gd fmla="val -61516" name="adj1"/>
              <a:gd fmla="val -27871" name="adj2"/>
              <a:gd fmla="val 16667" name="adj3"/>
            </a:avLst>
          </a:prstGeom>
          <a:solidFill>
            <a:srgbClr val="115076"/>
          </a:solidFill>
          <a:ln cap="flat" cmpd="sng" w="12700">
            <a:solidFill>
              <a:srgbClr val="42719B"/>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 </a:t>
            </a:r>
            <a:r>
              <a:rPr b="0" i="0" lang="en-GB" sz="2000" u="none" cap="none" strike="noStrike">
                <a:solidFill>
                  <a:srgbClr val="FFFFFF"/>
                </a:solidFill>
                <a:latin typeface="Century Gothic"/>
                <a:ea typeface="Century Gothic"/>
                <a:cs typeface="Century Gothic"/>
                <a:sym typeface="Century Gothic"/>
              </a:rPr>
              <a:t>Urlaub 🡪</a:t>
            </a:r>
            <a:br>
              <a:rPr b="0" i="0" lang="en-GB" sz="2000" u="none" cap="none" strike="noStrike">
                <a:solidFill>
                  <a:srgbClr val="FFFFFF"/>
                </a:solidFill>
                <a:latin typeface="Century Gothic"/>
                <a:ea typeface="Century Gothic"/>
                <a:cs typeface="Century Gothic"/>
                <a:sym typeface="Century Gothic"/>
              </a:rPr>
            </a:br>
            <a:r>
              <a:rPr b="1" i="0" lang="en-GB" sz="2000" u="none" cap="none" strike="noStrike">
                <a:solidFill>
                  <a:srgbClr val="DAA520"/>
                </a:solidFill>
                <a:latin typeface="Century Gothic"/>
                <a:ea typeface="Century Gothic"/>
                <a:cs typeface="Century Gothic"/>
                <a:sym typeface="Century Gothic"/>
              </a:rPr>
              <a:t>der</a:t>
            </a:r>
            <a:r>
              <a:rPr b="0" i="0" lang="en-GB" sz="2000" u="none" cap="none" strike="noStrike">
                <a:solidFill>
                  <a:srgbClr val="FFFFFF"/>
                </a:solidFill>
                <a:latin typeface="Century Gothic"/>
                <a:ea typeface="Century Gothic"/>
                <a:cs typeface="Century Gothic"/>
                <a:sym typeface="Century Gothic"/>
              </a:rPr>
              <a:t> Campingurlaub</a:t>
            </a:r>
            <a:endParaRPr b="0" i="0" sz="2000" u="none" cap="none" strike="noStrike">
              <a:solidFill>
                <a:srgbClr val="000000"/>
              </a:solidFill>
              <a:latin typeface="Twentieth Century"/>
              <a:ea typeface="Twentieth Century"/>
              <a:cs typeface="Twentieth Century"/>
              <a:sym typeface="Twentieth Century"/>
            </a:endParaRPr>
          </a:p>
        </p:txBody>
      </p:sp>
      <p:sp>
        <p:nvSpPr>
          <p:cNvPr id="1585" name="Google Shape;1585;p108"/>
          <p:cNvSpPr txBox="1"/>
          <p:nvPr/>
        </p:nvSpPr>
        <p:spPr>
          <a:xfrm>
            <a:off x="133057" y="1624426"/>
            <a:ext cx="120589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Beispiel:</a:t>
            </a:r>
            <a:endParaRPr/>
          </a:p>
        </p:txBody>
      </p:sp>
      <p:sp>
        <p:nvSpPr>
          <p:cNvPr id="1586" name="Google Shape;1586;p108"/>
          <p:cNvSpPr txBox="1"/>
          <p:nvPr/>
        </p:nvSpPr>
        <p:spPr>
          <a:xfrm>
            <a:off x="133057" y="2007013"/>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camping holiday 🡪</a:t>
            </a:r>
            <a:endParaRPr b="0" i="0" sz="2000" u="none" cap="none" strike="noStrike">
              <a:solidFill>
                <a:srgbClr val="1F4E79"/>
              </a:solidFill>
              <a:latin typeface="Century Gothic"/>
              <a:ea typeface="Century Gothic"/>
              <a:cs typeface="Century Gothic"/>
              <a:sym typeface="Century Gothic"/>
            </a:endParaRPr>
          </a:p>
        </p:txBody>
      </p:sp>
      <p:sp>
        <p:nvSpPr>
          <p:cNvPr id="1587" name="Google Shape;1587;p108"/>
          <p:cNvSpPr txBox="1"/>
          <p:nvPr/>
        </p:nvSpPr>
        <p:spPr>
          <a:xfrm>
            <a:off x="2796353" y="1980595"/>
            <a:ext cx="374578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___ Camping + ___  Urlaub 🡪</a:t>
            </a:r>
            <a:endParaRPr b="0" i="0" sz="2000" u="none" cap="none" strike="noStrike">
              <a:solidFill>
                <a:srgbClr val="1F4E79"/>
              </a:solidFill>
              <a:latin typeface="Century Gothic"/>
              <a:ea typeface="Century Gothic"/>
              <a:cs typeface="Century Gothic"/>
              <a:sym typeface="Century Gothic"/>
            </a:endParaRPr>
          </a:p>
        </p:txBody>
      </p:sp>
      <p:sp>
        <p:nvSpPr>
          <p:cNvPr id="1588" name="Google Shape;1588;p108"/>
          <p:cNvSpPr txBox="1"/>
          <p:nvPr/>
        </p:nvSpPr>
        <p:spPr>
          <a:xfrm>
            <a:off x="6460399" y="2007114"/>
            <a:ext cx="274503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___ Campingurlaub</a:t>
            </a:r>
            <a:endParaRPr b="0" i="0" sz="2000" u="none" cap="none" strike="noStrike">
              <a:solidFill>
                <a:srgbClr val="1F4E79"/>
              </a:solidFill>
              <a:latin typeface="Century Gothic"/>
              <a:ea typeface="Century Gothic"/>
              <a:cs typeface="Century Gothic"/>
              <a:sym typeface="Century Gothic"/>
            </a:endParaRPr>
          </a:p>
        </p:txBody>
      </p:sp>
      <p:sp>
        <p:nvSpPr>
          <p:cNvPr id="1589" name="Google Shape;1589;p108"/>
          <p:cNvSpPr txBox="1"/>
          <p:nvPr/>
        </p:nvSpPr>
        <p:spPr>
          <a:xfrm>
            <a:off x="133057" y="2586271"/>
            <a:ext cx="120589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The </a:t>
            </a:r>
            <a:r>
              <a:rPr b="1" i="0" lang="en-GB" sz="2000" u="none" cap="none" strike="noStrike">
                <a:solidFill>
                  <a:srgbClr val="1F4E79"/>
                </a:solidFill>
                <a:latin typeface="Century Gothic"/>
                <a:ea typeface="Century Gothic"/>
                <a:cs typeface="Century Gothic"/>
                <a:sym typeface="Century Gothic"/>
              </a:rPr>
              <a:t>gender</a:t>
            </a:r>
            <a:r>
              <a:rPr b="0" i="0" lang="en-GB" sz="2000" u="none" cap="none" strike="noStrike">
                <a:solidFill>
                  <a:srgbClr val="1F4E79"/>
                </a:solidFill>
                <a:latin typeface="Century Gothic"/>
                <a:ea typeface="Century Gothic"/>
                <a:cs typeface="Century Gothic"/>
                <a:sym typeface="Century Gothic"/>
              </a:rPr>
              <a:t> of the new noun is the gender of the </a:t>
            </a:r>
            <a:r>
              <a:rPr b="1" i="1" lang="en-GB" sz="2000" u="none" cap="none" strike="noStrike">
                <a:solidFill>
                  <a:srgbClr val="1F4E79"/>
                </a:solidFill>
                <a:latin typeface="Century Gothic"/>
                <a:ea typeface="Century Gothic"/>
                <a:cs typeface="Century Gothic"/>
                <a:sym typeface="Century Gothic"/>
              </a:rPr>
              <a:t>final noun</a:t>
            </a:r>
            <a:r>
              <a:rPr b="0" i="0" lang="en-GB" sz="2000" u="none" cap="none" strike="noStrike">
                <a:solidFill>
                  <a:srgbClr val="1F4E79"/>
                </a:solidFill>
                <a:latin typeface="Century Gothic"/>
                <a:ea typeface="Century Gothic"/>
                <a:cs typeface="Century Gothic"/>
                <a:sym typeface="Century Gothic"/>
              </a:rPr>
              <a:t>.</a:t>
            </a:r>
            <a:endParaRPr/>
          </a:p>
        </p:txBody>
      </p:sp>
      <p:sp>
        <p:nvSpPr>
          <p:cNvPr id="1590" name="Google Shape;1590;p108"/>
          <p:cNvSpPr txBox="1"/>
          <p:nvPr/>
        </p:nvSpPr>
        <p:spPr>
          <a:xfrm>
            <a:off x="133057" y="3165529"/>
            <a:ext cx="1205894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Sometimes, </a:t>
            </a:r>
            <a:r>
              <a:rPr b="1" i="0" lang="en-GB" sz="2000" u="none" cap="none" strike="noStrike">
                <a:solidFill>
                  <a:srgbClr val="1F4E79"/>
                </a:solidFill>
                <a:latin typeface="Century Gothic"/>
                <a:ea typeface="Century Gothic"/>
                <a:cs typeface="Century Gothic"/>
                <a:sym typeface="Century Gothic"/>
              </a:rPr>
              <a:t>extra letters </a:t>
            </a:r>
            <a:r>
              <a:rPr b="0" i="0" lang="en-GB" sz="2000" u="none" cap="none" strike="noStrike">
                <a:solidFill>
                  <a:srgbClr val="1F4E79"/>
                </a:solidFill>
                <a:latin typeface="Century Gothic"/>
                <a:ea typeface="Century Gothic"/>
                <a:cs typeface="Century Gothic"/>
                <a:sym typeface="Century Gothic"/>
              </a:rPr>
              <a:t>join the two nouns to make the new noun easier to say: </a:t>
            </a:r>
            <a:br>
              <a:rPr b="0" i="0" lang="en-GB" sz="2000" u="none" cap="none" strike="noStrike">
                <a:solidFill>
                  <a:srgbClr val="1F4E79"/>
                </a:solidFill>
                <a:latin typeface="Century Gothic"/>
                <a:ea typeface="Century Gothic"/>
                <a:cs typeface="Century Gothic"/>
                <a:sym typeface="Century Gothic"/>
              </a:rPr>
            </a:br>
            <a:r>
              <a:rPr b="0" i="0" lang="en-GB" sz="2000" u="none" cap="none" strike="noStrike">
                <a:solidFill>
                  <a:srgbClr val="1F4E79"/>
                </a:solidFill>
                <a:latin typeface="Century Gothic"/>
                <a:ea typeface="Century Gothic"/>
                <a:cs typeface="Century Gothic"/>
                <a:sym typeface="Century Gothic"/>
              </a:rPr>
              <a:t>-</a:t>
            </a:r>
            <a:r>
              <a:rPr b="1" i="0" lang="en-GB" sz="2000" u="none" cap="none" strike="noStrike">
                <a:solidFill>
                  <a:srgbClr val="1F4E79"/>
                </a:solidFill>
                <a:latin typeface="Century Gothic"/>
                <a:ea typeface="Century Gothic"/>
                <a:cs typeface="Century Gothic"/>
                <a:sym typeface="Century Gothic"/>
              </a:rPr>
              <a:t>s</a:t>
            </a:r>
            <a:r>
              <a:rPr b="0" i="0" lang="en-GB" sz="2000" u="none" cap="none" strike="noStrike">
                <a:solidFill>
                  <a:srgbClr val="1F4E79"/>
                </a:solidFill>
                <a:latin typeface="Century Gothic"/>
                <a:ea typeface="Century Gothic"/>
                <a:cs typeface="Century Gothic"/>
                <a:sym typeface="Century Gothic"/>
              </a:rPr>
              <a:t>-, -</a:t>
            </a:r>
            <a:r>
              <a:rPr b="1" i="0" lang="en-GB" sz="2000" u="none" cap="none" strike="noStrike">
                <a:solidFill>
                  <a:srgbClr val="1F4E79"/>
                </a:solidFill>
                <a:latin typeface="Century Gothic"/>
                <a:ea typeface="Century Gothic"/>
                <a:cs typeface="Century Gothic"/>
                <a:sym typeface="Century Gothic"/>
              </a:rPr>
              <a:t>es</a:t>
            </a:r>
            <a:r>
              <a:rPr b="0" i="0" lang="en-GB" sz="2000" u="none" cap="none" strike="noStrike">
                <a:solidFill>
                  <a:srgbClr val="1F4E79"/>
                </a:solidFill>
                <a:latin typeface="Century Gothic"/>
                <a:ea typeface="Century Gothic"/>
                <a:cs typeface="Century Gothic"/>
                <a:sym typeface="Century Gothic"/>
              </a:rPr>
              <a:t>-, -</a:t>
            </a:r>
            <a:r>
              <a:rPr b="1" i="0" lang="en-GB" sz="2000" u="none" cap="none" strike="noStrike">
                <a:solidFill>
                  <a:srgbClr val="1F4E79"/>
                </a:solidFill>
                <a:latin typeface="Century Gothic"/>
                <a:ea typeface="Century Gothic"/>
                <a:cs typeface="Century Gothic"/>
                <a:sym typeface="Century Gothic"/>
              </a:rPr>
              <a:t>e</a:t>
            </a:r>
            <a:r>
              <a:rPr b="0" i="0" lang="en-GB" sz="2000" u="none" cap="none" strike="noStrike">
                <a:solidFill>
                  <a:srgbClr val="1F4E79"/>
                </a:solidFill>
                <a:latin typeface="Century Gothic"/>
                <a:ea typeface="Century Gothic"/>
                <a:cs typeface="Century Gothic"/>
                <a:sym typeface="Century Gothic"/>
              </a:rPr>
              <a:t>-, -</a:t>
            </a:r>
            <a:r>
              <a:rPr b="1" i="0" lang="en-GB" sz="2000" u="none" cap="none" strike="noStrike">
                <a:solidFill>
                  <a:srgbClr val="1F4E79"/>
                </a:solidFill>
                <a:latin typeface="Century Gothic"/>
                <a:ea typeface="Century Gothic"/>
                <a:cs typeface="Century Gothic"/>
                <a:sym typeface="Century Gothic"/>
              </a:rPr>
              <a:t>n</a:t>
            </a:r>
            <a:r>
              <a:rPr b="0" i="0" lang="en-GB" sz="2000" u="none" cap="none" strike="noStrike">
                <a:solidFill>
                  <a:srgbClr val="1F4E79"/>
                </a:solidFill>
                <a:latin typeface="Century Gothic"/>
                <a:ea typeface="Century Gothic"/>
                <a:cs typeface="Century Gothic"/>
                <a:sym typeface="Century Gothic"/>
              </a:rPr>
              <a:t>-, -</a:t>
            </a:r>
            <a:r>
              <a:rPr b="1" i="0" lang="en-GB" sz="2000" u="none" cap="none" strike="noStrike">
                <a:solidFill>
                  <a:srgbClr val="1F4E79"/>
                </a:solidFill>
                <a:latin typeface="Century Gothic"/>
                <a:ea typeface="Century Gothic"/>
                <a:cs typeface="Century Gothic"/>
                <a:sym typeface="Century Gothic"/>
              </a:rPr>
              <a:t>en</a:t>
            </a:r>
            <a:r>
              <a:rPr b="0" i="0" lang="en-GB" sz="2000" u="none" cap="none" strike="noStrike">
                <a:solidFill>
                  <a:srgbClr val="1F4E79"/>
                </a:solidFill>
                <a:latin typeface="Century Gothic"/>
                <a:ea typeface="Century Gothic"/>
                <a:cs typeface="Century Gothic"/>
                <a:sym typeface="Century Gothic"/>
              </a:rPr>
              <a:t>-, -</a:t>
            </a:r>
            <a:r>
              <a:rPr b="1" i="0" lang="en-GB" sz="2000" u="none" cap="none" strike="noStrike">
                <a:solidFill>
                  <a:srgbClr val="1F4E79"/>
                </a:solidFill>
                <a:latin typeface="Century Gothic"/>
                <a:ea typeface="Century Gothic"/>
                <a:cs typeface="Century Gothic"/>
                <a:sym typeface="Century Gothic"/>
              </a:rPr>
              <a:t>(e)r</a:t>
            </a:r>
            <a:r>
              <a:rPr b="0" i="0" lang="en-GB" sz="2000" u="none" cap="none" strike="noStrike">
                <a:solidFill>
                  <a:srgbClr val="1F4E79"/>
                </a:solidFill>
                <a:latin typeface="Century Gothic"/>
                <a:ea typeface="Century Gothic"/>
                <a:cs typeface="Century Gothic"/>
                <a:sym typeface="Century Gothic"/>
              </a:rPr>
              <a:t>-</a:t>
            </a:r>
            <a:endParaRPr/>
          </a:p>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 </a:t>
            </a:r>
            <a:endParaRPr/>
          </a:p>
        </p:txBody>
      </p:sp>
      <p:sp>
        <p:nvSpPr>
          <p:cNvPr id="1591" name="Google Shape;1591;p108"/>
          <p:cNvSpPr txBox="1"/>
          <p:nvPr/>
        </p:nvSpPr>
        <p:spPr>
          <a:xfrm>
            <a:off x="166778" y="419603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holiday money 🡪</a:t>
            </a:r>
            <a:endParaRPr b="0" i="0" sz="2000" u="none" cap="none" strike="noStrike">
              <a:solidFill>
                <a:srgbClr val="1F4E79"/>
              </a:solidFill>
              <a:latin typeface="Century Gothic"/>
              <a:ea typeface="Century Gothic"/>
              <a:cs typeface="Century Gothic"/>
              <a:sym typeface="Century Gothic"/>
            </a:endParaRPr>
          </a:p>
        </p:txBody>
      </p:sp>
      <p:sp>
        <p:nvSpPr>
          <p:cNvPr id="1592" name="Google Shape;1592;p108"/>
          <p:cNvSpPr txBox="1"/>
          <p:nvPr/>
        </p:nvSpPr>
        <p:spPr>
          <a:xfrm>
            <a:off x="3503849" y="419603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Urlaub + Geld 🡪</a:t>
            </a:r>
            <a:endParaRPr b="0" i="0" sz="2000" u="none" cap="none" strike="noStrike">
              <a:solidFill>
                <a:srgbClr val="1F4E79"/>
              </a:solidFill>
              <a:latin typeface="Century Gothic"/>
              <a:ea typeface="Century Gothic"/>
              <a:cs typeface="Century Gothic"/>
              <a:sym typeface="Century Gothic"/>
            </a:endParaRPr>
          </a:p>
        </p:txBody>
      </p:sp>
      <p:sp>
        <p:nvSpPr>
          <p:cNvPr id="1593" name="Google Shape;1593;p108"/>
          <p:cNvSpPr txBox="1"/>
          <p:nvPr/>
        </p:nvSpPr>
        <p:spPr>
          <a:xfrm>
            <a:off x="6560646" y="4196031"/>
            <a:ext cx="251969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____ Urlaub</a:t>
            </a:r>
            <a:r>
              <a:rPr b="1" i="0" lang="en-GB" sz="2000" u="none" cap="none" strike="noStrike">
                <a:solidFill>
                  <a:srgbClr val="DAA520"/>
                </a:solidFill>
                <a:latin typeface="Century Gothic"/>
                <a:ea typeface="Century Gothic"/>
                <a:cs typeface="Century Gothic"/>
                <a:sym typeface="Century Gothic"/>
              </a:rPr>
              <a:t>s</a:t>
            </a:r>
            <a:r>
              <a:rPr b="0" i="0" lang="en-GB" sz="2000" u="none" cap="none" strike="noStrike">
                <a:solidFill>
                  <a:srgbClr val="1F4E79"/>
                </a:solidFill>
                <a:latin typeface="Century Gothic"/>
                <a:ea typeface="Century Gothic"/>
                <a:cs typeface="Century Gothic"/>
                <a:sym typeface="Century Gothic"/>
              </a:rPr>
              <a:t>geld</a:t>
            </a:r>
            <a:endParaRPr b="0" i="0" sz="2000" u="none" cap="none" strike="noStrike">
              <a:solidFill>
                <a:srgbClr val="1F4E79"/>
              </a:solidFill>
              <a:latin typeface="Century Gothic"/>
              <a:ea typeface="Century Gothic"/>
              <a:cs typeface="Century Gothic"/>
              <a:sym typeface="Century Gothic"/>
            </a:endParaRPr>
          </a:p>
        </p:txBody>
      </p:sp>
      <p:sp>
        <p:nvSpPr>
          <p:cNvPr id="1594" name="Google Shape;1594;p108"/>
          <p:cNvSpPr txBox="1"/>
          <p:nvPr/>
        </p:nvSpPr>
        <p:spPr>
          <a:xfrm>
            <a:off x="166778" y="459614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daily newspaper 🡪</a:t>
            </a:r>
            <a:endParaRPr b="0" i="0" sz="2000" u="none" cap="none" strike="noStrike">
              <a:solidFill>
                <a:srgbClr val="1F4E79"/>
              </a:solidFill>
              <a:latin typeface="Century Gothic"/>
              <a:ea typeface="Century Gothic"/>
              <a:cs typeface="Century Gothic"/>
              <a:sym typeface="Century Gothic"/>
            </a:endParaRPr>
          </a:p>
        </p:txBody>
      </p:sp>
      <p:sp>
        <p:nvSpPr>
          <p:cNvPr id="1595" name="Google Shape;1595;p108"/>
          <p:cNvSpPr txBox="1"/>
          <p:nvPr/>
        </p:nvSpPr>
        <p:spPr>
          <a:xfrm>
            <a:off x="3503849" y="459614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Tag + -es- + Zeitung 🡪</a:t>
            </a:r>
            <a:endParaRPr b="0" i="0" sz="2000" u="none" cap="none" strike="noStrike">
              <a:solidFill>
                <a:srgbClr val="1F4E79"/>
              </a:solidFill>
              <a:latin typeface="Century Gothic"/>
              <a:ea typeface="Century Gothic"/>
              <a:cs typeface="Century Gothic"/>
              <a:sym typeface="Century Gothic"/>
            </a:endParaRPr>
          </a:p>
        </p:txBody>
      </p:sp>
      <p:sp>
        <p:nvSpPr>
          <p:cNvPr id="1596" name="Google Shape;1596;p108"/>
          <p:cNvSpPr txBox="1"/>
          <p:nvPr/>
        </p:nvSpPr>
        <p:spPr>
          <a:xfrm>
            <a:off x="6579753" y="4610980"/>
            <a:ext cx="300460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____ Tag</a:t>
            </a:r>
            <a:r>
              <a:rPr b="1" i="0" lang="en-GB" sz="2000" u="none" cap="none" strike="noStrike">
                <a:solidFill>
                  <a:srgbClr val="DAA520"/>
                </a:solidFill>
                <a:latin typeface="Century Gothic"/>
                <a:ea typeface="Century Gothic"/>
                <a:cs typeface="Century Gothic"/>
                <a:sym typeface="Century Gothic"/>
              </a:rPr>
              <a:t>es</a:t>
            </a:r>
            <a:r>
              <a:rPr b="0" i="0" lang="en-GB" sz="2000" u="none" cap="none" strike="noStrike">
                <a:solidFill>
                  <a:srgbClr val="1F4E79"/>
                </a:solidFill>
                <a:latin typeface="Century Gothic"/>
                <a:ea typeface="Century Gothic"/>
                <a:cs typeface="Century Gothic"/>
                <a:sym typeface="Century Gothic"/>
              </a:rPr>
              <a:t>zeitung</a:t>
            </a:r>
            <a:endParaRPr/>
          </a:p>
        </p:txBody>
      </p:sp>
      <p:sp>
        <p:nvSpPr>
          <p:cNvPr id="1597" name="Google Shape;1597;p108"/>
          <p:cNvSpPr txBox="1"/>
          <p:nvPr/>
        </p:nvSpPr>
        <p:spPr>
          <a:xfrm>
            <a:off x="166778" y="499625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market place 🡪</a:t>
            </a:r>
            <a:endParaRPr b="0" i="0" sz="2000" u="none" cap="none" strike="noStrike">
              <a:solidFill>
                <a:srgbClr val="1F4E79"/>
              </a:solidFill>
              <a:latin typeface="Century Gothic"/>
              <a:ea typeface="Century Gothic"/>
              <a:cs typeface="Century Gothic"/>
              <a:sym typeface="Century Gothic"/>
            </a:endParaRPr>
          </a:p>
        </p:txBody>
      </p:sp>
      <p:sp>
        <p:nvSpPr>
          <p:cNvPr id="1598" name="Google Shape;1598;p108"/>
          <p:cNvSpPr txBox="1"/>
          <p:nvPr/>
        </p:nvSpPr>
        <p:spPr>
          <a:xfrm>
            <a:off x="3503849" y="4996251"/>
            <a:ext cx="329594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Markt + Platz 🡪</a:t>
            </a:r>
            <a:endParaRPr b="0" i="0" sz="2000" u="none" cap="none" strike="noStrike">
              <a:solidFill>
                <a:srgbClr val="1F4E79"/>
              </a:solidFill>
              <a:latin typeface="Century Gothic"/>
              <a:ea typeface="Century Gothic"/>
              <a:cs typeface="Century Gothic"/>
              <a:sym typeface="Century Gothic"/>
            </a:endParaRPr>
          </a:p>
        </p:txBody>
      </p:sp>
      <p:sp>
        <p:nvSpPr>
          <p:cNvPr id="1599" name="Google Shape;1599;p108"/>
          <p:cNvSpPr txBox="1"/>
          <p:nvPr/>
        </p:nvSpPr>
        <p:spPr>
          <a:xfrm>
            <a:off x="6603771" y="4996251"/>
            <a:ext cx="273562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____ Marktplatz</a:t>
            </a:r>
            <a:endParaRPr b="0" i="0" sz="2000" u="none" cap="none" strike="noStrike">
              <a:solidFill>
                <a:srgbClr val="1F4E79"/>
              </a:solidFill>
              <a:latin typeface="Century Gothic"/>
              <a:ea typeface="Century Gothic"/>
              <a:cs typeface="Century Gothic"/>
              <a:sym typeface="Century Gothic"/>
            </a:endParaRPr>
          </a:p>
        </p:txBody>
      </p:sp>
      <p:sp>
        <p:nvSpPr>
          <p:cNvPr id="1600" name="Google Shape;1600;p108"/>
          <p:cNvSpPr/>
          <p:nvPr/>
        </p:nvSpPr>
        <p:spPr>
          <a:xfrm>
            <a:off x="9364319" y="3999305"/>
            <a:ext cx="2703904" cy="1397056"/>
          </a:xfrm>
          <a:prstGeom prst="wedgeRoundRectCallout">
            <a:avLst>
              <a:gd fmla="val -61946" name="adj1"/>
              <a:gd fmla="val -21921" name="adj2"/>
              <a:gd fmla="val 16667" name="adj3"/>
            </a:avLst>
          </a:prstGeom>
          <a:solidFill>
            <a:srgbClr val="115076"/>
          </a:solidFill>
          <a:ln cap="flat" cmpd="sng" w="12700">
            <a:solidFill>
              <a:srgbClr val="42719B"/>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is the definite article (‘</a:t>
            </a:r>
            <a:r>
              <a:rPr b="1" i="0" lang="en-GB" sz="2000" u="none" cap="none" strike="noStrike">
                <a:solidFill>
                  <a:srgbClr val="FFFFFF"/>
                </a:solidFill>
                <a:latin typeface="Century Gothic"/>
                <a:ea typeface="Century Gothic"/>
                <a:cs typeface="Century Gothic"/>
                <a:sym typeface="Century Gothic"/>
              </a:rPr>
              <a:t>the</a:t>
            </a:r>
            <a:r>
              <a:rPr b="0" i="0" lang="en-GB" sz="2000" u="none" cap="none" strike="noStrike">
                <a:solidFill>
                  <a:srgbClr val="FFFFFF"/>
                </a:solidFill>
                <a:latin typeface="Century Gothic"/>
                <a:ea typeface="Century Gothic"/>
                <a:cs typeface="Century Gothic"/>
                <a:sym typeface="Century Gothic"/>
              </a:rPr>
              <a:t>’) for these compound nouns?</a:t>
            </a:r>
            <a:endParaRPr b="0" i="0" sz="2000" u="none" cap="none" strike="noStrike">
              <a:solidFill>
                <a:srgbClr val="FFFFFF"/>
              </a:solidFill>
              <a:latin typeface="Twentieth Century"/>
              <a:ea typeface="Twentieth Century"/>
              <a:cs typeface="Twentieth Century"/>
              <a:sym typeface="Twentieth Century"/>
            </a:endParaRPr>
          </a:p>
        </p:txBody>
      </p:sp>
      <p:sp>
        <p:nvSpPr>
          <p:cNvPr id="1601" name="Google Shape;1601;p108"/>
          <p:cNvSpPr txBox="1"/>
          <p:nvPr/>
        </p:nvSpPr>
        <p:spPr>
          <a:xfrm>
            <a:off x="2740060" y="1986312"/>
            <a:ext cx="815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sp>
        <p:nvSpPr>
          <p:cNvPr id="1602" name="Google Shape;1602;p108"/>
          <p:cNvSpPr txBox="1"/>
          <p:nvPr/>
        </p:nvSpPr>
        <p:spPr>
          <a:xfrm>
            <a:off x="4692415" y="1986312"/>
            <a:ext cx="815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sp>
        <p:nvSpPr>
          <p:cNvPr id="1603" name="Google Shape;1603;p108"/>
          <p:cNvSpPr txBox="1"/>
          <p:nvPr/>
        </p:nvSpPr>
        <p:spPr>
          <a:xfrm>
            <a:off x="6366999" y="1994996"/>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a:t>
            </a:r>
            <a:endParaRPr/>
          </a:p>
        </p:txBody>
      </p:sp>
      <p:sp>
        <p:nvSpPr>
          <p:cNvPr id="1604" name="Google Shape;1604;p108"/>
          <p:cNvSpPr txBox="1"/>
          <p:nvPr/>
        </p:nvSpPr>
        <p:spPr>
          <a:xfrm>
            <a:off x="6343577" y="1994164"/>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sp>
        <p:nvSpPr>
          <p:cNvPr id="1605" name="Google Shape;1605;p108"/>
          <p:cNvSpPr txBox="1"/>
          <p:nvPr/>
        </p:nvSpPr>
        <p:spPr>
          <a:xfrm>
            <a:off x="6560646" y="4181192"/>
            <a:ext cx="815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sp>
        <p:nvSpPr>
          <p:cNvPr id="1606" name="Google Shape;1606;p108"/>
          <p:cNvSpPr txBox="1"/>
          <p:nvPr/>
        </p:nvSpPr>
        <p:spPr>
          <a:xfrm>
            <a:off x="6603770" y="4596141"/>
            <a:ext cx="815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die </a:t>
            </a:r>
            <a:endParaRPr/>
          </a:p>
        </p:txBody>
      </p:sp>
      <p:sp>
        <p:nvSpPr>
          <p:cNvPr id="1607" name="Google Shape;1607;p108"/>
          <p:cNvSpPr txBox="1"/>
          <p:nvPr/>
        </p:nvSpPr>
        <p:spPr>
          <a:xfrm>
            <a:off x="6653822" y="4966573"/>
            <a:ext cx="815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 </a:t>
            </a:r>
            <a:endParaRPr/>
          </a:p>
        </p:txBody>
      </p:sp>
      <p:cxnSp>
        <p:nvCxnSpPr>
          <p:cNvPr id="1608" name="Google Shape;1608;p108"/>
          <p:cNvCxnSpPr/>
          <p:nvPr/>
        </p:nvCxnSpPr>
        <p:spPr>
          <a:xfrm>
            <a:off x="4667950" y="4518854"/>
            <a:ext cx="623193" cy="0"/>
          </a:xfrm>
          <a:prstGeom prst="straightConnector1">
            <a:avLst/>
          </a:prstGeom>
          <a:noFill/>
          <a:ln cap="flat" cmpd="sng" w="57150">
            <a:solidFill>
              <a:srgbClr val="DAA520"/>
            </a:solidFill>
            <a:prstDash val="solid"/>
            <a:miter lim="800000"/>
            <a:headEnd len="sm" w="sm" type="none"/>
            <a:tailEnd len="sm" w="sm" type="none"/>
          </a:ln>
        </p:spPr>
      </p:cxnSp>
      <p:cxnSp>
        <p:nvCxnSpPr>
          <p:cNvPr id="1609" name="Google Shape;1609;p108"/>
          <p:cNvCxnSpPr/>
          <p:nvPr/>
        </p:nvCxnSpPr>
        <p:spPr>
          <a:xfrm>
            <a:off x="5076775" y="4932389"/>
            <a:ext cx="843965" cy="0"/>
          </a:xfrm>
          <a:prstGeom prst="straightConnector1">
            <a:avLst/>
          </a:prstGeom>
          <a:noFill/>
          <a:ln cap="flat" cmpd="sng" w="57150">
            <a:solidFill>
              <a:srgbClr val="DAA520"/>
            </a:solidFill>
            <a:prstDash val="solid"/>
            <a:miter lim="800000"/>
            <a:headEnd len="sm" w="sm" type="none"/>
            <a:tailEnd len="sm" w="sm" type="none"/>
          </a:ln>
        </p:spPr>
      </p:cxnSp>
      <p:cxnSp>
        <p:nvCxnSpPr>
          <p:cNvPr id="1610" name="Google Shape;1610;p108"/>
          <p:cNvCxnSpPr/>
          <p:nvPr/>
        </p:nvCxnSpPr>
        <p:spPr>
          <a:xfrm>
            <a:off x="4581067" y="5358137"/>
            <a:ext cx="623193" cy="0"/>
          </a:xfrm>
          <a:prstGeom prst="straightConnector1">
            <a:avLst/>
          </a:prstGeom>
          <a:noFill/>
          <a:ln cap="flat" cmpd="sng" w="57150">
            <a:solidFill>
              <a:srgbClr val="DAA520"/>
            </a:solidFill>
            <a:prstDash val="solid"/>
            <a:miter lim="800000"/>
            <a:headEnd len="sm" w="sm" type="none"/>
            <a:tailEnd len="sm" w="sm" type="none"/>
          </a:ln>
        </p:spPr>
      </p:cxnSp>
      <p:sp>
        <p:nvSpPr>
          <p:cNvPr id="1611" name="Google Shape;1611;p108"/>
          <p:cNvSpPr/>
          <p:nvPr/>
        </p:nvSpPr>
        <p:spPr>
          <a:xfrm>
            <a:off x="2792439" y="2014102"/>
            <a:ext cx="519415" cy="32826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612" name="Google Shape;1612;p108"/>
          <p:cNvSpPr/>
          <p:nvPr/>
        </p:nvSpPr>
        <p:spPr>
          <a:xfrm>
            <a:off x="4771728" y="2007191"/>
            <a:ext cx="519415" cy="32826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613" name="Google Shape;1613;p108"/>
          <p:cNvSpPr/>
          <p:nvPr/>
        </p:nvSpPr>
        <p:spPr>
          <a:xfrm>
            <a:off x="6483429" y="2014103"/>
            <a:ext cx="519415" cy="328261"/>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cxnSp>
        <p:nvCxnSpPr>
          <p:cNvPr id="1614" name="Google Shape;1614;p108"/>
          <p:cNvCxnSpPr/>
          <p:nvPr/>
        </p:nvCxnSpPr>
        <p:spPr>
          <a:xfrm>
            <a:off x="8160434" y="1994164"/>
            <a:ext cx="0" cy="412959"/>
          </a:xfrm>
          <a:prstGeom prst="straightConnector1">
            <a:avLst/>
          </a:prstGeom>
          <a:noFill/>
          <a:ln cap="flat" cmpd="sng" w="38100">
            <a:solidFill>
              <a:srgbClr val="FF6600"/>
            </a:solidFill>
            <a:prstDash val="solid"/>
            <a:miter lim="800000"/>
            <a:headEnd len="sm" w="sm" type="none"/>
            <a:tailEnd len="sm" w="sm" type="none"/>
          </a:ln>
        </p:spPr>
      </p:cxnSp>
      <p:cxnSp>
        <p:nvCxnSpPr>
          <p:cNvPr id="1615" name="Google Shape;1615;p108"/>
          <p:cNvCxnSpPr/>
          <p:nvPr/>
        </p:nvCxnSpPr>
        <p:spPr>
          <a:xfrm>
            <a:off x="8160434" y="4146812"/>
            <a:ext cx="0" cy="468869"/>
          </a:xfrm>
          <a:prstGeom prst="straightConnector1">
            <a:avLst/>
          </a:prstGeom>
          <a:noFill/>
          <a:ln cap="flat" cmpd="sng" w="38100">
            <a:solidFill>
              <a:srgbClr val="FF6600"/>
            </a:solidFill>
            <a:prstDash val="solid"/>
            <a:miter lim="800000"/>
            <a:headEnd len="sm" w="sm" type="none"/>
            <a:tailEnd len="sm" w="sm" type="none"/>
          </a:ln>
        </p:spPr>
      </p:cxnSp>
      <p:cxnSp>
        <p:nvCxnSpPr>
          <p:cNvPr id="1616" name="Google Shape;1616;p108"/>
          <p:cNvCxnSpPr/>
          <p:nvPr/>
        </p:nvCxnSpPr>
        <p:spPr>
          <a:xfrm>
            <a:off x="7976442" y="4561761"/>
            <a:ext cx="0" cy="468869"/>
          </a:xfrm>
          <a:prstGeom prst="straightConnector1">
            <a:avLst/>
          </a:prstGeom>
          <a:noFill/>
          <a:ln cap="flat" cmpd="sng" w="38100">
            <a:solidFill>
              <a:srgbClr val="FF6600"/>
            </a:solidFill>
            <a:prstDash val="solid"/>
            <a:miter lim="800000"/>
            <a:headEnd len="sm" w="sm" type="none"/>
            <a:tailEnd len="sm" w="sm" type="none"/>
          </a:ln>
        </p:spPr>
      </p:cxnSp>
      <p:cxnSp>
        <p:nvCxnSpPr>
          <p:cNvPr id="1617" name="Google Shape;1617;p108"/>
          <p:cNvCxnSpPr/>
          <p:nvPr/>
        </p:nvCxnSpPr>
        <p:spPr>
          <a:xfrm>
            <a:off x="7971585" y="5030630"/>
            <a:ext cx="0" cy="468869"/>
          </a:xfrm>
          <a:prstGeom prst="straightConnector1">
            <a:avLst/>
          </a:prstGeom>
          <a:noFill/>
          <a:ln cap="flat" cmpd="sng" w="38100">
            <a:solidFill>
              <a:srgbClr val="FF6600"/>
            </a:solidFill>
            <a:prstDash val="solid"/>
            <a:miter lim="800000"/>
            <a:headEnd len="sm" w="sm" type="none"/>
            <a:tailEnd len="sm" w="sm" type="none"/>
          </a:ln>
        </p:spPr>
      </p:cxnSp>
      <p:sp>
        <p:nvSpPr>
          <p:cNvPr id="1618" name="Google Shape;1618;p108"/>
          <p:cNvSpPr txBox="1"/>
          <p:nvPr/>
        </p:nvSpPr>
        <p:spPr>
          <a:xfrm>
            <a:off x="166778" y="5551226"/>
            <a:ext cx="120589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So, German has some very long words. For example…</a:t>
            </a:r>
            <a:endParaRPr/>
          </a:p>
        </p:txBody>
      </p:sp>
      <p:sp>
        <p:nvSpPr>
          <p:cNvPr id="1619" name="Google Shape;1619;p108"/>
          <p:cNvSpPr txBox="1"/>
          <p:nvPr/>
        </p:nvSpPr>
        <p:spPr>
          <a:xfrm>
            <a:off x="1577567" y="5887475"/>
            <a:ext cx="1205894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E79"/>
              </a:buClr>
              <a:buSzPts val="2000"/>
              <a:buFont typeface="Arial"/>
              <a:buNone/>
            </a:pPr>
            <a:r>
              <a:rPr b="0" i="0" lang="en-GB" sz="2000" u="none" cap="none" strike="noStrike">
                <a:solidFill>
                  <a:srgbClr val="1F4E79"/>
                </a:solidFill>
                <a:latin typeface="Century Gothic"/>
                <a:ea typeface="Century Gothic"/>
                <a:cs typeface="Century Gothic"/>
                <a:sym typeface="Century Gothic"/>
              </a:rPr>
              <a:t>das Rindfleischetikettierungsüberwachungsaufgabenübertragungsgesetz</a:t>
            </a:r>
            <a:endParaRPr b="0" i="0" sz="2000" u="none" cap="none" strike="noStrike">
              <a:solidFill>
                <a:srgbClr val="1F4E79"/>
              </a:solidFill>
              <a:latin typeface="Century Gothic"/>
              <a:ea typeface="Century Gothic"/>
              <a:cs typeface="Century Gothic"/>
              <a:sym typeface="Century Gothic"/>
            </a:endParaRPr>
          </a:p>
        </p:txBody>
      </p:sp>
      <p:sp>
        <p:nvSpPr>
          <p:cNvPr id="1620" name="Google Shape;1620;p108"/>
          <p:cNvSpPr/>
          <p:nvPr/>
        </p:nvSpPr>
        <p:spPr>
          <a:xfrm>
            <a:off x="6799793" y="154953"/>
            <a:ext cx="4802032" cy="830441"/>
          </a:xfrm>
          <a:prstGeom prst="wedgeRoundRectCallout">
            <a:avLst>
              <a:gd fmla="val -21257" name="adj1"/>
              <a:gd fmla="val 155116" name="adj2"/>
              <a:gd fmla="val 16667" name="adj3"/>
            </a:avLst>
          </a:prstGeom>
          <a:solidFill>
            <a:srgbClr val="115076"/>
          </a:solidFill>
          <a:ln cap="flat" cmpd="sng" w="12700">
            <a:solidFill>
              <a:srgbClr val="42719B"/>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Separate unfamiliar words to try to understand them.</a:t>
            </a:r>
            <a:endParaRPr b="0" i="0" sz="2000" u="none" cap="none" strike="noStrike">
              <a:solidFill>
                <a:srgbClr val="FFFFFF"/>
              </a:solidFill>
              <a:latin typeface="Twentieth Century"/>
              <a:ea typeface="Twentieth Century"/>
              <a:cs typeface="Twentieth Century"/>
              <a:sym typeface="Twentieth Centur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1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61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161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0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109"/>
          <p:cNvSpPr txBox="1"/>
          <p:nvPr/>
        </p:nvSpPr>
        <p:spPr>
          <a:xfrm>
            <a:off x="248194" y="248194"/>
            <a:ext cx="1163900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1</a:t>
            </a:r>
            <a:r>
              <a:rPr b="0" i="0" lang="en-GB" sz="2000" u="none" cap="none" strike="noStrike">
                <a:solidFill>
                  <a:srgbClr val="1F3864"/>
                </a:solidFill>
                <a:latin typeface="Century Gothic"/>
                <a:ea typeface="Century Gothic"/>
                <a:cs typeface="Century Gothic"/>
                <a:sym typeface="Century Gothic"/>
              </a:rPr>
              <a:t>  Schreib den Artikel (</a:t>
            </a:r>
            <a:r>
              <a:rPr b="1" i="0" lang="en-GB" sz="2000" u="none" cap="none" strike="noStrike">
                <a:solidFill>
                  <a:srgbClr val="1F3864"/>
                </a:solidFill>
                <a:latin typeface="Century Gothic"/>
                <a:ea typeface="Century Gothic"/>
                <a:cs typeface="Century Gothic"/>
                <a:sym typeface="Century Gothic"/>
              </a:rPr>
              <a:t>der</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die</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das</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die</a:t>
            </a:r>
            <a:r>
              <a:rPr b="0" i="0" lang="en-GB" sz="2000" u="none" cap="none" strike="noStrike">
                <a:solidFill>
                  <a:srgbClr val="1F3864"/>
                </a:solidFill>
                <a:latin typeface="Century Gothic"/>
                <a:ea typeface="Century Gothic"/>
                <a:cs typeface="Century Gothic"/>
                <a:sym typeface="Century Gothic"/>
              </a:rPr>
              <a:t>).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Schreib das Wort auf Englisch, auch.</a:t>
            </a:r>
            <a:endParaRPr/>
          </a:p>
        </p:txBody>
      </p:sp>
      <p:graphicFrame>
        <p:nvGraphicFramePr>
          <p:cNvPr id="1627" name="Google Shape;1627;p109"/>
          <p:cNvGraphicFramePr/>
          <p:nvPr/>
        </p:nvGraphicFramePr>
        <p:xfrm>
          <a:off x="248194" y="956080"/>
          <a:ext cx="3000000" cy="3000000"/>
        </p:xfrm>
        <a:graphic>
          <a:graphicData uri="http://schemas.openxmlformats.org/drawingml/2006/table">
            <a:tbl>
              <a:tblPr bandRow="1" firstRow="1">
                <a:noFill/>
                <a:tableStyleId>{0C4372EC-DA5C-4D30-B88C-5D7DD2A7512E}</a:tableStyleId>
              </a:tblPr>
              <a:tblGrid>
                <a:gridCol w="3278775"/>
                <a:gridCol w="1881050"/>
              </a:tblGrid>
              <a:tr h="370850">
                <a:tc>
                  <a:txBody>
                    <a:bodyPr/>
                    <a:lstStyle/>
                    <a:p>
                      <a:pPr indent="0" lvl="0" marL="0" marR="0" rtl="0" algn="l">
                        <a:spcBef>
                          <a:spcPts val="0"/>
                        </a:spcBef>
                        <a:spcAft>
                          <a:spcPts val="0"/>
                        </a:spcAft>
                        <a:buNone/>
                      </a:pPr>
                      <a:r>
                        <a:rPr lang="en-GB" sz="2000" u="none" cap="none" strike="noStrike">
                          <a:solidFill>
                            <a:srgbClr val="115076"/>
                          </a:solidFill>
                        </a:rPr>
                        <a:t>1 ____ Lieblingsnummer</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2 ____ Deutschunterricht</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3 ____ Frühzug</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4 ____ Sprachschule</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5 ____ Wochentag</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sp>
        <p:nvSpPr>
          <p:cNvPr id="1628" name="Google Shape;1628;p109"/>
          <p:cNvSpPr txBox="1"/>
          <p:nvPr/>
        </p:nvSpPr>
        <p:spPr>
          <a:xfrm>
            <a:off x="150979" y="3478657"/>
            <a:ext cx="54559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2</a:t>
            </a:r>
            <a:r>
              <a:rPr b="0" i="0" lang="en-GB" sz="2000" u="none" cap="none" strike="noStrike">
                <a:solidFill>
                  <a:srgbClr val="1F3864"/>
                </a:solidFill>
                <a:latin typeface="Century Gothic"/>
                <a:ea typeface="Century Gothic"/>
                <a:cs typeface="Century Gothic"/>
                <a:sym typeface="Century Gothic"/>
              </a:rPr>
              <a:t>  Schreib den Artikel (</a:t>
            </a:r>
            <a:r>
              <a:rPr b="1" i="0" lang="en-GB" sz="2000" u="none" cap="none" strike="noStrike">
                <a:solidFill>
                  <a:srgbClr val="1F3864"/>
                </a:solidFill>
                <a:latin typeface="Century Gothic"/>
                <a:ea typeface="Century Gothic"/>
                <a:cs typeface="Century Gothic"/>
                <a:sym typeface="Century Gothic"/>
              </a:rPr>
              <a:t>der</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die</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das</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die</a:t>
            </a:r>
            <a:r>
              <a:rPr b="0" i="0" lang="en-GB" sz="2000" u="none" cap="none" strike="noStrike">
                <a:solidFill>
                  <a:srgbClr val="1F3864"/>
                </a:solidFill>
                <a:latin typeface="Century Gothic"/>
                <a:ea typeface="Century Gothic"/>
                <a:cs typeface="Century Gothic"/>
                <a:sym typeface="Century Gothic"/>
              </a:rPr>
              <a:t>).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Schreib das Wort auf Englisch, auch.</a:t>
            </a:r>
            <a:endParaRPr/>
          </a:p>
        </p:txBody>
      </p:sp>
      <p:graphicFrame>
        <p:nvGraphicFramePr>
          <p:cNvPr id="1629" name="Google Shape;1629;p109"/>
          <p:cNvGraphicFramePr/>
          <p:nvPr/>
        </p:nvGraphicFramePr>
        <p:xfrm>
          <a:off x="248194" y="4276109"/>
          <a:ext cx="3000000" cy="3000000"/>
        </p:xfrm>
        <a:graphic>
          <a:graphicData uri="http://schemas.openxmlformats.org/drawingml/2006/table">
            <a:tbl>
              <a:tblPr bandRow="1" firstRow="1">
                <a:noFill/>
                <a:tableStyleId>{0C4372EC-DA5C-4D30-B88C-5D7DD2A7512E}</a:tableStyleId>
              </a:tblPr>
              <a:tblGrid>
                <a:gridCol w="2465975"/>
                <a:gridCol w="2159050"/>
              </a:tblGrid>
              <a:tr h="370850">
                <a:tc>
                  <a:txBody>
                    <a:bodyPr/>
                    <a:lstStyle/>
                    <a:p>
                      <a:pPr indent="0" lvl="0" marL="0" marR="0" rtl="0" algn="l">
                        <a:spcBef>
                          <a:spcPts val="0"/>
                        </a:spcBef>
                        <a:spcAft>
                          <a:spcPts val="0"/>
                        </a:spcAft>
                        <a:buNone/>
                      </a:pPr>
                      <a:r>
                        <a:rPr lang="en-GB" sz="2000">
                          <a:solidFill>
                            <a:srgbClr val="115076"/>
                          </a:solidFill>
                        </a:rPr>
                        <a:t>____ Haustür</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a:t>
                      </a:r>
                      <a:r>
                        <a:rPr lang="en-GB" sz="2000">
                          <a:solidFill>
                            <a:srgbClr val="115076"/>
                          </a:solidFill>
                        </a:rPr>
                        <a:t> Liebespaar</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Spielplatz</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Grünblau</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Schlafzimmer</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sp>
        <p:nvSpPr>
          <p:cNvPr id="1630" name="Google Shape;1630;p109"/>
          <p:cNvSpPr txBox="1"/>
          <p:nvPr/>
        </p:nvSpPr>
        <p:spPr>
          <a:xfrm>
            <a:off x="394977" y="956080"/>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die</a:t>
            </a:r>
            <a:endParaRPr/>
          </a:p>
        </p:txBody>
      </p:sp>
      <p:cxnSp>
        <p:nvCxnSpPr>
          <p:cNvPr id="1631" name="Google Shape;1631;p109"/>
          <p:cNvCxnSpPr/>
          <p:nvPr/>
        </p:nvCxnSpPr>
        <p:spPr>
          <a:xfrm>
            <a:off x="2168434" y="1303938"/>
            <a:ext cx="991625" cy="0"/>
          </a:xfrm>
          <a:prstGeom prst="straightConnector1">
            <a:avLst/>
          </a:prstGeom>
          <a:noFill/>
          <a:ln cap="flat" cmpd="sng" w="38100">
            <a:solidFill>
              <a:srgbClr val="DAA520"/>
            </a:solidFill>
            <a:prstDash val="solid"/>
            <a:miter lim="800000"/>
            <a:headEnd len="sm" w="sm" type="none"/>
            <a:tailEnd len="sm" w="sm" type="none"/>
          </a:ln>
        </p:spPr>
      </p:cxnSp>
      <p:sp>
        <p:nvSpPr>
          <p:cNvPr id="1632" name="Google Shape;1632;p109"/>
          <p:cNvSpPr txBox="1"/>
          <p:nvPr/>
        </p:nvSpPr>
        <p:spPr>
          <a:xfrm>
            <a:off x="3458199" y="1009412"/>
            <a:ext cx="194982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600"/>
              <a:buFont typeface="Arial"/>
              <a:buNone/>
            </a:pPr>
            <a:r>
              <a:rPr b="0" i="0" lang="en-GB" sz="1600" u="none" cap="none" strike="noStrike">
                <a:solidFill>
                  <a:srgbClr val="1F3864"/>
                </a:solidFill>
                <a:latin typeface="Century Gothic"/>
                <a:ea typeface="Century Gothic"/>
                <a:cs typeface="Century Gothic"/>
                <a:sym typeface="Century Gothic"/>
              </a:rPr>
              <a:t>favourite number</a:t>
            </a:r>
            <a:endParaRPr/>
          </a:p>
        </p:txBody>
      </p:sp>
      <p:cxnSp>
        <p:nvCxnSpPr>
          <p:cNvPr id="1633" name="Google Shape;1633;p109"/>
          <p:cNvCxnSpPr/>
          <p:nvPr/>
        </p:nvCxnSpPr>
        <p:spPr>
          <a:xfrm>
            <a:off x="2168434" y="1671491"/>
            <a:ext cx="1105925" cy="2668"/>
          </a:xfrm>
          <a:prstGeom prst="straightConnector1">
            <a:avLst/>
          </a:prstGeom>
          <a:noFill/>
          <a:ln cap="flat" cmpd="sng" w="38100">
            <a:solidFill>
              <a:srgbClr val="DAA520"/>
            </a:solidFill>
            <a:prstDash val="solid"/>
            <a:miter lim="800000"/>
            <a:headEnd len="sm" w="sm" type="none"/>
            <a:tailEnd len="sm" w="sm" type="none"/>
          </a:ln>
        </p:spPr>
      </p:cxnSp>
      <p:sp>
        <p:nvSpPr>
          <p:cNvPr id="1634" name="Google Shape;1634;p109"/>
          <p:cNvSpPr txBox="1"/>
          <p:nvPr/>
        </p:nvSpPr>
        <p:spPr>
          <a:xfrm>
            <a:off x="393249" y="1356190"/>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sp>
        <p:nvSpPr>
          <p:cNvPr id="1635" name="Google Shape;1635;p109"/>
          <p:cNvSpPr txBox="1"/>
          <p:nvPr/>
        </p:nvSpPr>
        <p:spPr>
          <a:xfrm>
            <a:off x="3458199" y="1386968"/>
            <a:ext cx="19498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German lesson</a:t>
            </a:r>
            <a:endParaRPr/>
          </a:p>
        </p:txBody>
      </p:sp>
      <p:cxnSp>
        <p:nvCxnSpPr>
          <p:cNvPr id="1636" name="Google Shape;1636;p109"/>
          <p:cNvCxnSpPr/>
          <p:nvPr/>
        </p:nvCxnSpPr>
        <p:spPr>
          <a:xfrm>
            <a:off x="1615471" y="2069432"/>
            <a:ext cx="449465" cy="528"/>
          </a:xfrm>
          <a:prstGeom prst="straightConnector1">
            <a:avLst/>
          </a:prstGeom>
          <a:noFill/>
          <a:ln cap="flat" cmpd="sng" w="38100">
            <a:solidFill>
              <a:srgbClr val="DAA520"/>
            </a:solidFill>
            <a:prstDash val="solid"/>
            <a:miter lim="800000"/>
            <a:headEnd len="sm" w="sm" type="none"/>
            <a:tailEnd len="sm" w="sm" type="none"/>
          </a:ln>
        </p:spPr>
      </p:cxnSp>
      <p:sp>
        <p:nvSpPr>
          <p:cNvPr id="1637" name="Google Shape;1637;p109"/>
          <p:cNvSpPr txBox="1"/>
          <p:nvPr/>
        </p:nvSpPr>
        <p:spPr>
          <a:xfrm>
            <a:off x="393249" y="1756300"/>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sp>
        <p:nvSpPr>
          <p:cNvPr id="1638" name="Google Shape;1638;p109"/>
          <p:cNvSpPr txBox="1"/>
          <p:nvPr/>
        </p:nvSpPr>
        <p:spPr>
          <a:xfrm>
            <a:off x="3458199" y="1780171"/>
            <a:ext cx="19498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early train</a:t>
            </a:r>
            <a:endParaRPr/>
          </a:p>
        </p:txBody>
      </p:sp>
      <p:cxnSp>
        <p:nvCxnSpPr>
          <p:cNvPr id="1639" name="Google Shape;1639;p109"/>
          <p:cNvCxnSpPr/>
          <p:nvPr/>
        </p:nvCxnSpPr>
        <p:spPr>
          <a:xfrm>
            <a:off x="2011039" y="2476439"/>
            <a:ext cx="817069" cy="0"/>
          </a:xfrm>
          <a:prstGeom prst="straightConnector1">
            <a:avLst/>
          </a:prstGeom>
          <a:noFill/>
          <a:ln cap="flat" cmpd="sng" w="38100">
            <a:solidFill>
              <a:srgbClr val="DAA520"/>
            </a:solidFill>
            <a:prstDash val="solid"/>
            <a:miter lim="800000"/>
            <a:headEnd len="sm" w="sm" type="none"/>
            <a:tailEnd len="sm" w="sm" type="none"/>
          </a:ln>
        </p:spPr>
      </p:cxnSp>
      <p:sp>
        <p:nvSpPr>
          <p:cNvPr id="1640" name="Google Shape;1640;p109"/>
          <p:cNvSpPr txBox="1"/>
          <p:nvPr/>
        </p:nvSpPr>
        <p:spPr>
          <a:xfrm>
            <a:off x="393249" y="2153405"/>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die</a:t>
            </a:r>
            <a:endParaRPr/>
          </a:p>
        </p:txBody>
      </p:sp>
      <p:sp>
        <p:nvSpPr>
          <p:cNvPr id="1641" name="Google Shape;1641;p109"/>
          <p:cNvSpPr txBox="1"/>
          <p:nvPr/>
        </p:nvSpPr>
        <p:spPr>
          <a:xfrm>
            <a:off x="3440408" y="2160065"/>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language school</a:t>
            </a:r>
            <a:endParaRPr/>
          </a:p>
        </p:txBody>
      </p:sp>
      <p:cxnSp>
        <p:nvCxnSpPr>
          <p:cNvPr id="1642" name="Google Shape;1642;p109"/>
          <p:cNvCxnSpPr/>
          <p:nvPr/>
        </p:nvCxnSpPr>
        <p:spPr>
          <a:xfrm>
            <a:off x="2168434" y="2882391"/>
            <a:ext cx="449465" cy="528"/>
          </a:xfrm>
          <a:prstGeom prst="straightConnector1">
            <a:avLst/>
          </a:prstGeom>
          <a:noFill/>
          <a:ln cap="flat" cmpd="sng" w="38100">
            <a:solidFill>
              <a:srgbClr val="DAA520"/>
            </a:solidFill>
            <a:prstDash val="solid"/>
            <a:miter lim="800000"/>
            <a:headEnd len="sm" w="sm" type="none"/>
            <a:tailEnd len="sm" w="sm" type="none"/>
          </a:ln>
        </p:spPr>
      </p:cxnSp>
      <p:sp>
        <p:nvSpPr>
          <p:cNvPr id="1643" name="Google Shape;1643;p109"/>
          <p:cNvSpPr txBox="1"/>
          <p:nvPr/>
        </p:nvSpPr>
        <p:spPr>
          <a:xfrm>
            <a:off x="387079" y="2546845"/>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sp>
        <p:nvSpPr>
          <p:cNvPr id="1644" name="Google Shape;1644;p109"/>
          <p:cNvSpPr txBox="1"/>
          <p:nvPr/>
        </p:nvSpPr>
        <p:spPr>
          <a:xfrm>
            <a:off x="3469814" y="2562234"/>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week day</a:t>
            </a:r>
            <a:endParaRPr/>
          </a:p>
        </p:txBody>
      </p:sp>
      <p:sp>
        <p:nvSpPr>
          <p:cNvPr id="1645" name="Google Shape;1645;p109"/>
          <p:cNvSpPr/>
          <p:nvPr/>
        </p:nvSpPr>
        <p:spPr>
          <a:xfrm>
            <a:off x="187119" y="273110"/>
            <a:ext cx="5257044" cy="2828835"/>
          </a:xfrm>
          <a:prstGeom prst="wedgeRoundRectCallout">
            <a:avLst>
              <a:gd fmla="val -20833" name="adj1"/>
              <a:gd fmla="val 62500" name="adj2"/>
              <a:gd fmla="val 0" name="adj3"/>
            </a:avLst>
          </a:prstGeom>
          <a:solidFill>
            <a:schemeClr val="accent1"/>
          </a:solidFill>
          <a:ln cap="flat" cmpd="sng" w="12700">
            <a:solidFill>
              <a:srgbClr val="42719B"/>
            </a:solidFill>
            <a:prstDash val="solid"/>
            <a:miter lim="800000"/>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Sometimes the English is NOT a word-for-word translation, and could also be one word:</a:t>
            </a:r>
            <a:br>
              <a:rPr b="0" i="0" lang="en-GB" sz="2000" u="none" cap="none" strike="noStrike">
                <a:solidFill>
                  <a:srgbClr val="FFFFFF"/>
                </a:solidFill>
                <a:latin typeface="Century Gothic"/>
                <a:ea typeface="Century Gothic"/>
                <a:cs typeface="Century Gothic"/>
                <a:sym typeface="Century Gothic"/>
              </a:rPr>
            </a:br>
            <a:br>
              <a:rPr b="0" i="0" lang="en-GB" sz="2000" u="none" cap="none" strike="noStrike">
                <a:solidFill>
                  <a:srgbClr val="FFFFFF"/>
                </a:solidFill>
                <a:latin typeface="Century Gothic"/>
                <a:ea typeface="Century Gothic"/>
                <a:cs typeface="Century Gothic"/>
                <a:sym typeface="Century Gothic"/>
              </a:rPr>
            </a:br>
            <a:r>
              <a:rPr b="1" i="0" lang="en-GB" sz="2000" u="none" cap="none" strike="noStrike">
                <a:solidFill>
                  <a:srgbClr val="FFFFFF"/>
                </a:solidFill>
                <a:latin typeface="Century Gothic"/>
                <a:ea typeface="Century Gothic"/>
                <a:cs typeface="Century Gothic"/>
                <a:sym typeface="Century Gothic"/>
              </a:rPr>
              <a:t>das Haustier 🡪 house animal 🡪 pet!</a:t>
            </a:r>
            <a:br>
              <a:rPr b="1" i="0" lang="en-GB" sz="2000" u="none" cap="none" strike="noStrike">
                <a:solidFill>
                  <a:srgbClr val="FFFFFF"/>
                </a:solidFill>
                <a:latin typeface="Century Gothic"/>
                <a:ea typeface="Century Gothic"/>
                <a:cs typeface="Century Gothic"/>
                <a:sym typeface="Century Gothic"/>
              </a:rPr>
            </a:br>
            <a:br>
              <a:rPr b="1" i="0" lang="en-GB" sz="2000" u="none" cap="none" strike="noStrike">
                <a:solidFill>
                  <a:srgbClr val="FFFFFF"/>
                </a:solidFill>
                <a:latin typeface="Century Gothic"/>
                <a:ea typeface="Century Gothic"/>
                <a:cs typeface="Century Gothic"/>
                <a:sym typeface="Century Gothic"/>
              </a:rPr>
            </a:br>
            <a:r>
              <a:rPr b="0" i="0" lang="en-GB" sz="2000" u="none" cap="none" strike="noStrike">
                <a:solidFill>
                  <a:srgbClr val="FFFFFF"/>
                </a:solidFill>
                <a:latin typeface="Century Gothic"/>
                <a:ea typeface="Century Gothic"/>
                <a:cs typeface="Century Gothic"/>
                <a:sym typeface="Century Gothic"/>
              </a:rPr>
              <a:t>Try exercise 2. The pictures may help.</a:t>
            </a:r>
            <a:endParaRPr/>
          </a:p>
        </p:txBody>
      </p:sp>
      <p:sp>
        <p:nvSpPr>
          <p:cNvPr id="1646" name="Google Shape;1646;p109"/>
          <p:cNvSpPr txBox="1"/>
          <p:nvPr/>
        </p:nvSpPr>
        <p:spPr>
          <a:xfrm>
            <a:off x="170244" y="4275821"/>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die</a:t>
            </a:r>
            <a:endParaRPr/>
          </a:p>
        </p:txBody>
      </p:sp>
      <p:cxnSp>
        <p:nvCxnSpPr>
          <p:cNvPr id="1647" name="Google Shape;1647;p109"/>
          <p:cNvCxnSpPr/>
          <p:nvPr/>
        </p:nvCxnSpPr>
        <p:spPr>
          <a:xfrm flipH="1" rot="10800000">
            <a:off x="1515513" y="4592537"/>
            <a:ext cx="324690" cy="3134"/>
          </a:xfrm>
          <a:prstGeom prst="straightConnector1">
            <a:avLst/>
          </a:prstGeom>
          <a:noFill/>
          <a:ln cap="flat" cmpd="sng" w="38100">
            <a:solidFill>
              <a:srgbClr val="DAA520"/>
            </a:solidFill>
            <a:prstDash val="solid"/>
            <a:miter lim="800000"/>
            <a:headEnd len="sm" w="sm" type="none"/>
            <a:tailEnd len="sm" w="sm" type="none"/>
          </a:ln>
        </p:spPr>
      </p:cxnSp>
      <p:sp>
        <p:nvSpPr>
          <p:cNvPr id="1648" name="Google Shape;1648;p109"/>
          <p:cNvSpPr txBox="1"/>
          <p:nvPr/>
        </p:nvSpPr>
        <p:spPr>
          <a:xfrm>
            <a:off x="2726148" y="4290672"/>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front door</a:t>
            </a:r>
            <a:endParaRPr/>
          </a:p>
        </p:txBody>
      </p:sp>
      <p:sp>
        <p:nvSpPr>
          <p:cNvPr id="1649" name="Google Shape;1649;p109"/>
          <p:cNvSpPr txBox="1"/>
          <p:nvPr/>
        </p:nvSpPr>
        <p:spPr>
          <a:xfrm>
            <a:off x="169306" y="4672509"/>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cxnSp>
        <p:nvCxnSpPr>
          <p:cNvPr id="1650" name="Google Shape;1650;p109"/>
          <p:cNvCxnSpPr/>
          <p:nvPr/>
        </p:nvCxnSpPr>
        <p:spPr>
          <a:xfrm>
            <a:off x="1696296" y="5007557"/>
            <a:ext cx="546673" cy="0"/>
          </a:xfrm>
          <a:prstGeom prst="straightConnector1">
            <a:avLst/>
          </a:prstGeom>
          <a:noFill/>
          <a:ln cap="flat" cmpd="sng" w="38100">
            <a:solidFill>
              <a:srgbClr val="DAA520"/>
            </a:solidFill>
            <a:prstDash val="solid"/>
            <a:miter lim="800000"/>
            <a:headEnd len="sm" w="sm" type="none"/>
            <a:tailEnd len="sm" w="sm" type="none"/>
          </a:ln>
        </p:spPr>
      </p:cxnSp>
      <p:sp>
        <p:nvSpPr>
          <p:cNvPr id="1651" name="Google Shape;1651;p109"/>
          <p:cNvSpPr txBox="1"/>
          <p:nvPr/>
        </p:nvSpPr>
        <p:spPr>
          <a:xfrm>
            <a:off x="2717937" y="4687898"/>
            <a:ext cx="2222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(romantic)couple</a:t>
            </a:r>
            <a:endParaRPr/>
          </a:p>
        </p:txBody>
      </p:sp>
      <p:sp>
        <p:nvSpPr>
          <p:cNvPr id="1652" name="Google Shape;1652;p109"/>
          <p:cNvSpPr txBox="1"/>
          <p:nvPr/>
        </p:nvSpPr>
        <p:spPr>
          <a:xfrm>
            <a:off x="151205" y="5079489"/>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cxnSp>
        <p:nvCxnSpPr>
          <p:cNvPr id="1653" name="Google Shape;1653;p109"/>
          <p:cNvCxnSpPr/>
          <p:nvPr/>
        </p:nvCxnSpPr>
        <p:spPr>
          <a:xfrm>
            <a:off x="1515513" y="5403780"/>
            <a:ext cx="546673" cy="0"/>
          </a:xfrm>
          <a:prstGeom prst="straightConnector1">
            <a:avLst/>
          </a:prstGeom>
          <a:noFill/>
          <a:ln cap="flat" cmpd="sng" w="38100">
            <a:solidFill>
              <a:srgbClr val="DAA520"/>
            </a:solidFill>
            <a:prstDash val="solid"/>
            <a:miter lim="800000"/>
            <a:headEnd len="sm" w="sm" type="none"/>
            <a:tailEnd len="sm" w="sm" type="none"/>
          </a:ln>
        </p:spPr>
      </p:cxnSp>
      <p:sp>
        <p:nvSpPr>
          <p:cNvPr id="1654" name="Google Shape;1654;p109"/>
          <p:cNvSpPr txBox="1"/>
          <p:nvPr/>
        </p:nvSpPr>
        <p:spPr>
          <a:xfrm>
            <a:off x="2725741" y="5099687"/>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playground</a:t>
            </a:r>
            <a:endParaRPr/>
          </a:p>
        </p:txBody>
      </p:sp>
      <p:sp>
        <p:nvSpPr>
          <p:cNvPr id="1655" name="Google Shape;1655;p109"/>
          <p:cNvSpPr txBox="1"/>
          <p:nvPr/>
        </p:nvSpPr>
        <p:spPr>
          <a:xfrm>
            <a:off x="2617899" y="5475616"/>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 greeny blue</a:t>
            </a:r>
            <a:endParaRPr/>
          </a:p>
        </p:txBody>
      </p:sp>
      <p:sp>
        <p:nvSpPr>
          <p:cNvPr id="1656" name="Google Shape;1656;p109"/>
          <p:cNvSpPr txBox="1"/>
          <p:nvPr/>
        </p:nvSpPr>
        <p:spPr>
          <a:xfrm>
            <a:off x="167487" y="5468344"/>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cxnSp>
        <p:nvCxnSpPr>
          <p:cNvPr id="1657" name="Google Shape;1657;p109"/>
          <p:cNvCxnSpPr/>
          <p:nvPr/>
        </p:nvCxnSpPr>
        <p:spPr>
          <a:xfrm>
            <a:off x="1515512" y="5799845"/>
            <a:ext cx="546673" cy="0"/>
          </a:xfrm>
          <a:prstGeom prst="straightConnector1">
            <a:avLst/>
          </a:prstGeom>
          <a:noFill/>
          <a:ln cap="flat" cmpd="sng" w="38100">
            <a:solidFill>
              <a:srgbClr val="DAA520"/>
            </a:solidFill>
            <a:prstDash val="solid"/>
            <a:miter lim="800000"/>
            <a:headEnd len="sm" w="sm" type="none"/>
            <a:tailEnd len="sm" w="sm" type="none"/>
          </a:ln>
        </p:spPr>
      </p:cxnSp>
      <p:sp>
        <p:nvSpPr>
          <p:cNvPr id="1658" name="Google Shape;1658;p109"/>
          <p:cNvSpPr txBox="1"/>
          <p:nvPr/>
        </p:nvSpPr>
        <p:spPr>
          <a:xfrm>
            <a:off x="179029" y="5851546"/>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cxnSp>
        <p:nvCxnSpPr>
          <p:cNvPr id="1659" name="Google Shape;1659;p109"/>
          <p:cNvCxnSpPr/>
          <p:nvPr/>
        </p:nvCxnSpPr>
        <p:spPr>
          <a:xfrm>
            <a:off x="1668439" y="6185848"/>
            <a:ext cx="822278" cy="1"/>
          </a:xfrm>
          <a:prstGeom prst="straightConnector1">
            <a:avLst/>
          </a:prstGeom>
          <a:noFill/>
          <a:ln cap="flat" cmpd="sng" w="38100">
            <a:solidFill>
              <a:srgbClr val="DAA520"/>
            </a:solidFill>
            <a:prstDash val="solid"/>
            <a:miter lim="800000"/>
            <a:headEnd len="sm" w="sm" type="none"/>
            <a:tailEnd len="sm" w="sm" type="none"/>
          </a:ln>
        </p:spPr>
      </p:cxnSp>
      <p:sp>
        <p:nvSpPr>
          <p:cNvPr id="1660" name="Google Shape;1660;p109"/>
          <p:cNvSpPr txBox="1"/>
          <p:nvPr/>
        </p:nvSpPr>
        <p:spPr>
          <a:xfrm>
            <a:off x="2717937" y="5851546"/>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bedroom</a:t>
            </a:r>
            <a:endParaRPr/>
          </a:p>
        </p:txBody>
      </p:sp>
      <p:pic>
        <p:nvPicPr>
          <p:cNvPr id="1661" name="Google Shape;1661;p109"/>
          <p:cNvPicPr preferRelativeResize="0"/>
          <p:nvPr/>
        </p:nvPicPr>
        <p:blipFill rotWithShape="1">
          <a:blip r:embed="rId3">
            <a:alphaModFix/>
          </a:blip>
          <a:srcRect b="0" l="0" r="0" t="0"/>
          <a:stretch/>
        </p:blipFill>
        <p:spPr>
          <a:xfrm>
            <a:off x="5017444" y="5866245"/>
            <a:ext cx="429997" cy="396403"/>
          </a:xfrm>
          <a:prstGeom prst="rect">
            <a:avLst/>
          </a:prstGeom>
          <a:noFill/>
          <a:ln>
            <a:noFill/>
          </a:ln>
        </p:spPr>
      </p:pic>
      <p:pic>
        <p:nvPicPr>
          <p:cNvPr id="1662" name="Google Shape;1662;p109"/>
          <p:cNvPicPr preferRelativeResize="0"/>
          <p:nvPr/>
        </p:nvPicPr>
        <p:blipFill rotWithShape="1">
          <a:blip r:embed="rId4">
            <a:alphaModFix/>
          </a:blip>
          <a:srcRect b="6858" l="3372" r="50044" t="28044"/>
          <a:stretch/>
        </p:blipFill>
        <p:spPr>
          <a:xfrm>
            <a:off x="4995374" y="4119824"/>
            <a:ext cx="425079" cy="445500"/>
          </a:xfrm>
          <a:prstGeom prst="rect">
            <a:avLst/>
          </a:prstGeom>
          <a:noFill/>
          <a:ln>
            <a:noFill/>
          </a:ln>
        </p:spPr>
      </p:pic>
      <p:pic>
        <p:nvPicPr>
          <p:cNvPr id="1663" name="Google Shape;1663;p109"/>
          <p:cNvPicPr preferRelativeResize="0"/>
          <p:nvPr/>
        </p:nvPicPr>
        <p:blipFill rotWithShape="1">
          <a:blip r:embed="rId5">
            <a:alphaModFix/>
          </a:blip>
          <a:srcRect b="0" l="0" r="0" t="0"/>
          <a:stretch/>
        </p:blipFill>
        <p:spPr>
          <a:xfrm>
            <a:off x="4959343" y="4535289"/>
            <a:ext cx="488098" cy="488098"/>
          </a:xfrm>
          <a:prstGeom prst="rect">
            <a:avLst/>
          </a:prstGeom>
          <a:noFill/>
          <a:ln>
            <a:noFill/>
          </a:ln>
        </p:spPr>
      </p:pic>
      <p:pic>
        <p:nvPicPr>
          <p:cNvPr id="1664" name="Google Shape;1664;p109"/>
          <p:cNvPicPr preferRelativeResize="0"/>
          <p:nvPr/>
        </p:nvPicPr>
        <p:blipFill rotWithShape="1">
          <a:blip r:embed="rId6">
            <a:alphaModFix/>
          </a:blip>
          <a:srcRect b="14781" l="0" r="0" t="0"/>
          <a:stretch/>
        </p:blipFill>
        <p:spPr>
          <a:xfrm>
            <a:off x="4948794" y="4991071"/>
            <a:ext cx="498647" cy="424934"/>
          </a:xfrm>
          <a:prstGeom prst="rect">
            <a:avLst/>
          </a:prstGeom>
          <a:noFill/>
          <a:ln>
            <a:noFill/>
          </a:ln>
        </p:spPr>
      </p:pic>
      <p:pic>
        <p:nvPicPr>
          <p:cNvPr id="1665" name="Google Shape;1665;p109"/>
          <p:cNvPicPr preferRelativeResize="0"/>
          <p:nvPr/>
        </p:nvPicPr>
        <p:blipFill rotWithShape="1">
          <a:blip r:embed="rId7">
            <a:alphaModFix/>
          </a:blip>
          <a:srcRect b="0" l="0" r="0" t="33185"/>
          <a:stretch/>
        </p:blipFill>
        <p:spPr>
          <a:xfrm rot="10800000">
            <a:off x="4948794" y="5486867"/>
            <a:ext cx="505973" cy="338066"/>
          </a:xfrm>
          <a:prstGeom prst="rect">
            <a:avLst/>
          </a:prstGeom>
          <a:noFill/>
          <a:ln>
            <a:noFill/>
          </a:ln>
        </p:spPr>
      </p:pic>
      <p:sp>
        <p:nvSpPr>
          <p:cNvPr id="1666" name="Google Shape;1666;p109"/>
          <p:cNvSpPr txBox="1"/>
          <p:nvPr/>
        </p:nvSpPr>
        <p:spPr>
          <a:xfrm>
            <a:off x="5919650" y="194862"/>
            <a:ext cx="627234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3</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Lieblingsurlaube.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Separate the words. Was ist das auf Englisch?</a:t>
            </a:r>
            <a:endParaRPr/>
          </a:p>
        </p:txBody>
      </p:sp>
      <p:cxnSp>
        <p:nvCxnSpPr>
          <p:cNvPr id="1667" name="Google Shape;1667;p109"/>
          <p:cNvCxnSpPr/>
          <p:nvPr/>
        </p:nvCxnSpPr>
        <p:spPr>
          <a:xfrm>
            <a:off x="7357244" y="170148"/>
            <a:ext cx="0" cy="412959"/>
          </a:xfrm>
          <a:prstGeom prst="straightConnector1">
            <a:avLst/>
          </a:prstGeom>
          <a:noFill/>
          <a:ln cap="flat" cmpd="sng" w="38100">
            <a:solidFill>
              <a:srgbClr val="FF6600"/>
            </a:solidFill>
            <a:prstDash val="solid"/>
            <a:miter lim="800000"/>
            <a:headEnd len="sm" w="sm" type="none"/>
            <a:tailEnd len="sm" w="sm" type="none"/>
          </a:ln>
        </p:spPr>
      </p:cxnSp>
      <p:graphicFrame>
        <p:nvGraphicFramePr>
          <p:cNvPr id="1668" name="Google Shape;1668;p109"/>
          <p:cNvGraphicFramePr/>
          <p:nvPr/>
        </p:nvGraphicFramePr>
        <p:xfrm>
          <a:off x="5919650" y="901191"/>
          <a:ext cx="3000000" cy="3000000"/>
        </p:xfrm>
        <a:graphic>
          <a:graphicData uri="http://schemas.openxmlformats.org/drawingml/2006/table">
            <a:tbl>
              <a:tblPr bandRow="1" firstRow="1">
                <a:noFill/>
                <a:tableStyleId>{0C4372EC-DA5C-4D30-B88C-5D7DD2A7512E}</a:tableStyleId>
              </a:tblPr>
              <a:tblGrid>
                <a:gridCol w="2235800"/>
                <a:gridCol w="3657600"/>
              </a:tblGrid>
              <a:tr h="370850">
                <a:tc>
                  <a:txBody>
                    <a:bodyPr/>
                    <a:lstStyle/>
                    <a:p>
                      <a:pPr indent="0" lvl="0" marL="0" marR="0" rtl="0" algn="l">
                        <a:spcBef>
                          <a:spcPts val="0"/>
                        </a:spcBef>
                        <a:spcAft>
                          <a:spcPts val="0"/>
                        </a:spcAft>
                        <a:buNone/>
                      </a:pPr>
                      <a:r>
                        <a:rPr lang="en-GB" sz="2000">
                          <a:solidFill>
                            <a:srgbClr val="115076"/>
                          </a:solidFill>
                        </a:rPr>
                        <a:t>Winterurlaub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Aktivurlaub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Rucksackurlaub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Familienurlaub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Tag</a:t>
                      </a:r>
                      <a:r>
                        <a:rPr lang="en-GB" sz="2000">
                          <a:solidFill>
                            <a:srgbClr val="115076"/>
                          </a:solidFill>
                        </a:rPr>
                        <a:t>esurlaub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Bootsurlaub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Strandurlaub</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cxnSp>
        <p:nvCxnSpPr>
          <p:cNvPr id="1669" name="Google Shape;1669;p109"/>
          <p:cNvCxnSpPr/>
          <p:nvPr/>
        </p:nvCxnSpPr>
        <p:spPr>
          <a:xfrm>
            <a:off x="6792952" y="890979"/>
            <a:ext cx="0" cy="412959"/>
          </a:xfrm>
          <a:prstGeom prst="straightConnector1">
            <a:avLst/>
          </a:prstGeom>
          <a:noFill/>
          <a:ln cap="flat" cmpd="sng" w="38100">
            <a:solidFill>
              <a:srgbClr val="FF6600"/>
            </a:solidFill>
            <a:prstDash val="solid"/>
            <a:miter lim="800000"/>
            <a:headEnd len="sm" w="sm" type="none"/>
            <a:tailEnd len="sm" w="sm" type="none"/>
          </a:ln>
        </p:spPr>
      </p:cxnSp>
      <p:cxnSp>
        <p:nvCxnSpPr>
          <p:cNvPr id="1670" name="Google Shape;1670;p109"/>
          <p:cNvCxnSpPr/>
          <p:nvPr/>
        </p:nvCxnSpPr>
        <p:spPr>
          <a:xfrm>
            <a:off x="6624076" y="1303938"/>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71" name="Google Shape;1671;p109"/>
          <p:cNvSpPr txBox="1"/>
          <p:nvPr/>
        </p:nvSpPr>
        <p:spPr>
          <a:xfrm>
            <a:off x="8108439" y="907670"/>
            <a:ext cx="20948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winter holiday</a:t>
            </a:r>
            <a:endParaRPr/>
          </a:p>
        </p:txBody>
      </p:sp>
      <p:sp>
        <p:nvSpPr>
          <p:cNvPr id="1672" name="Google Shape;1672;p109"/>
          <p:cNvSpPr txBox="1"/>
          <p:nvPr/>
        </p:nvSpPr>
        <p:spPr>
          <a:xfrm>
            <a:off x="8145509" y="1293595"/>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activity holiday / active holiday</a:t>
            </a:r>
            <a:endParaRPr/>
          </a:p>
        </p:txBody>
      </p:sp>
      <p:cxnSp>
        <p:nvCxnSpPr>
          <p:cNvPr id="1673" name="Google Shape;1673;p109"/>
          <p:cNvCxnSpPr/>
          <p:nvPr/>
        </p:nvCxnSpPr>
        <p:spPr>
          <a:xfrm>
            <a:off x="7171892" y="1716897"/>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74" name="Google Shape;1674;p109"/>
          <p:cNvSpPr txBox="1"/>
          <p:nvPr/>
        </p:nvSpPr>
        <p:spPr>
          <a:xfrm>
            <a:off x="8108439" y="1693900"/>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backpacking holiday</a:t>
            </a:r>
            <a:endParaRPr/>
          </a:p>
        </p:txBody>
      </p:sp>
      <p:cxnSp>
        <p:nvCxnSpPr>
          <p:cNvPr id="1675" name="Google Shape;1675;p109"/>
          <p:cNvCxnSpPr/>
          <p:nvPr/>
        </p:nvCxnSpPr>
        <p:spPr>
          <a:xfrm>
            <a:off x="7003017" y="2085038"/>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76" name="Google Shape;1676;p109"/>
          <p:cNvSpPr txBox="1"/>
          <p:nvPr/>
        </p:nvSpPr>
        <p:spPr>
          <a:xfrm>
            <a:off x="8145509" y="2078826"/>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family holiday</a:t>
            </a:r>
            <a:endParaRPr/>
          </a:p>
        </p:txBody>
      </p:sp>
      <p:cxnSp>
        <p:nvCxnSpPr>
          <p:cNvPr id="1677" name="Google Shape;1677;p109"/>
          <p:cNvCxnSpPr/>
          <p:nvPr/>
        </p:nvCxnSpPr>
        <p:spPr>
          <a:xfrm>
            <a:off x="6747646" y="2499074"/>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78" name="Google Shape;1678;p109"/>
          <p:cNvSpPr txBox="1"/>
          <p:nvPr/>
        </p:nvSpPr>
        <p:spPr>
          <a:xfrm>
            <a:off x="8145508" y="2499791"/>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day’s holiday</a:t>
            </a:r>
            <a:endParaRPr/>
          </a:p>
        </p:txBody>
      </p:sp>
      <p:cxnSp>
        <p:nvCxnSpPr>
          <p:cNvPr id="1679" name="Google Shape;1679;p109"/>
          <p:cNvCxnSpPr/>
          <p:nvPr/>
        </p:nvCxnSpPr>
        <p:spPr>
          <a:xfrm>
            <a:off x="6678481" y="2889026"/>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80" name="Google Shape;1680;p109"/>
          <p:cNvSpPr txBox="1"/>
          <p:nvPr/>
        </p:nvSpPr>
        <p:spPr>
          <a:xfrm>
            <a:off x="8145508" y="2923725"/>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boating holiday</a:t>
            </a:r>
            <a:endParaRPr/>
          </a:p>
        </p:txBody>
      </p:sp>
      <p:cxnSp>
        <p:nvCxnSpPr>
          <p:cNvPr id="1681" name="Google Shape;1681;p109"/>
          <p:cNvCxnSpPr/>
          <p:nvPr/>
        </p:nvCxnSpPr>
        <p:spPr>
          <a:xfrm>
            <a:off x="6792952" y="3261912"/>
            <a:ext cx="0" cy="412959"/>
          </a:xfrm>
          <a:prstGeom prst="straightConnector1">
            <a:avLst/>
          </a:prstGeom>
          <a:noFill/>
          <a:ln cap="flat" cmpd="sng" w="38100">
            <a:solidFill>
              <a:srgbClr val="FF6600"/>
            </a:solidFill>
            <a:prstDash val="solid"/>
            <a:miter lim="800000"/>
            <a:headEnd len="sm" w="sm" type="none"/>
            <a:tailEnd len="sm" w="sm" type="none"/>
          </a:ln>
        </p:spPr>
      </p:cxnSp>
      <p:sp>
        <p:nvSpPr>
          <p:cNvPr id="1682" name="Google Shape;1682;p109"/>
          <p:cNvSpPr txBox="1"/>
          <p:nvPr/>
        </p:nvSpPr>
        <p:spPr>
          <a:xfrm>
            <a:off x="8145508" y="3285195"/>
            <a:ext cx="383642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beach holiday</a:t>
            </a:r>
            <a:endParaRPr/>
          </a:p>
        </p:txBody>
      </p:sp>
      <p:sp>
        <p:nvSpPr>
          <p:cNvPr id="1683" name="Google Shape;1683;p109"/>
          <p:cNvSpPr txBox="1"/>
          <p:nvPr/>
        </p:nvSpPr>
        <p:spPr>
          <a:xfrm>
            <a:off x="5831282" y="3708859"/>
            <a:ext cx="627234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1" i="0" lang="en-GB" sz="2000" u="none" cap="none" strike="noStrike">
                <a:solidFill>
                  <a:srgbClr val="1F3864"/>
                </a:solidFill>
                <a:latin typeface="Century Gothic"/>
                <a:ea typeface="Century Gothic"/>
                <a:cs typeface="Century Gothic"/>
                <a:sym typeface="Century Gothic"/>
              </a:rPr>
              <a:t>4</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Urlaubssachen  </a:t>
            </a:r>
            <a:br>
              <a:rPr b="0" i="0" lang="en-GB" sz="2000" u="none" cap="none" strike="noStrike">
                <a:solidFill>
                  <a:srgbClr val="1F3864"/>
                </a:solidFill>
                <a:latin typeface="Century Gothic"/>
                <a:ea typeface="Century Gothic"/>
                <a:cs typeface="Century Gothic"/>
                <a:sym typeface="Century Gothic"/>
              </a:rPr>
            </a:br>
            <a:r>
              <a:rPr b="0" i="0" lang="en-GB" sz="2000" u="none" cap="none" strike="noStrike">
                <a:solidFill>
                  <a:srgbClr val="1F3864"/>
                </a:solidFill>
                <a:latin typeface="Century Gothic"/>
                <a:ea typeface="Century Gothic"/>
                <a:cs typeface="Century Gothic"/>
                <a:sym typeface="Century Gothic"/>
              </a:rPr>
              <a:t>Separate the words. Was ist das auf Englisch?</a:t>
            </a:r>
            <a:endParaRPr/>
          </a:p>
        </p:txBody>
      </p:sp>
      <p:cxnSp>
        <p:nvCxnSpPr>
          <p:cNvPr id="1684" name="Google Shape;1684;p109"/>
          <p:cNvCxnSpPr/>
          <p:nvPr/>
        </p:nvCxnSpPr>
        <p:spPr>
          <a:xfrm>
            <a:off x="7122464" y="3685591"/>
            <a:ext cx="0" cy="412959"/>
          </a:xfrm>
          <a:prstGeom prst="straightConnector1">
            <a:avLst/>
          </a:prstGeom>
          <a:noFill/>
          <a:ln cap="flat" cmpd="sng" w="38100">
            <a:solidFill>
              <a:srgbClr val="FF6600"/>
            </a:solidFill>
            <a:prstDash val="solid"/>
            <a:miter lim="800000"/>
            <a:headEnd len="sm" w="sm" type="none"/>
            <a:tailEnd len="sm" w="sm" type="none"/>
          </a:ln>
        </p:spPr>
      </p:cxnSp>
      <p:graphicFrame>
        <p:nvGraphicFramePr>
          <p:cNvPr id="1685" name="Google Shape;1685;p109"/>
          <p:cNvGraphicFramePr/>
          <p:nvPr/>
        </p:nvGraphicFramePr>
        <p:xfrm>
          <a:off x="5919650" y="4352207"/>
          <a:ext cx="3000000" cy="3000000"/>
        </p:xfrm>
        <a:graphic>
          <a:graphicData uri="http://schemas.openxmlformats.org/drawingml/2006/table">
            <a:tbl>
              <a:tblPr bandRow="1" firstRow="1">
                <a:noFill/>
                <a:tableStyleId>{0C4372EC-DA5C-4D30-B88C-5D7DD2A7512E}</a:tableStyleId>
              </a:tblPr>
              <a:tblGrid>
                <a:gridCol w="2465975"/>
                <a:gridCol w="3056725"/>
              </a:tblGrid>
              <a:tr h="370850">
                <a:tc>
                  <a:txBody>
                    <a:bodyPr/>
                    <a:lstStyle/>
                    <a:p>
                      <a:pPr indent="0" lvl="0" marL="0" marR="0" rtl="0" algn="l">
                        <a:spcBef>
                          <a:spcPts val="0"/>
                        </a:spcBef>
                        <a:spcAft>
                          <a:spcPts val="0"/>
                        </a:spcAft>
                        <a:buNone/>
                      </a:pPr>
                      <a:r>
                        <a:rPr lang="en-GB" sz="2000">
                          <a:solidFill>
                            <a:srgbClr val="115076"/>
                          </a:solidFill>
                        </a:rPr>
                        <a:t>____ Urlaubstag</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a:t>
                      </a:r>
                      <a:r>
                        <a:rPr lang="en-GB" sz="2000">
                          <a:solidFill>
                            <a:srgbClr val="115076"/>
                          </a:solidFill>
                        </a:rPr>
                        <a:t> Urlaubsideen</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Urlaubsort</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Urlaubshotel</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GB" sz="2000">
                          <a:solidFill>
                            <a:srgbClr val="115076"/>
                          </a:solidFill>
                        </a:rPr>
                        <a:t>____ Urlaubsgeld</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c>
                  <a:txBody>
                    <a:bodyPr/>
                    <a:lstStyle/>
                    <a:p>
                      <a:pPr indent="0" lvl="0" marL="0" marR="0" rtl="0" algn="l">
                        <a:spcBef>
                          <a:spcPts val="0"/>
                        </a:spcBef>
                        <a:spcAft>
                          <a:spcPts val="0"/>
                        </a:spcAft>
                        <a:buNone/>
                      </a:pPr>
                      <a:r>
                        <a:t/>
                      </a:r>
                      <a:endParaRPr sz="2000">
                        <a:solidFill>
                          <a:srgbClr val="115076"/>
                        </a:solidFill>
                      </a:endParaRPr>
                    </a:p>
                  </a:txBody>
                  <a:tcPr marT="45725" marB="45725" marR="91450" marL="91450" anchor="ctr">
                    <a:lnL cap="flat" cmpd="sng" w="12700">
                      <a:solidFill>
                        <a:srgbClr val="115076"/>
                      </a:solidFill>
                      <a:prstDash val="solid"/>
                      <a:round/>
                      <a:headEnd len="sm" w="sm" type="none"/>
                      <a:tailEnd len="sm" w="sm" type="none"/>
                    </a:lnL>
                    <a:lnR cap="flat" cmpd="sng" w="12700">
                      <a:solidFill>
                        <a:srgbClr val="115076"/>
                      </a:solidFill>
                      <a:prstDash val="solid"/>
                      <a:round/>
                      <a:headEnd len="sm" w="sm" type="none"/>
                      <a:tailEnd len="sm" w="sm" type="none"/>
                    </a:lnR>
                    <a:lnT cap="flat" cmpd="sng" w="12700">
                      <a:solidFill>
                        <a:srgbClr val="115076"/>
                      </a:solidFill>
                      <a:prstDash val="solid"/>
                      <a:round/>
                      <a:headEnd len="sm" w="sm" type="none"/>
                      <a:tailEnd len="sm" w="sm" type="none"/>
                    </a:lnT>
                    <a:lnB cap="flat" cmpd="sng" w="12700">
                      <a:solidFill>
                        <a:srgbClr val="115076"/>
                      </a:solidFill>
                      <a:prstDash val="solid"/>
                      <a:round/>
                      <a:headEnd len="sm" w="sm" type="none"/>
                      <a:tailEnd len="sm" w="sm" type="none"/>
                    </a:lnB>
                  </a:tcPr>
                </a:tc>
              </a:tr>
            </a:tbl>
          </a:graphicData>
        </a:graphic>
      </p:graphicFrame>
      <p:sp>
        <p:nvSpPr>
          <p:cNvPr id="1686" name="Google Shape;1686;p109"/>
          <p:cNvSpPr txBox="1"/>
          <p:nvPr/>
        </p:nvSpPr>
        <p:spPr>
          <a:xfrm>
            <a:off x="5896739" y="4368048"/>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cxnSp>
        <p:nvCxnSpPr>
          <p:cNvPr id="1687" name="Google Shape;1687;p109"/>
          <p:cNvCxnSpPr/>
          <p:nvPr/>
        </p:nvCxnSpPr>
        <p:spPr>
          <a:xfrm flipH="1" rot="10800000">
            <a:off x="7488027" y="4660004"/>
            <a:ext cx="409064" cy="3134"/>
          </a:xfrm>
          <a:prstGeom prst="straightConnector1">
            <a:avLst/>
          </a:prstGeom>
          <a:noFill/>
          <a:ln cap="flat" cmpd="sng" w="38100">
            <a:solidFill>
              <a:srgbClr val="DAA520"/>
            </a:solidFill>
            <a:prstDash val="solid"/>
            <a:miter lim="800000"/>
            <a:headEnd len="sm" w="sm" type="none"/>
            <a:tailEnd len="sm" w="sm" type="none"/>
          </a:ln>
        </p:spPr>
      </p:cxnSp>
      <p:sp>
        <p:nvSpPr>
          <p:cNvPr id="1688" name="Google Shape;1688;p109"/>
          <p:cNvSpPr txBox="1"/>
          <p:nvPr/>
        </p:nvSpPr>
        <p:spPr>
          <a:xfrm>
            <a:off x="8354703" y="4380658"/>
            <a:ext cx="2222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holiday day</a:t>
            </a:r>
            <a:endParaRPr/>
          </a:p>
        </p:txBody>
      </p:sp>
      <p:sp>
        <p:nvSpPr>
          <p:cNvPr id="1689" name="Google Shape;1689;p109"/>
          <p:cNvSpPr txBox="1"/>
          <p:nvPr/>
        </p:nvSpPr>
        <p:spPr>
          <a:xfrm>
            <a:off x="5874266" y="4739252"/>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die</a:t>
            </a:r>
            <a:endParaRPr/>
          </a:p>
        </p:txBody>
      </p:sp>
      <p:cxnSp>
        <p:nvCxnSpPr>
          <p:cNvPr id="1690" name="Google Shape;1690;p109"/>
          <p:cNvCxnSpPr/>
          <p:nvPr/>
        </p:nvCxnSpPr>
        <p:spPr>
          <a:xfrm flipH="1" rot="10800000">
            <a:off x="7488027" y="5057230"/>
            <a:ext cx="724948" cy="15389"/>
          </a:xfrm>
          <a:prstGeom prst="straightConnector1">
            <a:avLst/>
          </a:prstGeom>
          <a:noFill/>
          <a:ln cap="flat" cmpd="sng" w="38100">
            <a:solidFill>
              <a:srgbClr val="DAA520"/>
            </a:solidFill>
            <a:prstDash val="solid"/>
            <a:miter lim="800000"/>
            <a:headEnd len="sm" w="sm" type="none"/>
            <a:tailEnd len="sm" w="sm" type="none"/>
          </a:ln>
        </p:spPr>
      </p:cxnSp>
      <p:sp>
        <p:nvSpPr>
          <p:cNvPr id="1691" name="Google Shape;1691;p109"/>
          <p:cNvSpPr txBox="1"/>
          <p:nvPr/>
        </p:nvSpPr>
        <p:spPr>
          <a:xfrm>
            <a:off x="8354703" y="4765104"/>
            <a:ext cx="22227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holiday ideas</a:t>
            </a:r>
            <a:endParaRPr/>
          </a:p>
        </p:txBody>
      </p:sp>
      <p:sp>
        <p:nvSpPr>
          <p:cNvPr id="1692" name="Google Shape;1692;p109"/>
          <p:cNvSpPr txBox="1"/>
          <p:nvPr/>
        </p:nvSpPr>
        <p:spPr>
          <a:xfrm>
            <a:off x="5865292" y="5142249"/>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der</a:t>
            </a:r>
            <a:endParaRPr/>
          </a:p>
        </p:txBody>
      </p:sp>
      <p:cxnSp>
        <p:nvCxnSpPr>
          <p:cNvPr id="1693" name="Google Shape;1693;p109"/>
          <p:cNvCxnSpPr/>
          <p:nvPr/>
        </p:nvCxnSpPr>
        <p:spPr>
          <a:xfrm flipH="1" rot="10800000">
            <a:off x="7488027" y="5475616"/>
            <a:ext cx="309311" cy="2"/>
          </a:xfrm>
          <a:prstGeom prst="straightConnector1">
            <a:avLst/>
          </a:prstGeom>
          <a:noFill/>
          <a:ln cap="flat" cmpd="sng" w="38100">
            <a:solidFill>
              <a:srgbClr val="DAA520"/>
            </a:solidFill>
            <a:prstDash val="solid"/>
            <a:miter lim="800000"/>
            <a:headEnd len="sm" w="sm" type="none"/>
            <a:tailEnd len="sm" w="sm" type="none"/>
          </a:ln>
        </p:spPr>
      </p:cxnSp>
      <p:sp>
        <p:nvSpPr>
          <p:cNvPr id="1694" name="Google Shape;1694;p109"/>
          <p:cNvSpPr txBox="1"/>
          <p:nvPr/>
        </p:nvSpPr>
        <p:spPr>
          <a:xfrm>
            <a:off x="8354702" y="5163879"/>
            <a:ext cx="29783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holiday place / location</a:t>
            </a:r>
            <a:endParaRPr/>
          </a:p>
        </p:txBody>
      </p:sp>
      <p:sp>
        <p:nvSpPr>
          <p:cNvPr id="1695" name="Google Shape;1695;p109"/>
          <p:cNvSpPr txBox="1"/>
          <p:nvPr/>
        </p:nvSpPr>
        <p:spPr>
          <a:xfrm>
            <a:off x="5859139" y="5518179"/>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cxnSp>
        <p:nvCxnSpPr>
          <p:cNvPr id="1696" name="Google Shape;1696;p109"/>
          <p:cNvCxnSpPr/>
          <p:nvPr/>
        </p:nvCxnSpPr>
        <p:spPr>
          <a:xfrm flipH="1" rot="10800000">
            <a:off x="7481874" y="5844948"/>
            <a:ext cx="626565" cy="6600"/>
          </a:xfrm>
          <a:prstGeom prst="straightConnector1">
            <a:avLst/>
          </a:prstGeom>
          <a:noFill/>
          <a:ln cap="flat" cmpd="sng" w="38100">
            <a:solidFill>
              <a:srgbClr val="DAA520"/>
            </a:solidFill>
            <a:prstDash val="solid"/>
            <a:miter lim="800000"/>
            <a:headEnd len="sm" w="sm" type="none"/>
            <a:tailEnd len="sm" w="sm" type="none"/>
          </a:ln>
        </p:spPr>
      </p:cxnSp>
      <p:sp>
        <p:nvSpPr>
          <p:cNvPr id="1697" name="Google Shape;1697;p109"/>
          <p:cNvSpPr txBox="1"/>
          <p:nvPr/>
        </p:nvSpPr>
        <p:spPr>
          <a:xfrm>
            <a:off x="8354701" y="5577768"/>
            <a:ext cx="29783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holiday hotel</a:t>
            </a:r>
            <a:endParaRPr/>
          </a:p>
        </p:txBody>
      </p:sp>
      <p:sp>
        <p:nvSpPr>
          <p:cNvPr id="1698" name="Google Shape;1698;p109"/>
          <p:cNvSpPr txBox="1"/>
          <p:nvPr/>
        </p:nvSpPr>
        <p:spPr>
          <a:xfrm>
            <a:off x="5896739" y="5930681"/>
            <a:ext cx="81506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A520"/>
              </a:buClr>
              <a:buSzPts val="2000"/>
              <a:buFont typeface="Arial"/>
              <a:buNone/>
            </a:pPr>
            <a:r>
              <a:rPr b="1" i="0" lang="en-GB" sz="2000" u="none" cap="none" strike="noStrike">
                <a:solidFill>
                  <a:srgbClr val="DAA520"/>
                </a:solidFill>
                <a:latin typeface="Century Gothic"/>
                <a:ea typeface="Century Gothic"/>
                <a:cs typeface="Century Gothic"/>
                <a:sym typeface="Century Gothic"/>
              </a:rPr>
              <a:t>das</a:t>
            </a:r>
            <a:endParaRPr/>
          </a:p>
        </p:txBody>
      </p:sp>
      <p:cxnSp>
        <p:nvCxnSpPr>
          <p:cNvPr id="1699" name="Google Shape;1699;p109"/>
          <p:cNvCxnSpPr/>
          <p:nvPr/>
        </p:nvCxnSpPr>
        <p:spPr>
          <a:xfrm flipH="1" rot="10800000">
            <a:off x="7519474" y="6257450"/>
            <a:ext cx="512874" cy="6600"/>
          </a:xfrm>
          <a:prstGeom prst="straightConnector1">
            <a:avLst/>
          </a:prstGeom>
          <a:noFill/>
          <a:ln cap="flat" cmpd="sng" w="38100">
            <a:solidFill>
              <a:srgbClr val="DAA520"/>
            </a:solidFill>
            <a:prstDash val="solid"/>
            <a:miter lim="800000"/>
            <a:headEnd len="sm" w="sm" type="none"/>
            <a:tailEnd len="sm" w="sm" type="none"/>
          </a:ln>
        </p:spPr>
      </p:cxnSp>
      <p:sp>
        <p:nvSpPr>
          <p:cNvPr id="1700" name="Google Shape;1700;p109"/>
          <p:cNvSpPr txBox="1"/>
          <p:nvPr/>
        </p:nvSpPr>
        <p:spPr>
          <a:xfrm>
            <a:off x="8354700" y="5979189"/>
            <a:ext cx="297831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Arial"/>
              <a:buNone/>
            </a:pPr>
            <a:r>
              <a:rPr b="0" i="0" lang="en-GB" sz="1800" u="none" cap="none" strike="noStrike">
                <a:solidFill>
                  <a:srgbClr val="1F3864"/>
                </a:solidFill>
                <a:latin typeface="Century Gothic"/>
                <a:ea typeface="Century Gothic"/>
                <a:cs typeface="Century Gothic"/>
                <a:sym typeface="Century Gothic"/>
              </a:rPr>
              <a:t>holiday money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5"/>
                                        </p:tgtEl>
                                        <p:attrNameLst>
                                          <p:attrName>style.visibility</p:attrName>
                                        </p:attrNameLst>
                                      </p:cBhvr>
                                      <p:to>
                                        <p:strVal val="visible"/>
                                      </p:to>
                                    </p:set>
                                    <p:animEffect filter="fade" transition="in">
                                      <p:cBhvr>
                                        <p:cTn dur="500"/>
                                        <p:tgtEl>
                                          <p:spTgt spid="1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p110"/>
          <p:cNvSpPr txBox="1"/>
          <p:nvPr>
            <p:ph idx="1" type="body"/>
          </p:nvPr>
        </p:nvSpPr>
        <p:spPr>
          <a:xfrm>
            <a:off x="497173" y="336518"/>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Clr>
                <a:srgbClr val="1F3864"/>
              </a:buClr>
              <a:buSzPts val="2800"/>
              <a:buChar char="•"/>
            </a:pPr>
            <a:r>
              <a:rPr b="1" lang="en-GB"/>
              <a:t>and later… inference and depth of word knowledge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sp>
        <p:nvSpPr>
          <p:cNvPr id="1712" name="Google Shape;1712;p111"/>
          <p:cNvSpPr txBox="1"/>
          <p:nvPr/>
        </p:nvSpPr>
        <p:spPr>
          <a:xfrm>
            <a:off x="123675" y="1209217"/>
            <a:ext cx="7411141" cy="43858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250"/>
              <a:buFont typeface="Arial"/>
              <a:buNone/>
            </a:pPr>
            <a:r>
              <a:rPr b="1" i="0" lang="en-GB" sz="2250" u="none" cap="none" strike="noStrike">
                <a:solidFill>
                  <a:srgbClr val="1F3864"/>
                </a:solidFill>
                <a:latin typeface="Century Gothic"/>
                <a:ea typeface="Century Gothic"/>
                <a:cs typeface="Century Gothic"/>
                <a:sym typeface="Century Gothic"/>
              </a:rPr>
              <a:t>Comment dit-on les mots orange en anglais ?</a:t>
            </a:r>
            <a:endParaRPr/>
          </a:p>
        </p:txBody>
      </p:sp>
      <p:pic>
        <p:nvPicPr>
          <p:cNvPr descr="background rectangle" id="1713" name="Google Shape;1713;p111"/>
          <p:cNvPicPr preferRelativeResize="0"/>
          <p:nvPr/>
        </p:nvPicPr>
        <p:blipFill rotWithShape="1">
          <a:blip r:embed="rId3">
            <a:alphaModFix/>
          </a:blip>
          <a:srcRect b="0" l="0" r="0" t="0"/>
          <a:stretch/>
        </p:blipFill>
        <p:spPr>
          <a:xfrm>
            <a:off x="-1" y="296864"/>
            <a:ext cx="6457246" cy="867128"/>
          </a:xfrm>
          <a:prstGeom prst="rect">
            <a:avLst/>
          </a:prstGeom>
          <a:noFill/>
          <a:ln>
            <a:noFill/>
          </a:ln>
        </p:spPr>
      </p:pic>
      <p:sp>
        <p:nvSpPr>
          <p:cNvPr id="1714" name="Google Shape;1714;p111"/>
          <p:cNvSpPr txBox="1"/>
          <p:nvPr>
            <p:ph type="title"/>
          </p:nvPr>
        </p:nvSpPr>
        <p:spPr>
          <a:xfrm>
            <a:off x="0" y="296864"/>
            <a:ext cx="5575126"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1800"/>
              <a:buNone/>
            </a:pPr>
            <a:r>
              <a:rPr b="1" lang="en-GB" sz="3600">
                <a:solidFill>
                  <a:schemeClr val="lt1"/>
                </a:solidFill>
              </a:rPr>
              <a:t>Le festival de Dieppe </a:t>
            </a:r>
            <a:endParaRPr/>
          </a:p>
        </p:txBody>
      </p:sp>
      <p:sp>
        <p:nvSpPr>
          <p:cNvPr id="1715" name="Google Shape;1715;p111"/>
          <p:cNvSpPr/>
          <p:nvPr/>
        </p:nvSpPr>
        <p:spPr>
          <a:xfrm>
            <a:off x="10972800" y="249869"/>
            <a:ext cx="937120" cy="400919"/>
          </a:xfrm>
          <a:prstGeom prst="roundRect">
            <a:avLst>
              <a:gd fmla="val 16667" name="adj"/>
            </a:avLst>
          </a:prstGeom>
          <a:solidFill>
            <a:srgbClr val="105076"/>
          </a:solidFill>
          <a:ln cap="flat" cmpd="sng" w="25400">
            <a:solidFill>
              <a:srgbClr val="10507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1" i="0" lang="en-GB" sz="2000" u="none" cap="none" strike="noStrike">
                <a:solidFill>
                  <a:srgbClr val="FFFFFF"/>
                </a:solidFill>
                <a:latin typeface="Century Gothic"/>
                <a:ea typeface="Century Gothic"/>
                <a:cs typeface="Century Gothic"/>
                <a:sym typeface="Century Gothic"/>
              </a:rPr>
              <a:t>lire</a:t>
            </a:r>
            <a:endParaRPr/>
          </a:p>
        </p:txBody>
      </p:sp>
      <p:sp>
        <p:nvSpPr>
          <p:cNvPr id="1716" name="Google Shape;1716;p111"/>
          <p:cNvSpPr txBox="1"/>
          <p:nvPr/>
        </p:nvSpPr>
        <p:spPr>
          <a:xfrm>
            <a:off x="134280" y="1716108"/>
            <a:ext cx="11729920" cy="37856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Le festival de Dieppe est le plus grand* festival de cerfs-volants* au monde.</a:t>
            </a:r>
            <a:endParaRPr/>
          </a:p>
          <a:p>
            <a:pPr indent="0" lvl="0" marL="0" marR="0" rtl="0" algn="l">
              <a:lnSpc>
                <a:spcPct val="100000"/>
              </a:lnSpc>
              <a:spcBef>
                <a:spcPts val="0"/>
              </a:spcBef>
              <a:spcAft>
                <a:spcPts val="0"/>
              </a:spcAft>
              <a:buClr>
                <a:srgbClr val="115076"/>
              </a:buClr>
              <a:buSzPts val="2400"/>
              <a:buFont typeface="Arial"/>
              <a:buNone/>
            </a:pPr>
            <a:r>
              <a:rPr b="0" i="0" lang="en-GB" sz="2400" u="none" cap="none" strike="noStrike">
                <a:solidFill>
                  <a:srgbClr val="115076"/>
                </a:solidFill>
                <a:latin typeface="Century Gothic"/>
                <a:ea typeface="Century Gothic"/>
                <a:cs typeface="Century Gothic"/>
                <a:sym typeface="Century Gothic"/>
              </a:rPr>
              <a:t>On trouve </a:t>
            </a:r>
            <a:r>
              <a:rPr b="0" i="0" lang="en-GB" sz="2400" u="none" cap="none" strike="noStrike">
                <a:solidFill>
                  <a:srgbClr val="1F3864"/>
                </a:solidFill>
                <a:latin typeface="Century Gothic"/>
                <a:ea typeface="Century Gothic"/>
                <a:cs typeface="Century Gothic"/>
                <a:sym typeface="Century Gothic"/>
              </a:rPr>
              <a:t>le festival sur la plage.</a:t>
            </a:r>
            <a:endParaRPr/>
          </a:p>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Les </a:t>
            </a:r>
            <a:r>
              <a:rPr b="1" i="0" lang="en-GB" sz="2400" u="none" cap="none" strike="noStrike">
                <a:solidFill>
                  <a:srgbClr val="ED7D31"/>
                </a:solidFill>
                <a:latin typeface="Century Gothic"/>
                <a:ea typeface="Century Gothic"/>
                <a:cs typeface="Century Gothic"/>
                <a:sym typeface="Century Gothic"/>
              </a:rPr>
              <a:t>visiteurs</a:t>
            </a:r>
            <a:r>
              <a:rPr b="0" i="0" lang="en-GB" sz="2400" u="none" cap="none" strike="noStrike">
                <a:solidFill>
                  <a:srgbClr val="1F3864"/>
                </a:solidFill>
                <a:latin typeface="Century Gothic"/>
                <a:ea typeface="Century Gothic"/>
                <a:cs typeface="Century Gothic"/>
                <a:sym typeface="Century Gothic"/>
              </a:rPr>
              <a:t> viennent de beaucoup de pays pour </a:t>
            </a:r>
            <a:r>
              <a:rPr b="0" i="0" lang="en-GB" sz="2400" u="none" cap="none" strike="noStrike">
                <a:solidFill>
                  <a:srgbClr val="115076"/>
                </a:solidFill>
                <a:latin typeface="Century Gothic"/>
                <a:ea typeface="Century Gothic"/>
                <a:cs typeface="Century Gothic"/>
                <a:sym typeface="Century Gothic"/>
              </a:rPr>
              <a:t>regarder</a:t>
            </a:r>
            <a:r>
              <a:rPr b="0" i="0" lang="en-GB" sz="2400" u="none" cap="none" strike="noStrike">
                <a:solidFill>
                  <a:srgbClr val="1F3864"/>
                </a:solidFill>
                <a:latin typeface="Century Gothic"/>
                <a:ea typeface="Century Gothic"/>
                <a:cs typeface="Century Gothic"/>
                <a:sym typeface="Century Gothic"/>
              </a:rPr>
              <a:t> des cerfs-volants </a:t>
            </a:r>
            <a:r>
              <a:rPr b="1" i="0" lang="en-GB" sz="2400" u="none" cap="none" strike="noStrike">
                <a:solidFill>
                  <a:srgbClr val="ED7D31"/>
                </a:solidFill>
                <a:latin typeface="Century Gothic"/>
                <a:ea typeface="Century Gothic"/>
                <a:cs typeface="Century Gothic"/>
                <a:sym typeface="Century Gothic"/>
              </a:rPr>
              <a:t>traditionnels</a:t>
            </a:r>
            <a:r>
              <a:rPr b="0" i="0" lang="en-GB" sz="2400" u="none" cap="none" strike="noStrike">
                <a:solidFill>
                  <a:srgbClr val="1F3864"/>
                </a:solidFill>
                <a:latin typeface="Century Gothic"/>
                <a:ea typeface="Century Gothic"/>
                <a:cs typeface="Century Gothic"/>
                <a:sym typeface="Century Gothic"/>
              </a:rPr>
              <a:t>, de l'art et des </a:t>
            </a:r>
            <a:r>
              <a:rPr b="1" i="0" lang="en-GB" sz="2400" u="none" cap="none" strike="noStrike">
                <a:solidFill>
                  <a:srgbClr val="ED7D31"/>
                </a:solidFill>
                <a:latin typeface="Century Gothic"/>
                <a:ea typeface="Century Gothic"/>
                <a:cs typeface="Century Gothic"/>
                <a:sym typeface="Century Gothic"/>
              </a:rPr>
              <a:t>acrobates</a:t>
            </a:r>
            <a:r>
              <a:rPr b="0" i="0" lang="en-GB" sz="2400" u="none" cap="none" strike="noStrike">
                <a:solidFill>
                  <a:srgbClr val="1F3864"/>
                </a:solidFill>
                <a:latin typeface="Century Gothic"/>
                <a:ea typeface="Century Gothic"/>
                <a:cs typeface="Century Gothic"/>
                <a:sym typeface="Century Gothic"/>
              </a:rPr>
              <a:t>. Un aspect important du festival est qu’on peut visiter sans </a:t>
            </a:r>
            <a:r>
              <a:rPr b="0" i="0" lang="en-GB" sz="2400" u="none" cap="none" strike="noStrike">
                <a:solidFill>
                  <a:srgbClr val="115076"/>
                </a:solidFill>
                <a:latin typeface="Century Gothic"/>
                <a:ea typeface="Century Gothic"/>
                <a:cs typeface="Century Gothic"/>
                <a:sym typeface="Century Gothic"/>
              </a:rPr>
              <a:t>acheter</a:t>
            </a:r>
            <a:r>
              <a:rPr b="0" i="0" lang="en-GB" sz="2400" u="none" cap="none" strike="noStrike">
                <a:solidFill>
                  <a:srgbClr val="1F3864"/>
                </a:solidFill>
                <a:latin typeface="Century Gothic"/>
                <a:ea typeface="Century Gothic"/>
                <a:cs typeface="Century Gothic"/>
                <a:sym typeface="Century Gothic"/>
              </a:rPr>
              <a:t> de billet. Il est </a:t>
            </a:r>
            <a:r>
              <a:rPr b="1" i="0" lang="en-GB" sz="2400" u="none" cap="none" strike="noStrike">
                <a:solidFill>
                  <a:srgbClr val="ED7D31"/>
                </a:solidFill>
                <a:latin typeface="Century Gothic"/>
                <a:ea typeface="Century Gothic"/>
                <a:cs typeface="Century Gothic"/>
                <a:sym typeface="Century Gothic"/>
              </a:rPr>
              <a:t>gratuit</a:t>
            </a:r>
            <a:r>
              <a:rPr b="0" i="0" lang="en-GB" sz="2400" u="none" cap="none" strike="noStrike">
                <a:solidFill>
                  <a:srgbClr val="1F3864"/>
                </a:solidFill>
                <a:latin typeface="Century Gothic"/>
                <a:ea typeface="Century Gothic"/>
                <a:cs typeface="Century Gothic"/>
                <a:sym typeface="Century Gothic"/>
              </a:rPr>
              <a:t> ! </a:t>
            </a:r>
            <a:endParaRPr/>
          </a:p>
          <a:p>
            <a:pPr indent="0" lvl="0" marL="0" marR="0" rtl="0" algn="l">
              <a:lnSpc>
                <a:spcPct val="100000"/>
              </a:lnSpc>
              <a:spcBef>
                <a:spcPts val="0"/>
              </a:spcBef>
              <a:spcAft>
                <a:spcPts val="0"/>
              </a:spcAft>
              <a:buClr>
                <a:srgbClr val="1F3864"/>
              </a:buClr>
              <a:buSzPts val="2400"/>
              <a:buFont typeface="Arial"/>
              <a:buNone/>
            </a:pPr>
            <a:r>
              <a:rPr b="0" i="0" lang="en-GB" sz="2400" u="none" cap="none" strike="noStrike">
                <a:solidFill>
                  <a:srgbClr val="1F3864"/>
                </a:solidFill>
                <a:latin typeface="Century Gothic"/>
                <a:ea typeface="Century Gothic"/>
                <a:cs typeface="Century Gothic"/>
                <a:sym typeface="Century Gothic"/>
              </a:rPr>
              <a:t>Il y a beaucoup d'activités pour les enfants et le festival </a:t>
            </a:r>
            <a:r>
              <a:rPr b="0" i="0" lang="en-GB" sz="2400" u="none" cap="none" strike="noStrike">
                <a:solidFill>
                  <a:srgbClr val="115076"/>
                </a:solidFill>
                <a:latin typeface="Century Gothic"/>
                <a:ea typeface="Century Gothic"/>
                <a:cs typeface="Century Gothic"/>
                <a:sym typeface="Century Gothic"/>
              </a:rPr>
              <a:t>encourage</a:t>
            </a:r>
            <a:r>
              <a:rPr b="0" i="0" lang="en-GB" sz="2400" u="none" cap="none" strike="noStrike">
                <a:solidFill>
                  <a:srgbClr val="1F3864"/>
                </a:solidFill>
                <a:latin typeface="Century Gothic"/>
                <a:ea typeface="Century Gothic"/>
                <a:cs typeface="Century Gothic"/>
                <a:sym typeface="Century Gothic"/>
              </a:rPr>
              <a:t> l'imagination. Cet </a:t>
            </a:r>
            <a:r>
              <a:rPr b="1" i="0" lang="en-GB" sz="2400" u="none" cap="none" strike="noStrike">
                <a:solidFill>
                  <a:srgbClr val="ED7D31"/>
                </a:solidFill>
                <a:latin typeface="Century Gothic"/>
                <a:ea typeface="Century Gothic"/>
                <a:cs typeface="Century Gothic"/>
                <a:sym typeface="Century Gothic"/>
              </a:rPr>
              <a:t>événement</a:t>
            </a:r>
            <a:r>
              <a:rPr b="0" i="0" lang="en-GB" sz="2400" u="none" cap="none" strike="noStrike">
                <a:solidFill>
                  <a:srgbClr val="1F3864"/>
                </a:solidFill>
                <a:latin typeface="Century Gothic"/>
                <a:ea typeface="Century Gothic"/>
                <a:cs typeface="Century Gothic"/>
                <a:sym typeface="Century Gothic"/>
              </a:rPr>
              <a:t> culturel célèbre les relations internationales. Pendant le dernier week-end du </a:t>
            </a:r>
            <a:r>
              <a:rPr b="0" i="0" lang="en-GB" sz="2400" u="none" cap="none" strike="noStrike">
                <a:solidFill>
                  <a:srgbClr val="115076"/>
                </a:solidFill>
                <a:latin typeface="Century Gothic"/>
                <a:ea typeface="Century Gothic"/>
                <a:cs typeface="Century Gothic"/>
                <a:sym typeface="Century Gothic"/>
              </a:rPr>
              <a:t>festival</a:t>
            </a:r>
            <a:r>
              <a:rPr b="0" i="0" lang="en-GB" sz="2400" u="none" cap="none" strike="noStrike">
                <a:solidFill>
                  <a:srgbClr val="1F3864"/>
                </a:solidFill>
                <a:latin typeface="Century Gothic"/>
                <a:ea typeface="Century Gothic"/>
                <a:cs typeface="Century Gothic"/>
                <a:sym typeface="Century Gothic"/>
              </a:rPr>
              <a:t>, on regarde les cerfs-volants </a:t>
            </a:r>
            <a:r>
              <a:rPr b="1" i="0" lang="en-GB" sz="2400" u="none" cap="none" strike="noStrike">
                <a:solidFill>
                  <a:srgbClr val="ED7D31"/>
                </a:solidFill>
                <a:latin typeface="Century Gothic"/>
                <a:ea typeface="Century Gothic"/>
                <a:cs typeface="Century Gothic"/>
                <a:sym typeface="Century Gothic"/>
              </a:rPr>
              <a:t>illuminés</a:t>
            </a:r>
            <a:r>
              <a:rPr b="0" i="0" lang="en-GB" sz="2400" u="none" cap="none" strike="noStrike">
                <a:solidFill>
                  <a:srgbClr val="1F3864"/>
                </a:solidFill>
                <a:latin typeface="Century Gothic"/>
                <a:ea typeface="Century Gothic"/>
                <a:cs typeface="Century Gothic"/>
                <a:sym typeface="Century Gothic"/>
              </a:rPr>
              <a:t> pendant un show son* et </a:t>
            </a:r>
            <a:r>
              <a:rPr b="1" i="0" lang="en-GB" sz="2400" u="none" cap="none" strike="noStrike">
                <a:solidFill>
                  <a:srgbClr val="ED7D31"/>
                </a:solidFill>
                <a:latin typeface="Century Gothic"/>
                <a:ea typeface="Century Gothic"/>
                <a:cs typeface="Century Gothic"/>
                <a:sym typeface="Century Gothic"/>
              </a:rPr>
              <a:t>lumière</a:t>
            </a:r>
            <a:r>
              <a:rPr b="0" i="0" lang="en-GB" sz="2400" u="none" cap="none" strike="noStrike">
                <a:solidFill>
                  <a:srgbClr val="1F3864"/>
                </a:solidFill>
                <a:latin typeface="Century Gothic"/>
                <a:ea typeface="Century Gothic"/>
                <a:cs typeface="Century Gothic"/>
                <a:sym typeface="Century Gothic"/>
              </a:rPr>
              <a:t>. Je pense à visiter le </a:t>
            </a:r>
            <a:br>
              <a:rPr b="0" i="0" lang="en-GB" sz="2400" u="none" cap="none" strike="noStrike">
                <a:solidFill>
                  <a:srgbClr val="1F3864"/>
                </a:solidFill>
                <a:latin typeface="Century Gothic"/>
                <a:ea typeface="Century Gothic"/>
                <a:cs typeface="Century Gothic"/>
                <a:sym typeface="Century Gothic"/>
              </a:rPr>
            </a:br>
            <a:r>
              <a:rPr b="0" i="0" lang="en-GB" sz="2400" u="none" cap="none" strike="noStrike">
                <a:solidFill>
                  <a:srgbClr val="1F3864"/>
                </a:solidFill>
                <a:latin typeface="Century Gothic"/>
                <a:ea typeface="Century Gothic"/>
                <a:cs typeface="Century Gothic"/>
                <a:sym typeface="Century Gothic"/>
              </a:rPr>
              <a:t>festival. </a:t>
            </a:r>
            <a:r>
              <a:rPr b="1" i="1" lang="en-GB" sz="2400" u="none" cap="none" strike="noStrike">
                <a:solidFill>
                  <a:srgbClr val="1F3864"/>
                </a:solidFill>
                <a:latin typeface="Century Gothic"/>
                <a:ea typeface="Century Gothic"/>
                <a:cs typeface="Century Gothic"/>
                <a:sym typeface="Century Gothic"/>
              </a:rPr>
              <a:t>Tu veut voyager au festival avec ma famille ?</a:t>
            </a:r>
            <a:endParaRPr b="1" i="1" sz="2400" u="none" cap="none" strike="noStrike">
              <a:solidFill>
                <a:srgbClr val="1F3864"/>
              </a:solidFill>
              <a:latin typeface="Century Gothic"/>
              <a:ea typeface="Century Gothic"/>
              <a:cs typeface="Century Gothic"/>
              <a:sym typeface="Century Gothic"/>
            </a:endParaRPr>
          </a:p>
        </p:txBody>
      </p:sp>
      <p:pic>
        <p:nvPicPr>
          <p:cNvPr descr="Kite, Festival, Beach, Color, Wind, Sky, Fly" id="1717" name="Google Shape;1717;p111"/>
          <p:cNvPicPr preferRelativeResize="0"/>
          <p:nvPr/>
        </p:nvPicPr>
        <p:blipFill rotWithShape="1">
          <a:blip r:embed="rId4">
            <a:alphaModFix/>
          </a:blip>
          <a:srcRect b="0" l="0" r="0" t="17416"/>
          <a:stretch/>
        </p:blipFill>
        <p:spPr>
          <a:xfrm>
            <a:off x="6568864" y="220274"/>
            <a:ext cx="2619035" cy="1441922"/>
          </a:xfrm>
          <a:prstGeom prst="rect">
            <a:avLst/>
          </a:prstGeom>
          <a:noFill/>
          <a:ln>
            <a:noFill/>
          </a:ln>
        </p:spPr>
      </p:pic>
      <p:pic>
        <p:nvPicPr>
          <p:cNvPr descr="People, Lotus, Water Lilies, Flowers, Pond, Plants" id="1718" name="Google Shape;1718;p111"/>
          <p:cNvPicPr preferRelativeResize="0"/>
          <p:nvPr/>
        </p:nvPicPr>
        <p:blipFill rotWithShape="1">
          <a:blip r:embed="rId5">
            <a:alphaModFix/>
          </a:blip>
          <a:srcRect b="0" l="0" r="0" t="20259"/>
          <a:stretch/>
        </p:blipFill>
        <p:spPr>
          <a:xfrm>
            <a:off x="9071579" y="4798932"/>
            <a:ext cx="2818209" cy="1493469"/>
          </a:xfrm>
          <a:prstGeom prst="rect">
            <a:avLst/>
          </a:prstGeom>
          <a:noFill/>
          <a:ln>
            <a:noFill/>
          </a:ln>
        </p:spPr>
      </p:pic>
      <p:sp>
        <p:nvSpPr>
          <p:cNvPr id="1719" name="Google Shape;1719;p111"/>
          <p:cNvSpPr/>
          <p:nvPr/>
        </p:nvSpPr>
        <p:spPr>
          <a:xfrm>
            <a:off x="1445110" y="1979970"/>
            <a:ext cx="1141862" cy="491699"/>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visitors</a:t>
            </a:r>
            <a:endParaRPr b="0" i="0" sz="1800" u="none" cap="none" strike="noStrike">
              <a:solidFill>
                <a:srgbClr val="FFFFFF"/>
              </a:solidFill>
              <a:latin typeface="Century Gothic"/>
              <a:ea typeface="Century Gothic"/>
              <a:cs typeface="Century Gothic"/>
              <a:sym typeface="Century Gothic"/>
            </a:endParaRPr>
          </a:p>
        </p:txBody>
      </p:sp>
      <p:sp>
        <p:nvSpPr>
          <p:cNvPr id="1720" name="Google Shape;1720;p111"/>
          <p:cNvSpPr/>
          <p:nvPr/>
        </p:nvSpPr>
        <p:spPr>
          <a:xfrm>
            <a:off x="2180509" y="2508436"/>
            <a:ext cx="1462077" cy="491699"/>
          </a:xfrm>
          <a:prstGeom prst="wedgeRectCallout">
            <a:avLst>
              <a:gd fmla="val -58862" name="adj1"/>
              <a:gd fmla="val 37519"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traditional</a:t>
            </a:r>
            <a:endParaRPr b="0" i="0" sz="1800" u="none" cap="none" strike="noStrike">
              <a:solidFill>
                <a:srgbClr val="FFFFFF"/>
              </a:solidFill>
              <a:latin typeface="Century Gothic"/>
              <a:ea typeface="Century Gothic"/>
              <a:cs typeface="Century Gothic"/>
              <a:sym typeface="Century Gothic"/>
            </a:endParaRPr>
          </a:p>
        </p:txBody>
      </p:sp>
      <p:sp>
        <p:nvSpPr>
          <p:cNvPr id="1721" name="Google Shape;1721;p111"/>
          <p:cNvSpPr/>
          <p:nvPr/>
        </p:nvSpPr>
        <p:spPr>
          <a:xfrm>
            <a:off x="5479349" y="2342627"/>
            <a:ext cx="1462077" cy="491699"/>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acrobats</a:t>
            </a:r>
            <a:endParaRPr b="0" i="0" sz="1800" u="none" cap="none" strike="noStrike">
              <a:solidFill>
                <a:srgbClr val="FFFFFF"/>
              </a:solidFill>
              <a:latin typeface="Century Gothic"/>
              <a:ea typeface="Century Gothic"/>
              <a:cs typeface="Century Gothic"/>
              <a:sym typeface="Century Gothic"/>
            </a:endParaRPr>
          </a:p>
        </p:txBody>
      </p:sp>
      <p:sp>
        <p:nvSpPr>
          <p:cNvPr id="1722" name="Google Shape;1722;p111"/>
          <p:cNvSpPr/>
          <p:nvPr/>
        </p:nvSpPr>
        <p:spPr>
          <a:xfrm>
            <a:off x="8012445" y="3117235"/>
            <a:ext cx="832932" cy="491699"/>
          </a:xfrm>
          <a:prstGeom prst="wedgeRectCallout">
            <a:avLst>
              <a:gd fmla="val -71978" name="adj1"/>
              <a:gd fmla="val -6305"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free</a:t>
            </a:r>
            <a:endParaRPr b="0" i="0" sz="1800" u="none" cap="none" strike="noStrike">
              <a:solidFill>
                <a:srgbClr val="FFFFFF"/>
              </a:solidFill>
              <a:latin typeface="Century Gothic"/>
              <a:ea typeface="Century Gothic"/>
              <a:cs typeface="Century Gothic"/>
              <a:sym typeface="Century Gothic"/>
            </a:endParaRPr>
          </a:p>
        </p:txBody>
      </p:sp>
      <p:sp>
        <p:nvSpPr>
          <p:cNvPr id="1723" name="Google Shape;1723;p111"/>
          <p:cNvSpPr/>
          <p:nvPr/>
        </p:nvSpPr>
        <p:spPr>
          <a:xfrm>
            <a:off x="4548188" y="3491680"/>
            <a:ext cx="1081894" cy="491699"/>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event</a:t>
            </a:r>
            <a:endParaRPr b="0" i="0" sz="1800" u="none" cap="none" strike="noStrike">
              <a:solidFill>
                <a:srgbClr val="FFFFFF"/>
              </a:solidFill>
              <a:latin typeface="Century Gothic"/>
              <a:ea typeface="Century Gothic"/>
              <a:cs typeface="Century Gothic"/>
              <a:sym typeface="Century Gothic"/>
            </a:endParaRPr>
          </a:p>
        </p:txBody>
      </p:sp>
      <p:sp>
        <p:nvSpPr>
          <p:cNvPr id="1724" name="Google Shape;1724;p111"/>
          <p:cNvSpPr/>
          <p:nvPr/>
        </p:nvSpPr>
        <p:spPr>
          <a:xfrm>
            <a:off x="8893109" y="3887327"/>
            <a:ext cx="1604820" cy="491699"/>
          </a:xfrm>
          <a:prstGeom prst="wedgeRectCallout">
            <a:avLst>
              <a:gd fmla="val 34173" name="adj1"/>
              <a:gd fmla="val 76378"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illuminated</a:t>
            </a:r>
            <a:endParaRPr b="0" i="0" sz="1800" u="none" cap="none" strike="noStrike">
              <a:solidFill>
                <a:srgbClr val="FFFFFF"/>
              </a:solidFill>
              <a:latin typeface="Century Gothic"/>
              <a:ea typeface="Century Gothic"/>
              <a:cs typeface="Century Gothic"/>
              <a:sym typeface="Century Gothic"/>
            </a:endParaRPr>
          </a:p>
        </p:txBody>
      </p:sp>
      <p:sp>
        <p:nvSpPr>
          <p:cNvPr id="1725" name="Google Shape;1725;p111"/>
          <p:cNvSpPr/>
          <p:nvPr/>
        </p:nvSpPr>
        <p:spPr>
          <a:xfrm>
            <a:off x="5280879" y="4610751"/>
            <a:ext cx="929508" cy="491699"/>
          </a:xfrm>
          <a:prstGeom prst="wedgeRectCallout">
            <a:avLst>
              <a:gd fmla="val -61682" name="adj1"/>
              <a:gd fmla="val 1436"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light</a:t>
            </a:r>
            <a:endParaRPr b="0" i="0" sz="1800" u="none" cap="none" strike="noStrike">
              <a:solidFill>
                <a:srgbClr val="FFFFFF"/>
              </a:solidFill>
              <a:latin typeface="Century Gothic"/>
              <a:ea typeface="Century Gothic"/>
              <a:cs typeface="Century Gothic"/>
              <a:sym typeface="Century Gothic"/>
            </a:endParaRPr>
          </a:p>
        </p:txBody>
      </p:sp>
      <p:sp>
        <p:nvSpPr>
          <p:cNvPr id="1726" name="Google Shape;1726;p111"/>
          <p:cNvSpPr/>
          <p:nvPr/>
        </p:nvSpPr>
        <p:spPr>
          <a:xfrm>
            <a:off x="1038647" y="1279374"/>
            <a:ext cx="2034614" cy="1021736"/>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noun does this word look like?</a:t>
            </a:r>
            <a:endParaRPr b="0" i="0" sz="1800" u="none" cap="none" strike="noStrike">
              <a:solidFill>
                <a:srgbClr val="FFFFFF"/>
              </a:solidFill>
              <a:latin typeface="Century Gothic"/>
              <a:ea typeface="Century Gothic"/>
              <a:cs typeface="Century Gothic"/>
              <a:sym typeface="Century Gothic"/>
            </a:endParaRPr>
          </a:p>
        </p:txBody>
      </p:sp>
      <p:sp>
        <p:nvSpPr>
          <p:cNvPr id="1727" name="Google Shape;1727;p111"/>
          <p:cNvSpPr/>
          <p:nvPr/>
        </p:nvSpPr>
        <p:spPr>
          <a:xfrm>
            <a:off x="565214" y="1569788"/>
            <a:ext cx="2137559" cy="1021736"/>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adjective does this word look like?</a:t>
            </a:r>
            <a:endParaRPr b="0" i="0" sz="1800" u="none" cap="none" strike="noStrike">
              <a:solidFill>
                <a:srgbClr val="FFFFFF"/>
              </a:solidFill>
              <a:latin typeface="Century Gothic"/>
              <a:ea typeface="Century Gothic"/>
              <a:cs typeface="Century Gothic"/>
              <a:sym typeface="Century Gothic"/>
            </a:endParaRPr>
          </a:p>
        </p:txBody>
      </p:sp>
      <p:sp>
        <p:nvSpPr>
          <p:cNvPr id="1728" name="Google Shape;1728;p111"/>
          <p:cNvSpPr/>
          <p:nvPr/>
        </p:nvSpPr>
        <p:spPr>
          <a:xfrm>
            <a:off x="4976853" y="1691601"/>
            <a:ext cx="2034614" cy="1021736"/>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noun does this word look like?</a:t>
            </a:r>
            <a:endParaRPr b="0" i="0" sz="1800" u="none" cap="none" strike="noStrike">
              <a:solidFill>
                <a:srgbClr val="FFFFFF"/>
              </a:solidFill>
              <a:latin typeface="Century Gothic"/>
              <a:ea typeface="Century Gothic"/>
              <a:cs typeface="Century Gothic"/>
              <a:sym typeface="Century Gothic"/>
            </a:endParaRPr>
          </a:p>
        </p:txBody>
      </p:sp>
      <p:sp>
        <p:nvSpPr>
          <p:cNvPr id="1729" name="Google Shape;1729;p111"/>
          <p:cNvSpPr/>
          <p:nvPr/>
        </p:nvSpPr>
        <p:spPr>
          <a:xfrm>
            <a:off x="7625216" y="1894717"/>
            <a:ext cx="3270745" cy="1021736"/>
          </a:xfrm>
          <a:prstGeom prst="wedgeRectCallout">
            <a:avLst>
              <a:gd fmla="val -43277" name="adj1"/>
              <a:gd fmla="val 84595"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does this sentence tell you about the festival?</a:t>
            </a:r>
            <a:endParaRPr b="0" i="0" sz="1800" u="none" cap="none" strike="noStrike">
              <a:solidFill>
                <a:srgbClr val="FFFFFF"/>
              </a:solidFill>
              <a:latin typeface="Century Gothic"/>
              <a:ea typeface="Century Gothic"/>
              <a:cs typeface="Century Gothic"/>
              <a:sym typeface="Century Gothic"/>
            </a:endParaRPr>
          </a:p>
        </p:txBody>
      </p:sp>
      <p:sp>
        <p:nvSpPr>
          <p:cNvPr id="1730" name="Google Shape;1730;p111"/>
          <p:cNvSpPr/>
          <p:nvPr/>
        </p:nvSpPr>
        <p:spPr>
          <a:xfrm>
            <a:off x="2967174" y="2756731"/>
            <a:ext cx="2034614" cy="1021736"/>
          </a:xfrm>
          <a:prstGeom prst="wedgeRectCallout">
            <a:avLst>
              <a:gd fmla="val -41126"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The start of this word looks like the English</a:t>
            </a:r>
            <a:endParaRPr b="0" i="0" sz="1800" u="none" cap="none" strike="noStrike">
              <a:solidFill>
                <a:srgbClr val="FFFFFF"/>
              </a:solidFill>
              <a:latin typeface="Century Gothic"/>
              <a:ea typeface="Century Gothic"/>
              <a:cs typeface="Century Gothic"/>
              <a:sym typeface="Century Gothic"/>
            </a:endParaRPr>
          </a:p>
        </p:txBody>
      </p:sp>
      <p:sp>
        <p:nvSpPr>
          <p:cNvPr id="1731" name="Google Shape;1731;p111"/>
          <p:cNvSpPr/>
          <p:nvPr/>
        </p:nvSpPr>
        <p:spPr>
          <a:xfrm>
            <a:off x="9988858" y="3111440"/>
            <a:ext cx="2034614" cy="1021736"/>
          </a:xfrm>
          <a:prstGeom prst="wedgeRectCallout">
            <a:avLst>
              <a:gd fmla="val 8138" name="adj1"/>
              <a:gd fmla="val 70827"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What adjective does this look like?</a:t>
            </a:r>
            <a:endParaRPr b="0" i="0" sz="1800" u="none" cap="none" strike="noStrike">
              <a:solidFill>
                <a:srgbClr val="FFFFFF"/>
              </a:solidFill>
              <a:latin typeface="Century Gothic"/>
              <a:ea typeface="Century Gothic"/>
              <a:cs typeface="Century Gothic"/>
              <a:sym typeface="Century Gothic"/>
            </a:endParaRPr>
          </a:p>
        </p:txBody>
      </p:sp>
      <p:sp>
        <p:nvSpPr>
          <p:cNvPr id="1732" name="Google Shape;1732;p111"/>
          <p:cNvSpPr/>
          <p:nvPr/>
        </p:nvSpPr>
        <p:spPr>
          <a:xfrm>
            <a:off x="175056" y="3461136"/>
            <a:ext cx="4344921" cy="1021736"/>
          </a:xfrm>
          <a:prstGeom prst="wedgeRectCallout">
            <a:avLst>
              <a:gd fmla="val 46196" name="adj1"/>
              <a:gd fmla="val 69300" name="adj2"/>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This word has the same stem as the previous one you worked out. What might it mean?</a:t>
            </a:r>
            <a:endParaRPr b="0" i="0" sz="1800" u="none" cap="none" strike="noStrike">
              <a:solidFill>
                <a:srgbClr val="FFFFFF"/>
              </a:solidFill>
              <a:latin typeface="Century Gothic"/>
              <a:ea typeface="Century Gothic"/>
              <a:cs typeface="Century Gothic"/>
              <a:sym typeface="Century Gothic"/>
            </a:endParaRPr>
          </a:p>
        </p:txBody>
      </p:sp>
      <p:sp>
        <p:nvSpPr>
          <p:cNvPr id="1733" name="Google Shape;1733;p111"/>
          <p:cNvSpPr txBox="1"/>
          <p:nvPr/>
        </p:nvSpPr>
        <p:spPr>
          <a:xfrm>
            <a:off x="123675" y="5352485"/>
            <a:ext cx="8315239" cy="11541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300"/>
              <a:buFont typeface="Arial"/>
              <a:buNone/>
            </a:pPr>
            <a:r>
              <a:rPr b="1" i="0" lang="en-GB" sz="2300" u="none" cap="none" strike="noStrike">
                <a:solidFill>
                  <a:srgbClr val="1F3864"/>
                </a:solidFill>
                <a:latin typeface="Century Gothic"/>
                <a:ea typeface="Century Gothic"/>
                <a:cs typeface="Century Gothic"/>
                <a:sym typeface="Century Gothic"/>
              </a:rPr>
              <a:t>What words that you already know could you use instead of the words in orange?</a:t>
            </a:r>
            <a:endParaRPr/>
          </a:p>
          <a:p>
            <a:pPr indent="0" lvl="0" marL="0" marR="0" rtl="0" algn="l">
              <a:lnSpc>
                <a:spcPct val="100000"/>
              </a:lnSpc>
              <a:spcBef>
                <a:spcPts val="0"/>
              </a:spcBef>
              <a:spcAft>
                <a:spcPts val="0"/>
              </a:spcAft>
              <a:buClr>
                <a:srgbClr val="1F3864"/>
              </a:buClr>
              <a:buSzPts val="2300"/>
              <a:buFont typeface="Arial"/>
              <a:buNone/>
            </a:pPr>
            <a:r>
              <a:rPr b="1" i="1" lang="en-GB" sz="2300" u="none" cap="none" strike="noStrike">
                <a:solidFill>
                  <a:srgbClr val="1F3864"/>
                </a:solidFill>
                <a:latin typeface="Century Gothic"/>
                <a:ea typeface="Century Gothic"/>
                <a:cs typeface="Century Gothic"/>
                <a:sym typeface="Century Gothic"/>
              </a:rPr>
              <a:t>Answer the question at the end.</a:t>
            </a:r>
            <a:endParaRPr b="1" i="1" sz="2300" u="none" cap="none" strike="noStrike">
              <a:solidFill>
                <a:srgbClr val="1F3864"/>
              </a:solidFill>
              <a:latin typeface="Century Gothic"/>
              <a:ea typeface="Century Gothic"/>
              <a:cs typeface="Century Gothic"/>
              <a:sym typeface="Century Gothic"/>
            </a:endParaRPr>
          </a:p>
        </p:txBody>
      </p:sp>
      <p:sp>
        <p:nvSpPr>
          <p:cNvPr id="1734" name="Google Shape;1734;p111"/>
          <p:cNvSpPr/>
          <p:nvPr/>
        </p:nvSpPr>
        <p:spPr>
          <a:xfrm>
            <a:off x="9204517" y="553514"/>
            <a:ext cx="2935869" cy="1198703"/>
          </a:xfrm>
          <a:prstGeom prst="roundRect">
            <a:avLst>
              <a:gd fmla="val 16667" name="adj"/>
            </a:avLst>
          </a:prstGeom>
          <a:solidFill>
            <a:srgbClr val="115076"/>
          </a:solidFill>
          <a:ln cap="flat" cmpd="sng" w="25400">
            <a:solidFill>
              <a:schemeClr val="lt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*le plus grand =</a:t>
            </a:r>
            <a:endParaRPr/>
          </a:p>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the biggest</a:t>
            </a:r>
            <a:endParaRPr b="0" i="0" sz="20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*le cerf-volant = kite</a:t>
            </a:r>
            <a:endParaRPr/>
          </a:p>
          <a:p>
            <a:pPr indent="0" lvl="0" marL="0" marR="0" rtl="0" algn="ctr">
              <a:lnSpc>
                <a:spcPct val="100000"/>
              </a:lnSpc>
              <a:spcBef>
                <a:spcPts val="0"/>
              </a:spcBef>
              <a:spcAft>
                <a:spcPts val="0"/>
              </a:spcAft>
              <a:buClr>
                <a:srgbClr val="FFFFFF"/>
              </a:buClr>
              <a:buSzPts val="2000"/>
              <a:buFont typeface="Arial"/>
              <a:buNone/>
            </a:pPr>
            <a:r>
              <a:rPr b="0" i="0" lang="en-GB" sz="2000" u="none" cap="none" strike="noStrike">
                <a:solidFill>
                  <a:srgbClr val="FFFFFF"/>
                </a:solidFill>
                <a:latin typeface="Century Gothic"/>
                <a:ea typeface="Century Gothic"/>
                <a:cs typeface="Century Gothic"/>
                <a:sym typeface="Century Gothic"/>
              </a:rPr>
              <a:t>*le son = sound</a:t>
            </a:r>
            <a:endParaRPr b="0" i="0" sz="2000" u="none" cap="none" strike="noStrike">
              <a:solidFill>
                <a:srgbClr val="FFFFFF"/>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7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pic>
        <p:nvPicPr>
          <p:cNvPr descr="background rectangle" id="1740" name="Google Shape;1740;p112"/>
          <p:cNvPicPr preferRelativeResize="0"/>
          <p:nvPr/>
        </p:nvPicPr>
        <p:blipFill rotWithShape="1">
          <a:blip r:embed="rId3">
            <a:alphaModFix/>
          </a:blip>
          <a:srcRect b="0" l="0" r="0" t="0"/>
          <a:stretch/>
        </p:blipFill>
        <p:spPr>
          <a:xfrm>
            <a:off x="-1" y="296864"/>
            <a:ext cx="3232299" cy="867128"/>
          </a:xfrm>
          <a:prstGeom prst="rect">
            <a:avLst/>
          </a:prstGeom>
          <a:noFill/>
          <a:ln>
            <a:noFill/>
          </a:ln>
        </p:spPr>
      </p:pic>
      <p:sp>
        <p:nvSpPr>
          <p:cNvPr id="1741" name="Google Shape;1741;p112"/>
          <p:cNvSpPr txBox="1"/>
          <p:nvPr>
            <p:ph type="title"/>
          </p:nvPr>
        </p:nvSpPr>
        <p:spPr>
          <a:xfrm>
            <a:off x="0" y="296864"/>
            <a:ext cx="3508744" cy="7078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1800"/>
              <a:buNone/>
            </a:pPr>
            <a:r>
              <a:rPr b="1" lang="en-GB" sz="3600">
                <a:solidFill>
                  <a:schemeClr val="lt1"/>
                </a:solidFill>
              </a:rPr>
              <a:t>Hanoucca</a:t>
            </a:r>
            <a:endParaRPr b="1" sz="3600">
              <a:solidFill>
                <a:schemeClr val="lt1"/>
              </a:solidFill>
            </a:endParaRPr>
          </a:p>
        </p:txBody>
      </p:sp>
      <p:sp>
        <p:nvSpPr>
          <p:cNvPr id="1742" name="Google Shape;1742;p112"/>
          <p:cNvSpPr txBox="1"/>
          <p:nvPr/>
        </p:nvSpPr>
        <p:spPr>
          <a:xfrm>
            <a:off x="282077" y="1689646"/>
            <a:ext cx="11662270" cy="2246769"/>
          </a:xfrm>
          <a:prstGeom prst="rect">
            <a:avLst/>
          </a:prstGeom>
          <a:solidFill>
            <a:srgbClr val="DDEAF6"/>
          </a:solid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Pour la communauté juive, la fête importante de décembre est Hanoucca. C’est une fête de</a:t>
            </a:r>
            <a:r>
              <a:rPr b="1" i="0" lang="en-GB" sz="2000" u="none" cap="none" strike="noStrike">
                <a:solidFill>
                  <a:srgbClr val="1F3864"/>
                </a:solidFill>
                <a:latin typeface="Century Gothic"/>
                <a:ea typeface="Century Gothic"/>
                <a:cs typeface="Century Gothic"/>
                <a:sym typeface="Century Gothic"/>
              </a:rPr>
              <a:t> </a:t>
            </a:r>
            <a:r>
              <a:rPr b="0" i="0" lang="en-GB" sz="2000" u="none" cap="none" strike="noStrike">
                <a:solidFill>
                  <a:srgbClr val="1F3864"/>
                </a:solidFill>
                <a:latin typeface="Century Gothic"/>
                <a:ea typeface="Century Gothic"/>
                <a:cs typeface="Century Gothic"/>
                <a:sym typeface="Century Gothic"/>
              </a:rPr>
              <a:t>lumières</a:t>
            </a:r>
            <a:r>
              <a:rPr b="1" i="0" lang="en-GB" sz="2000" u="none" cap="none" strike="noStrike">
                <a:solidFill>
                  <a:srgbClr val="1F3864"/>
                </a:solidFill>
                <a:latin typeface="Century Gothic"/>
                <a:ea typeface="Century Gothic"/>
                <a:cs typeface="Century Gothic"/>
                <a:sym typeface="Century Gothic"/>
              </a:rPr>
              <a:t> </a:t>
            </a:r>
            <a:r>
              <a:rPr b="0" i="0" lang="en-GB" sz="2000" u="none" cap="none" strike="noStrike">
                <a:solidFill>
                  <a:srgbClr val="1F3864"/>
                </a:solidFill>
                <a:latin typeface="Century Gothic"/>
                <a:ea typeface="Century Gothic"/>
                <a:cs typeface="Century Gothic"/>
                <a:sym typeface="Century Gothic"/>
              </a:rPr>
              <a:t>et on utilise des bougies pour célébrer. La fête est de huit jours, et on</a:t>
            </a:r>
            <a:r>
              <a:rPr b="1" i="0" lang="en-GB" sz="2000" u="none" cap="none" strike="noStrike">
                <a:solidFill>
                  <a:srgbClr val="1F3864"/>
                </a:solidFill>
                <a:latin typeface="Century Gothic"/>
                <a:ea typeface="Century Gothic"/>
                <a:cs typeface="Century Gothic"/>
                <a:sym typeface="Century Gothic"/>
              </a:rPr>
              <a:t> </a:t>
            </a:r>
            <a:r>
              <a:rPr b="0" i="0" lang="en-GB" sz="2000" u="none" cap="none" strike="noStrike">
                <a:solidFill>
                  <a:srgbClr val="1F3864"/>
                </a:solidFill>
                <a:latin typeface="Century Gothic"/>
                <a:ea typeface="Century Gothic"/>
                <a:cs typeface="Century Gothic"/>
                <a:sym typeface="Century Gothic"/>
              </a:rPr>
              <a:t>allume</a:t>
            </a:r>
            <a:r>
              <a:rPr b="1" i="0" lang="en-GB" sz="2000" u="none" cap="none" strike="noStrike">
                <a:solidFill>
                  <a:srgbClr val="1F3864"/>
                </a:solidFill>
                <a:latin typeface="Century Gothic"/>
                <a:ea typeface="Century Gothic"/>
                <a:cs typeface="Century Gothic"/>
                <a:sym typeface="Century Gothic"/>
              </a:rPr>
              <a:t> </a:t>
            </a:r>
            <a:r>
              <a:rPr b="0" i="0" lang="en-GB" sz="2000" u="none" cap="none" strike="noStrike">
                <a:solidFill>
                  <a:srgbClr val="1F3864"/>
                </a:solidFill>
                <a:latin typeface="Century Gothic"/>
                <a:ea typeface="Century Gothic"/>
                <a:cs typeface="Century Gothic"/>
                <a:sym typeface="Century Gothic"/>
              </a:rPr>
              <a:t>une bougie le premier jour, deux bougies la deuxième jour … Les bougies sont un symbole de </a:t>
            </a:r>
            <a:r>
              <a:rPr b="1" i="0" lang="en-GB" sz="2000" u="none" cap="none" strike="noStrike">
                <a:solidFill>
                  <a:srgbClr val="1F3864"/>
                </a:solidFill>
                <a:latin typeface="Century Gothic"/>
                <a:ea typeface="Century Gothic"/>
                <a:cs typeface="Century Gothic"/>
                <a:sym typeface="Century Gothic"/>
              </a:rPr>
              <a:t>la</a:t>
            </a:r>
            <a:r>
              <a:rPr b="0" i="0" lang="en-GB" sz="2000" u="none" cap="none" strike="noStrike">
                <a:solidFill>
                  <a:srgbClr val="1F3864"/>
                </a:solidFill>
                <a:latin typeface="Century Gothic"/>
                <a:ea typeface="Century Gothic"/>
                <a:cs typeface="Century Gothic"/>
                <a:sym typeface="Century Gothic"/>
              </a:rPr>
              <a:t> </a:t>
            </a:r>
            <a:r>
              <a:rPr b="1" i="0" lang="en-GB" sz="2000" u="none" cap="none" strike="noStrike">
                <a:solidFill>
                  <a:srgbClr val="1F3864"/>
                </a:solidFill>
                <a:latin typeface="Century Gothic"/>
                <a:ea typeface="Century Gothic"/>
                <a:cs typeface="Century Gothic"/>
                <a:sym typeface="Century Gothic"/>
              </a:rPr>
              <a:t>bonté</a:t>
            </a:r>
            <a:r>
              <a:rPr b="0" i="0" lang="en-GB" sz="2000" u="none" cap="none" strike="noStrike">
                <a:solidFill>
                  <a:srgbClr val="1F3864"/>
                </a:solidFill>
                <a:latin typeface="Century Gothic"/>
                <a:ea typeface="Century Gothic"/>
                <a:cs typeface="Century Gothic"/>
                <a:sym typeface="Century Gothic"/>
              </a:rPr>
              <a:t> de Dieu. Dans une vieille histoire juive, une petite bouteille d’</a:t>
            </a:r>
            <a:r>
              <a:rPr b="1" i="0" lang="en-GB" sz="2000" u="none" cap="none" strike="noStrike">
                <a:solidFill>
                  <a:srgbClr val="1F3864"/>
                </a:solidFill>
                <a:latin typeface="Century Gothic"/>
                <a:ea typeface="Century Gothic"/>
                <a:cs typeface="Century Gothic"/>
                <a:sym typeface="Century Gothic"/>
              </a:rPr>
              <a:t>huile</a:t>
            </a:r>
            <a:r>
              <a:rPr b="0" i="0" lang="en-GB" sz="2000" u="none" cap="none" strike="noStrike">
                <a:solidFill>
                  <a:srgbClr val="1F3864"/>
                </a:solidFill>
                <a:latin typeface="Century Gothic"/>
                <a:ea typeface="Century Gothic"/>
                <a:cs typeface="Century Gothic"/>
                <a:sym typeface="Century Gothic"/>
              </a:rPr>
              <a:t> a nourri une lampe pendant huit jours, beaucoup plus de temps que normalement. On mange des </a:t>
            </a:r>
            <a:r>
              <a:rPr b="1" i="0" lang="en-GB" sz="2000" u="none" cap="none" strike="noStrike">
                <a:solidFill>
                  <a:srgbClr val="1F3864"/>
                </a:solidFill>
                <a:latin typeface="Century Gothic"/>
                <a:ea typeface="Century Gothic"/>
                <a:cs typeface="Century Gothic"/>
                <a:sym typeface="Century Gothic"/>
              </a:rPr>
              <a:t>beignets</a:t>
            </a:r>
            <a:r>
              <a:rPr b="0" i="0" lang="en-GB" sz="2000" u="none" cap="none" strike="noStrike">
                <a:solidFill>
                  <a:srgbClr val="1F3864"/>
                </a:solidFill>
                <a:latin typeface="Century Gothic"/>
                <a:ea typeface="Century Gothic"/>
                <a:cs typeface="Century Gothic"/>
                <a:sym typeface="Century Gothic"/>
              </a:rPr>
              <a:t> comme un symbole de l’huile. Les enfants jouent avec des </a:t>
            </a:r>
            <a:r>
              <a:rPr b="1" i="0" lang="en-GB" sz="2000" u="none" cap="none" strike="noStrike">
                <a:solidFill>
                  <a:srgbClr val="1F3864"/>
                </a:solidFill>
                <a:latin typeface="Century Gothic"/>
                <a:ea typeface="Century Gothic"/>
                <a:cs typeface="Century Gothic"/>
                <a:sym typeface="Century Gothic"/>
              </a:rPr>
              <a:t>toupies</a:t>
            </a:r>
            <a:r>
              <a:rPr b="0" i="0" lang="en-GB" sz="2000" u="none" cap="none" strike="noStrike">
                <a:solidFill>
                  <a:srgbClr val="1F3864"/>
                </a:solidFill>
                <a:latin typeface="Century Gothic"/>
                <a:ea typeface="Century Gothic"/>
                <a:cs typeface="Century Gothic"/>
                <a:sym typeface="Century Gothic"/>
              </a:rPr>
              <a:t> qui contiennent une phrase religieuse. Hanoucca est plus familial et spirituel que religieux.</a:t>
            </a:r>
            <a:endParaRPr/>
          </a:p>
        </p:txBody>
      </p:sp>
      <p:sp>
        <p:nvSpPr>
          <p:cNvPr id="1743" name="Google Shape;1743;p112"/>
          <p:cNvSpPr txBox="1"/>
          <p:nvPr/>
        </p:nvSpPr>
        <p:spPr>
          <a:xfrm>
            <a:off x="247650" y="3981629"/>
            <a:ext cx="11662270"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1F3864"/>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1F3864"/>
              </a:buClr>
              <a:buSzPts val="2400"/>
              <a:buFont typeface="Arial"/>
              <a:buAutoNum type="arabicPeriod"/>
            </a:pPr>
            <a:r>
              <a:rPr b="1" i="0" lang="en-GB" sz="2400" u="none" cap="none" strike="noStrike">
                <a:solidFill>
                  <a:srgbClr val="1F3864"/>
                </a:solidFill>
                <a:latin typeface="Century Gothic"/>
                <a:ea typeface="Century Gothic"/>
                <a:cs typeface="Century Gothic"/>
                <a:sym typeface="Century Gothic"/>
              </a:rPr>
              <a:t>bonté : </a:t>
            </a:r>
            <a:r>
              <a:rPr b="0" i="0" lang="en-GB" sz="2400" u="none" cap="none" strike="noStrike">
                <a:solidFill>
                  <a:srgbClr val="1F3864"/>
                </a:solidFill>
                <a:latin typeface="Century Gothic"/>
                <a:ea typeface="Century Gothic"/>
                <a:cs typeface="Century Gothic"/>
                <a:sym typeface="Century Gothic"/>
              </a:rPr>
              <a:t>part of 		body / personality / room / song</a:t>
            </a:r>
            <a:endParaRPr b="1" i="0" sz="2400" u="none" cap="none" strike="noStrike">
              <a:solidFill>
                <a:srgbClr val="1F3864"/>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1F3864"/>
              </a:buClr>
              <a:buSzPts val="2400"/>
              <a:buFont typeface="Arial"/>
              <a:buAutoNum type="arabicPeriod"/>
            </a:pPr>
            <a:r>
              <a:rPr b="1" i="0" lang="en-GB" sz="2400" u="none" cap="none" strike="noStrike">
                <a:solidFill>
                  <a:srgbClr val="1F3864"/>
                </a:solidFill>
                <a:latin typeface="Century Gothic"/>
                <a:ea typeface="Century Gothic"/>
                <a:cs typeface="Century Gothic"/>
                <a:sym typeface="Century Gothic"/>
              </a:rPr>
              <a:t>huile : </a:t>
            </a:r>
            <a:r>
              <a:rPr b="0" i="0" lang="en-GB" sz="2400" u="none" cap="none" strike="noStrike">
                <a:solidFill>
                  <a:srgbClr val="1F3864"/>
                </a:solidFill>
                <a:latin typeface="Century Gothic"/>
                <a:ea typeface="Century Gothic"/>
                <a:cs typeface="Century Gothic"/>
                <a:sym typeface="Century Gothic"/>
              </a:rPr>
              <a:t>a type of	wood / plant / liquid / shoe</a:t>
            </a:r>
            <a:endParaRPr b="1" i="0" sz="2400" u="none" cap="none" strike="noStrike">
              <a:solidFill>
                <a:srgbClr val="1F3864"/>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1F3864"/>
              </a:buClr>
              <a:buSzPts val="2400"/>
              <a:buFont typeface="Arial"/>
              <a:buAutoNum type="arabicPeriod"/>
            </a:pPr>
            <a:r>
              <a:rPr b="1" i="0" lang="en-GB" sz="2400" u="none" cap="none" strike="noStrike">
                <a:solidFill>
                  <a:srgbClr val="1F3864"/>
                </a:solidFill>
                <a:latin typeface="Century Gothic"/>
                <a:ea typeface="Century Gothic"/>
                <a:cs typeface="Century Gothic"/>
                <a:sym typeface="Century Gothic"/>
              </a:rPr>
              <a:t>beignet : </a:t>
            </a:r>
            <a:r>
              <a:rPr b="0" i="0" lang="en-GB" sz="2400" u="none" cap="none" strike="noStrike">
                <a:solidFill>
                  <a:srgbClr val="1F3864"/>
                </a:solidFill>
                <a:latin typeface="Century Gothic"/>
                <a:ea typeface="Century Gothic"/>
                <a:cs typeface="Century Gothic"/>
                <a:sym typeface="Century Gothic"/>
              </a:rPr>
              <a:t>a type of	drink / chair / cup / food</a:t>
            </a:r>
            <a:endParaRPr b="1" i="0" sz="2400" u="none" cap="none" strike="noStrike">
              <a:solidFill>
                <a:srgbClr val="1F3864"/>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1F3864"/>
              </a:buClr>
              <a:buSzPts val="2400"/>
              <a:buFont typeface="Arial"/>
              <a:buAutoNum type="arabicPeriod"/>
            </a:pPr>
            <a:r>
              <a:rPr b="1" i="0" lang="en-GB" sz="2400" u="none" cap="none" strike="noStrike">
                <a:solidFill>
                  <a:srgbClr val="1F3864"/>
                </a:solidFill>
                <a:latin typeface="Century Gothic"/>
                <a:ea typeface="Century Gothic"/>
                <a:cs typeface="Century Gothic"/>
                <a:sym typeface="Century Gothic"/>
              </a:rPr>
              <a:t>toupie : </a:t>
            </a:r>
            <a:r>
              <a:rPr b="0" i="0" lang="en-GB" sz="2400" u="none" cap="none" strike="noStrike">
                <a:solidFill>
                  <a:srgbClr val="1F3864"/>
                </a:solidFill>
                <a:latin typeface="Century Gothic"/>
                <a:ea typeface="Century Gothic"/>
                <a:cs typeface="Century Gothic"/>
                <a:sym typeface="Century Gothic"/>
              </a:rPr>
              <a:t>a type of	toy / book / hat / sweet</a:t>
            </a:r>
            <a:endParaRPr b="1" i="0" sz="2400" u="none" cap="none" strike="noStrike">
              <a:solidFill>
                <a:srgbClr val="1F3864"/>
              </a:solidFill>
              <a:latin typeface="Century Gothic"/>
              <a:ea typeface="Century Gothic"/>
              <a:cs typeface="Century Gothic"/>
              <a:sym typeface="Century Gothic"/>
            </a:endParaRPr>
          </a:p>
        </p:txBody>
      </p:sp>
      <p:sp>
        <p:nvSpPr>
          <p:cNvPr id="1744" name="Google Shape;1744;p112"/>
          <p:cNvSpPr txBox="1"/>
          <p:nvPr/>
        </p:nvSpPr>
        <p:spPr>
          <a:xfrm>
            <a:off x="247650" y="1214079"/>
            <a:ext cx="119443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2000"/>
              <a:buFont typeface="Arial"/>
              <a:buNone/>
            </a:pPr>
            <a:r>
              <a:rPr b="0" i="0" lang="en-GB" sz="2000" u="none" cap="none" strike="noStrike">
                <a:solidFill>
                  <a:srgbClr val="1F3864"/>
                </a:solidFill>
                <a:latin typeface="Century Gothic"/>
                <a:ea typeface="Century Gothic"/>
                <a:cs typeface="Century Gothic"/>
                <a:sym typeface="Century Gothic"/>
              </a:rPr>
              <a:t>Use the words you know to choose the </a:t>
            </a:r>
            <a:r>
              <a:rPr b="1" i="0" lang="en-GB" sz="2000" u="none" cap="none" strike="noStrike">
                <a:solidFill>
                  <a:srgbClr val="1F3864"/>
                </a:solidFill>
                <a:latin typeface="Century Gothic"/>
                <a:ea typeface="Century Gothic"/>
                <a:cs typeface="Century Gothic"/>
                <a:sym typeface="Century Gothic"/>
              </a:rPr>
              <a:t>general meaning</a:t>
            </a:r>
            <a:r>
              <a:rPr b="0" i="0" lang="en-GB" sz="2000" u="none" cap="none" strike="noStrike">
                <a:solidFill>
                  <a:srgbClr val="1F3864"/>
                </a:solidFill>
                <a:latin typeface="Century Gothic"/>
                <a:ea typeface="Century Gothic"/>
                <a:cs typeface="Century Gothic"/>
                <a:sym typeface="Century Gothic"/>
              </a:rPr>
              <a:t> of the words in </a:t>
            </a:r>
            <a:r>
              <a:rPr b="1" i="0" lang="en-GB" sz="2000" u="none" cap="none" strike="noStrike">
                <a:solidFill>
                  <a:srgbClr val="1F3864"/>
                </a:solidFill>
                <a:latin typeface="Century Gothic"/>
                <a:ea typeface="Century Gothic"/>
                <a:cs typeface="Century Gothic"/>
                <a:sym typeface="Century Gothic"/>
              </a:rPr>
              <a:t>bold</a:t>
            </a:r>
            <a:r>
              <a:rPr b="0" i="0" lang="en-GB" sz="2000" u="none" cap="none" strike="noStrike">
                <a:solidFill>
                  <a:srgbClr val="1F3864"/>
                </a:solidFill>
                <a:latin typeface="Century Gothic"/>
                <a:ea typeface="Century Gothic"/>
                <a:cs typeface="Century Gothic"/>
                <a:sym typeface="Century Gothic"/>
              </a:rPr>
              <a:t>.</a:t>
            </a:r>
            <a:endParaRPr/>
          </a:p>
        </p:txBody>
      </p:sp>
      <p:sp>
        <p:nvSpPr>
          <p:cNvPr id="1745" name="Google Shape;1745;p112"/>
          <p:cNvSpPr/>
          <p:nvPr/>
        </p:nvSpPr>
        <p:spPr>
          <a:xfrm>
            <a:off x="5032996" y="4396751"/>
            <a:ext cx="1622425" cy="360000"/>
          </a:xfrm>
          <a:prstGeom prst="rect">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746" name="Google Shape;1746;p112"/>
          <p:cNvSpPr/>
          <p:nvPr/>
        </p:nvSpPr>
        <p:spPr>
          <a:xfrm>
            <a:off x="6187466" y="4771125"/>
            <a:ext cx="892175" cy="360000"/>
          </a:xfrm>
          <a:prstGeom prst="rect">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747" name="Google Shape;1747;p112"/>
          <p:cNvSpPr/>
          <p:nvPr/>
        </p:nvSpPr>
        <p:spPr>
          <a:xfrm>
            <a:off x="6883856" y="5160012"/>
            <a:ext cx="779954" cy="360000"/>
          </a:xfrm>
          <a:prstGeom prst="rect">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748" name="Google Shape;1748;p112"/>
          <p:cNvSpPr/>
          <p:nvPr/>
        </p:nvSpPr>
        <p:spPr>
          <a:xfrm>
            <a:off x="3949675" y="5520012"/>
            <a:ext cx="621183" cy="360000"/>
          </a:xfrm>
          <a:prstGeom prst="rect">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749" name="Google Shape;1749;p112"/>
          <p:cNvSpPr/>
          <p:nvPr/>
        </p:nvSpPr>
        <p:spPr>
          <a:xfrm>
            <a:off x="9392203" y="4446673"/>
            <a:ext cx="2517717" cy="360000"/>
          </a:xfrm>
          <a:prstGeom prst="rect">
            <a:avLst/>
          </a:prstGeom>
          <a:gradFill>
            <a:gsLst>
              <a:gs pos="0">
                <a:srgbClr val="BBF7A3"/>
              </a:gs>
              <a:gs pos="35000">
                <a:srgbClr val="CDF8BE"/>
              </a:gs>
              <a:gs pos="100000">
                <a:srgbClr val="ECFDE5"/>
              </a:gs>
            </a:gsLst>
            <a:lin ang="16200000" scaled="0"/>
          </a:gra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entury Gothic"/>
                <a:ea typeface="Century Gothic"/>
                <a:cs typeface="Century Gothic"/>
                <a:sym typeface="Century Gothic"/>
              </a:rPr>
              <a:t>goodness</a:t>
            </a:r>
            <a:endParaRPr b="0" i="0" sz="1800" u="none" cap="none" strike="noStrike">
              <a:solidFill>
                <a:srgbClr val="000000"/>
              </a:solidFill>
              <a:latin typeface="Century Gothic"/>
              <a:ea typeface="Century Gothic"/>
              <a:cs typeface="Century Gothic"/>
              <a:sym typeface="Century Gothic"/>
            </a:endParaRPr>
          </a:p>
        </p:txBody>
      </p:sp>
      <p:sp>
        <p:nvSpPr>
          <p:cNvPr id="1750" name="Google Shape;1750;p112"/>
          <p:cNvSpPr/>
          <p:nvPr/>
        </p:nvSpPr>
        <p:spPr>
          <a:xfrm>
            <a:off x="9409416" y="4956079"/>
            <a:ext cx="2517717" cy="360000"/>
          </a:xfrm>
          <a:prstGeom prst="rect">
            <a:avLst/>
          </a:prstGeom>
          <a:gradFill>
            <a:gsLst>
              <a:gs pos="0">
                <a:srgbClr val="BBF7A3"/>
              </a:gs>
              <a:gs pos="35000">
                <a:srgbClr val="CDF8BE"/>
              </a:gs>
              <a:gs pos="100000">
                <a:srgbClr val="ECFDE5"/>
              </a:gs>
            </a:gsLst>
            <a:lin ang="16200000" scaled="0"/>
          </a:gra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entury Gothic"/>
                <a:ea typeface="Century Gothic"/>
                <a:cs typeface="Century Gothic"/>
                <a:sym typeface="Century Gothic"/>
              </a:rPr>
              <a:t>oil</a:t>
            </a:r>
            <a:endParaRPr b="0" i="0" sz="1800" u="none" cap="none" strike="noStrike">
              <a:solidFill>
                <a:srgbClr val="000000"/>
              </a:solidFill>
              <a:latin typeface="Century Gothic"/>
              <a:ea typeface="Century Gothic"/>
              <a:cs typeface="Century Gothic"/>
              <a:sym typeface="Century Gothic"/>
            </a:endParaRPr>
          </a:p>
        </p:txBody>
      </p:sp>
      <p:sp>
        <p:nvSpPr>
          <p:cNvPr id="1751" name="Google Shape;1751;p112"/>
          <p:cNvSpPr/>
          <p:nvPr/>
        </p:nvSpPr>
        <p:spPr>
          <a:xfrm>
            <a:off x="9426630" y="5421123"/>
            <a:ext cx="2517717" cy="360000"/>
          </a:xfrm>
          <a:prstGeom prst="rect">
            <a:avLst/>
          </a:prstGeom>
          <a:gradFill>
            <a:gsLst>
              <a:gs pos="0">
                <a:srgbClr val="BBF7A3"/>
              </a:gs>
              <a:gs pos="35000">
                <a:srgbClr val="CDF8BE"/>
              </a:gs>
              <a:gs pos="100000">
                <a:srgbClr val="ECFDE5"/>
              </a:gs>
            </a:gsLst>
            <a:lin ang="16200000" scaled="0"/>
          </a:gra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entury Gothic"/>
                <a:ea typeface="Century Gothic"/>
                <a:cs typeface="Century Gothic"/>
                <a:sym typeface="Century Gothic"/>
              </a:rPr>
              <a:t>doughnut</a:t>
            </a:r>
            <a:endParaRPr/>
          </a:p>
        </p:txBody>
      </p:sp>
      <p:sp>
        <p:nvSpPr>
          <p:cNvPr id="1752" name="Google Shape;1752;p112"/>
          <p:cNvSpPr/>
          <p:nvPr/>
        </p:nvSpPr>
        <p:spPr>
          <a:xfrm>
            <a:off x="9426630" y="5895560"/>
            <a:ext cx="2517717" cy="360000"/>
          </a:xfrm>
          <a:prstGeom prst="rect">
            <a:avLst/>
          </a:prstGeom>
          <a:gradFill>
            <a:gsLst>
              <a:gs pos="0">
                <a:srgbClr val="BBF7A3"/>
              </a:gs>
              <a:gs pos="35000">
                <a:srgbClr val="CDF8BE"/>
              </a:gs>
              <a:gs pos="100000">
                <a:srgbClr val="ECFDE5"/>
              </a:gs>
            </a:gsLst>
            <a:lin ang="16200000" scaled="0"/>
          </a:gradFill>
          <a:ln cap="flat" cmpd="sng" w="9525">
            <a:solidFill>
              <a:srgbClr val="6CAB4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entury Gothic"/>
                <a:ea typeface="Century Gothic"/>
                <a:cs typeface="Century Gothic"/>
                <a:sym typeface="Century Gothic"/>
              </a:rPr>
              <a:t>spinning top</a:t>
            </a:r>
            <a:endParaRPr b="0" i="0" sz="1800" u="none" cap="none" strike="noStrike">
              <a:solidFill>
                <a:srgbClr val="000000"/>
              </a:solidFill>
              <a:latin typeface="Century Gothic"/>
              <a:ea typeface="Century Gothic"/>
              <a:cs typeface="Century Gothic"/>
              <a:sym typeface="Century Gothic"/>
            </a:endParaRPr>
          </a:p>
        </p:txBody>
      </p:sp>
      <p:pic>
        <p:nvPicPr>
          <p:cNvPr id="1753" name="Google Shape;1753;p112"/>
          <p:cNvPicPr preferRelativeResize="0"/>
          <p:nvPr/>
        </p:nvPicPr>
        <p:blipFill rotWithShape="1">
          <a:blip r:embed="rId4">
            <a:alphaModFix/>
          </a:blip>
          <a:srcRect b="0" l="0" r="0" t="0"/>
          <a:stretch/>
        </p:blipFill>
        <p:spPr>
          <a:xfrm rot="2518715">
            <a:off x="9113758" y="5530376"/>
            <a:ext cx="544795" cy="1061396"/>
          </a:xfrm>
          <a:prstGeom prst="rect">
            <a:avLst/>
          </a:prstGeom>
          <a:noFill/>
          <a:ln>
            <a:noFill/>
          </a:ln>
        </p:spPr>
      </p:pic>
      <p:pic>
        <p:nvPicPr>
          <p:cNvPr id="1754" name="Google Shape;1754;p112"/>
          <p:cNvPicPr preferRelativeResize="0"/>
          <p:nvPr/>
        </p:nvPicPr>
        <p:blipFill rotWithShape="1">
          <a:blip r:embed="rId5">
            <a:alphaModFix/>
          </a:blip>
          <a:srcRect b="0" l="0" r="0" t="0"/>
          <a:stretch/>
        </p:blipFill>
        <p:spPr>
          <a:xfrm>
            <a:off x="10938709" y="115058"/>
            <a:ext cx="1005638" cy="1050789"/>
          </a:xfrm>
          <a:prstGeom prst="rect">
            <a:avLst/>
          </a:prstGeom>
          <a:noFill/>
          <a:ln>
            <a:noFill/>
          </a:ln>
        </p:spPr>
      </p:pic>
      <p:sp>
        <p:nvSpPr>
          <p:cNvPr id="1755" name="Google Shape;1755;p112"/>
          <p:cNvSpPr txBox="1"/>
          <p:nvPr/>
        </p:nvSpPr>
        <p:spPr>
          <a:xfrm>
            <a:off x="3508745" y="327693"/>
            <a:ext cx="6999360" cy="644787"/>
          </a:xfrm>
          <a:prstGeom prst="rect">
            <a:avLst/>
          </a:prstGeom>
          <a:noFill/>
          <a:ln>
            <a:noFill/>
          </a:ln>
        </p:spPr>
        <p:txBody>
          <a:bodyPr anchorCtr="0" anchor="ctr" bIns="45700" lIns="91425" spcFirstLastPara="1" rIns="91425" wrap="square" tIns="45700">
            <a:normAutofit fontScale="52499" lnSpcReduction="20000"/>
          </a:bodyPr>
          <a:lstStyle/>
          <a:p>
            <a:pPr indent="0" lvl="0" marL="0" marR="0" rtl="0" algn="l">
              <a:lnSpc>
                <a:spcPct val="90000"/>
              </a:lnSpc>
              <a:spcBef>
                <a:spcPts val="0"/>
              </a:spcBef>
              <a:spcAft>
                <a:spcPts val="0"/>
              </a:spcAft>
              <a:buClr>
                <a:srgbClr val="1F3864"/>
              </a:buClr>
              <a:buSzPct val="155844"/>
              <a:buFont typeface="Century Gothic"/>
              <a:buNone/>
            </a:pPr>
            <a:r>
              <a:rPr b="0" i="0" lang="en-GB" sz="4400" u="none" cap="none" strike="noStrike">
                <a:solidFill>
                  <a:srgbClr val="1F3864"/>
                </a:solidFill>
                <a:latin typeface="Century Gothic"/>
                <a:ea typeface="Century Gothic"/>
                <a:cs typeface="Century Gothic"/>
                <a:sym typeface="Century Gothic"/>
              </a:rPr>
              <a:t>Inferencing, in curriculum and assessment?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9"/>
          <p:cNvSpPr txBox="1"/>
          <p:nvPr>
            <p:ph type="title"/>
          </p:nvPr>
        </p:nvSpPr>
        <p:spPr>
          <a:xfrm>
            <a:off x="375634" y="-4153"/>
            <a:ext cx="1119765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sz="4200"/>
              <a:t>Issues identified with the current GCSE</a:t>
            </a:r>
            <a:endParaRPr b="1" sz="4200"/>
          </a:p>
        </p:txBody>
      </p:sp>
      <p:sp>
        <p:nvSpPr>
          <p:cNvPr id="592" name="Google Shape;592;p39"/>
          <p:cNvSpPr txBox="1"/>
          <p:nvPr>
            <p:ph idx="1" type="body"/>
          </p:nvPr>
        </p:nvSpPr>
        <p:spPr>
          <a:xfrm>
            <a:off x="644577" y="1321410"/>
            <a:ext cx="11197653" cy="470808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150000"/>
              </a:lnSpc>
              <a:spcBef>
                <a:spcPts val="0"/>
              </a:spcBef>
              <a:spcAft>
                <a:spcPts val="0"/>
              </a:spcAft>
              <a:buSzPct val="117646"/>
              <a:buChar char="•"/>
            </a:pPr>
            <a:r>
              <a:rPr lang="en-GB"/>
              <a:t>substantial mismatch between what is taught and what is tested</a:t>
            </a:r>
            <a:endParaRPr/>
          </a:p>
          <a:p>
            <a:pPr indent="-228600" lvl="0" marL="228600" rtl="0" algn="l">
              <a:lnSpc>
                <a:spcPct val="150000"/>
              </a:lnSpc>
              <a:spcBef>
                <a:spcPts val="0"/>
              </a:spcBef>
              <a:spcAft>
                <a:spcPts val="0"/>
              </a:spcAft>
              <a:buSzPct val="117646"/>
              <a:buChar char="•"/>
            </a:pPr>
            <a:r>
              <a:rPr lang="en-GB"/>
              <a:t>disproportionate number of rarer words tested</a:t>
            </a:r>
            <a:endParaRPr/>
          </a:p>
          <a:p>
            <a:pPr indent="-228600" lvl="0" marL="228600" rtl="0" algn="l">
              <a:lnSpc>
                <a:spcPct val="150000"/>
              </a:lnSpc>
              <a:spcBef>
                <a:spcPts val="0"/>
              </a:spcBef>
              <a:spcAft>
                <a:spcPts val="0"/>
              </a:spcAft>
              <a:buSzPct val="117646"/>
              <a:buChar char="•"/>
            </a:pPr>
            <a:r>
              <a:rPr lang="en-GB"/>
              <a:t>requirement to test words ‘off list’ coincided with a ramping up of difficulty in listening and reading tasks</a:t>
            </a:r>
            <a:endParaRPr/>
          </a:p>
          <a:p>
            <a:pPr indent="-228600" lvl="0" marL="228600" rtl="0" algn="l">
              <a:lnSpc>
                <a:spcPct val="150000"/>
              </a:lnSpc>
              <a:spcBef>
                <a:spcPts val="0"/>
              </a:spcBef>
              <a:spcAft>
                <a:spcPts val="0"/>
              </a:spcAft>
              <a:buSzPct val="117646"/>
              <a:buChar char="•"/>
            </a:pPr>
            <a:r>
              <a:rPr lang="en-GB"/>
              <a:t>lack of precision in the grammar content </a:t>
            </a:r>
            <a:endParaRPr/>
          </a:p>
          <a:p>
            <a:pPr indent="-228600" lvl="0" marL="228600" rtl="0" algn="l">
              <a:lnSpc>
                <a:spcPct val="150000"/>
              </a:lnSpc>
              <a:spcBef>
                <a:spcPts val="0"/>
              </a:spcBef>
              <a:spcAft>
                <a:spcPts val="0"/>
              </a:spcAft>
              <a:buSzPct val="117646"/>
              <a:buChar char="•"/>
            </a:pPr>
            <a:r>
              <a:rPr lang="en-GB"/>
              <a:t>a lot of highly complex grammar content</a:t>
            </a:r>
            <a:endParaRPr/>
          </a:p>
          <a:p>
            <a:pPr indent="-228600" lvl="0" marL="228600" rtl="0" algn="l">
              <a:lnSpc>
                <a:spcPct val="150000"/>
              </a:lnSpc>
              <a:spcBef>
                <a:spcPts val="0"/>
              </a:spcBef>
              <a:spcAft>
                <a:spcPts val="0"/>
              </a:spcAft>
              <a:buSzPct val="117646"/>
              <a:buChar char="•"/>
            </a:pPr>
            <a:r>
              <a:rPr lang="en-GB"/>
              <a:t>ambiguous role play prompts (required to be in the target language)</a:t>
            </a:r>
            <a:endParaRPr/>
          </a:p>
          <a:p>
            <a:pPr indent="-228600" lvl="0" marL="228600" rtl="0" algn="l">
              <a:lnSpc>
                <a:spcPct val="150000"/>
              </a:lnSpc>
              <a:spcBef>
                <a:spcPts val="0"/>
              </a:spcBef>
              <a:spcAft>
                <a:spcPts val="0"/>
              </a:spcAft>
              <a:buSzPct val="117646"/>
              <a:buChar char="•"/>
            </a:pPr>
            <a:r>
              <a:rPr lang="en-GB"/>
              <a:t>washback of conversation element – substantial time spent drafting, re-drafting and memorising answers to questions</a:t>
            </a:r>
            <a:endParaRPr/>
          </a:p>
          <a:p>
            <a:pPr indent="-50800" lvl="0" marL="228600" rtl="0" algn="l">
              <a:lnSpc>
                <a:spcPct val="150000"/>
              </a:lnSpc>
              <a:spcBef>
                <a:spcPts val="0"/>
              </a:spcBef>
              <a:spcAft>
                <a:spcPts val="0"/>
              </a:spcAft>
              <a:buClr>
                <a:srgbClr val="1F3864"/>
              </a:buClr>
              <a:buSzPct val="117646"/>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sp>
        <p:nvSpPr>
          <p:cNvPr id="1761" name="Google Shape;1761;p113"/>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1762" name="Google Shape;1762;p113"/>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pic>
        <p:nvPicPr>
          <p:cNvPr descr="green checkmark" id="1763" name="Google Shape;1763;p113"/>
          <p:cNvPicPr preferRelativeResize="0"/>
          <p:nvPr/>
        </p:nvPicPr>
        <p:blipFill rotWithShape="1">
          <a:blip r:embed="rId3">
            <a:alphaModFix/>
          </a:blip>
          <a:srcRect b="0" l="0" r="0" t="0"/>
          <a:stretch/>
        </p:blipFill>
        <p:spPr>
          <a:xfrm>
            <a:off x="6392946" y="1582667"/>
            <a:ext cx="362196" cy="377289"/>
          </a:xfrm>
          <a:prstGeom prst="rect">
            <a:avLst/>
          </a:prstGeom>
          <a:noFill/>
          <a:ln>
            <a:noFill/>
          </a:ln>
        </p:spPr>
      </p:pic>
      <p:pic>
        <p:nvPicPr>
          <p:cNvPr descr="green checkmark" id="1764" name="Google Shape;1764;p113"/>
          <p:cNvPicPr preferRelativeResize="0"/>
          <p:nvPr/>
        </p:nvPicPr>
        <p:blipFill rotWithShape="1">
          <a:blip r:embed="rId3">
            <a:alphaModFix/>
          </a:blip>
          <a:srcRect b="0" l="0" r="0" t="0"/>
          <a:stretch/>
        </p:blipFill>
        <p:spPr>
          <a:xfrm>
            <a:off x="6392946" y="2310894"/>
            <a:ext cx="362196" cy="377289"/>
          </a:xfrm>
          <a:prstGeom prst="rect">
            <a:avLst/>
          </a:prstGeom>
          <a:noFill/>
          <a:ln>
            <a:noFill/>
          </a:ln>
        </p:spPr>
      </p:pic>
      <p:pic>
        <p:nvPicPr>
          <p:cNvPr descr="green checkmark" id="1765" name="Google Shape;1765;p113"/>
          <p:cNvPicPr preferRelativeResize="0"/>
          <p:nvPr/>
        </p:nvPicPr>
        <p:blipFill rotWithShape="1">
          <a:blip r:embed="rId3">
            <a:alphaModFix/>
          </a:blip>
          <a:srcRect b="0" l="0" r="0" t="0"/>
          <a:stretch/>
        </p:blipFill>
        <p:spPr>
          <a:xfrm>
            <a:off x="10389558" y="3113673"/>
            <a:ext cx="362196" cy="377289"/>
          </a:xfrm>
          <a:prstGeom prst="rect">
            <a:avLst/>
          </a:prstGeom>
          <a:noFill/>
          <a:ln>
            <a:noFill/>
          </a:ln>
        </p:spPr>
      </p:pic>
      <p:pic>
        <p:nvPicPr>
          <p:cNvPr descr="green checkmark" id="1766" name="Google Shape;1766;p113"/>
          <p:cNvPicPr preferRelativeResize="0"/>
          <p:nvPr/>
        </p:nvPicPr>
        <p:blipFill rotWithShape="1">
          <a:blip r:embed="rId3">
            <a:alphaModFix/>
          </a:blip>
          <a:srcRect b="0" l="0" r="0" t="0"/>
          <a:stretch/>
        </p:blipFill>
        <p:spPr>
          <a:xfrm>
            <a:off x="9291656" y="3975199"/>
            <a:ext cx="362196" cy="377289"/>
          </a:xfrm>
          <a:prstGeom prst="rect">
            <a:avLst/>
          </a:prstGeom>
          <a:noFill/>
          <a:ln>
            <a:noFill/>
          </a:ln>
        </p:spPr>
      </p:pic>
      <p:pic>
        <p:nvPicPr>
          <p:cNvPr descr="green checkmark" id="1767" name="Google Shape;1767;p113"/>
          <p:cNvPicPr preferRelativeResize="0"/>
          <p:nvPr/>
        </p:nvPicPr>
        <p:blipFill rotWithShape="1">
          <a:blip r:embed="rId3">
            <a:alphaModFix/>
          </a:blip>
          <a:srcRect b="0" l="0" r="0" t="0"/>
          <a:stretch/>
        </p:blipFill>
        <p:spPr>
          <a:xfrm>
            <a:off x="5095990" y="4668775"/>
            <a:ext cx="362196" cy="377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114"/>
          <p:cNvSpPr txBox="1"/>
          <p:nvPr>
            <p:ph type="title"/>
          </p:nvPr>
        </p:nvSpPr>
        <p:spPr>
          <a:xfrm>
            <a:off x="644577" y="10101"/>
            <a:ext cx="1143580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Further resources and support from NCELP</a:t>
            </a:r>
            <a:endParaRPr b="1" sz="3200"/>
          </a:p>
        </p:txBody>
      </p:sp>
      <p:sp>
        <p:nvSpPr>
          <p:cNvPr id="1774" name="Google Shape;1774;p114"/>
          <p:cNvSpPr txBox="1"/>
          <p:nvPr>
            <p:ph idx="1" type="body"/>
          </p:nvPr>
        </p:nvSpPr>
        <p:spPr>
          <a:xfrm>
            <a:off x="644577" y="1307552"/>
            <a:ext cx="11197653" cy="470808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1F3864"/>
              </a:buClr>
              <a:buSzPts val="2800"/>
              <a:buChar char="•"/>
            </a:pPr>
            <a:r>
              <a:rPr lang="en-GB"/>
              <a:t>Sound-symbol correspondences are systematically taught and revisited from Y7-Y9, with frequent read aloud and transcription opportunities 🡪 </a:t>
            </a:r>
            <a:r>
              <a:rPr b="1" lang="en-GB" u="sng">
                <a:solidFill>
                  <a:schemeClr val="hlink"/>
                </a:solidFill>
                <a:hlinkClick r:id="rId3"/>
              </a:rPr>
              <a:t>phonics collection</a:t>
            </a:r>
            <a:endParaRPr b="1"/>
          </a:p>
          <a:p>
            <a:pPr indent="-228600" lvl="0" marL="228600" rtl="0" algn="l">
              <a:lnSpc>
                <a:spcPct val="90000"/>
              </a:lnSpc>
              <a:spcBef>
                <a:spcPts val="1000"/>
              </a:spcBef>
              <a:spcAft>
                <a:spcPts val="0"/>
              </a:spcAft>
              <a:buClr>
                <a:srgbClr val="1F3864"/>
              </a:buClr>
              <a:buSzPts val="2800"/>
              <a:buChar char="•"/>
            </a:pPr>
            <a:r>
              <a:rPr lang="en-GB"/>
              <a:t>Vocabulary selection for the fully resourced SOW is frequency-informed, comprises at least 90% words from a list of the most frequent 2000, and is systematically revisited 🡪 </a:t>
            </a:r>
            <a:r>
              <a:rPr b="1" lang="en-GB" u="sng">
                <a:solidFill>
                  <a:schemeClr val="hlink"/>
                </a:solidFill>
                <a:hlinkClick r:id="rId4"/>
              </a:rPr>
              <a:t>SOW</a:t>
            </a:r>
            <a:endParaRPr b="1"/>
          </a:p>
          <a:p>
            <a:pPr indent="-228600" lvl="0" marL="228600" rtl="0" algn="l">
              <a:lnSpc>
                <a:spcPct val="90000"/>
              </a:lnSpc>
              <a:spcBef>
                <a:spcPts val="1000"/>
              </a:spcBef>
              <a:spcAft>
                <a:spcPts val="0"/>
              </a:spcAft>
              <a:buClr>
                <a:srgbClr val="1F3864"/>
              </a:buClr>
              <a:buSzPts val="2800"/>
              <a:buChar char="•"/>
            </a:pPr>
            <a:r>
              <a:rPr lang="en-GB"/>
              <a:t>Grammar is explicitly taught, thoroughly practised in listening, reading, speaking and writing </a:t>
            </a:r>
            <a:r>
              <a:rPr b="1" lang="en-GB" u="sng">
                <a:solidFill>
                  <a:schemeClr val="hlink"/>
                </a:solidFill>
                <a:hlinkClick r:id="rId5"/>
              </a:rPr>
              <a:t>activities</a:t>
            </a:r>
            <a:r>
              <a:rPr lang="en-GB"/>
              <a:t>, and regularly revisited</a:t>
            </a:r>
            <a:endParaRPr/>
          </a:p>
          <a:p>
            <a:pPr indent="-228600" lvl="0" marL="228600" rtl="0" algn="l">
              <a:lnSpc>
                <a:spcPct val="90000"/>
              </a:lnSpc>
              <a:spcBef>
                <a:spcPts val="1000"/>
              </a:spcBef>
              <a:spcAft>
                <a:spcPts val="0"/>
              </a:spcAft>
              <a:buClr>
                <a:srgbClr val="1F3864"/>
              </a:buClr>
              <a:buSzPts val="2800"/>
              <a:buChar char="•"/>
            </a:pPr>
            <a:r>
              <a:rPr lang="en-GB"/>
              <a:t>Texts and listening extracts are carefully designed for 100% readability, with unknown words glossed</a:t>
            </a:r>
            <a:endParaRPr/>
          </a:p>
          <a:p>
            <a:pPr indent="-228600" lvl="0" marL="228600" rtl="0" algn="l">
              <a:lnSpc>
                <a:spcPct val="90000"/>
              </a:lnSpc>
              <a:spcBef>
                <a:spcPts val="1000"/>
              </a:spcBef>
              <a:spcAft>
                <a:spcPts val="0"/>
              </a:spcAft>
              <a:buClr>
                <a:srgbClr val="1F3864"/>
              </a:buClr>
              <a:buSzPts val="2800"/>
              <a:buChar char="•"/>
            </a:pPr>
            <a:r>
              <a:rPr lang="en-GB"/>
              <a:t>There are </a:t>
            </a:r>
            <a:r>
              <a:rPr b="1" lang="en-GB" u="sng">
                <a:solidFill>
                  <a:schemeClr val="hlink"/>
                </a:solidFill>
                <a:hlinkClick r:id="rId6"/>
              </a:rPr>
              <a:t>sample GCSE word lists </a:t>
            </a:r>
            <a:r>
              <a:rPr lang="en-GB"/>
              <a:t>available</a:t>
            </a:r>
            <a:endParaRPr/>
          </a:p>
        </p:txBody>
      </p:sp>
      <p:sp>
        <p:nvSpPr>
          <p:cNvPr id="1775" name="Google Shape;1775;p114"/>
          <p:cNvSpPr txBox="1"/>
          <p:nvPr/>
        </p:nvSpPr>
        <p:spPr>
          <a:xfrm>
            <a:off x="7538221" y="5965017"/>
            <a:ext cx="52410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sng" cap="none" strike="noStrike">
                <a:solidFill>
                  <a:srgbClr val="002060"/>
                </a:solidFill>
                <a:latin typeface="Century Gothic"/>
                <a:ea typeface="Century Gothic"/>
                <a:cs typeface="Century Gothic"/>
                <a:sym typeface="Century Gothic"/>
                <a:hlinkClick r:id="rId7">
                  <a:extLst>
                    <a:ext uri="{A12FA001-AC4F-418D-AE19-62706E023703}">
                      <ahyp:hlinkClr val="tx"/>
                    </a:ext>
                  </a:extLst>
                </a:hlinkClick>
              </a:rPr>
              <a:t>Link to all resource collections</a:t>
            </a:r>
            <a:endParaRPr b="0" i="0" sz="24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pic>
        <p:nvPicPr>
          <p:cNvPr descr="background rectangle" id="1781" name="Google Shape;1781;p115"/>
          <p:cNvPicPr preferRelativeResize="0"/>
          <p:nvPr/>
        </p:nvPicPr>
        <p:blipFill rotWithShape="1">
          <a:blip r:embed="rId3">
            <a:alphaModFix/>
          </a:blip>
          <a:srcRect b="0" l="0" r="0" t="0"/>
          <a:stretch/>
        </p:blipFill>
        <p:spPr>
          <a:xfrm>
            <a:off x="0" y="296863"/>
            <a:ext cx="2670048" cy="867128"/>
          </a:xfrm>
          <a:prstGeom prst="rect">
            <a:avLst/>
          </a:prstGeom>
          <a:noFill/>
          <a:ln>
            <a:noFill/>
          </a:ln>
        </p:spPr>
      </p:pic>
      <p:sp>
        <p:nvSpPr>
          <p:cNvPr id="1782" name="Google Shape;1782;p115"/>
          <p:cNvSpPr txBox="1"/>
          <p:nvPr>
            <p:ph type="title"/>
          </p:nvPr>
        </p:nvSpPr>
        <p:spPr>
          <a:xfrm>
            <a:off x="0" y="0"/>
            <a:ext cx="344905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entury Gothic"/>
              <a:buNone/>
            </a:pPr>
            <a:r>
              <a:rPr b="1" lang="en-GB" sz="3200">
                <a:solidFill>
                  <a:schemeClr val="lt1"/>
                </a:solidFill>
              </a:rPr>
              <a:t>CPD offer</a:t>
            </a:r>
            <a:endParaRPr/>
          </a:p>
        </p:txBody>
      </p:sp>
      <p:sp>
        <p:nvSpPr>
          <p:cNvPr id="1783" name="Google Shape;1783;p115"/>
          <p:cNvSpPr txBox="1"/>
          <p:nvPr>
            <p:ph idx="1" type="body"/>
          </p:nvPr>
        </p:nvSpPr>
        <p:spPr>
          <a:xfrm>
            <a:off x="227739" y="1487006"/>
            <a:ext cx="6652315"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1F3864"/>
              </a:buClr>
              <a:buSzPct val="100000"/>
              <a:buChar char="•"/>
            </a:pPr>
            <a:r>
              <a:rPr lang="en-GB" sz="2400"/>
              <a:t>CPD course is </a:t>
            </a:r>
            <a:r>
              <a:rPr b="1" lang="en-GB" sz="2400"/>
              <a:t>free</a:t>
            </a:r>
            <a:endParaRPr/>
          </a:p>
          <a:p>
            <a:pPr indent="-228600" lvl="0" marL="228600" rtl="0" algn="l">
              <a:lnSpc>
                <a:spcPct val="90000"/>
              </a:lnSpc>
              <a:spcBef>
                <a:spcPts val="1000"/>
              </a:spcBef>
              <a:spcAft>
                <a:spcPts val="0"/>
              </a:spcAft>
              <a:buClr>
                <a:srgbClr val="1F3864"/>
              </a:buClr>
              <a:buSzPct val="100000"/>
              <a:buChar char="•"/>
            </a:pPr>
            <a:r>
              <a:rPr lang="en-GB" sz="2400"/>
              <a:t>Content is research-informed languages teaching at KS3 and KS4</a:t>
            </a:r>
            <a:endParaRPr/>
          </a:p>
          <a:p>
            <a:pPr indent="-228600" lvl="0" marL="228600" rtl="0" algn="l">
              <a:lnSpc>
                <a:spcPct val="90000"/>
              </a:lnSpc>
              <a:spcBef>
                <a:spcPts val="1000"/>
              </a:spcBef>
              <a:spcAft>
                <a:spcPts val="0"/>
              </a:spcAft>
              <a:buClr>
                <a:srgbClr val="1F3864"/>
              </a:buClr>
              <a:buSzPct val="100000"/>
              <a:buChar char="•"/>
            </a:pPr>
            <a:r>
              <a:rPr lang="en-GB" sz="2400"/>
              <a:t>5 remote learning sessions of 2.5 hours</a:t>
            </a:r>
            <a:endParaRPr/>
          </a:p>
          <a:p>
            <a:pPr indent="-228600" lvl="0" marL="228600" rtl="0" algn="l">
              <a:lnSpc>
                <a:spcPct val="90000"/>
              </a:lnSpc>
              <a:spcBef>
                <a:spcPts val="1000"/>
              </a:spcBef>
              <a:spcAft>
                <a:spcPts val="0"/>
              </a:spcAft>
              <a:buClr>
                <a:srgbClr val="1F3864"/>
              </a:buClr>
              <a:buSzPct val="100000"/>
              <a:buChar char="•"/>
            </a:pPr>
            <a:r>
              <a:rPr lang="en-GB" sz="2400"/>
              <a:t>Course leaders are NCELP Specialist Teachers</a:t>
            </a:r>
            <a:endParaRPr/>
          </a:p>
          <a:p>
            <a:pPr indent="-228600" lvl="0" marL="228600" rtl="0" algn="l">
              <a:lnSpc>
                <a:spcPct val="90000"/>
              </a:lnSpc>
              <a:spcBef>
                <a:spcPts val="1000"/>
              </a:spcBef>
              <a:spcAft>
                <a:spcPts val="0"/>
              </a:spcAft>
              <a:buClr>
                <a:srgbClr val="1F3864"/>
              </a:buClr>
              <a:buSzPct val="100000"/>
              <a:buChar char="•"/>
            </a:pPr>
            <a:r>
              <a:rPr lang="en-GB" sz="2400"/>
              <a:t>Additional online peer and instructor support</a:t>
            </a:r>
            <a:endParaRPr/>
          </a:p>
          <a:p>
            <a:pPr indent="-228600" lvl="0" marL="228600" rtl="0" algn="l">
              <a:lnSpc>
                <a:spcPct val="90000"/>
              </a:lnSpc>
              <a:spcBef>
                <a:spcPts val="1000"/>
              </a:spcBef>
              <a:spcAft>
                <a:spcPts val="0"/>
              </a:spcAft>
              <a:buClr>
                <a:srgbClr val="1F3864"/>
              </a:buClr>
              <a:buSzPct val="100000"/>
              <a:buChar char="•"/>
            </a:pPr>
            <a:r>
              <a:rPr lang="en-GB" sz="2400"/>
              <a:t>An online self-study version of the course will be available for anyone to access for free (and to facilitate a cascade model)</a:t>
            </a:r>
            <a:endParaRPr/>
          </a:p>
          <a:p>
            <a:pPr indent="-228600" lvl="0" marL="228600" rtl="0" algn="l">
              <a:lnSpc>
                <a:spcPct val="90000"/>
              </a:lnSpc>
              <a:spcBef>
                <a:spcPts val="1000"/>
              </a:spcBef>
              <a:spcAft>
                <a:spcPts val="0"/>
              </a:spcAft>
              <a:buClr>
                <a:srgbClr val="1F3864"/>
              </a:buClr>
              <a:buSzPct val="100000"/>
              <a:buChar char="•"/>
            </a:pPr>
            <a:r>
              <a:rPr lang="en-GB" sz="2400"/>
              <a:t>There is a link to register for the course here: </a:t>
            </a:r>
            <a:r>
              <a:rPr lang="en-GB" sz="2400" u="sng">
                <a:solidFill>
                  <a:schemeClr val="dk1"/>
                </a:solidFill>
                <a:hlinkClick r:id="rId4">
                  <a:extLst>
                    <a:ext uri="{A12FA001-AC4F-418D-AE19-62706E023703}">
                      <ahyp:hlinkClr val="tx"/>
                    </a:ext>
                  </a:extLst>
                </a:hlinkClick>
              </a:rPr>
              <a:t>www.ncelp.org/cpd</a:t>
            </a:r>
            <a:endParaRPr sz="2400"/>
          </a:p>
          <a:p>
            <a:pPr indent="-87629" lvl="0" marL="228600" rtl="0" algn="l">
              <a:lnSpc>
                <a:spcPct val="90000"/>
              </a:lnSpc>
              <a:spcBef>
                <a:spcPts val="1000"/>
              </a:spcBef>
              <a:spcAft>
                <a:spcPts val="0"/>
              </a:spcAft>
              <a:buClr>
                <a:srgbClr val="1F3864"/>
              </a:buClr>
              <a:buSzPct val="100000"/>
              <a:buNone/>
            </a:pPr>
            <a:r>
              <a:t/>
            </a:r>
            <a:endParaRPr sz="2400"/>
          </a:p>
          <a:p>
            <a:pPr indent="-87629" lvl="0" marL="228600" rtl="0" algn="l">
              <a:lnSpc>
                <a:spcPct val="90000"/>
              </a:lnSpc>
              <a:spcBef>
                <a:spcPts val="1000"/>
              </a:spcBef>
              <a:spcAft>
                <a:spcPts val="0"/>
              </a:spcAft>
              <a:buClr>
                <a:srgbClr val="1F3864"/>
              </a:buClr>
              <a:buSzPct val="100000"/>
              <a:buNone/>
            </a:pPr>
            <a:r>
              <a:t/>
            </a:r>
            <a:endParaRPr sz="2400"/>
          </a:p>
        </p:txBody>
      </p:sp>
      <p:grpSp>
        <p:nvGrpSpPr>
          <p:cNvPr id="1784" name="Google Shape;1784;p115"/>
          <p:cNvGrpSpPr/>
          <p:nvPr/>
        </p:nvGrpSpPr>
        <p:grpSpPr>
          <a:xfrm>
            <a:off x="6880054" y="296864"/>
            <a:ext cx="5074878" cy="5898051"/>
            <a:chOff x="6880054" y="296864"/>
            <a:chExt cx="5074878" cy="5898051"/>
          </a:xfrm>
        </p:grpSpPr>
        <p:pic>
          <p:nvPicPr>
            <p:cNvPr id="1785" name="Google Shape;1785;p115"/>
            <p:cNvPicPr preferRelativeResize="0"/>
            <p:nvPr/>
          </p:nvPicPr>
          <p:blipFill rotWithShape="1">
            <a:blip r:embed="rId5">
              <a:alphaModFix/>
            </a:blip>
            <a:srcRect b="66178" l="0" r="0" t="0"/>
            <a:stretch/>
          </p:blipFill>
          <p:spPr>
            <a:xfrm>
              <a:off x="6880054" y="296864"/>
              <a:ext cx="4953861" cy="1925832"/>
            </a:xfrm>
            <a:prstGeom prst="rect">
              <a:avLst/>
            </a:prstGeom>
            <a:noFill/>
            <a:ln>
              <a:noFill/>
            </a:ln>
          </p:spPr>
        </p:pic>
        <p:pic>
          <p:nvPicPr>
            <p:cNvPr id="1786" name="Google Shape;1786;p115"/>
            <p:cNvPicPr preferRelativeResize="0"/>
            <p:nvPr/>
          </p:nvPicPr>
          <p:blipFill rotWithShape="1">
            <a:blip r:embed="rId5">
              <a:alphaModFix/>
            </a:blip>
            <a:srcRect b="0" l="0" r="0" t="87476"/>
            <a:stretch/>
          </p:blipFill>
          <p:spPr>
            <a:xfrm>
              <a:off x="6880054" y="5481772"/>
              <a:ext cx="4953861" cy="713143"/>
            </a:xfrm>
            <a:prstGeom prst="rect">
              <a:avLst/>
            </a:prstGeom>
            <a:noFill/>
            <a:ln>
              <a:noFill/>
            </a:ln>
          </p:spPr>
        </p:pic>
        <p:pic>
          <p:nvPicPr>
            <p:cNvPr descr="https://ncelp.org/wp-content/uploads/2021/12/CPD-modules-4.png" id="1787" name="Google Shape;1787;p115"/>
            <p:cNvPicPr preferRelativeResize="0"/>
            <p:nvPr/>
          </p:nvPicPr>
          <p:blipFill rotWithShape="1">
            <a:blip r:embed="rId6">
              <a:alphaModFix/>
            </a:blip>
            <a:srcRect b="0" l="0" r="0" t="0"/>
            <a:stretch/>
          </p:blipFill>
          <p:spPr>
            <a:xfrm>
              <a:off x="7061683" y="2222696"/>
              <a:ext cx="4893249" cy="3262166"/>
            </a:xfrm>
            <a:prstGeom prst="rect">
              <a:avLst/>
            </a:prstGeom>
            <a:noFill/>
            <a:ln>
              <a:noFill/>
            </a:ln>
          </p:spPr>
        </p:pic>
      </p:grpSp>
      <p:pic>
        <p:nvPicPr>
          <p:cNvPr descr="Qr code&#10;&#10;Description automatically generated" id="1788" name="Google Shape;1788;p115"/>
          <p:cNvPicPr preferRelativeResize="0"/>
          <p:nvPr/>
        </p:nvPicPr>
        <p:blipFill rotWithShape="1">
          <a:blip r:embed="rId7">
            <a:alphaModFix/>
          </a:blip>
          <a:srcRect b="0" l="0" r="0" t="0"/>
          <a:stretch/>
        </p:blipFill>
        <p:spPr>
          <a:xfrm>
            <a:off x="5311947" y="276013"/>
            <a:ext cx="1487285" cy="14872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51"/>
          <p:cNvSpPr txBox="1"/>
          <p:nvPr>
            <p:ph type="title"/>
          </p:nvPr>
        </p:nvSpPr>
        <p:spPr>
          <a:xfrm>
            <a:off x="0" y="2537138"/>
            <a:ext cx="12192000" cy="2165491"/>
          </a:xfrm>
          <a:prstGeom prst="rect">
            <a:avLst/>
          </a:prstGeom>
          <a:solidFill>
            <a:schemeClr val="accent2"/>
          </a:solidFill>
          <a:ln>
            <a:noFill/>
          </a:ln>
        </p:spPr>
        <p:txBody>
          <a:bodyPr anchorCtr="0" anchor="ctr" bIns="45700" lIns="91425" spcFirstLastPara="1" rIns="91425" wrap="square" tIns="45700">
            <a:normAutofit fontScale="90000"/>
          </a:bodyPr>
          <a:lstStyle/>
          <a:p>
            <a:pPr indent="0" lvl="0" marL="0" rtl="0" algn="l">
              <a:lnSpc>
                <a:spcPct val="150000"/>
              </a:lnSpc>
              <a:spcBef>
                <a:spcPts val="1000"/>
              </a:spcBef>
              <a:spcAft>
                <a:spcPts val="0"/>
              </a:spcAft>
              <a:buClr>
                <a:srgbClr val="1F3864"/>
              </a:buClr>
              <a:buSzPct val="70707"/>
              <a:buNone/>
            </a:pPr>
            <a:r>
              <a:rPr lang="en-GB" sz="4400">
                <a:solidFill>
                  <a:schemeClr val="lt1"/>
                </a:solidFill>
              </a:rPr>
              <a:t>Coffee 🡪 </a:t>
            </a:r>
            <a:br>
              <a:rPr lang="en-GB" sz="4400">
                <a:solidFill>
                  <a:schemeClr val="lt1"/>
                </a:solidFill>
              </a:rPr>
            </a:br>
            <a:r>
              <a:rPr lang="en-GB" sz="4400">
                <a:solidFill>
                  <a:schemeClr val="lt1"/>
                </a:solidFill>
              </a:rPr>
              <a:t>share ideas, think about next steps, questions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43"/>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vocabulary in the new GCSE</a:t>
            </a:r>
            <a:endParaRPr b="1" sz="3200"/>
          </a:p>
        </p:txBody>
      </p:sp>
      <p:sp>
        <p:nvSpPr>
          <p:cNvPr id="1801" name="Google Shape;1801;p43"/>
          <p:cNvSpPr txBox="1"/>
          <p:nvPr>
            <p:ph idx="1" type="body"/>
          </p:nvPr>
        </p:nvSpPr>
        <p:spPr>
          <a:xfrm>
            <a:off x="644577" y="1335260"/>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Why is it this number of words for F (1200/1250) and H (1700/1750)?</a:t>
            </a:r>
            <a:endParaRPr/>
          </a:p>
        </p:txBody>
      </p:sp>
      <p:sp>
        <p:nvSpPr>
          <p:cNvPr id="1802" name="Google Shape;1802;p43"/>
          <p:cNvSpPr/>
          <p:nvPr/>
        </p:nvSpPr>
        <p:spPr>
          <a:xfrm rot="-283690">
            <a:off x="468161" y="2035809"/>
            <a:ext cx="11631825" cy="3768395"/>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1F3864"/>
              </a:buClr>
              <a:buSzPts val="2400"/>
              <a:buFont typeface="Arial"/>
              <a:buNone/>
            </a:pPr>
            <a:r>
              <a:rPr b="1" i="0" lang="en-GB" sz="2400" u="none" cap="none" strike="noStrike">
                <a:solidFill>
                  <a:srgbClr val="1F3864"/>
                </a:solidFill>
                <a:latin typeface="Century Gothic"/>
                <a:ea typeface="Century Gothic"/>
                <a:cs typeface="Century Gothic"/>
                <a:sym typeface="Century Gothic"/>
              </a:rPr>
              <a:t>How many words can you know by GCSE?</a:t>
            </a:r>
            <a:endParaRPr b="1" i="0" sz="2400" u="none" cap="none" strike="noStrike">
              <a:solidFill>
                <a:srgbClr val="1F3864"/>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1F3864"/>
              </a:buClr>
              <a:buSzPts val="2400"/>
              <a:buFont typeface="Arial"/>
              <a:buChar char="•"/>
            </a:pPr>
            <a:r>
              <a:rPr b="1" i="0" lang="en-GB" sz="2400" u="none" cap="none" strike="noStrike">
                <a:solidFill>
                  <a:srgbClr val="1F3864"/>
                </a:solidFill>
                <a:latin typeface="Century Gothic"/>
                <a:ea typeface="Century Gothic"/>
                <a:cs typeface="Century Gothic"/>
                <a:sym typeface="Century Gothic"/>
              </a:rPr>
              <a:t>Curriculum time available </a:t>
            </a:r>
            <a:r>
              <a:rPr b="0" i="0" lang="en-GB" sz="2400" u="none" cap="none" strike="noStrike">
                <a:solidFill>
                  <a:srgbClr val="1F3864"/>
                </a:solidFill>
                <a:latin typeface="Century Gothic"/>
                <a:ea typeface="Century Gothic"/>
                <a:cs typeface="Century Gothic"/>
                <a:sym typeface="Century Gothic"/>
              </a:rPr>
              <a:t>= </a:t>
            </a:r>
            <a:r>
              <a:rPr b="1" i="0" lang="en-GB" sz="2400" u="none" cap="none" strike="noStrike">
                <a:solidFill>
                  <a:srgbClr val="1F3864"/>
                </a:solidFill>
                <a:latin typeface="Century Gothic"/>
                <a:ea typeface="Century Gothic"/>
                <a:cs typeface="Century Gothic"/>
                <a:sym typeface="Century Gothic"/>
              </a:rPr>
              <a:t>168 weeks</a:t>
            </a:r>
            <a:r>
              <a:rPr b="0" i="0" lang="en-GB" sz="2400" u="none" cap="none" strike="noStrike">
                <a:solidFill>
                  <a:srgbClr val="1F3864"/>
                </a:solidFill>
                <a:latin typeface="Century Gothic"/>
                <a:ea typeface="Century Gothic"/>
                <a:cs typeface="Century Gothic"/>
                <a:sym typeface="Century Gothic"/>
              </a:rPr>
              <a:t> (36 weeks/year</a:t>
            </a:r>
            <a:r>
              <a:rPr b="1" i="0" lang="en-GB" sz="2400" u="none" cap="none" strike="noStrike">
                <a:solidFill>
                  <a:srgbClr val="1F3864"/>
                </a:solidFill>
                <a:latin typeface="Century Gothic"/>
                <a:ea typeface="Century Gothic"/>
                <a:cs typeface="Century Gothic"/>
                <a:sym typeface="Century Gothic"/>
              </a:rPr>
              <a:t> </a:t>
            </a:r>
            <a:r>
              <a:rPr b="0" i="0" lang="en-GB" sz="2400" u="none" cap="none" strike="noStrike">
                <a:solidFill>
                  <a:srgbClr val="1F3864"/>
                </a:solidFill>
                <a:latin typeface="Century Gothic"/>
                <a:ea typeface="Century Gothic"/>
                <a:cs typeface="Century Gothic"/>
                <a:sym typeface="Century Gothic"/>
              </a:rPr>
              <a:t>over 5 years, minus one term in year 11)</a:t>
            </a:r>
            <a:endParaRPr b="1" i="0" sz="2400" u="none" cap="none" strike="noStrike">
              <a:solidFill>
                <a:srgbClr val="1F3864"/>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1F3864"/>
              </a:buClr>
              <a:buSzPts val="2400"/>
              <a:buFont typeface="Arial"/>
              <a:buChar char="•"/>
            </a:pPr>
            <a:r>
              <a:rPr b="1" i="0" lang="en-GB" sz="2400" u="none" cap="none" strike="noStrike">
                <a:solidFill>
                  <a:srgbClr val="1F3864"/>
                </a:solidFill>
                <a:latin typeface="Century Gothic"/>
                <a:ea typeface="Century Gothic"/>
                <a:cs typeface="Century Gothic"/>
                <a:sym typeface="Century Gothic"/>
              </a:rPr>
              <a:t>Based on acquisition of ca. 10 new words/week </a:t>
            </a:r>
            <a:r>
              <a:rPr b="0" i="0" lang="en-GB" sz="2400" u="none" cap="none" strike="noStrike">
                <a:solidFill>
                  <a:srgbClr val="1F3864"/>
                </a:solidFill>
                <a:latin typeface="Century Gothic"/>
                <a:ea typeface="Century Gothic"/>
                <a:cs typeface="Century Gothic"/>
                <a:sym typeface="Century Gothic"/>
              </a:rPr>
              <a:t>(slightly lower than the rate of '10 words per 1-hour lesson' considered reasonable by Schmitt 2000, to allow for sufficient teaching, practising and revisiting in L, R, W, and S)</a:t>
            </a:r>
            <a:r>
              <a:rPr b="1" i="0" lang="en-GB" sz="2400" u="none" cap="none" strike="noStrike">
                <a:solidFill>
                  <a:srgbClr val="1F3864"/>
                </a:solidFill>
                <a:latin typeface="Century Gothic"/>
                <a:ea typeface="Century Gothic"/>
                <a:cs typeface="Century Gothic"/>
                <a:sym typeface="Century Gothic"/>
              </a:rPr>
              <a:t> ca. 1680 words if all are retained </a:t>
            </a:r>
            <a:r>
              <a:rPr b="0" i="0" lang="en-GB" sz="2400" u="none" cap="none" strike="noStrike">
                <a:solidFill>
                  <a:srgbClr val="1F3864"/>
                </a:solidFill>
                <a:latin typeface="Century Gothic"/>
                <a:ea typeface="Century Gothic"/>
                <a:cs typeface="Century Gothic"/>
                <a:sym typeface="Century Gothic"/>
              </a:rPr>
              <a:t>and can be both understood and produced in different contexts, with different grammar</a:t>
            </a:r>
            <a:endParaRPr b="0" i="0" sz="2400" u="none" cap="none" strike="noStrike">
              <a:solidFill>
                <a:srgbClr val="1F3864"/>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1F3864"/>
              </a:buClr>
              <a:buSzPts val="2400"/>
              <a:buFont typeface="Arial"/>
              <a:buChar char="•"/>
            </a:pPr>
            <a:r>
              <a:rPr b="0" i="0" lang="en-GB" sz="2400" u="none" cap="none" strike="noStrike">
                <a:solidFill>
                  <a:srgbClr val="1F3864"/>
                </a:solidFill>
                <a:latin typeface="Century Gothic"/>
                <a:ea typeface="Century Gothic"/>
                <a:cs typeface="Century Gothic"/>
                <a:sym typeface="Century Gothic"/>
              </a:rPr>
              <a:t>Informing the </a:t>
            </a:r>
            <a:r>
              <a:rPr b="1" i="0" lang="en-GB" sz="2400" u="none" cap="none" strike="noStrike">
                <a:solidFill>
                  <a:srgbClr val="1F3864"/>
                </a:solidFill>
                <a:latin typeface="Century Gothic"/>
                <a:ea typeface="Century Gothic"/>
                <a:cs typeface="Century Gothic"/>
                <a:sym typeface="Century Gothic"/>
              </a:rPr>
              <a:t>1700 target </a:t>
            </a:r>
            <a:r>
              <a:rPr b="0" i="0" lang="en-GB" sz="2400" u="none" cap="none" strike="noStrike">
                <a:solidFill>
                  <a:srgbClr val="1F3864"/>
                </a:solidFill>
                <a:latin typeface="Century Gothic"/>
                <a:ea typeface="Century Gothic"/>
                <a:cs typeface="Century Gothic"/>
                <a:sym typeface="Century Gothic"/>
              </a:rPr>
              <a:t>for top of Higher tier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116"/>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vocabulary in the new GCSE</a:t>
            </a:r>
            <a:endParaRPr b="1" sz="3200"/>
          </a:p>
        </p:txBody>
      </p:sp>
      <p:sp>
        <p:nvSpPr>
          <p:cNvPr id="1809" name="Google Shape;1809;p116"/>
          <p:cNvSpPr txBox="1"/>
          <p:nvPr>
            <p:ph idx="1" type="body"/>
          </p:nvPr>
        </p:nvSpPr>
        <p:spPr>
          <a:xfrm>
            <a:off x="644577" y="1074956"/>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What is meant by ‘word families’ in the new Subject Content?</a:t>
            </a:r>
            <a:endParaRPr/>
          </a:p>
        </p:txBody>
      </p:sp>
      <p:graphicFrame>
        <p:nvGraphicFramePr>
          <p:cNvPr id="1810" name="Google Shape;1810;p116"/>
          <p:cNvGraphicFramePr/>
          <p:nvPr/>
        </p:nvGraphicFramePr>
        <p:xfrm>
          <a:off x="644577" y="1650271"/>
          <a:ext cx="3000000" cy="3000000"/>
        </p:xfrm>
        <a:graphic>
          <a:graphicData uri="http://schemas.openxmlformats.org/drawingml/2006/table">
            <a:tbl>
              <a:tblPr>
                <a:noFill/>
                <a:tableStyleId>{161E9081-DC30-49BA-B03D-7EBEF2FE6A4E}</a:tableStyleId>
              </a:tblPr>
              <a:tblGrid>
                <a:gridCol w="950950"/>
                <a:gridCol w="934625"/>
                <a:gridCol w="1919750"/>
                <a:gridCol w="7392325"/>
              </a:tblGrid>
              <a:tr h="167250">
                <a:tc gridSpan="4">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FRENCH: FOUNDATION</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hMerge="1"/>
                <a:tc hMerge="1"/>
                <a:tc hMerge="1"/>
              </a:tr>
              <a:tr h="334025">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Grammar</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Headword</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Word family</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English</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334075">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Noun</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président </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président, présidente, présidents, présidentes </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president (m), president (f), presidents (m, mixed gender), presidents (f)</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334075">
                <a:tc>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Adjective </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grand</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grand, grande, grands, grandes</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big, tall (m), big, tall (f), big, tall (mpl, mixed gender), big, tall (fpl)</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158925">
                <a:tc rowSpan="9">
                  <a:txBody>
                    <a:bodyPr/>
                    <a:lstStyle/>
                    <a:p>
                      <a:pPr indent="0" lvl="0" marL="0" marR="0" rtl="0" algn="l">
                        <a:lnSpc>
                          <a:spcPct val="120000"/>
                        </a:lnSpc>
                        <a:spcBef>
                          <a:spcPts val="0"/>
                        </a:spcBef>
                        <a:spcAft>
                          <a:spcPts val="0"/>
                        </a:spcAft>
                        <a:buNone/>
                      </a:pPr>
                      <a:r>
                        <a:rPr b="1" lang="en-GB" sz="1100" u="none" cap="none" strike="noStrike">
                          <a:solidFill>
                            <a:srgbClr val="002060"/>
                          </a:solidFill>
                          <a:latin typeface="Century Gothic"/>
                          <a:ea typeface="Century Gothic"/>
                          <a:cs typeface="Century Gothic"/>
                          <a:sym typeface="Century Gothic"/>
                        </a:rPr>
                        <a:t>Verb (-er)</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rowSpan="9">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jouer</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jouer</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(to) play |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684350">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(I) play | (I) am playing | (she, he, it, one) plays | (she, he, it, one) is playing | (we (informal, impersonal)) play | (we (informal, impersonal)) are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33407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joues | joues !</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(you (sing informal)) play | (you (sing informal)) are playing | play! (sing informal)</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15892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jouons</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(we) play | (we) are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33422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jouez | jouez !</a:t>
                      </a:r>
                      <a:br>
                        <a:rPr lang="en-GB" sz="1100" u="none" cap="none" strike="noStrike">
                          <a:solidFill>
                            <a:srgbClr val="002060"/>
                          </a:solidFill>
                          <a:latin typeface="Century Gothic"/>
                          <a:ea typeface="Century Gothic"/>
                          <a:cs typeface="Century Gothic"/>
                          <a:sym typeface="Century Gothic"/>
                        </a:rPr>
                      </a:b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(you (pl, sing formal)) play | (you (pl, sing formal)) are playing | play! (pl, sing formal)</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15892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jouent</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(they) play | (they) are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15892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(aux) joué</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played | (have, has) played</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509225">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jouais</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(I) used to play | (I) was playing | you (sing informal)) used to play | (you (sing informal)) were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r h="684350">
                <a:tc vMerge="1"/>
                <a:tc vMerge="1"/>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jouait</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c>
                  <a:txBody>
                    <a:bodyPr/>
                    <a:lstStyle/>
                    <a:p>
                      <a:pPr indent="0" lvl="0" marL="0" marR="0" rtl="0" algn="l">
                        <a:lnSpc>
                          <a:spcPct val="120000"/>
                        </a:lnSpc>
                        <a:spcBef>
                          <a:spcPts val="0"/>
                        </a:spcBef>
                        <a:spcAft>
                          <a:spcPts val="0"/>
                        </a:spcAft>
                        <a:buNone/>
                      </a:pPr>
                      <a:r>
                        <a:rPr lang="en-GB" sz="1100" u="none" cap="none" strike="noStrike">
                          <a:solidFill>
                            <a:srgbClr val="002060"/>
                          </a:solidFill>
                          <a:latin typeface="Century Gothic"/>
                          <a:ea typeface="Century Gothic"/>
                          <a:cs typeface="Century Gothic"/>
                          <a:sym typeface="Century Gothic"/>
                        </a:rPr>
                        <a:t>(she, he, it, one) used to play | (she, he, it, one) was playing | we (informal, impersonal)) used to play | (we (informal, impersonal)) were playing</a:t>
                      </a:r>
                      <a:endParaRPr sz="1100" u="none" cap="none" strike="noStrike">
                        <a:solidFill>
                          <a:srgbClr val="002060"/>
                        </a:solidFill>
                        <a:latin typeface="Arial"/>
                        <a:ea typeface="Arial"/>
                        <a:cs typeface="Arial"/>
                        <a:sym typeface="Arial"/>
                      </a:endParaRPr>
                    </a:p>
                  </a:txBody>
                  <a:tcPr marT="0" marB="0" marR="54725" marL="54725" anchor="ctr">
                    <a:lnL cap="flat" cmpd="sng" w="12700">
                      <a:solidFill>
                        <a:srgbClr val="BFBFBF"/>
                      </a:solidFill>
                      <a:prstDash val="solid"/>
                      <a:round/>
                      <a:headEnd len="sm" w="sm" type="none"/>
                      <a:tailEnd len="sm" w="sm" type="none"/>
                    </a:lnL>
                    <a:lnR cap="flat" cmpd="sng" w="12700">
                      <a:solidFill>
                        <a:srgbClr val="BFBFBF"/>
                      </a:solidFill>
                      <a:prstDash val="solid"/>
                      <a:round/>
                      <a:headEnd len="sm" w="sm" type="none"/>
                      <a:tailEnd len="sm" w="sm" type="none"/>
                    </a:lnR>
                    <a:lnT cap="flat" cmpd="sng" w="12700">
                      <a:solidFill>
                        <a:srgbClr val="BFBFBF"/>
                      </a:solidFill>
                      <a:prstDash val="solid"/>
                      <a:round/>
                      <a:headEnd len="sm" w="sm" type="none"/>
                      <a:tailEnd len="sm" w="sm" type="none"/>
                    </a:lnT>
                    <a:lnB cap="flat" cmpd="sng" w="12700">
                      <a:solidFill>
                        <a:srgbClr val="BFBFBF"/>
                      </a:solidFill>
                      <a:prstDash val="solid"/>
                      <a:round/>
                      <a:headEnd len="sm" w="sm" type="none"/>
                      <a:tailEnd len="sm" w="sm" type="none"/>
                    </a:lnB>
                  </a:tcPr>
                </a:tc>
              </a:tr>
            </a:tbl>
          </a:graphicData>
        </a:graphic>
      </p:graphicFrame>
      <p:sp>
        <p:nvSpPr>
          <p:cNvPr id="1811" name="Google Shape;1811;p116"/>
          <p:cNvSpPr/>
          <p:nvPr/>
        </p:nvSpPr>
        <p:spPr>
          <a:xfrm rot="-283690">
            <a:off x="476725" y="1987756"/>
            <a:ext cx="11631825" cy="3560580"/>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342900" lvl="0" marL="342900" marR="0" rtl="0" algn="l">
              <a:lnSpc>
                <a:spcPct val="100000"/>
              </a:lnSpc>
              <a:spcBef>
                <a:spcPts val="0"/>
              </a:spcBef>
              <a:spcAft>
                <a:spcPts val="0"/>
              </a:spcAft>
              <a:buClr>
                <a:srgbClr val="002060"/>
              </a:buClr>
              <a:buSzPts val="2400"/>
              <a:buFont typeface="Arial"/>
              <a:buChar char="•"/>
            </a:pPr>
            <a:r>
              <a:rPr b="0" i="0" lang="en-GB" sz="2400" u="none" cap="none" strike="noStrike">
                <a:solidFill>
                  <a:srgbClr val="002060"/>
                </a:solidFill>
                <a:latin typeface="Century Gothic"/>
                <a:ea typeface="Century Gothic"/>
                <a:cs typeface="Century Gothic"/>
                <a:sym typeface="Century Gothic"/>
              </a:rPr>
              <a:t>Word family, in the context of the new GCSE defined word list, refers to </a:t>
            </a:r>
            <a:r>
              <a:rPr b="1" i="0" lang="en-GB" sz="2400" u="none" cap="none" strike="noStrike">
                <a:solidFill>
                  <a:srgbClr val="002060"/>
                </a:solidFill>
                <a:latin typeface="Century Gothic"/>
                <a:ea typeface="Century Gothic"/>
                <a:cs typeface="Century Gothic"/>
                <a:sym typeface="Century Gothic"/>
              </a:rPr>
              <a:t>families of regular inflected </a:t>
            </a:r>
            <a:r>
              <a:rPr b="0" i="0" lang="en-GB" sz="2400" u="none" cap="none" strike="noStrike">
                <a:solidFill>
                  <a:srgbClr val="002060"/>
                </a:solidFill>
                <a:latin typeface="Century Gothic"/>
                <a:ea typeface="Century Gothic"/>
                <a:cs typeface="Century Gothic"/>
                <a:sym typeface="Century Gothic"/>
              </a:rPr>
              <a:t>(not derived) </a:t>
            </a:r>
            <a:r>
              <a:rPr b="1" i="0" lang="en-GB" sz="2400" u="none" cap="none" strike="noStrike">
                <a:solidFill>
                  <a:srgbClr val="002060"/>
                </a:solidFill>
                <a:latin typeface="Century Gothic"/>
                <a:ea typeface="Century Gothic"/>
                <a:cs typeface="Century Gothic"/>
                <a:sym typeface="Century Gothic"/>
              </a:rPr>
              <a:t>words.</a:t>
            </a:r>
            <a:endParaRPr/>
          </a:p>
          <a:p>
            <a:pPr indent="-190500" lvl="0" marL="34290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400"/>
              <a:buFont typeface="Arial"/>
              <a:buChar char="•"/>
            </a:pPr>
            <a:r>
              <a:rPr b="0" i="0" lang="en-GB" sz="2400" u="none" cap="none" strike="noStrike">
                <a:solidFill>
                  <a:srgbClr val="002060"/>
                </a:solidFill>
                <a:latin typeface="Century Gothic"/>
                <a:ea typeface="Century Gothic"/>
                <a:cs typeface="Century Gothic"/>
                <a:sym typeface="Century Gothic"/>
              </a:rPr>
              <a:t>Individual forms of these words are </a:t>
            </a:r>
            <a:r>
              <a:rPr b="0" i="0" lang="en-GB" sz="2400" u="sng" cap="none" strike="noStrike">
                <a:solidFill>
                  <a:srgbClr val="002060"/>
                </a:solidFill>
                <a:latin typeface="Century Gothic"/>
                <a:ea typeface="Century Gothic"/>
                <a:cs typeface="Century Gothic"/>
                <a:sym typeface="Century Gothic"/>
              </a:rPr>
              <a:t>not</a:t>
            </a:r>
            <a:r>
              <a:rPr b="0" i="0" lang="en-GB" sz="2400" u="none" cap="none" strike="noStrike">
                <a:solidFill>
                  <a:srgbClr val="002060"/>
                </a:solidFill>
                <a:latin typeface="Century Gothic"/>
                <a:ea typeface="Century Gothic"/>
                <a:cs typeface="Century Gothic"/>
                <a:sym typeface="Century Gothic"/>
              </a:rPr>
              <a:t> listed as separate items on the vocabulary list because they follow regular patterns, as laid out in the grammar in Annex E. </a:t>
            </a:r>
            <a:endParaRPr/>
          </a:p>
          <a:p>
            <a:pPr indent="-190500" lvl="0" marL="342900" marR="0" rtl="0" algn="l">
              <a:lnSpc>
                <a:spcPct val="100000"/>
              </a:lnSpc>
              <a:spcBef>
                <a:spcPts val="0"/>
              </a:spcBef>
              <a:spcAft>
                <a:spcPts val="0"/>
              </a:spcAft>
              <a:buClr>
                <a:schemeClr val="lt1"/>
              </a:buClr>
              <a:buSzPts val="2400"/>
              <a:buFont typeface="Arial"/>
              <a:buNone/>
            </a:pPr>
            <a:r>
              <a:t/>
            </a:r>
            <a:endParaRPr b="0" i="0" sz="24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400"/>
              <a:buFont typeface="Arial"/>
              <a:buChar char="•"/>
            </a:pPr>
            <a:r>
              <a:rPr b="0" i="0" lang="en-GB" sz="2400" u="none" cap="none" strike="noStrike">
                <a:solidFill>
                  <a:srgbClr val="002060"/>
                </a:solidFill>
                <a:latin typeface="Century Gothic"/>
                <a:ea typeface="Century Gothic"/>
                <a:cs typeface="Century Gothic"/>
                <a:sym typeface="Century Gothic"/>
              </a:rPr>
              <a:t>Examples of word families are provided in Annex D.</a:t>
            </a:r>
            <a:r>
              <a:rPr b="0" i="0" lang="en-GB" sz="2400" u="none" cap="none" strike="noStrike">
                <a:solidFill>
                  <a:schemeClr val="lt1"/>
                </a:solidFill>
                <a:latin typeface="Arial"/>
                <a:ea typeface="Arial"/>
                <a:cs typeface="Arial"/>
                <a:sym typeface="Arial"/>
              </a:rPr>
              <a:t> E</a:t>
            </a:r>
            <a:endParaRPr b="0" i="0" sz="2400" u="none" cap="none" strike="noStrike">
              <a:solidFill>
                <a:srgbClr val="002060"/>
              </a:solidFill>
              <a:latin typeface="Century Gothic"/>
              <a:ea typeface="Century Gothic"/>
              <a:cs typeface="Century Gothic"/>
              <a:sym typeface="Century Gothic"/>
            </a:endParaRPr>
          </a:p>
        </p:txBody>
      </p:sp>
      <p:sp>
        <p:nvSpPr>
          <p:cNvPr id="1812" name="Google Shape;1812;p116"/>
          <p:cNvSpPr/>
          <p:nvPr/>
        </p:nvSpPr>
        <p:spPr>
          <a:xfrm>
            <a:off x="1579418" y="1870364"/>
            <a:ext cx="914400" cy="270163"/>
          </a:xfrm>
          <a:prstGeom prst="roundRect">
            <a:avLst>
              <a:gd fmla="val 16667" name="adj"/>
            </a:avLst>
          </a:prstGeom>
          <a:noFill/>
          <a:ln cap="flat" cmpd="sng" w="28575">
            <a:solidFill>
              <a:srgbClr val="E65D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3" name="Google Shape;1813;p116"/>
          <p:cNvSpPr/>
          <p:nvPr/>
        </p:nvSpPr>
        <p:spPr>
          <a:xfrm>
            <a:off x="2550627" y="1870363"/>
            <a:ext cx="914400" cy="270163"/>
          </a:xfrm>
          <a:prstGeom prst="roundRect">
            <a:avLst>
              <a:gd fmla="val 16667" name="adj"/>
            </a:avLst>
          </a:prstGeom>
          <a:noFill/>
          <a:ln cap="flat" cmpd="sng" w="28575">
            <a:solidFill>
              <a:srgbClr val="E65D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4" name="Google Shape;1814;p116"/>
          <p:cNvSpPr/>
          <p:nvPr/>
        </p:nvSpPr>
        <p:spPr>
          <a:xfrm>
            <a:off x="4456677" y="1870362"/>
            <a:ext cx="914400" cy="270163"/>
          </a:xfrm>
          <a:prstGeom prst="roundRect">
            <a:avLst>
              <a:gd fmla="val 16667" name="adj"/>
            </a:avLst>
          </a:prstGeom>
          <a:noFill/>
          <a:ln cap="flat" cmpd="sng" w="28575">
            <a:solidFill>
              <a:srgbClr val="E65D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1">
                                            <p:txEl>
                                              <p:pRg end="0" st="0"/>
                                            </p:txEl>
                                          </p:spTgt>
                                        </p:tgtEl>
                                      </p:cBhvr>
                                    </p:animEffect>
                                    <p:set>
                                      <p:cBhvr>
                                        <p:cTn dur="1" fill="hold">
                                          <p:stCondLst>
                                            <p:cond delay="500"/>
                                          </p:stCondLst>
                                        </p:cTn>
                                        <p:tgtEl>
                                          <p:spTgt spid="1811">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1">
                                            <p:txEl>
                                              <p:pRg end="1" st="1"/>
                                            </p:txEl>
                                          </p:spTgt>
                                        </p:tgtEl>
                                      </p:cBhvr>
                                    </p:animEffect>
                                    <p:set>
                                      <p:cBhvr>
                                        <p:cTn dur="1" fill="hold">
                                          <p:stCondLst>
                                            <p:cond delay="500"/>
                                          </p:stCondLst>
                                        </p:cTn>
                                        <p:tgtEl>
                                          <p:spTgt spid="1811">
                                            <p:txEl>
                                              <p:pRg end="1" st="1"/>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1">
                                            <p:txEl>
                                              <p:pRg end="2" st="2"/>
                                            </p:txEl>
                                          </p:spTgt>
                                        </p:tgtEl>
                                      </p:cBhvr>
                                    </p:animEffect>
                                    <p:set>
                                      <p:cBhvr>
                                        <p:cTn dur="1" fill="hold">
                                          <p:stCondLst>
                                            <p:cond delay="500"/>
                                          </p:stCondLst>
                                        </p:cTn>
                                        <p:tgtEl>
                                          <p:spTgt spid="1811">
                                            <p:txEl>
                                              <p:pRg end="2" st="2"/>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1">
                                            <p:txEl>
                                              <p:pRg end="3" st="3"/>
                                            </p:txEl>
                                          </p:spTgt>
                                        </p:tgtEl>
                                      </p:cBhvr>
                                    </p:animEffect>
                                    <p:set>
                                      <p:cBhvr>
                                        <p:cTn dur="1" fill="hold">
                                          <p:stCondLst>
                                            <p:cond delay="500"/>
                                          </p:stCondLst>
                                        </p:cTn>
                                        <p:tgtEl>
                                          <p:spTgt spid="1811">
                                            <p:txEl>
                                              <p:pRg end="3" st="3"/>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1">
                                            <p:txEl>
                                              <p:pRg end="4" st="4"/>
                                            </p:txEl>
                                          </p:spTgt>
                                        </p:tgtEl>
                                      </p:cBhvr>
                                    </p:animEffect>
                                    <p:set>
                                      <p:cBhvr>
                                        <p:cTn dur="1" fill="hold">
                                          <p:stCondLst>
                                            <p:cond delay="500"/>
                                          </p:stCondLst>
                                        </p:cTn>
                                        <p:tgtEl>
                                          <p:spTgt spid="1811">
                                            <p:txEl>
                                              <p:pRg end="4" st="4"/>
                                            </p:txEl>
                                          </p:spTgt>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45"/>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vocabulary in the new GCSE</a:t>
            </a:r>
            <a:endParaRPr b="1" sz="3200"/>
          </a:p>
        </p:txBody>
      </p:sp>
      <p:sp>
        <p:nvSpPr>
          <p:cNvPr id="1821" name="Google Shape;1821;p45"/>
          <p:cNvSpPr txBox="1"/>
          <p:nvPr>
            <p:ph idx="1" type="body"/>
          </p:nvPr>
        </p:nvSpPr>
        <p:spPr>
          <a:xfrm>
            <a:off x="644577" y="1074956"/>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What is </a:t>
            </a:r>
            <a:r>
              <a:rPr b="1" lang="en-GB"/>
              <a:t>Annex E</a:t>
            </a:r>
            <a:r>
              <a:rPr lang="en-GB"/>
              <a:t> for? I thought the Awarding Organisations were creating the word lists.</a:t>
            </a:r>
            <a:endParaRPr/>
          </a:p>
        </p:txBody>
      </p:sp>
      <p:sp>
        <p:nvSpPr>
          <p:cNvPr id="1822" name="Google Shape;1822;p45"/>
          <p:cNvSpPr/>
          <p:nvPr/>
        </p:nvSpPr>
        <p:spPr>
          <a:xfrm rot="-283690">
            <a:off x="157652" y="1883891"/>
            <a:ext cx="11728761" cy="4309414"/>
          </a:xfrm>
          <a:prstGeom prst="roundRect">
            <a:avLst>
              <a:gd fmla="val 10872"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Words marked Y in the Required list will be common to all Awarding Organisations.</a:t>
            </a:r>
            <a:endParaRPr b="1" i="0" sz="2000" u="none" cap="none" strike="noStrike">
              <a:solidFill>
                <a:srgbClr val="002060"/>
              </a:solidFill>
              <a:latin typeface="Century Gothic"/>
              <a:ea typeface="Century Gothic"/>
              <a:cs typeface="Century Gothic"/>
              <a:sym typeface="Century Gothic"/>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For example, highly irregular verb forms (e.g., forms of </a:t>
            </a:r>
            <a:r>
              <a:rPr b="0" i="1" lang="en-GB" sz="2000" u="none" cap="none" strike="noStrike">
                <a:solidFill>
                  <a:srgbClr val="002060"/>
                </a:solidFill>
                <a:latin typeface="Century Gothic"/>
                <a:ea typeface="Century Gothic"/>
                <a:cs typeface="Century Gothic"/>
                <a:sym typeface="Century Gothic"/>
              </a:rPr>
              <a:t>être, ser, sein) are listed because they are likely to be learnt and retrieved as individual words. </a:t>
            </a:r>
            <a:endParaRPr b="0" i="0" sz="2000" u="none" cap="none" strike="noStrike">
              <a:solidFill>
                <a:srgbClr val="002060"/>
              </a:solidFill>
              <a:latin typeface="Century Gothic"/>
              <a:ea typeface="Century Gothic"/>
              <a:cs typeface="Century Gothic"/>
              <a:sym typeface="Century Gothic"/>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Words marked Y† indicate that there must be an entry on the list, to give an exemplar word to illustrate a pattern from the grammar annex. However, the choice of exemplar word is a matter for the list creator.</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The </a:t>
            </a:r>
            <a:r>
              <a:rPr b="1" i="0" lang="en-GB" sz="2000" u="sng" cap="none" strike="noStrike">
                <a:solidFill>
                  <a:srgbClr val="002060"/>
                </a:solidFill>
                <a:latin typeface="Century Gothic"/>
                <a:ea typeface="Century Gothic"/>
                <a:cs typeface="Century Gothic"/>
                <a:sym typeface="Century Gothic"/>
              </a:rPr>
              <a:t>optional</a:t>
            </a:r>
            <a:r>
              <a:rPr b="0" i="0" lang="en-GB" sz="2000" u="none" cap="none" strike="noStrike">
                <a:solidFill>
                  <a:srgbClr val="002060"/>
                </a:solidFill>
                <a:latin typeface="Century Gothic"/>
                <a:ea typeface="Century Gothic"/>
                <a:cs typeface="Century Gothic"/>
                <a:sym typeface="Century Gothic"/>
              </a:rPr>
              <a:t> lists provide a ‘master list’ of words from the most common 2,000 words with patterns that are NOT covered by the grammar appendices.  See, for example, </a:t>
            </a:r>
            <a:r>
              <a:rPr b="0" i="1" lang="en-GB" sz="2000" u="none" cap="none" strike="noStrike">
                <a:solidFill>
                  <a:srgbClr val="002060"/>
                </a:solidFill>
                <a:latin typeface="Century Gothic"/>
                <a:ea typeface="Century Gothic"/>
                <a:cs typeface="Century Gothic"/>
                <a:sym typeface="Century Gothic"/>
              </a:rPr>
              <a:t>principal, principaux</a:t>
            </a:r>
            <a:r>
              <a:rPr b="0" i="0" lang="en-GB" sz="2000" u="none" cap="none" strike="noStrike">
                <a:solidFill>
                  <a:srgbClr val="002060"/>
                </a:solidFill>
                <a:latin typeface="Century Gothic"/>
                <a:ea typeface="Century Gothic"/>
                <a:cs typeface="Century Gothic"/>
                <a:sym typeface="Century Gothic"/>
              </a:rPr>
              <a:t>. If awarding organisations want to use these words, they would have to list them both, because they are ‘irregular’ (have grammar beyond the subject content).</a:t>
            </a:r>
            <a:endParaRPr b="0" i="0" sz="20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46"/>
          <p:cNvSpPr txBox="1"/>
          <p:nvPr>
            <p:ph type="title"/>
          </p:nvPr>
        </p:nvSpPr>
        <p:spPr>
          <a:xfrm>
            <a:off x="644577" y="17810"/>
            <a:ext cx="11197652" cy="5356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sz="3200"/>
              <a:t>FAQ about vocabulary in the new GCSE</a:t>
            </a:r>
            <a:endParaRPr b="1" sz="2000"/>
          </a:p>
        </p:txBody>
      </p:sp>
      <p:sp>
        <p:nvSpPr>
          <p:cNvPr id="1829" name="Google Shape;1829;p46"/>
          <p:cNvSpPr txBox="1"/>
          <p:nvPr>
            <p:ph idx="1" type="body"/>
          </p:nvPr>
        </p:nvSpPr>
        <p:spPr>
          <a:xfrm>
            <a:off x="369541" y="553454"/>
            <a:ext cx="11472688" cy="815052"/>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1F3864"/>
              </a:buClr>
              <a:buSzPts val="2800"/>
              <a:buChar char="•"/>
            </a:pPr>
            <a:r>
              <a:rPr lang="en-GB"/>
              <a:t>What are the implications if we organise our content in </a:t>
            </a:r>
            <a:r>
              <a:rPr i="1" lang="en-GB"/>
              <a:t>phrases</a:t>
            </a:r>
            <a:r>
              <a:rPr lang="en-GB"/>
              <a:t> rather than individual words?</a:t>
            </a:r>
            <a:endParaRPr/>
          </a:p>
        </p:txBody>
      </p:sp>
      <p:sp>
        <p:nvSpPr>
          <p:cNvPr id="1830" name="Google Shape;1830;p46"/>
          <p:cNvSpPr/>
          <p:nvPr/>
        </p:nvSpPr>
        <p:spPr>
          <a:xfrm rot="-150924">
            <a:off x="246168" y="1166730"/>
            <a:ext cx="11830934" cy="5495740"/>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342900" lvl="0" marL="342900" marR="0" rtl="0" algn="l">
              <a:lnSpc>
                <a:spcPct val="100000"/>
              </a:lnSpc>
              <a:spcBef>
                <a:spcPts val="0"/>
              </a:spcBef>
              <a:spcAft>
                <a:spcPts val="0"/>
              </a:spcAft>
              <a:buClr>
                <a:srgbClr val="002060"/>
              </a:buClr>
              <a:buSzPts val="2200"/>
              <a:buFont typeface="Arial"/>
              <a:buChar char="•"/>
            </a:pPr>
            <a:r>
              <a:rPr b="0" i="0" lang="en-GB" sz="2200" u="none" cap="none" strike="noStrike">
                <a:solidFill>
                  <a:srgbClr val="002060"/>
                </a:solidFill>
                <a:latin typeface="Century Gothic"/>
                <a:ea typeface="Century Gothic"/>
                <a:cs typeface="Century Gothic"/>
                <a:sym typeface="Century Gothic"/>
              </a:rPr>
              <a:t>The Subject Content sets out required knowledge, not </a:t>
            </a:r>
            <a:r>
              <a:rPr b="0" i="1" lang="en-GB" sz="2200" u="none" cap="none" strike="noStrike">
                <a:solidFill>
                  <a:srgbClr val="002060"/>
                </a:solidFill>
                <a:latin typeface="Century Gothic"/>
                <a:ea typeface="Century Gothic"/>
                <a:cs typeface="Century Gothic"/>
                <a:sym typeface="Century Gothic"/>
              </a:rPr>
              <a:t>how</a:t>
            </a:r>
            <a:r>
              <a:rPr b="0" i="0" lang="en-GB" sz="2200" u="none" cap="none" strike="noStrike">
                <a:solidFill>
                  <a:srgbClr val="002060"/>
                </a:solidFill>
                <a:latin typeface="Century Gothic"/>
                <a:ea typeface="Century Gothic"/>
                <a:cs typeface="Century Gothic"/>
                <a:sym typeface="Century Gothic"/>
              </a:rPr>
              <a:t> to teach it.</a:t>
            </a:r>
            <a:endParaRPr b="0" i="0" sz="14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200"/>
              <a:buFont typeface="Arial"/>
              <a:buChar char="•"/>
            </a:pPr>
            <a:r>
              <a:rPr b="0" i="0" lang="en-GB" sz="2200" u="none" cap="none" strike="noStrike">
                <a:solidFill>
                  <a:srgbClr val="002060"/>
                </a:solidFill>
                <a:latin typeface="Century Gothic"/>
                <a:ea typeface="Century Gothic"/>
                <a:cs typeface="Century Gothic"/>
                <a:sym typeface="Century Gothic"/>
              </a:rPr>
              <a:t>The requirement is that the (majority) individual words are known in depth (i.e., for comprehension and production, in different sentences, in different contexts).</a:t>
            </a:r>
            <a:endParaRPr b="0" i="0" sz="14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200"/>
              <a:buFont typeface="Arial"/>
              <a:buChar char="•"/>
            </a:pPr>
            <a:r>
              <a:rPr b="0" i="0" lang="en-GB" sz="2200" u="none" cap="none" strike="noStrike">
                <a:solidFill>
                  <a:srgbClr val="002060"/>
                </a:solidFill>
                <a:latin typeface="Century Gothic"/>
                <a:ea typeface="Century Gothic"/>
                <a:cs typeface="Century Gothic"/>
                <a:sym typeface="Century Gothic"/>
              </a:rPr>
              <a:t>The content to be tested is the linguistic content, not thematic knowledge. The ability to </a:t>
            </a:r>
            <a:r>
              <a:rPr b="0" i="1" lang="en-GB" sz="2200" u="none" cap="none" strike="noStrike">
                <a:solidFill>
                  <a:srgbClr val="002060"/>
                </a:solidFill>
                <a:latin typeface="Century Gothic"/>
                <a:ea typeface="Century Gothic"/>
                <a:cs typeface="Century Gothic"/>
                <a:sym typeface="Century Gothic"/>
              </a:rPr>
              <a:t>manipulate</a:t>
            </a:r>
            <a:r>
              <a:rPr b="0" i="0" lang="en-GB" sz="2200" u="none" cap="none" strike="noStrike">
                <a:solidFill>
                  <a:srgbClr val="002060"/>
                </a:solidFill>
                <a:latin typeface="Century Gothic"/>
                <a:ea typeface="Century Gothic"/>
                <a:cs typeface="Century Gothic"/>
                <a:sym typeface="Century Gothic"/>
              </a:rPr>
              <a:t> language at word level and </a:t>
            </a:r>
            <a:r>
              <a:rPr b="0" i="1" lang="en-GB" sz="2200" u="none" cap="none" strike="noStrike">
                <a:solidFill>
                  <a:srgbClr val="002060"/>
                </a:solidFill>
                <a:latin typeface="Century Gothic"/>
                <a:ea typeface="Century Gothic"/>
                <a:cs typeface="Century Gothic"/>
                <a:sym typeface="Century Gothic"/>
              </a:rPr>
              <a:t>across</a:t>
            </a:r>
            <a:r>
              <a:rPr b="0" i="0" lang="en-GB" sz="2200" u="none" cap="none" strike="noStrike">
                <a:solidFill>
                  <a:srgbClr val="002060"/>
                </a:solidFill>
                <a:latin typeface="Century Gothic"/>
                <a:ea typeface="Century Gothic"/>
                <a:cs typeface="Century Gothic"/>
                <a:sym typeface="Century Gothic"/>
              </a:rPr>
              <a:t> topics, in lots of different contexts, is key.</a:t>
            </a:r>
            <a:endParaRPr b="0" i="0" sz="14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200"/>
              <a:buFont typeface="Arial"/>
              <a:buChar char="•"/>
            </a:pPr>
            <a:r>
              <a:rPr b="0" i="0" lang="en-GB" sz="2200" u="none" cap="none" strike="noStrike">
                <a:solidFill>
                  <a:srgbClr val="002060"/>
                </a:solidFill>
                <a:latin typeface="Century Gothic"/>
                <a:ea typeface="Century Gothic"/>
                <a:cs typeface="Century Gothic"/>
                <a:sym typeface="Century Gothic"/>
              </a:rPr>
              <a:t>The requirements for </a:t>
            </a:r>
            <a:r>
              <a:rPr b="0" i="1" lang="en-GB" sz="2200" u="none" cap="none" strike="noStrike">
                <a:solidFill>
                  <a:srgbClr val="002060"/>
                </a:solidFill>
                <a:latin typeface="Century Gothic"/>
                <a:ea typeface="Century Gothic"/>
                <a:cs typeface="Century Gothic"/>
                <a:sym typeface="Century Gothic"/>
              </a:rPr>
              <a:t>unplanned</a:t>
            </a:r>
            <a:r>
              <a:rPr b="0" i="0" lang="en-GB" sz="2200" u="none" cap="none" strike="noStrike">
                <a:solidFill>
                  <a:srgbClr val="002060"/>
                </a:solidFill>
                <a:latin typeface="Century Gothic"/>
                <a:ea typeface="Century Gothic"/>
                <a:cs typeface="Century Gothic"/>
                <a:sym typeface="Century Gothic"/>
              </a:rPr>
              <a:t> spoken and written production demand a substantial degree of independent manipulation from word to sentence to paragraph.</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200"/>
              <a:buFont typeface="Arial"/>
              <a:buChar char="•"/>
            </a:pPr>
            <a:r>
              <a:rPr b="0" i="0" lang="en-GB" sz="2200" u="none" cap="none" strike="noStrike">
                <a:solidFill>
                  <a:srgbClr val="002060"/>
                </a:solidFill>
                <a:latin typeface="Century Gothic"/>
                <a:ea typeface="Century Gothic"/>
                <a:cs typeface="Century Gothic"/>
                <a:sym typeface="Century Gothic"/>
              </a:rPr>
              <a:t>Only learning fixed phrases, each with just a small number of predefined slots that can be replaced, is unlikely to give learners enough practice at independently manipulating language and creating genuine meaning.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47"/>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phonics in the new GCSE</a:t>
            </a:r>
            <a:endParaRPr b="1" sz="3200"/>
          </a:p>
        </p:txBody>
      </p:sp>
      <p:sp>
        <p:nvSpPr>
          <p:cNvPr id="1837" name="Google Shape;1837;p47"/>
          <p:cNvSpPr txBox="1"/>
          <p:nvPr>
            <p:ph idx="1" type="body"/>
          </p:nvPr>
        </p:nvSpPr>
        <p:spPr>
          <a:xfrm>
            <a:off x="644577" y="1074956"/>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What is the most reliable way to teach phonics?</a:t>
            </a:r>
            <a:endParaRPr/>
          </a:p>
        </p:txBody>
      </p:sp>
      <p:sp>
        <p:nvSpPr>
          <p:cNvPr id="1838" name="Google Shape;1838;p47"/>
          <p:cNvSpPr/>
          <p:nvPr/>
        </p:nvSpPr>
        <p:spPr>
          <a:xfrm rot="-283690">
            <a:off x="424363" y="1929070"/>
            <a:ext cx="11631825" cy="3775480"/>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The Subject Content sets out the required knowledge, not how teachers should teach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However, learning to read and write are conscious processes, achieved via intentional effort.</a:t>
            </a:r>
            <a:endParaRPr b="0" i="0" sz="20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In time-limited classroom settings, a lot of knowledge is most reliably and accurately embedded via a process of explicit teaching and systematic revisiting.</a:t>
            </a:r>
            <a:endParaRPr b="0" i="0" sz="20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More difficult to see this happening for all students, and all SSC, by chance or an ‘incidental’ focus on sounds-spelling relations.</a:t>
            </a:r>
            <a:endParaRPr b="0" i="0" sz="20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48"/>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grammar in the new GCSE</a:t>
            </a:r>
            <a:endParaRPr b="1" sz="3200"/>
          </a:p>
        </p:txBody>
      </p:sp>
      <p:sp>
        <p:nvSpPr>
          <p:cNvPr id="1845" name="Google Shape;1845;p48"/>
          <p:cNvSpPr txBox="1"/>
          <p:nvPr>
            <p:ph idx="1" type="body"/>
          </p:nvPr>
        </p:nvSpPr>
        <p:spPr>
          <a:xfrm>
            <a:off x="644577" y="1074956"/>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How exactly has the grammar content changed from the 2015 Subject Content?</a:t>
            </a:r>
            <a:endParaRPr/>
          </a:p>
        </p:txBody>
      </p:sp>
      <p:sp>
        <p:nvSpPr>
          <p:cNvPr id="1846" name="Google Shape;1846;p48"/>
          <p:cNvSpPr/>
          <p:nvPr/>
        </p:nvSpPr>
        <p:spPr>
          <a:xfrm rot="-283690">
            <a:off x="424363" y="1929070"/>
            <a:ext cx="11631825" cy="3775480"/>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There is now much greater transparency about what will be taught and tested</a:t>
            </a:r>
            <a:endParaRPr b="0" i="0" sz="20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Some Foundation features have moved to Higher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Some Higher features have been removed</a:t>
            </a:r>
            <a:endParaRPr b="0" i="0" sz="20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Some entries in the grammar appendices have been moved to vocabulary</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a:p>
            <a:pPr indent="-342900" lvl="0" marL="342900" marR="0" rtl="0" algn="l">
              <a:lnSpc>
                <a:spcPct val="100000"/>
              </a:lnSpc>
              <a:spcBef>
                <a:spcPts val="0"/>
              </a:spcBef>
              <a:spcAft>
                <a:spcPts val="0"/>
              </a:spcAft>
              <a:buClr>
                <a:srgbClr val="00206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There is no (R) category (though note that </a:t>
            </a:r>
            <a:r>
              <a:rPr b="0" i="1" lang="en-GB" sz="2000" u="none" cap="none" strike="noStrike">
                <a:solidFill>
                  <a:srgbClr val="002060"/>
                </a:solidFill>
                <a:latin typeface="Century Gothic"/>
                <a:ea typeface="Century Gothic"/>
                <a:cs typeface="Century Gothic"/>
                <a:sym typeface="Century Gothic"/>
              </a:rPr>
              <a:t>derived words </a:t>
            </a:r>
            <a:r>
              <a:rPr b="0" i="0" lang="en-GB" sz="2000" u="none" cap="none" strike="noStrike">
                <a:solidFill>
                  <a:srgbClr val="002060"/>
                </a:solidFill>
                <a:latin typeface="Century Gothic"/>
                <a:ea typeface="Century Gothic"/>
                <a:cs typeface="Century Gothic"/>
                <a:sym typeface="Century Gothic"/>
              </a:rPr>
              <a:t>[using the listed derivational morphology] and cognates are for Reading only)</a:t>
            </a:r>
            <a:endParaRPr b="0" i="0" sz="1400" u="none" cap="none" strike="noStrike">
              <a:solidFill>
                <a:srgbClr val="000000"/>
              </a:solidFill>
              <a:latin typeface="Arial"/>
              <a:ea typeface="Arial"/>
              <a:cs typeface="Arial"/>
              <a:sym typeface="Arial"/>
            </a:endParaRPr>
          </a:p>
          <a:p>
            <a:pPr indent="-215900" lvl="0" marL="342900" marR="0" rtl="0" algn="l">
              <a:lnSpc>
                <a:spcPct val="100000"/>
              </a:lnSpc>
              <a:spcBef>
                <a:spcPts val="0"/>
              </a:spcBef>
              <a:spcAft>
                <a:spcPts val="0"/>
              </a:spcAft>
              <a:buClr>
                <a:schemeClr val="lt1"/>
              </a:buClr>
              <a:buSzPts val="2000"/>
              <a:buFont typeface="Arial"/>
              <a:buNone/>
            </a:pPr>
            <a:r>
              <a:t/>
            </a:r>
            <a:endParaRPr b="0" i="0" sz="20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
          <p:cNvSpPr txBox="1"/>
          <p:nvPr>
            <p:ph type="title"/>
          </p:nvPr>
        </p:nvSpPr>
        <p:spPr>
          <a:xfrm>
            <a:off x="644577"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Session overview</a:t>
            </a:r>
            <a:endParaRPr b="1" sz="3200"/>
          </a:p>
        </p:txBody>
      </p:sp>
      <p:sp>
        <p:nvSpPr>
          <p:cNvPr id="599" name="Google Shape;599;p8"/>
          <p:cNvSpPr txBox="1"/>
          <p:nvPr>
            <p:ph idx="1" type="body"/>
          </p:nvPr>
        </p:nvSpPr>
        <p:spPr>
          <a:xfrm>
            <a:off x="644577" y="1325563"/>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1000"/>
              </a:spcBef>
              <a:spcAft>
                <a:spcPts val="0"/>
              </a:spcAft>
              <a:buSzPts val="2800"/>
              <a:buChar char="•"/>
            </a:pPr>
            <a:r>
              <a:rPr lang="en-GB"/>
              <a:t>Rationale for the GCSE review</a:t>
            </a:r>
            <a:endParaRPr/>
          </a:p>
          <a:p>
            <a:pPr indent="-228600" lvl="0" marL="228600" rtl="0" algn="l">
              <a:lnSpc>
                <a:spcPct val="150000"/>
              </a:lnSpc>
              <a:spcBef>
                <a:spcPts val="1000"/>
              </a:spcBef>
              <a:spcAft>
                <a:spcPts val="0"/>
              </a:spcAft>
              <a:buClr>
                <a:srgbClr val="1F3864"/>
              </a:buClr>
              <a:buSzPts val="2800"/>
              <a:buChar char="•"/>
            </a:pPr>
            <a:r>
              <a:rPr lang="en-GB"/>
              <a:t>Issues with the current GCSE</a:t>
            </a:r>
            <a:endParaRPr/>
          </a:p>
          <a:p>
            <a:pPr indent="-228600" lvl="0" marL="228600" rtl="0" algn="l">
              <a:lnSpc>
                <a:spcPct val="150000"/>
              </a:lnSpc>
              <a:spcBef>
                <a:spcPts val="1000"/>
              </a:spcBef>
              <a:spcAft>
                <a:spcPts val="0"/>
              </a:spcAft>
              <a:buClr>
                <a:srgbClr val="1F3864"/>
              </a:buClr>
              <a:buSzPts val="2800"/>
              <a:buChar char="•"/>
            </a:pPr>
            <a:r>
              <a:rPr lang="en-GB"/>
              <a:t>Comparing 2015 and 2022: similarities and differences</a:t>
            </a:r>
            <a:endParaRPr/>
          </a:p>
          <a:p>
            <a:pPr indent="-228600" lvl="0" marL="228600" rtl="0" algn="l">
              <a:lnSpc>
                <a:spcPct val="150000"/>
              </a:lnSpc>
              <a:spcBef>
                <a:spcPts val="1000"/>
              </a:spcBef>
              <a:spcAft>
                <a:spcPts val="0"/>
              </a:spcAft>
              <a:buClr>
                <a:srgbClr val="1F3864"/>
              </a:buClr>
              <a:buSzPts val="2800"/>
              <a:buChar char="•"/>
            </a:pPr>
            <a:r>
              <a:rPr lang="en-GB"/>
              <a:t>The implications for teaching and assessment(s)</a:t>
            </a:r>
            <a:endParaRPr/>
          </a:p>
          <a:p>
            <a:pPr indent="-228600" lvl="0" marL="228600" rtl="0" algn="l">
              <a:lnSpc>
                <a:spcPct val="150000"/>
              </a:lnSpc>
              <a:spcBef>
                <a:spcPts val="1000"/>
              </a:spcBef>
              <a:spcAft>
                <a:spcPts val="0"/>
              </a:spcAft>
              <a:buClr>
                <a:srgbClr val="1F3864"/>
              </a:buClr>
              <a:buSzPts val="2800"/>
              <a:buChar char="•"/>
            </a:pPr>
            <a:r>
              <a:rPr lang="en-GB"/>
              <a:t>What we can do now</a:t>
            </a:r>
            <a:endParaRPr/>
          </a:p>
        </p:txBody>
      </p:sp>
      <p:pic>
        <p:nvPicPr>
          <p:cNvPr descr="green checkmark" id="600" name="Google Shape;600;p8"/>
          <p:cNvPicPr preferRelativeResize="0"/>
          <p:nvPr/>
        </p:nvPicPr>
        <p:blipFill rotWithShape="1">
          <a:blip r:embed="rId3">
            <a:alphaModFix/>
          </a:blip>
          <a:srcRect b="0" l="0" r="0" t="0"/>
          <a:stretch/>
        </p:blipFill>
        <p:spPr>
          <a:xfrm>
            <a:off x="6392946" y="1582667"/>
            <a:ext cx="362196" cy="377289"/>
          </a:xfrm>
          <a:prstGeom prst="rect">
            <a:avLst/>
          </a:prstGeom>
          <a:noFill/>
          <a:ln>
            <a:noFill/>
          </a:ln>
        </p:spPr>
      </p:pic>
      <p:pic>
        <p:nvPicPr>
          <p:cNvPr descr="green checkmark" id="601" name="Google Shape;601;p8"/>
          <p:cNvPicPr preferRelativeResize="0"/>
          <p:nvPr/>
        </p:nvPicPr>
        <p:blipFill rotWithShape="1">
          <a:blip r:embed="rId3">
            <a:alphaModFix/>
          </a:blip>
          <a:srcRect b="0" l="0" r="0" t="0"/>
          <a:stretch/>
        </p:blipFill>
        <p:spPr>
          <a:xfrm>
            <a:off x="6392946" y="2310894"/>
            <a:ext cx="362196" cy="37728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sp>
        <p:nvSpPr>
          <p:cNvPr id="1852" name="Google Shape;1852;p10"/>
          <p:cNvSpPr txBox="1"/>
          <p:nvPr>
            <p:ph type="title"/>
          </p:nvPr>
        </p:nvSpPr>
        <p:spPr>
          <a:xfrm>
            <a:off x="325588" y="179838"/>
            <a:ext cx="10515600"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Greater detail in 2022 [1/2]</a:t>
            </a:r>
            <a:endParaRPr sz="3200"/>
          </a:p>
        </p:txBody>
      </p:sp>
      <p:graphicFrame>
        <p:nvGraphicFramePr>
          <p:cNvPr id="1853" name="Google Shape;1853;p10"/>
          <p:cNvGraphicFramePr/>
          <p:nvPr/>
        </p:nvGraphicFramePr>
        <p:xfrm>
          <a:off x="408687" y="715363"/>
          <a:ext cx="3000000" cy="3000000"/>
        </p:xfrm>
        <a:graphic>
          <a:graphicData uri="http://schemas.openxmlformats.org/drawingml/2006/table">
            <a:tbl>
              <a:tblPr bandRow="1" firstRow="1">
                <a:noFill/>
                <a:tableStyleId>{F4134AC2-A480-450E-B4AD-7226922A8A57}</a:tableStyleId>
              </a:tblPr>
              <a:tblGrid>
                <a:gridCol w="1637900"/>
                <a:gridCol w="9819825"/>
              </a:tblGrid>
              <a:tr h="374075">
                <a:tc gridSpan="2">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latin typeface="Century Gothic"/>
                          <a:ea typeface="Century Gothic"/>
                          <a:cs typeface="Century Gothic"/>
                          <a:sym typeface="Century Gothic"/>
                        </a:rPr>
                        <a:t>Significance and implications for teaching and assessment</a:t>
                      </a:r>
                      <a:endParaRPr sz="1400" u="none" cap="none" strike="noStrike"/>
                    </a:p>
                  </a:txBody>
                  <a:tcPr marT="45725" marB="45725" marR="91450" marL="91450" anchor="ctr"/>
                </a:tc>
                <a:tc hMerge="1"/>
              </a:tr>
              <a:tr h="360000">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2015</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2022</a:t>
                      </a:r>
                      <a:endParaRPr sz="1400" u="none" cap="none" strike="noStrike"/>
                    </a:p>
                  </a:txBody>
                  <a:tcPr marT="45725" marB="45725" marR="91450" marL="91450" anchor="ctr"/>
                </a:tc>
              </a:tr>
              <a:tr h="3909700">
                <a:tc>
                  <a:txBody>
                    <a:bodyPr/>
                    <a:lstStyle/>
                    <a:p>
                      <a:pPr indent="0" lvl="0" marL="0" marR="0" rtl="0" algn="l">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gender</a:t>
                      </a:r>
                      <a:r>
                        <a:rPr lang="en-GB" sz="2400" u="none" cap="none" strike="noStrike">
                          <a:solidFill>
                            <a:srgbClr val="1F3864"/>
                          </a:solidFill>
                          <a:latin typeface="Century Gothic"/>
                          <a:ea typeface="Century Gothic"/>
                          <a:cs typeface="Century Gothic"/>
                          <a:sym typeface="Century Gothic"/>
                        </a:rPr>
                        <a:t>;</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singular and plural forms</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Formation of feminine person nouns </a:t>
                      </a:r>
                      <a:r>
                        <a:rPr b="0" i="0" lang="en-GB" sz="2000" u="none" cap="none" strike="noStrike">
                          <a:solidFill>
                            <a:srgbClr val="002060"/>
                          </a:solidFill>
                          <a:latin typeface="Century Gothic"/>
                          <a:ea typeface="Century Gothic"/>
                          <a:cs typeface="Century Gothic"/>
                          <a:sym typeface="Century Gothic"/>
                        </a:rPr>
                        <a:t>(highly frequent irregulars will be listed in the Vocabulary List as separate items, e.g., </a:t>
                      </a:r>
                      <a:r>
                        <a:rPr b="0" i="1" lang="en-GB" sz="2000" u="none" cap="none" strike="noStrike">
                          <a:solidFill>
                            <a:srgbClr val="002060"/>
                          </a:solidFill>
                          <a:latin typeface="Century Gothic"/>
                          <a:ea typeface="Century Gothic"/>
                          <a:cs typeface="Century Gothic"/>
                          <a:sym typeface="Century Gothic"/>
                        </a:rPr>
                        <a:t>chef, cheffe; héros, héroïne; Juif, Juive</a:t>
                      </a:r>
                      <a:r>
                        <a:rPr b="0" i="0" lang="en-GB" sz="2000" u="none" cap="none" strike="noStrike">
                          <a:solidFill>
                            <a:srgbClr val="002060"/>
                          </a:solidFill>
                          <a:latin typeface="Century Gothic"/>
                          <a:ea typeface="Century Gothic"/>
                          <a:cs typeface="Century Gothic"/>
                          <a:sym typeface="Century Gothic"/>
                        </a:rPr>
                        <a:t>)</a:t>
                      </a:r>
                      <a:endParaRPr sz="1400" u="none" cap="none" strike="noStrike"/>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Add </a:t>
                      </a:r>
                      <a:r>
                        <a:rPr b="0" i="1" lang="en-GB" sz="2000" u="none" cap="none" strike="noStrike">
                          <a:solidFill>
                            <a:srgbClr val="002060"/>
                          </a:solidFill>
                          <a:latin typeface="Century Gothic"/>
                          <a:ea typeface="Century Gothic"/>
                          <a:cs typeface="Century Gothic"/>
                          <a:sym typeface="Century Gothic"/>
                        </a:rPr>
                        <a:t>-e</a:t>
                      </a:r>
                      <a:endParaRPr b="0" i="0" sz="2000" u="none" cap="none" strike="noStrike">
                        <a:solidFill>
                          <a:srgbClr val="002060"/>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No change (article changes only)</a:t>
                      </a:r>
                      <a:endParaRPr sz="1400" u="none" cap="none" strike="noStrike"/>
                    </a:p>
                    <a:p>
                      <a:pPr indent="-285750" lvl="0" marL="285750" marR="0" rtl="0" algn="l">
                        <a:lnSpc>
                          <a:spcPct val="100000"/>
                        </a:lnSpc>
                        <a:spcBef>
                          <a:spcPts val="0"/>
                        </a:spcBef>
                        <a:spcAft>
                          <a:spcPts val="0"/>
                        </a:spcAft>
                        <a:buClr>
                          <a:srgbClr val="000000"/>
                        </a:buClr>
                        <a:buSzPts val="2000"/>
                        <a:buFont typeface="Arial"/>
                        <a:buChar char="•"/>
                      </a:pPr>
                      <a:r>
                        <a:rPr b="0" i="1" lang="en-GB" sz="2000" u="none" cap="none" strike="noStrike">
                          <a:solidFill>
                            <a:srgbClr val="002060"/>
                          </a:solidFill>
                          <a:latin typeface="Century Gothic"/>
                          <a:ea typeface="Century Gothic"/>
                          <a:cs typeface="Century Gothic"/>
                          <a:sym typeface="Century Gothic"/>
                        </a:rPr>
                        <a:t>-eur</a:t>
                      </a:r>
                      <a:r>
                        <a:rPr b="0" i="0" lang="en-GB" sz="2000" u="none" cap="none" strike="noStrike">
                          <a:solidFill>
                            <a:srgbClr val="002060"/>
                          </a:solidFill>
                          <a:latin typeface="Century Gothic"/>
                          <a:ea typeface="Century Gothic"/>
                          <a:cs typeface="Century Gothic"/>
                          <a:sym typeface="Century Gothic"/>
                        </a:rPr>
                        <a:t> ➜ </a:t>
                      </a:r>
                      <a:r>
                        <a:rPr b="0" i="1" lang="en-GB" sz="2000" u="none" cap="none" strike="noStrike">
                          <a:solidFill>
                            <a:srgbClr val="002060"/>
                          </a:solidFill>
                          <a:latin typeface="Century Gothic"/>
                          <a:ea typeface="Century Gothic"/>
                          <a:cs typeface="Century Gothic"/>
                          <a:sym typeface="Century Gothic"/>
                        </a:rPr>
                        <a:t>-rice </a:t>
                      </a:r>
                      <a:r>
                        <a:rPr b="0" i="0" lang="en-GB" sz="2000" u="none" cap="none" strike="noStrike">
                          <a:solidFill>
                            <a:srgbClr val="002060"/>
                          </a:solidFill>
                          <a:latin typeface="Century Gothic"/>
                          <a:ea typeface="Century Gothic"/>
                          <a:cs typeface="Century Gothic"/>
                          <a:sym typeface="Century Gothic"/>
                        </a:rPr>
                        <a:t>and / or -</a:t>
                      </a:r>
                      <a:r>
                        <a:rPr b="0" i="1" lang="en-GB" sz="2000" u="none" cap="none" strike="noStrike">
                          <a:solidFill>
                            <a:srgbClr val="002060"/>
                          </a:solidFill>
                          <a:latin typeface="Century Gothic"/>
                          <a:ea typeface="Century Gothic"/>
                          <a:cs typeface="Century Gothic"/>
                          <a:sym typeface="Century Gothic"/>
                        </a:rPr>
                        <a:t>euse </a:t>
                      </a:r>
                      <a:r>
                        <a:rPr b="0" i="0" lang="en-GB" sz="2000" u="none" cap="none" strike="noStrike">
                          <a:solidFill>
                            <a:srgbClr val="002060"/>
                          </a:solidFill>
                          <a:latin typeface="Century Gothic"/>
                          <a:ea typeface="Century Gothic"/>
                          <a:cs typeface="Century Gothic"/>
                          <a:sym typeface="Century Gothic"/>
                        </a:rPr>
                        <a:t>depending on which relevant base words (masculine forms) are included in the Vocabulary List</a:t>
                      </a:r>
                      <a:endParaRPr sz="1400" u="none" cap="none" strike="noStrike"/>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a:t>
                      </a:r>
                      <a:r>
                        <a:rPr b="0" i="1" lang="en-GB" sz="2000" u="none" cap="none" strike="noStrike">
                          <a:solidFill>
                            <a:srgbClr val="002060"/>
                          </a:solidFill>
                          <a:latin typeface="Century Gothic"/>
                          <a:ea typeface="Century Gothic"/>
                          <a:cs typeface="Century Gothic"/>
                          <a:sym typeface="Century Gothic"/>
                        </a:rPr>
                        <a:t>en</a:t>
                      </a:r>
                      <a:r>
                        <a:rPr b="0" i="0" lang="en-GB" sz="2000" u="none" cap="none" strike="noStrike">
                          <a:solidFill>
                            <a:srgbClr val="002060"/>
                          </a:solidFill>
                          <a:latin typeface="Century Gothic"/>
                          <a:ea typeface="Century Gothic"/>
                          <a:cs typeface="Century Gothic"/>
                          <a:sym typeface="Century Gothic"/>
                        </a:rPr>
                        <a:t> ➜ -</a:t>
                      </a:r>
                      <a:r>
                        <a:rPr b="0" i="1" lang="en-GB" sz="2000" u="none" cap="none" strike="noStrike">
                          <a:solidFill>
                            <a:srgbClr val="002060"/>
                          </a:solidFill>
                          <a:latin typeface="Century Gothic"/>
                          <a:ea typeface="Century Gothic"/>
                          <a:cs typeface="Century Gothic"/>
                          <a:sym typeface="Century Gothic"/>
                        </a:rPr>
                        <a:t>nne</a:t>
                      </a:r>
                      <a:endParaRPr b="0" i="0" sz="2000" u="none" cap="none" strike="noStrike">
                        <a:solidFill>
                          <a:srgbClr val="00206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2060"/>
                          </a:solidFill>
                          <a:latin typeface="Century Gothic"/>
                          <a:ea typeface="Century Gothic"/>
                          <a:cs typeface="Century Gothic"/>
                          <a:sym typeface="Century Gothic"/>
                        </a:rPr>
                        <a:t> </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2060"/>
                          </a:solidFill>
                          <a:latin typeface="Century Gothic"/>
                          <a:ea typeface="Century Gothic"/>
                          <a:cs typeface="Century Gothic"/>
                          <a:sym typeface="Century Gothic"/>
                        </a:rPr>
                        <a:t>Formation of plural nouns</a:t>
                      </a:r>
                      <a:r>
                        <a:rPr b="0" i="0" lang="en-GB" sz="2000" u="none" cap="none" strike="noStrike">
                          <a:solidFill>
                            <a:srgbClr val="002060"/>
                          </a:solidFill>
                          <a:latin typeface="Century Gothic"/>
                          <a:ea typeface="Century Gothic"/>
                          <a:cs typeface="Century Gothic"/>
                          <a:sym typeface="Century Gothic"/>
                        </a:rPr>
                        <a:t> (highly frequent irregulars will be listed in the Vocabulary List as separate items, e.g., </a:t>
                      </a:r>
                      <a:r>
                        <a:rPr b="0" i="1" lang="en-GB" sz="2000" u="none" cap="none" strike="noStrike">
                          <a:solidFill>
                            <a:srgbClr val="002060"/>
                          </a:solidFill>
                          <a:latin typeface="Century Gothic"/>
                          <a:ea typeface="Century Gothic"/>
                          <a:cs typeface="Century Gothic"/>
                          <a:sym typeface="Century Gothic"/>
                        </a:rPr>
                        <a:t>madame, mesdames, monsieur, messieurs, œil, yeux</a:t>
                      </a:r>
                      <a:r>
                        <a:rPr b="0" i="0" lang="en-GB" sz="2000" u="none" cap="none" strike="noStrike">
                          <a:solidFill>
                            <a:srgbClr val="002060"/>
                          </a:solidFill>
                          <a:latin typeface="Century Gothic"/>
                          <a:ea typeface="Century Gothic"/>
                          <a:cs typeface="Century Gothic"/>
                          <a:sym typeface="Century Gothic"/>
                        </a:rPr>
                        <a:t>)</a:t>
                      </a:r>
                      <a:endParaRPr sz="1400" u="none" cap="none" strike="noStrike"/>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Add </a:t>
                      </a:r>
                      <a:r>
                        <a:rPr b="0" i="1" lang="en-GB" sz="2000" u="none" cap="none" strike="noStrike">
                          <a:solidFill>
                            <a:srgbClr val="002060"/>
                          </a:solidFill>
                          <a:latin typeface="Century Gothic"/>
                          <a:ea typeface="Century Gothic"/>
                          <a:cs typeface="Century Gothic"/>
                          <a:sym typeface="Century Gothic"/>
                        </a:rPr>
                        <a:t>-s</a:t>
                      </a:r>
                      <a:r>
                        <a:rPr b="0" i="0" lang="en-GB" sz="2000" u="none" cap="none" strike="noStrike">
                          <a:solidFill>
                            <a:srgbClr val="002060"/>
                          </a:solidFill>
                          <a:latin typeface="Century Gothic"/>
                          <a:ea typeface="Century Gothic"/>
                          <a:cs typeface="Century Gothic"/>
                          <a:sym typeface="Century Gothic"/>
                        </a:rPr>
                        <a:t> to most nouns</a:t>
                      </a:r>
                      <a:endParaRPr sz="1400" u="none" cap="none" strike="noStrike"/>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Add </a:t>
                      </a:r>
                      <a:r>
                        <a:rPr b="0" i="1" lang="en-GB" sz="2000" u="none" cap="none" strike="noStrike">
                          <a:solidFill>
                            <a:srgbClr val="002060"/>
                          </a:solidFill>
                          <a:latin typeface="Century Gothic"/>
                          <a:ea typeface="Century Gothic"/>
                          <a:cs typeface="Century Gothic"/>
                          <a:sym typeface="Century Gothic"/>
                        </a:rPr>
                        <a:t>-x</a:t>
                      </a:r>
                      <a:r>
                        <a:rPr b="0" i="0" lang="en-GB" sz="2000" u="none" cap="none" strike="noStrike">
                          <a:solidFill>
                            <a:srgbClr val="002060"/>
                          </a:solidFill>
                          <a:latin typeface="Century Gothic"/>
                          <a:ea typeface="Century Gothic"/>
                          <a:cs typeface="Century Gothic"/>
                          <a:sym typeface="Century Gothic"/>
                        </a:rPr>
                        <a:t> to masculine nouns ending in </a:t>
                      </a:r>
                      <a:r>
                        <a:rPr b="0" i="1" lang="en-GB" sz="2000" u="none" cap="none" strike="noStrike">
                          <a:solidFill>
                            <a:srgbClr val="002060"/>
                          </a:solidFill>
                          <a:latin typeface="Century Gothic"/>
                          <a:ea typeface="Century Gothic"/>
                          <a:cs typeface="Century Gothic"/>
                          <a:sym typeface="Century Gothic"/>
                        </a:rPr>
                        <a:t>-(e)au </a:t>
                      </a:r>
                      <a:r>
                        <a:rPr b="0" i="0" lang="en-GB" sz="2000" u="none" cap="none" strike="noStrike">
                          <a:solidFill>
                            <a:srgbClr val="002060"/>
                          </a:solidFill>
                          <a:latin typeface="Century Gothic"/>
                          <a:ea typeface="Century Gothic"/>
                          <a:cs typeface="Century Gothic"/>
                          <a:sym typeface="Century Gothic"/>
                        </a:rPr>
                        <a:t>and -</a:t>
                      </a:r>
                      <a:r>
                        <a:rPr b="0" i="1" lang="en-GB" sz="2000" u="none" cap="none" strike="noStrike">
                          <a:solidFill>
                            <a:srgbClr val="002060"/>
                          </a:solidFill>
                          <a:latin typeface="Century Gothic"/>
                          <a:ea typeface="Century Gothic"/>
                          <a:cs typeface="Century Gothic"/>
                          <a:sym typeface="Century Gothic"/>
                        </a:rPr>
                        <a:t>eu</a:t>
                      </a:r>
                      <a:endParaRPr b="0" i="0" sz="2000" u="none" cap="none" strike="noStrike">
                        <a:solidFill>
                          <a:srgbClr val="002060"/>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rgbClr val="000000"/>
                        </a:buClr>
                        <a:buSzPts val="2000"/>
                        <a:buFont typeface="Arial"/>
                        <a:buChar char="•"/>
                      </a:pPr>
                      <a:r>
                        <a:rPr b="0" i="0" lang="en-GB" sz="2000" u="none" cap="none" strike="noStrike">
                          <a:solidFill>
                            <a:srgbClr val="002060"/>
                          </a:solidFill>
                          <a:latin typeface="Century Gothic"/>
                          <a:ea typeface="Century Gothic"/>
                          <a:cs typeface="Century Gothic"/>
                          <a:sym typeface="Century Gothic"/>
                        </a:rPr>
                        <a:t>No change for nouns ending in </a:t>
                      </a:r>
                      <a:r>
                        <a:rPr b="0" i="1" lang="en-GB" sz="2000" u="none" cap="none" strike="noStrike">
                          <a:solidFill>
                            <a:srgbClr val="002060"/>
                          </a:solidFill>
                          <a:latin typeface="Century Gothic"/>
                          <a:ea typeface="Century Gothic"/>
                          <a:cs typeface="Century Gothic"/>
                          <a:sym typeface="Century Gothic"/>
                        </a:rPr>
                        <a:t>-s, -x </a:t>
                      </a:r>
                      <a:endParaRPr b="0" i="0" sz="2000" u="none" cap="none" strike="noStrike">
                        <a:solidFill>
                          <a:srgbClr val="002060"/>
                        </a:solidFill>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sp>
        <p:nvSpPr>
          <p:cNvPr id="1859" name="Google Shape;1859;p11"/>
          <p:cNvSpPr txBox="1"/>
          <p:nvPr>
            <p:ph type="title"/>
          </p:nvPr>
        </p:nvSpPr>
        <p:spPr>
          <a:xfrm>
            <a:off x="360220" y="179837"/>
            <a:ext cx="10515600"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Greater detail in 2022 [2/2]</a:t>
            </a:r>
            <a:endParaRPr sz="3200"/>
          </a:p>
        </p:txBody>
      </p:sp>
      <p:graphicFrame>
        <p:nvGraphicFramePr>
          <p:cNvPr id="1860" name="Google Shape;1860;p11"/>
          <p:cNvGraphicFramePr/>
          <p:nvPr/>
        </p:nvGraphicFramePr>
        <p:xfrm>
          <a:off x="429491" y="831273"/>
          <a:ext cx="3000000" cy="3000000"/>
        </p:xfrm>
        <a:graphic>
          <a:graphicData uri="http://schemas.openxmlformats.org/drawingml/2006/table">
            <a:tbl>
              <a:tblPr bandRow="1" firstRow="1">
                <a:noFill/>
                <a:tableStyleId>{F4134AC2-A480-450E-B4AD-7226922A8A57}</a:tableStyleId>
              </a:tblPr>
              <a:tblGrid>
                <a:gridCol w="2064325"/>
                <a:gridCol w="9393375"/>
              </a:tblGrid>
              <a:tr h="495125">
                <a:tc gridSpan="2">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latin typeface="Century Gothic"/>
                          <a:ea typeface="Century Gothic"/>
                          <a:cs typeface="Century Gothic"/>
                          <a:sym typeface="Century Gothic"/>
                        </a:rPr>
                        <a:t>Significance and implications for teaching and assessment</a:t>
                      </a:r>
                      <a:endParaRPr sz="1400" u="none" cap="none" strike="noStrike"/>
                    </a:p>
                  </a:txBody>
                  <a:tcPr marT="45725" marB="45725" marR="91450" marL="91450" anchor="ctr"/>
                </a:tc>
                <a:tc hMerge="1"/>
              </a:tr>
              <a:tr h="618700">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2015</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2022</a:t>
                      </a:r>
                      <a:endParaRPr sz="1400" u="none" cap="none" strike="noStrike"/>
                    </a:p>
                  </a:txBody>
                  <a:tcPr marT="45725" marB="45725" marR="91450" marL="91450" anchor="ctr"/>
                </a:tc>
              </a:tr>
              <a:tr h="4234025">
                <a:tc>
                  <a:txBody>
                    <a:bodyPr/>
                    <a:lstStyle/>
                    <a:p>
                      <a:pPr indent="0" lvl="0" marL="0" marR="0" rtl="0" algn="l">
                        <a:lnSpc>
                          <a:spcPct val="107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Interrogative</a:t>
                      </a:r>
                      <a:r>
                        <a:rPr lang="en-GB" sz="2400" u="none" cap="none" strike="noStrike">
                          <a:solidFill>
                            <a:srgbClr val="1F3864"/>
                          </a:solidFill>
                          <a:latin typeface="Century Gothic"/>
                          <a:ea typeface="Century Gothic"/>
                          <a:cs typeface="Century Gothic"/>
                          <a:sym typeface="Century Gothic"/>
                        </a:rPr>
                        <a:t> forms  </a:t>
                      </a:r>
                      <a:endParaRPr sz="2800" u="none" cap="none" strike="noStrike">
                        <a:solidFill>
                          <a:srgbClr val="1F3864"/>
                        </a:solidFill>
                        <a:latin typeface="Century Gothic"/>
                        <a:ea typeface="Century Gothic"/>
                        <a:cs typeface="Century Gothic"/>
                        <a:sym typeface="Century Gothic"/>
                      </a:endParaRPr>
                    </a:p>
                  </a:txBody>
                  <a:tcPr marT="45725" marB="45725" marR="91450" marL="91450"/>
                </a:tc>
                <a:tc>
                  <a:txBody>
                    <a:bodyPr/>
                    <a:lstStyle/>
                    <a:p>
                      <a:pPr indent="0" lvl="0" marL="0" marR="0" rtl="0" algn="l">
                        <a:lnSpc>
                          <a:spcPct val="115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Interrogatives</a:t>
                      </a:r>
                      <a:endParaRPr sz="2800" u="none" cap="none" strike="noStrike">
                        <a:solidFill>
                          <a:srgbClr val="1F3864"/>
                        </a:solidFill>
                        <a:latin typeface="Century Gothic"/>
                        <a:ea typeface="Century Gothic"/>
                        <a:cs typeface="Century Gothic"/>
                        <a:sym typeface="Century Gothic"/>
                      </a:endParaRPr>
                    </a:p>
                    <a:p>
                      <a:pPr indent="0" lvl="0" marL="0" marR="0" rtl="0" algn="l">
                        <a:lnSpc>
                          <a:spcPct val="115000"/>
                        </a:lnSpc>
                        <a:spcBef>
                          <a:spcPts val="800"/>
                        </a:spcBef>
                        <a:spcAft>
                          <a:spcPts val="0"/>
                        </a:spcAft>
                        <a:buClr>
                          <a:srgbClr val="000000"/>
                        </a:buClr>
                        <a:buSzPts val="2400"/>
                        <a:buFont typeface="Arial"/>
                        <a:buNone/>
                      </a:pPr>
                      <a:r>
                        <a:rPr lang="en-GB" sz="2400" u="none" cap="none" strike="noStrike">
                          <a:solidFill>
                            <a:srgbClr val="1F3864"/>
                          </a:solidFill>
                          <a:latin typeface="Century Gothic"/>
                          <a:ea typeface="Century Gothic"/>
                          <a:cs typeface="Century Gothic"/>
                          <a:sym typeface="Century Gothic"/>
                        </a:rPr>
                        <a:t>Interrogatives expressed through: </a:t>
                      </a:r>
                      <a:endParaRPr sz="2800" u="none" cap="none" strike="noStrike">
                        <a:solidFill>
                          <a:srgbClr val="1F3864"/>
                        </a:solidFill>
                        <a:latin typeface="Century Gothic"/>
                        <a:ea typeface="Century Gothic"/>
                        <a:cs typeface="Century Gothic"/>
                        <a:sym typeface="Century Gothic"/>
                      </a:endParaRPr>
                    </a:p>
                    <a:p>
                      <a:pPr indent="-342900" lvl="0" marL="342900" marR="0" rtl="0" algn="l">
                        <a:lnSpc>
                          <a:spcPct val="115000"/>
                        </a:lnSpc>
                        <a:spcBef>
                          <a:spcPts val="800"/>
                        </a:spcBef>
                        <a:spcAft>
                          <a:spcPts val="0"/>
                        </a:spcAft>
                        <a:buClr>
                          <a:srgbClr val="1F3864"/>
                        </a:buClr>
                        <a:buSzPts val="2400"/>
                        <a:buFont typeface="Noto Sans"/>
                        <a:buChar char="∙"/>
                      </a:pPr>
                      <a:r>
                        <a:rPr lang="en-GB" sz="2400" u="none" cap="none" strike="noStrike">
                          <a:solidFill>
                            <a:srgbClr val="1F3864"/>
                          </a:solidFill>
                          <a:latin typeface="Century Gothic"/>
                          <a:ea typeface="Century Gothic"/>
                          <a:cs typeface="Century Gothic"/>
                          <a:sym typeface="Century Gothic"/>
                        </a:rPr>
                        <a:t>intonation with SV word order, including when followed by a </a:t>
                      </a:r>
                      <a:r>
                        <a:rPr i="1" lang="en-GB" sz="2400" u="none" cap="none" strike="noStrike">
                          <a:solidFill>
                            <a:srgbClr val="1F3864"/>
                          </a:solidFill>
                          <a:latin typeface="Century Gothic"/>
                          <a:ea typeface="Century Gothic"/>
                          <a:cs typeface="Century Gothic"/>
                          <a:sym typeface="Century Gothic"/>
                        </a:rPr>
                        <a:t>wh</a:t>
                      </a:r>
                      <a:r>
                        <a:rPr lang="en-GB" sz="2400" u="none" cap="none" strike="noStrike">
                          <a:solidFill>
                            <a:srgbClr val="1F3864"/>
                          </a:solidFill>
                          <a:latin typeface="Century Gothic"/>
                          <a:ea typeface="Century Gothic"/>
                          <a:cs typeface="Century Gothic"/>
                          <a:sym typeface="Century Gothic"/>
                        </a:rPr>
                        <a:t>-word </a:t>
                      </a:r>
                      <a:r>
                        <a:rPr i="1" lang="en-GB" sz="2400" u="none" cap="none" strike="noStrike">
                          <a:solidFill>
                            <a:srgbClr val="1F3864"/>
                          </a:solidFill>
                          <a:latin typeface="Century Gothic"/>
                          <a:ea typeface="Century Gothic"/>
                          <a:cs typeface="Century Gothic"/>
                          <a:sym typeface="Century Gothic"/>
                        </a:rPr>
                        <a:t>(qui, quand, quoi, pourquoi, comment, combien, où); </a:t>
                      </a:r>
                      <a:endParaRPr sz="1400" u="none" cap="none" strike="noStrike"/>
                    </a:p>
                    <a:p>
                      <a:pPr indent="-342900" lvl="0" marL="342900" marR="0" rtl="0" algn="l">
                        <a:lnSpc>
                          <a:spcPct val="115000"/>
                        </a:lnSpc>
                        <a:spcBef>
                          <a:spcPts val="800"/>
                        </a:spcBef>
                        <a:spcAft>
                          <a:spcPts val="0"/>
                        </a:spcAft>
                        <a:buClr>
                          <a:srgbClr val="1F3864"/>
                        </a:buClr>
                        <a:buSzPts val="2400"/>
                        <a:buFont typeface="Noto Sans"/>
                        <a:buChar char="∙"/>
                      </a:pPr>
                      <a:r>
                        <a:rPr i="1" lang="en-GB" sz="2400" u="none" cap="none" strike="noStrike">
                          <a:solidFill>
                            <a:srgbClr val="1F3864"/>
                          </a:solidFill>
                          <a:latin typeface="Century Gothic"/>
                          <a:ea typeface="Century Gothic"/>
                          <a:cs typeface="Century Gothic"/>
                          <a:sym typeface="Century Gothic"/>
                        </a:rPr>
                        <a:t>wh</a:t>
                      </a:r>
                      <a:r>
                        <a:rPr lang="en-GB" sz="2400" u="none" cap="none" strike="noStrike">
                          <a:solidFill>
                            <a:srgbClr val="1F3864"/>
                          </a:solidFill>
                          <a:latin typeface="Century Gothic"/>
                          <a:ea typeface="Century Gothic"/>
                          <a:cs typeface="Century Gothic"/>
                          <a:sym typeface="Century Gothic"/>
                        </a:rPr>
                        <a:t>-word </a:t>
                      </a:r>
                      <a:r>
                        <a:rPr i="1" lang="en-GB" sz="2400" u="none" cap="none" strike="noStrike">
                          <a:solidFill>
                            <a:srgbClr val="1F3864"/>
                          </a:solidFill>
                          <a:latin typeface="Century Gothic"/>
                          <a:ea typeface="Century Gothic"/>
                          <a:cs typeface="Century Gothic"/>
                          <a:sym typeface="Century Gothic"/>
                        </a:rPr>
                        <a:t>(qu’, quand, pourquoi, comment, combien, où) </a:t>
                      </a:r>
                      <a:r>
                        <a:rPr lang="en-GB" sz="2400" u="none" cap="none" strike="noStrike">
                          <a:solidFill>
                            <a:srgbClr val="1F3864"/>
                          </a:solidFill>
                          <a:latin typeface="Century Gothic"/>
                          <a:ea typeface="Century Gothic"/>
                          <a:cs typeface="Century Gothic"/>
                          <a:sym typeface="Century Gothic"/>
                        </a:rPr>
                        <a:t>followed by </a:t>
                      </a:r>
                      <a:r>
                        <a:rPr i="1" lang="en-GB" sz="2400" u="none" cap="none" strike="noStrike">
                          <a:solidFill>
                            <a:srgbClr val="1F3864"/>
                          </a:solidFill>
                          <a:latin typeface="Century Gothic"/>
                          <a:ea typeface="Century Gothic"/>
                          <a:cs typeface="Century Gothic"/>
                          <a:sym typeface="Century Gothic"/>
                        </a:rPr>
                        <a:t>est-ce que </a:t>
                      </a:r>
                      <a:r>
                        <a:rPr lang="en-GB" sz="2400" u="none" cap="none" strike="noStrike">
                          <a:solidFill>
                            <a:srgbClr val="1F3864"/>
                          </a:solidFill>
                          <a:latin typeface="Century Gothic"/>
                          <a:ea typeface="Century Gothic"/>
                          <a:cs typeface="Century Gothic"/>
                          <a:sym typeface="Century Gothic"/>
                        </a:rPr>
                        <a:t>followed by SV word order; </a:t>
                      </a:r>
                      <a:endParaRPr sz="1400" u="none" cap="none" strike="noStrike"/>
                    </a:p>
                    <a:p>
                      <a:pPr indent="-342900" lvl="0" marL="342900" marR="0" rtl="0" algn="l">
                        <a:lnSpc>
                          <a:spcPct val="115000"/>
                        </a:lnSpc>
                        <a:spcBef>
                          <a:spcPts val="800"/>
                        </a:spcBef>
                        <a:spcAft>
                          <a:spcPts val="0"/>
                        </a:spcAft>
                        <a:buClr>
                          <a:srgbClr val="1F3864"/>
                        </a:buClr>
                        <a:buSzPts val="2400"/>
                        <a:buFont typeface="Noto Sans"/>
                        <a:buChar char="∙"/>
                      </a:pPr>
                      <a:r>
                        <a:rPr i="1" lang="en-GB" sz="2400" u="none" cap="none" strike="noStrike">
                          <a:solidFill>
                            <a:srgbClr val="1F3864"/>
                          </a:solidFill>
                          <a:latin typeface="Century Gothic"/>
                          <a:ea typeface="Century Gothic"/>
                          <a:cs typeface="Century Gothic"/>
                          <a:sym typeface="Century Gothic"/>
                        </a:rPr>
                        <a:t>wh</a:t>
                      </a:r>
                      <a:r>
                        <a:rPr lang="en-GB" sz="2400" u="none" cap="none" strike="noStrike">
                          <a:solidFill>
                            <a:srgbClr val="1F3864"/>
                          </a:solidFill>
                          <a:latin typeface="Century Gothic"/>
                          <a:ea typeface="Century Gothic"/>
                          <a:cs typeface="Century Gothic"/>
                          <a:sym typeface="Century Gothic"/>
                        </a:rPr>
                        <a:t>-word </a:t>
                      </a:r>
                      <a:r>
                        <a:rPr i="1" lang="en-GB" sz="2400" u="none" cap="none" strike="noStrike">
                          <a:solidFill>
                            <a:srgbClr val="1F3864"/>
                          </a:solidFill>
                          <a:latin typeface="Century Gothic"/>
                          <a:ea typeface="Century Gothic"/>
                          <a:cs typeface="Century Gothic"/>
                          <a:sym typeface="Century Gothic"/>
                        </a:rPr>
                        <a:t>(que/qu’, quand, pourquoi, comment, combien, où)</a:t>
                      </a:r>
                      <a:r>
                        <a:rPr lang="en-GB" sz="2400" u="none" cap="none" strike="noStrike">
                          <a:solidFill>
                            <a:srgbClr val="1F3864"/>
                          </a:solidFill>
                          <a:latin typeface="Century Gothic"/>
                          <a:ea typeface="Century Gothic"/>
                          <a:cs typeface="Century Gothic"/>
                          <a:sym typeface="Century Gothic"/>
                        </a:rPr>
                        <a:t> followed by VS word order</a:t>
                      </a:r>
                      <a:endParaRPr sz="1400" u="none" cap="none" strike="noStrike"/>
                    </a:p>
                  </a:txBody>
                  <a:tcPr marT="45725" marB="45725" marR="91450" marL="91450"/>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12"/>
          <p:cNvSpPr txBox="1"/>
          <p:nvPr>
            <p:ph type="title"/>
          </p:nvPr>
        </p:nvSpPr>
        <p:spPr>
          <a:xfrm>
            <a:off x="360220" y="179837"/>
            <a:ext cx="10515600"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Moved from Foundation🡪 Higher</a:t>
            </a:r>
            <a:endParaRPr sz="3200"/>
          </a:p>
        </p:txBody>
      </p:sp>
      <p:graphicFrame>
        <p:nvGraphicFramePr>
          <p:cNvPr id="1867" name="Google Shape;1867;p12"/>
          <p:cNvGraphicFramePr/>
          <p:nvPr/>
        </p:nvGraphicFramePr>
        <p:xfrm>
          <a:off x="429491" y="831273"/>
          <a:ext cx="3000000" cy="3000000"/>
        </p:xfrm>
        <a:graphic>
          <a:graphicData uri="http://schemas.openxmlformats.org/drawingml/2006/table">
            <a:tbl>
              <a:tblPr bandRow="1" firstRow="1">
                <a:noFill/>
                <a:tableStyleId>{F4134AC2-A480-450E-B4AD-7226922A8A57}</a:tableStyleId>
              </a:tblPr>
              <a:tblGrid>
                <a:gridCol w="5638800"/>
                <a:gridCol w="5818900"/>
              </a:tblGrid>
              <a:tr h="495125">
                <a:tc gridSpan="2">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latin typeface="Century Gothic"/>
                          <a:ea typeface="Century Gothic"/>
                          <a:cs typeface="Century Gothic"/>
                          <a:sym typeface="Century Gothic"/>
                        </a:rPr>
                        <a:t>Significance and implications for teaching and assessment</a:t>
                      </a:r>
                      <a:endParaRPr sz="1400" u="none" cap="none" strike="noStrike"/>
                    </a:p>
                  </a:txBody>
                  <a:tcPr marT="45725" marB="45725" marR="91450" marL="91450" anchor="ctr"/>
                </a:tc>
                <a:tc hMerge="1"/>
              </a:tr>
              <a:tr h="618700">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2015 (Foundation)</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2022 (Higher)</a:t>
                      </a:r>
                      <a:endParaRPr sz="1400" u="none" cap="none" strike="noStrike"/>
                    </a:p>
                  </a:txBody>
                  <a:tcPr marT="45725" marB="45725" marR="91450" marL="91450" anchor="ctr"/>
                </a:tc>
              </a:tr>
              <a:tr h="4234025">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sngStrike">
                        <a:solidFill>
                          <a:srgbClr val="1F3864"/>
                        </a:solidFill>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7000"/>
                        </a:lnSpc>
                        <a:spcBef>
                          <a:spcPts val="0"/>
                        </a:spcBef>
                        <a:spcAft>
                          <a:spcPts val="0"/>
                        </a:spcAft>
                        <a:buClr>
                          <a:srgbClr val="000000"/>
                        </a:buClr>
                        <a:buSzPts val="2400"/>
                        <a:buFont typeface="Arial"/>
                        <a:buNone/>
                      </a:pPr>
                      <a:r>
                        <a:t/>
                      </a:r>
                      <a:endParaRPr b="1" sz="2400" u="none" cap="none" strike="noStrike">
                        <a:solidFill>
                          <a:srgbClr val="1F3864"/>
                        </a:solidFill>
                        <a:latin typeface="Century Gothic"/>
                        <a:ea typeface="Century Gothic"/>
                        <a:cs typeface="Century Gothic"/>
                        <a:sym typeface="Century Gothic"/>
                      </a:endParaRPr>
                    </a:p>
                  </a:txBody>
                  <a:tcPr marT="45725" marB="45725" marR="91450" marL="91450"/>
                </a:tc>
              </a:tr>
            </a:tbl>
          </a:graphicData>
        </a:graphic>
      </p:graphicFrame>
      <p:sp>
        <p:nvSpPr>
          <p:cNvPr id="1868" name="Google Shape;1868;p12"/>
          <p:cNvSpPr txBox="1"/>
          <p:nvPr/>
        </p:nvSpPr>
        <p:spPr>
          <a:xfrm>
            <a:off x="1884217" y="1958415"/>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superlatives</a:t>
            </a:r>
            <a:endParaRPr b="0" i="0" sz="1400" u="none" cap="none" strike="noStrike">
              <a:solidFill>
                <a:srgbClr val="000000"/>
              </a:solidFill>
              <a:latin typeface="Arial"/>
              <a:ea typeface="Arial"/>
              <a:cs typeface="Arial"/>
              <a:sym typeface="Arial"/>
            </a:endParaRPr>
          </a:p>
        </p:txBody>
      </p:sp>
      <p:sp>
        <p:nvSpPr>
          <p:cNvPr id="1869" name="Google Shape;1869;p12"/>
          <p:cNvSpPr txBox="1"/>
          <p:nvPr/>
        </p:nvSpPr>
        <p:spPr>
          <a:xfrm>
            <a:off x="7453744" y="1958415"/>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superlatives</a:t>
            </a:r>
            <a:endParaRPr b="0" i="0" sz="1400" u="none" cap="none" strike="noStrike">
              <a:solidFill>
                <a:srgbClr val="000000"/>
              </a:solidFill>
              <a:latin typeface="Arial"/>
              <a:ea typeface="Arial"/>
              <a:cs typeface="Arial"/>
              <a:sym typeface="Arial"/>
            </a:endParaRPr>
          </a:p>
        </p:txBody>
      </p:sp>
      <p:sp>
        <p:nvSpPr>
          <p:cNvPr id="1870" name="Google Shape;1870;p12"/>
          <p:cNvSpPr txBox="1"/>
          <p:nvPr/>
        </p:nvSpPr>
        <p:spPr>
          <a:xfrm>
            <a:off x="1579415" y="2881745"/>
            <a:ext cx="376843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depuis + present tense</a:t>
            </a:r>
            <a:endParaRPr b="0" i="0" sz="1400" u="none" cap="none" strike="noStrike">
              <a:solidFill>
                <a:srgbClr val="000000"/>
              </a:solidFill>
              <a:latin typeface="Arial"/>
              <a:ea typeface="Arial"/>
              <a:cs typeface="Arial"/>
              <a:sym typeface="Arial"/>
            </a:endParaRPr>
          </a:p>
        </p:txBody>
      </p:sp>
      <p:sp>
        <p:nvSpPr>
          <p:cNvPr id="1871" name="Google Shape;1871;p12"/>
          <p:cNvSpPr txBox="1"/>
          <p:nvPr/>
        </p:nvSpPr>
        <p:spPr>
          <a:xfrm>
            <a:off x="7135088" y="2881744"/>
            <a:ext cx="360218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depuis + present tense</a:t>
            </a:r>
            <a:endParaRPr b="0" i="0" sz="1400" u="none" cap="none" strike="noStrike">
              <a:solidFill>
                <a:srgbClr val="000000"/>
              </a:solidFill>
              <a:latin typeface="Arial"/>
              <a:ea typeface="Arial"/>
              <a:cs typeface="Arial"/>
              <a:sym typeface="Arial"/>
            </a:endParaRPr>
          </a:p>
        </p:txBody>
      </p:sp>
      <p:sp>
        <p:nvSpPr>
          <p:cNvPr id="1872" name="Google Shape;1872;p12"/>
          <p:cNvSpPr txBox="1"/>
          <p:nvPr/>
        </p:nvSpPr>
        <p:spPr>
          <a:xfrm>
            <a:off x="1482433" y="3907441"/>
            <a:ext cx="376843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future (R)</a:t>
            </a:r>
            <a:endParaRPr b="0" i="0" sz="1400" u="none" cap="none" strike="noStrike">
              <a:solidFill>
                <a:srgbClr val="000000"/>
              </a:solidFill>
              <a:latin typeface="Arial"/>
              <a:ea typeface="Arial"/>
              <a:cs typeface="Arial"/>
              <a:sym typeface="Arial"/>
            </a:endParaRPr>
          </a:p>
        </p:txBody>
      </p:sp>
      <p:sp>
        <p:nvSpPr>
          <p:cNvPr id="1873" name="Google Shape;1873;p12"/>
          <p:cNvSpPr txBox="1"/>
          <p:nvPr/>
        </p:nvSpPr>
        <p:spPr>
          <a:xfrm>
            <a:off x="6968838" y="3910905"/>
            <a:ext cx="447501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inflectional future </a:t>
            </a:r>
            <a:br>
              <a:rPr b="1" i="0" lang="en-GB" sz="2400" u="none" cap="none" strike="noStrike">
                <a:solidFill>
                  <a:srgbClr val="1F3864"/>
                </a:solidFill>
                <a:latin typeface="Century Gothic"/>
                <a:ea typeface="Century Gothic"/>
                <a:cs typeface="Century Gothic"/>
                <a:sym typeface="Century Gothic"/>
              </a:rPr>
            </a:br>
            <a:r>
              <a:rPr b="1" i="0" lang="en-GB" sz="2400" u="none" cap="none" strike="noStrike">
                <a:solidFill>
                  <a:srgbClr val="1F3864"/>
                </a:solidFill>
                <a:latin typeface="Century Gothic"/>
                <a:ea typeface="Century Gothic"/>
                <a:cs typeface="Century Gothic"/>
                <a:sym typeface="Century Gothic"/>
              </a:rPr>
              <a:t>(-ER, &amp; 4 irregular only)</a:t>
            </a:r>
            <a:endParaRPr b="0" i="0" sz="1400" u="none" cap="none" strike="noStrike">
              <a:solidFill>
                <a:srgbClr val="000000"/>
              </a:solidFill>
              <a:latin typeface="Arial"/>
              <a:ea typeface="Arial"/>
              <a:cs typeface="Arial"/>
              <a:sym typeface="Arial"/>
            </a:endParaRPr>
          </a:p>
        </p:txBody>
      </p:sp>
      <p:sp>
        <p:nvSpPr>
          <p:cNvPr id="1874" name="Google Shape;1874;p12"/>
          <p:cNvSpPr txBox="1"/>
          <p:nvPr/>
        </p:nvSpPr>
        <p:spPr>
          <a:xfrm>
            <a:off x="1482433" y="5017807"/>
            <a:ext cx="376843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present passive (R)</a:t>
            </a:r>
            <a:endParaRPr b="0" i="0" sz="1400" u="none" cap="none" strike="noStrike">
              <a:solidFill>
                <a:srgbClr val="000000"/>
              </a:solidFill>
              <a:latin typeface="Arial"/>
              <a:ea typeface="Arial"/>
              <a:cs typeface="Arial"/>
              <a:sym typeface="Arial"/>
            </a:endParaRPr>
          </a:p>
        </p:txBody>
      </p:sp>
      <p:sp>
        <p:nvSpPr>
          <p:cNvPr id="1875" name="Google Shape;1875;p12"/>
          <p:cNvSpPr txBox="1"/>
          <p:nvPr/>
        </p:nvSpPr>
        <p:spPr>
          <a:xfrm>
            <a:off x="6968838" y="5082612"/>
            <a:ext cx="447501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present passive</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6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7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7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7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13"/>
          <p:cNvSpPr txBox="1"/>
          <p:nvPr>
            <p:ph type="title"/>
          </p:nvPr>
        </p:nvSpPr>
        <p:spPr>
          <a:xfrm>
            <a:off x="360220" y="179837"/>
            <a:ext cx="10515600"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Cut</a:t>
            </a:r>
            <a:endParaRPr sz="3200"/>
          </a:p>
        </p:txBody>
      </p:sp>
      <p:graphicFrame>
        <p:nvGraphicFramePr>
          <p:cNvPr id="1882" name="Google Shape;1882;p13"/>
          <p:cNvGraphicFramePr/>
          <p:nvPr/>
        </p:nvGraphicFramePr>
        <p:xfrm>
          <a:off x="429491" y="831273"/>
          <a:ext cx="3000000" cy="3000000"/>
        </p:xfrm>
        <a:graphic>
          <a:graphicData uri="http://schemas.openxmlformats.org/drawingml/2006/table">
            <a:tbl>
              <a:tblPr bandRow="1" firstRow="1">
                <a:noFill/>
                <a:tableStyleId>{F4134AC2-A480-450E-B4AD-7226922A8A57}</a:tableStyleId>
              </a:tblPr>
              <a:tblGrid>
                <a:gridCol w="5638800"/>
                <a:gridCol w="5818900"/>
              </a:tblGrid>
              <a:tr h="495125">
                <a:tc gridSpan="2">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latin typeface="Century Gothic"/>
                          <a:ea typeface="Century Gothic"/>
                          <a:cs typeface="Century Gothic"/>
                          <a:sym typeface="Century Gothic"/>
                        </a:rPr>
                        <a:t>Significance and implications for teaching and assessment</a:t>
                      </a:r>
                      <a:endParaRPr sz="1400" u="none" cap="none" strike="noStrike"/>
                    </a:p>
                  </a:txBody>
                  <a:tcPr marT="45725" marB="45725" marR="91450" marL="91450" anchor="ctr"/>
                </a:tc>
                <a:tc hMerge="1"/>
              </a:tr>
              <a:tr h="618700">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2015 (Foundation (R)/Higher)</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2022 (omitted)</a:t>
                      </a:r>
                      <a:endParaRPr sz="1400" u="none" cap="none" strike="noStrike"/>
                    </a:p>
                  </a:txBody>
                  <a:tcPr marT="45725" marB="45725" marR="91450" marL="91450" anchor="ctr"/>
                </a:tc>
              </a:tr>
              <a:tr h="4234025">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solidFill>
                          <a:srgbClr val="1F3864"/>
                        </a:solidFill>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7000"/>
                        </a:lnSpc>
                        <a:spcBef>
                          <a:spcPts val="0"/>
                        </a:spcBef>
                        <a:spcAft>
                          <a:spcPts val="0"/>
                        </a:spcAft>
                        <a:buClr>
                          <a:srgbClr val="000000"/>
                        </a:buClr>
                        <a:buSzPts val="2400"/>
                        <a:buFont typeface="Arial"/>
                        <a:buNone/>
                      </a:pPr>
                      <a:r>
                        <a:t/>
                      </a:r>
                      <a:endParaRPr sz="2400" u="none" cap="none" strike="noStrike">
                        <a:solidFill>
                          <a:srgbClr val="1F3864"/>
                        </a:solidFill>
                        <a:latin typeface="Century Gothic"/>
                        <a:ea typeface="Century Gothic"/>
                        <a:cs typeface="Century Gothic"/>
                        <a:sym typeface="Century Gothic"/>
                      </a:endParaRPr>
                    </a:p>
                  </a:txBody>
                  <a:tcPr marT="45725" marB="45725" marR="91450" marL="91450"/>
                </a:tc>
              </a:tr>
            </a:tbl>
          </a:graphicData>
        </a:graphic>
      </p:graphicFrame>
      <p:sp>
        <p:nvSpPr>
          <p:cNvPr id="1883" name="Google Shape;1883;p13"/>
          <p:cNvSpPr txBox="1"/>
          <p:nvPr/>
        </p:nvSpPr>
        <p:spPr>
          <a:xfrm>
            <a:off x="1884217" y="1958415"/>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pluperfect</a:t>
            </a:r>
            <a:endParaRPr b="0" i="0" sz="1400" u="none" cap="none" strike="noStrike">
              <a:solidFill>
                <a:srgbClr val="000000"/>
              </a:solidFill>
              <a:latin typeface="Arial"/>
              <a:ea typeface="Arial"/>
              <a:cs typeface="Arial"/>
              <a:sym typeface="Arial"/>
            </a:endParaRPr>
          </a:p>
        </p:txBody>
      </p:sp>
      <p:sp>
        <p:nvSpPr>
          <p:cNvPr id="1884" name="Google Shape;1884;p13"/>
          <p:cNvSpPr txBox="1"/>
          <p:nvPr/>
        </p:nvSpPr>
        <p:spPr>
          <a:xfrm>
            <a:off x="7453744" y="1958415"/>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pluperfect</a:t>
            </a:r>
            <a:endParaRPr b="0" i="0" sz="1400" u="none" cap="none" strike="noStrike">
              <a:solidFill>
                <a:srgbClr val="000000"/>
              </a:solidFill>
              <a:latin typeface="Arial"/>
              <a:ea typeface="Arial"/>
              <a:cs typeface="Arial"/>
              <a:sym typeface="Arial"/>
            </a:endParaRPr>
          </a:p>
        </p:txBody>
      </p:sp>
      <p:sp>
        <p:nvSpPr>
          <p:cNvPr id="1885" name="Google Shape;1885;p13"/>
          <p:cNvSpPr txBox="1"/>
          <p:nvPr/>
        </p:nvSpPr>
        <p:spPr>
          <a:xfrm>
            <a:off x="1884217" y="2479963"/>
            <a:ext cx="29648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future, imperfect, perfect passive</a:t>
            </a:r>
            <a:endParaRPr b="0" i="0" sz="1400" u="none" cap="none" strike="noStrike">
              <a:solidFill>
                <a:srgbClr val="000000"/>
              </a:solidFill>
              <a:latin typeface="Arial"/>
              <a:ea typeface="Arial"/>
              <a:cs typeface="Arial"/>
              <a:sym typeface="Arial"/>
            </a:endParaRPr>
          </a:p>
        </p:txBody>
      </p:sp>
      <p:sp>
        <p:nvSpPr>
          <p:cNvPr id="1886" name="Google Shape;1886;p13"/>
          <p:cNvSpPr txBox="1"/>
          <p:nvPr/>
        </p:nvSpPr>
        <p:spPr>
          <a:xfrm>
            <a:off x="7467600" y="2489582"/>
            <a:ext cx="29648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future, imperfect, perfect passive</a:t>
            </a:r>
            <a:endParaRPr b="0" i="0" sz="1400" u="none" cap="none" strike="noStrike">
              <a:solidFill>
                <a:srgbClr val="000000"/>
              </a:solidFill>
              <a:latin typeface="Arial"/>
              <a:ea typeface="Arial"/>
              <a:cs typeface="Arial"/>
              <a:sym typeface="Arial"/>
            </a:endParaRPr>
          </a:p>
        </p:txBody>
      </p:sp>
      <p:sp>
        <p:nvSpPr>
          <p:cNvPr id="1887" name="Google Shape;1887;p13"/>
          <p:cNvSpPr txBox="1"/>
          <p:nvPr/>
        </p:nvSpPr>
        <p:spPr>
          <a:xfrm>
            <a:off x="1884217" y="3438664"/>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subjunctive</a:t>
            </a:r>
            <a:endParaRPr b="0" i="0" sz="1400" u="none" cap="none" strike="noStrike">
              <a:solidFill>
                <a:srgbClr val="000000"/>
              </a:solidFill>
              <a:latin typeface="Arial"/>
              <a:ea typeface="Arial"/>
              <a:cs typeface="Arial"/>
              <a:sym typeface="Arial"/>
            </a:endParaRPr>
          </a:p>
        </p:txBody>
      </p:sp>
      <p:sp>
        <p:nvSpPr>
          <p:cNvPr id="1888" name="Google Shape;1888;p13"/>
          <p:cNvSpPr txBox="1"/>
          <p:nvPr/>
        </p:nvSpPr>
        <p:spPr>
          <a:xfrm>
            <a:off x="7467600" y="3429000"/>
            <a:ext cx="296487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subjunctive</a:t>
            </a:r>
            <a:endParaRPr b="0" i="0" sz="1400" u="none" cap="none" strike="noStrike">
              <a:solidFill>
                <a:srgbClr val="000000"/>
              </a:solidFill>
              <a:latin typeface="Arial"/>
              <a:ea typeface="Arial"/>
              <a:cs typeface="Arial"/>
              <a:sym typeface="Arial"/>
            </a:endParaRPr>
          </a:p>
        </p:txBody>
      </p:sp>
      <p:sp>
        <p:nvSpPr>
          <p:cNvPr id="1889" name="Google Shape;1889;p13"/>
          <p:cNvSpPr txBox="1"/>
          <p:nvPr/>
        </p:nvSpPr>
        <p:spPr>
          <a:xfrm>
            <a:off x="1884217" y="4028033"/>
            <a:ext cx="29648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position and order of object pronouns</a:t>
            </a:r>
            <a:endParaRPr b="0" i="0" sz="1400" u="none" cap="none" strike="noStrike">
              <a:solidFill>
                <a:srgbClr val="000000"/>
              </a:solidFill>
              <a:latin typeface="Arial"/>
              <a:ea typeface="Arial"/>
              <a:cs typeface="Arial"/>
              <a:sym typeface="Arial"/>
            </a:endParaRPr>
          </a:p>
        </p:txBody>
      </p:sp>
      <p:sp>
        <p:nvSpPr>
          <p:cNvPr id="1890" name="Google Shape;1890;p13"/>
          <p:cNvSpPr txBox="1"/>
          <p:nvPr/>
        </p:nvSpPr>
        <p:spPr>
          <a:xfrm>
            <a:off x="7550728" y="4041060"/>
            <a:ext cx="296487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juxtaposed object pronouns</a:t>
            </a:r>
            <a:endParaRPr b="0" i="0" sz="1400" u="none" cap="none" strike="noStrike">
              <a:solidFill>
                <a:srgbClr val="000000"/>
              </a:solidFill>
              <a:latin typeface="Arial"/>
              <a:ea typeface="Arial"/>
              <a:cs typeface="Arial"/>
              <a:sym typeface="Arial"/>
            </a:endParaRPr>
          </a:p>
        </p:txBody>
      </p:sp>
      <p:sp>
        <p:nvSpPr>
          <p:cNvPr id="1891" name="Google Shape;1891;p13"/>
          <p:cNvSpPr txBox="1"/>
          <p:nvPr/>
        </p:nvSpPr>
        <p:spPr>
          <a:xfrm>
            <a:off x="1406237" y="4986734"/>
            <a:ext cx="421178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depuis + imperfect tense</a:t>
            </a:r>
            <a:endParaRPr b="0" i="0" sz="1400" u="none" cap="none" strike="noStrike">
              <a:solidFill>
                <a:srgbClr val="000000"/>
              </a:solidFill>
              <a:latin typeface="Arial"/>
              <a:ea typeface="Arial"/>
              <a:cs typeface="Arial"/>
              <a:sym typeface="Arial"/>
            </a:endParaRPr>
          </a:p>
        </p:txBody>
      </p:sp>
      <p:sp>
        <p:nvSpPr>
          <p:cNvPr id="1892" name="Google Shape;1892;p13"/>
          <p:cNvSpPr txBox="1"/>
          <p:nvPr/>
        </p:nvSpPr>
        <p:spPr>
          <a:xfrm>
            <a:off x="7273639" y="5014935"/>
            <a:ext cx="392083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depuis + imperfect tense</a:t>
            </a:r>
            <a:endParaRPr b="0" i="0" sz="1400" u="none" cap="none" strike="noStrike">
              <a:solidFill>
                <a:srgbClr val="000000"/>
              </a:solidFill>
              <a:latin typeface="Arial"/>
              <a:ea typeface="Arial"/>
              <a:cs typeface="Arial"/>
              <a:sym typeface="Arial"/>
            </a:endParaRPr>
          </a:p>
        </p:txBody>
      </p:sp>
      <p:sp>
        <p:nvSpPr>
          <p:cNvPr id="1893" name="Google Shape;1893;p13"/>
          <p:cNvSpPr txBox="1"/>
          <p:nvPr/>
        </p:nvSpPr>
        <p:spPr>
          <a:xfrm>
            <a:off x="1406237" y="5568624"/>
            <a:ext cx="421178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dont (R)</a:t>
            </a:r>
            <a:endParaRPr b="0" i="0" sz="1400" u="none" cap="none" strike="noStrike">
              <a:solidFill>
                <a:srgbClr val="000000"/>
              </a:solidFill>
              <a:latin typeface="Arial"/>
              <a:ea typeface="Arial"/>
              <a:cs typeface="Arial"/>
              <a:sym typeface="Arial"/>
            </a:endParaRPr>
          </a:p>
        </p:txBody>
      </p:sp>
      <p:sp>
        <p:nvSpPr>
          <p:cNvPr id="1894" name="Google Shape;1894;p13"/>
          <p:cNvSpPr txBox="1"/>
          <p:nvPr/>
        </p:nvSpPr>
        <p:spPr>
          <a:xfrm>
            <a:off x="7273639" y="5558068"/>
            <a:ext cx="392083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sngStrike">
                <a:solidFill>
                  <a:srgbClr val="1F3864"/>
                </a:solidFill>
                <a:latin typeface="Century Gothic"/>
                <a:ea typeface="Century Gothic"/>
                <a:cs typeface="Century Gothic"/>
                <a:sym typeface="Century Gothic"/>
              </a:rPr>
              <a:t>dont (R)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8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8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8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8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9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89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8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9" name="Shape 1899"/>
        <p:cNvGrpSpPr/>
        <p:nvPr/>
      </p:nvGrpSpPr>
      <p:grpSpPr>
        <a:xfrm>
          <a:off x="0" y="0"/>
          <a:ext cx="0" cy="0"/>
          <a:chOff x="0" y="0"/>
          <a:chExt cx="0" cy="0"/>
        </a:xfrm>
      </p:grpSpPr>
      <p:sp>
        <p:nvSpPr>
          <p:cNvPr id="1900" name="Google Shape;1900;p15"/>
          <p:cNvSpPr txBox="1"/>
          <p:nvPr>
            <p:ph type="title"/>
          </p:nvPr>
        </p:nvSpPr>
        <p:spPr>
          <a:xfrm>
            <a:off x="325588" y="179838"/>
            <a:ext cx="10515600"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Moved to vocabulary</a:t>
            </a:r>
            <a:endParaRPr sz="3200"/>
          </a:p>
        </p:txBody>
      </p:sp>
      <p:graphicFrame>
        <p:nvGraphicFramePr>
          <p:cNvPr id="1901" name="Google Shape;1901;p15"/>
          <p:cNvGraphicFramePr/>
          <p:nvPr/>
        </p:nvGraphicFramePr>
        <p:xfrm>
          <a:off x="429491" y="831274"/>
          <a:ext cx="3000000" cy="3000000"/>
        </p:xfrm>
        <a:graphic>
          <a:graphicData uri="http://schemas.openxmlformats.org/drawingml/2006/table">
            <a:tbl>
              <a:tblPr bandRow="1" firstRow="1">
                <a:noFill/>
                <a:tableStyleId>{F4134AC2-A480-450E-B4AD-7226922A8A57}</a:tableStyleId>
              </a:tblPr>
              <a:tblGrid>
                <a:gridCol w="5264725"/>
                <a:gridCol w="6192975"/>
              </a:tblGrid>
              <a:tr h="374075">
                <a:tc gridSpan="2">
                  <a:txBody>
                    <a:bodyPr/>
                    <a:lstStyle/>
                    <a:p>
                      <a:pPr indent="0" lvl="0" marL="0" marR="0" rtl="0" algn="ctr">
                        <a:lnSpc>
                          <a:spcPct val="100000"/>
                        </a:lnSpc>
                        <a:spcBef>
                          <a:spcPts val="0"/>
                        </a:spcBef>
                        <a:spcAft>
                          <a:spcPts val="0"/>
                        </a:spcAft>
                        <a:buClr>
                          <a:srgbClr val="000000"/>
                        </a:buClr>
                        <a:buSzPts val="2400"/>
                        <a:buFont typeface="Arial"/>
                        <a:buNone/>
                      </a:pPr>
                      <a:r>
                        <a:rPr lang="en-GB" sz="2400" u="none" cap="none" strike="noStrike">
                          <a:latin typeface="Century Gothic"/>
                          <a:ea typeface="Century Gothic"/>
                          <a:cs typeface="Century Gothic"/>
                          <a:sym typeface="Century Gothic"/>
                        </a:rPr>
                        <a:t>Significance and implications for teaching and assessment</a:t>
                      </a:r>
                      <a:endParaRPr sz="1400" u="none" cap="none" strike="noStrike"/>
                    </a:p>
                  </a:txBody>
                  <a:tcPr marT="45725" marB="45725" marR="91450" marL="91450" anchor="ctr"/>
                </a:tc>
                <a:tc hMerge="1"/>
              </a:tr>
              <a:tr h="571325">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2015 (grammar)</a:t>
                      </a:r>
                      <a:endParaRPr sz="14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2400"/>
                        <a:buFont typeface="Arial"/>
                        <a:buNone/>
                      </a:pPr>
                      <a:r>
                        <a:rPr b="1" lang="en-GB" sz="2400" u="none" cap="none" strike="noStrike">
                          <a:solidFill>
                            <a:srgbClr val="1F3864"/>
                          </a:solidFill>
                          <a:latin typeface="Century Gothic"/>
                          <a:ea typeface="Century Gothic"/>
                          <a:cs typeface="Century Gothic"/>
                          <a:sym typeface="Century Gothic"/>
                        </a:rPr>
                        <a:t>2022 (vocabulary)</a:t>
                      </a:r>
                      <a:endParaRPr sz="1400" u="none" cap="none" strike="noStrike"/>
                    </a:p>
                  </a:txBody>
                  <a:tcPr marT="45725" marB="45725" marR="91450" marL="91450" anchor="ctr"/>
                </a:tc>
              </a:tr>
              <a:tr h="3909700">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solidFill>
                          <a:srgbClr val="1F3864"/>
                        </a:solidFill>
                        <a:latin typeface="Century Gothic"/>
                        <a:ea typeface="Century Gothic"/>
                        <a:cs typeface="Century Gothic"/>
                        <a:sym typeface="Century Gothic"/>
                      </a:endParaRPr>
                    </a:p>
                  </a:txBody>
                  <a:tcPr marT="45725" marB="45725" marR="91450" marL="91450"/>
                </a:tc>
                <a:tc>
                  <a:txBody>
                    <a:bodyPr/>
                    <a:lstStyle/>
                    <a:p>
                      <a:pPr indent="0" lvl="0" marL="0" marR="0" rtl="0" algn="l">
                        <a:lnSpc>
                          <a:spcPct val="107000"/>
                        </a:lnSpc>
                        <a:spcBef>
                          <a:spcPts val="0"/>
                        </a:spcBef>
                        <a:spcAft>
                          <a:spcPts val="0"/>
                        </a:spcAft>
                        <a:buClr>
                          <a:srgbClr val="000000"/>
                        </a:buClr>
                        <a:buSzPts val="2400"/>
                        <a:buFont typeface="Arial"/>
                        <a:buNone/>
                      </a:pPr>
                      <a:r>
                        <a:t/>
                      </a:r>
                      <a:endParaRPr sz="2400" u="none" cap="none" strike="noStrike">
                        <a:solidFill>
                          <a:srgbClr val="1F3864"/>
                        </a:solidFill>
                        <a:latin typeface="Century Gothic"/>
                        <a:ea typeface="Century Gothic"/>
                        <a:cs typeface="Century Gothic"/>
                        <a:sym typeface="Century Gothic"/>
                      </a:endParaRPr>
                    </a:p>
                  </a:txBody>
                  <a:tcPr marT="45725" marB="45725" marR="91450" marL="91450"/>
                </a:tc>
              </a:tr>
            </a:tbl>
          </a:graphicData>
        </a:graphic>
      </p:graphicFrame>
      <p:sp>
        <p:nvSpPr>
          <p:cNvPr id="1902" name="Google Shape;1902;p15"/>
          <p:cNvSpPr txBox="1"/>
          <p:nvPr/>
        </p:nvSpPr>
        <p:spPr>
          <a:xfrm>
            <a:off x="1773381" y="1880526"/>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number</a:t>
            </a:r>
            <a:endParaRPr b="0" i="0" sz="1400" u="none" cap="none" strike="noStrike">
              <a:solidFill>
                <a:srgbClr val="000000"/>
              </a:solidFill>
              <a:latin typeface="Arial"/>
              <a:ea typeface="Arial"/>
              <a:cs typeface="Arial"/>
              <a:sym typeface="Arial"/>
            </a:endParaRPr>
          </a:p>
        </p:txBody>
      </p:sp>
      <p:sp>
        <p:nvSpPr>
          <p:cNvPr id="1903" name="Google Shape;1903;p15"/>
          <p:cNvSpPr txBox="1"/>
          <p:nvPr/>
        </p:nvSpPr>
        <p:spPr>
          <a:xfrm>
            <a:off x="1773381" y="2314095"/>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quantity</a:t>
            </a:r>
            <a:endParaRPr b="0" i="0" sz="1400" u="none" cap="none" strike="noStrike">
              <a:solidFill>
                <a:srgbClr val="000000"/>
              </a:solidFill>
              <a:latin typeface="Arial"/>
              <a:ea typeface="Arial"/>
              <a:cs typeface="Arial"/>
              <a:sym typeface="Arial"/>
            </a:endParaRPr>
          </a:p>
        </p:txBody>
      </p:sp>
      <p:sp>
        <p:nvSpPr>
          <p:cNvPr id="1904" name="Google Shape;1904;p15"/>
          <p:cNvSpPr txBox="1"/>
          <p:nvPr/>
        </p:nvSpPr>
        <p:spPr>
          <a:xfrm>
            <a:off x="1773381" y="2838721"/>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dates</a:t>
            </a:r>
            <a:endParaRPr b="0" i="0" sz="1400" u="none" cap="none" strike="noStrike">
              <a:solidFill>
                <a:srgbClr val="000000"/>
              </a:solidFill>
              <a:latin typeface="Arial"/>
              <a:ea typeface="Arial"/>
              <a:cs typeface="Arial"/>
              <a:sym typeface="Arial"/>
            </a:endParaRPr>
          </a:p>
        </p:txBody>
      </p:sp>
      <p:sp>
        <p:nvSpPr>
          <p:cNvPr id="1905" name="Google Shape;1905;p15"/>
          <p:cNvSpPr txBox="1"/>
          <p:nvPr/>
        </p:nvSpPr>
        <p:spPr>
          <a:xfrm>
            <a:off x="1773381" y="3363347"/>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times</a:t>
            </a:r>
            <a:endParaRPr b="0" i="0" sz="1400" u="none" cap="none" strike="noStrike">
              <a:solidFill>
                <a:srgbClr val="000000"/>
              </a:solidFill>
              <a:latin typeface="Arial"/>
              <a:ea typeface="Arial"/>
              <a:cs typeface="Arial"/>
              <a:sym typeface="Arial"/>
            </a:endParaRPr>
          </a:p>
        </p:txBody>
      </p:sp>
      <p:sp>
        <p:nvSpPr>
          <p:cNvPr id="1906" name="Google Shape;1906;p15"/>
          <p:cNvSpPr txBox="1"/>
          <p:nvPr/>
        </p:nvSpPr>
        <p:spPr>
          <a:xfrm>
            <a:off x="1551708" y="3887973"/>
            <a:ext cx="300643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list of conjunctions</a:t>
            </a:r>
            <a:endParaRPr b="0" i="0" sz="1400" u="none" cap="none" strike="noStrike">
              <a:solidFill>
                <a:srgbClr val="000000"/>
              </a:solidFill>
              <a:latin typeface="Arial"/>
              <a:ea typeface="Arial"/>
              <a:cs typeface="Arial"/>
              <a:sym typeface="Arial"/>
            </a:endParaRPr>
          </a:p>
        </p:txBody>
      </p:sp>
      <p:sp>
        <p:nvSpPr>
          <p:cNvPr id="1907" name="Google Shape;1907;p15"/>
          <p:cNvSpPr txBox="1"/>
          <p:nvPr/>
        </p:nvSpPr>
        <p:spPr>
          <a:xfrm>
            <a:off x="1551707" y="4429576"/>
            <a:ext cx="300643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list of prepositions</a:t>
            </a:r>
            <a:endParaRPr b="0" i="0" sz="1400" u="none" cap="none" strike="noStrike">
              <a:solidFill>
                <a:srgbClr val="000000"/>
              </a:solidFill>
              <a:latin typeface="Arial"/>
              <a:ea typeface="Arial"/>
              <a:cs typeface="Arial"/>
              <a:sym typeface="Arial"/>
            </a:endParaRPr>
          </a:p>
        </p:txBody>
      </p:sp>
      <p:sp>
        <p:nvSpPr>
          <p:cNvPr id="1908" name="Google Shape;1908;p15"/>
          <p:cNvSpPr txBox="1"/>
          <p:nvPr/>
        </p:nvSpPr>
        <p:spPr>
          <a:xfrm>
            <a:off x="914397" y="4888049"/>
            <a:ext cx="45442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adverbs of time and place</a:t>
            </a:r>
            <a:endParaRPr b="0" i="0" sz="1400" u="none" cap="none" strike="noStrike">
              <a:solidFill>
                <a:srgbClr val="000000"/>
              </a:solidFill>
              <a:latin typeface="Arial"/>
              <a:ea typeface="Arial"/>
              <a:cs typeface="Arial"/>
              <a:sym typeface="Arial"/>
            </a:endParaRPr>
          </a:p>
        </p:txBody>
      </p:sp>
      <p:sp>
        <p:nvSpPr>
          <p:cNvPr id="1909" name="Google Shape;1909;p15"/>
          <p:cNvSpPr txBox="1"/>
          <p:nvPr/>
        </p:nvSpPr>
        <p:spPr>
          <a:xfrm>
            <a:off x="914397" y="5306237"/>
            <a:ext cx="45442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pronouns</a:t>
            </a:r>
            <a:endParaRPr b="0" i="0" sz="1400" u="none" cap="none" strike="noStrike">
              <a:solidFill>
                <a:srgbClr val="000000"/>
              </a:solidFill>
              <a:latin typeface="Arial"/>
              <a:ea typeface="Arial"/>
              <a:cs typeface="Arial"/>
              <a:sym typeface="Arial"/>
            </a:endParaRPr>
          </a:p>
        </p:txBody>
      </p:sp>
      <p:sp>
        <p:nvSpPr>
          <p:cNvPr id="1910" name="Google Shape;1910;p15"/>
          <p:cNvSpPr txBox="1"/>
          <p:nvPr/>
        </p:nvSpPr>
        <p:spPr>
          <a:xfrm>
            <a:off x="7710056" y="1880526"/>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number</a:t>
            </a:r>
            <a:endParaRPr b="0" i="0" sz="1400" u="none" cap="none" strike="noStrike">
              <a:solidFill>
                <a:srgbClr val="000000"/>
              </a:solidFill>
              <a:latin typeface="Arial"/>
              <a:ea typeface="Arial"/>
              <a:cs typeface="Arial"/>
              <a:sym typeface="Arial"/>
            </a:endParaRPr>
          </a:p>
        </p:txBody>
      </p:sp>
      <p:sp>
        <p:nvSpPr>
          <p:cNvPr id="1911" name="Google Shape;1911;p15"/>
          <p:cNvSpPr txBox="1"/>
          <p:nvPr/>
        </p:nvSpPr>
        <p:spPr>
          <a:xfrm>
            <a:off x="7710056" y="2314095"/>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quantity</a:t>
            </a:r>
            <a:endParaRPr b="0" i="0" sz="1400" u="none" cap="none" strike="noStrike">
              <a:solidFill>
                <a:srgbClr val="000000"/>
              </a:solidFill>
              <a:latin typeface="Arial"/>
              <a:ea typeface="Arial"/>
              <a:cs typeface="Arial"/>
              <a:sym typeface="Arial"/>
            </a:endParaRPr>
          </a:p>
        </p:txBody>
      </p:sp>
      <p:sp>
        <p:nvSpPr>
          <p:cNvPr id="1912" name="Google Shape;1912;p15"/>
          <p:cNvSpPr txBox="1"/>
          <p:nvPr/>
        </p:nvSpPr>
        <p:spPr>
          <a:xfrm>
            <a:off x="7710056" y="2838721"/>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dates</a:t>
            </a:r>
            <a:endParaRPr b="0" i="0" sz="1400" u="none" cap="none" strike="noStrike">
              <a:solidFill>
                <a:srgbClr val="000000"/>
              </a:solidFill>
              <a:latin typeface="Arial"/>
              <a:ea typeface="Arial"/>
              <a:cs typeface="Arial"/>
              <a:sym typeface="Arial"/>
            </a:endParaRPr>
          </a:p>
        </p:txBody>
      </p:sp>
      <p:sp>
        <p:nvSpPr>
          <p:cNvPr id="1913" name="Google Shape;1913;p15"/>
          <p:cNvSpPr txBox="1"/>
          <p:nvPr/>
        </p:nvSpPr>
        <p:spPr>
          <a:xfrm>
            <a:off x="7710056" y="3363347"/>
            <a:ext cx="25630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times</a:t>
            </a:r>
            <a:endParaRPr b="0" i="0" sz="1400" u="none" cap="none" strike="noStrike">
              <a:solidFill>
                <a:srgbClr val="000000"/>
              </a:solidFill>
              <a:latin typeface="Arial"/>
              <a:ea typeface="Arial"/>
              <a:cs typeface="Arial"/>
              <a:sym typeface="Arial"/>
            </a:endParaRPr>
          </a:p>
        </p:txBody>
      </p:sp>
      <p:sp>
        <p:nvSpPr>
          <p:cNvPr id="1914" name="Google Shape;1914;p15"/>
          <p:cNvSpPr txBox="1"/>
          <p:nvPr/>
        </p:nvSpPr>
        <p:spPr>
          <a:xfrm>
            <a:off x="7488383" y="3887973"/>
            <a:ext cx="300643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list of conjunctions</a:t>
            </a:r>
            <a:endParaRPr b="0" i="0" sz="1400" u="none" cap="none" strike="noStrike">
              <a:solidFill>
                <a:srgbClr val="000000"/>
              </a:solidFill>
              <a:latin typeface="Arial"/>
              <a:ea typeface="Arial"/>
              <a:cs typeface="Arial"/>
              <a:sym typeface="Arial"/>
            </a:endParaRPr>
          </a:p>
        </p:txBody>
      </p:sp>
      <p:sp>
        <p:nvSpPr>
          <p:cNvPr id="1915" name="Google Shape;1915;p15"/>
          <p:cNvSpPr txBox="1"/>
          <p:nvPr/>
        </p:nvSpPr>
        <p:spPr>
          <a:xfrm>
            <a:off x="7488382" y="4429576"/>
            <a:ext cx="300643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list of prepositions</a:t>
            </a:r>
            <a:endParaRPr b="0" i="0" sz="1400" u="none" cap="none" strike="noStrike">
              <a:solidFill>
                <a:srgbClr val="000000"/>
              </a:solidFill>
              <a:latin typeface="Arial"/>
              <a:ea typeface="Arial"/>
              <a:cs typeface="Arial"/>
              <a:sym typeface="Arial"/>
            </a:endParaRPr>
          </a:p>
        </p:txBody>
      </p:sp>
      <p:sp>
        <p:nvSpPr>
          <p:cNvPr id="1916" name="Google Shape;1916;p15"/>
          <p:cNvSpPr txBox="1"/>
          <p:nvPr/>
        </p:nvSpPr>
        <p:spPr>
          <a:xfrm>
            <a:off x="6851072" y="4888049"/>
            <a:ext cx="45442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adverbs of time and place</a:t>
            </a:r>
            <a:endParaRPr b="0" i="0" sz="1400" u="none" cap="none" strike="noStrike">
              <a:solidFill>
                <a:srgbClr val="000000"/>
              </a:solidFill>
              <a:latin typeface="Arial"/>
              <a:ea typeface="Arial"/>
              <a:cs typeface="Arial"/>
              <a:sym typeface="Arial"/>
            </a:endParaRPr>
          </a:p>
        </p:txBody>
      </p:sp>
      <p:sp>
        <p:nvSpPr>
          <p:cNvPr id="1917" name="Google Shape;1917;p15"/>
          <p:cNvSpPr txBox="1"/>
          <p:nvPr/>
        </p:nvSpPr>
        <p:spPr>
          <a:xfrm>
            <a:off x="6851072" y="5306237"/>
            <a:ext cx="454429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1F3864"/>
                </a:solidFill>
                <a:latin typeface="Century Gothic"/>
                <a:ea typeface="Century Gothic"/>
                <a:cs typeface="Century Gothic"/>
                <a:sym typeface="Century Gothic"/>
              </a:rPr>
              <a:t>pronouns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902"/>
                                        </p:tgtEl>
                                      </p:cBhvr>
                                    </p:animEffect>
                                    <p:set>
                                      <p:cBhvr>
                                        <p:cTn dur="1" fill="hold">
                                          <p:stCondLst>
                                            <p:cond delay="500"/>
                                          </p:stCondLst>
                                        </p:cTn>
                                        <p:tgtEl>
                                          <p:spTgt spid="19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3"/>
                                        </p:tgtEl>
                                      </p:cBhvr>
                                    </p:animEffect>
                                    <p:set>
                                      <p:cBhvr>
                                        <p:cTn dur="1" fill="hold">
                                          <p:stCondLst>
                                            <p:cond delay="500"/>
                                          </p:stCondLst>
                                        </p:cTn>
                                        <p:tgtEl>
                                          <p:spTgt spid="19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4"/>
                                        </p:tgtEl>
                                      </p:cBhvr>
                                    </p:animEffect>
                                    <p:set>
                                      <p:cBhvr>
                                        <p:cTn dur="1" fill="hold">
                                          <p:stCondLst>
                                            <p:cond delay="500"/>
                                          </p:stCondLst>
                                        </p:cTn>
                                        <p:tgtEl>
                                          <p:spTgt spid="19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5"/>
                                        </p:tgtEl>
                                      </p:cBhvr>
                                    </p:animEffect>
                                    <p:set>
                                      <p:cBhvr>
                                        <p:cTn dur="1" fill="hold">
                                          <p:stCondLst>
                                            <p:cond delay="500"/>
                                          </p:stCondLst>
                                        </p:cTn>
                                        <p:tgtEl>
                                          <p:spTgt spid="19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6"/>
                                        </p:tgtEl>
                                      </p:cBhvr>
                                    </p:animEffect>
                                    <p:set>
                                      <p:cBhvr>
                                        <p:cTn dur="1" fill="hold">
                                          <p:stCondLst>
                                            <p:cond delay="500"/>
                                          </p:stCondLst>
                                        </p:cTn>
                                        <p:tgtEl>
                                          <p:spTgt spid="190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7"/>
                                        </p:tgtEl>
                                      </p:cBhvr>
                                    </p:animEffect>
                                    <p:set>
                                      <p:cBhvr>
                                        <p:cTn dur="1" fill="hold">
                                          <p:stCondLst>
                                            <p:cond delay="500"/>
                                          </p:stCondLst>
                                        </p:cTn>
                                        <p:tgtEl>
                                          <p:spTgt spid="190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8"/>
                                        </p:tgtEl>
                                      </p:cBhvr>
                                    </p:animEffect>
                                    <p:set>
                                      <p:cBhvr>
                                        <p:cTn dur="1" fill="hold">
                                          <p:stCondLst>
                                            <p:cond delay="500"/>
                                          </p:stCondLst>
                                        </p:cTn>
                                        <p:tgtEl>
                                          <p:spTgt spid="190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909"/>
                                        </p:tgtEl>
                                      </p:cBhvr>
                                    </p:animEffect>
                                    <p:set>
                                      <p:cBhvr>
                                        <p:cTn dur="1" fill="hold">
                                          <p:stCondLst>
                                            <p:cond delay="500"/>
                                          </p:stCondLst>
                                        </p:cTn>
                                        <p:tgtEl>
                                          <p:spTgt spid="19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1"/>
                                        </p:tgtEl>
                                        <p:attrNameLst>
                                          <p:attrName>style.visibility</p:attrName>
                                        </p:attrNameLst>
                                      </p:cBhvr>
                                      <p:to>
                                        <p:strVal val="visible"/>
                                      </p:to>
                                    </p:set>
                                    <p:animEffect filter="fade" transition="in">
                                      <p:cBhvr>
                                        <p:cTn dur="500"/>
                                        <p:tgtEl>
                                          <p:spTgt spid="1911"/>
                                        </p:tgtEl>
                                      </p:cBhvr>
                                    </p:animEffect>
                                  </p:childTnLst>
                                </p:cTn>
                              </p:par>
                              <p:par>
                                <p:cTn fill="hold" nodeType="with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500"/>
                                        <p:tgtEl>
                                          <p:spTgt spid="1912"/>
                                        </p:tgtEl>
                                      </p:cBhvr>
                                    </p:animEffect>
                                  </p:childTnLst>
                                </p:cTn>
                              </p:par>
                              <p:par>
                                <p:cTn fill="hold" nodeType="withEffect" presetClass="entr" presetID="10" presetSubtype="0">
                                  <p:stCondLst>
                                    <p:cond delay="0"/>
                                  </p:stCondLst>
                                  <p:childTnLst>
                                    <p:set>
                                      <p:cBhvr>
                                        <p:cTn dur="1" fill="hold">
                                          <p:stCondLst>
                                            <p:cond delay="0"/>
                                          </p:stCondLst>
                                        </p:cTn>
                                        <p:tgtEl>
                                          <p:spTgt spid="1913"/>
                                        </p:tgtEl>
                                        <p:attrNameLst>
                                          <p:attrName>style.visibility</p:attrName>
                                        </p:attrNameLst>
                                      </p:cBhvr>
                                      <p:to>
                                        <p:strVal val="visible"/>
                                      </p:to>
                                    </p:set>
                                    <p:animEffect filter="fade" transition="in">
                                      <p:cBhvr>
                                        <p:cTn dur="500"/>
                                        <p:tgtEl>
                                          <p:spTgt spid="1913"/>
                                        </p:tgtEl>
                                      </p:cBhvr>
                                    </p:animEffect>
                                  </p:childTnLst>
                                </p:cTn>
                              </p:par>
                              <p:par>
                                <p:cTn fill="hold" nodeType="withEffect" presetClass="entr" presetID="10" presetSubtype="0">
                                  <p:stCondLst>
                                    <p:cond delay="0"/>
                                  </p:stCondLst>
                                  <p:childTnLst>
                                    <p:set>
                                      <p:cBhvr>
                                        <p:cTn dur="1" fill="hold">
                                          <p:stCondLst>
                                            <p:cond delay="0"/>
                                          </p:stCondLst>
                                        </p:cTn>
                                        <p:tgtEl>
                                          <p:spTgt spid="1914"/>
                                        </p:tgtEl>
                                        <p:attrNameLst>
                                          <p:attrName>style.visibility</p:attrName>
                                        </p:attrNameLst>
                                      </p:cBhvr>
                                      <p:to>
                                        <p:strVal val="visible"/>
                                      </p:to>
                                    </p:set>
                                    <p:animEffect filter="fade" transition="in">
                                      <p:cBhvr>
                                        <p:cTn dur="500"/>
                                        <p:tgtEl>
                                          <p:spTgt spid="1914"/>
                                        </p:tgtEl>
                                      </p:cBhvr>
                                    </p:animEffect>
                                  </p:childTnLst>
                                </p:cTn>
                              </p:par>
                              <p:par>
                                <p:cTn fill="hold" nodeType="withEffect" presetClass="entr" presetID="10" presetSubtype="0">
                                  <p:stCondLst>
                                    <p:cond delay="0"/>
                                  </p:stCondLst>
                                  <p:childTnLst>
                                    <p:set>
                                      <p:cBhvr>
                                        <p:cTn dur="1" fill="hold">
                                          <p:stCondLst>
                                            <p:cond delay="0"/>
                                          </p:stCondLst>
                                        </p:cTn>
                                        <p:tgtEl>
                                          <p:spTgt spid="1915"/>
                                        </p:tgtEl>
                                        <p:attrNameLst>
                                          <p:attrName>style.visibility</p:attrName>
                                        </p:attrNameLst>
                                      </p:cBhvr>
                                      <p:to>
                                        <p:strVal val="visible"/>
                                      </p:to>
                                    </p:set>
                                    <p:animEffect filter="fade" transition="in">
                                      <p:cBhvr>
                                        <p:cTn dur="500"/>
                                        <p:tgtEl>
                                          <p:spTgt spid="1915"/>
                                        </p:tgtEl>
                                      </p:cBhvr>
                                    </p:animEffect>
                                  </p:childTnLst>
                                </p:cTn>
                              </p:par>
                              <p:par>
                                <p:cTn fill="hold" nodeType="withEffect" presetClass="entr" presetID="10" presetSubtype="0">
                                  <p:stCondLst>
                                    <p:cond delay="0"/>
                                  </p:stCondLst>
                                  <p:childTnLst>
                                    <p:set>
                                      <p:cBhvr>
                                        <p:cTn dur="1" fill="hold">
                                          <p:stCondLst>
                                            <p:cond delay="0"/>
                                          </p:stCondLst>
                                        </p:cTn>
                                        <p:tgtEl>
                                          <p:spTgt spid="1916"/>
                                        </p:tgtEl>
                                        <p:attrNameLst>
                                          <p:attrName>style.visibility</p:attrName>
                                        </p:attrNameLst>
                                      </p:cBhvr>
                                      <p:to>
                                        <p:strVal val="visible"/>
                                      </p:to>
                                    </p:set>
                                    <p:animEffect filter="fade" transition="in">
                                      <p:cBhvr>
                                        <p:cTn dur="500"/>
                                        <p:tgtEl>
                                          <p:spTgt spid="1916"/>
                                        </p:tgtEl>
                                      </p:cBhvr>
                                    </p:animEffect>
                                  </p:childTnLst>
                                </p:cTn>
                              </p:par>
                              <p:par>
                                <p:cTn fill="hold" nodeType="withEffect" presetClass="entr" presetID="10" presetSubtype="0">
                                  <p:stCondLst>
                                    <p:cond delay="0"/>
                                  </p:stCondLst>
                                  <p:childTnLst>
                                    <p:set>
                                      <p:cBhvr>
                                        <p:cTn dur="1" fill="hold">
                                          <p:stCondLst>
                                            <p:cond delay="0"/>
                                          </p:stCondLst>
                                        </p:cTn>
                                        <p:tgtEl>
                                          <p:spTgt spid="1917"/>
                                        </p:tgtEl>
                                        <p:attrNameLst>
                                          <p:attrName>style.visibility</p:attrName>
                                        </p:attrNameLst>
                                      </p:cBhvr>
                                      <p:to>
                                        <p:strVal val="visible"/>
                                      </p:to>
                                    </p:set>
                                    <p:animEffect filter="fade" transition="in">
                                      <p:cBhvr>
                                        <p:cTn dur="500"/>
                                        <p:tgtEl>
                                          <p:spTgt spid="1917"/>
                                        </p:tgtEl>
                                      </p:cBhvr>
                                    </p:animEffect>
                                  </p:childTnLst>
                                </p:cTn>
                              </p:par>
                              <p:par>
                                <p:cTn fill="hold" nodeType="withEffect" presetClass="entr" presetID="10" presetSubtype="0">
                                  <p:stCondLst>
                                    <p:cond delay="0"/>
                                  </p:stCondLst>
                                  <p:childTnLst>
                                    <p:set>
                                      <p:cBhvr>
                                        <p:cTn dur="1" fill="hold">
                                          <p:stCondLst>
                                            <p:cond delay="0"/>
                                          </p:stCondLst>
                                        </p:cTn>
                                        <p:tgtEl>
                                          <p:spTgt spid="1910"/>
                                        </p:tgtEl>
                                        <p:attrNameLst>
                                          <p:attrName>style.visibility</p:attrName>
                                        </p:attrNameLst>
                                      </p:cBhvr>
                                      <p:to>
                                        <p:strVal val="visible"/>
                                      </p:to>
                                    </p:set>
                                    <p:animEffect filter="fade" transition="in">
                                      <p:cBhvr>
                                        <p:cTn dur="500"/>
                                        <p:tgtEl>
                                          <p:spTgt spid="1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sp>
        <p:nvSpPr>
          <p:cNvPr id="1923" name="Google Shape;1923;p14"/>
          <p:cNvSpPr txBox="1"/>
          <p:nvPr>
            <p:ph type="title"/>
          </p:nvPr>
        </p:nvSpPr>
        <p:spPr>
          <a:xfrm>
            <a:off x="360219" y="179837"/>
            <a:ext cx="11577781" cy="6514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200"/>
              <a:buFont typeface="Century Gothic"/>
              <a:buNone/>
            </a:pPr>
            <a:r>
              <a:rPr b="1" lang="en-GB" sz="3200"/>
              <a:t>Different ways to simplify, clarify, and sequence content</a:t>
            </a:r>
            <a:endParaRPr sz="3200"/>
          </a:p>
        </p:txBody>
      </p:sp>
      <p:sp>
        <p:nvSpPr>
          <p:cNvPr id="1924" name="Google Shape;1924;p14"/>
          <p:cNvSpPr txBox="1"/>
          <p:nvPr>
            <p:ph idx="1" type="body"/>
          </p:nvPr>
        </p:nvSpPr>
        <p:spPr>
          <a:xfrm>
            <a:off x="360220" y="1253331"/>
            <a:ext cx="11346871"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rgbClr val="1F3864"/>
              </a:buClr>
              <a:buSzPts val="2800"/>
              <a:buChar char="•"/>
            </a:pPr>
            <a:r>
              <a:rPr lang="en-GB"/>
              <a:t>Some features removed entirely from foundation and/or higher tier</a:t>
            </a:r>
            <a:endParaRPr/>
          </a:p>
          <a:p>
            <a:pPr indent="-228600" lvl="0" marL="228600" rtl="0" algn="l">
              <a:lnSpc>
                <a:spcPct val="90000"/>
              </a:lnSpc>
              <a:spcBef>
                <a:spcPts val="1000"/>
              </a:spcBef>
              <a:spcAft>
                <a:spcPts val="0"/>
              </a:spcAft>
              <a:buClr>
                <a:srgbClr val="1F3864"/>
              </a:buClr>
              <a:buSzPts val="2800"/>
              <a:buChar char="•"/>
            </a:pPr>
            <a:r>
              <a:rPr lang="en-GB"/>
              <a:t>Some features have been divided into sub-components, part taught at foundation and part at higher</a:t>
            </a:r>
            <a:endParaRPr/>
          </a:p>
          <a:p>
            <a:pPr indent="-228600" lvl="1" marL="685800" rtl="0" algn="l">
              <a:lnSpc>
                <a:spcPct val="90000"/>
              </a:lnSpc>
              <a:spcBef>
                <a:spcPts val="500"/>
              </a:spcBef>
              <a:spcAft>
                <a:spcPts val="0"/>
              </a:spcAft>
              <a:buClr>
                <a:srgbClr val="1F3864"/>
              </a:buClr>
              <a:buSzPts val="2000"/>
              <a:buChar char="•"/>
            </a:pPr>
            <a:r>
              <a:rPr lang="en-GB"/>
              <a:t>partitive</a:t>
            </a:r>
            <a:endParaRPr/>
          </a:p>
          <a:p>
            <a:pPr indent="-228600" lvl="1" marL="685800" rtl="0" algn="l">
              <a:lnSpc>
                <a:spcPct val="90000"/>
              </a:lnSpc>
              <a:spcBef>
                <a:spcPts val="500"/>
              </a:spcBef>
              <a:spcAft>
                <a:spcPts val="0"/>
              </a:spcAft>
              <a:buClr>
                <a:srgbClr val="1F3864"/>
              </a:buClr>
              <a:buSzPts val="2000"/>
              <a:buChar char="•"/>
            </a:pPr>
            <a:r>
              <a:rPr lang="en-GB"/>
              <a:t>reflexive use of verbs</a:t>
            </a:r>
            <a:endParaRPr/>
          </a:p>
          <a:p>
            <a:pPr indent="-228600" lvl="1" marL="685800" rtl="0" algn="l">
              <a:lnSpc>
                <a:spcPct val="90000"/>
              </a:lnSpc>
              <a:spcBef>
                <a:spcPts val="500"/>
              </a:spcBef>
              <a:spcAft>
                <a:spcPts val="0"/>
              </a:spcAft>
              <a:buClr>
                <a:srgbClr val="1F3864"/>
              </a:buClr>
              <a:buSzPts val="2000"/>
              <a:buChar char="•"/>
            </a:pPr>
            <a:r>
              <a:rPr lang="en-GB"/>
              <a:t>present tense irregular verbs</a:t>
            </a:r>
            <a:endParaRPr/>
          </a:p>
          <a:p>
            <a:pPr indent="-228600" lvl="1" marL="685800" rtl="0" algn="l">
              <a:lnSpc>
                <a:spcPct val="90000"/>
              </a:lnSpc>
              <a:spcBef>
                <a:spcPts val="500"/>
              </a:spcBef>
              <a:spcAft>
                <a:spcPts val="0"/>
              </a:spcAft>
              <a:buClr>
                <a:srgbClr val="1F3864"/>
              </a:buClr>
              <a:buSzPts val="2000"/>
              <a:buChar char="•"/>
            </a:pPr>
            <a:r>
              <a:rPr lang="en-GB"/>
              <a:t>imperative</a:t>
            </a:r>
            <a:endParaRPr/>
          </a:p>
          <a:p>
            <a:pPr indent="-228600" lvl="0" marL="228600" rtl="0" algn="l">
              <a:lnSpc>
                <a:spcPct val="90000"/>
              </a:lnSpc>
              <a:spcBef>
                <a:spcPts val="1000"/>
              </a:spcBef>
              <a:spcAft>
                <a:spcPts val="0"/>
              </a:spcAft>
              <a:buClr>
                <a:srgbClr val="1F3864"/>
              </a:buClr>
              <a:buSzPts val="2800"/>
              <a:buChar char="•"/>
            </a:pPr>
            <a:r>
              <a:rPr lang="en-GB"/>
              <a:t>Some features are given tolerance in production at foundation (e.g., minor spelling changes in present tense stems), and are then credit bearing at Higher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2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49"/>
          <p:cNvSpPr txBox="1"/>
          <p:nvPr>
            <p:ph type="title"/>
          </p:nvPr>
        </p:nvSpPr>
        <p:spPr>
          <a:xfrm>
            <a:off x="644577" y="17809"/>
            <a:ext cx="1119765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4400"/>
              <a:buFont typeface="Century Gothic"/>
              <a:buNone/>
            </a:pPr>
            <a:r>
              <a:rPr b="1" lang="en-GB"/>
              <a:t>FAQ about the new GCSE and A level</a:t>
            </a:r>
            <a:endParaRPr b="1" sz="3200"/>
          </a:p>
        </p:txBody>
      </p:sp>
      <p:sp>
        <p:nvSpPr>
          <p:cNvPr id="1931" name="Google Shape;1931;p49"/>
          <p:cNvSpPr txBox="1"/>
          <p:nvPr>
            <p:ph idx="1" type="body"/>
          </p:nvPr>
        </p:nvSpPr>
        <p:spPr>
          <a:xfrm>
            <a:off x="644577" y="1074956"/>
            <a:ext cx="11197653" cy="470808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800"/>
              <a:buChar char="•"/>
            </a:pPr>
            <a:r>
              <a:rPr lang="en-GB"/>
              <a:t>Do the changes mean that students are less well prepared for studying A level?</a:t>
            </a:r>
            <a:endParaRPr/>
          </a:p>
        </p:txBody>
      </p:sp>
      <p:sp>
        <p:nvSpPr>
          <p:cNvPr id="1932" name="Google Shape;1932;p49"/>
          <p:cNvSpPr/>
          <p:nvPr/>
        </p:nvSpPr>
        <p:spPr>
          <a:xfrm rot="-283690">
            <a:off x="189936" y="1938747"/>
            <a:ext cx="11866682" cy="3776201"/>
          </a:xfrm>
          <a:prstGeom prst="roundRect">
            <a:avLst>
              <a:gd fmla="val 16667" name="adj"/>
            </a:avLst>
          </a:prstGeom>
          <a:solidFill>
            <a:srgbClr val="FFF9F3"/>
          </a:solidFill>
          <a:ln cap="flat" cmpd="sng" w="19050">
            <a:solidFill>
              <a:srgbClr val="1E4E79"/>
            </a:solidFill>
            <a:prstDash val="solid"/>
            <a:round/>
            <a:headEnd len="sm" w="sm" type="none"/>
            <a:tailEnd len="sm" w="sm" type="none"/>
          </a:ln>
        </p:spPr>
        <p:txBody>
          <a:bodyPr anchorCtr="0" anchor="ctr" bIns="45700" lIns="0" spcFirstLastPara="1" rIns="0"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1F3864"/>
                </a:solidFill>
                <a:latin typeface="Century Gothic"/>
                <a:ea typeface="Century Gothic"/>
                <a:cs typeface="Century Gothic"/>
                <a:sym typeface="Century Gothic"/>
              </a:rPr>
              <a:t>No. On average, a new GCSE list has </a:t>
            </a:r>
            <a:r>
              <a:rPr b="0" i="1" lang="en-GB" sz="2800" u="none" cap="none" strike="noStrike">
                <a:solidFill>
                  <a:srgbClr val="1F3864"/>
                </a:solidFill>
                <a:latin typeface="Century Gothic"/>
                <a:ea typeface="Century Gothic"/>
                <a:cs typeface="Century Gothic"/>
                <a:sym typeface="Century Gothic"/>
              </a:rPr>
              <a:t>13% fewer </a:t>
            </a:r>
            <a:r>
              <a:rPr b="0" i="0" lang="en-GB" sz="2800" u="none" cap="none" strike="noStrike">
                <a:solidFill>
                  <a:srgbClr val="1F3864"/>
                </a:solidFill>
                <a:latin typeface="Century Gothic"/>
                <a:ea typeface="Century Gothic"/>
                <a:cs typeface="Century Gothic"/>
                <a:sym typeface="Century Gothic"/>
              </a:rPr>
              <a:t>word families, but provides </a:t>
            </a:r>
            <a:r>
              <a:rPr b="1" i="0" lang="en-GB" sz="2800" u="none" cap="none" strike="noStrike">
                <a:solidFill>
                  <a:srgbClr val="1F3864"/>
                </a:solidFill>
                <a:latin typeface="Century Gothic"/>
                <a:ea typeface="Century Gothic"/>
                <a:cs typeface="Century Gothic"/>
                <a:sym typeface="Century Gothic"/>
              </a:rPr>
              <a:t>34% more</a:t>
            </a:r>
            <a:r>
              <a:rPr b="0" i="0" lang="en-GB" sz="2800" u="none" cap="none" strike="noStrike">
                <a:solidFill>
                  <a:srgbClr val="1F3864"/>
                </a:solidFill>
                <a:latin typeface="Century Gothic"/>
                <a:ea typeface="Century Gothic"/>
                <a:cs typeface="Century Gothic"/>
                <a:sym typeface="Century Gothic"/>
              </a:rPr>
              <a:t> coverage of the word families in typical A level exam, relative to current word lists </a:t>
            </a:r>
            <a:r>
              <a:rPr b="0" i="0" lang="en-GB" sz="1600" u="none" cap="none" strike="noStrike">
                <a:solidFill>
                  <a:srgbClr val="1F3864"/>
                </a:solidFill>
                <a:latin typeface="Century Gothic"/>
                <a:ea typeface="Century Gothic"/>
                <a:cs typeface="Century Gothic"/>
                <a:sym typeface="Century Gothic"/>
              </a:rPr>
              <a:t>(averaging across AQA </a:t>
            </a:r>
            <a:r>
              <a:rPr b="0" i="1" lang="en-GB" sz="1600" u="none" cap="none" strike="noStrike">
                <a:solidFill>
                  <a:srgbClr val="1F3864"/>
                </a:solidFill>
                <a:latin typeface="Century Gothic"/>
                <a:ea typeface="Century Gothic"/>
                <a:cs typeface="Century Gothic"/>
                <a:sym typeface="Century Gothic"/>
              </a:rPr>
              <a:t>and</a:t>
            </a:r>
            <a:r>
              <a:rPr b="0" i="0" lang="en-GB" sz="1600" u="none" cap="none" strike="noStrike">
                <a:solidFill>
                  <a:srgbClr val="1F3864"/>
                </a:solidFill>
                <a:latin typeface="Century Gothic"/>
                <a:ea typeface="Century Gothic"/>
                <a:cs typeface="Century Gothic"/>
                <a:sym typeface="Century Gothic"/>
              </a:rPr>
              <a:t> Edexcel).</a:t>
            </a:r>
            <a:endParaRPr b="0" i="0" sz="28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1F3864"/>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1F3864"/>
                </a:solidFill>
                <a:latin typeface="Century Gothic"/>
                <a:ea typeface="Century Gothic"/>
                <a:cs typeface="Century Gothic"/>
                <a:sym typeface="Century Gothic"/>
              </a:rPr>
              <a:t>There are fewer grammar structures in the new GCSE but they all need to be known more thoroughly (for use in comprehension and production, across different topics and contexts).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2060"/>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
          <p:cNvSpPr txBox="1"/>
          <p:nvPr>
            <p:ph type="title"/>
          </p:nvPr>
        </p:nvSpPr>
        <p:spPr>
          <a:xfrm>
            <a:off x="644576" y="0"/>
            <a:ext cx="1140751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600"/>
              <a:buFont typeface="Century Gothic"/>
              <a:buNone/>
            </a:pPr>
            <a:r>
              <a:rPr b="1" lang="en-GB" sz="3600"/>
              <a:t>Areas of continuity between 2015 and 2022</a:t>
            </a:r>
            <a:endParaRPr/>
          </a:p>
        </p:txBody>
      </p:sp>
      <p:sp>
        <p:nvSpPr>
          <p:cNvPr id="608" name="Google Shape;608;p6"/>
          <p:cNvSpPr txBox="1"/>
          <p:nvPr>
            <p:ph idx="1" type="body"/>
          </p:nvPr>
        </p:nvSpPr>
        <p:spPr>
          <a:xfrm>
            <a:off x="644576" y="1325563"/>
            <a:ext cx="11197653" cy="4764432"/>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1F3864"/>
              </a:buClr>
              <a:buSzPct val="100000"/>
              <a:buChar char="•"/>
            </a:pPr>
            <a:r>
              <a:rPr lang="en-GB"/>
              <a:t>Broad subject aims</a:t>
            </a:r>
            <a:endParaRPr/>
          </a:p>
          <a:p>
            <a:pPr indent="-228600" lvl="1" marL="685800" rtl="0" algn="l">
              <a:lnSpc>
                <a:spcPct val="90000"/>
              </a:lnSpc>
              <a:spcBef>
                <a:spcPts val="500"/>
              </a:spcBef>
              <a:spcAft>
                <a:spcPts val="0"/>
              </a:spcAft>
              <a:buClr>
                <a:srgbClr val="1F3864"/>
              </a:buClr>
              <a:buSzPct val="100000"/>
              <a:buChar char="•"/>
            </a:pPr>
            <a:r>
              <a:rPr lang="en-GB"/>
              <a:t>develop ability and ambition to communicate in speech and writing</a:t>
            </a:r>
            <a:endParaRPr/>
          </a:p>
          <a:p>
            <a:pPr indent="-228600" lvl="1" marL="685800" rtl="0" algn="l">
              <a:lnSpc>
                <a:spcPct val="90000"/>
              </a:lnSpc>
              <a:spcBef>
                <a:spcPts val="500"/>
              </a:spcBef>
              <a:spcAft>
                <a:spcPts val="0"/>
              </a:spcAft>
              <a:buClr>
                <a:srgbClr val="1F3864"/>
              </a:buClr>
              <a:buSzPct val="100000"/>
              <a:buChar char="•"/>
            </a:pPr>
            <a:r>
              <a:rPr lang="en-GB"/>
              <a:t>expand students’ horizons</a:t>
            </a:r>
            <a:endParaRPr/>
          </a:p>
          <a:p>
            <a:pPr indent="-228600" lvl="1" marL="685800" rtl="0" algn="l">
              <a:lnSpc>
                <a:spcPct val="90000"/>
              </a:lnSpc>
              <a:spcBef>
                <a:spcPts val="500"/>
              </a:spcBef>
              <a:spcAft>
                <a:spcPts val="0"/>
              </a:spcAft>
              <a:buClr>
                <a:srgbClr val="1F3864"/>
              </a:buClr>
              <a:buSzPct val="100000"/>
              <a:buChar char="•"/>
            </a:pPr>
            <a:r>
              <a:rPr lang="en-GB"/>
              <a:t>encourage them to step beyond familiar cultural boundaries</a:t>
            </a:r>
            <a:endParaRPr/>
          </a:p>
          <a:p>
            <a:pPr indent="-228600" lvl="1" marL="685800" rtl="0" algn="l">
              <a:lnSpc>
                <a:spcPct val="90000"/>
              </a:lnSpc>
              <a:spcBef>
                <a:spcPts val="500"/>
              </a:spcBef>
              <a:spcAft>
                <a:spcPts val="0"/>
              </a:spcAft>
              <a:buClr>
                <a:srgbClr val="1F3864"/>
              </a:buClr>
              <a:buSzPct val="100000"/>
              <a:buChar char="•"/>
            </a:pPr>
            <a:r>
              <a:rPr lang="en-GB"/>
              <a:t>develop new ways of seeing the world</a:t>
            </a:r>
            <a:endParaRPr/>
          </a:p>
          <a:p>
            <a:pPr indent="-228600" lvl="1" marL="685800" rtl="0" algn="l">
              <a:lnSpc>
                <a:spcPct val="90000"/>
              </a:lnSpc>
              <a:spcBef>
                <a:spcPts val="500"/>
              </a:spcBef>
              <a:spcAft>
                <a:spcPts val="0"/>
              </a:spcAft>
              <a:buClr>
                <a:srgbClr val="1F3864"/>
              </a:buClr>
              <a:buSzPct val="100000"/>
              <a:buChar char="•"/>
            </a:pPr>
            <a:r>
              <a:rPr lang="en-GB"/>
              <a:t>provide a strong foundation for further study</a:t>
            </a:r>
            <a:br>
              <a:rPr lang="en-GB"/>
            </a:br>
            <a:endParaRPr/>
          </a:p>
          <a:p>
            <a:pPr indent="-228600" lvl="0" marL="228600" rtl="0" algn="l">
              <a:lnSpc>
                <a:spcPct val="90000"/>
              </a:lnSpc>
              <a:spcBef>
                <a:spcPts val="1000"/>
              </a:spcBef>
              <a:spcAft>
                <a:spcPts val="0"/>
              </a:spcAft>
              <a:buClr>
                <a:srgbClr val="1F3864"/>
              </a:buClr>
              <a:buSzPct val="100000"/>
              <a:buChar char="•"/>
            </a:pPr>
            <a:r>
              <a:rPr lang="en-GB"/>
              <a:t>Tests of listening &amp; reading comprehension and of spoken &amp; written production with a broadly equal emphasis on each, as before</a:t>
            </a:r>
            <a:endParaRPr/>
          </a:p>
          <a:p>
            <a:pPr indent="-228600" lvl="0" marL="228600" rtl="0" algn="l">
              <a:lnSpc>
                <a:spcPct val="90000"/>
              </a:lnSpc>
              <a:spcBef>
                <a:spcPts val="1000"/>
              </a:spcBef>
              <a:spcAft>
                <a:spcPts val="0"/>
              </a:spcAft>
              <a:buClr>
                <a:srgbClr val="1F3864"/>
              </a:buClr>
              <a:buSzPct val="100000"/>
              <a:buChar char="•"/>
            </a:pPr>
            <a:r>
              <a:rPr lang="en-GB"/>
              <a:t>Language teaching rooted in contexts where language is spoken</a:t>
            </a:r>
            <a:endParaRPr/>
          </a:p>
          <a:p>
            <a:pPr indent="-228600" lvl="0" marL="228600" rtl="0" algn="l">
              <a:lnSpc>
                <a:spcPct val="90000"/>
              </a:lnSpc>
              <a:spcBef>
                <a:spcPts val="1000"/>
              </a:spcBef>
              <a:spcAft>
                <a:spcPts val="0"/>
              </a:spcAft>
              <a:buClr>
                <a:srgbClr val="1F3864"/>
              </a:buClr>
              <a:buSzPct val="100000"/>
              <a:buChar char="•"/>
            </a:pPr>
            <a:r>
              <a:rPr lang="en-GB"/>
              <a:t>Learning will build on knowledge outlined in KS2 and KS3 PoS</a:t>
            </a:r>
            <a:endParaRPr/>
          </a:p>
          <a:p>
            <a:pPr indent="-228600" lvl="0" marL="228600" rtl="0" algn="l">
              <a:lnSpc>
                <a:spcPct val="90000"/>
              </a:lnSpc>
              <a:spcBef>
                <a:spcPts val="1000"/>
              </a:spcBef>
              <a:spcAft>
                <a:spcPts val="0"/>
              </a:spcAft>
              <a:buClr>
                <a:srgbClr val="1F3864"/>
              </a:buClr>
              <a:buSzPct val="100000"/>
              <a:buChar char="•"/>
            </a:pPr>
            <a:r>
              <a:rPr lang="en-GB"/>
              <a:t>Grammar and vocabulary are significant areas of knowledge</a:t>
            </a:r>
            <a:endParaRPr/>
          </a:p>
          <a:p>
            <a:pPr indent="-228600" lvl="0" marL="228600" rtl="0" algn="l">
              <a:lnSpc>
                <a:spcPct val="90000"/>
              </a:lnSpc>
              <a:spcBef>
                <a:spcPts val="1000"/>
              </a:spcBef>
              <a:spcAft>
                <a:spcPts val="0"/>
              </a:spcAft>
              <a:buClr>
                <a:srgbClr val="1F3864"/>
              </a:buClr>
              <a:buSzPct val="100000"/>
              <a:buChar char="•"/>
            </a:pPr>
            <a:r>
              <a:rPr lang="en-GB"/>
              <a:t>Speaking will include role play and talk about visual stimulus/stimuli and conversation elements</a:t>
            </a:r>
            <a:endParaRPr/>
          </a:p>
          <a:p>
            <a:pPr indent="-64135" lvl="0" marL="228600" rtl="0" algn="l">
              <a:lnSpc>
                <a:spcPct val="90000"/>
              </a:lnSpc>
              <a:spcBef>
                <a:spcPts val="1000"/>
              </a:spcBef>
              <a:spcAft>
                <a:spcPts val="0"/>
              </a:spcAft>
              <a:buClr>
                <a:srgbClr val="1F3864"/>
              </a:buClr>
              <a:buSzPct val="1000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8">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
          <p:cNvSpPr txBox="1"/>
          <p:nvPr>
            <p:ph type="title"/>
          </p:nvPr>
        </p:nvSpPr>
        <p:spPr>
          <a:xfrm>
            <a:off x="497173" y="-351052"/>
            <a:ext cx="11407516"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600"/>
              <a:buFont typeface="Century Gothic"/>
              <a:buNone/>
            </a:pPr>
            <a:r>
              <a:rPr b="1" lang="en-GB" sz="3600"/>
              <a:t>Main differences in 2022 Subject Content [1/2]</a:t>
            </a:r>
            <a:endParaRPr/>
          </a:p>
        </p:txBody>
      </p:sp>
      <p:sp>
        <p:nvSpPr>
          <p:cNvPr id="615" name="Google Shape;615;p7"/>
          <p:cNvSpPr txBox="1"/>
          <p:nvPr>
            <p:ph idx="1" type="body"/>
          </p:nvPr>
        </p:nvSpPr>
        <p:spPr>
          <a:xfrm>
            <a:off x="497173" y="753980"/>
            <a:ext cx="11407516" cy="610402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F3864"/>
              </a:buClr>
              <a:buSzPts val="2400"/>
              <a:buChar char="•"/>
            </a:pPr>
            <a:r>
              <a:rPr b="1" lang="en-GB" sz="2400"/>
              <a:t>Sound-spelling correspondences (phonics) </a:t>
            </a:r>
            <a:r>
              <a:rPr lang="en-GB" sz="2400"/>
              <a:t>now included, so students demonstrate ability in:</a:t>
            </a:r>
            <a:endParaRPr/>
          </a:p>
          <a:p>
            <a:pPr indent="-228600" lvl="1" marL="685800" rtl="0" algn="l">
              <a:lnSpc>
                <a:spcPct val="90000"/>
              </a:lnSpc>
              <a:spcBef>
                <a:spcPts val="0"/>
              </a:spcBef>
              <a:spcAft>
                <a:spcPts val="0"/>
              </a:spcAft>
              <a:buSzPts val="2000"/>
              <a:buChar char="•"/>
            </a:pPr>
            <a:r>
              <a:rPr b="1" lang="en-GB"/>
              <a:t>transcription</a:t>
            </a:r>
            <a:r>
              <a:rPr lang="en-GB"/>
              <a:t> (dictation) and </a:t>
            </a:r>
            <a:endParaRPr/>
          </a:p>
          <a:p>
            <a:pPr indent="-228600" lvl="1" marL="685800" rtl="0" algn="l">
              <a:lnSpc>
                <a:spcPct val="90000"/>
              </a:lnSpc>
              <a:spcBef>
                <a:spcPts val="0"/>
              </a:spcBef>
              <a:spcAft>
                <a:spcPts val="0"/>
              </a:spcAft>
              <a:buSzPts val="2000"/>
              <a:buChar char="•"/>
            </a:pPr>
            <a:r>
              <a:rPr b="1" lang="en-GB"/>
              <a:t>decoding</a:t>
            </a:r>
            <a:r>
              <a:rPr lang="en-GB"/>
              <a:t> (reading aloud)</a:t>
            </a:r>
            <a:endParaRPr/>
          </a:p>
          <a:p>
            <a:pPr indent="-228600" lvl="0" marL="228600" rtl="0" algn="l">
              <a:lnSpc>
                <a:spcPct val="90000"/>
              </a:lnSpc>
              <a:spcBef>
                <a:spcPts val="1000"/>
              </a:spcBef>
              <a:spcAft>
                <a:spcPts val="0"/>
              </a:spcAft>
              <a:buClr>
                <a:srgbClr val="1F3864"/>
              </a:buClr>
              <a:buSzPts val="2400"/>
              <a:buChar char="•"/>
            </a:pPr>
            <a:r>
              <a:rPr b="1" lang="en-GB" sz="2400"/>
              <a:t>Vocabulary</a:t>
            </a:r>
            <a:r>
              <a:rPr lang="en-GB" sz="2400"/>
              <a:t> is specified (1200 [F],1700 [H] words, 85% from most common 2000 words, plus 30 multi-word phrases (of up to five words) and 20 cultural / geographical terms</a:t>
            </a:r>
            <a:endParaRPr/>
          </a:p>
          <a:p>
            <a:pPr indent="-228600" lvl="1" marL="685800" rtl="0" algn="l">
              <a:lnSpc>
                <a:spcPct val="90000"/>
              </a:lnSpc>
              <a:spcBef>
                <a:spcPts val="1000"/>
              </a:spcBef>
              <a:spcAft>
                <a:spcPts val="0"/>
              </a:spcAft>
              <a:buSzPts val="2000"/>
              <a:buChar char="•"/>
            </a:pPr>
            <a:r>
              <a:rPr lang="en-GB"/>
              <a:t>no </a:t>
            </a:r>
            <a:r>
              <a:rPr i="1" lang="en-GB"/>
              <a:t>assumptions</a:t>
            </a:r>
            <a:r>
              <a:rPr lang="en-GB"/>
              <a:t> are made about KS2/3 vocabulary</a:t>
            </a:r>
            <a:endParaRPr/>
          </a:p>
          <a:p>
            <a:pPr indent="-228600" lvl="0" marL="228600" rtl="0" algn="l">
              <a:lnSpc>
                <a:spcPct val="90000"/>
              </a:lnSpc>
              <a:spcBef>
                <a:spcPts val="1000"/>
              </a:spcBef>
              <a:spcAft>
                <a:spcPts val="0"/>
              </a:spcAft>
              <a:buClr>
                <a:srgbClr val="1F3864"/>
              </a:buClr>
              <a:buSzPts val="2400"/>
              <a:buChar char="•"/>
            </a:pPr>
            <a:r>
              <a:rPr b="1" lang="en-GB" sz="2400"/>
              <a:t>Grammar</a:t>
            </a:r>
            <a:r>
              <a:rPr lang="en-GB" sz="2400"/>
              <a:t> is much more clearly defined, and reduced overall</a:t>
            </a:r>
            <a:endParaRPr/>
          </a:p>
          <a:p>
            <a:pPr indent="-228600" lvl="0" marL="228600" rtl="0" algn="l">
              <a:lnSpc>
                <a:spcPct val="90000"/>
              </a:lnSpc>
              <a:spcBef>
                <a:spcPts val="1000"/>
              </a:spcBef>
              <a:spcAft>
                <a:spcPts val="0"/>
              </a:spcAft>
              <a:buSzPts val="2400"/>
              <a:buChar char="•"/>
            </a:pPr>
            <a:r>
              <a:rPr lang="en-GB" sz="2400"/>
              <a:t>Ofqual’s </a:t>
            </a:r>
            <a:r>
              <a:rPr b="1" lang="en-GB" sz="2400"/>
              <a:t>assessment objectives </a:t>
            </a:r>
            <a:r>
              <a:rPr lang="en-GB" sz="2400"/>
              <a:t>now accommodate the ‘mixed skills’ of transcription and read aloud: </a:t>
            </a:r>
            <a:endParaRPr/>
          </a:p>
          <a:p>
            <a:pPr indent="-228600" lvl="1" marL="685800" rtl="0" algn="l">
              <a:lnSpc>
                <a:spcPct val="90000"/>
              </a:lnSpc>
              <a:spcBef>
                <a:spcPts val="500"/>
              </a:spcBef>
              <a:spcAft>
                <a:spcPts val="0"/>
              </a:spcAft>
              <a:buSzPts val="2000"/>
              <a:buChar char="•"/>
            </a:pPr>
            <a:r>
              <a:rPr lang="en-GB"/>
              <a:t>45% understand and respond to written language in speaking and in writing; </a:t>
            </a:r>
            <a:endParaRPr/>
          </a:p>
          <a:p>
            <a:pPr indent="-228600" lvl="1" marL="685800" rtl="0" algn="l">
              <a:lnSpc>
                <a:spcPct val="90000"/>
              </a:lnSpc>
              <a:spcBef>
                <a:spcPts val="500"/>
              </a:spcBef>
              <a:spcAft>
                <a:spcPts val="0"/>
              </a:spcAft>
              <a:buSzPts val="2000"/>
              <a:buChar char="•"/>
            </a:pPr>
            <a:r>
              <a:rPr lang="en-GB"/>
              <a:t>35% understand and respond to spoken language in speaking and in writing; </a:t>
            </a:r>
            <a:endParaRPr/>
          </a:p>
          <a:p>
            <a:pPr indent="-228600" lvl="1" marL="685800" rtl="0" algn="l">
              <a:lnSpc>
                <a:spcPct val="90000"/>
              </a:lnSpc>
              <a:spcBef>
                <a:spcPts val="500"/>
              </a:spcBef>
              <a:spcAft>
                <a:spcPts val="0"/>
              </a:spcAft>
              <a:buSzPts val="2000"/>
              <a:buChar char="•"/>
            </a:pPr>
            <a:r>
              <a:rPr lang="en-GB"/>
              <a:t>20% demonstrate knowledge and accurate application of the grammar and vocabulary prescribed in the specification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
          <p:cNvSpPr txBox="1"/>
          <p:nvPr>
            <p:ph type="title"/>
          </p:nvPr>
        </p:nvSpPr>
        <p:spPr>
          <a:xfrm>
            <a:off x="784484" y="0"/>
            <a:ext cx="11407516" cy="676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3864"/>
              </a:buClr>
              <a:buSzPts val="3600"/>
              <a:buFont typeface="Century Gothic"/>
              <a:buNone/>
            </a:pPr>
            <a:r>
              <a:rPr b="1" lang="en-GB" sz="3600"/>
              <a:t>Main differences in 2022 Subject Content [2/2]</a:t>
            </a:r>
            <a:endParaRPr/>
          </a:p>
        </p:txBody>
      </p:sp>
      <p:sp>
        <p:nvSpPr>
          <p:cNvPr id="622" name="Google Shape;622;p9"/>
          <p:cNvSpPr txBox="1"/>
          <p:nvPr>
            <p:ph idx="1" type="body"/>
          </p:nvPr>
        </p:nvSpPr>
        <p:spPr>
          <a:xfrm>
            <a:off x="497173" y="661355"/>
            <a:ext cx="11197653" cy="5884915"/>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90000"/>
              </a:lnSpc>
              <a:spcBef>
                <a:spcPts val="1000"/>
              </a:spcBef>
              <a:spcAft>
                <a:spcPts val="0"/>
              </a:spcAft>
              <a:buSzPct val="100000"/>
              <a:buChar char="•"/>
            </a:pPr>
            <a:r>
              <a:rPr b="1" lang="en-GB"/>
              <a:t>Listening</a:t>
            </a:r>
            <a:r>
              <a:rPr lang="en-GB"/>
              <a:t> extracts will be at no faster than moderate pace, and contain only language from the defined list</a:t>
            </a:r>
            <a:endParaRPr/>
          </a:p>
          <a:p>
            <a:pPr indent="-228600" lvl="0" marL="228600" rtl="0" algn="l">
              <a:lnSpc>
                <a:spcPct val="90000"/>
              </a:lnSpc>
              <a:spcBef>
                <a:spcPts val="1000"/>
              </a:spcBef>
              <a:spcAft>
                <a:spcPts val="0"/>
              </a:spcAft>
              <a:buClr>
                <a:srgbClr val="1F3864"/>
              </a:buClr>
              <a:buSzPct val="100000"/>
              <a:buChar char="•"/>
            </a:pPr>
            <a:r>
              <a:rPr lang="en-GB"/>
              <a:t>In </a:t>
            </a:r>
            <a:r>
              <a:rPr b="1" lang="en-GB"/>
              <a:t>Reading</a:t>
            </a:r>
            <a:r>
              <a:rPr lang="en-GB"/>
              <a:t>:</a:t>
            </a:r>
            <a:endParaRPr/>
          </a:p>
          <a:p>
            <a:pPr indent="-228600" lvl="1" marL="685800" rtl="0" algn="l">
              <a:lnSpc>
                <a:spcPct val="90000"/>
              </a:lnSpc>
              <a:spcBef>
                <a:spcPts val="1000"/>
              </a:spcBef>
              <a:spcAft>
                <a:spcPts val="0"/>
              </a:spcAft>
              <a:buSzPct val="100000"/>
              <a:buChar char="•"/>
            </a:pPr>
            <a:r>
              <a:rPr lang="en-GB"/>
              <a:t>unknown language in H tier and F/H crossover reading texts (up to 2% of a text) will be glossed</a:t>
            </a:r>
            <a:endParaRPr/>
          </a:p>
          <a:p>
            <a:pPr indent="-228600" lvl="1" marL="685800" rtl="0" algn="l">
              <a:lnSpc>
                <a:spcPct val="90000"/>
              </a:lnSpc>
              <a:spcBef>
                <a:spcPts val="1000"/>
              </a:spcBef>
              <a:spcAft>
                <a:spcPts val="0"/>
              </a:spcAft>
              <a:buSzPct val="100000"/>
              <a:buChar char="•"/>
            </a:pPr>
            <a:r>
              <a:rPr lang="en-GB"/>
              <a:t>cognates can be included, making up to 2% of a text</a:t>
            </a:r>
            <a:endParaRPr/>
          </a:p>
          <a:p>
            <a:pPr indent="-228600" lvl="1" marL="685800" rtl="0" algn="l">
              <a:lnSpc>
                <a:spcPct val="90000"/>
              </a:lnSpc>
              <a:spcBef>
                <a:spcPts val="500"/>
              </a:spcBef>
              <a:spcAft>
                <a:spcPts val="0"/>
              </a:spcAft>
              <a:buSzPct val="100000"/>
              <a:buChar char="•"/>
            </a:pPr>
            <a:r>
              <a:rPr lang="en-GB"/>
              <a:t>infer meaning of words that are </a:t>
            </a:r>
            <a:r>
              <a:rPr b="1" i="1" lang="en-GB"/>
              <a:t>not</a:t>
            </a:r>
            <a:r>
              <a:rPr lang="en-GB"/>
              <a:t> on the list, when they are embedded in written sentences that have all </a:t>
            </a:r>
            <a:r>
              <a:rPr i="1" lang="en-GB"/>
              <a:t>other</a:t>
            </a:r>
            <a:r>
              <a:rPr lang="en-GB"/>
              <a:t> words </a:t>
            </a:r>
            <a:r>
              <a:rPr b="1" lang="en-GB"/>
              <a:t>on</a:t>
            </a:r>
            <a:r>
              <a:rPr lang="en-GB"/>
              <a:t> the list</a:t>
            </a:r>
            <a:endParaRPr/>
          </a:p>
          <a:p>
            <a:pPr indent="-228600" lvl="1" marL="685800" rtl="0" algn="l">
              <a:lnSpc>
                <a:spcPct val="90000"/>
              </a:lnSpc>
              <a:spcBef>
                <a:spcPts val="500"/>
              </a:spcBef>
              <a:spcAft>
                <a:spcPts val="0"/>
              </a:spcAft>
              <a:buSzPct val="100000"/>
              <a:buChar char="•"/>
            </a:pPr>
            <a:r>
              <a:rPr lang="en-GB"/>
              <a:t>derived or base forms of words (where the base or derived form is </a:t>
            </a:r>
            <a:r>
              <a:rPr b="1" lang="en-GB"/>
              <a:t>on </a:t>
            </a:r>
            <a:r>
              <a:rPr lang="en-GB"/>
              <a:t>the list), following patterns specified in the grammar annexes, can be included</a:t>
            </a:r>
            <a:endParaRPr/>
          </a:p>
          <a:p>
            <a:pPr indent="-228600" lvl="1" marL="685800" rtl="0" algn="l">
              <a:lnSpc>
                <a:spcPct val="90000"/>
              </a:lnSpc>
              <a:spcBef>
                <a:spcPts val="500"/>
              </a:spcBef>
              <a:spcAft>
                <a:spcPts val="0"/>
              </a:spcAft>
              <a:buSzPct val="100000"/>
              <a:buChar char="•"/>
            </a:pPr>
            <a:r>
              <a:rPr lang="en-GB"/>
              <a:t>no requirement to include, specifically, literary, authentic texts but they may be included</a:t>
            </a:r>
            <a:endParaRPr/>
          </a:p>
          <a:p>
            <a:pPr indent="-228600" lvl="0" marL="228600" rtl="0" algn="l">
              <a:lnSpc>
                <a:spcPct val="90000"/>
              </a:lnSpc>
              <a:spcBef>
                <a:spcPts val="1000"/>
              </a:spcBef>
              <a:spcAft>
                <a:spcPts val="0"/>
              </a:spcAft>
              <a:buSzPct val="100000"/>
              <a:buChar char="•"/>
            </a:pPr>
            <a:r>
              <a:rPr lang="en-GB"/>
              <a:t>Comprehension questions will be in English</a:t>
            </a:r>
            <a:endParaRPr/>
          </a:p>
          <a:p>
            <a:pPr indent="-228600" lvl="0" marL="228600" rtl="0" algn="l">
              <a:lnSpc>
                <a:spcPct val="90000"/>
              </a:lnSpc>
              <a:spcBef>
                <a:spcPts val="1000"/>
              </a:spcBef>
              <a:spcAft>
                <a:spcPts val="0"/>
              </a:spcAft>
              <a:buClr>
                <a:srgbClr val="1F3864"/>
              </a:buClr>
              <a:buSzPct val="100000"/>
              <a:buChar char="•"/>
            </a:pPr>
            <a:r>
              <a:rPr lang="en-GB"/>
              <a:t>Comprehension and production tasks may be at word and sentence level, and longer, as appropriate</a:t>
            </a:r>
            <a:endParaRPr/>
          </a:p>
          <a:p>
            <a:pPr indent="-228600" lvl="0" marL="228600" rtl="0" algn="l">
              <a:lnSpc>
                <a:spcPct val="90000"/>
              </a:lnSpc>
              <a:spcBef>
                <a:spcPts val="1000"/>
              </a:spcBef>
              <a:spcAft>
                <a:spcPts val="0"/>
              </a:spcAft>
              <a:buSzPct val="100000"/>
              <a:buChar char="•"/>
            </a:pPr>
            <a:r>
              <a:rPr lang="en-GB"/>
              <a:t>Tasks to understand </a:t>
            </a:r>
            <a:r>
              <a:rPr b="1" lang="en-GB"/>
              <a:t>and</a:t>
            </a:r>
            <a:r>
              <a:rPr lang="en-GB"/>
              <a:t> produce language can be accomplished with language only from the defined vocabulary and grammar lists</a:t>
            </a:r>
            <a:endParaRPr/>
          </a:p>
          <a:p>
            <a:pPr indent="-228600" lvl="0" marL="228600" rtl="0" algn="l">
              <a:lnSpc>
                <a:spcPct val="90000"/>
              </a:lnSpc>
              <a:spcBef>
                <a:spcPts val="1000"/>
              </a:spcBef>
              <a:spcAft>
                <a:spcPts val="0"/>
              </a:spcAft>
              <a:buSzPct val="100000"/>
              <a:buChar char="•"/>
            </a:pPr>
            <a:r>
              <a:rPr lang="en-GB"/>
              <a:t>Full credit will be given for successful production that uses language beyond the required content</a:t>
            </a:r>
            <a:endParaRPr/>
          </a:p>
          <a:p>
            <a:pPr indent="-228600" lvl="0" marL="228600" rtl="0" algn="l">
              <a:lnSpc>
                <a:spcPct val="90000"/>
              </a:lnSpc>
              <a:spcBef>
                <a:spcPts val="1000"/>
              </a:spcBef>
              <a:spcAft>
                <a:spcPts val="0"/>
              </a:spcAft>
              <a:buClr>
                <a:srgbClr val="1F3864"/>
              </a:buClr>
              <a:buSzPct val="100000"/>
              <a:buChar char="•"/>
            </a:pPr>
            <a:r>
              <a:rPr b="1" lang="en-GB"/>
              <a:t>Speaking</a:t>
            </a:r>
            <a:r>
              <a:rPr lang="en-GB"/>
              <a:t>:</a:t>
            </a:r>
            <a:endParaRPr/>
          </a:p>
          <a:p>
            <a:pPr indent="-228600" lvl="1" marL="685800" rtl="0" algn="l">
              <a:lnSpc>
                <a:spcPct val="90000"/>
              </a:lnSpc>
              <a:spcBef>
                <a:spcPts val="1000"/>
              </a:spcBef>
              <a:spcAft>
                <a:spcPts val="0"/>
              </a:spcAft>
              <a:buSzPct val="100000"/>
              <a:buChar char="•"/>
            </a:pPr>
            <a:r>
              <a:rPr lang="en-GB"/>
              <a:t>Role Play rubrics in English; question prompts can also be in English; </a:t>
            </a:r>
            <a:endParaRPr/>
          </a:p>
          <a:p>
            <a:pPr indent="-228600" lvl="1" marL="685800" rtl="0" algn="l">
              <a:lnSpc>
                <a:spcPct val="90000"/>
              </a:lnSpc>
              <a:spcBef>
                <a:spcPts val="1000"/>
              </a:spcBef>
              <a:spcAft>
                <a:spcPts val="0"/>
              </a:spcAft>
              <a:buSzPct val="100000"/>
              <a:buChar char="•"/>
            </a:pPr>
            <a:r>
              <a:rPr lang="en-GB"/>
              <a:t>short, unprepared conversations follow (a) the read aloud and (b) the description of the visual stimulus/stimuli</a:t>
            </a:r>
            <a:endParaRPr/>
          </a:p>
        </p:txBody>
      </p:sp>
      <p:sp>
        <p:nvSpPr>
          <p:cNvPr id="623" name="Google Shape;623;p9"/>
          <p:cNvSpPr txBox="1"/>
          <p:nvPr/>
        </p:nvSpPr>
        <p:spPr>
          <a:xfrm>
            <a:off x="640829" y="2414873"/>
            <a:ext cx="10910342" cy="1200329"/>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400"/>
              <a:buFont typeface="Arial"/>
              <a:buNone/>
            </a:pPr>
            <a:r>
              <a:rPr b="0" i="0" lang="en-GB" sz="1800" u="none" cap="none" strike="noStrike">
                <a:solidFill>
                  <a:srgbClr val="002060"/>
                </a:solidFill>
                <a:latin typeface="Century Gothic"/>
                <a:ea typeface="Century Gothic"/>
                <a:cs typeface="Century Gothic"/>
                <a:sym typeface="Century Gothic"/>
              </a:rPr>
              <a:t>In the Subject Content, cognates are defined as “words in which the substantial majority of letters are the same in English and the assessed language; they have the same meaning in both languages and any difference in spelling should not impede understanding for students entered for GCSE MFL (French, German, Spanish) qualifications.”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6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0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2020-11-07T18:31:19Z</dcterms:created>
  <dc:creator>Rachel Hawkes</dc:creator>
</cp:coreProperties>
</file>